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 id="326" r:id="rId56"/>
    <p:sldId id="327" r:id="rId57"/>
    <p:sldId id="328" r:id="rId58"/>
    <p:sldId id="329" r:id="rId59"/>
    <p:sldId id="330" r:id="rId60"/>
    <p:sldId id="331" r:id="rId61"/>
    <p:sldId id="332" r:id="rId62"/>
    <p:sldId id="333" r:id="rId63"/>
    <p:sldId id="334" r:id="rId64"/>
    <p:sldId id="365" r:id="rId65"/>
    <p:sldId id="335" r:id="rId66"/>
    <p:sldId id="336" r:id="rId67"/>
    <p:sldId id="337" r:id="rId68"/>
    <p:sldId id="388" r:id="rId69"/>
    <p:sldId id="386" r:id="rId70"/>
    <p:sldId id="390" r:id="rId71"/>
    <p:sldId id="396" r:id="rId72"/>
    <p:sldId id="392" r:id="rId73"/>
    <p:sldId id="393" r:id="rId74"/>
    <p:sldId id="398" r:id="rId75"/>
    <p:sldId id="400" r:id="rId76"/>
    <p:sldId id="401" r:id="rId77"/>
    <p:sldId id="403" r:id="rId78"/>
    <p:sldId id="405" r:id="rId79"/>
    <p:sldId id="362"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CC"/>
    <a:srgbClr val="800000"/>
    <a:srgbClr val="FF0000"/>
    <a:srgbClr val="D60093"/>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9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9A343-F4F5-477E-889A-32AE60A2FDE4}" type="datetimeFigureOut">
              <a:rPr lang="en-GB" smtClean="0"/>
              <a:t>04/06/2024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70C6A-4134-4792-9363-7860B4AD5305}" type="slidenum">
              <a:rPr lang="en-GB" smtClean="0"/>
              <a:t>‹#›</a:t>
            </a:fld>
            <a:endParaRPr lang="en-GB"/>
          </a:p>
        </p:txBody>
      </p:sp>
    </p:spTree>
    <p:extLst>
      <p:ext uri="{BB962C8B-B14F-4D97-AF65-F5344CB8AC3E}">
        <p14:creationId xmlns:p14="http://schemas.microsoft.com/office/powerpoint/2010/main" val="366915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1138"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Tree>
    <p:extLst>
      <p:ext uri="{BB962C8B-B14F-4D97-AF65-F5344CB8AC3E}">
        <p14:creationId xmlns:p14="http://schemas.microsoft.com/office/powerpoint/2010/main" val="4143184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1138"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Tree>
    <p:extLst>
      <p:ext uri="{BB962C8B-B14F-4D97-AF65-F5344CB8AC3E}">
        <p14:creationId xmlns:p14="http://schemas.microsoft.com/office/powerpoint/2010/main" val="491248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1138"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Tree>
    <p:extLst>
      <p:ext uri="{BB962C8B-B14F-4D97-AF65-F5344CB8AC3E}">
        <p14:creationId xmlns:p14="http://schemas.microsoft.com/office/powerpoint/2010/main" val="1497564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1138"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Tree>
    <p:extLst>
      <p:ext uri="{BB962C8B-B14F-4D97-AF65-F5344CB8AC3E}">
        <p14:creationId xmlns:p14="http://schemas.microsoft.com/office/powerpoint/2010/main" val="449675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1138"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Tree>
    <p:extLst>
      <p:ext uri="{BB962C8B-B14F-4D97-AF65-F5344CB8AC3E}">
        <p14:creationId xmlns:p14="http://schemas.microsoft.com/office/powerpoint/2010/main" val="198865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1138"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Tree>
    <p:extLst>
      <p:ext uri="{BB962C8B-B14F-4D97-AF65-F5344CB8AC3E}">
        <p14:creationId xmlns:p14="http://schemas.microsoft.com/office/powerpoint/2010/main" val="3586378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4210"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Tree>
    <p:extLst>
      <p:ext uri="{BB962C8B-B14F-4D97-AF65-F5344CB8AC3E}">
        <p14:creationId xmlns:p14="http://schemas.microsoft.com/office/powerpoint/2010/main" val="404279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03AB369-9C6D-4277-BDF8-C12DBA88EE1F}" type="datetimeFigureOut">
              <a:rPr lang="en-GB" smtClean="0"/>
              <a:t>04/06/2024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2747C8-8409-4239-83FB-6C22A679F886}" type="slidenum">
              <a:rPr lang="en-GB" smtClean="0"/>
              <a:t>‹#›</a:t>
            </a:fld>
            <a:endParaRPr lang="en-GB"/>
          </a:p>
        </p:txBody>
      </p:sp>
    </p:spTree>
    <p:extLst>
      <p:ext uri="{BB962C8B-B14F-4D97-AF65-F5344CB8AC3E}">
        <p14:creationId xmlns:p14="http://schemas.microsoft.com/office/powerpoint/2010/main" val="390671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03AB369-9C6D-4277-BDF8-C12DBA88EE1F}" type="datetimeFigureOut">
              <a:rPr lang="en-GB" smtClean="0"/>
              <a:t>04/06/2024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2747C8-8409-4239-83FB-6C22A679F886}" type="slidenum">
              <a:rPr lang="en-GB" smtClean="0"/>
              <a:t>‹#›</a:t>
            </a:fld>
            <a:endParaRPr lang="en-GB"/>
          </a:p>
        </p:txBody>
      </p:sp>
    </p:spTree>
    <p:extLst>
      <p:ext uri="{BB962C8B-B14F-4D97-AF65-F5344CB8AC3E}">
        <p14:creationId xmlns:p14="http://schemas.microsoft.com/office/powerpoint/2010/main" val="1075131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03AB369-9C6D-4277-BDF8-C12DBA88EE1F}" type="datetimeFigureOut">
              <a:rPr lang="en-GB" smtClean="0"/>
              <a:t>04/06/2024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2747C8-8409-4239-83FB-6C22A679F886}" type="slidenum">
              <a:rPr lang="en-GB" smtClean="0"/>
              <a:t>‹#›</a:t>
            </a:fld>
            <a:endParaRPr lang="en-GB"/>
          </a:p>
        </p:txBody>
      </p:sp>
    </p:spTree>
    <p:extLst>
      <p:ext uri="{BB962C8B-B14F-4D97-AF65-F5344CB8AC3E}">
        <p14:creationId xmlns:p14="http://schemas.microsoft.com/office/powerpoint/2010/main" val="81793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03AB369-9C6D-4277-BDF8-C12DBA88EE1F}" type="datetimeFigureOut">
              <a:rPr lang="en-GB" smtClean="0"/>
              <a:t>04/06/2024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2747C8-8409-4239-83FB-6C22A679F886}" type="slidenum">
              <a:rPr lang="en-GB" smtClean="0"/>
              <a:t>‹#›</a:t>
            </a:fld>
            <a:endParaRPr lang="en-GB"/>
          </a:p>
        </p:txBody>
      </p:sp>
    </p:spTree>
    <p:extLst>
      <p:ext uri="{BB962C8B-B14F-4D97-AF65-F5344CB8AC3E}">
        <p14:creationId xmlns:p14="http://schemas.microsoft.com/office/powerpoint/2010/main" val="174134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3AB369-9C6D-4277-BDF8-C12DBA88EE1F}" type="datetimeFigureOut">
              <a:rPr lang="en-GB" smtClean="0"/>
              <a:t>04/06/2024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2747C8-8409-4239-83FB-6C22A679F886}" type="slidenum">
              <a:rPr lang="en-GB" smtClean="0"/>
              <a:t>‹#›</a:t>
            </a:fld>
            <a:endParaRPr lang="en-GB"/>
          </a:p>
        </p:txBody>
      </p:sp>
    </p:spTree>
    <p:extLst>
      <p:ext uri="{BB962C8B-B14F-4D97-AF65-F5344CB8AC3E}">
        <p14:creationId xmlns:p14="http://schemas.microsoft.com/office/powerpoint/2010/main" val="1194762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03AB369-9C6D-4277-BDF8-C12DBA88EE1F}" type="datetimeFigureOut">
              <a:rPr lang="en-GB" smtClean="0"/>
              <a:t>04/06/2024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2747C8-8409-4239-83FB-6C22A679F886}" type="slidenum">
              <a:rPr lang="en-GB" smtClean="0"/>
              <a:t>‹#›</a:t>
            </a:fld>
            <a:endParaRPr lang="en-GB"/>
          </a:p>
        </p:txBody>
      </p:sp>
    </p:spTree>
    <p:extLst>
      <p:ext uri="{BB962C8B-B14F-4D97-AF65-F5344CB8AC3E}">
        <p14:creationId xmlns:p14="http://schemas.microsoft.com/office/powerpoint/2010/main" val="1473507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03AB369-9C6D-4277-BDF8-C12DBA88EE1F}" type="datetimeFigureOut">
              <a:rPr lang="en-GB" smtClean="0"/>
              <a:t>04/06/2024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B2747C8-8409-4239-83FB-6C22A679F886}" type="slidenum">
              <a:rPr lang="en-GB" smtClean="0"/>
              <a:t>‹#›</a:t>
            </a:fld>
            <a:endParaRPr lang="en-GB"/>
          </a:p>
        </p:txBody>
      </p:sp>
    </p:spTree>
    <p:extLst>
      <p:ext uri="{BB962C8B-B14F-4D97-AF65-F5344CB8AC3E}">
        <p14:creationId xmlns:p14="http://schemas.microsoft.com/office/powerpoint/2010/main" val="93580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03AB369-9C6D-4277-BDF8-C12DBA88EE1F}" type="datetimeFigureOut">
              <a:rPr lang="en-GB" smtClean="0"/>
              <a:t>04/06/2024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B2747C8-8409-4239-83FB-6C22A679F886}" type="slidenum">
              <a:rPr lang="en-GB" smtClean="0"/>
              <a:t>‹#›</a:t>
            </a:fld>
            <a:endParaRPr lang="en-GB"/>
          </a:p>
        </p:txBody>
      </p:sp>
    </p:spTree>
    <p:extLst>
      <p:ext uri="{BB962C8B-B14F-4D97-AF65-F5344CB8AC3E}">
        <p14:creationId xmlns:p14="http://schemas.microsoft.com/office/powerpoint/2010/main" val="59869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AB369-9C6D-4277-BDF8-C12DBA88EE1F}" type="datetimeFigureOut">
              <a:rPr lang="en-GB" smtClean="0"/>
              <a:t>04/06/2024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B2747C8-8409-4239-83FB-6C22A679F886}" type="slidenum">
              <a:rPr lang="en-GB" smtClean="0"/>
              <a:t>‹#›</a:t>
            </a:fld>
            <a:endParaRPr lang="en-GB"/>
          </a:p>
        </p:txBody>
      </p:sp>
    </p:spTree>
    <p:extLst>
      <p:ext uri="{BB962C8B-B14F-4D97-AF65-F5344CB8AC3E}">
        <p14:creationId xmlns:p14="http://schemas.microsoft.com/office/powerpoint/2010/main" val="403853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3AB369-9C6D-4277-BDF8-C12DBA88EE1F}" type="datetimeFigureOut">
              <a:rPr lang="en-GB" smtClean="0"/>
              <a:t>04/06/2024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2747C8-8409-4239-83FB-6C22A679F886}" type="slidenum">
              <a:rPr lang="en-GB" smtClean="0"/>
              <a:t>‹#›</a:t>
            </a:fld>
            <a:endParaRPr lang="en-GB"/>
          </a:p>
        </p:txBody>
      </p:sp>
    </p:spTree>
    <p:extLst>
      <p:ext uri="{BB962C8B-B14F-4D97-AF65-F5344CB8AC3E}">
        <p14:creationId xmlns:p14="http://schemas.microsoft.com/office/powerpoint/2010/main" val="314685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3AB369-9C6D-4277-BDF8-C12DBA88EE1F}" type="datetimeFigureOut">
              <a:rPr lang="en-GB" smtClean="0"/>
              <a:t>04/06/2024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2747C8-8409-4239-83FB-6C22A679F886}" type="slidenum">
              <a:rPr lang="en-GB" smtClean="0"/>
              <a:t>‹#›</a:t>
            </a:fld>
            <a:endParaRPr lang="en-GB"/>
          </a:p>
        </p:txBody>
      </p:sp>
    </p:spTree>
    <p:extLst>
      <p:ext uri="{BB962C8B-B14F-4D97-AF65-F5344CB8AC3E}">
        <p14:creationId xmlns:p14="http://schemas.microsoft.com/office/powerpoint/2010/main" val="225051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AB369-9C6D-4277-BDF8-C12DBA88EE1F}" type="datetimeFigureOut">
              <a:rPr lang="en-GB" smtClean="0"/>
              <a:t>04/06/2024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747C8-8409-4239-83FB-6C22A679F886}" type="slidenum">
              <a:rPr lang="en-GB" smtClean="0"/>
              <a:t>‹#›</a:t>
            </a:fld>
            <a:endParaRPr lang="en-GB"/>
          </a:p>
        </p:txBody>
      </p:sp>
    </p:spTree>
    <p:extLst>
      <p:ext uri="{BB962C8B-B14F-4D97-AF65-F5344CB8AC3E}">
        <p14:creationId xmlns:p14="http://schemas.microsoft.com/office/powerpoint/2010/main" val="2694981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mazon.com/s/ref=dp_byline_sr_book_2?ie=UTF8&amp;text=Hessam+Ashrafi&amp;search-alias=books&amp;field-author=Hessam+Ashrafi&amp;sort=relevancerank" TargetMode="External"/><Relationship Id="rId2" Type="http://schemas.openxmlformats.org/officeDocument/2006/relationships/hyperlink" Target="https://www.amazon.com/Noushin-Ashrafi/e/B001JRUC5Q/ref=dp_byline_cont_book_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1558925" y="5349875"/>
            <a:ext cx="8915400" cy="1371600"/>
          </a:xfrm>
        </p:spPr>
        <p:txBody>
          <a:bodyPr/>
          <a:lstStyle/>
          <a:p>
            <a:pPr marL="0" indent="0" algn="ctr">
              <a:buNone/>
            </a:pPr>
            <a:r>
              <a:rPr lang="en-US" altLang="en-US" b="1">
                <a:solidFill>
                  <a:srgbClr val="0000FF"/>
                </a:solidFill>
                <a:latin typeface="Times New Roman" panose="02020603050405020304" pitchFamily="18" charset="0"/>
                <a:cs typeface="Times New Roman" panose="02020603050405020304" pitchFamily="18" charset="0"/>
              </a:rPr>
              <a:t>DEPARTMENT OF COMPUTER SCIENCE </a:t>
            </a:r>
          </a:p>
        </p:txBody>
      </p:sp>
      <p:sp>
        <p:nvSpPr>
          <p:cNvPr id="40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E11D02D-8566-45B3-B5CA-B31F6E1025B0}" type="slidenum">
              <a:rPr lang="en-US" altLang="en-US" sz="1200">
                <a:solidFill>
                  <a:srgbClr val="898989"/>
                </a:solidFill>
              </a:rPr>
              <a:pPr>
                <a:spcBef>
                  <a:spcPct val="0"/>
                </a:spcBef>
                <a:buFontTx/>
                <a:buNone/>
              </a:pPr>
              <a:t>1</a:t>
            </a:fld>
            <a:endParaRPr lang="en-US" altLang="en-US" sz="1200">
              <a:solidFill>
                <a:srgbClr val="898989"/>
              </a:solidFill>
            </a:endParaRPr>
          </a:p>
        </p:txBody>
      </p:sp>
      <p:pic>
        <p:nvPicPr>
          <p:cNvPr id="410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52400"/>
            <a:ext cx="4648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739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10</a:t>
            </a:fld>
            <a:endParaRPr lang="en-US"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44989450"/>
              </p:ext>
            </p:extLst>
          </p:nvPr>
        </p:nvGraphicFramePr>
        <p:xfrm>
          <a:off x="0" y="0"/>
          <a:ext cx="12192000" cy="7132320"/>
        </p:xfrm>
        <a:graphic>
          <a:graphicData uri="http://schemas.openxmlformats.org/drawingml/2006/table">
            <a:tbl>
              <a:tblPr firstRow="1" bandRow="1">
                <a:tableStyleId>{5C22544A-7EE6-4342-B048-85BDC9FD1C3A}</a:tableStyleId>
              </a:tblPr>
              <a:tblGrid>
                <a:gridCol w="2844800">
                  <a:extLst>
                    <a:ext uri="{9D8B030D-6E8A-4147-A177-3AD203B41FA5}">
                      <a16:colId xmlns:a16="http://schemas.microsoft.com/office/drawing/2014/main" val="260492997"/>
                    </a:ext>
                  </a:extLst>
                </a:gridCol>
                <a:gridCol w="9347200">
                  <a:extLst>
                    <a:ext uri="{9D8B030D-6E8A-4147-A177-3AD203B41FA5}">
                      <a16:colId xmlns:a16="http://schemas.microsoft.com/office/drawing/2014/main" val="958486379"/>
                    </a:ext>
                  </a:extLst>
                </a:gridCol>
              </a:tblGrid>
              <a:tr h="30480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3200" b="1" dirty="0">
                          <a:solidFill>
                            <a:srgbClr val="FF0000"/>
                          </a:solidFill>
                          <a:latin typeface="Times New Roman" panose="02020603050405020304" pitchFamily="18" charset="0"/>
                          <a:cs typeface="Times New Roman" panose="02020603050405020304" pitchFamily="18" charset="0"/>
                        </a:rPr>
                        <a:t>Course Contents</a:t>
                      </a:r>
                      <a:r>
                        <a:rPr lang="en-GB" sz="3200" b="1" baseline="0" dirty="0">
                          <a:solidFill>
                            <a:srgbClr val="FF0000"/>
                          </a:solidFill>
                          <a:latin typeface="Times New Roman" panose="02020603050405020304" pitchFamily="18" charset="0"/>
                          <a:cs typeface="Times New Roman" panose="02020603050405020304" pitchFamily="18" charset="0"/>
                        </a:rPr>
                        <a:t> continued------</a:t>
                      </a:r>
                      <a:endParaRPr lang="en-GB" sz="3200" b="1" dirty="0">
                        <a:solidFill>
                          <a:srgbClr val="FF0000"/>
                        </a:solidFill>
                        <a:latin typeface="Times New Roman" panose="02020603050405020304" pitchFamily="18" charset="0"/>
                        <a:cs typeface="Times New Roman" panose="02020603050405020304" pitchFamily="18" charset="0"/>
                      </a:endParaRPr>
                    </a:p>
                  </a:txBody>
                  <a:tcPr/>
                </a:tc>
                <a:tc hMerge="1">
                  <a:txBody>
                    <a:bodyPr/>
                    <a:lstStyle/>
                    <a:p>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8932570"/>
                  </a:ext>
                </a:extLst>
              </a:tr>
              <a:tr h="411480">
                <a:tc>
                  <a:txBody>
                    <a:bodyPr/>
                    <a:lstStyle/>
                    <a:p>
                      <a:pPr algn="just"/>
                      <a:r>
                        <a:rPr lang="en-GB" sz="2400" b="1" dirty="0">
                          <a:solidFill>
                            <a:srgbClr val="6600CC"/>
                          </a:solidFill>
                          <a:latin typeface="Times New Roman" panose="02020603050405020304" pitchFamily="18" charset="0"/>
                          <a:cs typeface="Times New Roman" panose="02020603050405020304" pitchFamily="18" charset="0"/>
                        </a:rPr>
                        <a:t>UNIT</a:t>
                      </a:r>
                      <a:r>
                        <a:rPr lang="en-GB" sz="2400" b="1" baseline="0" dirty="0">
                          <a:solidFill>
                            <a:srgbClr val="6600CC"/>
                          </a:solidFill>
                          <a:latin typeface="Times New Roman" panose="02020603050405020304" pitchFamily="18" charset="0"/>
                          <a:cs typeface="Times New Roman" panose="02020603050405020304" pitchFamily="18" charset="0"/>
                        </a:rPr>
                        <a:t> SIX</a:t>
                      </a:r>
                      <a:endParaRPr lang="en-GB" sz="2400" b="1" dirty="0">
                        <a:solidFill>
                          <a:srgbClr val="6600CC"/>
                        </a:solidFill>
                        <a:latin typeface="Times New Roman" panose="02020603050405020304" pitchFamily="18" charset="0"/>
                        <a:cs typeface="Times New Roman" panose="02020603050405020304" pitchFamily="18" charset="0"/>
                      </a:endParaRPr>
                    </a:p>
                  </a:txBody>
                  <a:tcPr/>
                </a:tc>
                <a:tc>
                  <a:txBody>
                    <a:bodyPr/>
                    <a:lstStyle/>
                    <a:p>
                      <a:pPr algn="just"/>
                      <a:r>
                        <a:rPr lang="en-GB" sz="2400" b="1" dirty="0">
                          <a:solidFill>
                            <a:srgbClr val="6600CC"/>
                          </a:solidFill>
                          <a:latin typeface="Times New Roman" panose="02020603050405020304" pitchFamily="18" charset="0"/>
                          <a:cs typeface="Times New Roman" panose="02020603050405020304" pitchFamily="18" charset="0"/>
                        </a:rPr>
                        <a:t>SOFTWARE/SYSTEM MAINTENANCE </a:t>
                      </a:r>
                    </a:p>
                  </a:txBody>
                  <a:tcPr/>
                </a:tc>
                <a:extLst>
                  <a:ext uri="{0D108BD9-81ED-4DB2-BD59-A6C34878D82A}">
                    <a16:rowId xmlns:a16="http://schemas.microsoft.com/office/drawing/2014/main" val="2774222399"/>
                  </a:ext>
                </a:extLst>
              </a:tr>
              <a:tr h="609600">
                <a:tc>
                  <a:txBody>
                    <a:bodyPr/>
                    <a:lstStyle/>
                    <a:p>
                      <a:pPr algn="ctr">
                        <a:spcAft>
                          <a:spcPts val="0"/>
                        </a:spcAft>
                      </a:pPr>
                      <a:endParaRPr lang="en-GB" sz="2400" b="1" dirty="0">
                        <a:solidFill>
                          <a:srgbClr val="6600CC"/>
                        </a:solidFill>
                        <a:latin typeface="Times New Roman" panose="02020603050405020304" pitchFamily="18" charset="0"/>
                        <a:cs typeface="Times New Roman" panose="02020603050405020304" pitchFamily="18" charset="0"/>
                      </a:endParaRPr>
                    </a:p>
                    <a:p>
                      <a:pPr algn="ctr">
                        <a:spcAft>
                          <a:spcPts val="0"/>
                        </a:spcAft>
                      </a:pPr>
                      <a:endParaRPr lang="en-GB" sz="2400" b="1" dirty="0">
                        <a:solidFill>
                          <a:srgbClr val="6600CC"/>
                        </a:solidFill>
                        <a:latin typeface="Times New Roman" panose="02020603050405020304" pitchFamily="18" charset="0"/>
                        <a:cs typeface="Times New Roman" panose="02020603050405020304" pitchFamily="18" charset="0"/>
                      </a:endParaRPr>
                    </a:p>
                    <a:p>
                      <a:pPr algn="ctr">
                        <a:spcAft>
                          <a:spcPts val="0"/>
                        </a:spcAft>
                      </a:pPr>
                      <a:endParaRPr lang="en-GB" sz="2400" b="1" dirty="0">
                        <a:solidFill>
                          <a:srgbClr val="6600CC"/>
                        </a:solidFill>
                        <a:latin typeface="Times New Roman" panose="02020603050405020304" pitchFamily="18" charset="0"/>
                        <a:cs typeface="Times New Roman" panose="02020603050405020304" pitchFamily="18" charset="0"/>
                      </a:endParaRPr>
                    </a:p>
                  </a:txBody>
                  <a:tcPr/>
                </a:tc>
                <a:tc>
                  <a:txBody>
                    <a:bodyPr/>
                    <a:lstStyle/>
                    <a:p>
                      <a:pPr algn="just">
                        <a:lnSpc>
                          <a:spcPct val="100000"/>
                        </a:lnSpc>
                        <a:spcAft>
                          <a:spcPts val="0"/>
                        </a:spcAft>
                      </a:pP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6.1 System/software Maintenance</a:t>
                      </a:r>
                    </a:p>
                    <a:p>
                      <a:pPr algn="just">
                        <a:lnSpc>
                          <a:spcPct val="100000"/>
                        </a:lnSpc>
                        <a:spcAft>
                          <a:spcPts val="0"/>
                        </a:spcAft>
                      </a:pP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6.2</a:t>
                      </a:r>
                      <a:r>
                        <a:rPr lang="en-GB" sz="2400" baseline="0" dirty="0">
                          <a:effectLst/>
                          <a:latin typeface="Times New Roman" panose="02020603050405020304" pitchFamily="18" charset="0"/>
                          <a:ea typeface="Times New Roman" panose="02020603050405020304" pitchFamily="18" charset="0"/>
                          <a:cs typeface="Times New Roman" panose="02020603050405020304" pitchFamily="18" charset="0"/>
                        </a:rPr>
                        <a:t> Maintenance Framework </a:t>
                      </a:r>
                    </a:p>
                    <a:p>
                      <a:pPr algn="just">
                        <a:lnSpc>
                          <a:spcPct val="100000"/>
                        </a:lnSpc>
                        <a:spcAft>
                          <a:spcPts val="0"/>
                        </a:spcAft>
                      </a:pPr>
                      <a:r>
                        <a:rPr lang="en-GB" sz="2400" baseline="0" dirty="0">
                          <a:effectLst/>
                          <a:latin typeface="Times New Roman" panose="02020603050405020304" pitchFamily="18" charset="0"/>
                          <a:ea typeface="Times New Roman" panose="02020603050405020304" pitchFamily="18" charset="0"/>
                          <a:cs typeface="Times New Roman" panose="02020603050405020304" pitchFamily="18" charset="0"/>
                        </a:rPr>
                        <a:t>6.3 Need of System Maintenance </a:t>
                      </a:r>
                    </a:p>
                    <a:p>
                      <a:pPr algn="just">
                        <a:lnSpc>
                          <a:spcPct val="100000"/>
                        </a:lnSpc>
                        <a:spcAft>
                          <a:spcPts val="0"/>
                        </a:spcAft>
                      </a:pPr>
                      <a:r>
                        <a:rPr lang="en-GB" sz="2400" baseline="0" dirty="0">
                          <a:effectLst/>
                          <a:latin typeface="Times New Roman" panose="02020603050405020304" pitchFamily="18" charset="0"/>
                          <a:ea typeface="Times New Roman" panose="02020603050405020304" pitchFamily="18" charset="0"/>
                          <a:cs typeface="Times New Roman" panose="02020603050405020304" pitchFamily="18" charset="0"/>
                        </a:rPr>
                        <a:t>6.4 Change and Maintenance</a:t>
                      </a:r>
                    </a:p>
                    <a:p>
                      <a:pPr algn="just">
                        <a:lnSpc>
                          <a:spcPct val="100000"/>
                        </a:lnSpc>
                        <a:spcAft>
                          <a:spcPts val="0"/>
                        </a:spcAft>
                      </a:pPr>
                      <a:r>
                        <a:rPr lang="en-GB" sz="2400" baseline="0" dirty="0">
                          <a:effectLst/>
                          <a:latin typeface="Times New Roman" panose="02020603050405020304" pitchFamily="18" charset="0"/>
                          <a:ea typeface="Times New Roman" panose="02020603050405020304" pitchFamily="18" charset="0"/>
                          <a:cs typeface="Times New Roman" panose="02020603050405020304" pitchFamily="18" charset="0"/>
                        </a:rPr>
                        <a:t>6.5 Factors of Maintenance Cost</a:t>
                      </a:r>
                    </a:p>
                    <a:p>
                      <a:pPr algn="just">
                        <a:lnSpc>
                          <a:spcPct val="100000"/>
                        </a:lnSpc>
                        <a:spcAft>
                          <a:spcPts val="0"/>
                        </a:spcAft>
                      </a:pPr>
                      <a:r>
                        <a:rPr lang="en-GB" sz="2400" baseline="0" dirty="0">
                          <a:effectLst/>
                          <a:latin typeface="Times New Roman" panose="02020603050405020304" pitchFamily="18" charset="0"/>
                          <a:ea typeface="Times New Roman" panose="02020603050405020304" pitchFamily="18" charset="0"/>
                          <a:cs typeface="Times New Roman" panose="02020603050405020304" pitchFamily="18" charset="0"/>
                        </a:rPr>
                        <a:t>6.6 Types of System Maintenance</a:t>
                      </a:r>
                    </a:p>
                    <a:p>
                      <a:pPr algn="just">
                        <a:lnSpc>
                          <a:spcPct val="100000"/>
                        </a:lnSpc>
                        <a:spcAft>
                          <a:spcPts val="0"/>
                        </a:spcAft>
                      </a:pPr>
                      <a:r>
                        <a:rPr lang="en-GB" sz="2400" baseline="0" dirty="0">
                          <a:effectLst/>
                          <a:latin typeface="Times New Roman" panose="02020603050405020304" pitchFamily="18" charset="0"/>
                          <a:ea typeface="Times New Roman" panose="02020603050405020304" pitchFamily="18" charset="0"/>
                          <a:cs typeface="Times New Roman" panose="02020603050405020304" pitchFamily="18" charset="0"/>
                        </a:rPr>
                        <a:t>6.7 System Maintenance Model</a:t>
                      </a:r>
                    </a:p>
                  </a:txBody>
                  <a:tcPr marL="114300" marR="114300" marT="0" marB="0"/>
                </a:tc>
                <a:extLst>
                  <a:ext uri="{0D108BD9-81ED-4DB2-BD59-A6C34878D82A}">
                    <a16:rowId xmlns:a16="http://schemas.microsoft.com/office/drawing/2014/main" val="1856591610"/>
                  </a:ext>
                </a:extLst>
              </a:tr>
              <a:tr h="609600">
                <a:tc>
                  <a:txBody>
                    <a:bodyPr/>
                    <a:lstStyle/>
                    <a:p>
                      <a:pPr algn="just">
                        <a:spcAft>
                          <a:spcPts val="0"/>
                        </a:spcAft>
                      </a:pPr>
                      <a:r>
                        <a:rPr lang="en-GB" sz="2400" b="1" dirty="0">
                          <a:solidFill>
                            <a:srgbClr val="6600CC"/>
                          </a:solidFill>
                          <a:latin typeface="Times New Roman" panose="02020603050405020304" pitchFamily="18" charset="0"/>
                          <a:cs typeface="Times New Roman" panose="02020603050405020304" pitchFamily="18" charset="0"/>
                        </a:rPr>
                        <a:t>UNIT </a:t>
                      </a:r>
                      <a:r>
                        <a:rPr lang="en-GB" sz="2400" b="1" baseline="0" dirty="0">
                          <a:solidFill>
                            <a:srgbClr val="6600CC"/>
                          </a:solidFill>
                          <a:latin typeface="Times New Roman" panose="02020603050405020304" pitchFamily="18" charset="0"/>
                          <a:cs typeface="Times New Roman" panose="02020603050405020304" pitchFamily="18" charset="0"/>
                        </a:rPr>
                        <a:t>SEVEN</a:t>
                      </a:r>
                      <a:endParaRPr lang="en-GB" sz="2400" b="1" dirty="0">
                        <a:solidFill>
                          <a:srgbClr val="6600CC"/>
                        </a:solidFill>
                        <a:latin typeface="Times New Roman" panose="02020603050405020304" pitchFamily="18" charset="0"/>
                        <a:cs typeface="Times New Roman" panose="02020603050405020304" pitchFamily="18" charset="0"/>
                      </a:endParaRPr>
                    </a:p>
                  </a:txBody>
                  <a:tcPr/>
                </a:tc>
                <a:tc>
                  <a:txBody>
                    <a:bodyPr/>
                    <a:lstStyle/>
                    <a:p>
                      <a:pPr algn="just">
                        <a:spcAft>
                          <a:spcPts val="0"/>
                        </a:spcAft>
                      </a:pPr>
                      <a:r>
                        <a:rPr lang="en-GB" sz="2400" b="1" dirty="0">
                          <a:solidFill>
                            <a:srgbClr val="6600CC"/>
                          </a:solidFill>
                          <a:latin typeface="Times New Roman" panose="02020603050405020304" pitchFamily="18" charset="0"/>
                          <a:cs typeface="Times New Roman" panose="02020603050405020304" pitchFamily="18" charset="0"/>
                        </a:rPr>
                        <a:t>SOFTWARE PROJECT MANAGEMENT </a:t>
                      </a:r>
                    </a:p>
                  </a:txBody>
                  <a:tcPr/>
                </a:tc>
                <a:extLst>
                  <a:ext uri="{0D108BD9-81ED-4DB2-BD59-A6C34878D82A}">
                    <a16:rowId xmlns:a16="http://schemas.microsoft.com/office/drawing/2014/main" val="3677913444"/>
                  </a:ext>
                </a:extLst>
              </a:tr>
              <a:tr h="609600">
                <a:tc>
                  <a:txBody>
                    <a:bodyPr/>
                    <a:lstStyle/>
                    <a:p>
                      <a:pPr>
                        <a:spcAft>
                          <a:spcPts val="0"/>
                        </a:spcAft>
                      </a:pPr>
                      <a:endParaRPr lang="en-GB" sz="2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7.1 Overview of Software Project</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7.2 Software Project Management</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7.3 Project Planning</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7.4</a:t>
                      </a:r>
                      <a:r>
                        <a:rPr lang="en-US" sz="2800" baseline="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Project Scheduling</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7.5</a:t>
                      </a:r>
                      <a:r>
                        <a:rPr lang="en-US" sz="2800" baseline="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Project </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Risk Management</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800" baseline="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7.6 Project C</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ost Management</a:t>
                      </a:r>
                      <a:endParaRPr lang="en-GB"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pPr>
                      <a:endParaRPr lang="en-GB"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extLst>
                  <a:ext uri="{0D108BD9-81ED-4DB2-BD59-A6C34878D82A}">
                    <a16:rowId xmlns:a16="http://schemas.microsoft.com/office/drawing/2014/main" val="2124166233"/>
                  </a:ext>
                </a:extLst>
              </a:tr>
            </a:tbl>
          </a:graphicData>
        </a:graphic>
      </p:graphicFrame>
    </p:spTree>
    <p:extLst>
      <p:ext uri="{BB962C8B-B14F-4D97-AF65-F5344CB8AC3E}">
        <p14:creationId xmlns:p14="http://schemas.microsoft.com/office/powerpoint/2010/main" val="1455474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955677905"/>
              </p:ext>
            </p:extLst>
          </p:nvPr>
        </p:nvGraphicFramePr>
        <p:xfrm>
          <a:off x="0" y="-1"/>
          <a:ext cx="12192000" cy="6721475"/>
        </p:xfrm>
        <a:graphic>
          <a:graphicData uri="http://schemas.openxmlformats.org/drawingml/2006/table">
            <a:tbl>
              <a:tblPr/>
              <a:tblGrid>
                <a:gridCol w="3513666">
                  <a:extLst>
                    <a:ext uri="{9D8B030D-6E8A-4147-A177-3AD203B41FA5}">
                      <a16:colId xmlns:a16="http://schemas.microsoft.com/office/drawing/2014/main" val="3275381390"/>
                    </a:ext>
                  </a:extLst>
                </a:gridCol>
                <a:gridCol w="8678334">
                  <a:extLst>
                    <a:ext uri="{9D8B030D-6E8A-4147-A177-3AD203B41FA5}">
                      <a16:colId xmlns:a16="http://schemas.microsoft.com/office/drawing/2014/main" val="1986543035"/>
                    </a:ext>
                  </a:extLst>
                </a:gridCol>
              </a:tblGrid>
              <a:tr h="1246304">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Teaching and learning Methods</a:t>
                      </a:r>
                      <a:endParaRPr kumimoji="0" lang="en-US" altLang="en-US" sz="18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Lecture</a:t>
                      </a:r>
                    </a:p>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Discussion and case studies</a:t>
                      </a:r>
                    </a:p>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Laboratory, </a:t>
                      </a:r>
                    </a:p>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Demonstration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821969892"/>
                  </a:ext>
                </a:extLst>
              </a:tr>
              <a:tr h="130862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Assessment/Evaluation and Grading System</a:t>
                      </a:r>
                      <a:endParaRPr kumimoji="0" lang="en-US" altLang="en-US" sz="18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Theoretical Tests (20%)</a:t>
                      </a:r>
                    </a:p>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Assignment (10%)</a:t>
                      </a:r>
                    </a:p>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Project work (20%) </a:t>
                      </a:r>
                    </a:p>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Final Exam (50%)</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4222756219"/>
                  </a:ext>
                </a:extLst>
              </a:tr>
              <a:tr h="1682511">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Text Books</a:t>
                      </a:r>
                      <a:endParaRPr kumimoji="0" lang="en-US" altLang="en-US" sz="18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pPr>
                      <a:r>
                        <a:rPr kumimoji="0" lang="en-GB" sz="2400" i="1" kern="1200" dirty="0">
                          <a:solidFill>
                            <a:schemeClr val="tx1"/>
                          </a:solidFill>
                          <a:effectLst/>
                          <a:latin typeface="Times New Roman" panose="02020603050405020304" pitchFamily="18" charset="0"/>
                          <a:ea typeface="+mn-ea"/>
                          <a:cs typeface="Times New Roman" panose="02020603050405020304" pitchFamily="18" charset="0"/>
                        </a:rPr>
                        <a:t>Software Engineering, 9th Edition</a:t>
                      </a:r>
                      <a:r>
                        <a:rPr kumimoji="0" lang="en-GB" sz="2400" kern="1200" dirty="0">
                          <a:solidFill>
                            <a:schemeClr val="tx1"/>
                          </a:solidFill>
                          <a:effectLst/>
                          <a:latin typeface="Times New Roman" panose="02020603050405020304" pitchFamily="18" charset="0"/>
                          <a:ea typeface="+mn-ea"/>
                          <a:cs typeface="Times New Roman" panose="02020603050405020304" pitchFamily="18" charset="0"/>
                        </a:rPr>
                        <a:t>, by Ian </a:t>
                      </a:r>
                      <a:r>
                        <a:rPr kumimoji="0" lang="en-GB" sz="2400" kern="1200" dirty="0" err="1">
                          <a:solidFill>
                            <a:schemeClr val="tx1"/>
                          </a:solidFill>
                          <a:effectLst/>
                          <a:latin typeface="Times New Roman" panose="02020603050405020304" pitchFamily="18" charset="0"/>
                          <a:ea typeface="+mn-ea"/>
                          <a:cs typeface="Times New Roman" panose="02020603050405020304" pitchFamily="18" charset="0"/>
                        </a:rPr>
                        <a:t>Sommerville</a:t>
                      </a:r>
                      <a:r>
                        <a:rPr kumimoji="0" lang="en-GB" sz="2400" kern="1200" dirty="0">
                          <a:solidFill>
                            <a:schemeClr val="tx1"/>
                          </a:solidFill>
                          <a:effectLst/>
                          <a:latin typeface="Times New Roman" panose="02020603050405020304" pitchFamily="18" charset="0"/>
                          <a:ea typeface="+mn-ea"/>
                          <a:cs typeface="Times New Roman" panose="02020603050405020304" pitchFamily="18" charset="0"/>
                        </a:rPr>
                        <a:t>, 2011, Addison Wesley.</a:t>
                      </a:r>
                    </a:p>
                    <a:p>
                      <a:pPr marL="342900" marR="0" lvl="0" indent="-3429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Dennis, A. and Barbara H. and David T; Systems Analysis and Design: An Object-Oriented Approach with UML. 5</a:t>
                      </a:r>
                      <a:r>
                        <a:rPr kumimoji="0" lang="en-US" altLang="en-US" sz="2000" b="0"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th</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ed. (2015): Wiley USA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556418514"/>
                  </a:ext>
                </a:extLst>
              </a:tr>
              <a:tr h="248404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Reference Materials</a:t>
                      </a:r>
                      <a:endParaRPr kumimoji="0" lang="en-US" altLang="en-US" sz="1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Booch</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 and et. al. 3</a:t>
                      </a:r>
                      <a:r>
                        <a:rPr kumimoji="0" lang="en-US" altLang="en-US" sz="2000" b="0"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rd</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ed.(2007) Object-Oriented Analysis and Design with Applications:. </a:t>
                      </a:r>
                    </a:p>
                    <a:p>
                      <a:pPr marL="342900" marR="0" lvl="0" indent="-3429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Ashrafi, </a:t>
                      </a:r>
                      <a:r>
                        <a:rPr kumimoji="0" lang="en-US" altLang="en-US" sz="2000" b="0" i="0" u="sng"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hlinkClick r:id="rId2"/>
                        </a:rPr>
                        <a:t>N.</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and</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sng"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hlinkClick r:id="rId3"/>
                        </a:rPr>
                        <a:t>Hessam</a:t>
                      </a:r>
                      <a:r>
                        <a:rPr kumimoji="0" lang="en-US" altLang="en-US" sz="2000" b="0"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hlinkClick r:id="rId3"/>
                        </a:rPr>
                        <a:t> Ashrafi</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1</a:t>
                      </a:r>
                      <a:r>
                        <a:rPr kumimoji="0" lang="en-US" altLang="en-US" sz="2000" b="0"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st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ed. (2014). Object Oriented Systems Analysis and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Design.Pearson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Education Limited, USA</a:t>
                      </a:r>
                    </a:p>
                    <a:p>
                      <a:pPr marL="342900" marR="0" lvl="0" indent="-3429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pPr>
                      <a:r>
                        <a:rPr kumimoji="0" lang="en-US" sz="2000" i="1" kern="1200" dirty="0" err="1">
                          <a:solidFill>
                            <a:schemeClr val="tx1"/>
                          </a:solidFill>
                          <a:effectLst/>
                          <a:latin typeface="Times New Roman" panose="02020603050405020304" pitchFamily="18" charset="0"/>
                          <a:ea typeface="+mn-ea"/>
                          <a:cs typeface="Times New Roman" panose="02020603050405020304" pitchFamily="18" charset="0"/>
                        </a:rPr>
                        <a:t>Sams</a:t>
                      </a:r>
                      <a:r>
                        <a:rPr kumimoji="0" lang="en-US" sz="2000" i="1" kern="1200" dirty="0">
                          <a:solidFill>
                            <a:schemeClr val="tx1"/>
                          </a:solidFill>
                          <a:effectLst/>
                          <a:latin typeface="Times New Roman" panose="02020603050405020304" pitchFamily="18" charset="0"/>
                          <a:ea typeface="+mn-ea"/>
                          <a:cs typeface="Times New Roman" panose="02020603050405020304" pitchFamily="18" charset="0"/>
                        </a:rPr>
                        <a:t> Teach Yourself UML in 24 Hours, 3rd edition</a:t>
                      </a:r>
                      <a:r>
                        <a:rPr kumimoji="0" lang="en-US" sz="2000" kern="1200" dirty="0">
                          <a:solidFill>
                            <a:schemeClr val="tx1"/>
                          </a:solidFill>
                          <a:effectLst/>
                          <a:latin typeface="Times New Roman" panose="02020603050405020304" pitchFamily="18" charset="0"/>
                          <a:ea typeface="+mn-ea"/>
                          <a:cs typeface="Times New Roman" panose="02020603050405020304" pitchFamily="18" charset="0"/>
                        </a:rPr>
                        <a:t>, by Joseph </a:t>
                      </a:r>
                      <a:r>
                        <a:rPr kumimoji="0" lang="en-US" sz="2000" kern="1200" dirty="0" err="1">
                          <a:solidFill>
                            <a:schemeClr val="tx1"/>
                          </a:solidFill>
                          <a:effectLst/>
                          <a:latin typeface="Times New Roman" panose="02020603050405020304" pitchFamily="18" charset="0"/>
                          <a:ea typeface="+mn-ea"/>
                          <a:cs typeface="Times New Roman" panose="02020603050405020304" pitchFamily="18" charset="0"/>
                        </a:rPr>
                        <a:t>Schmuller</a:t>
                      </a:r>
                      <a:r>
                        <a:rPr kumimoji="0" lang="en-US" sz="2000" kern="1200" dirty="0">
                          <a:solidFill>
                            <a:schemeClr val="tx1"/>
                          </a:solidFill>
                          <a:effectLst/>
                          <a:latin typeface="Times New Roman" panose="02020603050405020304" pitchFamily="18" charset="0"/>
                          <a:ea typeface="+mn-ea"/>
                          <a:cs typeface="Times New Roman" panose="02020603050405020304" pitchFamily="18" charset="0"/>
                        </a:rPr>
                        <a:t>, 2009, SAMS. </a:t>
                      </a:r>
                      <a:endParaRPr kumimoji="0" lang="en-GB" sz="20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Calibri" panose="020F0502020204030204" pitchFamily="34" charset="0"/>
                        <a:buNone/>
                        <a:tabLst/>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408494787"/>
                  </a:ext>
                </a:extLst>
              </a:tr>
            </a:tbl>
          </a:graphicData>
        </a:graphic>
      </p:graphicFrame>
      <p:sp>
        <p:nvSpPr>
          <p:cNvPr id="1128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3787CA2-09AD-4ECD-8080-B8530619A554}" type="slidenum">
              <a:rPr lang="en-US" altLang="en-US" sz="1200">
                <a:solidFill>
                  <a:srgbClr val="898989"/>
                </a:solidFill>
                <a:latin typeface="Arial" panose="020B0604020202020204" pitchFamily="34" charset="0"/>
              </a:rPr>
              <a:pPr>
                <a:spcBef>
                  <a:spcPct val="0"/>
                </a:spcBef>
                <a:buFontTx/>
                <a:buNone/>
              </a:pPr>
              <a:t>11</a:t>
            </a:fld>
            <a:endParaRPr lang="en-US" altLang="en-US" sz="1200">
              <a:solidFill>
                <a:srgbClr val="898989"/>
              </a:solidFill>
              <a:latin typeface="Arial" panose="020B0604020202020204" pitchFamily="34" charset="0"/>
            </a:endParaRPr>
          </a:p>
        </p:txBody>
      </p:sp>
      <p:sp>
        <p:nvSpPr>
          <p:cNvPr id="11284" name="Rectangle 1"/>
          <p:cNvSpPr>
            <a:spLocks noChangeArrowheads="1"/>
          </p:cNvSpPr>
          <p:nvPr/>
        </p:nvSpPr>
        <p:spPr bwMode="auto">
          <a:xfrm>
            <a:off x="3127376" y="16981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extLst>
      <p:ext uri="{BB962C8B-B14F-4D97-AF65-F5344CB8AC3E}">
        <p14:creationId xmlns:p14="http://schemas.microsoft.com/office/powerpoint/2010/main" val="928979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243387231"/>
              </p:ext>
            </p:extLst>
          </p:nvPr>
        </p:nvGraphicFramePr>
        <p:xfrm>
          <a:off x="117987" y="223456"/>
          <a:ext cx="12074013" cy="6498019"/>
        </p:xfrm>
        <a:graphic>
          <a:graphicData uri="http://schemas.openxmlformats.org/drawingml/2006/table">
            <a:tbl>
              <a:tblPr/>
              <a:tblGrid>
                <a:gridCol w="503084">
                  <a:extLst>
                    <a:ext uri="{9D8B030D-6E8A-4147-A177-3AD203B41FA5}">
                      <a16:colId xmlns:a16="http://schemas.microsoft.com/office/drawing/2014/main" val="3275381390"/>
                    </a:ext>
                  </a:extLst>
                </a:gridCol>
                <a:gridCol w="11570929">
                  <a:extLst>
                    <a:ext uri="{9D8B030D-6E8A-4147-A177-3AD203B41FA5}">
                      <a16:colId xmlns:a16="http://schemas.microsoft.com/office/drawing/2014/main" val="1986543035"/>
                    </a:ext>
                  </a:extLst>
                </a:gridCol>
              </a:tblGrid>
              <a:tr h="6498019">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lvl="0" algn="just"/>
                      <a:r>
                        <a:rPr kumimoji="0" lang="en-US" sz="2800" b="0" i="0" kern="1200" dirty="0">
                          <a:solidFill>
                            <a:schemeClr val="tx1"/>
                          </a:solidFill>
                          <a:effectLst/>
                          <a:latin typeface="Times New Roman" panose="02020603050405020304" pitchFamily="18" charset="0"/>
                          <a:ea typeface="+mn-ea"/>
                          <a:cs typeface="Times New Roman" panose="02020603050405020304" pitchFamily="18" charset="0"/>
                        </a:rPr>
                        <a:t>4.</a:t>
                      </a:r>
                      <a:r>
                        <a:rPr kumimoji="0" lang="en-US" sz="2800" b="0" i="0" kern="1200" baseline="0" dirty="0">
                          <a:solidFill>
                            <a:schemeClr val="tx1"/>
                          </a:solidFill>
                          <a:effectLst/>
                          <a:latin typeface="Times New Roman" panose="02020603050405020304" pitchFamily="18" charset="0"/>
                          <a:ea typeface="+mn-ea"/>
                          <a:cs typeface="Times New Roman" panose="02020603050405020304" pitchFamily="18" charset="0"/>
                        </a:rPr>
                        <a:t> </a:t>
                      </a:r>
                      <a:r>
                        <a:rPr kumimoji="0" lang="en-US" sz="2800" b="0" i="0" kern="1200" dirty="0">
                          <a:solidFill>
                            <a:schemeClr val="tx1"/>
                          </a:solidFill>
                          <a:effectLst/>
                          <a:latin typeface="Times New Roman" panose="02020603050405020304" pitchFamily="18" charset="0"/>
                          <a:ea typeface="+mn-ea"/>
                          <a:cs typeface="Times New Roman" panose="02020603050405020304" pitchFamily="18" charset="0"/>
                        </a:rPr>
                        <a:t>Software Modeling and Design, Hassan </a:t>
                      </a:r>
                      <a:r>
                        <a:rPr kumimoji="0" lang="en-US" sz="2800" b="0" i="0" kern="1200" dirty="0" err="1">
                          <a:solidFill>
                            <a:schemeClr val="tx1"/>
                          </a:solidFill>
                          <a:effectLst/>
                          <a:latin typeface="Times New Roman" panose="02020603050405020304" pitchFamily="18" charset="0"/>
                          <a:ea typeface="+mn-ea"/>
                          <a:cs typeface="Times New Roman" panose="02020603050405020304" pitchFamily="18" charset="0"/>
                        </a:rPr>
                        <a:t>Gomaa</a:t>
                      </a:r>
                      <a:r>
                        <a:rPr kumimoji="0" lang="en-US" sz="2800" b="0" i="0" kern="1200" dirty="0">
                          <a:solidFill>
                            <a:schemeClr val="tx1"/>
                          </a:solidFill>
                          <a:effectLst/>
                          <a:latin typeface="Times New Roman" panose="02020603050405020304" pitchFamily="18" charset="0"/>
                          <a:ea typeface="+mn-ea"/>
                          <a:cs typeface="Times New Roman" panose="02020603050405020304" pitchFamily="18" charset="0"/>
                        </a:rPr>
                        <a:t>, George Mason University, Fairfax, Virginia, Cambridge University Press,2011</a:t>
                      </a:r>
                      <a:endParaRPr kumimoji="0" lang="en-GB" sz="2800" b="0" i="0" kern="1200" dirty="0">
                        <a:solidFill>
                          <a:schemeClr val="tx1"/>
                        </a:solidFill>
                        <a:effectLst/>
                        <a:latin typeface="Times New Roman" panose="02020603050405020304" pitchFamily="18" charset="0"/>
                        <a:ea typeface="+mn-ea"/>
                        <a:cs typeface="Times New Roman" panose="02020603050405020304" pitchFamily="18" charset="0"/>
                      </a:endParaRPr>
                    </a:p>
                    <a:p>
                      <a:pPr lvl="0" algn="just"/>
                      <a:r>
                        <a:rPr kumimoji="0" lang="en-GB" sz="2800" b="0" i="0" kern="1200" dirty="0">
                          <a:solidFill>
                            <a:schemeClr val="tx1"/>
                          </a:solidFill>
                          <a:effectLst/>
                          <a:latin typeface="Times New Roman" panose="02020603050405020304" pitchFamily="18" charset="0"/>
                          <a:ea typeface="+mn-ea"/>
                          <a:cs typeface="Times New Roman" panose="02020603050405020304" pitchFamily="18" charset="0"/>
                        </a:rPr>
                        <a:t>5.</a:t>
                      </a:r>
                      <a:r>
                        <a:rPr kumimoji="0" lang="en-GB" sz="2800" b="0" i="0" kern="1200" baseline="0" dirty="0">
                          <a:solidFill>
                            <a:schemeClr val="tx1"/>
                          </a:solidFill>
                          <a:effectLst/>
                          <a:latin typeface="Times New Roman" panose="02020603050405020304" pitchFamily="18" charset="0"/>
                          <a:ea typeface="+mn-ea"/>
                          <a:cs typeface="Times New Roman" panose="02020603050405020304" pitchFamily="18" charset="0"/>
                        </a:rPr>
                        <a:t> </a:t>
                      </a:r>
                      <a:r>
                        <a:rPr kumimoji="0" lang="en-US" sz="2800" b="0" i="0" kern="1200" dirty="0">
                          <a:solidFill>
                            <a:schemeClr val="tx1"/>
                          </a:solidFill>
                          <a:effectLst/>
                          <a:latin typeface="Times New Roman" panose="02020603050405020304" pitchFamily="18" charset="0"/>
                          <a:ea typeface="+mn-ea"/>
                          <a:cs typeface="Times New Roman" panose="02020603050405020304" pitchFamily="18" charset="0"/>
                        </a:rPr>
                        <a:t>Fundamental Software Engineering by </a:t>
                      </a:r>
                      <a:r>
                        <a:rPr kumimoji="0" lang="en-US" sz="2800" b="0" i="0" kern="1200" dirty="0" err="1">
                          <a:solidFill>
                            <a:schemeClr val="tx1"/>
                          </a:solidFill>
                          <a:effectLst/>
                          <a:latin typeface="Times New Roman" panose="02020603050405020304" pitchFamily="18" charset="0"/>
                          <a:ea typeface="+mn-ea"/>
                          <a:cs typeface="Times New Roman" panose="02020603050405020304" pitchFamily="18" charset="0"/>
                        </a:rPr>
                        <a:t>Rajib</a:t>
                      </a:r>
                      <a:r>
                        <a:rPr kumimoji="0" lang="en-US" sz="2800" b="0" i="0" kern="1200" dirty="0">
                          <a:solidFill>
                            <a:schemeClr val="tx1"/>
                          </a:solidFill>
                          <a:effectLst/>
                          <a:latin typeface="Times New Roman" panose="02020603050405020304" pitchFamily="18" charset="0"/>
                          <a:ea typeface="+mn-ea"/>
                          <a:cs typeface="Times New Roman" panose="02020603050405020304" pitchFamily="18" charset="0"/>
                        </a:rPr>
                        <a:t> Mall 2nd </a:t>
                      </a:r>
                      <a:r>
                        <a:rPr kumimoji="0" lang="en-US" sz="2800" b="0" i="0" kern="1200" dirty="0" err="1">
                          <a:solidFill>
                            <a:schemeClr val="tx1"/>
                          </a:solidFill>
                          <a:effectLst/>
                          <a:latin typeface="Times New Roman" panose="02020603050405020304" pitchFamily="18" charset="0"/>
                          <a:ea typeface="+mn-ea"/>
                          <a:cs typeface="Times New Roman" panose="02020603050405020304" pitchFamily="18" charset="0"/>
                        </a:rPr>
                        <a:t>ed</a:t>
                      </a:r>
                      <a:r>
                        <a:rPr kumimoji="0" lang="en-US" sz="2800" b="0" i="0" kern="1200" dirty="0">
                          <a:solidFill>
                            <a:schemeClr val="tx1"/>
                          </a:solidFill>
                          <a:effectLst/>
                          <a:latin typeface="Times New Roman" panose="02020603050405020304" pitchFamily="18" charset="0"/>
                          <a:ea typeface="+mn-ea"/>
                          <a:cs typeface="Times New Roman" panose="02020603050405020304" pitchFamily="18" charset="0"/>
                        </a:rPr>
                        <a:t>, Prentice Hall, india,2004</a:t>
                      </a:r>
                      <a:endParaRPr kumimoji="0" lang="en-GB" sz="2800" b="0" i="0" kern="1200" dirty="0">
                        <a:solidFill>
                          <a:schemeClr val="tx1"/>
                        </a:solidFill>
                        <a:effectLst/>
                        <a:latin typeface="Times New Roman" panose="02020603050405020304" pitchFamily="18" charset="0"/>
                        <a:ea typeface="+mn-ea"/>
                        <a:cs typeface="Times New Roman" panose="02020603050405020304" pitchFamily="18" charset="0"/>
                      </a:endParaRPr>
                    </a:p>
                    <a:p>
                      <a:pPr lvl="0" algn="just"/>
                      <a:r>
                        <a:rPr kumimoji="0" lang="en-US" sz="2800" b="0" i="0" kern="1200" dirty="0">
                          <a:solidFill>
                            <a:schemeClr val="tx1"/>
                          </a:solidFill>
                          <a:effectLst/>
                          <a:latin typeface="Times New Roman" panose="02020603050405020304" pitchFamily="18" charset="0"/>
                          <a:ea typeface="+mn-ea"/>
                          <a:cs typeface="Times New Roman" panose="02020603050405020304" pitchFamily="18" charset="0"/>
                        </a:rPr>
                        <a:t>6. A. </a:t>
                      </a:r>
                      <a:r>
                        <a:rPr kumimoji="0" lang="en-US" sz="2800" b="0" i="0" kern="1200" dirty="0" err="1">
                          <a:solidFill>
                            <a:schemeClr val="tx1"/>
                          </a:solidFill>
                          <a:effectLst/>
                          <a:latin typeface="Times New Roman" panose="02020603050405020304" pitchFamily="18" charset="0"/>
                          <a:ea typeface="+mn-ea"/>
                          <a:cs typeface="Times New Roman" panose="02020603050405020304" pitchFamily="18" charset="0"/>
                        </a:rPr>
                        <a:t>Behforooz</a:t>
                      </a:r>
                      <a:r>
                        <a:rPr kumimoji="0" lang="en-US" sz="2800" b="0" i="0" kern="1200" dirty="0">
                          <a:solidFill>
                            <a:schemeClr val="tx1"/>
                          </a:solidFill>
                          <a:effectLst/>
                          <a:latin typeface="Times New Roman" panose="02020603050405020304" pitchFamily="18" charset="0"/>
                          <a:ea typeface="+mn-ea"/>
                          <a:cs typeface="Times New Roman" panose="02020603050405020304" pitchFamily="18" charset="0"/>
                        </a:rPr>
                        <a:t> and F. J. Hudson (1996), Software Engineering Fundamentals, Oxford </a:t>
                      </a:r>
                      <a:r>
                        <a:rPr kumimoji="0" lang="en-US" sz="2800" b="0" i="0" kern="1200" dirty="0" err="1">
                          <a:solidFill>
                            <a:schemeClr val="tx1"/>
                          </a:solidFill>
                          <a:effectLst/>
                          <a:latin typeface="Times New Roman" panose="02020603050405020304" pitchFamily="18" charset="0"/>
                          <a:ea typeface="+mn-ea"/>
                          <a:cs typeface="Times New Roman" panose="02020603050405020304" pitchFamily="18" charset="0"/>
                        </a:rPr>
                        <a:t>UniversityPress</a:t>
                      </a:r>
                      <a:r>
                        <a:rPr kumimoji="0" lang="en-US" sz="2800" b="0" i="0" kern="1200" dirty="0">
                          <a:solidFill>
                            <a:schemeClr val="tx1"/>
                          </a:solidFill>
                          <a:effectLst/>
                          <a:latin typeface="Times New Roman" panose="02020603050405020304" pitchFamily="18" charset="0"/>
                          <a:ea typeface="+mn-ea"/>
                          <a:cs typeface="Times New Roman" panose="02020603050405020304" pitchFamily="18" charset="0"/>
                        </a:rPr>
                        <a:t>.</a:t>
                      </a:r>
                      <a:endParaRPr kumimoji="0" lang="en-GB" sz="2800" b="0" i="0" kern="1200" dirty="0">
                        <a:solidFill>
                          <a:schemeClr val="tx1"/>
                        </a:solidFill>
                        <a:effectLst/>
                        <a:latin typeface="Times New Roman" panose="02020603050405020304" pitchFamily="18" charset="0"/>
                        <a:ea typeface="+mn-ea"/>
                        <a:cs typeface="Times New Roman" panose="02020603050405020304" pitchFamily="18" charset="0"/>
                      </a:endParaRPr>
                    </a:p>
                    <a:p>
                      <a:pPr lvl="0" algn="just"/>
                      <a:r>
                        <a:rPr kumimoji="0" lang="en-US" sz="2800" b="0" i="0" kern="1200" dirty="0">
                          <a:solidFill>
                            <a:schemeClr val="tx1"/>
                          </a:solidFill>
                          <a:effectLst/>
                          <a:latin typeface="Times New Roman" panose="02020603050405020304" pitchFamily="18" charset="0"/>
                          <a:ea typeface="+mn-ea"/>
                          <a:cs typeface="Times New Roman" panose="02020603050405020304" pitchFamily="18" charset="0"/>
                        </a:rPr>
                        <a:t>7. </a:t>
                      </a:r>
                      <a:r>
                        <a:rPr kumimoji="0" lang="en-US" sz="2800" b="0" i="0" kern="1200" dirty="0" err="1">
                          <a:solidFill>
                            <a:schemeClr val="tx1"/>
                          </a:solidFill>
                          <a:effectLst/>
                          <a:latin typeface="Times New Roman" panose="02020603050405020304" pitchFamily="18" charset="0"/>
                          <a:ea typeface="+mn-ea"/>
                          <a:cs typeface="Times New Roman" panose="02020603050405020304" pitchFamily="18" charset="0"/>
                        </a:rPr>
                        <a:t>Schach</a:t>
                      </a:r>
                      <a:r>
                        <a:rPr kumimoji="0" lang="en-US" sz="2800" b="0" i="0" kern="1200" dirty="0">
                          <a:solidFill>
                            <a:schemeClr val="tx1"/>
                          </a:solidFill>
                          <a:effectLst/>
                          <a:latin typeface="Times New Roman" panose="02020603050405020304" pitchFamily="18" charset="0"/>
                          <a:ea typeface="+mn-ea"/>
                          <a:cs typeface="Times New Roman" panose="02020603050405020304" pitchFamily="18" charset="0"/>
                        </a:rPr>
                        <a:t>, Stephen R. (2002), Classical and Object-Oriented Software Engineering, 5th ed. IRWIK</a:t>
                      </a:r>
                      <a:endParaRPr kumimoji="0" lang="en-GB" sz="2800" b="0" i="0" kern="1200" dirty="0">
                        <a:solidFill>
                          <a:schemeClr val="tx1"/>
                        </a:solidFill>
                        <a:effectLst/>
                        <a:latin typeface="Times New Roman" panose="02020603050405020304" pitchFamily="18" charset="0"/>
                        <a:ea typeface="+mn-ea"/>
                        <a:cs typeface="Times New Roman" panose="02020603050405020304" pitchFamily="18" charset="0"/>
                      </a:endParaRPr>
                    </a:p>
                    <a:p>
                      <a:pPr lvl="0" algn="just"/>
                      <a:r>
                        <a:rPr kumimoji="0" lang="en-US" sz="2800" b="0" i="0" kern="1200" dirty="0">
                          <a:solidFill>
                            <a:schemeClr val="tx1"/>
                          </a:solidFill>
                          <a:effectLst/>
                          <a:latin typeface="Times New Roman" panose="02020603050405020304" pitchFamily="18" charset="0"/>
                          <a:ea typeface="+mn-ea"/>
                          <a:cs typeface="Times New Roman" panose="02020603050405020304" pitchFamily="18" charset="0"/>
                        </a:rPr>
                        <a:t>8. Hoffer, Jeffrey A.; Joey F. George; and Joseph S. </a:t>
                      </a:r>
                      <a:r>
                        <a:rPr kumimoji="0" lang="en-US" sz="2800" b="0" i="0" kern="1200" dirty="0" err="1">
                          <a:solidFill>
                            <a:schemeClr val="tx1"/>
                          </a:solidFill>
                          <a:effectLst/>
                          <a:latin typeface="Times New Roman" panose="02020603050405020304" pitchFamily="18" charset="0"/>
                          <a:ea typeface="+mn-ea"/>
                          <a:cs typeface="Times New Roman" panose="02020603050405020304" pitchFamily="18" charset="0"/>
                        </a:rPr>
                        <a:t>Valacicli</a:t>
                      </a:r>
                      <a:r>
                        <a:rPr kumimoji="0" lang="en-US" sz="2800" b="0" i="0" kern="1200" dirty="0">
                          <a:solidFill>
                            <a:schemeClr val="tx1"/>
                          </a:solidFill>
                          <a:effectLst/>
                          <a:latin typeface="Times New Roman" panose="02020603050405020304" pitchFamily="18" charset="0"/>
                          <a:ea typeface="+mn-ea"/>
                          <a:cs typeface="Times New Roman" panose="02020603050405020304" pitchFamily="18" charset="0"/>
                        </a:rPr>
                        <a:t> (1999), Modern Systems Analysis and Design. Massachusetts: Addison-</a:t>
                      </a:r>
                      <a:r>
                        <a:rPr kumimoji="0" lang="en-US" sz="2800" b="0" i="0" kern="1200" dirty="0" err="1">
                          <a:solidFill>
                            <a:schemeClr val="tx1"/>
                          </a:solidFill>
                          <a:effectLst/>
                          <a:latin typeface="Times New Roman" panose="02020603050405020304" pitchFamily="18" charset="0"/>
                          <a:ea typeface="+mn-ea"/>
                          <a:cs typeface="Times New Roman" panose="02020603050405020304" pitchFamily="18" charset="0"/>
                        </a:rPr>
                        <a:t>Weslev.N.E</a:t>
                      </a:r>
                      <a:r>
                        <a:rPr kumimoji="0" lang="en-US" sz="2800" b="0" i="0" kern="1200" dirty="0">
                          <a:solidFill>
                            <a:schemeClr val="tx1"/>
                          </a:solidFill>
                          <a:effectLst/>
                          <a:latin typeface="Times New Roman" panose="02020603050405020304" pitchFamily="18" charset="0"/>
                          <a:ea typeface="+mn-ea"/>
                          <a:cs typeface="Times New Roman" panose="02020603050405020304" pitchFamily="18" charset="0"/>
                        </a:rPr>
                        <a:t>. Fenton and S.L. </a:t>
                      </a:r>
                      <a:r>
                        <a:rPr kumimoji="0" lang="en-US" sz="2800" b="0" i="0" kern="1200" dirty="0" err="1">
                          <a:solidFill>
                            <a:schemeClr val="tx1"/>
                          </a:solidFill>
                          <a:effectLst/>
                          <a:latin typeface="Times New Roman" panose="02020603050405020304" pitchFamily="18" charset="0"/>
                          <a:ea typeface="+mn-ea"/>
                          <a:cs typeface="Times New Roman" panose="02020603050405020304" pitchFamily="18" charset="0"/>
                        </a:rPr>
                        <a:t>Pfleeger</a:t>
                      </a:r>
                      <a:r>
                        <a:rPr kumimoji="0" lang="en-US" sz="2800" b="0" i="0" kern="1200" dirty="0">
                          <a:solidFill>
                            <a:schemeClr val="tx1"/>
                          </a:solidFill>
                          <a:effectLst/>
                          <a:latin typeface="Times New Roman" panose="02020603050405020304" pitchFamily="18" charset="0"/>
                          <a:ea typeface="+mn-ea"/>
                          <a:cs typeface="Times New Roman" panose="02020603050405020304" pitchFamily="18" charset="0"/>
                        </a:rPr>
                        <a:t> (2001), Software Metrics: a </a:t>
                      </a:r>
                      <a:r>
                        <a:rPr kumimoji="0" lang="en-US" sz="2800" b="0" i="0" kern="1200" dirty="0" err="1">
                          <a:solidFill>
                            <a:schemeClr val="tx1"/>
                          </a:solidFill>
                          <a:effectLst/>
                          <a:latin typeface="Times New Roman" panose="02020603050405020304" pitchFamily="18" charset="0"/>
                          <a:ea typeface="+mn-ea"/>
                          <a:cs typeface="Times New Roman" panose="02020603050405020304" pitchFamily="18" charset="0"/>
                        </a:rPr>
                        <a:t>regorous</a:t>
                      </a:r>
                      <a:r>
                        <a:rPr kumimoji="0" lang="en-US" sz="2800" b="0" i="0" kern="1200" dirty="0">
                          <a:solidFill>
                            <a:schemeClr val="tx1"/>
                          </a:solidFill>
                          <a:effectLst/>
                          <a:latin typeface="Times New Roman" panose="02020603050405020304" pitchFamily="18" charset="0"/>
                          <a:ea typeface="+mn-ea"/>
                          <a:cs typeface="Times New Roman" panose="02020603050405020304" pitchFamily="18" charset="0"/>
                        </a:rPr>
                        <a:t> &amp; practical approach, 2nd Edition.</a:t>
                      </a:r>
                      <a:endParaRPr kumimoji="0" lang="en-GB" sz="28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408494787"/>
                  </a:ext>
                </a:extLst>
              </a:tr>
            </a:tbl>
          </a:graphicData>
        </a:graphic>
      </p:graphicFrame>
      <p:sp>
        <p:nvSpPr>
          <p:cNvPr id="1128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3787CA2-09AD-4ECD-8080-B8530619A554}" type="slidenum">
              <a:rPr lang="en-US" altLang="en-US" sz="1200">
                <a:solidFill>
                  <a:srgbClr val="898989"/>
                </a:solidFill>
                <a:latin typeface="Arial" panose="020B0604020202020204" pitchFamily="34" charset="0"/>
              </a:rPr>
              <a:pPr>
                <a:spcBef>
                  <a:spcPct val="0"/>
                </a:spcBef>
                <a:buFontTx/>
                <a:buNone/>
              </a:pPr>
              <a:t>12</a:t>
            </a:fld>
            <a:endParaRPr lang="en-US" altLang="en-US" sz="1200">
              <a:solidFill>
                <a:srgbClr val="898989"/>
              </a:solidFill>
              <a:latin typeface="Arial" panose="020B0604020202020204" pitchFamily="34" charset="0"/>
            </a:endParaRPr>
          </a:p>
        </p:txBody>
      </p:sp>
      <p:sp>
        <p:nvSpPr>
          <p:cNvPr id="11284" name="Rectangle 1"/>
          <p:cNvSpPr>
            <a:spLocks noChangeArrowheads="1"/>
          </p:cNvSpPr>
          <p:nvPr/>
        </p:nvSpPr>
        <p:spPr bwMode="auto">
          <a:xfrm>
            <a:off x="3127376" y="16981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extLst>
      <p:ext uri="{BB962C8B-B14F-4D97-AF65-F5344CB8AC3E}">
        <p14:creationId xmlns:p14="http://schemas.microsoft.com/office/powerpoint/2010/main" val="551307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81200" y="0"/>
            <a:ext cx="8229600" cy="381000"/>
          </a:xfrm>
        </p:spPr>
        <p:txBody>
          <a:bodyPr>
            <a:normAutofit fontScale="90000"/>
          </a:bodyPr>
          <a:lstStyle/>
          <a:p>
            <a:pPr algn="ctr" eaLnBrk="1" hangingPunct="1"/>
            <a:r>
              <a:rPr lang="en-GB" b="1" dirty="0">
                <a:solidFill>
                  <a:srgbClr val="FF0000"/>
                </a:solidFill>
                <a:latin typeface="Times New Roman" panose="02020603050405020304" pitchFamily="18" charset="0"/>
                <a:cs typeface="Times New Roman" panose="02020603050405020304" pitchFamily="18" charset="0"/>
              </a:rPr>
              <a:t>What is software?</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12291" name="Rectangle 3"/>
          <p:cNvSpPr>
            <a:spLocks noGrp="1" noChangeArrowheads="1"/>
          </p:cNvSpPr>
          <p:nvPr>
            <p:ph idx="1"/>
          </p:nvPr>
        </p:nvSpPr>
        <p:spPr>
          <a:xfrm>
            <a:off x="0" y="152400"/>
            <a:ext cx="12192000" cy="6705600"/>
          </a:xfrm>
        </p:spPr>
        <p:txBody>
          <a:bodyPr>
            <a:noAutofit/>
          </a:bodyPr>
          <a:lstStyle/>
          <a:p>
            <a:pPr algn="just">
              <a:lnSpc>
                <a:spcPct val="150000"/>
              </a:lnSpc>
              <a:spcBef>
                <a:spcPts val="0"/>
              </a:spcBef>
              <a:buFont typeface="Wingdings" panose="05000000000000000000" pitchFamily="2" charset="2"/>
              <a:buChar char="§"/>
            </a:pPr>
            <a:r>
              <a:rPr lang="en-GB" sz="3000" b="1" dirty="0">
                <a:solidFill>
                  <a:schemeClr val="accent2"/>
                </a:solidFill>
                <a:latin typeface="Times New Roman" panose="02020603050405020304" pitchFamily="18" charset="0"/>
                <a:cs typeface="Times New Roman" panose="02020603050405020304" pitchFamily="18" charset="0"/>
              </a:rPr>
              <a:t> </a:t>
            </a:r>
            <a:r>
              <a:rPr lang="en-GB" sz="3000" b="1" dirty="0">
                <a:solidFill>
                  <a:srgbClr val="6600CC"/>
                </a:solidFill>
                <a:latin typeface="Times New Roman" panose="02020603050405020304" pitchFamily="18" charset="0"/>
                <a:cs typeface="Times New Roman" panose="02020603050405020304" pitchFamily="18" charset="0"/>
              </a:rPr>
              <a:t>Computer programs</a:t>
            </a:r>
            <a:r>
              <a:rPr lang="en-GB" sz="3000" dirty="0">
                <a:solidFill>
                  <a:srgbClr val="6600CC"/>
                </a:solidFill>
                <a:latin typeface="Times New Roman" panose="02020603050405020304" pitchFamily="18" charset="0"/>
                <a:cs typeface="Times New Roman" panose="02020603050405020304" pitchFamily="18" charset="0"/>
              </a:rPr>
              <a:t> </a:t>
            </a:r>
            <a:r>
              <a:rPr lang="en-GB" sz="3000" dirty="0">
                <a:latin typeface="Times New Roman" panose="02020603050405020304" pitchFamily="18" charset="0"/>
                <a:cs typeface="Times New Roman" panose="02020603050405020304" pitchFamily="18" charset="0"/>
              </a:rPr>
              <a:t>and </a:t>
            </a:r>
            <a:r>
              <a:rPr lang="en-GB" sz="3000" b="1" dirty="0">
                <a:solidFill>
                  <a:srgbClr val="008080"/>
                </a:solidFill>
                <a:latin typeface="Times New Roman" panose="02020603050405020304" pitchFamily="18" charset="0"/>
                <a:cs typeface="Times New Roman" panose="02020603050405020304" pitchFamily="18" charset="0"/>
              </a:rPr>
              <a:t>associated documentation</a:t>
            </a:r>
          </a:p>
          <a:p>
            <a:pPr algn="just">
              <a:lnSpc>
                <a:spcPct val="150000"/>
              </a:lnSpc>
              <a:spcBef>
                <a:spcPts val="0"/>
              </a:spcBef>
              <a:buFont typeface="Wingdings" panose="05000000000000000000" pitchFamily="2" charset="2"/>
              <a:buChar char="Ø"/>
            </a:pPr>
            <a:endParaRPr lang="en-GB" sz="30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3000" b="1" dirty="0">
                <a:solidFill>
                  <a:schemeClr val="accent2"/>
                </a:solidFill>
                <a:latin typeface="Times New Roman" panose="02020603050405020304" pitchFamily="18" charset="0"/>
                <a:cs typeface="Times New Roman" panose="02020603050405020304" pitchFamily="18" charset="0"/>
              </a:rPr>
              <a:t> </a:t>
            </a:r>
            <a:r>
              <a:rPr lang="en-GB" sz="3000" b="1" dirty="0">
                <a:solidFill>
                  <a:srgbClr val="6600CC"/>
                </a:solidFill>
                <a:latin typeface="Times New Roman" panose="02020603050405020304" pitchFamily="18" charset="0"/>
                <a:cs typeface="Times New Roman" panose="02020603050405020304" pitchFamily="18" charset="0"/>
              </a:rPr>
              <a:t>Software products</a:t>
            </a:r>
            <a:r>
              <a:rPr lang="en-GB" sz="3000" dirty="0">
                <a:solidFill>
                  <a:srgbClr val="6600CC"/>
                </a:solidFill>
                <a:latin typeface="Times New Roman" panose="02020603050405020304" pitchFamily="18" charset="0"/>
                <a:cs typeface="Times New Roman" panose="02020603050405020304" pitchFamily="18" charset="0"/>
              </a:rPr>
              <a:t> </a:t>
            </a:r>
            <a:r>
              <a:rPr lang="en-GB" sz="3000" dirty="0">
                <a:latin typeface="Times New Roman" panose="02020603050405020304" pitchFamily="18" charset="0"/>
                <a:cs typeface="Times New Roman" panose="02020603050405020304" pitchFamily="18" charset="0"/>
              </a:rPr>
              <a:t>may be developed for a particular customer or may be developed for a general market</a:t>
            </a:r>
          </a:p>
          <a:p>
            <a:pPr algn="just">
              <a:lnSpc>
                <a:spcPct val="150000"/>
              </a:lnSpc>
              <a:spcBef>
                <a:spcPts val="0"/>
              </a:spcBef>
              <a:buFont typeface="Wingdings" panose="05000000000000000000" pitchFamily="2" charset="2"/>
              <a:buChar char="Ø"/>
            </a:pPr>
            <a:r>
              <a:rPr lang="en-GB" sz="3000" b="1" dirty="0">
                <a:solidFill>
                  <a:srgbClr val="6600CC"/>
                </a:solidFill>
                <a:latin typeface="Times New Roman" panose="02020603050405020304" pitchFamily="18" charset="0"/>
                <a:cs typeface="Times New Roman" panose="02020603050405020304" pitchFamily="18" charset="0"/>
              </a:rPr>
              <a:t>Software products</a:t>
            </a:r>
            <a:r>
              <a:rPr lang="en-GB" sz="3000" dirty="0">
                <a:solidFill>
                  <a:srgbClr val="6600CC"/>
                </a:solidFill>
                <a:latin typeface="Times New Roman" panose="02020603050405020304" pitchFamily="18" charset="0"/>
                <a:cs typeface="Times New Roman" panose="02020603050405020304" pitchFamily="18" charset="0"/>
              </a:rPr>
              <a:t> </a:t>
            </a:r>
            <a:r>
              <a:rPr lang="en-GB" sz="3000" dirty="0">
                <a:latin typeface="Times New Roman" panose="02020603050405020304" pitchFamily="18" charset="0"/>
                <a:cs typeface="Times New Roman" panose="02020603050405020304" pitchFamily="18" charset="0"/>
              </a:rPr>
              <a:t>may be:</a:t>
            </a:r>
          </a:p>
          <a:p>
            <a:pPr lvl="1" algn="just">
              <a:lnSpc>
                <a:spcPct val="150000"/>
              </a:lnSpc>
              <a:spcBef>
                <a:spcPts val="0"/>
              </a:spcBef>
              <a:buFont typeface="Wingdings" panose="05000000000000000000" pitchFamily="2" charset="2"/>
              <a:buChar char="§"/>
            </a:pPr>
            <a:r>
              <a:rPr lang="en-GB" sz="3000" b="1" dirty="0">
                <a:solidFill>
                  <a:srgbClr val="FC1833"/>
                </a:solidFill>
                <a:latin typeface="Times New Roman" panose="02020603050405020304" pitchFamily="18" charset="0"/>
                <a:cs typeface="Times New Roman" panose="02020603050405020304" pitchFamily="18" charset="0"/>
              </a:rPr>
              <a:t>Generic</a:t>
            </a:r>
            <a:r>
              <a:rPr lang="en-GB" sz="3000" dirty="0">
                <a:latin typeface="Times New Roman" panose="02020603050405020304" pitchFamily="18" charset="0"/>
                <a:cs typeface="Times New Roman" panose="02020603050405020304" pitchFamily="18" charset="0"/>
              </a:rPr>
              <a:t>(standard or common)- developed to be sold to a range of different customers</a:t>
            </a:r>
          </a:p>
          <a:p>
            <a:pPr lvl="1" algn="just">
              <a:lnSpc>
                <a:spcPct val="150000"/>
              </a:lnSpc>
              <a:spcBef>
                <a:spcPts val="0"/>
              </a:spcBef>
              <a:buFont typeface="Wingdings" panose="05000000000000000000" pitchFamily="2" charset="2"/>
              <a:buChar char="§"/>
            </a:pPr>
            <a:r>
              <a:rPr lang="en-GB" sz="3000" b="1" dirty="0">
                <a:solidFill>
                  <a:srgbClr val="FC1833"/>
                </a:solidFill>
                <a:latin typeface="Times New Roman" panose="02020603050405020304" pitchFamily="18" charset="0"/>
                <a:cs typeface="Times New Roman" panose="02020603050405020304" pitchFamily="18" charset="0"/>
              </a:rPr>
              <a:t>Bespoke</a:t>
            </a:r>
            <a:r>
              <a:rPr lang="en-GB" sz="3000" dirty="0">
                <a:latin typeface="Times New Roman" panose="02020603050405020304" pitchFamily="18" charset="0"/>
                <a:cs typeface="Times New Roman" panose="02020603050405020304" pitchFamily="18" charset="0"/>
              </a:rPr>
              <a:t> (custom) - developed for a single customer according to their specification</a:t>
            </a:r>
          </a:p>
          <a:p>
            <a:pPr algn="just">
              <a:lnSpc>
                <a:spcPct val="150000"/>
              </a:lnSpc>
              <a:spcBef>
                <a:spcPts val="0"/>
              </a:spcBef>
              <a:buFont typeface="Wingdings" panose="05000000000000000000" pitchFamily="2" charset="2"/>
              <a:buChar char="Ø"/>
            </a:pPr>
            <a:endParaRPr lang="en-GB" sz="3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3E468B8-7589-45E4-8D83-D9BB1DFADBF6}" type="slidenum">
              <a:rPr lang="en-US" smtClean="0"/>
              <a:t>13</a:t>
            </a:fld>
            <a:endParaRPr lang="en-US"/>
          </a:p>
        </p:txBody>
      </p:sp>
      <p:grpSp>
        <p:nvGrpSpPr>
          <p:cNvPr id="4" name="Group 3"/>
          <p:cNvGrpSpPr/>
          <p:nvPr/>
        </p:nvGrpSpPr>
        <p:grpSpPr>
          <a:xfrm>
            <a:off x="3886200" y="990602"/>
            <a:ext cx="4724400" cy="761999"/>
            <a:chOff x="1752600" y="1893148"/>
            <a:chExt cx="4876800" cy="1078653"/>
          </a:xfrm>
        </p:grpSpPr>
        <p:pic>
          <p:nvPicPr>
            <p:cNvPr id="11268" name="Picture 4" descr="C:\Program Files\Common Files\Microsoft Shared\Clipart\cagcat50\bs00554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1893148"/>
              <a:ext cx="1066800" cy="107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1752600" y="1977929"/>
              <a:ext cx="2850726" cy="993872"/>
              <a:chOff x="1752600" y="1977929"/>
              <a:chExt cx="2819400" cy="993871"/>
            </a:xfrm>
          </p:grpSpPr>
          <p:pic>
            <p:nvPicPr>
              <p:cNvPr id="11269" name="Picture 5" descr="C:\Program Files\Common Files\Microsoft Shared\Clipart\cagcat50\bs00580_.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1977929"/>
                <a:ext cx="1547446" cy="993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AutoShape 7"/>
              <p:cNvSpPr>
                <a:spLocks noChangeArrowheads="1"/>
              </p:cNvSpPr>
              <p:nvPr/>
            </p:nvSpPr>
            <p:spPr bwMode="auto">
              <a:xfrm>
                <a:off x="3938954" y="2094417"/>
                <a:ext cx="633046" cy="651274"/>
              </a:xfrm>
              <a:prstGeom prst="plus">
                <a:avLst>
                  <a:gd name="adj" fmla="val 36806"/>
                </a:avLst>
              </a:prstGeom>
              <a:solidFill>
                <a:schemeClr val="accent1"/>
              </a:solidFill>
              <a:ln w="9525">
                <a:solidFill>
                  <a:schemeClr val="tx1"/>
                </a:solidFill>
                <a:miter lim="800000"/>
                <a:headEnd/>
                <a:tailEnd/>
              </a:ln>
            </p:spPr>
            <p:txBody>
              <a:bodyPr wrap="none" anchor="ctr"/>
              <a:lstStyle/>
              <a:p>
                <a:endParaRPr lang="en-US"/>
              </a:p>
            </p:txBody>
          </p:sp>
        </p:grpSp>
      </p:grpSp>
    </p:spTree>
    <p:extLst>
      <p:ext uri="{BB962C8B-B14F-4D97-AF65-F5344CB8AC3E}">
        <p14:creationId xmlns:p14="http://schemas.microsoft.com/office/powerpoint/2010/main" val="1079570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 calcmode="lin" valueType="num">
                                      <p:cBhvr additive="base">
                                        <p:cTn id="13" dur="500" fill="hold"/>
                                        <p:tgtEl>
                                          <p:spTgt spid="12291">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2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anim calcmode="lin" valueType="num">
                                      <p:cBhvr additive="base">
                                        <p:cTn id="19" dur="500" fill="hold"/>
                                        <p:tgtEl>
                                          <p:spTgt spid="1229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2291">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anim calcmode="lin" valueType="num">
                                      <p:cBhvr additive="base">
                                        <p:cTn id="23" dur="500" fill="hold"/>
                                        <p:tgtEl>
                                          <p:spTgt spid="12291">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2291">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anim calcmode="lin" valueType="num">
                                      <p:cBhvr additive="base">
                                        <p:cTn id="27" dur="500" fill="hold"/>
                                        <p:tgtEl>
                                          <p:spTgt spid="12291">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229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27703"/>
          </a:xfrm>
        </p:spPr>
        <p:txBody>
          <a:bodyPr>
            <a:normAutofit fontScale="90000"/>
          </a:bodyPr>
          <a:lstStyle/>
          <a:p>
            <a:pPr algn="ctr"/>
            <a:r>
              <a:rPr lang="en-GB" altLang="en-US" sz="4000" b="1" dirty="0">
                <a:solidFill>
                  <a:srgbClr val="0000CC"/>
                </a:solidFill>
                <a:latin typeface="Times New Roman" panose="02020603050405020304" pitchFamily="18" charset="0"/>
                <a:cs typeface="Times New Roman" panose="02020603050405020304" pitchFamily="18" charset="0"/>
              </a:rPr>
              <a:t>Programs versus Software Products</a:t>
            </a:r>
            <a:endParaRPr lang="en-GB"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14</a:t>
            </a:fld>
            <a:endParaRPr lang="en-US"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511127596"/>
              </p:ext>
            </p:extLst>
          </p:nvPr>
        </p:nvGraphicFramePr>
        <p:xfrm>
          <a:off x="162232" y="477520"/>
          <a:ext cx="12029768" cy="6492240"/>
        </p:xfrm>
        <a:graphic>
          <a:graphicData uri="http://schemas.openxmlformats.org/drawingml/2006/table">
            <a:tbl>
              <a:tblPr firstRow="1" bandRow="1">
                <a:tableStyleId>{5C22544A-7EE6-4342-B048-85BDC9FD1C3A}</a:tableStyleId>
              </a:tblPr>
              <a:tblGrid>
                <a:gridCol w="5501149">
                  <a:extLst>
                    <a:ext uri="{9D8B030D-6E8A-4147-A177-3AD203B41FA5}">
                      <a16:colId xmlns:a16="http://schemas.microsoft.com/office/drawing/2014/main" val="3359664806"/>
                    </a:ext>
                  </a:extLst>
                </a:gridCol>
                <a:gridCol w="6528619">
                  <a:extLst>
                    <a:ext uri="{9D8B030D-6E8A-4147-A177-3AD203B41FA5}">
                      <a16:colId xmlns:a16="http://schemas.microsoft.com/office/drawing/2014/main" val="1503525370"/>
                    </a:ext>
                  </a:extLst>
                </a:gridCol>
              </a:tblGrid>
              <a:tr h="468630">
                <a:tc>
                  <a:txBody>
                    <a:bodyPr/>
                    <a:lstStyle/>
                    <a:p>
                      <a:pPr algn="just">
                        <a:lnSpc>
                          <a:spcPct val="150000"/>
                        </a:lnSpc>
                      </a:pPr>
                      <a:r>
                        <a:rPr lang="en-GB" sz="3200" dirty="0">
                          <a:solidFill>
                            <a:srgbClr val="FF0000"/>
                          </a:solidFill>
                          <a:latin typeface="Times New Roman" panose="02020603050405020304" pitchFamily="18" charset="0"/>
                          <a:cs typeface="Times New Roman" panose="02020603050405020304" pitchFamily="18" charset="0"/>
                        </a:rPr>
                        <a:t>Programs </a:t>
                      </a:r>
                    </a:p>
                  </a:txBody>
                  <a:tcPr/>
                </a:tc>
                <a:tc>
                  <a:txBody>
                    <a:bodyPr/>
                    <a:lstStyle/>
                    <a:p>
                      <a:pPr algn="just">
                        <a:lnSpc>
                          <a:spcPct val="150000"/>
                        </a:lnSpc>
                      </a:pPr>
                      <a:r>
                        <a:rPr lang="en-GB" sz="3200" dirty="0">
                          <a:solidFill>
                            <a:srgbClr val="FF0000"/>
                          </a:solidFill>
                          <a:latin typeface="Times New Roman" panose="02020603050405020304" pitchFamily="18" charset="0"/>
                          <a:cs typeface="Times New Roman" panose="02020603050405020304" pitchFamily="18" charset="0"/>
                        </a:rPr>
                        <a:t>Software's</a:t>
                      </a:r>
                    </a:p>
                  </a:txBody>
                  <a:tcPr/>
                </a:tc>
                <a:extLst>
                  <a:ext uri="{0D108BD9-81ED-4DB2-BD59-A6C34878D82A}">
                    <a16:rowId xmlns:a16="http://schemas.microsoft.com/office/drawing/2014/main" val="1505416285"/>
                  </a:ext>
                </a:extLst>
              </a:tr>
              <a:tr h="468630">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GB" altLang="en-US" sz="3200" dirty="0">
                          <a:latin typeface="Times New Roman" panose="02020603050405020304" pitchFamily="18" charset="0"/>
                          <a:cs typeface="Times New Roman" panose="02020603050405020304" pitchFamily="18" charset="0"/>
                        </a:rPr>
                        <a:t>Usually small in size</a:t>
                      </a: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GB" altLang="en-US" sz="3200" dirty="0">
                          <a:latin typeface="Times New Roman" panose="02020603050405020304" pitchFamily="18" charset="0"/>
                          <a:cs typeface="Times New Roman" panose="02020603050405020304" pitchFamily="18" charset="0"/>
                        </a:rPr>
                        <a:t>Large</a:t>
                      </a:r>
                    </a:p>
                  </a:txBody>
                  <a:tcPr/>
                </a:tc>
                <a:extLst>
                  <a:ext uri="{0D108BD9-81ED-4DB2-BD59-A6C34878D82A}">
                    <a16:rowId xmlns:a16="http://schemas.microsoft.com/office/drawing/2014/main" val="128176347"/>
                  </a:ext>
                </a:extLst>
              </a:tr>
              <a:tr h="468630">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GB" altLang="en-US" sz="3200" dirty="0">
                          <a:latin typeface="Times New Roman" panose="02020603050405020304" pitchFamily="18" charset="0"/>
                          <a:cs typeface="Times New Roman" panose="02020603050405020304" pitchFamily="18" charset="0"/>
                        </a:rPr>
                        <a:t>Author himself is sole user</a:t>
                      </a: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GB" altLang="en-US" sz="3200" dirty="0">
                          <a:latin typeface="Times New Roman" panose="02020603050405020304" pitchFamily="18" charset="0"/>
                          <a:cs typeface="Times New Roman" panose="02020603050405020304" pitchFamily="18" charset="0"/>
                        </a:rPr>
                        <a:t>Large number of users</a:t>
                      </a:r>
                    </a:p>
                  </a:txBody>
                  <a:tcPr/>
                </a:tc>
                <a:extLst>
                  <a:ext uri="{0D108BD9-81ED-4DB2-BD59-A6C34878D82A}">
                    <a16:rowId xmlns:a16="http://schemas.microsoft.com/office/drawing/2014/main" val="2846908803"/>
                  </a:ext>
                </a:extLst>
              </a:tr>
              <a:tr h="468630">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GB" altLang="en-US" sz="3200" dirty="0">
                          <a:latin typeface="Times New Roman" panose="02020603050405020304" pitchFamily="18" charset="0"/>
                          <a:cs typeface="Times New Roman" panose="02020603050405020304" pitchFamily="18" charset="0"/>
                        </a:rPr>
                        <a:t>Single developer</a:t>
                      </a: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GB" altLang="en-US" sz="3200" dirty="0">
                          <a:latin typeface="Times New Roman" panose="02020603050405020304" pitchFamily="18" charset="0"/>
                          <a:cs typeface="Times New Roman" panose="02020603050405020304" pitchFamily="18" charset="0"/>
                        </a:rPr>
                        <a:t>Team of developers</a:t>
                      </a:r>
                    </a:p>
                  </a:txBody>
                  <a:tcPr/>
                </a:tc>
                <a:extLst>
                  <a:ext uri="{0D108BD9-81ED-4DB2-BD59-A6C34878D82A}">
                    <a16:rowId xmlns:a16="http://schemas.microsoft.com/office/drawing/2014/main" val="899193955"/>
                  </a:ext>
                </a:extLst>
              </a:tr>
              <a:tr h="468630">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GB" altLang="en-US" sz="3200" dirty="0">
                          <a:latin typeface="Times New Roman" panose="02020603050405020304" pitchFamily="18" charset="0"/>
                          <a:cs typeface="Times New Roman" panose="02020603050405020304" pitchFamily="18" charset="0"/>
                        </a:rPr>
                        <a:t>Lacks proper user interface</a:t>
                      </a: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GB" altLang="en-US" sz="3200" dirty="0">
                          <a:latin typeface="Times New Roman" panose="02020603050405020304" pitchFamily="18" charset="0"/>
                          <a:cs typeface="Times New Roman" panose="02020603050405020304" pitchFamily="18" charset="0"/>
                        </a:rPr>
                        <a:t>Well-designed user interface</a:t>
                      </a:r>
                    </a:p>
                  </a:txBody>
                  <a:tcPr/>
                </a:tc>
                <a:extLst>
                  <a:ext uri="{0D108BD9-81ED-4DB2-BD59-A6C34878D82A}">
                    <a16:rowId xmlns:a16="http://schemas.microsoft.com/office/drawing/2014/main" val="1031189140"/>
                  </a:ext>
                </a:extLst>
              </a:tr>
              <a:tr h="468630">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GB" altLang="en-US" sz="3200" dirty="0">
                          <a:latin typeface="Times New Roman" panose="02020603050405020304" pitchFamily="18" charset="0"/>
                          <a:cs typeface="Times New Roman" panose="02020603050405020304" pitchFamily="18" charset="0"/>
                        </a:rPr>
                        <a:t>Lacks proper documentation</a:t>
                      </a: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GB" altLang="en-US" sz="3200" dirty="0">
                          <a:latin typeface="Times New Roman" panose="02020603050405020304" pitchFamily="18" charset="0"/>
                          <a:cs typeface="Times New Roman" panose="02020603050405020304" pitchFamily="18" charset="0"/>
                        </a:rPr>
                        <a:t>Well documented &amp; user-manual prepared</a:t>
                      </a:r>
                    </a:p>
                  </a:txBody>
                  <a:tcPr/>
                </a:tc>
                <a:extLst>
                  <a:ext uri="{0D108BD9-81ED-4DB2-BD59-A6C34878D82A}">
                    <a16:rowId xmlns:a16="http://schemas.microsoft.com/office/drawing/2014/main" val="2794338597"/>
                  </a:ext>
                </a:extLst>
              </a:tr>
              <a:tr h="468630">
                <a:tc>
                  <a:txBody>
                    <a:bodyPr/>
                    <a:lstStyle/>
                    <a:p>
                      <a:pPr algn="just">
                        <a:lnSpc>
                          <a:spcPct val="150000"/>
                        </a:lnSpc>
                      </a:pPr>
                      <a:r>
                        <a:rPr lang="en-GB" altLang="en-US" sz="3200" dirty="0">
                          <a:latin typeface="Times New Roman" panose="02020603050405020304" pitchFamily="18" charset="0"/>
                          <a:cs typeface="Times New Roman" panose="02020603050405020304" pitchFamily="18" charset="0"/>
                        </a:rPr>
                        <a:t>Ad hoc development</a:t>
                      </a:r>
                      <a:endParaRPr lang="en-GB" sz="32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GB" altLang="en-US" sz="3200" dirty="0">
                          <a:latin typeface="Times New Roman" panose="02020603050405020304" pitchFamily="18" charset="0"/>
                          <a:cs typeface="Times New Roman" panose="02020603050405020304" pitchFamily="18" charset="0"/>
                        </a:rPr>
                        <a:t>Systematic development</a:t>
                      </a:r>
                    </a:p>
                  </a:txBody>
                  <a:tcPr/>
                </a:tc>
                <a:extLst>
                  <a:ext uri="{0D108BD9-81ED-4DB2-BD59-A6C34878D82A}">
                    <a16:rowId xmlns:a16="http://schemas.microsoft.com/office/drawing/2014/main" val="3983544765"/>
                  </a:ext>
                </a:extLst>
              </a:tr>
            </a:tbl>
          </a:graphicData>
        </a:graphic>
      </p:graphicFrame>
    </p:spTree>
    <p:extLst>
      <p:ext uri="{BB962C8B-B14F-4D97-AF65-F5344CB8AC3E}">
        <p14:creationId xmlns:p14="http://schemas.microsoft.com/office/powerpoint/2010/main" val="3395034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438400" y="1"/>
            <a:ext cx="8229600" cy="381000"/>
          </a:xfrm>
        </p:spPr>
        <p:txBody>
          <a:bodyPr>
            <a:noAutofit/>
          </a:bodyPr>
          <a:lstStyle/>
          <a:p>
            <a:pPr algn="ctr" eaLnBrk="1" hangingPunct="1"/>
            <a:r>
              <a:rPr lang="en-US" altLang="en-US" sz="3200" b="1" dirty="0">
                <a:solidFill>
                  <a:srgbClr val="FF0000"/>
                </a:solidFill>
                <a:latin typeface="Times New Roman" panose="02020603050405020304" pitchFamily="18" charset="0"/>
                <a:cs typeface="Times New Roman" panose="02020603050405020304" pitchFamily="18" charset="0"/>
              </a:rPr>
              <a:t> Definition of  Software Engineering</a:t>
            </a:r>
          </a:p>
        </p:txBody>
      </p:sp>
      <p:sp>
        <p:nvSpPr>
          <p:cNvPr id="3" name="Content Placeholder 2"/>
          <p:cNvSpPr>
            <a:spLocks noGrp="1"/>
          </p:cNvSpPr>
          <p:nvPr>
            <p:ph idx="1"/>
          </p:nvPr>
        </p:nvSpPr>
        <p:spPr>
          <a:xfrm>
            <a:off x="0" y="152401"/>
            <a:ext cx="12192000" cy="6569074"/>
          </a:xfrm>
        </p:spPr>
        <p:txBody>
          <a:bodyPr>
            <a:noAutofit/>
          </a:bodyPr>
          <a:lstStyle/>
          <a:p>
            <a:pPr algn="just">
              <a:lnSpc>
                <a:spcPct val="150000"/>
              </a:lnSpc>
              <a:spcBef>
                <a:spcPts val="0"/>
              </a:spcBef>
              <a:buClr>
                <a:schemeClr val="accent3"/>
              </a:buClr>
              <a:buFont typeface="Wingdings" panose="05000000000000000000" pitchFamily="2" charset="2"/>
              <a:buChar char="§"/>
              <a:defRPr/>
            </a:pPr>
            <a:r>
              <a:rPr lang="en-US" b="1" dirty="0">
                <a:latin typeface="Times New Roman" panose="02020603050405020304" pitchFamily="18" charset="0"/>
                <a:cs typeface="Times New Roman" panose="02020603050405020304" pitchFamily="18" charset="0"/>
              </a:rPr>
              <a:t>SE</a:t>
            </a:r>
            <a:r>
              <a:rPr lang="en-US" dirty="0">
                <a:latin typeface="Times New Roman" panose="02020603050405020304" pitchFamily="18" charset="0"/>
                <a:cs typeface="Times New Roman" panose="02020603050405020304" pitchFamily="18" charset="0"/>
              </a:rPr>
              <a:t> is a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profession</a:t>
            </a:r>
            <a:r>
              <a:rPr lang="en-US" dirty="0">
                <a:latin typeface="Times New Roman" panose="02020603050405020304" pitchFamily="18" charset="0"/>
                <a:cs typeface="Times New Roman" panose="02020603050405020304" pitchFamily="18" charset="0"/>
              </a:rPr>
              <a:t> dedicated to </a:t>
            </a:r>
            <a:r>
              <a:rPr lang="en-US" b="1" dirty="0">
                <a:solidFill>
                  <a:srgbClr val="0000FF"/>
                </a:solidFill>
                <a:latin typeface="Times New Roman" panose="02020603050405020304" pitchFamily="18" charset="0"/>
                <a:cs typeface="Times New Roman" panose="02020603050405020304" pitchFamily="18" charset="0"/>
              </a:rPr>
              <a:t>analyze , design, implementing, </a:t>
            </a:r>
            <a:r>
              <a:rPr lang="en-US" dirty="0">
                <a:latin typeface="Times New Roman" panose="02020603050405020304" pitchFamily="18" charset="0"/>
                <a:cs typeface="Times New Roman" panose="02020603050405020304" pitchFamily="18" charset="0"/>
              </a:rPr>
              <a:t>and</a:t>
            </a:r>
            <a:r>
              <a:rPr lang="en-US" b="1" dirty="0">
                <a:solidFill>
                  <a:srgbClr val="0000FF"/>
                </a:solidFill>
                <a:latin typeface="Times New Roman" panose="02020603050405020304" pitchFamily="18" charset="0"/>
                <a:cs typeface="Times New Roman" panose="02020603050405020304" pitchFamily="18" charset="0"/>
              </a:rPr>
              <a:t> modifying software </a:t>
            </a:r>
            <a:r>
              <a:rPr lang="en-US" dirty="0">
                <a:latin typeface="Times New Roman" panose="02020603050405020304" pitchFamily="18" charset="0"/>
                <a:cs typeface="Times New Roman" panose="02020603050405020304" pitchFamily="18" charset="0"/>
              </a:rPr>
              <a:t>so that it is of higher </a:t>
            </a:r>
            <a:r>
              <a:rPr lang="en-US" b="1" dirty="0">
                <a:latin typeface="Times New Roman" panose="02020603050405020304" pitchFamily="18" charset="0"/>
                <a:cs typeface="Times New Roman" panose="02020603050405020304" pitchFamily="18" charset="0"/>
              </a:rPr>
              <a:t>quality, </a:t>
            </a:r>
            <a:r>
              <a:rPr lang="en-US" dirty="0">
                <a:latin typeface="Times New Roman" panose="02020603050405020304" pitchFamily="18" charset="0"/>
                <a:cs typeface="Times New Roman" panose="02020603050405020304" pitchFamily="18" charset="0"/>
              </a:rPr>
              <a:t>more</a:t>
            </a:r>
            <a:r>
              <a:rPr lang="en-US" b="1" dirty="0">
                <a:latin typeface="Times New Roman" panose="02020603050405020304" pitchFamily="18" charset="0"/>
                <a:cs typeface="Times New Roman" panose="02020603050405020304" pitchFamily="18" charset="0"/>
              </a:rPr>
              <a:t> affordable, maintainable, &amp; faster </a:t>
            </a:r>
            <a:r>
              <a:rPr lang="en-US" dirty="0">
                <a:latin typeface="Times New Roman" panose="02020603050405020304" pitchFamily="18" charset="0"/>
                <a:cs typeface="Times New Roman" panose="02020603050405020304" pitchFamily="18" charset="0"/>
              </a:rPr>
              <a:t>to</a:t>
            </a:r>
            <a:r>
              <a:rPr lang="en-US" b="1" dirty="0">
                <a:latin typeface="Times New Roman" panose="02020603050405020304" pitchFamily="18" charset="0"/>
                <a:cs typeface="Times New Roman" panose="02020603050405020304" pitchFamily="18" charset="0"/>
              </a:rPr>
              <a:t> build</a:t>
            </a:r>
            <a:r>
              <a:rPr lang="en-US" dirty="0">
                <a:latin typeface="Times New Roman" panose="02020603050405020304" pitchFamily="18" charset="0"/>
                <a:cs typeface="Times New Roman" panose="02020603050405020304" pitchFamily="18" charset="0"/>
              </a:rPr>
              <a:t>.</a:t>
            </a:r>
          </a:p>
          <a:p>
            <a:pPr algn="just">
              <a:lnSpc>
                <a:spcPct val="150000"/>
              </a:lnSpc>
              <a:spcBef>
                <a:spcPts val="0"/>
              </a:spcBef>
              <a:buClr>
                <a:schemeClr val="accent3"/>
              </a:buClr>
              <a:buFont typeface="Wingdings" panose="05000000000000000000" pitchFamily="2" charset="2"/>
              <a:buChar char="§"/>
              <a:defRPr/>
            </a:pPr>
            <a:r>
              <a:rPr lang="en-GB" b="1" dirty="0">
                <a:latin typeface="Times New Roman" panose="02020603050405020304" pitchFamily="18" charset="0"/>
                <a:cs typeface="Times New Roman" panose="02020603050405020304" pitchFamily="18" charset="0"/>
              </a:rPr>
              <a:t>SE</a:t>
            </a:r>
            <a:r>
              <a:rPr lang="en-GB" dirty="0">
                <a:latin typeface="Times New Roman" panose="02020603050405020304" pitchFamily="18" charset="0"/>
                <a:cs typeface="Times New Roman" panose="02020603050405020304" pitchFamily="18" charset="0"/>
              </a:rPr>
              <a:t> is concerned with </a:t>
            </a:r>
            <a:r>
              <a:rPr lang="en-GB" b="1" dirty="0">
                <a:solidFill>
                  <a:srgbClr val="6600CC"/>
                </a:solidFill>
                <a:latin typeface="Times New Roman" panose="02020603050405020304" pitchFamily="18" charset="0"/>
                <a:cs typeface="Times New Roman" panose="02020603050405020304" pitchFamily="18" charset="0"/>
              </a:rPr>
              <a:t>theories, methods &amp; tools </a:t>
            </a:r>
            <a:r>
              <a:rPr lang="en-GB" dirty="0">
                <a:latin typeface="Times New Roman" panose="02020603050405020304" pitchFamily="18" charset="0"/>
                <a:cs typeface="Times New Roman" panose="02020603050405020304" pitchFamily="18" charset="0"/>
              </a:rPr>
              <a:t>for</a:t>
            </a:r>
            <a:r>
              <a:rPr lang="en-GB" b="1" dirty="0">
                <a:solidFill>
                  <a:srgbClr val="6600CC"/>
                </a:solidFill>
                <a:latin typeface="Times New Roman" panose="02020603050405020304" pitchFamily="18" charset="0"/>
                <a:cs typeface="Times New Roman" panose="02020603050405020304" pitchFamily="18" charset="0"/>
              </a:rPr>
              <a:t> professional software development</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Clr>
                <a:schemeClr val="accent3"/>
              </a:buClr>
              <a:buFont typeface="Wingdings" panose="05000000000000000000" pitchFamily="2" charset="2"/>
              <a:buChar char="§"/>
              <a:defRPr/>
            </a:pPr>
            <a:r>
              <a:rPr lang="en-US" b="1" dirty="0">
                <a:latin typeface="Times New Roman" panose="02020603050405020304" pitchFamily="18" charset="0"/>
                <a:cs typeface="Times New Roman" panose="02020603050405020304" pitchFamily="18" charset="0"/>
              </a:rPr>
              <a:t>SE</a:t>
            </a:r>
            <a:r>
              <a:rPr lang="en-US" dirty="0">
                <a:latin typeface="Times New Roman" panose="02020603050405020304" pitchFamily="18" charset="0"/>
                <a:cs typeface="Times New Roman" panose="02020603050405020304" pitchFamily="18" charset="0"/>
              </a:rPr>
              <a:t> means the </a:t>
            </a:r>
            <a:r>
              <a:rPr lang="en-US" b="1" dirty="0">
                <a:solidFill>
                  <a:srgbClr val="9900CC"/>
                </a:solidFill>
                <a:latin typeface="Times New Roman" panose="02020603050405020304" pitchFamily="18" charset="0"/>
                <a:cs typeface="Times New Roman" panose="02020603050405020304" pitchFamily="18" charset="0"/>
              </a:rPr>
              <a:t>designing </a:t>
            </a:r>
            <a:r>
              <a:rPr lang="en-US" dirty="0">
                <a:latin typeface="Times New Roman" panose="02020603050405020304" pitchFamily="18" charset="0"/>
                <a:cs typeface="Times New Roman" panose="02020603050405020304" pitchFamily="18" charset="0"/>
              </a:rPr>
              <a:t>of</a:t>
            </a:r>
            <a:r>
              <a:rPr lang="en-US" b="1" dirty="0">
                <a:solidFill>
                  <a:srgbClr val="9900CC"/>
                </a:solidFill>
                <a:latin typeface="Times New Roman" panose="02020603050405020304" pitchFamily="18" charset="0"/>
                <a:cs typeface="Times New Roman" panose="02020603050405020304" pitchFamily="18" charset="0"/>
              </a:rPr>
              <a:t> quality software systems </a:t>
            </a:r>
            <a:r>
              <a:rPr lang="en-US" dirty="0">
                <a:latin typeface="Times New Roman" panose="02020603050405020304" pitchFamily="18" charset="0"/>
                <a:cs typeface="Times New Roman" panose="02020603050405020304" pitchFamily="18" charset="0"/>
              </a:rPr>
              <a:t>with a</a:t>
            </a:r>
            <a:r>
              <a:rPr lang="en-US" b="1" dirty="0">
                <a:solidFill>
                  <a:srgbClr val="9900CC"/>
                </a:solidFill>
                <a:latin typeface="Times New Roman" panose="02020603050405020304" pitchFamily="18" charset="0"/>
                <a:cs typeface="Times New Roman" panose="02020603050405020304" pitchFamily="18" charset="0"/>
              </a:rPr>
              <a:t> limited budget </a:t>
            </a:r>
            <a:r>
              <a:rPr lang="en-US" dirty="0">
                <a:latin typeface="Times New Roman" panose="02020603050405020304" pitchFamily="18" charset="0"/>
                <a:cs typeface="Times New Roman" panose="02020603050405020304" pitchFamily="18" charset="0"/>
              </a:rPr>
              <a:t>and a given </a:t>
            </a:r>
            <a:r>
              <a:rPr lang="en-US" b="1" dirty="0">
                <a:latin typeface="Times New Roman" panose="02020603050405020304" pitchFamily="18" charset="0"/>
                <a:cs typeface="Times New Roman" panose="02020603050405020304" pitchFamily="18" charset="0"/>
              </a:rPr>
              <a:t>deadline </a:t>
            </a:r>
            <a:r>
              <a:rPr lang="en-US" dirty="0">
                <a:latin typeface="Times New Roman" panose="02020603050405020304" pitchFamily="18" charset="0"/>
                <a:cs typeface="Times New Roman" panose="02020603050405020304" pitchFamily="18" charset="0"/>
              </a:rPr>
              <a:t>in the </a:t>
            </a:r>
            <a:r>
              <a:rPr lang="en-US" b="1" dirty="0">
                <a:latin typeface="Times New Roman" panose="02020603050405020304" pitchFamily="18" charset="0"/>
                <a:cs typeface="Times New Roman" panose="02020603050405020304" pitchFamily="18" charset="0"/>
              </a:rPr>
              <a:t>context </a:t>
            </a:r>
            <a:r>
              <a:rPr lang="en-US" dirty="0">
                <a:latin typeface="Times New Roman" panose="02020603050405020304" pitchFamily="18" charset="0"/>
                <a:cs typeface="Times New Roman" panose="02020603050405020304" pitchFamily="18" charset="0"/>
              </a:rPr>
              <a:t>of</a:t>
            </a:r>
            <a:r>
              <a:rPr lang="en-US" b="1" dirty="0">
                <a:latin typeface="Times New Roman" panose="02020603050405020304" pitchFamily="18" charset="0"/>
                <a:cs typeface="Times New Roman" panose="02020603050405020304" pitchFamily="18" charset="0"/>
              </a:rPr>
              <a:t> constant change</a:t>
            </a:r>
            <a:r>
              <a:rPr lang="en-US" dirty="0">
                <a:latin typeface="Times New Roman" panose="02020603050405020304" pitchFamily="18" charset="0"/>
                <a:cs typeface="Times New Roman" panose="02020603050405020304" pitchFamily="18" charset="0"/>
              </a:rPr>
              <a:t>.</a:t>
            </a:r>
          </a:p>
          <a:p>
            <a:pPr algn="just">
              <a:lnSpc>
                <a:spcPct val="150000"/>
              </a:lnSpc>
              <a:spcBef>
                <a:spcPts val="0"/>
              </a:spcBef>
              <a:buClr>
                <a:schemeClr val="accent3"/>
              </a:buClr>
              <a:buFont typeface="Wingdings" panose="05000000000000000000" pitchFamily="2" charset="2"/>
              <a:buChar char="§"/>
              <a:defRPr/>
            </a:pPr>
            <a:r>
              <a:rPr lang="en-GB" b="1" dirty="0">
                <a:latin typeface="Times New Roman" panose="02020603050405020304" pitchFamily="18" charset="0"/>
                <a:cs typeface="Times New Roman" panose="02020603050405020304" pitchFamily="18" charset="0"/>
              </a:rPr>
              <a:t>SE </a:t>
            </a:r>
            <a:r>
              <a:rPr lang="en-GB" dirty="0">
                <a:latin typeface="Times New Roman" panose="02020603050405020304" pitchFamily="18" charset="0"/>
                <a:cs typeface="Times New Roman" panose="02020603050405020304" pitchFamily="18" charset="0"/>
              </a:rPr>
              <a:t>is an </a:t>
            </a:r>
            <a:r>
              <a:rPr lang="en-GB" b="1" dirty="0">
                <a:solidFill>
                  <a:srgbClr val="FF0000"/>
                </a:solidFill>
                <a:latin typeface="Times New Roman" panose="02020603050405020304" pitchFamily="18" charset="0"/>
                <a:cs typeface="Times New Roman" panose="02020603050405020304" pitchFamily="18" charset="0"/>
              </a:rPr>
              <a:t>engineering discipline</a:t>
            </a:r>
            <a:r>
              <a:rPr lang="en-GB"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that is concerned with all</a:t>
            </a:r>
            <a:r>
              <a:rPr lang="en-GB"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GB" b="1" dirty="0">
                <a:solidFill>
                  <a:srgbClr val="0000FF"/>
                </a:solidFill>
                <a:latin typeface="Times New Roman" panose="02020603050405020304" pitchFamily="18" charset="0"/>
                <a:cs typeface="Times New Roman" panose="02020603050405020304" pitchFamily="18" charset="0"/>
              </a:rPr>
              <a:t>aspects </a:t>
            </a:r>
            <a:r>
              <a:rPr lang="en-GB" dirty="0">
                <a:latin typeface="Times New Roman" panose="02020603050405020304" pitchFamily="18" charset="0"/>
                <a:cs typeface="Times New Roman" panose="02020603050405020304" pitchFamily="18" charset="0"/>
              </a:rPr>
              <a:t>of</a:t>
            </a:r>
            <a:r>
              <a:rPr lang="en-GB" b="1" dirty="0">
                <a:solidFill>
                  <a:srgbClr val="0000FF"/>
                </a:solidFill>
                <a:latin typeface="Times New Roman" panose="02020603050405020304" pitchFamily="18" charset="0"/>
                <a:cs typeface="Times New Roman" panose="02020603050405020304" pitchFamily="18" charset="0"/>
              </a:rPr>
              <a:t> software production </a:t>
            </a:r>
            <a:r>
              <a:rPr lang="en-GB" dirty="0">
                <a:latin typeface="Times New Roman" panose="02020603050405020304" pitchFamily="18" charset="0"/>
                <a:cs typeface="Times New Roman" panose="02020603050405020304" pitchFamily="18" charset="0"/>
              </a:rPr>
              <a:t>from the </a:t>
            </a:r>
            <a:r>
              <a:rPr lang="en-GB" b="1" dirty="0">
                <a:latin typeface="Times New Roman" panose="02020603050405020304" pitchFamily="18" charset="0"/>
                <a:cs typeface="Times New Roman" panose="02020603050405020304" pitchFamily="18" charset="0"/>
              </a:rPr>
              <a:t>early stage </a:t>
            </a:r>
            <a:r>
              <a:rPr lang="en-GB" dirty="0">
                <a:latin typeface="Times New Roman" panose="02020603050405020304" pitchFamily="18" charset="0"/>
                <a:cs typeface="Times New Roman" panose="02020603050405020304" pitchFamily="18" charset="0"/>
              </a:rPr>
              <a:t>of</a:t>
            </a:r>
            <a:r>
              <a:rPr lang="en-GB" b="1" dirty="0">
                <a:latin typeface="Times New Roman" panose="02020603050405020304" pitchFamily="18" charset="0"/>
                <a:cs typeface="Times New Roman" panose="02020603050405020304" pitchFamily="18" charset="0"/>
              </a:rPr>
              <a:t> </a:t>
            </a:r>
            <a:r>
              <a:rPr lang="en-GB" b="1" dirty="0">
                <a:solidFill>
                  <a:srgbClr val="990000"/>
                </a:solidFill>
                <a:latin typeface="Times New Roman" panose="02020603050405020304" pitchFamily="18" charset="0"/>
                <a:cs typeface="Times New Roman" panose="02020603050405020304" pitchFamily="18" charset="0"/>
              </a:rPr>
              <a:t>system specification</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to </a:t>
            </a:r>
            <a:r>
              <a:rPr lang="en-GB" b="1" dirty="0">
                <a:solidFill>
                  <a:srgbClr val="990000"/>
                </a:solidFill>
                <a:latin typeface="Times New Roman" panose="02020603050405020304" pitchFamily="18" charset="0"/>
                <a:cs typeface="Times New Roman" panose="02020603050405020304" pitchFamily="18" charset="0"/>
              </a:rPr>
              <a:t>maintaining the system.</a:t>
            </a:r>
          </a:p>
          <a:p>
            <a:pPr marL="457200" lvl="1" indent="-457200" algn="just">
              <a:lnSpc>
                <a:spcPct val="150000"/>
              </a:lnSpc>
              <a:spcBef>
                <a:spcPts val="0"/>
              </a:spcBef>
              <a:buClr>
                <a:schemeClr val="accent3"/>
              </a:buClr>
              <a:buSzPct val="95000"/>
              <a:buFont typeface="Wingdings" panose="05000000000000000000" pitchFamily="2" charset="2"/>
              <a:buChar char="§"/>
              <a:defRPr/>
            </a:pPr>
            <a:endParaRPr lang="en-US" sz="2800" dirty="0">
              <a:latin typeface="Times New Roman" panose="02020603050405020304" pitchFamily="18" charset="0"/>
              <a:cs typeface="Times New Roman" panose="02020603050405020304" pitchFamily="18" charset="0"/>
            </a:endParaRPr>
          </a:p>
          <a:p>
            <a:pPr marL="457200" lvl="1" indent="-457200" algn="just">
              <a:lnSpc>
                <a:spcPct val="150000"/>
              </a:lnSpc>
              <a:spcBef>
                <a:spcPts val="0"/>
              </a:spcBef>
              <a:buClr>
                <a:schemeClr val="accent3"/>
              </a:buClr>
              <a:buSzPct val="95000"/>
              <a:buFont typeface="Wingdings" panose="05000000000000000000" pitchFamily="2" charset="2"/>
              <a:buChar char="§"/>
              <a:defRPr/>
            </a:pPr>
            <a:endParaRPr lang="en-US" sz="2800" dirty="0">
              <a:latin typeface="Times New Roman" panose="02020603050405020304" pitchFamily="18" charset="0"/>
              <a:cs typeface="Times New Roman" panose="02020603050405020304" pitchFamily="18" charset="0"/>
            </a:endParaRPr>
          </a:p>
          <a:p>
            <a:pPr marL="457200" lvl="1" indent="-457200" algn="just">
              <a:lnSpc>
                <a:spcPct val="150000"/>
              </a:lnSpc>
              <a:spcBef>
                <a:spcPts val="0"/>
              </a:spcBef>
              <a:buClr>
                <a:schemeClr val="accent3"/>
              </a:buClr>
              <a:buSzPct val="95000"/>
              <a:buFont typeface="Wingdings" panose="05000000000000000000" pitchFamily="2" charset="2"/>
              <a:buChar char="§"/>
              <a:defRPr/>
            </a:pPr>
            <a:endParaRPr lang="en-US" sz="2800" dirty="0">
              <a:latin typeface="Times New Roman" panose="02020603050405020304" pitchFamily="18" charset="0"/>
              <a:cs typeface="Times New Roman" panose="02020603050405020304" pitchFamily="18" charset="0"/>
            </a:endParaRPr>
          </a:p>
          <a:p>
            <a:pPr algn="just">
              <a:lnSpc>
                <a:spcPct val="150000"/>
              </a:lnSpc>
              <a:spcBef>
                <a:spcPts val="0"/>
              </a:spcBef>
              <a:buClr>
                <a:schemeClr val="accent3"/>
              </a:buClr>
              <a:buFont typeface="Wingdings" panose="05000000000000000000" pitchFamily="2" charset="2"/>
              <a:buChar char="§"/>
              <a:defRPr/>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Clr>
                <a:schemeClr val="accent3"/>
              </a:buClr>
              <a:buFont typeface="Wingdings" panose="05000000000000000000" pitchFamily="2" charset="2"/>
              <a:buChar char="§"/>
              <a:defRPr/>
            </a:pPr>
            <a:endParaRPr lang="en-US" dirty="0">
              <a:latin typeface="Times New Roman" panose="02020603050405020304" pitchFamily="18" charset="0"/>
              <a:cs typeface="Times New Roman" panose="02020603050405020304" pitchFamily="18" charset="0"/>
            </a:endParaRPr>
          </a:p>
          <a:p>
            <a:pPr marL="850392" lvl="1" indent="-457200" algn="just">
              <a:lnSpc>
                <a:spcPct val="150000"/>
              </a:lnSpc>
              <a:spcBef>
                <a:spcPts val="0"/>
              </a:spcBef>
              <a:buFont typeface="Wingdings" panose="05000000000000000000" pitchFamily="2" charset="2"/>
              <a:buChar char="§"/>
              <a:defRPr/>
            </a:pPr>
            <a:endParaRPr lang="en-US" sz="2800" dirty="0">
              <a:latin typeface="Times New Roman" panose="02020603050405020304" pitchFamily="18" charset="0"/>
              <a:cs typeface="Times New Roman" panose="02020603050405020304" pitchFamily="18" charset="0"/>
            </a:endParaRPr>
          </a:p>
        </p:txBody>
      </p:sp>
      <p:sp>
        <p:nvSpPr>
          <p:cNvPr id="122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3240F4-3FB3-4EAC-9C9C-4497540A02E4}" type="slidenum">
              <a:rPr lang="en-US" altLang="en-US" sz="1200">
                <a:solidFill>
                  <a:srgbClr val="045C75"/>
                </a:solidFill>
                <a:latin typeface="Arial" panose="020B0604020202020204" pitchFamily="34" charset="0"/>
              </a:rPr>
              <a:pPr>
                <a:spcBef>
                  <a:spcPct val="0"/>
                </a:spcBef>
                <a:buFontTx/>
                <a:buNone/>
              </a:pPr>
              <a:t>15</a:t>
            </a:fld>
            <a:endParaRPr lang="en-US" altLang="en-US" sz="1200">
              <a:solidFill>
                <a:srgbClr val="045C75"/>
              </a:solidFill>
              <a:latin typeface="Arial" panose="020B0604020202020204" pitchFamily="34" charset="0"/>
            </a:endParaRPr>
          </a:p>
        </p:txBody>
      </p:sp>
    </p:spTree>
    <p:extLst>
      <p:ext uri="{BB962C8B-B14F-4D97-AF65-F5344CB8AC3E}">
        <p14:creationId xmlns:p14="http://schemas.microsoft.com/office/powerpoint/2010/main" val="3172527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686800" cy="656020"/>
          </a:xfrm>
        </p:spPr>
        <p:txBody>
          <a:bodyPr/>
          <a:lstStyle/>
          <a:p>
            <a:r>
              <a:rPr lang="en-US" altLang="en-US" sz="3600" b="1" dirty="0">
                <a:solidFill>
                  <a:srgbClr val="FF0000"/>
                </a:solidFill>
                <a:latin typeface="Times New Roman" panose="02020603050405020304" pitchFamily="18" charset="0"/>
                <a:cs typeface="Times New Roman" panose="02020603050405020304" pitchFamily="18" charset="0"/>
              </a:rPr>
              <a:t>Con-------</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987" y="792546"/>
            <a:ext cx="11916697" cy="6065455"/>
          </a:xfrm>
        </p:spPr>
        <p:txBody>
          <a:bodyPr/>
          <a:lstStyle/>
          <a:p>
            <a:pPr algn="just">
              <a:lnSpc>
                <a:spcPct val="150000"/>
              </a:lnSpc>
              <a:spcBef>
                <a:spcPts val="0"/>
              </a:spcBef>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Software engineering is the establishment and use of sound engineering principles </a:t>
            </a:r>
            <a:r>
              <a:rPr lang="en-US" dirty="0">
                <a:latin typeface="Times New Roman" panose="02020603050405020304" pitchFamily="18" charset="0"/>
                <a:cs typeface="Times New Roman" panose="02020603050405020304" pitchFamily="18" charset="0"/>
              </a:rPr>
              <a:t>to efficiently</a:t>
            </a:r>
            <a:r>
              <a:rPr lang="en-US" sz="3600"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on real machines.</a:t>
            </a:r>
          </a:p>
          <a:p>
            <a:pPr lvl="2" algn="just">
              <a:lnSpc>
                <a:spcPct val="150000"/>
              </a:lnSpc>
              <a:spcBef>
                <a:spcPts val="0"/>
              </a:spcBef>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Software engineering is a </a:t>
            </a:r>
            <a:r>
              <a:rPr lang="en-US" sz="2900" b="1" dirty="0">
                <a:latin typeface="Times New Roman" panose="02020603050405020304" pitchFamily="18" charset="0"/>
                <a:cs typeface="Times New Roman" panose="02020603050405020304" pitchFamily="18" charset="0"/>
              </a:rPr>
              <a:t>modeling activity.</a:t>
            </a:r>
          </a:p>
          <a:p>
            <a:pPr lvl="2" algn="just">
              <a:lnSpc>
                <a:spcPct val="150000"/>
              </a:lnSpc>
              <a:spcBef>
                <a:spcPts val="0"/>
              </a:spcBef>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Software engineering is a </a:t>
            </a:r>
            <a:r>
              <a:rPr lang="en-US" sz="2900" b="1" dirty="0">
                <a:latin typeface="Times New Roman" panose="02020603050405020304" pitchFamily="18" charset="0"/>
                <a:cs typeface="Times New Roman" panose="02020603050405020304" pitchFamily="18" charset="0"/>
              </a:rPr>
              <a:t>problem-solving activity.</a:t>
            </a:r>
          </a:p>
          <a:p>
            <a:pPr lvl="2" algn="just">
              <a:lnSpc>
                <a:spcPct val="150000"/>
              </a:lnSpc>
              <a:spcBef>
                <a:spcPts val="0"/>
              </a:spcBef>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Software engineering is a </a:t>
            </a:r>
            <a:r>
              <a:rPr lang="en-US" sz="2900" b="1" dirty="0">
                <a:latin typeface="Times New Roman" panose="02020603050405020304" pitchFamily="18" charset="0"/>
                <a:cs typeface="Times New Roman" panose="02020603050405020304" pitchFamily="18" charset="0"/>
              </a:rPr>
              <a:t>knowledge acquisition activity.</a:t>
            </a:r>
          </a:p>
          <a:p>
            <a:pPr lvl="2" algn="just">
              <a:lnSpc>
                <a:spcPct val="150000"/>
              </a:lnSpc>
              <a:spcBef>
                <a:spcPts val="0"/>
              </a:spcBef>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Software engineering is a </a:t>
            </a:r>
            <a:r>
              <a:rPr lang="en-US" sz="2900" b="1" dirty="0">
                <a:latin typeface="Times New Roman" panose="02020603050405020304" pitchFamily="18" charset="0"/>
                <a:cs typeface="Times New Roman" panose="02020603050405020304" pitchFamily="18" charset="0"/>
              </a:rPr>
              <a:t>rationale</a:t>
            </a:r>
            <a:r>
              <a:rPr lang="en-US" sz="2900" b="1" i="1" dirty="0">
                <a:latin typeface="Times New Roman" panose="02020603050405020304" pitchFamily="18" charset="0"/>
                <a:cs typeface="Times New Roman" panose="02020603050405020304" pitchFamily="18" charset="0"/>
              </a:rPr>
              <a:t>-driven activity.</a:t>
            </a:r>
          </a:p>
          <a:p>
            <a:pPr algn="just">
              <a:lnSpc>
                <a:spcPct val="150000"/>
              </a:lnSpc>
              <a:spcBef>
                <a:spcPts val="0"/>
              </a:spcBef>
              <a:buFont typeface="Wingdings" panose="05000000000000000000" pitchFamily="2" charset="2"/>
              <a:buChar char="§"/>
            </a:pPr>
            <a:endParaRPr lang="en-US" sz="29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16</a:t>
            </a:fld>
            <a:endParaRPr lang="en-US" dirty="0">
              <a:solidFill>
                <a:srgbClr val="04617B">
                  <a:shade val="90000"/>
                </a:srgbClr>
              </a:solidFill>
            </a:endParaRPr>
          </a:p>
        </p:txBody>
      </p:sp>
    </p:spTree>
    <p:extLst>
      <p:ext uri="{BB962C8B-B14F-4D97-AF65-F5344CB8AC3E}">
        <p14:creationId xmlns:p14="http://schemas.microsoft.com/office/powerpoint/2010/main" val="3716811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100" y="-1"/>
            <a:ext cx="8229600" cy="457200"/>
          </a:xfrm>
        </p:spPr>
        <p:txBody>
          <a:bodyPr>
            <a:normAutofit fontScale="90000"/>
          </a:bodyPr>
          <a:lstStyle/>
          <a:p>
            <a:r>
              <a:rPr lang="en-US" dirty="0"/>
              <a:t>Cont..</a:t>
            </a:r>
          </a:p>
        </p:txBody>
      </p:sp>
      <p:sp>
        <p:nvSpPr>
          <p:cNvPr id="3" name="Content Placeholder 2"/>
          <p:cNvSpPr>
            <a:spLocks noGrp="1"/>
          </p:cNvSpPr>
          <p:nvPr>
            <p:ph idx="1"/>
          </p:nvPr>
        </p:nvSpPr>
        <p:spPr>
          <a:xfrm>
            <a:off x="0" y="457201"/>
            <a:ext cx="12192000" cy="6264275"/>
          </a:xfrm>
        </p:spPr>
        <p:txBody>
          <a:bodyPr>
            <a:normAutofit/>
          </a:bodyPr>
          <a:lstStyle/>
          <a:p>
            <a:pPr marL="514350" indent="-514350" algn="just">
              <a:lnSpc>
                <a:spcPct val="150000"/>
              </a:lnSpc>
              <a:spcBef>
                <a:spcPts val="0"/>
              </a:spcBef>
              <a:buAutoNum type="arabicPeriod"/>
            </a:pPr>
            <a:r>
              <a:rPr lang="en-US" sz="3000" b="1" dirty="0">
                <a:solidFill>
                  <a:srgbClr val="FF0000"/>
                </a:solidFill>
                <a:latin typeface="Times New Roman" panose="02020603050405020304" pitchFamily="18" charset="0"/>
                <a:cs typeface="Times New Roman" panose="02020603050405020304" pitchFamily="18" charset="0"/>
              </a:rPr>
              <a:t>Modeling Activity:</a:t>
            </a:r>
          </a:p>
          <a:p>
            <a:pPr algn="just">
              <a:lnSpc>
                <a:spcPct val="15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 A </a:t>
            </a:r>
            <a:r>
              <a:rPr lang="en-US" sz="3000" b="1" dirty="0">
                <a:latin typeface="Times New Roman" panose="02020603050405020304" pitchFamily="18" charset="0"/>
                <a:cs typeface="Times New Roman" panose="02020603050405020304" pitchFamily="18" charset="0"/>
              </a:rPr>
              <a:t>model</a:t>
            </a:r>
            <a:r>
              <a:rPr lang="en-US" sz="3000" dirty="0">
                <a:latin typeface="Times New Roman" panose="02020603050405020304" pitchFamily="18" charset="0"/>
                <a:cs typeface="Times New Roman" panose="02020603050405020304" pitchFamily="18" charset="0"/>
              </a:rPr>
              <a:t> is an </a:t>
            </a:r>
            <a:r>
              <a:rPr lang="en-US" sz="3000" b="1" dirty="0">
                <a:solidFill>
                  <a:srgbClr val="0000CC"/>
                </a:solidFill>
                <a:latin typeface="Times New Roman" panose="02020603050405020304" pitchFamily="18" charset="0"/>
                <a:cs typeface="Times New Roman" panose="02020603050405020304" pitchFamily="18" charset="0"/>
              </a:rPr>
              <a:t>abstract representation</a:t>
            </a:r>
            <a:r>
              <a:rPr lang="en-US" sz="3000" dirty="0">
                <a:solidFill>
                  <a:srgbClr val="0000CC"/>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of a </a:t>
            </a:r>
            <a:r>
              <a:rPr lang="en-US" sz="3000" b="1" dirty="0">
                <a:solidFill>
                  <a:srgbClr val="0000CC"/>
                </a:solidFill>
                <a:latin typeface="Times New Roman" panose="02020603050405020304" pitchFamily="18" charset="0"/>
                <a:cs typeface="Times New Roman" panose="02020603050405020304" pitchFamily="18" charset="0"/>
              </a:rPr>
              <a:t>system</a:t>
            </a:r>
            <a:r>
              <a:rPr lang="en-US" sz="3000" dirty="0">
                <a:latin typeface="Times New Roman" panose="02020603050405020304" pitchFamily="18" charset="0"/>
                <a:cs typeface="Times New Roman" panose="02020603050405020304" pitchFamily="18" charset="0"/>
              </a:rPr>
              <a:t> that enables us to </a:t>
            </a:r>
            <a:r>
              <a:rPr lang="en-US" sz="3000" b="1" dirty="0">
                <a:latin typeface="Times New Roman" panose="02020603050405020304" pitchFamily="18" charset="0"/>
                <a:cs typeface="Times New Roman" panose="02020603050405020304" pitchFamily="18" charset="0"/>
              </a:rPr>
              <a:t>answer</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questions</a:t>
            </a:r>
            <a:r>
              <a:rPr lang="en-US" sz="3000" dirty="0">
                <a:latin typeface="Times New Roman" panose="02020603050405020304" pitchFamily="18" charset="0"/>
                <a:cs typeface="Times New Roman" panose="02020603050405020304" pitchFamily="18" charset="0"/>
              </a:rPr>
              <a:t> about the </a:t>
            </a:r>
            <a:r>
              <a:rPr lang="en-US" sz="3000" b="1" dirty="0">
                <a:latin typeface="Times New Roman" panose="02020603050405020304" pitchFamily="18" charset="0"/>
                <a:cs typeface="Times New Roman" panose="02020603050405020304" pitchFamily="18" charset="0"/>
              </a:rPr>
              <a:t>system</a:t>
            </a:r>
            <a:r>
              <a:rPr lang="en-US" sz="30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 Software engineers deal with </a:t>
            </a:r>
            <a:r>
              <a:rPr lang="en-US" sz="3000" b="1" dirty="0">
                <a:solidFill>
                  <a:srgbClr val="6600CC"/>
                </a:solidFill>
                <a:latin typeface="Times New Roman" panose="02020603050405020304" pitchFamily="18" charset="0"/>
                <a:cs typeface="Times New Roman" panose="02020603050405020304" pitchFamily="18" charset="0"/>
              </a:rPr>
              <a:t>complexity</a:t>
            </a:r>
            <a:r>
              <a:rPr lang="en-US" sz="3000" dirty="0">
                <a:latin typeface="Times New Roman" panose="02020603050405020304" pitchFamily="18" charset="0"/>
                <a:cs typeface="Times New Roman" panose="02020603050405020304" pitchFamily="18" charset="0"/>
              </a:rPr>
              <a:t> through </a:t>
            </a:r>
            <a:r>
              <a:rPr lang="en-US" sz="3000" b="1" dirty="0">
                <a:solidFill>
                  <a:srgbClr val="6600CC"/>
                </a:solidFill>
                <a:latin typeface="Times New Roman" panose="02020603050405020304" pitchFamily="18" charset="0"/>
                <a:cs typeface="Times New Roman" panose="02020603050405020304" pitchFamily="18" charset="0"/>
              </a:rPr>
              <a:t>modeling</a:t>
            </a:r>
            <a:r>
              <a:rPr lang="en-US" sz="3000" dirty="0">
                <a:latin typeface="Times New Roman" panose="02020603050405020304" pitchFamily="18" charset="0"/>
                <a:cs typeface="Times New Roman" panose="02020603050405020304" pitchFamily="18" charset="0"/>
              </a:rPr>
              <a:t>, by focusing at any </a:t>
            </a:r>
            <a:r>
              <a:rPr lang="en-US" sz="3000" b="1" dirty="0">
                <a:solidFill>
                  <a:srgbClr val="008080"/>
                </a:solidFill>
                <a:latin typeface="Times New Roman" panose="02020603050405020304" pitchFamily="18" charset="0"/>
                <a:cs typeface="Times New Roman" panose="02020603050405020304" pitchFamily="18" charset="0"/>
              </a:rPr>
              <a:t>one time on only the relevant details</a:t>
            </a:r>
            <a:r>
              <a:rPr lang="en-US" sz="3000" dirty="0">
                <a:latin typeface="Times New Roman" panose="02020603050405020304" pitchFamily="18" charset="0"/>
                <a:cs typeface="Times New Roman" panose="02020603050405020304" pitchFamily="18" charset="0"/>
              </a:rPr>
              <a:t> and </a:t>
            </a:r>
            <a:r>
              <a:rPr lang="en-US" sz="3000" b="1" dirty="0">
                <a:solidFill>
                  <a:srgbClr val="008080"/>
                </a:solidFill>
                <a:latin typeface="Times New Roman" panose="02020603050405020304" pitchFamily="18" charset="0"/>
                <a:cs typeface="Times New Roman" panose="02020603050405020304" pitchFamily="18" charset="0"/>
              </a:rPr>
              <a:t>ignoring</a:t>
            </a:r>
            <a:r>
              <a:rPr lang="en-US" sz="3000" dirty="0">
                <a:latin typeface="Times New Roman" panose="02020603050405020304" pitchFamily="18" charset="0"/>
                <a:cs typeface="Times New Roman" panose="02020603050405020304" pitchFamily="18" charset="0"/>
              </a:rPr>
              <a:t> </a:t>
            </a:r>
            <a:r>
              <a:rPr lang="en-US" sz="3000" b="1" dirty="0">
                <a:solidFill>
                  <a:srgbClr val="008080"/>
                </a:solidFill>
                <a:latin typeface="Times New Roman" panose="02020603050405020304" pitchFamily="18" charset="0"/>
                <a:cs typeface="Times New Roman" panose="02020603050405020304" pitchFamily="18" charset="0"/>
              </a:rPr>
              <a:t>everything</a:t>
            </a:r>
            <a:r>
              <a:rPr lang="en-US" sz="3000" dirty="0">
                <a:latin typeface="Times New Roman" panose="02020603050405020304" pitchFamily="18" charset="0"/>
                <a:cs typeface="Times New Roman" panose="02020603050405020304" pitchFamily="18" charset="0"/>
              </a:rPr>
              <a:t> else.</a:t>
            </a:r>
          </a:p>
          <a:p>
            <a:pPr algn="just">
              <a:lnSpc>
                <a:spcPct val="15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Models</a:t>
            </a:r>
            <a:r>
              <a:rPr lang="en-US" sz="3000" dirty="0">
                <a:latin typeface="Times New Roman" panose="02020603050405020304" pitchFamily="18" charset="0"/>
                <a:cs typeface="Times New Roman" panose="02020603050405020304" pitchFamily="18" charset="0"/>
              </a:rPr>
              <a:t> are useful when dealing with </a:t>
            </a:r>
            <a:r>
              <a:rPr lang="en-US" sz="3000" b="1" dirty="0">
                <a:solidFill>
                  <a:srgbClr val="FF0000"/>
                </a:solidFill>
                <a:latin typeface="Times New Roman" panose="02020603050405020304" pitchFamily="18" charset="0"/>
                <a:cs typeface="Times New Roman" panose="02020603050405020304" pitchFamily="18" charset="0"/>
              </a:rPr>
              <a:t>systems</a:t>
            </a:r>
            <a:r>
              <a:rPr lang="en-US" sz="3000" dirty="0">
                <a:latin typeface="Times New Roman" panose="02020603050405020304" pitchFamily="18" charset="0"/>
                <a:cs typeface="Times New Roman" panose="02020603050405020304" pitchFamily="18" charset="0"/>
              </a:rPr>
              <a:t> that are </a:t>
            </a:r>
            <a:r>
              <a:rPr lang="en-US" sz="3000" b="1" dirty="0">
                <a:solidFill>
                  <a:srgbClr val="FF0000"/>
                </a:solidFill>
                <a:latin typeface="Times New Roman" panose="02020603050405020304" pitchFamily="18" charset="0"/>
                <a:cs typeface="Times New Roman" panose="02020603050405020304" pitchFamily="18" charset="0"/>
              </a:rPr>
              <a:t>too large, too small, too complicated</a:t>
            </a:r>
            <a:r>
              <a:rPr lang="en-US" sz="3000" dirty="0">
                <a:latin typeface="Times New Roman" panose="02020603050405020304" pitchFamily="18" charset="0"/>
                <a:cs typeface="Times New Roman" panose="02020603050405020304" pitchFamily="18" charset="0"/>
              </a:rPr>
              <a:t>, or </a:t>
            </a:r>
            <a:r>
              <a:rPr lang="en-US" sz="3000" b="1" dirty="0">
                <a:solidFill>
                  <a:srgbClr val="FF0000"/>
                </a:solidFill>
                <a:latin typeface="Times New Roman" panose="02020603050405020304" pitchFamily="18" charset="0"/>
                <a:cs typeface="Times New Roman" panose="02020603050405020304" pitchFamily="18" charset="0"/>
              </a:rPr>
              <a:t>too expensive </a:t>
            </a:r>
            <a:r>
              <a:rPr lang="en-US" sz="3000" dirty="0">
                <a:latin typeface="Times New Roman" panose="02020603050405020304" pitchFamily="18" charset="0"/>
                <a:cs typeface="Times New Roman" panose="02020603050405020304" pitchFamily="18" charset="0"/>
              </a:rPr>
              <a:t>to experience firsthand.</a:t>
            </a:r>
          </a:p>
          <a:p>
            <a:pPr algn="just">
              <a:lnSpc>
                <a:spcPct val="150000"/>
              </a:lnSpc>
              <a:spcBef>
                <a:spcPts val="0"/>
              </a:spcBef>
            </a:pPr>
            <a:endParaRPr lang="en-US" sz="30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3000" dirty="0">
              <a:latin typeface="Times New Roman" panose="02020603050405020304" pitchFamily="18" charset="0"/>
              <a:cs typeface="Times New Roman" panose="02020603050405020304" pitchFamily="18" charset="0"/>
            </a:endParaRPr>
          </a:p>
          <a:p>
            <a:pPr marL="514350" indent="-514350" algn="just">
              <a:lnSpc>
                <a:spcPct val="150000"/>
              </a:lnSpc>
              <a:spcBef>
                <a:spcPts val="0"/>
              </a:spcBef>
              <a:buNone/>
            </a:pPr>
            <a:endParaRPr lang="en-US" sz="3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17</a:t>
            </a:fld>
            <a:endParaRPr lang="en-US" dirty="0">
              <a:solidFill>
                <a:srgbClr val="04617B">
                  <a:shade val="90000"/>
                </a:srgbClr>
              </a:solidFill>
            </a:endParaRPr>
          </a:p>
        </p:txBody>
      </p:sp>
    </p:spTree>
    <p:extLst>
      <p:ext uri="{BB962C8B-B14F-4D97-AF65-F5344CB8AC3E}">
        <p14:creationId xmlns:p14="http://schemas.microsoft.com/office/powerpoint/2010/main" val="23254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57200"/>
          </a:xfrm>
        </p:spPr>
        <p:txBody>
          <a:bodyPr>
            <a:normAutofit fontScale="90000"/>
          </a:bodyPr>
          <a:lstStyle/>
          <a:p>
            <a:r>
              <a:rPr lang="en-US" dirty="0"/>
              <a:t>Cont…</a:t>
            </a:r>
          </a:p>
        </p:txBody>
      </p:sp>
      <p:sp>
        <p:nvSpPr>
          <p:cNvPr id="3" name="Content Placeholder 2"/>
          <p:cNvSpPr>
            <a:spLocks noGrp="1"/>
          </p:cNvSpPr>
          <p:nvPr>
            <p:ph idx="1"/>
          </p:nvPr>
        </p:nvSpPr>
        <p:spPr>
          <a:xfrm>
            <a:off x="0" y="457201"/>
            <a:ext cx="12192000" cy="6172199"/>
          </a:xfrm>
        </p:spPr>
        <p:txBody>
          <a:bodyPr>
            <a:normAutofit/>
          </a:bodyPr>
          <a:lstStyle/>
          <a:p>
            <a:pPr algn="just">
              <a:lnSpc>
                <a:spcPct val="160000"/>
              </a:lnSpc>
              <a:spcBef>
                <a:spcPts val="0"/>
              </a:spcBef>
              <a:buNone/>
            </a:pPr>
            <a:r>
              <a:rPr lang="en-US" b="1" dirty="0">
                <a:solidFill>
                  <a:srgbClr val="FF0000"/>
                </a:solidFill>
                <a:latin typeface="Times New Roman" panose="02020603050405020304" pitchFamily="18" charset="0"/>
                <a:cs typeface="Times New Roman" panose="02020603050405020304" pitchFamily="18" charset="0"/>
              </a:rPr>
              <a:t>2. Problem solving</a:t>
            </a:r>
          </a:p>
          <a:p>
            <a:pPr algn="just">
              <a:lnSpc>
                <a:spcPct val="16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Engineering is a </a:t>
            </a:r>
            <a:r>
              <a:rPr lang="en-US" b="1" dirty="0">
                <a:latin typeface="Times New Roman" panose="02020603050405020304" pitchFamily="18" charset="0"/>
                <a:cs typeface="Times New Roman" panose="02020603050405020304" pitchFamily="18" charset="0"/>
              </a:rPr>
              <a:t>problem-solving activity</a:t>
            </a:r>
            <a:r>
              <a:rPr lang="en-US" dirty="0">
                <a:latin typeface="Times New Roman" panose="02020603050405020304" pitchFamily="18" charset="0"/>
                <a:cs typeface="Times New Roman" panose="02020603050405020304" pitchFamily="18" charset="0"/>
              </a:rPr>
              <a:t>. It is </a:t>
            </a:r>
            <a:r>
              <a:rPr lang="en-US" b="1" dirty="0">
                <a:latin typeface="Times New Roman" panose="02020603050405020304" pitchFamily="18" charset="0"/>
                <a:cs typeface="Times New Roman" panose="02020603050405020304" pitchFamily="18" charset="0"/>
              </a:rPr>
              <a:t>not algorithmic</a:t>
            </a:r>
            <a:r>
              <a:rPr lang="en-US" dirty="0">
                <a:latin typeface="Times New Roman" panose="02020603050405020304" pitchFamily="18" charset="0"/>
                <a:cs typeface="Times New Roman" panose="02020603050405020304" pitchFamily="18" charset="0"/>
              </a:rPr>
              <a:t>. In its simplest form, the </a:t>
            </a:r>
            <a:r>
              <a:rPr lang="en-US" b="1" dirty="0">
                <a:solidFill>
                  <a:srgbClr val="0000CC"/>
                </a:solidFill>
                <a:latin typeface="Times New Roman" panose="02020603050405020304" pitchFamily="18" charset="0"/>
                <a:cs typeface="Times New Roman" panose="02020603050405020304" pitchFamily="18" charset="0"/>
              </a:rPr>
              <a:t>engineering method includes five steps:</a:t>
            </a:r>
          </a:p>
          <a:p>
            <a:pPr lvl="2" algn="just">
              <a:lnSpc>
                <a:spcPct val="160000"/>
              </a:lnSpc>
              <a:spcBef>
                <a:spcPts val="0"/>
              </a:spcBef>
              <a:buNone/>
            </a:pPr>
            <a:r>
              <a:rPr lang="en-US" sz="2800" dirty="0">
                <a:latin typeface="Times New Roman" panose="02020603050405020304" pitchFamily="18" charset="0"/>
                <a:cs typeface="Times New Roman" panose="02020603050405020304" pitchFamily="18" charset="0"/>
              </a:rPr>
              <a:t>1. Formulate the problem</a:t>
            </a:r>
          </a:p>
          <a:p>
            <a:pPr lvl="2" algn="just">
              <a:lnSpc>
                <a:spcPct val="160000"/>
              </a:lnSpc>
              <a:spcBef>
                <a:spcPts val="0"/>
              </a:spcBef>
              <a:buNone/>
            </a:pPr>
            <a:r>
              <a:rPr lang="en-US" sz="2800" dirty="0">
                <a:latin typeface="Times New Roman" panose="02020603050405020304" pitchFamily="18" charset="0"/>
                <a:cs typeface="Times New Roman" panose="02020603050405020304" pitchFamily="18" charset="0"/>
              </a:rPr>
              <a:t>2. Analyze the problem</a:t>
            </a:r>
          </a:p>
          <a:p>
            <a:pPr lvl="2" algn="just">
              <a:lnSpc>
                <a:spcPct val="160000"/>
              </a:lnSpc>
              <a:spcBef>
                <a:spcPts val="0"/>
              </a:spcBef>
              <a:buNone/>
            </a:pPr>
            <a:r>
              <a:rPr lang="en-US" sz="2800" dirty="0">
                <a:latin typeface="Times New Roman" panose="02020603050405020304" pitchFamily="18" charset="0"/>
                <a:cs typeface="Times New Roman" panose="02020603050405020304" pitchFamily="18" charset="0"/>
              </a:rPr>
              <a:t>3. Search for solutions</a:t>
            </a:r>
          </a:p>
          <a:p>
            <a:pPr lvl="2" algn="just">
              <a:lnSpc>
                <a:spcPct val="160000"/>
              </a:lnSpc>
              <a:spcBef>
                <a:spcPts val="0"/>
              </a:spcBef>
              <a:buNone/>
            </a:pPr>
            <a:r>
              <a:rPr lang="en-US" sz="2800" dirty="0">
                <a:latin typeface="Times New Roman" panose="02020603050405020304" pitchFamily="18" charset="0"/>
                <a:cs typeface="Times New Roman" panose="02020603050405020304" pitchFamily="18" charset="0"/>
              </a:rPr>
              <a:t>4. Decide on the appropriate solution</a:t>
            </a:r>
          </a:p>
          <a:p>
            <a:pPr lvl="2" algn="just">
              <a:lnSpc>
                <a:spcPct val="160000"/>
              </a:lnSpc>
              <a:spcBef>
                <a:spcPts val="0"/>
              </a:spcBef>
              <a:buNone/>
            </a:pPr>
            <a:r>
              <a:rPr lang="en-US" sz="2800" dirty="0">
                <a:latin typeface="Times New Roman" panose="02020603050405020304" pitchFamily="18" charset="0"/>
                <a:cs typeface="Times New Roman" panose="02020603050405020304" pitchFamily="18" charset="0"/>
              </a:rPr>
              <a:t>5. Specify the solution</a:t>
            </a:r>
            <a:endParaRPr lang="en-US" sz="2800" b="1" dirty="0">
              <a:latin typeface="Times New Roman" panose="02020603050405020304" pitchFamily="18" charset="0"/>
              <a:cs typeface="Times New Roman" panose="02020603050405020304" pitchFamily="18" charset="0"/>
            </a:endParaRPr>
          </a:p>
          <a:p>
            <a:pPr algn="just">
              <a:lnSpc>
                <a:spcPct val="150000"/>
              </a:lnSpc>
              <a:spcBef>
                <a:spcPts val="0"/>
              </a:spcBef>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18</a:t>
            </a:fld>
            <a:endParaRPr lang="en-US" dirty="0">
              <a:solidFill>
                <a:srgbClr val="04617B">
                  <a:shade val="90000"/>
                </a:srgbClr>
              </a:solidFill>
            </a:endParaRPr>
          </a:p>
        </p:txBody>
      </p:sp>
    </p:spTree>
    <p:extLst>
      <p:ext uri="{BB962C8B-B14F-4D97-AF65-F5344CB8AC3E}">
        <p14:creationId xmlns:p14="http://schemas.microsoft.com/office/powerpoint/2010/main" val="2500557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228600"/>
          </a:xfrm>
        </p:spPr>
        <p:txBody>
          <a:bodyPr>
            <a:normAutofit fontScale="90000"/>
          </a:bodyPr>
          <a:lstStyle/>
          <a:p>
            <a:r>
              <a:rPr lang="en-US" dirty="0"/>
              <a:t>Cont…</a:t>
            </a:r>
          </a:p>
        </p:txBody>
      </p:sp>
      <p:sp>
        <p:nvSpPr>
          <p:cNvPr id="3" name="Content Placeholder 2"/>
          <p:cNvSpPr>
            <a:spLocks noGrp="1"/>
          </p:cNvSpPr>
          <p:nvPr>
            <p:ph idx="1"/>
          </p:nvPr>
        </p:nvSpPr>
        <p:spPr>
          <a:xfrm>
            <a:off x="0" y="304800"/>
            <a:ext cx="12192000" cy="6416676"/>
          </a:xfrm>
        </p:spPr>
        <p:txBody>
          <a:bodyPr>
            <a:normAutofit/>
          </a:bodyPr>
          <a:lstStyle/>
          <a:p>
            <a:pPr algn="just">
              <a:lnSpc>
                <a:spcPct val="150000"/>
              </a:lnSpc>
              <a:spcBef>
                <a:spcPts val="0"/>
              </a:spcBef>
              <a:buNone/>
            </a:pPr>
            <a:r>
              <a:rPr lang="en-US" sz="3000" b="1" dirty="0">
                <a:solidFill>
                  <a:srgbClr val="FF0000"/>
                </a:solidFill>
                <a:latin typeface="Times New Roman" panose="02020603050405020304" pitchFamily="18" charset="0"/>
                <a:cs typeface="Times New Roman" panose="02020603050405020304" pitchFamily="18" charset="0"/>
              </a:rPr>
              <a:t>3. Knowledge acquisition</a:t>
            </a:r>
          </a:p>
          <a:p>
            <a:pPr algn="just">
              <a:lnSpc>
                <a:spcPct val="15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 In </a:t>
            </a:r>
            <a:r>
              <a:rPr lang="en-US" sz="3000" b="1" dirty="0">
                <a:latin typeface="Times New Roman" panose="02020603050405020304" pitchFamily="18" charset="0"/>
                <a:cs typeface="Times New Roman" panose="02020603050405020304" pitchFamily="18" charset="0"/>
              </a:rPr>
              <a:t>modeling</a:t>
            </a:r>
            <a:r>
              <a:rPr lang="en-US" sz="3000" dirty="0">
                <a:latin typeface="Times New Roman" panose="02020603050405020304" pitchFamily="18" charset="0"/>
                <a:cs typeface="Times New Roman" panose="02020603050405020304" pitchFamily="18" charset="0"/>
              </a:rPr>
              <a:t> the </a:t>
            </a:r>
            <a:r>
              <a:rPr lang="en-US" sz="3000" b="1" dirty="0">
                <a:solidFill>
                  <a:srgbClr val="6600CC"/>
                </a:solidFill>
                <a:latin typeface="Times New Roman" panose="02020603050405020304" pitchFamily="18" charset="0"/>
                <a:cs typeface="Times New Roman" panose="02020603050405020304" pitchFamily="18" charset="0"/>
              </a:rPr>
              <a:t>application</a:t>
            </a:r>
            <a:r>
              <a:rPr lang="en-US" sz="3000" dirty="0">
                <a:latin typeface="Times New Roman" panose="02020603050405020304" pitchFamily="18" charset="0"/>
                <a:cs typeface="Times New Roman" panose="02020603050405020304" pitchFamily="18" charset="0"/>
              </a:rPr>
              <a:t> and </a:t>
            </a:r>
            <a:r>
              <a:rPr lang="en-US" sz="3000" b="1" dirty="0">
                <a:solidFill>
                  <a:srgbClr val="6600CC"/>
                </a:solidFill>
                <a:latin typeface="Times New Roman" panose="02020603050405020304" pitchFamily="18" charset="0"/>
                <a:cs typeface="Times New Roman" panose="02020603050405020304" pitchFamily="18" charset="0"/>
              </a:rPr>
              <a:t>solution domain</a:t>
            </a:r>
            <a:r>
              <a:rPr lang="en-US" sz="3000" dirty="0">
                <a:latin typeface="Times New Roman" panose="02020603050405020304" pitchFamily="18" charset="0"/>
                <a:cs typeface="Times New Roman" panose="02020603050405020304" pitchFamily="18" charset="0"/>
              </a:rPr>
              <a:t>, software engineers </a:t>
            </a:r>
            <a:r>
              <a:rPr lang="en-US" sz="3000" b="1" dirty="0">
                <a:solidFill>
                  <a:srgbClr val="9900CC"/>
                </a:solidFill>
                <a:latin typeface="Times New Roman" panose="02020603050405020304" pitchFamily="18" charset="0"/>
                <a:cs typeface="Times New Roman" panose="02020603050405020304" pitchFamily="18" charset="0"/>
              </a:rPr>
              <a:t>collect data, organize</a:t>
            </a:r>
            <a:r>
              <a:rPr lang="en-US" sz="3000" dirty="0">
                <a:solidFill>
                  <a:srgbClr val="9900CC"/>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it into </a:t>
            </a:r>
            <a:r>
              <a:rPr lang="en-US" sz="3000" b="1" dirty="0">
                <a:solidFill>
                  <a:srgbClr val="9900CC"/>
                </a:solidFill>
                <a:latin typeface="Times New Roman" panose="02020603050405020304" pitchFamily="18" charset="0"/>
                <a:cs typeface="Times New Roman" panose="02020603050405020304" pitchFamily="18" charset="0"/>
              </a:rPr>
              <a:t>information</a:t>
            </a:r>
            <a:r>
              <a:rPr lang="en-US" sz="3000" dirty="0">
                <a:latin typeface="Times New Roman" panose="02020603050405020304" pitchFamily="18" charset="0"/>
                <a:cs typeface="Times New Roman" panose="02020603050405020304" pitchFamily="18" charset="0"/>
              </a:rPr>
              <a:t>, and </a:t>
            </a:r>
            <a:r>
              <a:rPr lang="en-US" sz="3000" b="1" dirty="0">
                <a:solidFill>
                  <a:srgbClr val="9900CC"/>
                </a:solidFill>
                <a:latin typeface="Times New Roman" panose="02020603050405020304" pitchFamily="18" charset="0"/>
                <a:cs typeface="Times New Roman" panose="02020603050405020304" pitchFamily="18" charset="0"/>
              </a:rPr>
              <a:t>formalize</a:t>
            </a:r>
            <a:r>
              <a:rPr lang="en-US" sz="3000" dirty="0">
                <a:latin typeface="Times New Roman" panose="02020603050405020304" pitchFamily="18" charset="0"/>
                <a:cs typeface="Times New Roman" panose="02020603050405020304" pitchFamily="18" charset="0"/>
              </a:rPr>
              <a:t> it into </a:t>
            </a:r>
            <a:r>
              <a:rPr lang="en-US" sz="3000" b="1" dirty="0">
                <a:latin typeface="Times New Roman" panose="02020603050405020304" pitchFamily="18" charset="0"/>
                <a:cs typeface="Times New Roman" panose="02020603050405020304" pitchFamily="18" charset="0"/>
              </a:rPr>
              <a:t>knowledge</a:t>
            </a:r>
            <a:r>
              <a:rPr lang="en-US" sz="30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 </a:t>
            </a:r>
            <a:r>
              <a:rPr lang="en-US" sz="3000" b="1" dirty="0">
                <a:solidFill>
                  <a:srgbClr val="006600"/>
                </a:solidFill>
                <a:latin typeface="Times New Roman" panose="02020603050405020304" pitchFamily="18" charset="0"/>
                <a:cs typeface="Times New Roman" panose="02020603050405020304" pitchFamily="18" charset="0"/>
              </a:rPr>
              <a:t>Knowledge acquisition </a:t>
            </a:r>
            <a:r>
              <a:rPr lang="en-US" sz="3000" dirty="0">
                <a:latin typeface="Times New Roman" panose="02020603050405020304" pitchFamily="18" charset="0"/>
                <a:cs typeface="Times New Roman" panose="02020603050405020304" pitchFamily="18" charset="0"/>
              </a:rPr>
              <a:t>is </a:t>
            </a:r>
            <a:r>
              <a:rPr lang="en-US" sz="3000" b="1" dirty="0">
                <a:solidFill>
                  <a:srgbClr val="FF0000"/>
                </a:solidFill>
                <a:latin typeface="Times New Roman" panose="02020603050405020304" pitchFamily="18" charset="0"/>
                <a:cs typeface="Times New Roman" panose="02020603050405020304" pitchFamily="18" charset="0"/>
              </a:rPr>
              <a:t>nonlinear</a:t>
            </a:r>
            <a:r>
              <a:rPr lang="en-US" sz="3000" b="1" dirty="0">
                <a:latin typeface="Times New Roman" panose="02020603050405020304" pitchFamily="18" charset="0"/>
                <a:cs typeface="Times New Roman" panose="02020603050405020304" pitchFamily="18" charset="0"/>
              </a:rPr>
              <a:t>,</a:t>
            </a:r>
            <a:r>
              <a:rPr lang="en-US" sz="3000" dirty="0">
                <a:latin typeface="Times New Roman" panose="02020603050405020304" pitchFamily="18" charset="0"/>
                <a:cs typeface="Times New Roman" panose="02020603050405020304" pitchFamily="18" charset="0"/>
              </a:rPr>
              <a:t> as a </a:t>
            </a:r>
            <a:r>
              <a:rPr lang="en-US" sz="3000" b="1" dirty="0">
                <a:latin typeface="Times New Roman" panose="02020603050405020304" pitchFamily="18" charset="0"/>
                <a:cs typeface="Times New Roman" panose="02020603050405020304" pitchFamily="18" charset="0"/>
              </a:rPr>
              <a:t>single piece</a:t>
            </a:r>
            <a:r>
              <a:rPr lang="en-US" sz="3000" dirty="0">
                <a:latin typeface="Times New Roman" panose="02020603050405020304" pitchFamily="18" charset="0"/>
                <a:cs typeface="Times New Roman" panose="02020603050405020304" pitchFamily="18" charset="0"/>
              </a:rPr>
              <a:t> of </a:t>
            </a:r>
            <a:r>
              <a:rPr lang="en-US" sz="3000" b="1" dirty="0">
                <a:latin typeface="Times New Roman" panose="02020603050405020304" pitchFamily="18" charset="0"/>
                <a:cs typeface="Times New Roman" panose="02020603050405020304" pitchFamily="18" charset="0"/>
              </a:rPr>
              <a:t>data</a:t>
            </a:r>
            <a:r>
              <a:rPr lang="en-US" sz="3000" dirty="0">
                <a:latin typeface="Times New Roman" panose="02020603050405020304" pitchFamily="18" charset="0"/>
                <a:cs typeface="Times New Roman" panose="02020603050405020304" pitchFamily="18" charset="0"/>
              </a:rPr>
              <a:t> can </a:t>
            </a:r>
            <a:r>
              <a:rPr lang="en-US" sz="3000" b="1" dirty="0">
                <a:solidFill>
                  <a:srgbClr val="0000CC"/>
                </a:solidFill>
                <a:latin typeface="Times New Roman" panose="02020603050405020304" pitchFamily="18" charset="0"/>
                <a:cs typeface="Times New Roman" panose="02020603050405020304" pitchFamily="18" charset="0"/>
              </a:rPr>
              <a:t>invalidate complete models</a:t>
            </a:r>
            <a:r>
              <a:rPr lang="en-US" sz="30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 A </a:t>
            </a:r>
            <a:r>
              <a:rPr lang="en-US" sz="3000" b="1" dirty="0">
                <a:latin typeface="Times New Roman" panose="02020603050405020304" pitchFamily="18" charset="0"/>
                <a:cs typeface="Times New Roman" panose="02020603050405020304" pitchFamily="18" charset="0"/>
              </a:rPr>
              <a:t>common mistake </a:t>
            </a:r>
            <a:r>
              <a:rPr lang="en-US" sz="3000" dirty="0">
                <a:latin typeface="Times New Roman" panose="02020603050405020304" pitchFamily="18" charset="0"/>
                <a:cs typeface="Times New Roman" panose="02020603050405020304" pitchFamily="18" charset="0"/>
              </a:rPr>
              <a:t>that </a:t>
            </a:r>
            <a:r>
              <a:rPr lang="en-US" sz="3000" b="1" dirty="0">
                <a:solidFill>
                  <a:srgbClr val="9900CC"/>
                </a:solidFill>
                <a:latin typeface="Times New Roman" panose="02020603050405020304" pitchFamily="18" charset="0"/>
                <a:cs typeface="Times New Roman" panose="02020603050405020304" pitchFamily="18" charset="0"/>
              </a:rPr>
              <a:t>software engineers</a:t>
            </a:r>
            <a:r>
              <a:rPr lang="en-US" sz="3000" dirty="0">
                <a:latin typeface="Times New Roman" panose="02020603050405020304" pitchFamily="18" charset="0"/>
                <a:cs typeface="Times New Roman" panose="02020603050405020304" pitchFamily="18" charset="0"/>
              </a:rPr>
              <a:t> and </a:t>
            </a:r>
            <a:r>
              <a:rPr lang="en-US" sz="3000" b="1" dirty="0">
                <a:solidFill>
                  <a:srgbClr val="9900CC"/>
                </a:solidFill>
                <a:latin typeface="Times New Roman" panose="02020603050405020304" pitchFamily="18" charset="0"/>
                <a:cs typeface="Times New Roman" panose="02020603050405020304" pitchFamily="18" charset="0"/>
              </a:rPr>
              <a:t>managers</a:t>
            </a:r>
            <a:r>
              <a:rPr lang="en-US" sz="3000" dirty="0">
                <a:latin typeface="Times New Roman" panose="02020603050405020304" pitchFamily="18" charset="0"/>
                <a:cs typeface="Times New Roman" panose="02020603050405020304" pitchFamily="18" charset="0"/>
              </a:rPr>
              <a:t> make is to assume that the </a:t>
            </a:r>
            <a:r>
              <a:rPr lang="en-US" sz="3000" b="1" dirty="0">
                <a:latin typeface="Times New Roman" panose="02020603050405020304" pitchFamily="18" charset="0"/>
                <a:cs typeface="Times New Roman" panose="02020603050405020304" pitchFamily="18" charset="0"/>
              </a:rPr>
              <a:t>acquisition of knowledge </a:t>
            </a:r>
            <a:r>
              <a:rPr lang="en-US" sz="3000" dirty="0">
                <a:latin typeface="Times New Roman" panose="02020603050405020304" pitchFamily="18" charset="0"/>
                <a:cs typeface="Times New Roman" panose="02020603050405020304" pitchFamily="18" charset="0"/>
              </a:rPr>
              <a:t>needed to </a:t>
            </a:r>
            <a:r>
              <a:rPr lang="en-US" sz="3000" b="1" dirty="0">
                <a:solidFill>
                  <a:srgbClr val="006600"/>
                </a:solidFill>
                <a:latin typeface="Times New Roman" panose="02020603050405020304" pitchFamily="18" charset="0"/>
                <a:cs typeface="Times New Roman" panose="02020603050405020304" pitchFamily="18" charset="0"/>
              </a:rPr>
              <a:t>develop a system is linear</a:t>
            </a:r>
            <a:r>
              <a:rPr lang="en-US" sz="3000" dirty="0">
                <a:latin typeface="Times New Roman" panose="02020603050405020304" pitchFamily="18" charset="0"/>
                <a:cs typeface="Times New Roman" panose="02020603050405020304" pitchFamily="18" charset="0"/>
              </a:rPr>
              <a:t>.</a:t>
            </a:r>
            <a:endParaRPr lang="en-US" sz="3000" b="1"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US" sz="3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19</a:t>
            </a:fld>
            <a:endParaRPr lang="en-US" dirty="0">
              <a:solidFill>
                <a:srgbClr val="04617B">
                  <a:shade val="90000"/>
                </a:srgbClr>
              </a:solidFill>
            </a:endParaRPr>
          </a:p>
        </p:txBody>
      </p:sp>
    </p:spTree>
    <p:extLst>
      <p:ext uri="{BB962C8B-B14F-4D97-AF65-F5344CB8AC3E}">
        <p14:creationId xmlns:p14="http://schemas.microsoft.com/office/powerpoint/2010/main" val="3949360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868580675"/>
              </p:ext>
            </p:extLst>
          </p:nvPr>
        </p:nvGraphicFramePr>
        <p:xfrm>
          <a:off x="0" y="7938"/>
          <a:ext cx="12192000" cy="6718388"/>
        </p:xfrm>
        <a:graphic>
          <a:graphicData uri="http://schemas.openxmlformats.org/drawingml/2006/table">
            <a:tbl>
              <a:tblPr firstRow="1" firstCol="1" bandRow="1">
                <a:tableStyleId>{68D230F3-CF80-4859-8CE7-A43EE81993B5}</a:tableStyleId>
              </a:tblPr>
              <a:tblGrid>
                <a:gridCol w="5080000">
                  <a:extLst>
                    <a:ext uri="{9D8B030D-6E8A-4147-A177-3AD203B41FA5}">
                      <a16:colId xmlns:a16="http://schemas.microsoft.com/office/drawing/2014/main" val="1577520901"/>
                    </a:ext>
                  </a:extLst>
                </a:gridCol>
                <a:gridCol w="7112000">
                  <a:extLst>
                    <a:ext uri="{9D8B030D-6E8A-4147-A177-3AD203B41FA5}">
                      <a16:colId xmlns:a16="http://schemas.microsoft.com/office/drawing/2014/main" val="1686744926"/>
                    </a:ext>
                  </a:extLst>
                </a:gridCol>
              </a:tblGrid>
              <a:tr h="1213436">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3200" dirty="0">
                          <a:effectLst/>
                        </a:rPr>
                        <a:t>Course Title</a:t>
                      </a:r>
                      <a:endParaRPr lang="en-US" sz="2800" dirty="0">
                        <a:effectLst/>
                      </a:endParaRPr>
                    </a:p>
                    <a:p>
                      <a:pPr marL="0" marR="0" algn="just">
                        <a:lnSpc>
                          <a:spcPct val="115000"/>
                        </a:lnSpc>
                        <a:spcBef>
                          <a:spcPts val="0"/>
                        </a:spcBef>
                        <a:spcAft>
                          <a:spcPts val="0"/>
                        </a:spcAft>
                      </a:pP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800" dirty="0">
                          <a:effectLst/>
                        </a:rPr>
                        <a:t>Object Oriented Software Engineering </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9140341"/>
                  </a:ext>
                </a:extLst>
              </a:tr>
              <a:tr h="598229">
                <a:tc>
                  <a:txBody>
                    <a:bodyPr/>
                    <a:lstStyle/>
                    <a:p>
                      <a:pPr marL="0" marR="0" algn="just">
                        <a:lnSpc>
                          <a:spcPct val="115000"/>
                        </a:lnSpc>
                        <a:spcBef>
                          <a:spcPts val="0"/>
                        </a:spcBef>
                        <a:spcAft>
                          <a:spcPts val="0"/>
                        </a:spcAft>
                      </a:pPr>
                      <a:r>
                        <a:rPr lang="en-US" sz="2400" dirty="0">
                          <a:effectLst/>
                        </a:rPr>
                        <a:t>Course</a:t>
                      </a:r>
                      <a:r>
                        <a:rPr lang="en-US" sz="2400" baseline="0" dirty="0">
                          <a:effectLst/>
                        </a:rPr>
                        <a:t> Number</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400" dirty="0">
                          <a:effectLst/>
                        </a:rPr>
                        <a:t>COSC3072</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2165702"/>
                  </a:ext>
                </a:extLst>
              </a:tr>
              <a:tr h="1213436">
                <a:tc>
                  <a:txBody>
                    <a:bodyPr/>
                    <a:lstStyle/>
                    <a:p>
                      <a:pPr marL="0" marR="0" algn="just">
                        <a:lnSpc>
                          <a:spcPct val="115000"/>
                        </a:lnSpc>
                        <a:spcBef>
                          <a:spcPts val="0"/>
                        </a:spcBef>
                        <a:spcAft>
                          <a:spcPts val="0"/>
                        </a:spcAft>
                      </a:pPr>
                      <a:r>
                        <a:rPr lang="en-US" sz="2800" dirty="0">
                          <a:effectLst/>
                        </a:rPr>
                        <a:t>Degree Program</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800">
                          <a:effectLst/>
                        </a:rPr>
                        <a:t>BSc. In Computer Science</a:t>
                      </a:r>
                      <a:endParaRPr lang="en-US"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3771344"/>
                  </a:ext>
                </a:extLst>
              </a:tr>
              <a:tr h="1081761">
                <a:tc>
                  <a:txBody>
                    <a:bodyPr/>
                    <a:lstStyle/>
                    <a:p>
                      <a:pPr marL="0" marR="0" algn="just">
                        <a:lnSpc>
                          <a:spcPct val="115000"/>
                        </a:lnSpc>
                        <a:spcBef>
                          <a:spcPts val="0"/>
                        </a:spcBef>
                        <a:spcAft>
                          <a:spcPts val="0"/>
                        </a:spcAft>
                      </a:pPr>
                      <a:r>
                        <a:rPr lang="en-US" sz="2800" dirty="0">
                          <a:effectLst/>
                        </a:rPr>
                        <a:t>Credits/Contacts</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800" dirty="0">
                          <a:effectLst/>
                        </a:rPr>
                        <a:t>4/4</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6305044"/>
                  </a:ext>
                </a:extLst>
              </a:tr>
              <a:tr h="791372">
                <a:tc>
                  <a:txBody>
                    <a:bodyPr/>
                    <a:lstStyle/>
                    <a:p>
                      <a:pPr marL="0" marR="0" algn="just">
                        <a:lnSpc>
                          <a:spcPct val="115000"/>
                        </a:lnSpc>
                        <a:spcBef>
                          <a:spcPts val="0"/>
                        </a:spcBef>
                        <a:spcAft>
                          <a:spcPts val="0"/>
                        </a:spcAft>
                      </a:pPr>
                      <a:r>
                        <a:rPr lang="en-US" sz="2800" dirty="0">
                          <a:effectLst/>
                        </a:rPr>
                        <a:t>Prerequisite</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800">
                          <a:effectLst/>
                        </a:rPr>
                        <a:t>COSC 2071</a:t>
                      </a:r>
                      <a:endParaRPr lang="en-US"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7560130"/>
                  </a:ext>
                </a:extLst>
              </a:tr>
              <a:tr h="606718">
                <a:tc>
                  <a:txBody>
                    <a:bodyPr/>
                    <a:lstStyle/>
                    <a:p>
                      <a:pPr marL="0" marR="0" algn="just">
                        <a:lnSpc>
                          <a:spcPct val="115000"/>
                        </a:lnSpc>
                        <a:spcBef>
                          <a:spcPts val="0"/>
                        </a:spcBef>
                        <a:spcAft>
                          <a:spcPts val="0"/>
                        </a:spcAft>
                      </a:pPr>
                      <a:r>
                        <a:rPr lang="en-US" sz="2800" dirty="0">
                          <a:effectLst/>
                        </a:rPr>
                        <a:t>Semester</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800" dirty="0">
                          <a:effectLst/>
                        </a:rPr>
                        <a:t>2</a:t>
                      </a:r>
                      <a:r>
                        <a:rPr lang="en-US" sz="2800" baseline="30000" dirty="0">
                          <a:effectLst/>
                        </a:rPr>
                        <a:t>nd</a:t>
                      </a:r>
                      <a:r>
                        <a:rPr lang="en-US" sz="2800" dirty="0">
                          <a:effectLst/>
                        </a:rPr>
                        <a:t> Semester / Year III</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3914221"/>
                  </a:ext>
                </a:extLst>
              </a:tr>
              <a:tr h="1213436">
                <a:tc>
                  <a:txBody>
                    <a:bodyPr/>
                    <a:lstStyle/>
                    <a:p>
                      <a:pPr marL="0" marR="0" algn="just">
                        <a:lnSpc>
                          <a:spcPct val="115000"/>
                        </a:lnSpc>
                        <a:spcBef>
                          <a:spcPts val="0"/>
                        </a:spcBef>
                        <a:spcAft>
                          <a:spcPts val="0"/>
                        </a:spcAft>
                      </a:pPr>
                      <a:r>
                        <a:rPr lang="en-US" sz="2800">
                          <a:effectLst/>
                        </a:rPr>
                        <a:t>Status of Course</a:t>
                      </a:r>
                      <a:endParaRPr lang="en-US"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800" dirty="0">
                          <a:effectLst/>
                        </a:rPr>
                        <a:t>Major/Compulsory</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43712"/>
                  </a:ext>
                </a:extLst>
              </a:tr>
            </a:tbl>
          </a:graphicData>
        </a:graphic>
      </p:graphicFrame>
      <p:sp>
        <p:nvSpPr>
          <p:cNvPr id="51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3A96261-0E06-4EAA-A5C8-CB589F015EA0}" type="slidenum">
              <a:rPr lang="en-US" altLang="en-US" sz="1200">
                <a:solidFill>
                  <a:srgbClr val="898989"/>
                </a:solidFill>
                <a:latin typeface="Arial" panose="020B0604020202020204" pitchFamily="34" charset="0"/>
              </a:rPr>
              <a:pPr>
                <a:spcBef>
                  <a:spcPct val="0"/>
                </a:spcBef>
                <a:buFontTx/>
                <a:buNone/>
              </a:pPr>
              <a:t>2</a:t>
            </a:fld>
            <a:endParaRPr lang="en-US" alt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2269135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930401" y="2"/>
            <a:ext cx="7770813" cy="396875"/>
          </a:xfrm>
          <a:ln/>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fontScale="90000"/>
          </a:bodyPr>
          <a:lstStyle/>
          <a:p>
            <a:pPr algn="ctr">
              <a:spcBef>
                <a:spcPts val="725"/>
              </a:spcBef>
            </a:pPr>
            <a:r>
              <a:rPr lang="en-GB" altLang="en-US" sz="3200" b="1" dirty="0">
                <a:solidFill>
                  <a:srgbClr val="FF0000"/>
                </a:solidFill>
                <a:latin typeface="Times New Roman" panose="02020603050405020304" pitchFamily="18" charset="0"/>
                <a:cs typeface="Times New Roman" panose="02020603050405020304" pitchFamily="18" charset="0"/>
              </a:rPr>
              <a:t>Why Study Software Engineering? </a:t>
            </a:r>
          </a:p>
        </p:txBody>
      </p:sp>
      <p:sp>
        <p:nvSpPr>
          <p:cNvPr id="9218" name="Rectangle 2"/>
          <p:cNvSpPr>
            <a:spLocks noGrp="1" noChangeArrowheads="1"/>
          </p:cNvSpPr>
          <p:nvPr>
            <p:ph idx="1"/>
          </p:nvPr>
        </p:nvSpPr>
        <p:spPr>
          <a:xfrm>
            <a:off x="0" y="228600"/>
            <a:ext cx="12192000" cy="6629400"/>
          </a:xfrm>
          <a:ln/>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Autofit/>
          </a:bodyPr>
          <a:lstStyle/>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Studying </a:t>
            </a:r>
            <a:r>
              <a:rPr lang="en-GB" b="1" dirty="0">
                <a:latin typeface="Times New Roman" panose="02020603050405020304" pitchFamily="18" charset="0"/>
                <a:cs typeface="Times New Roman" panose="02020603050405020304" pitchFamily="18" charset="0"/>
              </a:rPr>
              <a:t>software</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engineering</a:t>
            </a:r>
            <a:r>
              <a:rPr lang="en-GB" dirty="0">
                <a:latin typeface="Times New Roman" panose="02020603050405020304" pitchFamily="18" charset="0"/>
                <a:cs typeface="Times New Roman" panose="02020603050405020304" pitchFamily="18" charset="0"/>
              </a:rPr>
              <a:t> offers numerous </a:t>
            </a:r>
            <a:r>
              <a:rPr lang="en-GB" b="1" dirty="0">
                <a:solidFill>
                  <a:srgbClr val="0000CC"/>
                </a:solidFill>
                <a:latin typeface="Times New Roman" panose="02020603050405020304" pitchFamily="18" charset="0"/>
                <a:cs typeface="Times New Roman" panose="02020603050405020304" pitchFamily="18" charset="0"/>
              </a:rPr>
              <a:t>benefits</a:t>
            </a:r>
            <a:r>
              <a:rPr lang="en-GB" dirty="0">
                <a:latin typeface="Times New Roman" panose="02020603050405020304" pitchFamily="18" charset="0"/>
                <a:cs typeface="Times New Roman" panose="02020603050405020304" pitchFamily="18" charset="0"/>
              </a:rPr>
              <a:t> and </a:t>
            </a:r>
            <a:r>
              <a:rPr lang="en-GB" b="1" dirty="0">
                <a:solidFill>
                  <a:srgbClr val="0000CC"/>
                </a:solidFill>
                <a:latin typeface="Times New Roman" panose="02020603050405020304" pitchFamily="18" charset="0"/>
                <a:cs typeface="Times New Roman" panose="02020603050405020304" pitchFamily="18" charset="0"/>
              </a:rPr>
              <a:t>opportunities</a:t>
            </a:r>
            <a:r>
              <a:rPr lang="en-GB" dirty="0">
                <a:latin typeface="Times New Roman" panose="02020603050405020304" pitchFamily="18" charset="0"/>
                <a:cs typeface="Times New Roman" panose="02020603050405020304" pitchFamily="18" charset="0"/>
              </a:rPr>
              <a:t>, both personally and professionally.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Here are several reasons why studying software engineering can be valuable:</a:t>
            </a:r>
          </a:p>
          <a:p>
            <a:pPr marL="514350" indent="-514350" algn="just">
              <a:lnSpc>
                <a:spcPct val="150000"/>
              </a:lnSpc>
              <a:spcBef>
                <a:spcPts val="0"/>
              </a:spcBef>
              <a:buAutoNum type="arabicPeriod"/>
            </a:pPr>
            <a:r>
              <a:rPr lang="en-GB" b="1" dirty="0">
                <a:solidFill>
                  <a:srgbClr val="0000CC"/>
                </a:solidFill>
                <a:latin typeface="Times New Roman" panose="02020603050405020304" pitchFamily="18" charset="0"/>
                <a:cs typeface="Times New Roman" panose="02020603050405020304" pitchFamily="18" charset="0"/>
              </a:rPr>
              <a:t>Career Opportunities</a:t>
            </a:r>
            <a:r>
              <a:rPr lang="en-GB" dirty="0">
                <a:solidFill>
                  <a:srgbClr val="00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Software engineering is a rapidly growing field with a high demand for skilled professionals.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By studying software engineering, you gain access to a wide range of career opportunities in industries such as technology, finance, healthcare, entertainment, and more.</a:t>
            </a:r>
          </a:p>
        </p:txBody>
      </p:sp>
      <p:sp>
        <p:nvSpPr>
          <p:cNvPr id="5" name="Slide Number Placeholder 5"/>
          <p:cNvSpPr>
            <a:spLocks noGrp="1"/>
          </p:cNvSpPr>
          <p:nvPr>
            <p:ph type="sldNum" sz="quarter" idx="12"/>
          </p:nvPr>
        </p:nvSpPr>
        <p:spPr/>
        <p:txBody>
          <a:bodyPr/>
          <a:lstStyle/>
          <a:p>
            <a:fld id="{620F4CF1-B2CA-486E-B608-A4DA2B3E682B}" type="slidenum">
              <a:rPr lang="en-US" altLang="en-US"/>
              <a:pPr/>
              <a:t>20</a:t>
            </a:fld>
            <a:endParaRPr lang="en-US" altLang="en-US"/>
          </a:p>
        </p:txBody>
      </p:sp>
    </p:spTree>
    <p:extLst>
      <p:ext uri="{BB962C8B-B14F-4D97-AF65-F5344CB8AC3E}">
        <p14:creationId xmlns:p14="http://schemas.microsoft.com/office/powerpoint/2010/main" val="1012599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500" fill="hold"/>
                                        <p:tgtEl>
                                          <p:spTgt spid="9217"/>
                                        </p:tgtEl>
                                        <p:attrNameLst>
                                          <p:attrName>ppt_x</p:attrName>
                                        </p:attrNameLst>
                                      </p:cBhvr>
                                      <p:tavLst>
                                        <p:tav tm="0">
                                          <p:val>
                                            <p:strVal val="#ppt_x"/>
                                          </p:val>
                                        </p:tav>
                                        <p:tav tm="100000">
                                          <p:val>
                                            <p:strVal val="#ppt_x"/>
                                          </p:val>
                                        </p:tav>
                                      </p:tavLst>
                                    </p:anim>
                                    <p:anim calcmode="lin" valueType="num">
                                      <p:cBhvr additive="base">
                                        <p:cTn id="8" dur="500" fill="hold"/>
                                        <p:tgtEl>
                                          <p:spTgt spid="921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9218"/>
                                        </p:tgtEl>
                                        <p:attrNameLst>
                                          <p:attrName>style.visibility</p:attrName>
                                        </p:attrNameLst>
                                      </p:cBhvr>
                                      <p:to>
                                        <p:strVal val="visible"/>
                                      </p:to>
                                    </p:set>
                                    <p:animEffect transition="in" filter="wipe(up)">
                                      <p:cBhvr>
                                        <p:cTn id="13"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animBg="1" autoUpdateAnimBg="0"/>
      <p:bldP spid="9218"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930401" y="2"/>
            <a:ext cx="7770813" cy="396875"/>
          </a:xfrm>
          <a:ln/>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fontScale="90000"/>
          </a:bodyPr>
          <a:lstStyle/>
          <a:p>
            <a:pPr algn="ctr">
              <a:spcBef>
                <a:spcPts val="725"/>
              </a:spcBef>
            </a:pPr>
            <a:r>
              <a:rPr lang="en-GB" altLang="en-US" sz="3200" b="1" dirty="0">
                <a:solidFill>
                  <a:srgbClr val="FF0000"/>
                </a:solidFill>
                <a:latin typeface="Times New Roman" panose="02020603050405020304" pitchFamily="18" charset="0"/>
                <a:cs typeface="Times New Roman" panose="02020603050405020304" pitchFamily="18" charset="0"/>
              </a:rPr>
              <a:t>Why Study Software Engineering? </a:t>
            </a:r>
          </a:p>
        </p:txBody>
      </p:sp>
      <p:sp>
        <p:nvSpPr>
          <p:cNvPr id="9218" name="Rectangle 2"/>
          <p:cNvSpPr>
            <a:spLocks noGrp="1" noChangeArrowheads="1"/>
          </p:cNvSpPr>
          <p:nvPr>
            <p:ph idx="1"/>
          </p:nvPr>
        </p:nvSpPr>
        <p:spPr>
          <a:xfrm>
            <a:off x="117987" y="228600"/>
            <a:ext cx="12074013" cy="6629400"/>
          </a:xfrm>
          <a:ln/>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Autofit/>
          </a:bodyPr>
          <a:lstStyle/>
          <a:p>
            <a:pPr marL="0" indent="0" algn="just">
              <a:lnSpc>
                <a:spcPct val="150000"/>
              </a:lnSpc>
              <a:spcBef>
                <a:spcPts val="0"/>
              </a:spcBef>
              <a:buNone/>
            </a:pPr>
            <a:r>
              <a:rPr lang="en-GB" sz="3200" b="1" dirty="0">
                <a:solidFill>
                  <a:srgbClr val="0000CC"/>
                </a:solidFill>
                <a:latin typeface="Times New Roman" panose="02020603050405020304" pitchFamily="18" charset="0"/>
                <a:cs typeface="Times New Roman" panose="02020603050405020304" pitchFamily="18" charset="0"/>
              </a:rPr>
              <a:t>2. High Earning Potential</a:t>
            </a:r>
            <a:r>
              <a:rPr lang="en-GB" sz="3200" dirty="0">
                <a:solidFill>
                  <a:srgbClr val="00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Software engineers are often among the highest-paid professionals in the job market. </a:t>
            </a:r>
          </a:p>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Their specialized skills and expertise are highly valued by employers, leading to competitive salaries and benefits.</a:t>
            </a:r>
          </a:p>
          <a:p>
            <a:pPr marL="0" indent="0" algn="just">
              <a:lnSpc>
                <a:spcPct val="150000"/>
              </a:lnSpc>
              <a:spcBef>
                <a:spcPts val="0"/>
              </a:spcBef>
              <a:buNone/>
            </a:pPr>
            <a:r>
              <a:rPr lang="en-GB" sz="3200" b="1" dirty="0">
                <a:solidFill>
                  <a:srgbClr val="0000CC"/>
                </a:solidFill>
                <a:latin typeface="Times New Roman" panose="02020603050405020304" pitchFamily="18" charset="0"/>
                <a:cs typeface="Times New Roman" panose="02020603050405020304" pitchFamily="18" charset="0"/>
              </a:rPr>
              <a:t>3. Innovation and Creativity</a:t>
            </a:r>
            <a:r>
              <a:rPr lang="en-GB" sz="3200" dirty="0">
                <a:solidFill>
                  <a:srgbClr val="00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Software engineering provides a platform for innovation and creativity. </a:t>
            </a:r>
          </a:p>
        </p:txBody>
      </p:sp>
      <p:sp>
        <p:nvSpPr>
          <p:cNvPr id="5" name="Slide Number Placeholder 5"/>
          <p:cNvSpPr>
            <a:spLocks noGrp="1"/>
          </p:cNvSpPr>
          <p:nvPr>
            <p:ph type="sldNum" sz="quarter" idx="12"/>
          </p:nvPr>
        </p:nvSpPr>
        <p:spPr/>
        <p:txBody>
          <a:bodyPr/>
          <a:lstStyle/>
          <a:p>
            <a:fld id="{620F4CF1-B2CA-486E-B608-A4DA2B3E682B}" type="slidenum">
              <a:rPr lang="en-US" altLang="en-US"/>
              <a:pPr/>
              <a:t>21</a:t>
            </a:fld>
            <a:endParaRPr lang="en-US" altLang="en-US"/>
          </a:p>
        </p:txBody>
      </p:sp>
    </p:spTree>
    <p:extLst>
      <p:ext uri="{BB962C8B-B14F-4D97-AF65-F5344CB8AC3E}">
        <p14:creationId xmlns:p14="http://schemas.microsoft.com/office/powerpoint/2010/main" val="2905812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500" fill="hold"/>
                                        <p:tgtEl>
                                          <p:spTgt spid="9217"/>
                                        </p:tgtEl>
                                        <p:attrNameLst>
                                          <p:attrName>ppt_x</p:attrName>
                                        </p:attrNameLst>
                                      </p:cBhvr>
                                      <p:tavLst>
                                        <p:tav tm="0">
                                          <p:val>
                                            <p:strVal val="#ppt_x"/>
                                          </p:val>
                                        </p:tav>
                                        <p:tav tm="100000">
                                          <p:val>
                                            <p:strVal val="#ppt_x"/>
                                          </p:val>
                                        </p:tav>
                                      </p:tavLst>
                                    </p:anim>
                                    <p:anim calcmode="lin" valueType="num">
                                      <p:cBhvr additive="base">
                                        <p:cTn id="8" dur="500" fill="hold"/>
                                        <p:tgtEl>
                                          <p:spTgt spid="921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9218"/>
                                        </p:tgtEl>
                                        <p:attrNameLst>
                                          <p:attrName>style.visibility</p:attrName>
                                        </p:attrNameLst>
                                      </p:cBhvr>
                                      <p:to>
                                        <p:strVal val="visible"/>
                                      </p:to>
                                    </p:set>
                                    <p:animEffect transition="in" filter="wipe(up)">
                                      <p:cBhvr>
                                        <p:cTn id="13"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animBg="1" autoUpdateAnimBg="0"/>
      <p:bldP spid="9218"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930401" y="2"/>
            <a:ext cx="7770813" cy="396875"/>
          </a:xfrm>
          <a:ln/>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fontScale="90000"/>
          </a:bodyPr>
          <a:lstStyle/>
          <a:p>
            <a:pPr algn="ctr">
              <a:spcBef>
                <a:spcPts val="725"/>
              </a:spcBef>
            </a:pPr>
            <a:r>
              <a:rPr lang="en-GB" altLang="en-US" sz="3200" b="1" dirty="0">
                <a:solidFill>
                  <a:srgbClr val="FF0000"/>
                </a:solidFill>
                <a:latin typeface="Times New Roman" panose="02020603050405020304" pitchFamily="18" charset="0"/>
                <a:cs typeface="Times New Roman" panose="02020603050405020304" pitchFamily="18" charset="0"/>
              </a:rPr>
              <a:t>Why Study Software Engineering? </a:t>
            </a:r>
          </a:p>
        </p:txBody>
      </p:sp>
      <p:sp>
        <p:nvSpPr>
          <p:cNvPr id="9218" name="Rectangle 2"/>
          <p:cNvSpPr>
            <a:spLocks noGrp="1" noChangeArrowheads="1"/>
          </p:cNvSpPr>
          <p:nvPr>
            <p:ph idx="1"/>
          </p:nvPr>
        </p:nvSpPr>
        <p:spPr>
          <a:xfrm>
            <a:off x="117987" y="396876"/>
            <a:ext cx="11931445" cy="6461123"/>
          </a:xfrm>
          <a:ln/>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Autofit/>
          </a:bodyPr>
          <a:lstStyle/>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As a software engineer, you have the opportunity to create new technologies,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develop innovative solutions to complex problems,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and contribute to the advancement of society.</a:t>
            </a:r>
          </a:p>
          <a:p>
            <a:pPr marL="0" indent="0" algn="just">
              <a:lnSpc>
                <a:spcPct val="150000"/>
              </a:lnSpc>
              <a:spcBef>
                <a:spcPts val="0"/>
              </a:spcBef>
              <a:buNone/>
            </a:pPr>
            <a:r>
              <a:rPr lang="en-GB" b="1" dirty="0">
                <a:solidFill>
                  <a:srgbClr val="0000CC"/>
                </a:solidFill>
                <a:latin typeface="Times New Roman" panose="02020603050405020304" pitchFamily="18" charset="0"/>
                <a:cs typeface="Times New Roman" panose="02020603050405020304" pitchFamily="18" charset="0"/>
              </a:rPr>
              <a:t>4. Problem-Solving Skills</a:t>
            </a:r>
            <a:r>
              <a:rPr lang="en-GB" dirty="0">
                <a:solidFill>
                  <a:srgbClr val="00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Software engineering teaches critical thinking and problem-solving skills.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You learn how to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problems,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design effective solutions, and implement them using 	programming 	languages and tools. </a:t>
            </a:r>
          </a:p>
        </p:txBody>
      </p:sp>
      <p:sp>
        <p:nvSpPr>
          <p:cNvPr id="5" name="Slide Number Placeholder 5"/>
          <p:cNvSpPr>
            <a:spLocks noGrp="1"/>
          </p:cNvSpPr>
          <p:nvPr>
            <p:ph type="sldNum" sz="quarter" idx="12"/>
          </p:nvPr>
        </p:nvSpPr>
        <p:spPr/>
        <p:txBody>
          <a:bodyPr/>
          <a:lstStyle/>
          <a:p>
            <a:fld id="{620F4CF1-B2CA-486E-B608-A4DA2B3E682B}" type="slidenum">
              <a:rPr lang="en-US" altLang="en-US"/>
              <a:pPr/>
              <a:t>22</a:t>
            </a:fld>
            <a:endParaRPr lang="en-US" altLang="en-US"/>
          </a:p>
        </p:txBody>
      </p:sp>
    </p:spTree>
    <p:extLst>
      <p:ext uri="{BB962C8B-B14F-4D97-AF65-F5344CB8AC3E}">
        <p14:creationId xmlns:p14="http://schemas.microsoft.com/office/powerpoint/2010/main" val="2555767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500" fill="hold"/>
                                        <p:tgtEl>
                                          <p:spTgt spid="9217"/>
                                        </p:tgtEl>
                                        <p:attrNameLst>
                                          <p:attrName>ppt_x</p:attrName>
                                        </p:attrNameLst>
                                      </p:cBhvr>
                                      <p:tavLst>
                                        <p:tav tm="0">
                                          <p:val>
                                            <p:strVal val="#ppt_x"/>
                                          </p:val>
                                        </p:tav>
                                        <p:tav tm="100000">
                                          <p:val>
                                            <p:strVal val="#ppt_x"/>
                                          </p:val>
                                        </p:tav>
                                      </p:tavLst>
                                    </p:anim>
                                    <p:anim calcmode="lin" valueType="num">
                                      <p:cBhvr additive="base">
                                        <p:cTn id="8" dur="500" fill="hold"/>
                                        <p:tgtEl>
                                          <p:spTgt spid="921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9218"/>
                                        </p:tgtEl>
                                        <p:attrNameLst>
                                          <p:attrName>style.visibility</p:attrName>
                                        </p:attrNameLst>
                                      </p:cBhvr>
                                      <p:to>
                                        <p:strVal val="visible"/>
                                      </p:to>
                                    </p:set>
                                    <p:animEffect transition="in" filter="wipe(up)">
                                      <p:cBhvr>
                                        <p:cTn id="13"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animBg="1" autoUpdateAnimBg="0"/>
      <p:bldP spid="9218"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930401" y="2"/>
            <a:ext cx="7770813" cy="396875"/>
          </a:xfrm>
          <a:ln/>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fontScale="90000"/>
          </a:bodyPr>
          <a:lstStyle/>
          <a:p>
            <a:pPr algn="ctr">
              <a:spcBef>
                <a:spcPts val="725"/>
              </a:spcBef>
            </a:pPr>
            <a:r>
              <a:rPr lang="en-GB" altLang="en-US" sz="3200" b="1" dirty="0">
                <a:solidFill>
                  <a:srgbClr val="FF0000"/>
                </a:solidFill>
                <a:latin typeface="Times New Roman" panose="02020603050405020304" pitchFamily="18" charset="0"/>
                <a:cs typeface="Times New Roman" panose="02020603050405020304" pitchFamily="18" charset="0"/>
              </a:rPr>
              <a:t>Why Study Software Engineering? </a:t>
            </a:r>
          </a:p>
        </p:txBody>
      </p:sp>
      <p:sp>
        <p:nvSpPr>
          <p:cNvPr id="9218" name="Rectangle 2"/>
          <p:cNvSpPr>
            <a:spLocks noGrp="1" noChangeArrowheads="1"/>
          </p:cNvSpPr>
          <p:nvPr>
            <p:ph idx="1"/>
          </p:nvPr>
        </p:nvSpPr>
        <p:spPr>
          <a:xfrm>
            <a:off x="0" y="396876"/>
            <a:ext cx="12192000" cy="6461123"/>
          </a:xfrm>
          <a:ln/>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Autofit/>
          </a:bodyPr>
          <a:lstStyle/>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 These skills are valuable not only in software development but also in various other domains.</a:t>
            </a:r>
          </a:p>
          <a:p>
            <a:pPr marL="0" indent="0" algn="just">
              <a:lnSpc>
                <a:spcPct val="150000"/>
              </a:lnSpc>
              <a:spcBef>
                <a:spcPts val="0"/>
              </a:spcBef>
              <a:buNone/>
            </a:pPr>
            <a:r>
              <a:rPr lang="en-GB" b="1" dirty="0">
                <a:solidFill>
                  <a:srgbClr val="0000CC"/>
                </a:solidFill>
                <a:latin typeface="Times New Roman" panose="02020603050405020304" pitchFamily="18" charset="0"/>
                <a:cs typeface="Times New Roman" panose="02020603050405020304" pitchFamily="18" charset="0"/>
              </a:rPr>
              <a:t>5. Flexibility and Remote Work</a:t>
            </a:r>
            <a:r>
              <a:rPr lang="en-GB" dirty="0">
                <a:solidFill>
                  <a:srgbClr val="00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 Software engineering offers flexibility in terms of work location and schedule.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 Many software engineering jobs allow for remote work, giving you the freedom to work from anywhere with an internet connection.</a:t>
            </a:r>
          </a:p>
          <a:p>
            <a:pPr marL="0" indent="0" algn="just">
              <a:lnSpc>
                <a:spcPct val="150000"/>
              </a:lnSpc>
              <a:spcBef>
                <a:spcPts val="0"/>
              </a:spcBef>
              <a:buNone/>
            </a:pPr>
            <a:r>
              <a:rPr lang="en-GB" b="1" dirty="0">
                <a:solidFill>
                  <a:srgbClr val="0000CC"/>
                </a:solidFill>
                <a:latin typeface="Times New Roman" panose="02020603050405020304" pitchFamily="18" charset="0"/>
                <a:cs typeface="Times New Roman" panose="02020603050405020304" pitchFamily="18" charset="0"/>
              </a:rPr>
              <a:t>6. Contribution to Society</a:t>
            </a:r>
            <a:r>
              <a:rPr lang="en-GB" dirty="0">
                <a:solidFill>
                  <a:srgbClr val="00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 Software engineers play a crucial role in shaping the modern world. </a:t>
            </a:r>
          </a:p>
        </p:txBody>
      </p:sp>
      <p:sp>
        <p:nvSpPr>
          <p:cNvPr id="5" name="Slide Number Placeholder 5"/>
          <p:cNvSpPr>
            <a:spLocks noGrp="1"/>
          </p:cNvSpPr>
          <p:nvPr>
            <p:ph type="sldNum" sz="quarter" idx="12"/>
          </p:nvPr>
        </p:nvSpPr>
        <p:spPr/>
        <p:txBody>
          <a:bodyPr/>
          <a:lstStyle/>
          <a:p>
            <a:fld id="{620F4CF1-B2CA-486E-B608-A4DA2B3E682B}" type="slidenum">
              <a:rPr lang="en-US" altLang="en-US"/>
              <a:pPr/>
              <a:t>23</a:t>
            </a:fld>
            <a:endParaRPr lang="en-US" altLang="en-US"/>
          </a:p>
        </p:txBody>
      </p:sp>
    </p:spTree>
    <p:extLst>
      <p:ext uri="{BB962C8B-B14F-4D97-AF65-F5344CB8AC3E}">
        <p14:creationId xmlns:p14="http://schemas.microsoft.com/office/powerpoint/2010/main" val="1429805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500" fill="hold"/>
                                        <p:tgtEl>
                                          <p:spTgt spid="9217"/>
                                        </p:tgtEl>
                                        <p:attrNameLst>
                                          <p:attrName>ppt_x</p:attrName>
                                        </p:attrNameLst>
                                      </p:cBhvr>
                                      <p:tavLst>
                                        <p:tav tm="0">
                                          <p:val>
                                            <p:strVal val="#ppt_x"/>
                                          </p:val>
                                        </p:tav>
                                        <p:tav tm="100000">
                                          <p:val>
                                            <p:strVal val="#ppt_x"/>
                                          </p:val>
                                        </p:tav>
                                      </p:tavLst>
                                    </p:anim>
                                    <p:anim calcmode="lin" valueType="num">
                                      <p:cBhvr additive="base">
                                        <p:cTn id="8" dur="500" fill="hold"/>
                                        <p:tgtEl>
                                          <p:spTgt spid="921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9218"/>
                                        </p:tgtEl>
                                        <p:attrNameLst>
                                          <p:attrName>style.visibility</p:attrName>
                                        </p:attrNameLst>
                                      </p:cBhvr>
                                      <p:to>
                                        <p:strVal val="visible"/>
                                      </p:to>
                                    </p:set>
                                    <p:animEffect transition="in" filter="wipe(up)">
                                      <p:cBhvr>
                                        <p:cTn id="13"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animBg="1" autoUpdateAnimBg="0"/>
      <p:bldP spid="9218"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930401" y="2"/>
            <a:ext cx="7770813" cy="396875"/>
          </a:xfrm>
          <a:ln/>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fontScale="90000"/>
          </a:bodyPr>
          <a:lstStyle/>
          <a:p>
            <a:pPr algn="ctr">
              <a:spcBef>
                <a:spcPts val="725"/>
              </a:spcBef>
            </a:pPr>
            <a:r>
              <a:rPr lang="en-GB" altLang="en-US" sz="3200" b="1" dirty="0">
                <a:solidFill>
                  <a:srgbClr val="FF0000"/>
                </a:solidFill>
                <a:latin typeface="Times New Roman" panose="02020603050405020304" pitchFamily="18" charset="0"/>
                <a:cs typeface="Times New Roman" panose="02020603050405020304" pitchFamily="18" charset="0"/>
              </a:rPr>
              <a:t>Why Study Software Engineering? </a:t>
            </a:r>
          </a:p>
        </p:txBody>
      </p:sp>
      <p:sp>
        <p:nvSpPr>
          <p:cNvPr id="9218" name="Rectangle 2"/>
          <p:cNvSpPr>
            <a:spLocks noGrp="1" noChangeArrowheads="1"/>
          </p:cNvSpPr>
          <p:nvPr>
            <p:ph idx="1"/>
          </p:nvPr>
        </p:nvSpPr>
        <p:spPr>
          <a:xfrm>
            <a:off x="221226" y="228600"/>
            <a:ext cx="11970774" cy="6629400"/>
          </a:xfrm>
          <a:ln/>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Autofit/>
          </a:bodyPr>
          <a:lstStyle/>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They develop software applications and systems that improve efficiency, enhance communication, enable access to information, and address societal challenges in areas such as healthcare,	</a:t>
            </a:r>
            <a:r>
              <a:rPr lang="en-GB" sz="3200">
                <a:latin typeface="Times New Roman" panose="02020603050405020304" pitchFamily="18" charset="0"/>
                <a:cs typeface="Times New Roman" panose="02020603050405020304" pitchFamily="18" charset="0"/>
              </a:rPr>
              <a:t>education, transportation</a:t>
            </a:r>
            <a:r>
              <a:rPr lang="en-GB" sz="3200" dirty="0">
                <a:latin typeface="Times New Roman" panose="02020603050405020304" pitchFamily="18" charset="0"/>
                <a:cs typeface="Times New Roman" panose="02020603050405020304" pitchFamily="18" charset="0"/>
              </a:rPr>
              <a:t>, and </a:t>
            </a:r>
            <a:r>
              <a:rPr lang="en-GB" sz="3200">
                <a:latin typeface="Times New Roman" panose="02020603050405020304" pitchFamily="18" charset="0"/>
                <a:cs typeface="Times New Roman" panose="02020603050405020304" pitchFamily="18" charset="0"/>
              </a:rPr>
              <a:t>the environment</a:t>
            </a:r>
            <a:r>
              <a:rPr lang="en-GB" sz="3200" dirty="0">
                <a:latin typeface="Times New Roman" panose="02020603050405020304" pitchFamily="18" charset="0"/>
                <a:cs typeface="Times New Roman" panose="02020603050405020304" pitchFamily="18" charset="0"/>
              </a:rPr>
              <a:t>.</a:t>
            </a:r>
          </a:p>
        </p:txBody>
      </p:sp>
      <p:sp>
        <p:nvSpPr>
          <p:cNvPr id="5" name="Slide Number Placeholder 5"/>
          <p:cNvSpPr>
            <a:spLocks noGrp="1"/>
          </p:cNvSpPr>
          <p:nvPr>
            <p:ph type="sldNum" sz="quarter" idx="12"/>
          </p:nvPr>
        </p:nvSpPr>
        <p:spPr/>
        <p:txBody>
          <a:bodyPr/>
          <a:lstStyle/>
          <a:p>
            <a:fld id="{620F4CF1-B2CA-486E-B608-A4DA2B3E682B}" type="slidenum">
              <a:rPr lang="en-US" altLang="en-US"/>
              <a:pPr/>
              <a:t>24</a:t>
            </a:fld>
            <a:endParaRPr lang="en-US" altLang="en-US"/>
          </a:p>
        </p:txBody>
      </p:sp>
    </p:spTree>
    <p:extLst>
      <p:ext uri="{BB962C8B-B14F-4D97-AF65-F5344CB8AC3E}">
        <p14:creationId xmlns:p14="http://schemas.microsoft.com/office/powerpoint/2010/main" val="3752700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500" fill="hold"/>
                                        <p:tgtEl>
                                          <p:spTgt spid="9217"/>
                                        </p:tgtEl>
                                        <p:attrNameLst>
                                          <p:attrName>ppt_x</p:attrName>
                                        </p:attrNameLst>
                                      </p:cBhvr>
                                      <p:tavLst>
                                        <p:tav tm="0">
                                          <p:val>
                                            <p:strVal val="#ppt_x"/>
                                          </p:val>
                                        </p:tav>
                                        <p:tav tm="100000">
                                          <p:val>
                                            <p:strVal val="#ppt_x"/>
                                          </p:val>
                                        </p:tav>
                                      </p:tavLst>
                                    </p:anim>
                                    <p:anim calcmode="lin" valueType="num">
                                      <p:cBhvr additive="base">
                                        <p:cTn id="8" dur="500" fill="hold"/>
                                        <p:tgtEl>
                                          <p:spTgt spid="921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9218"/>
                                        </p:tgtEl>
                                        <p:attrNameLst>
                                          <p:attrName>style.visibility</p:attrName>
                                        </p:attrNameLst>
                                      </p:cBhvr>
                                      <p:to>
                                        <p:strVal val="visible"/>
                                      </p:to>
                                    </p:set>
                                    <p:animEffect transition="in" filter="wipe(up)">
                                      <p:cBhvr>
                                        <p:cTn id="13"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animBg="1" autoUpdateAnimBg="0"/>
      <p:bldP spid="9218"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930401" y="2"/>
            <a:ext cx="7770813" cy="396875"/>
          </a:xfrm>
          <a:ln/>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fontScale="90000"/>
          </a:bodyPr>
          <a:lstStyle/>
          <a:p>
            <a:pPr algn="ctr">
              <a:spcBef>
                <a:spcPts val="725"/>
              </a:spcBef>
            </a:pPr>
            <a:r>
              <a:rPr lang="en-GB" altLang="en-US" sz="3200" b="1" dirty="0">
                <a:solidFill>
                  <a:srgbClr val="FF0000"/>
                </a:solidFill>
                <a:latin typeface="Times New Roman" panose="02020603050405020304" pitchFamily="18" charset="0"/>
                <a:cs typeface="Times New Roman" panose="02020603050405020304" pitchFamily="18" charset="0"/>
              </a:rPr>
              <a:t>Why Study Software Engineering? </a:t>
            </a:r>
          </a:p>
        </p:txBody>
      </p:sp>
      <p:sp>
        <p:nvSpPr>
          <p:cNvPr id="9218" name="Rectangle 2"/>
          <p:cNvSpPr>
            <a:spLocks noGrp="1" noChangeArrowheads="1"/>
          </p:cNvSpPr>
          <p:nvPr>
            <p:ph idx="1"/>
          </p:nvPr>
        </p:nvSpPr>
        <p:spPr>
          <a:xfrm>
            <a:off x="147484" y="396876"/>
            <a:ext cx="12044516" cy="6461123"/>
          </a:xfrm>
          <a:ln/>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Autofit/>
          </a:bodyPr>
          <a:lstStyle/>
          <a:p>
            <a:pPr marL="0" indent="0" algn="just">
              <a:lnSpc>
                <a:spcPct val="150000"/>
              </a:lnSpc>
              <a:spcBef>
                <a:spcPts val="0"/>
              </a:spcBef>
              <a:buNone/>
            </a:pPr>
            <a:r>
              <a:rPr lang="en-GB" sz="2700" b="1" dirty="0">
                <a:solidFill>
                  <a:srgbClr val="0000CC"/>
                </a:solidFill>
                <a:latin typeface="Times New Roman" panose="02020603050405020304" pitchFamily="18" charset="0"/>
                <a:cs typeface="Times New Roman" panose="02020603050405020304" pitchFamily="18" charset="0"/>
              </a:rPr>
              <a:t>7. Continuous Learning</a:t>
            </a:r>
            <a:r>
              <a:rPr lang="en-GB" sz="2700" dirty="0">
                <a:solidFill>
                  <a:srgbClr val="00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700" dirty="0">
                <a:latin typeface="Times New Roman" panose="02020603050405020304" pitchFamily="18" charset="0"/>
                <a:cs typeface="Times New Roman" panose="02020603050405020304" pitchFamily="18" charset="0"/>
              </a:rPr>
              <a:t>Technology is constantly evolving, and software engineers must continuously update their skills and knowledge to stay relevant. </a:t>
            </a:r>
          </a:p>
          <a:p>
            <a:pPr algn="just">
              <a:lnSpc>
                <a:spcPct val="150000"/>
              </a:lnSpc>
              <a:spcBef>
                <a:spcPts val="0"/>
              </a:spcBef>
              <a:buFont typeface="Wingdings" panose="05000000000000000000" pitchFamily="2" charset="2"/>
              <a:buChar char="§"/>
            </a:pPr>
            <a:r>
              <a:rPr lang="en-GB" sz="2700" dirty="0">
                <a:latin typeface="Times New Roman" panose="02020603050405020304" pitchFamily="18" charset="0"/>
                <a:cs typeface="Times New Roman" panose="02020603050405020304" pitchFamily="18" charset="0"/>
              </a:rPr>
              <a:t>Studying software engineering provides a foundation for lifelong learning and professional development.</a:t>
            </a:r>
          </a:p>
          <a:p>
            <a:pPr marL="0" indent="0" algn="just">
              <a:lnSpc>
                <a:spcPct val="150000"/>
              </a:lnSpc>
              <a:spcBef>
                <a:spcPts val="0"/>
              </a:spcBef>
              <a:buNone/>
            </a:pPr>
            <a:r>
              <a:rPr lang="en-GB" sz="2700" b="1" dirty="0">
                <a:solidFill>
                  <a:srgbClr val="0000CC"/>
                </a:solidFill>
                <a:latin typeface="Times New Roman" panose="02020603050405020304" pitchFamily="18" charset="0"/>
                <a:cs typeface="Times New Roman" panose="02020603050405020304" pitchFamily="18" charset="0"/>
              </a:rPr>
              <a:t>8. Global Impact</a:t>
            </a:r>
            <a:r>
              <a:rPr lang="en-GB" sz="2700" dirty="0">
                <a:solidFill>
                  <a:srgbClr val="00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700" dirty="0">
                <a:latin typeface="Times New Roman" panose="02020603050405020304" pitchFamily="18" charset="0"/>
                <a:cs typeface="Times New Roman" panose="02020603050405020304" pitchFamily="18" charset="0"/>
              </a:rPr>
              <a:t> Software engineering has a global impact, transcending geographical boundaries.</a:t>
            </a:r>
          </a:p>
          <a:p>
            <a:pPr algn="just">
              <a:lnSpc>
                <a:spcPct val="150000"/>
              </a:lnSpc>
              <a:spcBef>
                <a:spcPts val="0"/>
              </a:spcBef>
              <a:buFont typeface="Wingdings" panose="05000000000000000000" pitchFamily="2" charset="2"/>
              <a:buChar char="§"/>
            </a:pPr>
            <a:r>
              <a:rPr lang="en-GB" sz="2700" dirty="0">
                <a:latin typeface="Times New Roman" panose="02020603050405020304" pitchFamily="18" charset="0"/>
                <a:cs typeface="Times New Roman" panose="02020603050405020304" pitchFamily="18" charset="0"/>
              </a:rPr>
              <a:t> By studying software engineering, you become part of a global community of professionals working together</a:t>
            </a:r>
          </a:p>
        </p:txBody>
      </p:sp>
      <p:sp>
        <p:nvSpPr>
          <p:cNvPr id="5" name="Slide Number Placeholder 5"/>
          <p:cNvSpPr>
            <a:spLocks noGrp="1"/>
          </p:cNvSpPr>
          <p:nvPr>
            <p:ph type="sldNum" sz="quarter" idx="12"/>
          </p:nvPr>
        </p:nvSpPr>
        <p:spPr/>
        <p:txBody>
          <a:bodyPr/>
          <a:lstStyle/>
          <a:p>
            <a:fld id="{620F4CF1-B2CA-486E-B608-A4DA2B3E682B}" type="slidenum">
              <a:rPr lang="en-US" altLang="en-US"/>
              <a:pPr/>
              <a:t>25</a:t>
            </a:fld>
            <a:endParaRPr lang="en-US" altLang="en-US" dirty="0"/>
          </a:p>
        </p:txBody>
      </p:sp>
    </p:spTree>
    <p:extLst>
      <p:ext uri="{BB962C8B-B14F-4D97-AF65-F5344CB8AC3E}">
        <p14:creationId xmlns:p14="http://schemas.microsoft.com/office/powerpoint/2010/main" val="1425019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500" fill="hold"/>
                                        <p:tgtEl>
                                          <p:spTgt spid="9217"/>
                                        </p:tgtEl>
                                        <p:attrNameLst>
                                          <p:attrName>ppt_x</p:attrName>
                                        </p:attrNameLst>
                                      </p:cBhvr>
                                      <p:tavLst>
                                        <p:tav tm="0">
                                          <p:val>
                                            <p:strVal val="#ppt_x"/>
                                          </p:val>
                                        </p:tav>
                                        <p:tav tm="100000">
                                          <p:val>
                                            <p:strVal val="#ppt_x"/>
                                          </p:val>
                                        </p:tav>
                                      </p:tavLst>
                                    </p:anim>
                                    <p:anim calcmode="lin" valueType="num">
                                      <p:cBhvr additive="base">
                                        <p:cTn id="8" dur="500" fill="hold"/>
                                        <p:tgtEl>
                                          <p:spTgt spid="921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9218"/>
                                        </p:tgtEl>
                                        <p:attrNameLst>
                                          <p:attrName>style.visibility</p:attrName>
                                        </p:attrNameLst>
                                      </p:cBhvr>
                                      <p:to>
                                        <p:strVal val="visible"/>
                                      </p:to>
                                    </p:set>
                                    <p:animEffect transition="in" filter="wipe(up)">
                                      <p:cBhvr>
                                        <p:cTn id="13"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animBg="1" autoUpdateAnimBg="0"/>
      <p:bldP spid="9218"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2233449" y="1"/>
            <a:ext cx="7770813" cy="381000"/>
          </a:xfrm>
          <a:ln/>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fontScale="90000"/>
          </a:bodyPr>
          <a:lstStyle/>
          <a:p>
            <a:pPr algn="ctr">
              <a:spcBef>
                <a:spcPts val="1000"/>
              </a:spcBef>
            </a:pPr>
            <a:br>
              <a:rPr lang="en-GB" altLang="en-US" sz="3600" b="1" dirty="0">
                <a:solidFill>
                  <a:srgbClr val="FF0000"/>
                </a:solidFill>
                <a:latin typeface="Times New Roman" panose="02020603050405020304" pitchFamily="18" charset="0"/>
                <a:cs typeface="Times New Roman" panose="02020603050405020304" pitchFamily="18" charset="0"/>
              </a:rPr>
            </a:br>
            <a:r>
              <a:rPr lang="en-GB" altLang="en-US" sz="3600" b="1" dirty="0">
                <a:solidFill>
                  <a:srgbClr val="FF0000"/>
                </a:solidFill>
                <a:latin typeface="Times New Roman" panose="02020603050405020304" pitchFamily="18" charset="0"/>
                <a:cs typeface="Times New Roman" panose="02020603050405020304" pitchFamily="18" charset="0"/>
              </a:rPr>
              <a:t>Why Study Software Engineering? (4)</a:t>
            </a:r>
            <a:br>
              <a:rPr lang="en-GB" altLang="en-US" b="1" dirty="0">
                <a:solidFill>
                  <a:srgbClr val="FF0000"/>
                </a:solidFill>
                <a:latin typeface="Times New Roman" panose="02020603050405020304" pitchFamily="18" charset="0"/>
                <a:cs typeface="Times New Roman" panose="02020603050405020304" pitchFamily="18" charset="0"/>
              </a:rPr>
            </a:br>
            <a:endParaRPr lang="en-GB" altLang="en-US" b="1" dirty="0">
              <a:solidFill>
                <a:srgbClr val="FF0000"/>
              </a:solidFill>
              <a:latin typeface="Times New Roman" panose="02020603050405020304" pitchFamily="18" charset="0"/>
              <a:cs typeface="Times New Roman" panose="02020603050405020304" pitchFamily="18" charset="0"/>
            </a:endParaRPr>
          </a:p>
        </p:txBody>
      </p:sp>
      <p:sp>
        <p:nvSpPr>
          <p:cNvPr id="12290" name="Rectangle 2"/>
          <p:cNvSpPr>
            <a:spLocks noGrp="1" noChangeArrowheads="1"/>
          </p:cNvSpPr>
          <p:nvPr>
            <p:ph idx="1"/>
          </p:nvPr>
        </p:nvSpPr>
        <p:spPr>
          <a:xfrm>
            <a:off x="0" y="228601"/>
            <a:ext cx="12049432" cy="6629399"/>
          </a:xfrm>
          <a:ln/>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rmAutofit/>
          </a:bodyPr>
          <a:lstStyle/>
          <a:p>
            <a:pPr marL="0" indent="0" algn="just">
              <a:lnSpc>
                <a:spcPct val="160000"/>
              </a:lnSpc>
              <a:spcBef>
                <a:spcPts val="0"/>
              </a:spcBef>
              <a:buNone/>
            </a:pPr>
            <a:r>
              <a:rPr lang="en-GB" altLang="en-US" sz="3200" dirty="0">
                <a:solidFill>
                  <a:srgbClr val="0000CC"/>
                </a:solidFill>
                <a:latin typeface="Times New Roman" panose="02020603050405020304" pitchFamily="18" charset="0"/>
                <a:cs typeface="Times New Roman" panose="02020603050405020304" pitchFamily="18" charset="0"/>
              </a:rPr>
              <a:t>9. To avoid software crisis </a:t>
            </a:r>
          </a:p>
          <a:p>
            <a:pPr algn="just">
              <a:lnSpc>
                <a:spcPct val="160000"/>
              </a:lnSpc>
              <a:spcBef>
                <a:spcPts val="0"/>
              </a:spcBef>
              <a:buFont typeface="Wingdings" panose="05000000000000000000" pitchFamily="2" charset="2"/>
              <a:buChar char="Ø"/>
            </a:pPr>
            <a:r>
              <a:rPr lang="en-GB" altLang="en-US" sz="3200" b="1" dirty="0">
                <a:solidFill>
                  <a:srgbClr val="FF0000"/>
                </a:solidFill>
                <a:latin typeface="Times New Roman" panose="02020603050405020304" pitchFamily="18" charset="0"/>
                <a:cs typeface="Times New Roman" panose="02020603050405020304" pitchFamily="18" charset="0"/>
              </a:rPr>
              <a:t>Software Crisis</a:t>
            </a:r>
          </a:p>
          <a:p>
            <a:pPr algn="just">
              <a:lnSpc>
                <a:spcPct val="160000"/>
              </a:lnSpc>
              <a:spcBef>
                <a:spcPts val="0"/>
              </a:spcBef>
              <a:buFont typeface="Wingdings" panose="05000000000000000000" pitchFamily="2" charset="2"/>
              <a:buChar char="§"/>
            </a:pPr>
            <a:r>
              <a:rPr lang="en-GB" altLang="en-US" sz="3200" dirty="0">
                <a:solidFill>
                  <a:srgbClr val="0000CC"/>
                </a:solidFill>
                <a:latin typeface="Times New Roman" panose="02020603050405020304" pitchFamily="18" charset="0"/>
                <a:cs typeface="Times New Roman" panose="02020603050405020304" pitchFamily="18" charset="0"/>
              </a:rPr>
              <a:t>Software crisis is a term which is used when many difficulties are encountered in developing computer software</a:t>
            </a:r>
          </a:p>
          <a:p>
            <a:pPr algn="just">
              <a:lnSpc>
                <a:spcPct val="160000"/>
              </a:lnSpc>
              <a:spcBef>
                <a:spcPts val="0"/>
              </a:spcBef>
              <a:buFont typeface="Wingdings" panose="05000000000000000000" pitchFamily="2" charset="2"/>
              <a:buChar char="§"/>
            </a:pPr>
            <a:r>
              <a:rPr lang="en-GB" altLang="en-US" sz="3200" dirty="0">
                <a:solidFill>
                  <a:srgbClr val="0000CC"/>
                </a:solidFill>
                <a:latin typeface="Times New Roman" panose="02020603050405020304" pitchFamily="18" charset="0"/>
                <a:cs typeface="Times New Roman" panose="02020603050405020304" pitchFamily="18" charset="0"/>
              </a:rPr>
              <a:t>The term software crisis refers to when a company faces many problems in developing software.</a:t>
            </a:r>
          </a:p>
          <a:p>
            <a:pPr algn="just">
              <a:lnSpc>
                <a:spcPct val="160000"/>
              </a:lnSpc>
              <a:spcBef>
                <a:spcPts val="0"/>
              </a:spcBef>
              <a:buFont typeface="Wingdings" panose="05000000000000000000" pitchFamily="2" charset="2"/>
              <a:buChar char="§"/>
            </a:pPr>
            <a:r>
              <a:rPr lang="en-GB" altLang="en-US" sz="3200" dirty="0">
                <a:solidFill>
                  <a:srgbClr val="0000CC"/>
                </a:solidFill>
                <a:latin typeface="Times New Roman" panose="02020603050405020304" pitchFamily="18" charset="0"/>
                <a:cs typeface="Times New Roman" panose="02020603050405020304" pitchFamily="18" charset="0"/>
              </a:rPr>
              <a:t>Software crisis term was used in the late 1960s when many companies failed to develop software projects</a:t>
            </a:r>
          </a:p>
          <a:p>
            <a:pPr algn="just">
              <a:lnSpc>
                <a:spcPct val="160000"/>
              </a:lnSpc>
              <a:spcBef>
                <a:spcPts val="0"/>
              </a:spcBef>
            </a:pPr>
            <a:endParaRPr lang="en-GB" altLang="en-US" sz="3200" dirty="0">
              <a:solidFill>
                <a:srgbClr val="0000CC"/>
              </a:solidFill>
              <a:latin typeface="Times New Roman" panose="02020603050405020304" pitchFamily="18" charset="0"/>
              <a:cs typeface="Times New Roman" panose="02020603050405020304" pitchFamily="18" charset="0"/>
            </a:endParaRPr>
          </a:p>
        </p:txBody>
      </p:sp>
      <p:sp>
        <p:nvSpPr>
          <p:cNvPr id="5" name="Slide Number Placeholder 5"/>
          <p:cNvSpPr>
            <a:spLocks noGrp="1"/>
          </p:cNvSpPr>
          <p:nvPr>
            <p:ph type="sldNum" sz="quarter" idx="12"/>
          </p:nvPr>
        </p:nvSpPr>
        <p:spPr>
          <a:xfrm>
            <a:off x="9448800" y="6248401"/>
            <a:ext cx="762000" cy="365125"/>
          </a:xfrm>
        </p:spPr>
        <p:txBody>
          <a:bodyPr/>
          <a:lstStyle/>
          <a:p>
            <a:fld id="{A21F3982-3AC5-4FF4-8154-93998FF578DD}" type="slidenum">
              <a:rPr lang="en-US" altLang="en-US"/>
              <a:pPr/>
              <a:t>26</a:t>
            </a:fld>
            <a:endParaRPr lang="en-US" altLang="en-US"/>
          </a:p>
        </p:txBody>
      </p:sp>
    </p:spTree>
    <p:extLst>
      <p:ext uri="{BB962C8B-B14F-4D97-AF65-F5344CB8AC3E}">
        <p14:creationId xmlns:p14="http://schemas.microsoft.com/office/powerpoint/2010/main" val="1923416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up)">
                                      <p:cBhvr>
                                        <p:cTn id="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533400"/>
          </a:xfrm>
        </p:spPr>
        <p:txBody>
          <a:bodyPr>
            <a:normAutofit fontScale="90000"/>
          </a:bodyPr>
          <a:lstStyle/>
          <a:p>
            <a:pPr algn="ctr"/>
            <a:r>
              <a:rPr lang="en-GB" sz="3600" b="1" dirty="0">
                <a:solidFill>
                  <a:srgbClr val="FF0000"/>
                </a:solidFill>
                <a:latin typeface="Times New Roman" panose="02020603050405020304" pitchFamily="18" charset="0"/>
                <a:cs typeface="Times New Roman" panose="02020603050405020304" pitchFamily="18" charset="0"/>
              </a:rPr>
              <a:t>Reasons for Software Crisis </a:t>
            </a:r>
          </a:p>
        </p:txBody>
      </p:sp>
      <p:sp>
        <p:nvSpPr>
          <p:cNvPr id="3" name="Content Placeholder 2"/>
          <p:cNvSpPr>
            <a:spLocks noGrp="1"/>
          </p:cNvSpPr>
          <p:nvPr>
            <p:ph idx="1"/>
          </p:nvPr>
        </p:nvSpPr>
        <p:spPr>
          <a:xfrm>
            <a:off x="147483" y="533400"/>
            <a:ext cx="11872451" cy="6340475"/>
          </a:xfrm>
        </p:spPr>
        <p:txBody>
          <a:bodyPr/>
          <a:lstStyle/>
          <a:p>
            <a:pPr lvl="1" algn="just">
              <a:lnSpc>
                <a:spcPct val="150000"/>
              </a:lnSpc>
              <a:spcBef>
                <a:spcPct val="0"/>
              </a:spcBef>
              <a:buFont typeface="Wingdings" panose="05000000000000000000" pitchFamily="2" charset="2"/>
              <a:buChar char="§"/>
            </a:pPr>
            <a:r>
              <a:rPr lang="en-GB" altLang="en-US" sz="3200" dirty="0">
                <a:solidFill>
                  <a:srgbClr val="0000CC"/>
                </a:solidFill>
                <a:latin typeface="Times New Roman" panose="02020603050405020304" pitchFamily="18" charset="0"/>
                <a:cs typeface="Times New Roman" panose="02020603050405020304" pitchFamily="18" charset="0"/>
              </a:rPr>
              <a:t>Software project running over budget</a:t>
            </a:r>
          </a:p>
          <a:p>
            <a:pPr lvl="1" algn="just">
              <a:lnSpc>
                <a:spcPct val="150000"/>
              </a:lnSpc>
              <a:spcBef>
                <a:spcPct val="0"/>
              </a:spcBef>
              <a:buFont typeface="Wingdings" panose="05000000000000000000" pitchFamily="2" charset="2"/>
              <a:buChar char="§"/>
            </a:pPr>
            <a:r>
              <a:rPr lang="en-GB" altLang="en-US" sz="3200" dirty="0">
                <a:solidFill>
                  <a:srgbClr val="0000CC"/>
                </a:solidFill>
                <a:latin typeface="Times New Roman" panose="02020603050405020304" pitchFamily="18" charset="0"/>
                <a:cs typeface="Times New Roman" panose="02020603050405020304" pitchFamily="18" charset="0"/>
              </a:rPr>
              <a:t>Project running out of time which causes late delivery of software </a:t>
            </a:r>
          </a:p>
          <a:p>
            <a:pPr lvl="1" algn="just">
              <a:lnSpc>
                <a:spcPct val="150000"/>
              </a:lnSpc>
              <a:spcBef>
                <a:spcPct val="0"/>
              </a:spcBef>
              <a:buFont typeface="Wingdings" panose="05000000000000000000" pitchFamily="2" charset="2"/>
              <a:buChar char="§"/>
            </a:pPr>
            <a:r>
              <a:rPr lang="en-GB" altLang="en-US" sz="3200" dirty="0">
                <a:solidFill>
                  <a:srgbClr val="0000CC"/>
                </a:solidFill>
                <a:latin typeface="Times New Roman" panose="02020603050405020304" pitchFamily="18" charset="0"/>
                <a:cs typeface="Times New Roman" panose="02020603050405020304" pitchFamily="18" charset="0"/>
              </a:rPr>
              <a:t>Poor quality of software</a:t>
            </a:r>
          </a:p>
          <a:p>
            <a:pPr lvl="1" algn="just">
              <a:lnSpc>
                <a:spcPct val="150000"/>
              </a:lnSpc>
              <a:spcBef>
                <a:spcPct val="0"/>
              </a:spcBef>
              <a:buFont typeface="Wingdings" panose="05000000000000000000" pitchFamily="2" charset="2"/>
              <a:buChar char="§"/>
            </a:pPr>
            <a:r>
              <a:rPr lang="en-GB" altLang="en-US" sz="3200" dirty="0">
                <a:solidFill>
                  <a:srgbClr val="0000CC"/>
                </a:solidFill>
                <a:latin typeface="Times New Roman" panose="02020603050405020304" pitchFamily="18" charset="0"/>
                <a:cs typeface="Times New Roman" panose="02020603050405020304" pitchFamily="18" charset="0"/>
              </a:rPr>
              <a:t>Software often did not meet the requirements</a:t>
            </a:r>
          </a:p>
          <a:p>
            <a:pPr lvl="1" algn="just">
              <a:lnSpc>
                <a:spcPct val="150000"/>
              </a:lnSpc>
              <a:spcBef>
                <a:spcPct val="0"/>
              </a:spcBef>
              <a:buFont typeface="Wingdings" panose="05000000000000000000" pitchFamily="2" charset="2"/>
              <a:buChar char="§"/>
            </a:pPr>
            <a:r>
              <a:rPr lang="en-GB" altLang="en-US" sz="3200" dirty="0">
                <a:solidFill>
                  <a:srgbClr val="0000CC"/>
                </a:solidFill>
                <a:latin typeface="Times New Roman" panose="02020603050405020304" pitchFamily="18" charset="0"/>
                <a:cs typeface="Times New Roman" panose="02020603050405020304" pitchFamily="18" charset="0"/>
              </a:rPr>
              <a:t>Project did not manage well and were inefficient</a:t>
            </a:r>
          </a:p>
          <a:p>
            <a:pPr lvl="1" algn="just">
              <a:lnSpc>
                <a:spcPct val="150000"/>
              </a:lnSpc>
              <a:spcBef>
                <a:spcPct val="0"/>
              </a:spcBef>
              <a:buFont typeface="Wingdings" panose="05000000000000000000" pitchFamily="2" charset="2"/>
              <a:buChar char="§"/>
            </a:pPr>
            <a:r>
              <a:rPr lang="en-GB" altLang="en-US" sz="3200" dirty="0">
                <a:solidFill>
                  <a:srgbClr val="0000CC"/>
                </a:solidFill>
                <a:latin typeface="Times New Roman" panose="02020603050405020304" pitchFamily="18" charset="0"/>
                <a:cs typeface="Times New Roman" panose="02020603050405020304" pitchFamily="18" charset="0"/>
              </a:rPr>
              <a:t>Software complexity increased means software is complex for the user or developer</a:t>
            </a: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27</a:t>
            </a:fld>
            <a:endParaRPr lang="en-US" dirty="0">
              <a:solidFill>
                <a:srgbClr val="04617B">
                  <a:shade val="90000"/>
                </a:srgbClr>
              </a:solidFill>
            </a:endParaRPr>
          </a:p>
        </p:txBody>
      </p:sp>
    </p:spTree>
    <p:extLst>
      <p:ext uri="{BB962C8B-B14F-4D97-AF65-F5344CB8AC3E}">
        <p14:creationId xmlns:p14="http://schemas.microsoft.com/office/powerpoint/2010/main" val="1768087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1351" y="0"/>
            <a:ext cx="8229600" cy="533400"/>
          </a:xfrm>
        </p:spPr>
        <p:txBody>
          <a:bodyPr>
            <a:normAutofit fontScale="90000"/>
          </a:bodyPr>
          <a:lstStyle/>
          <a:p>
            <a:r>
              <a:rPr lang="en-GB" dirty="0"/>
              <a:t>Software crisis continued----</a:t>
            </a:r>
          </a:p>
        </p:txBody>
      </p:sp>
      <p:sp>
        <p:nvSpPr>
          <p:cNvPr id="3" name="Content Placeholder 2"/>
          <p:cNvSpPr>
            <a:spLocks noGrp="1"/>
          </p:cNvSpPr>
          <p:nvPr>
            <p:ph idx="1"/>
          </p:nvPr>
        </p:nvSpPr>
        <p:spPr>
          <a:xfrm>
            <a:off x="221225" y="533400"/>
            <a:ext cx="11695471" cy="5943600"/>
          </a:xfrm>
        </p:spPr>
        <p:txBody>
          <a:bodyPr/>
          <a:lstStyle/>
          <a:p>
            <a:pPr lvl="1" algn="just">
              <a:lnSpc>
                <a:spcPct val="150000"/>
              </a:lnSpc>
              <a:spcBef>
                <a:spcPct val="0"/>
              </a:spcBef>
              <a:buFont typeface="Wingdings" panose="05000000000000000000" pitchFamily="2" charset="2"/>
              <a:buChar char="§"/>
            </a:pPr>
            <a:r>
              <a:rPr lang="en-GB" altLang="en-US" sz="3200" dirty="0">
                <a:solidFill>
                  <a:srgbClr val="0000CC"/>
                </a:solidFill>
                <a:latin typeface="Times New Roman" panose="02020603050405020304" pitchFamily="18" charset="0"/>
                <a:cs typeface="Times New Roman" panose="02020603050405020304" pitchFamily="18" charset="0"/>
              </a:rPr>
              <a:t>Software costs increased compared to hardware</a:t>
            </a:r>
          </a:p>
          <a:p>
            <a:pPr lvl="1" algn="just">
              <a:lnSpc>
                <a:spcPct val="150000"/>
              </a:lnSpc>
              <a:spcBef>
                <a:spcPct val="0"/>
              </a:spcBef>
              <a:buFont typeface="Wingdings" panose="05000000000000000000" pitchFamily="2" charset="2"/>
              <a:buChar char="§"/>
            </a:pPr>
            <a:r>
              <a:rPr lang="en-GB" altLang="en-US" sz="3200" dirty="0">
                <a:solidFill>
                  <a:srgbClr val="0000CC"/>
                </a:solidFill>
                <a:latin typeface="Times New Roman" panose="02020603050405020304" pitchFamily="18" charset="0"/>
                <a:cs typeface="Times New Roman" panose="02020603050405020304" pitchFamily="18" charset="0"/>
              </a:rPr>
              <a:t>Lack of communication between software developers and users</a:t>
            </a:r>
          </a:p>
          <a:p>
            <a:pPr lvl="1" algn="just">
              <a:lnSpc>
                <a:spcPct val="150000"/>
              </a:lnSpc>
              <a:spcBef>
                <a:spcPct val="0"/>
              </a:spcBef>
              <a:buFont typeface="Wingdings" panose="05000000000000000000" pitchFamily="2" charset="2"/>
              <a:buChar char="§"/>
            </a:pPr>
            <a:r>
              <a:rPr lang="en-GB" altLang="en-US" sz="3200" dirty="0">
                <a:solidFill>
                  <a:srgbClr val="0000CC"/>
                </a:solidFill>
                <a:latin typeface="Times New Roman" panose="02020603050405020304" pitchFamily="18" charset="0"/>
                <a:cs typeface="Times New Roman" panose="02020603050405020304" pitchFamily="18" charset="0"/>
              </a:rPr>
              <a:t>Lack of adequate training in software engineering </a:t>
            </a:r>
          </a:p>
          <a:p>
            <a:pPr lvl="1" algn="just">
              <a:lnSpc>
                <a:spcPct val="150000"/>
              </a:lnSpc>
              <a:spcBef>
                <a:spcPct val="0"/>
              </a:spcBef>
              <a:buFont typeface="Wingdings" panose="05000000000000000000" pitchFamily="2" charset="2"/>
              <a:buChar char="§"/>
            </a:pPr>
            <a:r>
              <a:rPr lang="en-GB" altLang="en-US" sz="3200" dirty="0">
                <a:solidFill>
                  <a:srgbClr val="0000CC"/>
                </a:solidFill>
                <a:latin typeface="Times New Roman" panose="02020603050405020304" pitchFamily="18" charset="0"/>
                <a:cs typeface="Times New Roman" panose="02020603050405020304" pitchFamily="18" charset="0"/>
              </a:rPr>
              <a:t>Difficult to alter, debug, and enhance.</a:t>
            </a:r>
          </a:p>
          <a:p>
            <a:pPr lvl="1" algn="just">
              <a:lnSpc>
                <a:spcPct val="150000"/>
              </a:lnSpc>
              <a:spcBef>
                <a:spcPct val="0"/>
              </a:spcBef>
              <a:buFont typeface="Wingdings" panose="05000000000000000000" pitchFamily="2" charset="2"/>
              <a:buChar char="§"/>
            </a:pPr>
            <a:r>
              <a:rPr lang="en-GB" altLang="en-US" sz="3200" dirty="0">
                <a:solidFill>
                  <a:srgbClr val="0000CC"/>
                </a:solidFill>
                <a:latin typeface="Times New Roman" panose="02020603050405020304" pitchFamily="18" charset="0"/>
                <a:cs typeface="Times New Roman" panose="02020603050405020304" pitchFamily="18" charset="0"/>
              </a:rPr>
              <a:t>Use resources non-optimally</a:t>
            </a:r>
            <a:endParaRPr lang="en-GB"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GB" dirty="0"/>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28</a:t>
            </a:fld>
            <a:endParaRPr lang="en-US" dirty="0">
              <a:solidFill>
                <a:srgbClr val="04617B">
                  <a:shade val="90000"/>
                </a:srgbClr>
              </a:solidFill>
            </a:endParaRPr>
          </a:p>
        </p:txBody>
      </p:sp>
    </p:spTree>
    <p:extLst>
      <p:ext uri="{BB962C8B-B14F-4D97-AF65-F5344CB8AC3E}">
        <p14:creationId xmlns:p14="http://schemas.microsoft.com/office/powerpoint/2010/main" val="3684716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381000"/>
          </a:xfrm>
        </p:spPr>
        <p:txBody>
          <a:bodyPr>
            <a:normAutofit fontScale="90000"/>
          </a:bodyPr>
          <a:lstStyle/>
          <a:p>
            <a:pPr algn="ctr"/>
            <a:r>
              <a:rPr lang="en-GB" altLang="en-US" sz="3600" b="1" dirty="0">
                <a:solidFill>
                  <a:srgbClr val="FF0000"/>
                </a:solidFill>
                <a:latin typeface="Times New Roman" panose="02020603050405020304" pitchFamily="18" charset="0"/>
                <a:cs typeface="Times New Roman" panose="02020603050405020304" pitchFamily="18" charset="0"/>
              </a:rPr>
              <a:t>Why Study Software Engineering? </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5974" y="486698"/>
            <a:ext cx="11710220" cy="6234778"/>
          </a:xfrm>
        </p:spPr>
        <p:txBody>
          <a:bodyPr>
            <a:normAutofit/>
          </a:bodyPr>
          <a:lstStyle/>
          <a:p>
            <a:pPr marL="625475" indent="-625475" algn="just">
              <a:lnSpc>
                <a:spcPct val="150000"/>
              </a:lnSpc>
              <a:spcBef>
                <a:spcPts val="0"/>
              </a:spcBef>
              <a:buNone/>
            </a:pPr>
            <a:r>
              <a:rPr lang="en-US" b="1" dirty="0">
                <a:solidFill>
                  <a:srgbClr val="0000CC"/>
                </a:solidFill>
                <a:latin typeface="Times New Roman" panose="02020603050405020304" pitchFamily="18" charset="0"/>
                <a:cs typeface="Times New Roman" panose="02020603050405020304" pitchFamily="18" charset="0"/>
              </a:rPr>
              <a:t>10. To make system/software development structured and organized</a:t>
            </a:r>
          </a:p>
          <a:p>
            <a:pPr algn="just">
              <a:lnSpc>
                <a:spcPct val="150000"/>
              </a:lnSpc>
              <a:spcBef>
                <a:spcPts val="0"/>
              </a:spcBef>
              <a:buFont typeface="Wingdings" panose="05000000000000000000" pitchFamily="2" charset="2"/>
              <a:buChar char="Ø"/>
            </a:pPr>
            <a:r>
              <a:rPr lang="en-US" b="1" dirty="0"/>
              <a:t>1950s and 1960s, Systems Development was </a:t>
            </a:r>
            <a:r>
              <a:rPr lang="en-US" b="1" i="1" dirty="0"/>
              <a:t>unstructured</a:t>
            </a:r>
            <a:r>
              <a:rPr lang="en-US" b="1" dirty="0"/>
              <a:t> &amp;  </a:t>
            </a:r>
            <a:r>
              <a:rPr lang="en-US" b="1" i="1" dirty="0"/>
              <a:t>unorganized</a:t>
            </a:r>
          </a:p>
          <a:p>
            <a:pPr algn="just">
              <a:lnSpc>
                <a:spcPct val="150000"/>
              </a:lnSpc>
              <a:spcBef>
                <a:spcPts val="0"/>
              </a:spcBef>
              <a:buFont typeface="Wingdings" panose="05000000000000000000" pitchFamily="2" charset="2"/>
              <a:buChar char="§"/>
            </a:pPr>
            <a:r>
              <a:rPr lang="en-US" b="1" dirty="0"/>
              <a:t>Leap-year bug</a:t>
            </a:r>
          </a:p>
          <a:p>
            <a:pPr lvl="2" algn="just">
              <a:lnSpc>
                <a:spcPct val="150000"/>
              </a:lnSpc>
              <a:spcBef>
                <a:spcPts val="0"/>
              </a:spcBef>
              <a:buFont typeface="Wingdings" pitchFamily="2" charset="2"/>
              <a:buChar char="ü"/>
            </a:pPr>
            <a:r>
              <a:rPr lang="en-US" sz="2800" dirty="0"/>
              <a:t>A supermarket was fined $1000 for having meat around 1 day too long, on February 29, 1988.</a:t>
            </a:r>
            <a:endParaRPr lang="en-US" sz="2800" b="1" dirty="0"/>
          </a:p>
          <a:p>
            <a:pPr algn="just">
              <a:lnSpc>
                <a:spcPct val="150000"/>
              </a:lnSpc>
              <a:spcBef>
                <a:spcPts val="0"/>
              </a:spcBef>
              <a:buFont typeface="Wingdings" panose="05000000000000000000" pitchFamily="2" charset="2"/>
              <a:buChar char="§"/>
            </a:pPr>
            <a:r>
              <a:rPr lang="en-US" b="1" dirty="0"/>
              <a:t>Interface misuse</a:t>
            </a:r>
          </a:p>
          <a:p>
            <a:pPr lvl="2" algn="just">
              <a:lnSpc>
                <a:spcPct val="150000"/>
              </a:lnSpc>
              <a:spcBef>
                <a:spcPts val="0"/>
              </a:spcBef>
              <a:buFont typeface="Wingdings" pitchFamily="2" charset="2"/>
              <a:buChar char="ü"/>
            </a:pPr>
            <a:r>
              <a:rPr lang="en-US" sz="2800" dirty="0"/>
              <a:t>On April 10, 1990, in London, an underground train left the station without its driver.</a:t>
            </a:r>
            <a:endParaRPr lang="en-US" sz="2800" b="1" dirty="0"/>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29</a:t>
            </a:fld>
            <a:endParaRPr lang="en-US" dirty="0">
              <a:solidFill>
                <a:srgbClr val="04617B">
                  <a:shade val="90000"/>
                </a:srgbClr>
              </a:solidFill>
            </a:endParaRPr>
          </a:p>
        </p:txBody>
      </p:sp>
    </p:spTree>
    <p:extLst>
      <p:ext uri="{BB962C8B-B14F-4D97-AF65-F5344CB8AC3E}">
        <p14:creationId xmlns:p14="http://schemas.microsoft.com/office/powerpoint/2010/main" val="1130433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0" y="0"/>
            <a:ext cx="12192000" cy="6858000"/>
          </a:xfrm>
        </p:spPr>
        <p:txBody>
          <a:bodyPr>
            <a:normAutofit fontScale="92500"/>
          </a:bodyPr>
          <a:lstStyle/>
          <a:p>
            <a:pPr algn="just">
              <a:lnSpc>
                <a:spcPct val="150000"/>
              </a:lnSpc>
              <a:spcBef>
                <a:spcPts val="0"/>
              </a:spcBef>
              <a:buFont typeface="Wingdings" panose="05000000000000000000" pitchFamily="2" charset="2"/>
              <a:buChar char="ü"/>
            </a:pPr>
            <a:r>
              <a:rPr lang="en-US" altLang="en-US" b="1" dirty="0">
                <a:solidFill>
                  <a:srgbClr val="FF0000"/>
                </a:solidFill>
                <a:latin typeface="Times New Roman" panose="02020603050405020304" pitchFamily="18" charset="0"/>
                <a:cs typeface="Times New Roman" panose="02020603050405020304" pitchFamily="18" charset="0"/>
              </a:rPr>
              <a:t>Course Objectives and Competences to be acquired</a:t>
            </a:r>
          </a:p>
          <a:p>
            <a:pPr algn="just">
              <a:lnSpc>
                <a:spcPct val="150000"/>
              </a:lnSpc>
              <a:spcBef>
                <a:spcPts val="0"/>
              </a:spcBef>
              <a:buFont typeface="Wingdings" panose="05000000000000000000" pitchFamily="2" charset="2"/>
              <a:buChar char="Ø"/>
            </a:pPr>
            <a:r>
              <a:rPr lang="en-GB" dirty="0"/>
              <a:t>At the end of the completion of this course:</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Describe the history of the term, “software engineering,” and explain its current meaning and importance</a:t>
            </a:r>
          </a:p>
          <a:p>
            <a:pPr algn="just">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Understand the different object-oriented software engineering concepts.</a:t>
            </a:r>
          </a:p>
          <a:p>
            <a:pPr algn="just">
              <a:lnSpc>
                <a:spcPct val="15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Explain well‐known software development process models.</a:t>
            </a: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Select, with justification, a software development process that is most appropriate for the design and development of a diverse range of software products.</a:t>
            </a:r>
          </a:p>
          <a:p>
            <a:pPr algn="just">
              <a:lnSpc>
                <a:spcPct val="15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Identify and analyze different requirements in object oriented software engineering </a:t>
            </a:r>
          </a:p>
          <a:p>
            <a:pPr algn="just">
              <a:lnSpc>
                <a:spcPct val="15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Get familiar with CASE tools and/or environments including UML drawing tools and IDEs</a:t>
            </a: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614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4E1158F-D025-41B8-9969-2424BFA42D7C}" type="slidenum">
              <a:rPr lang="en-US" altLang="en-US" sz="1200">
                <a:solidFill>
                  <a:srgbClr val="898989"/>
                </a:solidFill>
                <a:latin typeface="Arial" panose="020B0604020202020204" pitchFamily="34" charset="0"/>
              </a:rPr>
              <a:pPr>
                <a:spcBef>
                  <a:spcPct val="0"/>
                </a:spcBef>
                <a:buFontTx/>
                <a:buNone/>
              </a:pPr>
              <a:t>3</a:t>
            </a:fld>
            <a:endParaRPr lang="en-US" alt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748484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517525"/>
          </a:xfrm>
        </p:spPr>
        <p:txBody>
          <a:bodyPr>
            <a:normAutofit fontScale="90000"/>
          </a:bodyPr>
          <a:lstStyle/>
          <a:p>
            <a:r>
              <a:rPr lang="en-US" sz="3600" dirty="0"/>
              <a:t>Cont…</a:t>
            </a:r>
          </a:p>
        </p:txBody>
      </p:sp>
      <p:sp>
        <p:nvSpPr>
          <p:cNvPr id="3" name="Content Placeholder 2"/>
          <p:cNvSpPr>
            <a:spLocks noGrp="1"/>
          </p:cNvSpPr>
          <p:nvPr>
            <p:ph idx="1"/>
          </p:nvPr>
        </p:nvSpPr>
        <p:spPr>
          <a:xfrm>
            <a:off x="176981" y="517526"/>
            <a:ext cx="11887200" cy="6340475"/>
          </a:xfrm>
        </p:spPr>
        <p:txBody>
          <a:bodyPr>
            <a:normAutofit/>
          </a:bodyPr>
          <a:lstStyle/>
          <a:p>
            <a:pPr algn="just">
              <a:lnSpc>
                <a:spcPct val="150000"/>
              </a:lnSpc>
              <a:spcBef>
                <a:spcPts val="0"/>
              </a:spcBef>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Security</a:t>
            </a:r>
          </a:p>
          <a:p>
            <a:pPr lvl="2" algn="just">
              <a:lnSpc>
                <a:spcPct val="150000"/>
              </a:lnSpc>
              <a:spcBef>
                <a:spcPts val="0"/>
              </a:spcBef>
              <a:buFont typeface="Wingdings" pitchFamily="2" charset="2"/>
              <a:buChar char="ü"/>
            </a:pPr>
            <a:r>
              <a:rPr lang="en-US" sz="2500" dirty="0">
                <a:latin typeface="Times New Roman" panose="02020603050405020304" pitchFamily="18" charset="0"/>
                <a:cs typeface="Times New Roman" panose="02020603050405020304" pitchFamily="18" charset="0"/>
              </a:rPr>
              <a:t>On November 2, 1988, a self-propagating program, subsequently called the Internet Worm, An estimated 10% of all Internet nodes were affected. The infection took several days to eradicate.</a:t>
            </a:r>
            <a:endParaRPr lang="en-US" sz="2500" b="1"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US" sz="2500" b="1" dirty="0">
                <a:latin typeface="Times New Roman" panose="02020603050405020304" pitchFamily="18" charset="0"/>
                <a:cs typeface="Times New Roman" panose="02020603050405020304" pitchFamily="18" charset="0"/>
              </a:rPr>
              <a:t>Late and over budget</a:t>
            </a:r>
          </a:p>
          <a:p>
            <a:pPr lvl="3" algn="just">
              <a:lnSpc>
                <a:spcPct val="150000"/>
              </a:lnSpc>
              <a:spcBef>
                <a:spcPts val="0"/>
              </a:spcBef>
              <a:buFont typeface="Wingdings" pitchFamily="2" charset="2"/>
              <a:buChar char="ü"/>
            </a:pPr>
            <a:r>
              <a:rPr lang="en-US" sz="2500" dirty="0">
                <a:latin typeface="Times New Roman" panose="02020603050405020304" pitchFamily="18" charset="0"/>
                <a:cs typeface="Times New Roman" panose="02020603050405020304" pitchFamily="18" charset="0"/>
              </a:rPr>
              <a:t>In 1995, bugs in the automated luggage system of the new Denver International Airport caused suitcases to be chewed up. The airport opened 16 months late, $3.2 billion over-budget, with a mostly manual luggage system.</a:t>
            </a:r>
            <a:endParaRPr lang="en-US" sz="25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30</a:t>
            </a:fld>
            <a:endParaRPr lang="en-US" dirty="0">
              <a:solidFill>
                <a:srgbClr val="04617B">
                  <a:shade val="90000"/>
                </a:srgbClr>
              </a:solidFill>
            </a:endParaRPr>
          </a:p>
        </p:txBody>
      </p:sp>
    </p:spTree>
    <p:extLst>
      <p:ext uri="{BB962C8B-B14F-4D97-AF65-F5344CB8AC3E}">
        <p14:creationId xmlns:p14="http://schemas.microsoft.com/office/powerpoint/2010/main" val="4042802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04800"/>
            <a:ext cx="8229600" cy="685800"/>
          </a:xfrm>
        </p:spPr>
        <p:txBody>
          <a:bodyPr>
            <a:normAutofit fontScale="90000"/>
          </a:bodyPr>
          <a:lstStyle/>
          <a:p>
            <a:r>
              <a:rPr lang="en-US" sz="5400" dirty="0" err="1"/>
              <a:t>Cont</a:t>
            </a:r>
            <a:r>
              <a:rPr lang="en-US" sz="5400" dirty="0"/>
              <a:t>…</a:t>
            </a:r>
            <a:endParaRPr lang="en-GB" dirty="0"/>
          </a:p>
        </p:txBody>
      </p:sp>
      <p:sp>
        <p:nvSpPr>
          <p:cNvPr id="3" name="Content Placeholder 2"/>
          <p:cNvSpPr>
            <a:spLocks noGrp="1"/>
          </p:cNvSpPr>
          <p:nvPr>
            <p:ph idx="1"/>
          </p:nvPr>
        </p:nvSpPr>
        <p:spPr>
          <a:xfrm>
            <a:off x="162232" y="774246"/>
            <a:ext cx="11887200" cy="6083754"/>
          </a:xfrm>
        </p:spPr>
        <p:txBody>
          <a:bodyPr>
            <a:normAutofit/>
          </a:bodyPr>
          <a:lstStyle/>
          <a:p>
            <a:pPr algn="just">
              <a:lnSpc>
                <a:spcPct val="150000"/>
              </a:lnSpc>
              <a:spcBef>
                <a:spcPts val="0"/>
              </a:spcBef>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On-time delivery</a:t>
            </a:r>
          </a:p>
          <a:p>
            <a:pPr lvl="3" algn="just">
              <a:lnSpc>
                <a:spcPct val="150000"/>
              </a:lnSpc>
              <a:spcBef>
                <a:spcPts val="0"/>
              </a:spcBef>
              <a:buFont typeface="Wingdings" pitchFamily="2" charset="2"/>
              <a:buChar char="ü"/>
            </a:pPr>
            <a:r>
              <a:rPr lang="en-US" sz="2400" dirty="0">
                <a:latin typeface="Times New Roman" panose="02020603050405020304" pitchFamily="18" charset="0"/>
                <a:cs typeface="Times New Roman" panose="02020603050405020304" pitchFamily="18" charset="0"/>
              </a:rPr>
              <a:t>After 18 months of development, a $200 million system was delivered to a health insurance company in Wisconsin in 1984. However, the system did not work correctly: $60 million in overpayments were issued. The system took 3 years to fix.</a:t>
            </a:r>
            <a:endParaRPr lang="en-US" sz="2400" b="1"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Unnecessary complexity</a:t>
            </a:r>
          </a:p>
          <a:p>
            <a:pPr lvl="3" algn="just">
              <a:lnSpc>
                <a:spcPct val="150000"/>
              </a:lnSpc>
              <a:spcBef>
                <a:spcPts val="0"/>
              </a:spcBef>
              <a:buFont typeface="Wingdings" pitchFamily="2" charset="2"/>
              <a:buChar char="ü"/>
            </a:pPr>
            <a:r>
              <a:rPr lang="en-US" sz="2400" dirty="0">
                <a:latin typeface="Times New Roman" panose="02020603050405020304" pitchFamily="18" charset="0"/>
                <a:cs typeface="Times New Roman" panose="02020603050405020304" pitchFamily="18" charset="0"/>
              </a:rPr>
              <a:t>The C-17 cargo plane by McDonnell Douglas ran $500 million over budget because of problems with its avionics software. The C-17 included 19 onboard computers, 80 microprocessors, and 6 different programming languages.</a:t>
            </a:r>
          </a:p>
          <a:p>
            <a:pPr algn="just">
              <a:lnSpc>
                <a:spcPct val="150000"/>
              </a:lnSpc>
              <a:spcBef>
                <a:spcPts val="0"/>
              </a:spcBef>
            </a:pPr>
            <a:endParaRPr lang="en-US" dirty="0">
              <a:latin typeface="Times New Roman" panose="02020603050405020304" pitchFamily="18" charset="0"/>
              <a:cs typeface="Times New Roman" panose="02020603050405020304" pitchFamily="18" charset="0"/>
            </a:endParaRPr>
          </a:p>
          <a:p>
            <a:pPr>
              <a:lnSpc>
                <a:spcPct val="150000"/>
              </a:lnSpc>
            </a:pP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31</a:t>
            </a:fld>
            <a:endParaRPr lang="en-US" dirty="0">
              <a:solidFill>
                <a:srgbClr val="04617B">
                  <a:shade val="90000"/>
                </a:srgbClr>
              </a:solidFill>
            </a:endParaRPr>
          </a:p>
        </p:txBody>
      </p:sp>
    </p:spTree>
    <p:extLst>
      <p:ext uri="{BB962C8B-B14F-4D97-AF65-F5344CB8AC3E}">
        <p14:creationId xmlns:p14="http://schemas.microsoft.com/office/powerpoint/2010/main" val="3213291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81200" y="381000"/>
            <a:ext cx="8229600" cy="457200"/>
          </a:xfrm>
        </p:spPr>
        <p:txBody>
          <a:bodyPr>
            <a:normAutofit fontScale="90000"/>
          </a:bodyPr>
          <a:lstStyle/>
          <a:p>
            <a:pPr eaLnBrk="1" hangingPunct="1"/>
            <a:r>
              <a:rPr lang="en-GB" dirty="0"/>
              <a:t>Cont.. </a:t>
            </a:r>
          </a:p>
        </p:txBody>
      </p:sp>
      <p:sp>
        <p:nvSpPr>
          <p:cNvPr id="15363" name="Rectangle 3"/>
          <p:cNvSpPr>
            <a:spLocks noGrp="1" noChangeArrowheads="1"/>
          </p:cNvSpPr>
          <p:nvPr>
            <p:ph idx="1"/>
          </p:nvPr>
        </p:nvSpPr>
        <p:spPr>
          <a:xfrm>
            <a:off x="117986" y="685800"/>
            <a:ext cx="11931445" cy="6172200"/>
          </a:xfrm>
        </p:spPr>
        <p:txBody>
          <a:bodyPr>
            <a:normAutofit/>
          </a:bodyPr>
          <a:lstStyle/>
          <a:p>
            <a:pPr algn="just">
              <a:lnSpc>
                <a:spcPct val="150000"/>
              </a:lnSpc>
              <a:spcBef>
                <a:spcPts val="0"/>
              </a:spcBef>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SE introduced first in 1968 – conference about “software crisis” when the introduction of third generation computer hardware led more complex software systems than before</a:t>
            </a:r>
          </a:p>
          <a:p>
            <a:pPr algn="just">
              <a:lnSpc>
                <a:spcPct val="150000"/>
              </a:lnSpc>
              <a:spcBef>
                <a:spcPts val="0"/>
              </a:spcBef>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Early approaches based on informal methodologies leading to</a:t>
            </a:r>
          </a:p>
          <a:p>
            <a:pPr lvl="1" algn="just">
              <a:lnSpc>
                <a:spcPct val="150000"/>
              </a:lnSpc>
              <a:spcBef>
                <a:spcPts val="0"/>
              </a:spcBef>
              <a:buFont typeface="Wingdings" panose="05000000000000000000" pitchFamily="2" charset="2"/>
              <a:buChar char="§"/>
            </a:pPr>
            <a:r>
              <a:rPr lang="en-GB" dirty="0">
                <a:solidFill>
                  <a:srgbClr val="FC1833"/>
                </a:solidFill>
                <a:latin typeface="Times New Roman" panose="02020603050405020304" pitchFamily="18" charset="0"/>
                <a:cs typeface="Times New Roman" panose="02020603050405020304" pitchFamily="18" charset="0"/>
              </a:rPr>
              <a:t>Delays in software delivery</a:t>
            </a:r>
          </a:p>
          <a:p>
            <a:pPr lvl="1" algn="just">
              <a:lnSpc>
                <a:spcPct val="150000"/>
              </a:lnSpc>
              <a:spcBef>
                <a:spcPts val="0"/>
              </a:spcBef>
              <a:buFont typeface="Wingdings" panose="05000000000000000000" pitchFamily="2" charset="2"/>
              <a:buChar char="§"/>
            </a:pPr>
            <a:r>
              <a:rPr lang="en-GB" dirty="0">
                <a:solidFill>
                  <a:srgbClr val="FC1833"/>
                </a:solidFill>
                <a:latin typeface="Times New Roman" panose="02020603050405020304" pitchFamily="18" charset="0"/>
                <a:cs typeface="Times New Roman" panose="02020603050405020304" pitchFamily="18" charset="0"/>
              </a:rPr>
              <a:t>Higher costs than initially estimated</a:t>
            </a:r>
          </a:p>
          <a:p>
            <a:pPr lvl="1" algn="just">
              <a:lnSpc>
                <a:spcPct val="150000"/>
              </a:lnSpc>
              <a:spcBef>
                <a:spcPts val="0"/>
              </a:spcBef>
              <a:buFont typeface="Wingdings" panose="05000000000000000000" pitchFamily="2" charset="2"/>
              <a:buChar char="§"/>
            </a:pPr>
            <a:r>
              <a:rPr lang="en-GB" dirty="0">
                <a:solidFill>
                  <a:srgbClr val="FC1833"/>
                </a:solidFill>
                <a:latin typeface="Times New Roman" panose="02020603050405020304" pitchFamily="18" charset="0"/>
                <a:cs typeface="Times New Roman" panose="02020603050405020304" pitchFamily="18" charset="0"/>
              </a:rPr>
              <a:t>Unreliable, difficult to maintain software </a:t>
            </a:r>
          </a:p>
          <a:p>
            <a:pPr algn="just">
              <a:lnSpc>
                <a:spcPct val="150000"/>
              </a:lnSpc>
              <a:spcBef>
                <a:spcPts val="0"/>
              </a:spcBef>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Need for new methods and techniques to manage the production of complex software. </a:t>
            </a:r>
          </a:p>
        </p:txBody>
      </p:sp>
      <p:sp>
        <p:nvSpPr>
          <p:cNvPr id="2" name="Slide Number Placeholder 1"/>
          <p:cNvSpPr>
            <a:spLocks noGrp="1"/>
          </p:cNvSpPr>
          <p:nvPr>
            <p:ph type="sldNum" sz="quarter" idx="12"/>
          </p:nvPr>
        </p:nvSpPr>
        <p:spPr/>
        <p:txBody>
          <a:bodyPr/>
          <a:lstStyle/>
          <a:p>
            <a:fld id="{43E468B8-7589-45E4-8D83-D9BB1DFADBF6}" type="slidenum">
              <a:rPr lang="en-US" smtClean="0"/>
              <a:t>32</a:t>
            </a:fld>
            <a:endParaRPr lang="en-US"/>
          </a:p>
        </p:txBody>
      </p:sp>
    </p:spTree>
    <p:extLst>
      <p:ext uri="{BB962C8B-B14F-4D97-AF65-F5344CB8AC3E}">
        <p14:creationId xmlns:p14="http://schemas.microsoft.com/office/powerpoint/2010/main" val="1387981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057400" y="0"/>
            <a:ext cx="8229600" cy="590550"/>
          </a:xfrm>
        </p:spPr>
        <p:txBody>
          <a:bodyPr>
            <a:normAutofit fontScale="90000"/>
          </a:bodyPr>
          <a:lstStyle/>
          <a:p>
            <a:pPr eaLnBrk="1" hangingPunct="1"/>
            <a:r>
              <a:rPr lang="en-GB" dirty="0">
                <a:solidFill>
                  <a:schemeClr val="accent2"/>
                </a:solidFill>
              </a:rPr>
              <a:t>However …</a:t>
            </a:r>
          </a:p>
        </p:txBody>
      </p:sp>
      <p:sp>
        <p:nvSpPr>
          <p:cNvPr id="18435" name="Rectangle 3"/>
          <p:cNvSpPr>
            <a:spLocks noGrp="1" noChangeArrowheads="1"/>
          </p:cNvSpPr>
          <p:nvPr>
            <p:ph idx="1"/>
          </p:nvPr>
        </p:nvSpPr>
        <p:spPr>
          <a:xfrm>
            <a:off x="191729" y="590550"/>
            <a:ext cx="12000271" cy="6130925"/>
          </a:xfrm>
        </p:spPr>
        <p:txBody>
          <a:bodyPr/>
          <a:lstStyle/>
          <a:p>
            <a:pPr algn="just">
              <a:lnSpc>
                <a:spcPct val="150000"/>
              </a:lnSpc>
              <a:spcBef>
                <a:spcPts val="0"/>
              </a:spcBef>
              <a:buNone/>
            </a:pPr>
            <a:r>
              <a:rPr lang="en-GB" b="1" dirty="0">
                <a:solidFill>
                  <a:srgbClr val="FF0000"/>
                </a:solidFill>
                <a:latin typeface="Times New Roman" panose="02020603050405020304" pitchFamily="18" charset="0"/>
                <a:cs typeface="Times New Roman" panose="02020603050405020304" pitchFamily="18" charset="0"/>
              </a:rPr>
              <a:t>Important progress:</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Ability to produce more complex software has increased</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New technologies have led to new SE approaches</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 better understanding of the activities involved in software development</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Effective methods to specify, design and implement software have been developed</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New notations and tools have been produced </a:t>
            </a:r>
          </a:p>
        </p:txBody>
      </p:sp>
      <p:sp>
        <p:nvSpPr>
          <p:cNvPr id="2" name="Slide Number Placeholder 1"/>
          <p:cNvSpPr>
            <a:spLocks noGrp="1"/>
          </p:cNvSpPr>
          <p:nvPr>
            <p:ph type="sldNum" sz="quarter" idx="12"/>
          </p:nvPr>
        </p:nvSpPr>
        <p:spPr/>
        <p:txBody>
          <a:bodyPr/>
          <a:lstStyle/>
          <a:p>
            <a:fld id="{43E468B8-7589-45E4-8D83-D9BB1DFADBF6}" type="slidenum">
              <a:rPr lang="en-US" smtClean="0"/>
              <a:t>33</a:t>
            </a:fld>
            <a:endParaRPr lang="en-US"/>
          </a:p>
        </p:txBody>
      </p:sp>
    </p:spTree>
    <p:extLst>
      <p:ext uri="{BB962C8B-B14F-4D97-AF65-F5344CB8AC3E}">
        <p14:creationId xmlns:p14="http://schemas.microsoft.com/office/powerpoint/2010/main" val="2238556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52400"/>
            <a:ext cx="8229600" cy="533400"/>
          </a:xfrm>
        </p:spPr>
        <p:txBody>
          <a:bodyPr>
            <a:normAutofit fontScale="90000"/>
          </a:bodyPr>
          <a:lstStyle/>
          <a:p>
            <a:r>
              <a:rPr lang="en-US" dirty="0"/>
              <a:t>Cont…</a:t>
            </a:r>
          </a:p>
        </p:txBody>
      </p:sp>
      <p:sp>
        <p:nvSpPr>
          <p:cNvPr id="3" name="Content Placeholder 2"/>
          <p:cNvSpPr>
            <a:spLocks noGrp="1"/>
          </p:cNvSpPr>
          <p:nvPr>
            <p:ph idx="1"/>
          </p:nvPr>
        </p:nvSpPr>
        <p:spPr>
          <a:xfrm>
            <a:off x="191729" y="533401"/>
            <a:ext cx="12000271" cy="6188074"/>
          </a:xfrm>
        </p:spPr>
        <p:txBody>
          <a:bodyPr>
            <a:normAutofit/>
          </a:bodyPr>
          <a:lstStyle/>
          <a:p>
            <a:pPr algn="just">
              <a:lnSpc>
                <a:spcPct val="150000"/>
              </a:lnSpc>
              <a:spcBef>
                <a:spcPts val="0"/>
              </a:spcBef>
              <a:buNone/>
            </a:pPr>
            <a:r>
              <a:rPr lang="en-US" sz="3600" dirty="0">
                <a:solidFill>
                  <a:srgbClr val="FF0000"/>
                </a:solidFill>
                <a:latin typeface="Times New Roman" panose="02020603050405020304" pitchFamily="18" charset="0"/>
                <a:cs typeface="Times New Roman" panose="02020603050405020304" pitchFamily="18" charset="0"/>
              </a:rPr>
              <a:t>4</a:t>
            </a:r>
            <a:r>
              <a:rPr lang="en-US" sz="3200"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Rationale management</a:t>
            </a:r>
          </a:p>
          <a:p>
            <a:pPr algn="just">
              <a:lnSpc>
                <a:spcPct val="150000"/>
              </a:lnSpc>
              <a:spcBef>
                <a:spcPts val="0"/>
              </a:spcBef>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When acquiring knowledge and making decisions about the system or its application domain, software engineers also need to capture the context in which decisions were made and the rationale behind these decisions.</a:t>
            </a:r>
          </a:p>
          <a:p>
            <a:pPr lvl="2"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enables software engineers to understand the implication of a proposed change when revisiting a decision.</a:t>
            </a:r>
          </a:p>
          <a:p>
            <a:pPr algn="just">
              <a:lnSpc>
                <a:spcPct val="150000"/>
              </a:lnSpc>
              <a:spcBef>
                <a:spcPts val="0"/>
              </a:spcBef>
            </a:pP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34</a:t>
            </a:fld>
            <a:endParaRPr lang="en-US" dirty="0">
              <a:solidFill>
                <a:srgbClr val="04617B">
                  <a:shade val="90000"/>
                </a:srgbClr>
              </a:solidFill>
            </a:endParaRPr>
          </a:p>
        </p:txBody>
      </p:sp>
    </p:spTree>
    <p:extLst>
      <p:ext uri="{BB962C8B-B14F-4D97-AF65-F5344CB8AC3E}">
        <p14:creationId xmlns:p14="http://schemas.microsoft.com/office/powerpoint/2010/main" val="2722421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29913" y="457200"/>
            <a:ext cx="8484577" cy="1143000"/>
          </a:xfrm>
        </p:spPr>
        <p:txBody>
          <a:bodyPr>
            <a:normAutofit/>
          </a:bodyPr>
          <a:lstStyle/>
          <a:p>
            <a:pPr algn="just" eaLnBrk="1" hangingPunct="1"/>
            <a:r>
              <a:rPr lang="en-GB" sz="3200" b="1" dirty="0">
                <a:solidFill>
                  <a:srgbClr val="6600CC"/>
                </a:solidFill>
                <a:latin typeface="Times New Roman" panose="02020603050405020304" pitchFamily="18" charset="0"/>
                <a:cs typeface="Times New Roman" panose="02020603050405020304" pitchFamily="18" charset="0"/>
              </a:rPr>
              <a:t>What is the difference between software engineering and computer science?</a:t>
            </a:r>
          </a:p>
        </p:txBody>
      </p:sp>
      <p:sp>
        <p:nvSpPr>
          <p:cNvPr id="4" name="Slide Number Placeholder 3"/>
          <p:cNvSpPr>
            <a:spLocks noGrp="1"/>
          </p:cNvSpPr>
          <p:nvPr>
            <p:ph type="sldNum" sz="quarter" idx="12"/>
          </p:nvPr>
        </p:nvSpPr>
        <p:spPr/>
        <p:txBody>
          <a:bodyPr/>
          <a:lstStyle/>
          <a:p>
            <a:fld id="{43E468B8-7589-45E4-8D83-D9BB1DFADBF6}" type="slidenum">
              <a:rPr lang="en-US" smtClean="0"/>
              <a:t>35</a:t>
            </a:fld>
            <a:endParaRPr lang="en-US"/>
          </a:p>
        </p:txBody>
      </p:sp>
      <p:sp>
        <p:nvSpPr>
          <p:cNvPr id="13315" name="Text Box 4"/>
          <p:cNvSpPr txBox="1">
            <a:spLocks noChangeArrowheads="1"/>
          </p:cNvSpPr>
          <p:nvPr/>
        </p:nvSpPr>
        <p:spPr bwMode="auto">
          <a:xfrm>
            <a:off x="2539512" y="1952627"/>
            <a:ext cx="35564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lnSpc>
                <a:spcPct val="90000"/>
              </a:lnSpc>
              <a:spcBef>
                <a:spcPct val="20000"/>
              </a:spcBef>
              <a:spcAft>
                <a:spcPct val="0"/>
              </a:spcAft>
              <a:buChar char="•"/>
              <a:defRPr sz="2400" b="1">
                <a:solidFill>
                  <a:schemeClr val="tx1"/>
                </a:solidFill>
                <a:latin typeface="Times New Roman" pitchFamily="18" charset="0"/>
              </a:defRPr>
            </a:lvl6pPr>
            <a:lvl7pPr marL="2971800" indent="-228600" eaLnBrk="0" fontAlgn="base" hangingPunct="0">
              <a:lnSpc>
                <a:spcPct val="90000"/>
              </a:lnSpc>
              <a:spcBef>
                <a:spcPct val="20000"/>
              </a:spcBef>
              <a:spcAft>
                <a:spcPct val="0"/>
              </a:spcAft>
              <a:buChar char="•"/>
              <a:defRPr sz="2400" b="1">
                <a:solidFill>
                  <a:schemeClr val="tx1"/>
                </a:solidFill>
                <a:latin typeface="Times New Roman" pitchFamily="18" charset="0"/>
              </a:defRPr>
            </a:lvl7pPr>
            <a:lvl8pPr marL="3429000" indent="-228600" eaLnBrk="0" fontAlgn="base" hangingPunct="0">
              <a:lnSpc>
                <a:spcPct val="90000"/>
              </a:lnSpc>
              <a:spcBef>
                <a:spcPct val="20000"/>
              </a:spcBef>
              <a:spcAft>
                <a:spcPct val="0"/>
              </a:spcAft>
              <a:buChar char="•"/>
              <a:defRPr sz="2400" b="1">
                <a:solidFill>
                  <a:schemeClr val="tx1"/>
                </a:solidFill>
                <a:latin typeface="Times New Roman" pitchFamily="18" charset="0"/>
              </a:defRPr>
            </a:lvl8pPr>
            <a:lvl9pPr marL="3886200" indent="-228600" eaLnBrk="0" fontAlgn="base" hangingPunct="0">
              <a:lnSpc>
                <a:spcPct val="90000"/>
              </a:lnSpc>
              <a:spcBef>
                <a:spcPct val="20000"/>
              </a:spcBef>
              <a:spcAft>
                <a:spcPct val="0"/>
              </a:spcAft>
              <a:buChar char="•"/>
              <a:defRPr sz="2400" b="1">
                <a:solidFill>
                  <a:schemeClr val="tx1"/>
                </a:solidFill>
                <a:latin typeface="Times New Roman" pitchFamily="18" charset="0"/>
              </a:defRPr>
            </a:lvl9pPr>
          </a:lstStyle>
          <a:p>
            <a:pPr algn="ctr" eaLnBrk="1" hangingPunct="1">
              <a:lnSpc>
                <a:spcPct val="100000"/>
              </a:lnSpc>
              <a:spcBef>
                <a:spcPct val="50000"/>
              </a:spcBef>
              <a:buFontTx/>
              <a:buNone/>
            </a:pPr>
            <a:endParaRPr lang="en-US" b="0"/>
          </a:p>
        </p:txBody>
      </p:sp>
      <p:sp>
        <p:nvSpPr>
          <p:cNvPr id="13316" name="Text Box 5"/>
          <p:cNvSpPr txBox="1">
            <a:spLocks noChangeArrowheads="1"/>
          </p:cNvSpPr>
          <p:nvPr/>
        </p:nvSpPr>
        <p:spPr bwMode="auto">
          <a:xfrm>
            <a:off x="2086708" y="1828802"/>
            <a:ext cx="3681046" cy="588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lnSpc>
                <a:spcPct val="90000"/>
              </a:lnSpc>
              <a:spcBef>
                <a:spcPct val="20000"/>
              </a:spcBef>
              <a:spcAft>
                <a:spcPct val="0"/>
              </a:spcAft>
              <a:buChar char="•"/>
              <a:defRPr sz="2400" b="1">
                <a:solidFill>
                  <a:schemeClr val="tx1"/>
                </a:solidFill>
                <a:latin typeface="Times New Roman" pitchFamily="18" charset="0"/>
              </a:defRPr>
            </a:lvl6pPr>
            <a:lvl7pPr marL="2971800" indent="-228600" eaLnBrk="0" fontAlgn="base" hangingPunct="0">
              <a:lnSpc>
                <a:spcPct val="90000"/>
              </a:lnSpc>
              <a:spcBef>
                <a:spcPct val="20000"/>
              </a:spcBef>
              <a:spcAft>
                <a:spcPct val="0"/>
              </a:spcAft>
              <a:buChar char="•"/>
              <a:defRPr sz="2400" b="1">
                <a:solidFill>
                  <a:schemeClr val="tx1"/>
                </a:solidFill>
                <a:latin typeface="Times New Roman" pitchFamily="18" charset="0"/>
              </a:defRPr>
            </a:lvl7pPr>
            <a:lvl8pPr marL="3429000" indent="-228600" eaLnBrk="0" fontAlgn="base" hangingPunct="0">
              <a:lnSpc>
                <a:spcPct val="90000"/>
              </a:lnSpc>
              <a:spcBef>
                <a:spcPct val="20000"/>
              </a:spcBef>
              <a:spcAft>
                <a:spcPct val="0"/>
              </a:spcAft>
              <a:buChar char="•"/>
              <a:defRPr sz="2400" b="1">
                <a:solidFill>
                  <a:schemeClr val="tx1"/>
                </a:solidFill>
                <a:latin typeface="Times New Roman" pitchFamily="18" charset="0"/>
              </a:defRPr>
            </a:lvl8pPr>
            <a:lvl9pPr marL="3886200" indent="-228600" eaLnBrk="0" fontAlgn="base" hangingPunct="0">
              <a:lnSpc>
                <a:spcPct val="90000"/>
              </a:lnSpc>
              <a:spcBef>
                <a:spcPct val="20000"/>
              </a:spcBef>
              <a:spcAft>
                <a:spcPct val="0"/>
              </a:spcAft>
              <a:buChar char="•"/>
              <a:defRPr sz="2400" b="1">
                <a:solidFill>
                  <a:schemeClr val="tx1"/>
                </a:solidFill>
                <a:latin typeface="Times New Roman" pitchFamily="18" charset="0"/>
              </a:defRPr>
            </a:lvl9pPr>
          </a:lstStyle>
          <a:p>
            <a:pPr algn="ctr" eaLnBrk="1" hangingPunct="1">
              <a:lnSpc>
                <a:spcPct val="100000"/>
              </a:lnSpc>
              <a:spcBef>
                <a:spcPct val="50000"/>
              </a:spcBef>
              <a:buFontTx/>
              <a:buNone/>
            </a:pPr>
            <a:r>
              <a:rPr lang="en-GB" sz="3200">
                <a:solidFill>
                  <a:schemeClr val="accent2"/>
                </a:solidFill>
              </a:rPr>
              <a:t>Computer Science</a:t>
            </a:r>
          </a:p>
        </p:txBody>
      </p:sp>
      <p:sp>
        <p:nvSpPr>
          <p:cNvPr id="13317" name="Text Box 6"/>
          <p:cNvSpPr txBox="1">
            <a:spLocks noChangeArrowheads="1"/>
          </p:cNvSpPr>
          <p:nvPr/>
        </p:nvSpPr>
        <p:spPr bwMode="auto">
          <a:xfrm>
            <a:off x="6096000" y="1828802"/>
            <a:ext cx="3993174" cy="588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lnSpc>
                <a:spcPct val="90000"/>
              </a:lnSpc>
              <a:spcBef>
                <a:spcPct val="20000"/>
              </a:spcBef>
              <a:spcAft>
                <a:spcPct val="0"/>
              </a:spcAft>
              <a:buChar char="•"/>
              <a:defRPr sz="2400" b="1">
                <a:solidFill>
                  <a:schemeClr val="tx1"/>
                </a:solidFill>
                <a:latin typeface="Times New Roman" pitchFamily="18" charset="0"/>
              </a:defRPr>
            </a:lvl6pPr>
            <a:lvl7pPr marL="2971800" indent="-228600" eaLnBrk="0" fontAlgn="base" hangingPunct="0">
              <a:lnSpc>
                <a:spcPct val="90000"/>
              </a:lnSpc>
              <a:spcBef>
                <a:spcPct val="20000"/>
              </a:spcBef>
              <a:spcAft>
                <a:spcPct val="0"/>
              </a:spcAft>
              <a:buChar char="•"/>
              <a:defRPr sz="2400" b="1">
                <a:solidFill>
                  <a:schemeClr val="tx1"/>
                </a:solidFill>
                <a:latin typeface="Times New Roman" pitchFamily="18" charset="0"/>
              </a:defRPr>
            </a:lvl7pPr>
            <a:lvl8pPr marL="3429000" indent="-228600" eaLnBrk="0" fontAlgn="base" hangingPunct="0">
              <a:lnSpc>
                <a:spcPct val="90000"/>
              </a:lnSpc>
              <a:spcBef>
                <a:spcPct val="20000"/>
              </a:spcBef>
              <a:spcAft>
                <a:spcPct val="0"/>
              </a:spcAft>
              <a:buChar char="•"/>
              <a:defRPr sz="2400" b="1">
                <a:solidFill>
                  <a:schemeClr val="tx1"/>
                </a:solidFill>
                <a:latin typeface="Times New Roman" pitchFamily="18" charset="0"/>
              </a:defRPr>
            </a:lvl8pPr>
            <a:lvl9pPr marL="3886200" indent="-228600" eaLnBrk="0" fontAlgn="base" hangingPunct="0">
              <a:lnSpc>
                <a:spcPct val="90000"/>
              </a:lnSpc>
              <a:spcBef>
                <a:spcPct val="20000"/>
              </a:spcBef>
              <a:spcAft>
                <a:spcPct val="0"/>
              </a:spcAft>
              <a:buChar char="•"/>
              <a:defRPr sz="2400" b="1">
                <a:solidFill>
                  <a:schemeClr val="tx1"/>
                </a:solidFill>
                <a:latin typeface="Times New Roman" pitchFamily="18" charset="0"/>
              </a:defRPr>
            </a:lvl9pPr>
          </a:lstStyle>
          <a:p>
            <a:pPr algn="ctr" eaLnBrk="1" hangingPunct="1">
              <a:lnSpc>
                <a:spcPct val="100000"/>
              </a:lnSpc>
              <a:spcBef>
                <a:spcPct val="50000"/>
              </a:spcBef>
              <a:buFontTx/>
              <a:buNone/>
            </a:pPr>
            <a:r>
              <a:rPr lang="en-GB" sz="3200">
                <a:solidFill>
                  <a:srgbClr val="FF0000"/>
                </a:solidFill>
              </a:rPr>
              <a:t>Software Engineering</a:t>
            </a:r>
          </a:p>
        </p:txBody>
      </p:sp>
      <p:sp>
        <p:nvSpPr>
          <p:cNvPr id="13318" name="Rectangle 12"/>
          <p:cNvSpPr>
            <a:spLocks noChangeArrowheads="1"/>
          </p:cNvSpPr>
          <p:nvPr/>
        </p:nvSpPr>
        <p:spPr bwMode="auto">
          <a:xfrm>
            <a:off x="4337540" y="2362202"/>
            <a:ext cx="3556489"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00000"/>
              </a:lnSpc>
              <a:spcBef>
                <a:spcPct val="0"/>
              </a:spcBef>
              <a:buFontTx/>
              <a:buNone/>
            </a:pPr>
            <a:r>
              <a:rPr lang="en-GB" sz="2800"/>
              <a:t>is concerned with</a:t>
            </a:r>
          </a:p>
        </p:txBody>
      </p:sp>
      <p:sp>
        <p:nvSpPr>
          <p:cNvPr id="16402" name="Text Box 18"/>
          <p:cNvSpPr txBox="1">
            <a:spLocks noChangeArrowheads="1"/>
          </p:cNvSpPr>
          <p:nvPr/>
        </p:nvSpPr>
        <p:spPr bwMode="auto">
          <a:xfrm>
            <a:off x="1524001" y="4876800"/>
            <a:ext cx="914399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lnSpc>
                <a:spcPct val="90000"/>
              </a:lnSpc>
              <a:spcBef>
                <a:spcPct val="20000"/>
              </a:spcBef>
              <a:spcAft>
                <a:spcPct val="0"/>
              </a:spcAft>
              <a:buChar char="•"/>
              <a:defRPr sz="2400" b="1">
                <a:solidFill>
                  <a:schemeClr val="tx1"/>
                </a:solidFill>
                <a:latin typeface="Times New Roman" pitchFamily="18" charset="0"/>
              </a:defRPr>
            </a:lvl6pPr>
            <a:lvl7pPr marL="2971800" indent="-228600" eaLnBrk="0" fontAlgn="base" hangingPunct="0">
              <a:lnSpc>
                <a:spcPct val="90000"/>
              </a:lnSpc>
              <a:spcBef>
                <a:spcPct val="20000"/>
              </a:spcBef>
              <a:spcAft>
                <a:spcPct val="0"/>
              </a:spcAft>
              <a:buChar char="•"/>
              <a:defRPr sz="2400" b="1">
                <a:solidFill>
                  <a:schemeClr val="tx1"/>
                </a:solidFill>
                <a:latin typeface="Times New Roman" pitchFamily="18" charset="0"/>
              </a:defRPr>
            </a:lvl7pPr>
            <a:lvl8pPr marL="3429000" indent="-228600" eaLnBrk="0" fontAlgn="base" hangingPunct="0">
              <a:lnSpc>
                <a:spcPct val="90000"/>
              </a:lnSpc>
              <a:spcBef>
                <a:spcPct val="20000"/>
              </a:spcBef>
              <a:spcAft>
                <a:spcPct val="0"/>
              </a:spcAft>
              <a:buChar char="•"/>
              <a:defRPr sz="2400" b="1">
                <a:solidFill>
                  <a:schemeClr val="tx1"/>
                </a:solidFill>
                <a:latin typeface="Times New Roman" pitchFamily="18" charset="0"/>
              </a:defRPr>
            </a:lvl8pPr>
            <a:lvl9pPr marL="3886200" indent="-228600" eaLnBrk="0" fontAlgn="base" hangingPunct="0">
              <a:lnSpc>
                <a:spcPct val="90000"/>
              </a:lnSpc>
              <a:spcBef>
                <a:spcPct val="20000"/>
              </a:spcBef>
              <a:spcAft>
                <a:spcPct val="0"/>
              </a:spcAft>
              <a:buChar char="•"/>
              <a:defRPr sz="2400" b="1">
                <a:solidFill>
                  <a:schemeClr val="tx1"/>
                </a:solidFill>
                <a:latin typeface="Times New Roman" pitchFamily="18" charset="0"/>
              </a:defRPr>
            </a:lvl9pPr>
          </a:lstStyle>
          <a:p>
            <a:pPr marL="457200" indent="-457200" algn="just" eaLnBrk="1" hangingPunct="1">
              <a:buFont typeface="Wingdings" panose="05000000000000000000" pitchFamily="2" charset="2"/>
              <a:buChar char="§"/>
            </a:pPr>
            <a:r>
              <a:rPr lang="en-GB" sz="2800" i="1" dirty="0">
                <a:solidFill>
                  <a:schemeClr val="accent2"/>
                </a:solidFill>
              </a:rPr>
              <a:t>Computer science theories</a:t>
            </a:r>
            <a:r>
              <a:rPr lang="en-GB" sz="2800" b="0" dirty="0"/>
              <a:t> are currently insufficient to act as a complete underpinning for software engineering, BUT it is a foundation for practical aspects of software engineering</a:t>
            </a:r>
            <a:r>
              <a:rPr lang="en-GB" sz="3600" b="0" dirty="0"/>
              <a:t>  	</a:t>
            </a:r>
          </a:p>
        </p:txBody>
      </p:sp>
      <p:grpSp>
        <p:nvGrpSpPr>
          <p:cNvPr id="2" name="Group 21"/>
          <p:cNvGrpSpPr>
            <a:grpSpLocks/>
          </p:cNvGrpSpPr>
          <p:nvPr/>
        </p:nvGrpSpPr>
        <p:grpSpPr bwMode="auto">
          <a:xfrm>
            <a:off x="1523697" y="2427288"/>
            <a:ext cx="4496393" cy="2289394"/>
            <a:chOff x="16" y="1529"/>
            <a:chExt cx="2889" cy="2893"/>
          </a:xfrm>
        </p:grpSpPr>
        <p:sp>
          <p:nvSpPr>
            <p:cNvPr id="13324" name="Text Box 10"/>
            <p:cNvSpPr txBox="1">
              <a:spLocks noChangeArrowheads="1"/>
            </p:cNvSpPr>
            <p:nvPr/>
          </p:nvSpPr>
          <p:spPr bwMode="auto">
            <a:xfrm>
              <a:off x="16" y="2127"/>
              <a:ext cx="2889" cy="22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lnSpc>
                  <a:spcPct val="90000"/>
                </a:lnSpc>
                <a:spcBef>
                  <a:spcPct val="20000"/>
                </a:spcBef>
                <a:spcAft>
                  <a:spcPct val="0"/>
                </a:spcAft>
                <a:buChar char="•"/>
                <a:defRPr sz="2400" b="1">
                  <a:solidFill>
                    <a:schemeClr val="tx1"/>
                  </a:solidFill>
                  <a:latin typeface="Times New Roman" pitchFamily="18" charset="0"/>
                </a:defRPr>
              </a:lvl6pPr>
              <a:lvl7pPr marL="2971800" indent="-228600" eaLnBrk="0" fontAlgn="base" hangingPunct="0">
                <a:lnSpc>
                  <a:spcPct val="90000"/>
                </a:lnSpc>
                <a:spcBef>
                  <a:spcPct val="20000"/>
                </a:spcBef>
                <a:spcAft>
                  <a:spcPct val="0"/>
                </a:spcAft>
                <a:buChar char="•"/>
                <a:defRPr sz="2400" b="1">
                  <a:solidFill>
                    <a:schemeClr val="tx1"/>
                  </a:solidFill>
                  <a:latin typeface="Times New Roman" pitchFamily="18" charset="0"/>
                </a:defRPr>
              </a:lvl7pPr>
              <a:lvl8pPr marL="3429000" indent="-228600" eaLnBrk="0" fontAlgn="base" hangingPunct="0">
                <a:lnSpc>
                  <a:spcPct val="90000"/>
                </a:lnSpc>
                <a:spcBef>
                  <a:spcPct val="20000"/>
                </a:spcBef>
                <a:spcAft>
                  <a:spcPct val="0"/>
                </a:spcAft>
                <a:buChar char="•"/>
                <a:defRPr sz="2400" b="1">
                  <a:solidFill>
                    <a:schemeClr val="tx1"/>
                  </a:solidFill>
                  <a:latin typeface="Times New Roman" pitchFamily="18" charset="0"/>
                </a:defRPr>
              </a:lvl8pPr>
              <a:lvl9pPr marL="3886200" indent="-228600" eaLnBrk="0" fontAlgn="base" hangingPunct="0">
                <a:lnSpc>
                  <a:spcPct val="90000"/>
                </a:lnSpc>
                <a:spcBef>
                  <a:spcPct val="20000"/>
                </a:spcBef>
                <a:spcAft>
                  <a:spcPct val="0"/>
                </a:spcAft>
                <a:buChar char="•"/>
                <a:defRPr sz="2400" b="1">
                  <a:solidFill>
                    <a:schemeClr val="tx1"/>
                  </a:solidFill>
                  <a:latin typeface="Times New Roman" pitchFamily="18" charset="0"/>
                </a:defRPr>
              </a:lvl9pPr>
            </a:lstStyle>
            <a:p>
              <a:pPr marL="457200" indent="-457200" algn="just">
                <a:spcBef>
                  <a:spcPct val="0"/>
                </a:spcBef>
                <a:buFont typeface="Wingdings" panose="05000000000000000000" pitchFamily="2" charset="2"/>
                <a:buChar char="§"/>
              </a:pPr>
              <a:r>
                <a:rPr lang="en-GB" sz="2800" b="0" dirty="0"/>
                <a:t> theory, fundamentals, algorithms, data structures, complexity theory, numerical methods</a:t>
              </a:r>
            </a:p>
          </p:txBody>
        </p:sp>
        <p:sp>
          <p:nvSpPr>
            <p:cNvPr id="13325" name="Line 19"/>
            <p:cNvSpPr>
              <a:spLocks noChangeShapeType="1"/>
            </p:cNvSpPr>
            <p:nvPr/>
          </p:nvSpPr>
          <p:spPr bwMode="auto">
            <a:xfrm>
              <a:off x="693" y="1529"/>
              <a:ext cx="0" cy="531"/>
            </a:xfrm>
            <a:prstGeom prst="line">
              <a:avLst/>
            </a:prstGeom>
            <a:noFill/>
            <a:ln w="57150" cmpd="thinThick">
              <a:solidFill>
                <a:srgbClr val="9933FF"/>
              </a:solidFill>
              <a:round/>
              <a:headEnd/>
              <a:tailEnd type="triangle" w="sm" len="lg"/>
            </a:ln>
            <a:extLst>
              <a:ext uri="{909E8E84-426E-40DD-AFC4-6F175D3DCCD1}">
                <a14:hiddenFill xmlns:a14="http://schemas.microsoft.com/office/drawing/2010/main">
                  <a:noFill/>
                </a14:hiddenFill>
              </a:ext>
            </a:extLst>
          </p:spPr>
          <p:txBody>
            <a:bodyPr/>
            <a:lstStyle/>
            <a:p>
              <a:endParaRPr lang="en-US"/>
            </a:p>
          </p:txBody>
        </p:sp>
      </p:grpSp>
      <p:grpSp>
        <p:nvGrpSpPr>
          <p:cNvPr id="3" name="Group 22"/>
          <p:cNvGrpSpPr>
            <a:grpSpLocks/>
          </p:cNvGrpSpPr>
          <p:nvPr/>
        </p:nvGrpSpPr>
        <p:grpSpPr bwMode="auto">
          <a:xfrm>
            <a:off x="6248250" y="2427288"/>
            <a:ext cx="4420382" cy="2420504"/>
            <a:chOff x="3227" y="1529"/>
            <a:chExt cx="3123" cy="2938"/>
          </a:xfrm>
        </p:grpSpPr>
        <p:sp>
          <p:nvSpPr>
            <p:cNvPr id="13322" name="Text Box 11"/>
            <p:cNvSpPr txBox="1">
              <a:spLocks noChangeArrowheads="1"/>
            </p:cNvSpPr>
            <p:nvPr/>
          </p:nvSpPr>
          <p:spPr bwMode="auto">
            <a:xfrm>
              <a:off x="3227" y="2113"/>
              <a:ext cx="3123" cy="23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457200" indent="-457200"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lnSpc>
                  <a:spcPct val="90000"/>
                </a:lnSpc>
                <a:spcBef>
                  <a:spcPct val="20000"/>
                </a:spcBef>
                <a:spcAft>
                  <a:spcPct val="0"/>
                </a:spcAft>
                <a:buChar char="•"/>
                <a:defRPr sz="2400" b="1">
                  <a:solidFill>
                    <a:schemeClr val="tx1"/>
                  </a:solidFill>
                  <a:latin typeface="Times New Roman" pitchFamily="18" charset="0"/>
                </a:defRPr>
              </a:lvl6pPr>
              <a:lvl7pPr marL="2971800" indent="-228600" eaLnBrk="0" fontAlgn="base" hangingPunct="0">
                <a:lnSpc>
                  <a:spcPct val="90000"/>
                </a:lnSpc>
                <a:spcBef>
                  <a:spcPct val="20000"/>
                </a:spcBef>
                <a:spcAft>
                  <a:spcPct val="0"/>
                </a:spcAft>
                <a:buChar char="•"/>
                <a:defRPr sz="2400" b="1">
                  <a:solidFill>
                    <a:schemeClr val="tx1"/>
                  </a:solidFill>
                  <a:latin typeface="Times New Roman" pitchFamily="18" charset="0"/>
                </a:defRPr>
              </a:lvl7pPr>
              <a:lvl8pPr marL="3429000" indent="-228600" eaLnBrk="0" fontAlgn="base" hangingPunct="0">
                <a:lnSpc>
                  <a:spcPct val="90000"/>
                </a:lnSpc>
                <a:spcBef>
                  <a:spcPct val="20000"/>
                </a:spcBef>
                <a:spcAft>
                  <a:spcPct val="0"/>
                </a:spcAft>
                <a:buChar char="•"/>
                <a:defRPr sz="2400" b="1">
                  <a:solidFill>
                    <a:schemeClr val="tx1"/>
                  </a:solidFill>
                  <a:latin typeface="Times New Roman" pitchFamily="18" charset="0"/>
                </a:defRPr>
              </a:lvl8pPr>
              <a:lvl9pPr marL="3886200" indent="-228600" eaLnBrk="0" fontAlgn="base" hangingPunct="0">
                <a:lnSpc>
                  <a:spcPct val="90000"/>
                </a:lnSpc>
                <a:spcBef>
                  <a:spcPct val="20000"/>
                </a:spcBef>
                <a:spcAft>
                  <a:spcPct val="0"/>
                </a:spcAft>
                <a:buChar char="•"/>
                <a:defRPr sz="2400" b="1">
                  <a:solidFill>
                    <a:schemeClr val="tx1"/>
                  </a:solidFill>
                  <a:latin typeface="Times New Roman" pitchFamily="18" charset="0"/>
                </a:defRPr>
              </a:lvl9pPr>
            </a:lstStyle>
            <a:p>
              <a:pPr algn="just">
                <a:lnSpc>
                  <a:spcPct val="100000"/>
                </a:lnSpc>
                <a:spcBef>
                  <a:spcPct val="0"/>
                </a:spcBef>
                <a:buFont typeface="Wingdings" panose="05000000000000000000" pitchFamily="2" charset="2"/>
                <a:buChar char="§"/>
              </a:pPr>
              <a:r>
                <a:rPr lang="en-GB" b="0" dirty="0"/>
                <a:t>the practicalities of developing</a:t>
              </a:r>
            </a:p>
            <a:p>
              <a:pPr marL="0" indent="0" algn="just">
                <a:spcBef>
                  <a:spcPct val="0"/>
                </a:spcBef>
              </a:pPr>
              <a:r>
                <a:rPr lang="en-GB" b="0" dirty="0"/>
                <a:t> and delivering useful software</a:t>
              </a:r>
            </a:p>
            <a:p>
              <a:pPr algn="just">
                <a:lnSpc>
                  <a:spcPct val="100000"/>
                </a:lnSpc>
                <a:spcBef>
                  <a:spcPct val="0"/>
                </a:spcBef>
                <a:buFont typeface="Wingdings" panose="05000000000000000000" pitchFamily="2" charset="2"/>
                <a:buChar char="§"/>
              </a:pPr>
              <a:r>
                <a:rPr lang="en-GB" b="0" dirty="0"/>
                <a:t>SE deals with practical problems in complex software products</a:t>
              </a:r>
            </a:p>
          </p:txBody>
        </p:sp>
        <p:sp>
          <p:nvSpPr>
            <p:cNvPr id="13323" name="Line 20"/>
            <p:cNvSpPr>
              <a:spLocks noChangeShapeType="1"/>
            </p:cNvSpPr>
            <p:nvPr/>
          </p:nvSpPr>
          <p:spPr bwMode="auto">
            <a:xfrm>
              <a:off x="5477" y="1529"/>
              <a:ext cx="0" cy="531"/>
            </a:xfrm>
            <a:prstGeom prst="line">
              <a:avLst/>
            </a:prstGeom>
            <a:noFill/>
            <a:ln w="57150" cmpd="thinThick">
              <a:solidFill>
                <a:srgbClr val="9933FF"/>
              </a:solidFill>
              <a:round/>
              <a:headEnd/>
              <a:tailEnd type="triangle" w="sm" len="lg"/>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541899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402"/>
                                        </p:tgtEl>
                                        <p:attrNameLst>
                                          <p:attrName>style.visibility</p:attrName>
                                        </p:attrNameLst>
                                      </p:cBhvr>
                                      <p:to>
                                        <p:strVal val="visible"/>
                                      </p:to>
                                    </p:set>
                                    <p:anim calcmode="lin" valueType="num">
                                      <p:cBhvr>
                                        <p:cTn id="17" dur="500" fill="hold"/>
                                        <p:tgtEl>
                                          <p:spTgt spid="16402"/>
                                        </p:tgtEl>
                                        <p:attrNameLst>
                                          <p:attrName>ppt_w</p:attrName>
                                        </p:attrNameLst>
                                      </p:cBhvr>
                                      <p:tavLst>
                                        <p:tav tm="0">
                                          <p:val>
                                            <p:fltVal val="0"/>
                                          </p:val>
                                        </p:tav>
                                        <p:tav tm="100000">
                                          <p:val>
                                            <p:strVal val="#ppt_w"/>
                                          </p:val>
                                        </p:tav>
                                      </p:tavLst>
                                    </p:anim>
                                    <p:anim calcmode="lin" valueType="num">
                                      <p:cBhvr>
                                        <p:cTn id="18" dur="500" fill="hold"/>
                                        <p:tgtEl>
                                          <p:spTgt spid="1640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81200" y="304800"/>
            <a:ext cx="8229600" cy="304800"/>
          </a:xfrm>
        </p:spPr>
        <p:txBody>
          <a:bodyPr>
            <a:normAutofit fontScale="90000"/>
          </a:bodyPr>
          <a:lstStyle/>
          <a:p>
            <a:pPr algn="ctr"/>
            <a:r>
              <a:rPr lang="en-US" sz="3200" b="1" dirty="0">
                <a:solidFill>
                  <a:srgbClr val="FF0000"/>
                </a:solidFill>
                <a:latin typeface="Times New Roman" panose="02020603050405020304" pitchFamily="18" charset="0"/>
                <a:cs typeface="Times New Roman" panose="02020603050405020304" pitchFamily="18" charset="0"/>
              </a:rPr>
              <a:t>Software Engineering Body of Knowledge</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3E468B8-7589-45E4-8D83-D9BB1DFADBF6}" type="slidenum">
              <a:rPr lang="en-US" smtClean="0"/>
              <a:t>36</a:t>
            </a:fld>
            <a:endParaRPr lang="en-US"/>
          </a:p>
        </p:txBody>
      </p:sp>
      <p:pic>
        <p:nvPicPr>
          <p:cNvPr id="143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07" y="934622"/>
            <a:ext cx="8398330" cy="5351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Rectangle 4"/>
          <p:cNvSpPr>
            <a:spLocks noChangeArrowheads="1"/>
          </p:cNvSpPr>
          <p:nvPr/>
        </p:nvSpPr>
        <p:spPr bwMode="auto">
          <a:xfrm>
            <a:off x="1765789" y="6452772"/>
            <a:ext cx="86604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None/>
            </a:pPr>
            <a:r>
              <a:rPr lang="en-US" sz="1600" dirty="0"/>
              <a:t>Source: http://www.sei.cmu.edu/pub/documents/99.reports/pdf/99tr004.pdf</a:t>
            </a:r>
          </a:p>
        </p:txBody>
      </p:sp>
    </p:spTree>
    <p:extLst>
      <p:ext uri="{BB962C8B-B14F-4D97-AF65-F5344CB8AC3E}">
        <p14:creationId xmlns:p14="http://schemas.microsoft.com/office/powerpoint/2010/main" val="807319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
            <a:ext cx="8439150" cy="396875"/>
          </a:xfrm>
        </p:spPr>
        <p:txBody>
          <a:bodyPr>
            <a:normAutofit fontScale="90000"/>
          </a:bodyPr>
          <a:lstStyle/>
          <a:p>
            <a:pPr algn="ctr"/>
            <a:r>
              <a:rPr lang="en-GB" b="1" dirty="0">
                <a:solidFill>
                  <a:srgbClr val="FF0000"/>
                </a:solidFill>
                <a:latin typeface="Times New Roman" panose="02020603050405020304" pitchFamily="18" charset="0"/>
                <a:cs typeface="Times New Roman" panose="02020603050405020304" pitchFamily="18" charset="0"/>
              </a:rPr>
              <a:t>The Nature of Software </a:t>
            </a:r>
          </a:p>
        </p:txBody>
      </p:sp>
      <p:sp>
        <p:nvSpPr>
          <p:cNvPr id="3" name="Content Placeholder 2"/>
          <p:cNvSpPr>
            <a:spLocks noGrp="1"/>
          </p:cNvSpPr>
          <p:nvPr>
            <p:ph idx="1"/>
          </p:nvPr>
        </p:nvSpPr>
        <p:spPr>
          <a:xfrm>
            <a:off x="0" y="396877"/>
            <a:ext cx="12192000" cy="6461123"/>
          </a:xfrm>
        </p:spPr>
        <p:txBody>
          <a:bodyPr>
            <a:noAutofit/>
          </a:bodyPr>
          <a:lstStyle/>
          <a:p>
            <a:pPr algn="just">
              <a:lnSpc>
                <a:spcPct val="150000"/>
              </a:lnSpc>
              <a:spcBef>
                <a:spcPts val="0"/>
              </a:spcBef>
              <a:buFont typeface="Wingdings" panose="05000000000000000000" pitchFamily="2" charset="2"/>
              <a:buChar char="§"/>
            </a:pPr>
            <a:r>
              <a:rPr lang="en-GB" sz="2780" dirty="0">
                <a:latin typeface="Times New Roman" panose="02020603050405020304" pitchFamily="18" charset="0"/>
                <a:cs typeface="Times New Roman" panose="02020603050405020304" pitchFamily="18" charset="0"/>
              </a:rPr>
              <a:t> Here are some key aspects of the nature of software or systems:</a:t>
            </a:r>
          </a:p>
          <a:p>
            <a:pPr marL="514350" indent="-514350" algn="just">
              <a:lnSpc>
                <a:spcPct val="150000"/>
              </a:lnSpc>
              <a:spcBef>
                <a:spcPts val="0"/>
              </a:spcBef>
              <a:buAutoNum type="arabicPeriod"/>
            </a:pPr>
            <a:r>
              <a:rPr lang="en-GB" sz="2780" b="1" dirty="0">
                <a:solidFill>
                  <a:srgbClr val="6600CC"/>
                </a:solidFill>
                <a:latin typeface="Times New Roman" panose="02020603050405020304" pitchFamily="18" charset="0"/>
                <a:cs typeface="Times New Roman" panose="02020603050405020304" pitchFamily="18" charset="0"/>
              </a:rPr>
              <a:t>Abstractness</a:t>
            </a:r>
            <a:endParaRPr lang="en-GB" sz="2780" dirty="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780" b="1" dirty="0">
                <a:latin typeface="Times New Roman" panose="02020603050405020304" pitchFamily="18" charset="0"/>
                <a:cs typeface="Times New Roman" panose="02020603050405020304" pitchFamily="18" charset="0"/>
              </a:rPr>
              <a:t> Software</a:t>
            </a:r>
            <a:r>
              <a:rPr lang="en-GB" sz="2780" dirty="0">
                <a:latin typeface="Times New Roman" panose="02020603050405020304" pitchFamily="18" charset="0"/>
                <a:cs typeface="Times New Roman" panose="02020603050405020304" pitchFamily="18" charset="0"/>
              </a:rPr>
              <a:t> and </a:t>
            </a:r>
            <a:r>
              <a:rPr lang="en-GB" sz="2780" b="1" dirty="0">
                <a:latin typeface="Times New Roman" panose="02020603050405020304" pitchFamily="18" charset="0"/>
                <a:cs typeface="Times New Roman" panose="02020603050405020304" pitchFamily="18" charset="0"/>
              </a:rPr>
              <a:t>systems</a:t>
            </a:r>
            <a:r>
              <a:rPr lang="en-GB" sz="2780" dirty="0">
                <a:latin typeface="Times New Roman" panose="02020603050405020304" pitchFamily="18" charset="0"/>
                <a:cs typeface="Times New Roman" panose="02020603050405020304" pitchFamily="18" charset="0"/>
              </a:rPr>
              <a:t> exist in the </a:t>
            </a:r>
            <a:r>
              <a:rPr lang="en-GB" sz="2780" b="1" dirty="0">
                <a:solidFill>
                  <a:srgbClr val="660033"/>
                </a:solidFill>
                <a:latin typeface="Times New Roman" panose="02020603050405020304" pitchFamily="18" charset="0"/>
                <a:cs typeface="Times New Roman" panose="02020603050405020304" pitchFamily="18" charset="0"/>
              </a:rPr>
              <a:t>digital</a:t>
            </a:r>
            <a:r>
              <a:rPr lang="en-GB" sz="2780" dirty="0">
                <a:latin typeface="Times New Roman" panose="02020603050405020304" pitchFamily="18" charset="0"/>
                <a:cs typeface="Times New Roman" panose="02020603050405020304" pitchFamily="18" charset="0"/>
              </a:rPr>
              <a:t> </a:t>
            </a:r>
            <a:r>
              <a:rPr lang="en-GB" sz="2780" b="1" dirty="0">
                <a:solidFill>
                  <a:srgbClr val="660033"/>
                </a:solidFill>
                <a:latin typeface="Times New Roman" panose="02020603050405020304" pitchFamily="18" charset="0"/>
                <a:cs typeface="Times New Roman" panose="02020603050405020304" pitchFamily="18" charset="0"/>
              </a:rPr>
              <a:t>realm</a:t>
            </a:r>
            <a:r>
              <a:rPr lang="en-GB" sz="2780" dirty="0">
                <a:latin typeface="Times New Roman" panose="02020603050405020304" pitchFamily="18" charset="0"/>
                <a:cs typeface="Times New Roman" panose="02020603050405020304" pitchFamily="18" charset="0"/>
              </a:rPr>
              <a:t> and are often </a:t>
            </a:r>
            <a:r>
              <a:rPr lang="en-GB" sz="2780" b="1" dirty="0">
                <a:solidFill>
                  <a:srgbClr val="660033"/>
                </a:solidFill>
                <a:latin typeface="Times New Roman" panose="02020603050405020304" pitchFamily="18" charset="0"/>
                <a:cs typeface="Times New Roman" panose="02020603050405020304" pitchFamily="18" charset="0"/>
              </a:rPr>
              <a:t>abstract</a:t>
            </a:r>
            <a:r>
              <a:rPr lang="en-GB" sz="2780" dirty="0">
                <a:latin typeface="Times New Roman" panose="02020603050405020304" pitchFamily="18" charset="0"/>
                <a:cs typeface="Times New Roman" panose="02020603050405020304" pitchFamily="18" charset="0"/>
              </a:rPr>
              <a:t> in </a:t>
            </a:r>
            <a:r>
              <a:rPr lang="en-GB" sz="2780" b="1" dirty="0">
                <a:solidFill>
                  <a:srgbClr val="660033"/>
                </a:solidFill>
                <a:latin typeface="Times New Roman" panose="02020603050405020304" pitchFamily="18" charset="0"/>
                <a:cs typeface="Times New Roman" panose="02020603050405020304" pitchFamily="18" charset="0"/>
              </a:rPr>
              <a:t>nature</a:t>
            </a:r>
            <a:r>
              <a:rPr lang="en-GB" sz="278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780" dirty="0">
                <a:latin typeface="Times New Roman" panose="02020603050405020304" pitchFamily="18" charset="0"/>
                <a:cs typeface="Times New Roman" panose="02020603050405020304" pitchFamily="18" charset="0"/>
              </a:rPr>
              <a:t> They are </a:t>
            </a:r>
            <a:r>
              <a:rPr lang="en-GB" sz="2780" b="1" dirty="0">
                <a:solidFill>
                  <a:srgbClr val="0000CC"/>
                </a:solidFill>
                <a:latin typeface="Times New Roman" panose="02020603050405020304" pitchFamily="18" charset="0"/>
                <a:cs typeface="Times New Roman" panose="02020603050405020304" pitchFamily="18" charset="0"/>
              </a:rPr>
              <a:t>composed</a:t>
            </a:r>
            <a:r>
              <a:rPr lang="en-GB" sz="2780" dirty="0">
                <a:latin typeface="Times New Roman" panose="02020603050405020304" pitchFamily="18" charset="0"/>
                <a:cs typeface="Times New Roman" panose="02020603050405020304" pitchFamily="18" charset="0"/>
              </a:rPr>
              <a:t> of </a:t>
            </a:r>
            <a:r>
              <a:rPr lang="en-GB" sz="2780" b="1" dirty="0">
                <a:solidFill>
                  <a:srgbClr val="0000CC"/>
                </a:solidFill>
                <a:latin typeface="Times New Roman" panose="02020603050405020304" pitchFamily="18" charset="0"/>
                <a:cs typeface="Times New Roman" panose="02020603050405020304" pitchFamily="18" charset="0"/>
              </a:rPr>
              <a:t>logical</a:t>
            </a:r>
            <a:r>
              <a:rPr lang="en-GB" sz="2780" dirty="0">
                <a:latin typeface="Times New Roman" panose="02020603050405020304" pitchFamily="18" charset="0"/>
                <a:cs typeface="Times New Roman" panose="02020603050405020304" pitchFamily="18" charset="0"/>
              </a:rPr>
              <a:t> </a:t>
            </a:r>
            <a:r>
              <a:rPr lang="en-GB" sz="2780" b="1" dirty="0">
                <a:solidFill>
                  <a:srgbClr val="0000CC"/>
                </a:solidFill>
                <a:latin typeface="Times New Roman" panose="02020603050405020304" pitchFamily="18" charset="0"/>
                <a:cs typeface="Times New Roman" panose="02020603050405020304" pitchFamily="18" charset="0"/>
              </a:rPr>
              <a:t>instructions</a:t>
            </a:r>
            <a:r>
              <a:rPr lang="en-GB" sz="2780" dirty="0">
                <a:latin typeface="Times New Roman" panose="02020603050405020304" pitchFamily="18" charset="0"/>
                <a:cs typeface="Times New Roman" panose="02020603050405020304" pitchFamily="18" charset="0"/>
              </a:rPr>
              <a:t>, </a:t>
            </a:r>
            <a:r>
              <a:rPr lang="en-GB" sz="2780" b="1" dirty="0">
                <a:solidFill>
                  <a:srgbClr val="0000CC"/>
                </a:solidFill>
                <a:latin typeface="Times New Roman" panose="02020603050405020304" pitchFamily="18" charset="0"/>
                <a:cs typeface="Times New Roman" panose="02020603050405020304" pitchFamily="18" charset="0"/>
              </a:rPr>
              <a:t>data</a:t>
            </a:r>
            <a:r>
              <a:rPr lang="en-GB" sz="2780" dirty="0">
                <a:latin typeface="Times New Roman" panose="02020603050405020304" pitchFamily="18" charset="0"/>
                <a:cs typeface="Times New Roman" panose="02020603050405020304" pitchFamily="18" charset="0"/>
              </a:rPr>
              <a:t> </a:t>
            </a:r>
            <a:r>
              <a:rPr lang="en-GB" sz="2780" b="1" dirty="0">
                <a:solidFill>
                  <a:srgbClr val="0000CC"/>
                </a:solidFill>
                <a:latin typeface="Times New Roman" panose="02020603050405020304" pitchFamily="18" charset="0"/>
                <a:cs typeface="Times New Roman" panose="02020603050405020304" pitchFamily="18" charset="0"/>
              </a:rPr>
              <a:t>structures</a:t>
            </a:r>
            <a:r>
              <a:rPr lang="en-GB" sz="2780" dirty="0">
                <a:latin typeface="Times New Roman" panose="02020603050405020304" pitchFamily="18" charset="0"/>
                <a:cs typeface="Times New Roman" panose="02020603050405020304" pitchFamily="18" charset="0"/>
              </a:rPr>
              <a:t>, and </a:t>
            </a:r>
            <a:r>
              <a:rPr lang="en-GB" sz="2780" b="1" dirty="0">
                <a:latin typeface="Times New Roman" panose="02020603050405020304" pitchFamily="18" charset="0"/>
                <a:cs typeface="Times New Roman" panose="02020603050405020304" pitchFamily="18" charset="0"/>
              </a:rPr>
              <a:t>algorithms</a:t>
            </a:r>
            <a:r>
              <a:rPr lang="en-GB" sz="2780" dirty="0">
                <a:latin typeface="Times New Roman" panose="02020603050405020304" pitchFamily="18" charset="0"/>
                <a:cs typeface="Times New Roman" panose="02020603050405020304" pitchFamily="18" charset="0"/>
              </a:rPr>
              <a:t> that define their </a:t>
            </a:r>
            <a:r>
              <a:rPr lang="en-GB" sz="2780" b="1" dirty="0" err="1">
                <a:latin typeface="Times New Roman" panose="02020603050405020304" pitchFamily="18" charset="0"/>
                <a:cs typeface="Times New Roman" panose="02020603050405020304" pitchFamily="18" charset="0"/>
              </a:rPr>
              <a:t>behavior</a:t>
            </a:r>
            <a:r>
              <a:rPr lang="en-GB" sz="2780" dirty="0">
                <a:latin typeface="Times New Roman" panose="02020603050405020304" pitchFamily="18" charset="0"/>
                <a:cs typeface="Times New Roman" panose="02020603050405020304" pitchFamily="18" charset="0"/>
              </a:rPr>
              <a:t> and </a:t>
            </a:r>
            <a:r>
              <a:rPr lang="en-GB" sz="2780" b="1" dirty="0">
                <a:latin typeface="Times New Roman" panose="02020603050405020304" pitchFamily="18" charset="0"/>
                <a:cs typeface="Times New Roman" panose="02020603050405020304" pitchFamily="18" charset="0"/>
              </a:rPr>
              <a:t>functionality</a:t>
            </a:r>
            <a:r>
              <a:rPr lang="en-GB" sz="278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780" b="1" dirty="0">
                <a:solidFill>
                  <a:srgbClr val="6600CC"/>
                </a:solidFill>
                <a:latin typeface="Times New Roman" panose="02020603050405020304" pitchFamily="18" charset="0"/>
                <a:cs typeface="Times New Roman" panose="02020603050405020304" pitchFamily="18" charset="0"/>
              </a:rPr>
              <a:t>2. Complexity</a:t>
            </a:r>
            <a:endParaRPr lang="en-GB" sz="2780" dirty="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780" b="1" dirty="0">
                <a:solidFill>
                  <a:srgbClr val="FF0000"/>
                </a:solidFill>
                <a:latin typeface="Times New Roman" panose="02020603050405020304" pitchFamily="18" charset="0"/>
                <a:cs typeface="Times New Roman" panose="02020603050405020304" pitchFamily="18" charset="0"/>
              </a:rPr>
              <a:t> Software</a:t>
            </a:r>
            <a:r>
              <a:rPr lang="en-GB" sz="2780" dirty="0">
                <a:latin typeface="Times New Roman" panose="02020603050405020304" pitchFamily="18" charset="0"/>
                <a:cs typeface="Times New Roman" panose="02020603050405020304" pitchFamily="18" charset="0"/>
              </a:rPr>
              <a:t> and </a:t>
            </a:r>
            <a:r>
              <a:rPr lang="en-GB" sz="2780" b="1" dirty="0">
                <a:solidFill>
                  <a:srgbClr val="FF0000"/>
                </a:solidFill>
                <a:latin typeface="Times New Roman" panose="02020603050405020304" pitchFamily="18" charset="0"/>
                <a:cs typeface="Times New Roman" panose="02020603050405020304" pitchFamily="18" charset="0"/>
              </a:rPr>
              <a:t>systems</a:t>
            </a:r>
            <a:r>
              <a:rPr lang="en-GB" sz="2780" dirty="0">
                <a:latin typeface="Times New Roman" panose="02020603050405020304" pitchFamily="18" charset="0"/>
                <a:cs typeface="Times New Roman" panose="02020603050405020304" pitchFamily="18" charset="0"/>
              </a:rPr>
              <a:t> can range from </a:t>
            </a:r>
            <a:r>
              <a:rPr lang="en-GB" sz="2780" b="1" dirty="0">
                <a:solidFill>
                  <a:srgbClr val="9900CC"/>
                </a:solidFill>
                <a:latin typeface="Times New Roman" panose="02020603050405020304" pitchFamily="18" charset="0"/>
                <a:cs typeface="Times New Roman" panose="02020603050405020304" pitchFamily="18" charset="0"/>
              </a:rPr>
              <a:t>simple</a:t>
            </a:r>
            <a:r>
              <a:rPr lang="en-GB" sz="2780" dirty="0">
                <a:latin typeface="Times New Roman" panose="02020603050405020304" pitchFamily="18" charset="0"/>
                <a:cs typeface="Times New Roman" panose="02020603050405020304" pitchFamily="18" charset="0"/>
              </a:rPr>
              <a:t> </a:t>
            </a:r>
            <a:r>
              <a:rPr lang="en-GB" sz="2780" b="1" dirty="0">
                <a:solidFill>
                  <a:srgbClr val="9900CC"/>
                </a:solidFill>
                <a:latin typeface="Times New Roman" panose="02020603050405020304" pitchFamily="18" charset="0"/>
                <a:cs typeface="Times New Roman" panose="02020603050405020304" pitchFamily="18" charset="0"/>
              </a:rPr>
              <a:t>applications</a:t>
            </a:r>
            <a:r>
              <a:rPr lang="en-GB" sz="2780" dirty="0">
                <a:latin typeface="Times New Roman" panose="02020603050405020304" pitchFamily="18" charset="0"/>
                <a:cs typeface="Times New Roman" panose="02020603050405020304" pitchFamily="18" charset="0"/>
              </a:rPr>
              <a:t> to </a:t>
            </a:r>
            <a:r>
              <a:rPr lang="en-GB" sz="2780" b="1" dirty="0">
                <a:solidFill>
                  <a:srgbClr val="9900CC"/>
                </a:solidFill>
                <a:latin typeface="Times New Roman" panose="02020603050405020304" pitchFamily="18" charset="0"/>
                <a:cs typeface="Times New Roman" panose="02020603050405020304" pitchFamily="18" charset="0"/>
              </a:rPr>
              <a:t>highly</a:t>
            </a:r>
            <a:r>
              <a:rPr lang="en-GB" sz="2780" dirty="0">
                <a:latin typeface="Times New Roman" panose="02020603050405020304" pitchFamily="18" charset="0"/>
                <a:cs typeface="Times New Roman" panose="02020603050405020304" pitchFamily="18" charset="0"/>
              </a:rPr>
              <a:t> </a:t>
            </a:r>
            <a:r>
              <a:rPr lang="en-GB" sz="2780" b="1" dirty="0">
                <a:solidFill>
                  <a:srgbClr val="9900CC"/>
                </a:solidFill>
                <a:latin typeface="Times New Roman" panose="02020603050405020304" pitchFamily="18" charset="0"/>
                <a:cs typeface="Times New Roman" panose="02020603050405020304" pitchFamily="18" charset="0"/>
              </a:rPr>
              <a:t>complex</a:t>
            </a:r>
            <a:r>
              <a:rPr lang="en-GB" sz="2780" dirty="0">
                <a:latin typeface="Times New Roman" panose="02020603050405020304" pitchFamily="18" charset="0"/>
                <a:cs typeface="Times New Roman" panose="02020603050405020304" pitchFamily="18" charset="0"/>
              </a:rPr>
              <a:t>, </a:t>
            </a:r>
            <a:r>
              <a:rPr lang="en-GB" sz="2780" b="1" dirty="0">
                <a:latin typeface="Times New Roman" panose="02020603050405020304" pitchFamily="18" charset="0"/>
                <a:cs typeface="Times New Roman" panose="02020603050405020304" pitchFamily="18" charset="0"/>
              </a:rPr>
              <a:t>interconnected</a:t>
            </a:r>
            <a:r>
              <a:rPr lang="en-GB" sz="2780" dirty="0">
                <a:latin typeface="Times New Roman" panose="02020603050405020304" pitchFamily="18" charset="0"/>
                <a:cs typeface="Times New Roman" panose="02020603050405020304" pitchFamily="18" charset="0"/>
              </a:rPr>
              <a:t> </a:t>
            </a:r>
            <a:r>
              <a:rPr lang="en-GB" sz="2780" b="1" dirty="0">
                <a:latin typeface="Times New Roman" panose="02020603050405020304" pitchFamily="18" charset="0"/>
                <a:cs typeface="Times New Roman" panose="02020603050405020304" pitchFamily="18" charset="0"/>
              </a:rPr>
              <a:t>networks</a:t>
            </a:r>
            <a:r>
              <a:rPr lang="en-GB" sz="2780" dirty="0">
                <a:latin typeface="Times New Roman" panose="02020603050405020304" pitchFamily="18" charset="0"/>
                <a:cs typeface="Times New Roman" panose="02020603050405020304" pitchFamily="18" charset="0"/>
              </a:rPr>
              <a:t> of </a:t>
            </a:r>
            <a:r>
              <a:rPr lang="en-GB" sz="2780" b="1" dirty="0">
                <a:latin typeface="Times New Roman" panose="02020603050405020304" pitchFamily="18" charset="0"/>
                <a:cs typeface="Times New Roman" panose="02020603050405020304" pitchFamily="18" charset="0"/>
              </a:rPr>
              <a:t>software</a:t>
            </a:r>
            <a:r>
              <a:rPr lang="en-GB" sz="2780" dirty="0">
                <a:latin typeface="Times New Roman" panose="02020603050405020304" pitchFamily="18" charset="0"/>
                <a:cs typeface="Times New Roman" panose="02020603050405020304" pitchFamily="18" charset="0"/>
              </a:rPr>
              <a:t> </a:t>
            </a:r>
            <a:r>
              <a:rPr lang="en-GB" sz="2780" b="1" dirty="0">
                <a:latin typeface="Times New Roman" panose="02020603050405020304" pitchFamily="18" charset="0"/>
                <a:cs typeface="Times New Roman" panose="02020603050405020304" pitchFamily="18" charset="0"/>
              </a:rPr>
              <a:t>components</a:t>
            </a:r>
            <a:r>
              <a:rPr lang="en-GB" sz="278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780" dirty="0">
                <a:latin typeface="Times New Roman" panose="02020603050405020304" pitchFamily="18" charset="0"/>
                <a:cs typeface="Times New Roman" panose="02020603050405020304" pitchFamily="18" charset="0"/>
              </a:rPr>
              <a:t> </a:t>
            </a:r>
            <a:r>
              <a:rPr lang="en-GB" sz="2780" b="1" dirty="0">
                <a:solidFill>
                  <a:srgbClr val="660033"/>
                </a:solidFill>
                <a:latin typeface="Times New Roman" panose="02020603050405020304" pitchFamily="18" charset="0"/>
                <a:cs typeface="Times New Roman" panose="02020603050405020304" pitchFamily="18" charset="0"/>
              </a:rPr>
              <a:t>Managing</a:t>
            </a:r>
            <a:r>
              <a:rPr lang="en-GB" sz="2780" dirty="0">
                <a:latin typeface="Times New Roman" panose="02020603050405020304" pitchFamily="18" charset="0"/>
                <a:cs typeface="Times New Roman" panose="02020603050405020304" pitchFamily="18" charset="0"/>
              </a:rPr>
              <a:t> this </a:t>
            </a:r>
            <a:r>
              <a:rPr lang="en-GB" sz="2780" b="1" dirty="0">
                <a:solidFill>
                  <a:srgbClr val="660033"/>
                </a:solidFill>
                <a:latin typeface="Times New Roman" panose="02020603050405020304" pitchFamily="18" charset="0"/>
                <a:cs typeface="Times New Roman" panose="02020603050405020304" pitchFamily="18" charset="0"/>
              </a:rPr>
              <a:t>complexity</a:t>
            </a:r>
            <a:r>
              <a:rPr lang="en-GB" sz="2780" dirty="0">
                <a:latin typeface="Times New Roman" panose="02020603050405020304" pitchFamily="18" charset="0"/>
                <a:cs typeface="Times New Roman" panose="02020603050405020304" pitchFamily="18" charset="0"/>
              </a:rPr>
              <a:t> is a </a:t>
            </a:r>
            <a:r>
              <a:rPr lang="en-GB" sz="2780" b="1" dirty="0">
                <a:solidFill>
                  <a:srgbClr val="FF0000"/>
                </a:solidFill>
                <a:latin typeface="Times New Roman" panose="02020603050405020304" pitchFamily="18" charset="0"/>
                <a:cs typeface="Times New Roman" panose="02020603050405020304" pitchFamily="18" charset="0"/>
              </a:rPr>
              <a:t>fundamental</a:t>
            </a:r>
            <a:r>
              <a:rPr lang="en-GB" sz="2780" dirty="0">
                <a:latin typeface="Times New Roman" panose="02020603050405020304" pitchFamily="18" charset="0"/>
                <a:cs typeface="Times New Roman" panose="02020603050405020304" pitchFamily="18" charset="0"/>
              </a:rPr>
              <a:t> </a:t>
            </a:r>
            <a:r>
              <a:rPr lang="en-GB" sz="2780" b="1" dirty="0">
                <a:solidFill>
                  <a:srgbClr val="FF0000"/>
                </a:solidFill>
                <a:latin typeface="Times New Roman" panose="02020603050405020304" pitchFamily="18" charset="0"/>
                <a:cs typeface="Times New Roman" panose="02020603050405020304" pitchFamily="18" charset="0"/>
              </a:rPr>
              <a:t>challenge</a:t>
            </a:r>
            <a:r>
              <a:rPr lang="en-GB" sz="2780" dirty="0">
                <a:latin typeface="Times New Roman" panose="02020603050405020304" pitchFamily="18" charset="0"/>
                <a:cs typeface="Times New Roman" panose="02020603050405020304" pitchFamily="18" charset="0"/>
              </a:rPr>
              <a:t> in </a:t>
            </a:r>
            <a:r>
              <a:rPr lang="en-GB" sz="2780" b="1" dirty="0">
                <a:solidFill>
                  <a:srgbClr val="FF0000"/>
                </a:solidFill>
                <a:latin typeface="Times New Roman" panose="02020603050405020304" pitchFamily="18" charset="0"/>
                <a:cs typeface="Times New Roman" panose="02020603050405020304" pitchFamily="18" charset="0"/>
              </a:rPr>
              <a:t>software</a:t>
            </a:r>
            <a:r>
              <a:rPr lang="en-GB" sz="2780" dirty="0">
                <a:latin typeface="Times New Roman" panose="02020603050405020304" pitchFamily="18" charset="0"/>
                <a:cs typeface="Times New Roman" panose="02020603050405020304" pitchFamily="18" charset="0"/>
              </a:rPr>
              <a:t> </a:t>
            </a:r>
            <a:r>
              <a:rPr lang="en-GB" sz="2780" b="1" dirty="0">
                <a:solidFill>
                  <a:srgbClr val="FF0000"/>
                </a:solidFill>
                <a:latin typeface="Times New Roman" panose="02020603050405020304" pitchFamily="18" charset="0"/>
                <a:cs typeface="Times New Roman" panose="02020603050405020304" pitchFamily="18" charset="0"/>
              </a:rPr>
              <a:t>engineering</a:t>
            </a:r>
            <a:r>
              <a:rPr lang="en-GB" sz="2780" dirty="0">
                <a:latin typeface="Times New Roman" panose="02020603050405020304" pitchFamily="18" charset="0"/>
                <a:cs typeface="Times New Roman" panose="02020603050405020304" pitchFamily="18" charset="0"/>
              </a:rPr>
              <a:t>.</a:t>
            </a:r>
          </a:p>
          <a:p>
            <a:pPr algn="just">
              <a:lnSpc>
                <a:spcPct val="150000"/>
              </a:lnSpc>
              <a:spcBef>
                <a:spcPts val="0"/>
              </a:spcBef>
            </a:pPr>
            <a:endParaRPr lang="en-GB" sz="278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37</a:t>
            </a:fld>
            <a:endParaRPr lang="en-US" dirty="0">
              <a:solidFill>
                <a:srgbClr val="04617B">
                  <a:shade val="90000"/>
                </a:srgbClr>
              </a:solidFill>
            </a:endParaRPr>
          </a:p>
        </p:txBody>
      </p:sp>
    </p:spTree>
    <p:extLst>
      <p:ext uri="{BB962C8B-B14F-4D97-AF65-F5344CB8AC3E}">
        <p14:creationId xmlns:p14="http://schemas.microsoft.com/office/powerpoint/2010/main" val="2789421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
            <a:ext cx="7886700" cy="396875"/>
          </a:xfrm>
        </p:spPr>
        <p:txBody>
          <a:bodyPr>
            <a:normAutofit fontScale="90000"/>
          </a:bodyPr>
          <a:lstStyle/>
          <a:p>
            <a:pPr algn="ctr"/>
            <a:r>
              <a:rPr lang="en-GB" b="1" dirty="0">
                <a:solidFill>
                  <a:srgbClr val="FF0000"/>
                </a:solidFill>
                <a:latin typeface="Times New Roman" panose="02020603050405020304" pitchFamily="18" charset="0"/>
                <a:cs typeface="Times New Roman" panose="02020603050405020304" pitchFamily="18" charset="0"/>
              </a:rPr>
              <a:t>The Nature of Software--- </a:t>
            </a:r>
          </a:p>
        </p:txBody>
      </p:sp>
      <p:sp>
        <p:nvSpPr>
          <p:cNvPr id="3" name="Content Placeholder 2"/>
          <p:cNvSpPr>
            <a:spLocks noGrp="1"/>
          </p:cNvSpPr>
          <p:nvPr>
            <p:ph idx="1"/>
          </p:nvPr>
        </p:nvSpPr>
        <p:spPr>
          <a:xfrm>
            <a:off x="0" y="396876"/>
            <a:ext cx="12192000" cy="6461124"/>
          </a:xfrm>
        </p:spPr>
        <p:txBody>
          <a:bodyPr>
            <a:noAutofit/>
          </a:bodyPr>
          <a:lstStyle/>
          <a:p>
            <a:pPr marL="0" indent="0" algn="just" eaLnBrk="0" fontAlgn="base" hangingPunct="0">
              <a:lnSpc>
                <a:spcPct val="160000"/>
              </a:lnSpc>
              <a:spcBef>
                <a:spcPct val="0"/>
              </a:spcBef>
              <a:spcAft>
                <a:spcPct val="0"/>
              </a:spcAft>
              <a:buNone/>
            </a:pPr>
            <a:r>
              <a:rPr lang="en-US" altLang="en-US" sz="2400" b="1" dirty="0">
                <a:solidFill>
                  <a:srgbClr val="6600CC"/>
                </a:solidFill>
                <a:latin typeface="Times New Roman" panose="02020603050405020304" pitchFamily="18" charset="0"/>
                <a:cs typeface="Times New Roman" panose="02020603050405020304" pitchFamily="18" charset="0"/>
              </a:rPr>
              <a:t>3. Dynamic Behavior</a:t>
            </a:r>
            <a:endParaRPr lang="en-US" altLang="en-US" sz="2400" dirty="0">
              <a:solidFill>
                <a:srgbClr val="6600CC"/>
              </a:solidFill>
              <a:latin typeface="Times New Roman" panose="02020603050405020304" pitchFamily="18" charset="0"/>
              <a:cs typeface="Times New Roman" panose="02020603050405020304" pitchFamily="18" charset="0"/>
            </a:endParaRPr>
          </a:p>
          <a:p>
            <a:pPr algn="just" eaLnBrk="0" fontAlgn="base" hangingPunct="0">
              <a:lnSpc>
                <a:spcPct val="160000"/>
              </a:lnSpc>
              <a:spcBef>
                <a:spcPct val="0"/>
              </a:spcBef>
              <a:spcAft>
                <a:spcPct val="0"/>
              </a:spcAft>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Software</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systems</a:t>
            </a:r>
            <a:r>
              <a:rPr lang="en-US" altLang="en-US" sz="2400" dirty="0">
                <a:latin typeface="Times New Roman" panose="02020603050405020304" pitchFamily="18" charset="0"/>
                <a:cs typeface="Times New Roman" panose="02020603050405020304" pitchFamily="18" charset="0"/>
              </a:rPr>
              <a:t> exhibit </a:t>
            </a:r>
            <a:r>
              <a:rPr lang="en-US" altLang="en-US" sz="2400" b="1" dirty="0">
                <a:solidFill>
                  <a:srgbClr val="660033"/>
                </a:solidFill>
                <a:latin typeface="Times New Roman" panose="02020603050405020304" pitchFamily="18" charset="0"/>
                <a:cs typeface="Times New Roman" panose="02020603050405020304" pitchFamily="18" charset="0"/>
              </a:rPr>
              <a:t>dynamic</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33"/>
                </a:solidFill>
                <a:latin typeface="Times New Roman" panose="02020603050405020304" pitchFamily="18" charset="0"/>
                <a:cs typeface="Times New Roman" panose="02020603050405020304" pitchFamily="18" charset="0"/>
              </a:rPr>
              <a:t>behavior</a:t>
            </a:r>
            <a:r>
              <a:rPr lang="en-US" altLang="en-US" sz="2400" dirty="0">
                <a:latin typeface="Times New Roman" panose="02020603050405020304" pitchFamily="18" charset="0"/>
                <a:cs typeface="Times New Roman" panose="02020603050405020304" pitchFamily="18" charset="0"/>
              </a:rPr>
              <a:t>, meaning they can </a:t>
            </a:r>
            <a:r>
              <a:rPr lang="en-US" altLang="en-US" sz="2400" b="1" dirty="0">
                <a:solidFill>
                  <a:srgbClr val="FF0000"/>
                </a:solidFill>
                <a:latin typeface="Times New Roman" panose="02020603050405020304" pitchFamily="18" charset="0"/>
                <a:cs typeface="Times New Roman" panose="02020603050405020304" pitchFamily="18" charset="0"/>
              </a:rPr>
              <a:t>respond</a:t>
            </a:r>
            <a:r>
              <a:rPr lang="en-US" altLang="en-US" sz="2400" dirty="0">
                <a:latin typeface="Times New Roman" panose="02020603050405020304" pitchFamily="18" charset="0"/>
                <a:cs typeface="Times New Roman" panose="02020603050405020304" pitchFamily="18" charset="0"/>
              </a:rPr>
              <a:t> to </a:t>
            </a:r>
            <a:r>
              <a:rPr lang="en-US" altLang="en-US" sz="2400" b="1" dirty="0">
                <a:solidFill>
                  <a:srgbClr val="FF0000"/>
                </a:solidFill>
                <a:latin typeface="Times New Roman" panose="02020603050405020304" pitchFamily="18" charset="0"/>
                <a:cs typeface="Times New Roman" panose="02020603050405020304" pitchFamily="18" charset="0"/>
              </a:rPr>
              <a:t>input</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adapt</a:t>
            </a:r>
            <a:r>
              <a:rPr lang="en-US" altLang="en-US" sz="2400" dirty="0">
                <a:latin typeface="Times New Roman" panose="02020603050405020304" pitchFamily="18" charset="0"/>
                <a:cs typeface="Times New Roman" panose="02020603050405020304" pitchFamily="18" charset="0"/>
              </a:rPr>
              <a:t> to </a:t>
            </a:r>
            <a:r>
              <a:rPr lang="en-US" altLang="en-US" sz="2400" b="1" dirty="0">
                <a:solidFill>
                  <a:srgbClr val="FF0000"/>
                </a:solidFill>
                <a:latin typeface="Times New Roman" panose="02020603050405020304" pitchFamily="18" charset="0"/>
                <a:cs typeface="Times New Roman" panose="02020603050405020304" pitchFamily="18" charset="0"/>
              </a:rPr>
              <a:t>changing</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conditions</a:t>
            </a:r>
            <a:r>
              <a:rPr lang="en-US" altLang="en-US" sz="2400" dirty="0">
                <a:latin typeface="Times New Roman" panose="02020603050405020304" pitchFamily="18" charset="0"/>
                <a:cs typeface="Times New Roman" panose="02020603050405020304" pitchFamily="18" charset="0"/>
              </a:rPr>
              <a:t>, and evolve over time. </a:t>
            </a:r>
          </a:p>
          <a:p>
            <a:pPr algn="just" eaLnBrk="0" fontAlgn="base" hangingPunct="0">
              <a:lnSpc>
                <a:spcPct val="160000"/>
              </a:lnSpc>
              <a:spcBef>
                <a:spcPct val="0"/>
              </a:spcBef>
              <a:spcAft>
                <a:spcPct val="0"/>
              </a:spcAf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This </a:t>
            </a:r>
            <a:r>
              <a:rPr lang="en-US" altLang="en-US" sz="2400" b="1" dirty="0">
                <a:latin typeface="Times New Roman" panose="02020603050405020304" pitchFamily="18" charset="0"/>
                <a:cs typeface="Times New Roman" panose="02020603050405020304" pitchFamily="18" charset="0"/>
              </a:rPr>
              <a:t>dynamic</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nature</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requires</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0000CC"/>
                </a:solidFill>
                <a:latin typeface="Times New Roman" panose="02020603050405020304" pitchFamily="18" charset="0"/>
                <a:cs typeface="Times New Roman" panose="02020603050405020304" pitchFamily="18" charset="0"/>
              </a:rPr>
              <a:t>robust</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0000CC"/>
                </a:solidFill>
                <a:latin typeface="Times New Roman" panose="02020603050405020304" pitchFamily="18" charset="0"/>
                <a:cs typeface="Times New Roman" panose="02020603050405020304" pitchFamily="18" charset="0"/>
              </a:rPr>
              <a:t>design</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0000CC"/>
                </a:solidFill>
                <a:latin typeface="Times New Roman" panose="02020603050405020304" pitchFamily="18" charset="0"/>
                <a:cs typeface="Times New Roman" panose="02020603050405020304" pitchFamily="18" charset="0"/>
              </a:rPr>
              <a:t>testing</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0000CC"/>
                </a:solidFill>
                <a:latin typeface="Times New Roman" panose="02020603050405020304" pitchFamily="18" charset="0"/>
                <a:cs typeface="Times New Roman" panose="02020603050405020304" pitchFamily="18" charset="0"/>
              </a:rPr>
              <a:t>methodologies</a:t>
            </a:r>
            <a:r>
              <a:rPr lang="en-US" altLang="en-US" sz="2400" dirty="0">
                <a:latin typeface="Times New Roman" panose="02020603050405020304" pitchFamily="18" charset="0"/>
                <a:cs typeface="Times New Roman" panose="02020603050405020304" pitchFamily="18" charset="0"/>
              </a:rPr>
              <a:t> to ensure </a:t>
            </a:r>
            <a:r>
              <a:rPr lang="en-US" altLang="en-US" sz="2400" b="1" dirty="0">
                <a:solidFill>
                  <a:srgbClr val="660033"/>
                </a:solidFill>
                <a:latin typeface="Times New Roman" panose="02020603050405020304" pitchFamily="18" charset="0"/>
                <a:cs typeface="Times New Roman" panose="02020603050405020304" pitchFamily="18" charset="0"/>
              </a:rPr>
              <a:t>reliability</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660033"/>
                </a:solidFill>
                <a:latin typeface="Times New Roman" panose="02020603050405020304" pitchFamily="18" charset="0"/>
                <a:cs typeface="Times New Roman" panose="02020603050405020304" pitchFamily="18" charset="0"/>
              </a:rPr>
              <a:t>stability</a:t>
            </a:r>
            <a:r>
              <a:rPr lang="en-US" altLang="en-US" sz="2400" dirty="0">
                <a:latin typeface="Times New Roman" panose="02020603050405020304" pitchFamily="18" charset="0"/>
                <a:cs typeface="Times New Roman" panose="02020603050405020304" pitchFamily="18" charset="0"/>
              </a:rPr>
              <a:t>.</a:t>
            </a:r>
          </a:p>
          <a:p>
            <a:pPr marL="0" indent="0" algn="just" eaLnBrk="0" fontAlgn="base" hangingPunct="0">
              <a:lnSpc>
                <a:spcPct val="160000"/>
              </a:lnSpc>
              <a:spcBef>
                <a:spcPct val="0"/>
              </a:spcBef>
              <a:spcAft>
                <a:spcPct val="0"/>
              </a:spcAft>
              <a:buNone/>
            </a:pPr>
            <a:r>
              <a:rPr lang="en-US" altLang="en-US" sz="2400" b="1" dirty="0">
                <a:solidFill>
                  <a:srgbClr val="6600CC"/>
                </a:solidFill>
                <a:latin typeface="Times New Roman" panose="02020603050405020304" pitchFamily="18" charset="0"/>
                <a:cs typeface="Times New Roman" panose="02020603050405020304" pitchFamily="18" charset="0"/>
              </a:rPr>
              <a:t>4. Interactivity</a:t>
            </a:r>
            <a:endParaRPr lang="en-US" altLang="en-US" sz="2400" dirty="0">
              <a:solidFill>
                <a:srgbClr val="6600CC"/>
              </a:solidFill>
              <a:latin typeface="Times New Roman" panose="02020603050405020304" pitchFamily="18" charset="0"/>
              <a:cs typeface="Times New Roman" panose="02020603050405020304" pitchFamily="18" charset="0"/>
            </a:endParaRPr>
          </a:p>
          <a:p>
            <a:pPr algn="just" eaLnBrk="0" fontAlgn="base" hangingPunct="0">
              <a:lnSpc>
                <a:spcPct val="160000"/>
              </a:lnSpc>
              <a:spcBef>
                <a:spcPct val="0"/>
              </a:spcBef>
              <a:spcAft>
                <a:spcPct val="0"/>
              </a:spcAf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Many </a:t>
            </a:r>
            <a:r>
              <a:rPr lang="en-US" altLang="en-US" sz="2400" b="1" dirty="0">
                <a:latin typeface="Times New Roman" panose="02020603050405020304" pitchFamily="18" charset="0"/>
                <a:cs typeface="Times New Roman" panose="02020603050405020304" pitchFamily="18" charset="0"/>
              </a:rPr>
              <a:t>software</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systems</a:t>
            </a:r>
            <a:r>
              <a:rPr lang="en-US" altLang="en-US" sz="2400" dirty="0">
                <a:latin typeface="Times New Roman" panose="02020603050405020304" pitchFamily="18" charset="0"/>
                <a:cs typeface="Times New Roman" panose="02020603050405020304" pitchFamily="18" charset="0"/>
              </a:rPr>
              <a:t> are </a:t>
            </a:r>
            <a:r>
              <a:rPr lang="en-US" altLang="en-US" sz="2400" b="1" dirty="0">
                <a:solidFill>
                  <a:srgbClr val="FF0000"/>
                </a:solidFill>
                <a:latin typeface="Times New Roman" panose="02020603050405020304" pitchFamily="18" charset="0"/>
                <a:cs typeface="Times New Roman" panose="02020603050405020304" pitchFamily="18" charset="0"/>
              </a:rPr>
              <a:t>interactive</a:t>
            </a:r>
            <a:r>
              <a:rPr lang="en-US" altLang="en-US" sz="2400" dirty="0">
                <a:latin typeface="Times New Roman" panose="02020603050405020304" pitchFamily="18" charset="0"/>
                <a:cs typeface="Times New Roman" panose="02020603050405020304" pitchFamily="18" charset="0"/>
              </a:rPr>
              <a:t>, meaning they engage with users or </a:t>
            </a:r>
            <a:r>
              <a:rPr lang="en-US" altLang="en-US" sz="2400" b="1" dirty="0">
                <a:solidFill>
                  <a:srgbClr val="6600CC"/>
                </a:solidFill>
                <a:latin typeface="Times New Roman" panose="02020603050405020304" pitchFamily="18" charset="0"/>
                <a:cs typeface="Times New Roman" panose="02020603050405020304" pitchFamily="18" charset="0"/>
              </a:rPr>
              <a:t>other</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CC"/>
                </a:solidFill>
                <a:latin typeface="Times New Roman" panose="02020603050405020304" pitchFamily="18" charset="0"/>
                <a:cs typeface="Times New Roman" panose="02020603050405020304" pitchFamily="18" charset="0"/>
              </a:rPr>
              <a:t>systems</a:t>
            </a:r>
            <a:r>
              <a:rPr lang="en-US" altLang="en-US" sz="2400" dirty="0">
                <a:latin typeface="Times New Roman" panose="02020603050405020304" pitchFamily="18" charset="0"/>
                <a:cs typeface="Times New Roman" panose="02020603050405020304" pitchFamily="18" charset="0"/>
              </a:rPr>
              <a:t> through </a:t>
            </a:r>
            <a:r>
              <a:rPr lang="en-US" altLang="en-US" sz="2400" b="1" dirty="0">
                <a:solidFill>
                  <a:srgbClr val="006600"/>
                </a:solidFill>
                <a:latin typeface="Times New Roman" panose="02020603050405020304" pitchFamily="18" charset="0"/>
                <a:cs typeface="Times New Roman" panose="02020603050405020304" pitchFamily="18" charset="0"/>
              </a:rPr>
              <a:t>interfaces</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006600"/>
                </a:solidFill>
                <a:latin typeface="Times New Roman" panose="02020603050405020304" pitchFamily="18" charset="0"/>
                <a:cs typeface="Times New Roman" panose="02020603050405020304" pitchFamily="18" charset="0"/>
              </a:rPr>
              <a:t>inputs</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006600"/>
                </a:solidFill>
                <a:latin typeface="Times New Roman" panose="02020603050405020304" pitchFamily="18" charset="0"/>
                <a:cs typeface="Times New Roman" panose="02020603050405020304" pitchFamily="18" charset="0"/>
              </a:rPr>
              <a:t>outputs</a:t>
            </a:r>
            <a:r>
              <a:rPr lang="en-US" altLang="en-US" sz="2400" dirty="0">
                <a:latin typeface="Times New Roman" panose="02020603050405020304" pitchFamily="18" charset="0"/>
                <a:cs typeface="Times New Roman" panose="02020603050405020304" pitchFamily="18" charset="0"/>
              </a:rPr>
              <a:t>. </a:t>
            </a:r>
          </a:p>
          <a:p>
            <a:pPr algn="just" eaLnBrk="0" fontAlgn="base" hangingPunct="0">
              <a:lnSpc>
                <a:spcPct val="160000"/>
              </a:lnSpc>
              <a:spcBef>
                <a:spcPct val="0"/>
              </a:spcBef>
              <a:spcAft>
                <a:spcPct val="0"/>
              </a:spcAf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This </a:t>
            </a:r>
            <a:r>
              <a:rPr lang="en-US" altLang="en-US" sz="2400" b="1" dirty="0">
                <a:latin typeface="Times New Roman" panose="02020603050405020304" pitchFamily="18" charset="0"/>
                <a:cs typeface="Times New Roman" panose="02020603050405020304" pitchFamily="18" charset="0"/>
              </a:rPr>
              <a:t>interactivity</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influences</a:t>
            </a:r>
            <a:r>
              <a:rPr lang="en-US" altLang="en-US" sz="2400" dirty="0">
                <a:latin typeface="Times New Roman" panose="02020603050405020304" pitchFamily="18" charset="0"/>
                <a:cs typeface="Times New Roman" panose="02020603050405020304" pitchFamily="18" charset="0"/>
              </a:rPr>
              <a:t> their </a:t>
            </a:r>
            <a:r>
              <a:rPr lang="en-US" altLang="en-US" sz="2400" b="1" dirty="0">
                <a:solidFill>
                  <a:srgbClr val="FF0000"/>
                </a:solidFill>
                <a:latin typeface="Times New Roman" panose="02020603050405020304" pitchFamily="18" charset="0"/>
                <a:cs typeface="Times New Roman" panose="02020603050405020304" pitchFamily="18" charset="0"/>
              </a:rPr>
              <a:t>design</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FF0000"/>
                </a:solidFill>
                <a:latin typeface="Times New Roman" panose="02020603050405020304" pitchFamily="18" charset="0"/>
                <a:cs typeface="Times New Roman" panose="02020603050405020304" pitchFamily="18" charset="0"/>
              </a:rPr>
              <a:t>functionality</a:t>
            </a:r>
            <a:r>
              <a:rPr lang="en-US" altLang="en-US" sz="2400" dirty="0">
                <a:latin typeface="Times New Roman" panose="02020603050405020304" pitchFamily="18" charset="0"/>
                <a:cs typeface="Times New Roman" panose="02020603050405020304" pitchFamily="18" charset="0"/>
              </a:rPr>
              <a:t>, as they must </a:t>
            </a:r>
            <a:r>
              <a:rPr lang="en-US" altLang="en-US" sz="2400" b="1" dirty="0">
                <a:solidFill>
                  <a:srgbClr val="660033"/>
                </a:solidFill>
                <a:latin typeface="Times New Roman" panose="02020603050405020304" pitchFamily="18" charset="0"/>
                <a:cs typeface="Times New Roman" panose="02020603050405020304" pitchFamily="18" charset="0"/>
              </a:rPr>
              <a:t>meet</a:t>
            </a:r>
            <a:r>
              <a:rPr lang="en-US" altLang="en-US" sz="2400" dirty="0">
                <a:latin typeface="Times New Roman" panose="02020603050405020304" pitchFamily="18" charset="0"/>
                <a:cs typeface="Times New Roman" panose="02020603050405020304" pitchFamily="18" charset="0"/>
              </a:rPr>
              <a:t> user </a:t>
            </a:r>
            <a:r>
              <a:rPr lang="en-US" altLang="en-US" sz="2400" b="1" dirty="0">
                <a:solidFill>
                  <a:srgbClr val="660033"/>
                </a:solidFill>
                <a:latin typeface="Times New Roman" panose="02020603050405020304" pitchFamily="18" charset="0"/>
                <a:cs typeface="Times New Roman" panose="02020603050405020304" pitchFamily="18" charset="0"/>
              </a:rPr>
              <a:t>needs</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660033"/>
                </a:solidFill>
                <a:latin typeface="Times New Roman" panose="02020603050405020304" pitchFamily="18" charset="0"/>
                <a:cs typeface="Times New Roman" panose="02020603050405020304" pitchFamily="18" charset="0"/>
              </a:rPr>
              <a:t>expectations</a:t>
            </a:r>
            <a:r>
              <a:rPr lang="en-US" altLang="en-US" sz="24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38</a:t>
            </a:fld>
            <a:endParaRPr lang="en-US" dirty="0">
              <a:solidFill>
                <a:srgbClr val="04617B">
                  <a:shade val="90000"/>
                </a:srgbClr>
              </a:solidFill>
            </a:endParaRPr>
          </a:p>
        </p:txBody>
      </p:sp>
    </p:spTree>
    <p:extLst>
      <p:ext uri="{BB962C8B-B14F-4D97-AF65-F5344CB8AC3E}">
        <p14:creationId xmlns:p14="http://schemas.microsoft.com/office/powerpoint/2010/main" val="33708695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
            <a:ext cx="7886700" cy="396874"/>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The Nature of Software--- </a:t>
            </a:r>
          </a:p>
        </p:txBody>
      </p:sp>
      <p:sp>
        <p:nvSpPr>
          <p:cNvPr id="3" name="Content Placeholder 2"/>
          <p:cNvSpPr>
            <a:spLocks noGrp="1"/>
          </p:cNvSpPr>
          <p:nvPr>
            <p:ph idx="1"/>
          </p:nvPr>
        </p:nvSpPr>
        <p:spPr>
          <a:xfrm>
            <a:off x="162231" y="265471"/>
            <a:ext cx="11901949" cy="6592529"/>
          </a:xfrm>
        </p:spPr>
        <p:txBody>
          <a:bodyPr>
            <a:noAutofit/>
          </a:bodyPr>
          <a:lstStyle/>
          <a:p>
            <a:pPr marL="0" indent="0" algn="just" eaLnBrk="0" fontAlgn="base" hangingPunct="0">
              <a:lnSpc>
                <a:spcPct val="170000"/>
              </a:lnSpc>
              <a:spcBef>
                <a:spcPct val="0"/>
              </a:spcBef>
              <a:spcAft>
                <a:spcPct val="0"/>
              </a:spcAft>
              <a:buNone/>
            </a:pPr>
            <a:r>
              <a:rPr lang="en-US" altLang="en-US" b="1" dirty="0">
                <a:solidFill>
                  <a:srgbClr val="6600CC"/>
                </a:solidFill>
                <a:latin typeface="Times New Roman" panose="02020603050405020304" pitchFamily="18" charset="0"/>
                <a:cs typeface="Times New Roman" panose="02020603050405020304" pitchFamily="18" charset="0"/>
              </a:rPr>
              <a:t>5. Modularity</a:t>
            </a:r>
            <a:endParaRPr lang="en-US" altLang="en-US" dirty="0">
              <a:solidFill>
                <a:srgbClr val="6600CC"/>
              </a:solidFill>
              <a:latin typeface="Times New Roman" panose="02020603050405020304" pitchFamily="18" charset="0"/>
              <a:cs typeface="Times New Roman" panose="02020603050405020304" pitchFamily="18" charset="0"/>
            </a:endParaRPr>
          </a:p>
          <a:p>
            <a:pPr algn="just" eaLnBrk="0" fontAlgn="base" hangingPunct="0">
              <a:lnSpc>
                <a:spcPct val="170000"/>
              </a:lnSpc>
              <a:spcBef>
                <a:spcPct val="0"/>
              </a:spcBef>
              <a:spcAft>
                <a:spcPct val="0"/>
              </a:spcAft>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rPr>
              <a:t>Modular</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design</a:t>
            </a:r>
            <a:r>
              <a:rPr lang="en-US" altLang="en-US" dirty="0">
                <a:latin typeface="Times New Roman" panose="02020603050405020304" pitchFamily="18" charset="0"/>
                <a:cs typeface="Times New Roman" panose="02020603050405020304" pitchFamily="18" charset="0"/>
              </a:rPr>
              <a:t> is a common approach in </a:t>
            </a:r>
            <a:r>
              <a:rPr lang="en-US" altLang="en-US" b="1" dirty="0">
                <a:solidFill>
                  <a:srgbClr val="0000CC"/>
                </a:solidFill>
                <a:latin typeface="Times New Roman" panose="02020603050405020304" pitchFamily="18" charset="0"/>
                <a:cs typeface="Times New Roman" panose="02020603050405020304" pitchFamily="18" charset="0"/>
              </a:rPr>
              <a:t>software</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0000CC"/>
                </a:solidFill>
                <a:latin typeface="Times New Roman" panose="02020603050405020304" pitchFamily="18" charset="0"/>
                <a:cs typeface="Times New Roman" panose="02020603050405020304" pitchFamily="18" charset="0"/>
              </a:rPr>
              <a:t>systems</a:t>
            </a:r>
            <a:r>
              <a:rPr lang="en-US" altLang="en-US" dirty="0">
                <a:latin typeface="Times New Roman" panose="02020603050405020304" pitchFamily="18" charset="0"/>
                <a:cs typeface="Times New Roman" panose="02020603050405020304" pitchFamily="18" charset="0"/>
              </a:rPr>
              <a:t> </a:t>
            </a:r>
            <a:r>
              <a:rPr lang="en-US" altLang="en-US" b="1" dirty="0">
                <a:solidFill>
                  <a:srgbClr val="0000CC"/>
                </a:solidFill>
                <a:latin typeface="Times New Roman" panose="02020603050405020304" pitchFamily="18" charset="0"/>
                <a:cs typeface="Times New Roman" panose="02020603050405020304" pitchFamily="18" charset="0"/>
              </a:rPr>
              <a:t>engineering</a:t>
            </a:r>
            <a:r>
              <a:rPr lang="en-US" altLang="en-US" dirty="0">
                <a:latin typeface="Times New Roman" panose="02020603050405020304" pitchFamily="18" charset="0"/>
                <a:cs typeface="Times New Roman" panose="02020603050405020304" pitchFamily="18" charset="0"/>
              </a:rPr>
              <a:t>, </a:t>
            </a:r>
          </a:p>
          <a:p>
            <a:pPr marL="0" indent="0" algn="just" eaLnBrk="0" fontAlgn="base" hangingPunct="0">
              <a:lnSpc>
                <a:spcPct val="17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where </a:t>
            </a:r>
            <a:r>
              <a:rPr lang="en-US" altLang="en-US" b="1" dirty="0">
                <a:solidFill>
                  <a:srgbClr val="006600"/>
                </a:solidFill>
                <a:latin typeface="Times New Roman" panose="02020603050405020304" pitchFamily="18" charset="0"/>
                <a:cs typeface="Times New Roman" panose="02020603050405020304" pitchFamily="18" charset="0"/>
              </a:rPr>
              <a:t>complex</a:t>
            </a:r>
            <a:r>
              <a:rPr lang="en-US" altLang="en-US" dirty="0">
                <a:latin typeface="Times New Roman" panose="02020603050405020304" pitchFamily="18" charset="0"/>
                <a:cs typeface="Times New Roman" panose="02020603050405020304" pitchFamily="18" charset="0"/>
              </a:rPr>
              <a:t> </a:t>
            </a:r>
            <a:r>
              <a:rPr lang="en-US" altLang="en-US" b="1" dirty="0">
                <a:solidFill>
                  <a:srgbClr val="006600"/>
                </a:solidFill>
                <a:latin typeface="Times New Roman" panose="02020603050405020304" pitchFamily="18" charset="0"/>
                <a:cs typeface="Times New Roman" panose="02020603050405020304" pitchFamily="18" charset="0"/>
              </a:rPr>
              <a:t>systems</a:t>
            </a:r>
            <a:r>
              <a:rPr lang="en-US" altLang="en-US" dirty="0">
                <a:latin typeface="Times New Roman" panose="02020603050405020304" pitchFamily="18" charset="0"/>
                <a:cs typeface="Times New Roman" panose="02020603050405020304" pitchFamily="18" charset="0"/>
              </a:rPr>
              <a:t> are </a:t>
            </a:r>
            <a:r>
              <a:rPr lang="en-US" altLang="en-US" b="1" dirty="0">
                <a:latin typeface="Times New Roman" panose="02020603050405020304" pitchFamily="18" charset="0"/>
                <a:cs typeface="Times New Roman" panose="02020603050405020304" pitchFamily="18" charset="0"/>
              </a:rPr>
              <a:t>decomposed</a:t>
            </a:r>
            <a:r>
              <a:rPr lang="en-US" altLang="en-US" dirty="0">
                <a:latin typeface="Times New Roman" panose="02020603050405020304" pitchFamily="18" charset="0"/>
                <a:cs typeface="Times New Roman" panose="02020603050405020304" pitchFamily="18" charset="0"/>
              </a:rPr>
              <a:t> into </a:t>
            </a:r>
            <a:r>
              <a:rPr lang="en-US" altLang="en-US" b="1" dirty="0">
                <a:solidFill>
                  <a:srgbClr val="6600CC"/>
                </a:solidFill>
                <a:latin typeface="Times New Roman" panose="02020603050405020304" pitchFamily="18" charset="0"/>
                <a:cs typeface="Times New Roman" panose="02020603050405020304" pitchFamily="18" charset="0"/>
              </a:rPr>
              <a:t>smaller</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manageable</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modules</a:t>
            </a:r>
            <a:r>
              <a:rPr lang="en-US" altLang="en-US" dirty="0">
                <a:latin typeface="Times New Roman" panose="02020603050405020304" pitchFamily="18" charset="0"/>
                <a:cs typeface="Times New Roman" panose="02020603050405020304" pitchFamily="18" charset="0"/>
              </a:rPr>
              <a:t> or </a:t>
            </a:r>
            <a:r>
              <a:rPr lang="en-US" altLang="en-US" b="1" dirty="0">
                <a:solidFill>
                  <a:srgbClr val="6600CC"/>
                </a:solidFill>
                <a:latin typeface="Times New Roman" panose="02020603050405020304" pitchFamily="18" charset="0"/>
                <a:cs typeface="Times New Roman" panose="02020603050405020304" pitchFamily="18" charset="0"/>
              </a:rPr>
              <a:t>components</a:t>
            </a:r>
            <a:r>
              <a:rPr lang="en-US" altLang="en-US" dirty="0">
                <a:latin typeface="Times New Roman" panose="02020603050405020304" pitchFamily="18" charset="0"/>
                <a:cs typeface="Times New Roman" panose="02020603050405020304" pitchFamily="18" charset="0"/>
              </a:rPr>
              <a:t>. </a:t>
            </a:r>
          </a:p>
          <a:p>
            <a:pPr algn="just" eaLnBrk="0" fontAlgn="base" hangingPunct="0">
              <a:lnSpc>
                <a:spcPct val="170000"/>
              </a:lnSpc>
              <a:spcBef>
                <a:spcPct val="0"/>
              </a:spcBef>
              <a:spcAft>
                <a:spcPct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This </a:t>
            </a:r>
            <a:r>
              <a:rPr lang="en-US" altLang="en-US" b="1" dirty="0">
                <a:latin typeface="Times New Roman" panose="02020603050405020304" pitchFamily="18" charset="0"/>
                <a:cs typeface="Times New Roman" panose="02020603050405020304" pitchFamily="18" charset="0"/>
              </a:rPr>
              <a:t>modular</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structure</a:t>
            </a:r>
            <a:r>
              <a:rPr lang="en-US" altLang="en-US" dirty="0">
                <a:latin typeface="Times New Roman" panose="02020603050405020304" pitchFamily="18" charset="0"/>
                <a:cs typeface="Times New Roman" panose="02020603050405020304" pitchFamily="18" charset="0"/>
              </a:rPr>
              <a:t> enhances </a:t>
            </a:r>
            <a:r>
              <a:rPr lang="en-US" altLang="en-US" b="1" dirty="0">
                <a:solidFill>
                  <a:srgbClr val="FF0000"/>
                </a:solidFill>
                <a:latin typeface="Times New Roman" panose="02020603050405020304" pitchFamily="18" charset="0"/>
                <a:cs typeface="Times New Roman" panose="02020603050405020304" pitchFamily="18" charset="0"/>
              </a:rPr>
              <a:t>flexibility</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maintainability</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FF0000"/>
                </a:solidFill>
                <a:latin typeface="Times New Roman" panose="02020603050405020304" pitchFamily="18" charset="0"/>
                <a:cs typeface="Times New Roman" panose="02020603050405020304" pitchFamily="18" charset="0"/>
              </a:rPr>
              <a:t>scalability</a:t>
            </a:r>
            <a:r>
              <a:rPr lang="en-US" altLang="en-US" dirty="0">
                <a:latin typeface="Times New Roman" panose="02020603050405020304" pitchFamily="18" charset="0"/>
                <a:cs typeface="Times New Roman" panose="02020603050405020304" pitchFamily="18" charset="0"/>
              </a:rPr>
              <a:t>.</a:t>
            </a:r>
          </a:p>
          <a:p>
            <a:pPr marL="0" indent="0" algn="just" eaLnBrk="0" fontAlgn="base" hangingPunct="0">
              <a:lnSpc>
                <a:spcPct val="170000"/>
              </a:lnSpc>
              <a:spcBef>
                <a:spcPct val="0"/>
              </a:spcBef>
              <a:spcAft>
                <a:spcPct val="0"/>
              </a:spcAft>
              <a:buNone/>
            </a:pPr>
            <a:r>
              <a:rPr lang="en-US" altLang="en-US" b="1" dirty="0">
                <a:solidFill>
                  <a:srgbClr val="6600CC"/>
                </a:solidFill>
                <a:latin typeface="Times New Roman" panose="02020603050405020304" pitchFamily="18" charset="0"/>
                <a:cs typeface="Times New Roman" panose="02020603050405020304" pitchFamily="18" charset="0"/>
              </a:rPr>
              <a:t>6. Distributed Nature</a:t>
            </a:r>
            <a:endParaRPr lang="en-US" altLang="en-US" dirty="0">
              <a:solidFill>
                <a:srgbClr val="6600CC"/>
              </a:solidFill>
              <a:latin typeface="Times New Roman" panose="02020603050405020304" pitchFamily="18" charset="0"/>
              <a:cs typeface="Times New Roman" panose="02020603050405020304" pitchFamily="18" charset="0"/>
            </a:endParaRPr>
          </a:p>
          <a:p>
            <a:pPr algn="just" eaLnBrk="0" fontAlgn="base" hangingPunct="0">
              <a:lnSpc>
                <a:spcPct val="170000"/>
              </a:lnSpc>
              <a:spcBef>
                <a:spcPct val="0"/>
              </a:spcBef>
              <a:spcAft>
                <a:spcPct val="0"/>
              </a:spcAft>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rPr>
              <a:t>Modern</a:t>
            </a:r>
            <a:r>
              <a:rPr lang="en-US" altLang="en-US" dirty="0">
                <a:latin typeface="Times New Roman" panose="02020603050405020304" pitchFamily="18" charset="0"/>
                <a:cs typeface="Times New Roman" panose="02020603050405020304" pitchFamily="18" charset="0"/>
              </a:rPr>
              <a:t> </a:t>
            </a:r>
            <a:r>
              <a:rPr lang="en-US" altLang="en-US" b="1" dirty="0">
                <a:solidFill>
                  <a:srgbClr val="0000CC"/>
                </a:solidFill>
                <a:latin typeface="Times New Roman" panose="02020603050405020304" pitchFamily="18" charset="0"/>
                <a:cs typeface="Times New Roman" panose="02020603050405020304" pitchFamily="18" charset="0"/>
              </a:rPr>
              <a:t>software</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0000CC"/>
                </a:solidFill>
                <a:latin typeface="Times New Roman" panose="02020603050405020304" pitchFamily="18" charset="0"/>
                <a:cs typeface="Times New Roman" panose="02020603050405020304" pitchFamily="18" charset="0"/>
              </a:rPr>
              <a:t>systems</a:t>
            </a:r>
            <a:r>
              <a:rPr lang="en-US" altLang="en-US" dirty="0">
                <a:latin typeface="Times New Roman" panose="02020603050405020304" pitchFamily="18" charset="0"/>
                <a:cs typeface="Times New Roman" panose="02020603050405020304" pitchFamily="18" charset="0"/>
              </a:rPr>
              <a:t> often operate in </a:t>
            </a:r>
            <a:r>
              <a:rPr lang="en-US" altLang="en-US" b="1" dirty="0">
                <a:solidFill>
                  <a:srgbClr val="FF0000"/>
                </a:solidFill>
                <a:latin typeface="Times New Roman" panose="02020603050405020304" pitchFamily="18" charset="0"/>
                <a:cs typeface="Times New Roman" panose="02020603050405020304" pitchFamily="18" charset="0"/>
              </a:rPr>
              <a:t>distributed</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environments</a:t>
            </a:r>
            <a:r>
              <a:rPr lang="en-US" altLang="en-US" dirty="0">
                <a:latin typeface="Times New Roman" panose="02020603050405020304" pitchFamily="18" charset="0"/>
                <a:cs typeface="Times New Roman" panose="02020603050405020304" pitchFamily="18" charset="0"/>
              </a:rPr>
              <a:t>, where </a:t>
            </a:r>
            <a:r>
              <a:rPr lang="en-US" altLang="en-US" b="1" dirty="0">
                <a:latin typeface="Times New Roman" panose="02020603050405020304" pitchFamily="18" charset="0"/>
                <a:cs typeface="Times New Roman" panose="02020603050405020304" pitchFamily="18" charset="0"/>
              </a:rPr>
              <a:t>components</a:t>
            </a:r>
            <a:r>
              <a:rPr lang="en-US" altLang="en-US" dirty="0">
                <a:latin typeface="Times New Roman" panose="02020603050405020304" pitchFamily="18" charset="0"/>
                <a:cs typeface="Times New Roman" panose="02020603050405020304" pitchFamily="18" charset="0"/>
              </a:rPr>
              <a:t> are </a:t>
            </a:r>
            <a:r>
              <a:rPr lang="en-US" altLang="en-US" b="1" dirty="0">
                <a:solidFill>
                  <a:srgbClr val="FF0000"/>
                </a:solidFill>
                <a:latin typeface="Times New Roman" panose="02020603050405020304" pitchFamily="18" charset="0"/>
                <a:cs typeface="Times New Roman" panose="02020603050405020304" pitchFamily="18" charset="0"/>
              </a:rPr>
              <a:t>deployed</a:t>
            </a:r>
            <a:r>
              <a:rPr lang="en-US" altLang="en-US" dirty="0">
                <a:latin typeface="Times New Roman" panose="02020603050405020304" pitchFamily="18" charset="0"/>
                <a:cs typeface="Times New Roman" panose="02020603050405020304" pitchFamily="18" charset="0"/>
              </a:rPr>
              <a:t> across </a:t>
            </a:r>
            <a:r>
              <a:rPr lang="en-US" altLang="en-US" b="1" dirty="0">
                <a:solidFill>
                  <a:srgbClr val="FF0000"/>
                </a:solidFill>
                <a:latin typeface="Times New Roman" panose="02020603050405020304" pitchFamily="18" charset="0"/>
                <a:cs typeface="Times New Roman" panose="02020603050405020304" pitchFamily="18" charset="0"/>
              </a:rPr>
              <a:t>multiple</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nodes</a:t>
            </a:r>
            <a:r>
              <a:rPr lang="en-US" altLang="en-US" dirty="0">
                <a:latin typeface="Times New Roman" panose="02020603050405020304" pitchFamily="18" charset="0"/>
                <a:cs typeface="Times New Roman" panose="02020603050405020304" pitchFamily="18" charset="0"/>
              </a:rPr>
              <a:t> or </a:t>
            </a:r>
            <a:r>
              <a:rPr lang="en-US" altLang="en-US" b="1" dirty="0">
                <a:solidFill>
                  <a:srgbClr val="FF0000"/>
                </a:solidFill>
                <a:latin typeface="Times New Roman" panose="02020603050405020304" pitchFamily="18" charset="0"/>
                <a:cs typeface="Times New Roman" panose="02020603050405020304" pitchFamily="18" charset="0"/>
              </a:rPr>
              <a:t>platforms</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connected</a:t>
            </a:r>
            <a:r>
              <a:rPr lang="en-US" altLang="en-US" dirty="0">
                <a:latin typeface="Times New Roman" panose="02020603050405020304" pitchFamily="18" charset="0"/>
                <a:cs typeface="Times New Roman" panose="02020603050405020304" pitchFamily="18" charset="0"/>
              </a:rPr>
              <a:t> over </a:t>
            </a:r>
            <a:r>
              <a:rPr lang="en-US" altLang="en-US" b="1" dirty="0">
                <a:latin typeface="Times New Roman" panose="02020603050405020304" pitchFamily="18" charset="0"/>
                <a:cs typeface="Times New Roman" panose="02020603050405020304" pitchFamily="18" charset="0"/>
              </a:rPr>
              <a:t>networks</a:t>
            </a:r>
            <a:r>
              <a:rPr lang="en-US" altLang="en-US" dirty="0">
                <a:latin typeface="Times New Roman" panose="02020603050405020304" pitchFamily="18" charset="0"/>
                <a:cs typeface="Times New Roman" panose="02020603050405020304" pitchFamily="18" charset="0"/>
              </a:rPr>
              <a:t>. </a:t>
            </a:r>
          </a:p>
          <a:p>
            <a:pPr marL="0" indent="0" algn="just" eaLnBrk="0" fontAlgn="base" hangingPunct="0">
              <a:lnSpc>
                <a:spcPct val="170000"/>
              </a:lnSpc>
              <a:spcBef>
                <a:spcPct val="0"/>
              </a:spcBef>
              <a:spcAft>
                <a:spcPct val="0"/>
              </a:spcAft>
              <a:buNone/>
            </a:pPr>
            <a:endParaRPr lang="en-US" altLang="en-US" dirty="0">
              <a:latin typeface="Times New Roman" panose="02020603050405020304" pitchFamily="18" charset="0"/>
              <a:cs typeface="Times New Roman" panose="02020603050405020304" pitchFamily="18" charset="0"/>
            </a:endParaRPr>
          </a:p>
          <a:p>
            <a:pPr marL="0" indent="0" algn="just" eaLnBrk="0" fontAlgn="base" hangingPunct="0">
              <a:lnSpc>
                <a:spcPct val="17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39</a:t>
            </a:fld>
            <a:endParaRPr lang="en-US" dirty="0">
              <a:solidFill>
                <a:srgbClr val="04617B">
                  <a:shade val="90000"/>
                </a:srgbClr>
              </a:solidFill>
            </a:endParaRPr>
          </a:p>
        </p:txBody>
      </p:sp>
    </p:spTree>
    <p:extLst>
      <p:ext uri="{BB962C8B-B14F-4D97-AF65-F5344CB8AC3E}">
        <p14:creationId xmlns:p14="http://schemas.microsoft.com/office/powerpoint/2010/main" val="3169260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81000"/>
          </a:xfrm>
        </p:spPr>
        <p:txBody>
          <a:bodyPr>
            <a:normAutofit fontScale="90000"/>
          </a:bodyPr>
          <a:lstStyle/>
          <a:p>
            <a:pPr algn="ctr"/>
            <a:r>
              <a:rPr lang="en-GB" sz="3200" b="1" dirty="0">
                <a:solidFill>
                  <a:srgbClr val="FF0000"/>
                </a:solidFill>
                <a:latin typeface="Times New Roman" panose="02020603050405020304" pitchFamily="18" charset="0"/>
                <a:cs typeface="Times New Roman" panose="02020603050405020304" pitchFamily="18" charset="0"/>
              </a:rPr>
              <a:t>Objectives continued------</a:t>
            </a:r>
          </a:p>
        </p:txBody>
      </p:sp>
      <p:sp>
        <p:nvSpPr>
          <p:cNvPr id="3" name="Content Placeholder 2"/>
          <p:cNvSpPr>
            <a:spLocks noGrp="1"/>
          </p:cNvSpPr>
          <p:nvPr>
            <p:ph idx="1"/>
          </p:nvPr>
        </p:nvSpPr>
        <p:spPr>
          <a:xfrm>
            <a:off x="0" y="381000"/>
            <a:ext cx="12192000" cy="6477000"/>
          </a:xfrm>
        </p:spPr>
        <p:txBody>
          <a:bodyPr>
            <a:normAutofit/>
          </a:bodyPr>
          <a:lstStyle/>
          <a:p>
            <a:pPr algn="just">
              <a:lnSpc>
                <a:spcPct val="15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 a common, semi‐formal method (for example, UML diagrams) to specify the requirements of a moderately sized software product.</a:t>
            </a: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Design and develop software applications using object-oriented principles and models such as using UML artifacts.</a:t>
            </a:r>
            <a:endParaRPr lang="en-US" altLang="en-US" b="1"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Understand the implementation phase of SDLC and convert the system design to coding </a:t>
            </a:r>
          </a:p>
          <a:p>
            <a:pPr algn="just">
              <a:lnSpc>
                <a:spcPct val="15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Distinguish between different types and levels of testing (for instance, unit, integration, systems, and acceptance) for medium‐size software products. </a:t>
            </a: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Discuss various testing techniques such as white box and black box testing.</a:t>
            </a:r>
            <a:endParaRPr lang="en-GB"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4</a:t>
            </a:fld>
            <a:endParaRPr lang="en-US" dirty="0">
              <a:solidFill>
                <a:srgbClr val="04617B">
                  <a:shade val="90000"/>
                </a:srgbClr>
              </a:solidFill>
            </a:endParaRPr>
          </a:p>
        </p:txBody>
      </p:sp>
    </p:spTree>
    <p:extLst>
      <p:ext uri="{BB962C8B-B14F-4D97-AF65-F5344CB8AC3E}">
        <p14:creationId xmlns:p14="http://schemas.microsoft.com/office/powerpoint/2010/main" val="3565681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
            <a:ext cx="7886700" cy="265469"/>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The Nature of Software--- </a:t>
            </a:r>
          </a:p>
        </p:txBody>
      </p:sp>
      <p:sp>
        <p:nvSpPr>
          <p:cNvPr id="3" name="Content Placeholder 2"/>
          <p:cNvSpPr>
            <a:spLocks noGrp="1"/>
          </p:cNvSpPr>
          <p:nvPr>
            <p:ph idx="1"/>
          </p:nvPr>
        </p:nvSpPr>
        <p:spPr>
          <a:xfrm>
            <a:off x="0" y="265471"/>
            <a:ext cx="12192000" cy="6592529"/>
          </a:xfrm>
        </p:spPr>
        <p:txBody>
          <a:bodyPr>
            <a:noAutofit/>
          </a:bodyPr>
          <a:lstStyle/>
          <a:p>
            <a:pPr algn="just" eaLnBrk="0" fontAlgn="base" hangingPunct="0">
              <a:lnSpc>
                <a:spcPct val="170000"/>
              </a:lnSpc>
              <a:spcBef>
                <a:spcPct val="0"/>
              </a:spcBef>
              <a:spcAft>
                <a:spcPct val="0"/>
              </a:spcAft>
              <a:buFont typeface="Wingdings" panose="05000000000000000000" pitchFamily="2" charset="2"/>
              <a:buChar char="ü"/>
            </a:pPr>
            <a:r>
              <a:rPr lang="en-US" altLang="en-US" sz="2500" dirty="0">
                <a:latin typeface="Times New Roman" panose="02020603050405020304" pitchFamily="18" charset="0"/>
                <a:cs typeface="Times New Roman" panose="02020603050405020304" pitchFamily="18" charset="0"/>
              </a:rPr>
              <a:t>This </a:t>
            </a:r>
            <a:r>
              <a:rPr lang="en-US" altLang="en-US" sz="2500" b="1" dirty="0">
                <a:solidFill>
                  <a:srgbClr val="6600CC"/>
                </a:solidFill>
                <a:latin typeface="Times New Roman" panose="02020603050405020304" pitchFamily="18" charset="0"/>
                <a:cs typeface="Times New Roman" panose="02020603050405020304" pitchFamily="18" charset="0"/>
              </a:rPr>
              <a:t>distributed</a:t>
            </a:r>
            <a:r>
              <a:rPr lang="en-US" altLang="en-US" sz="2500" dirty="0">
                <a:latin typeface="Times New Roman" panose="02020603050405020304" pitchFamily="18" charset="0"/>
                <a:cs typeface="Times New Roman" panose="02020603050405020304" pitchFamily="18" charset="0"/>
              </a:rPr>
              <a:t> nature </a:t>
            </a:r>
            <a:r>
              <a:rPr lang="en-US" altLang="en-US" sz="2500" b="1" dirty="0">
                <a:solidFill>
                  <a:srgbClr val="6600CC"/>
                </a:solidFill>
                <a:latin typeface="Times New Roman" panose="02020603050405020304" pitchFamily="18" charset="0"/>
                <a:cs typeface="Times New Roman" panose="02020603050405020304" pitchFamily="18" charset="0"/>
              </a:rPr>
              <a:t>introduces</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6600CC"/>
                </a:solidFill>
                <a:latin typeface="Times New Roman" panose="02020603050405020304" pitchFamily="18" charset="0"/>
                <a:cs typeface="Times New Roman" panose="02020603050405020304" pitchFamily="18" charset="0"/>
              </a:rPr>
              <a:t>challenges</a:t>
            </a:r>
            <a:r>
              <a:rPr lang="en-US" altLang="en-US" sz="2500" dirty="0">
                <a:latin typeface="Times New Roman" panose="02020603050405020304" pitchFamily="18" charset="0"/>
                <a:cs typeface="Times New Roman" panose="02020603050405020304" pitchFamily="18" charset="0"/>
              </a:rPr>
              <a:t> related to </a:t>
            </a:r>
            <a:r>
              <a:rPr lang="en-US" altLang="en-US" sz="2500" b="1" dirty="0">
                <a:solidFill>
                  <a:srgbClr val="660033"/>
                </a:solidFill>
                <a:latin typeface="Times New Roman" panose="02020603050405020304" pitchFamily="18" charset="0"/>
                <a:cs typeface="Times New Roman" panose="02020603050405020304" pitchFamily="18" charset="0"/>
              </a:rPr>
              <a:t>communication</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660033"/>
                </a:solidFill>
                <a:latin typeface="Times New Roman" panose="02020603050405020304" pitchFamily="18" charset="0"/>
                <a:cs typeface="Times New Roman" panose="02020603050405020304" pitchFamily="18" charset="0"/>
              </a:rPr>
              <a:t>synchronization</a:t>
            </a:r>
            <a:r>
              <a:rPr lang="en-US" altLang="en-US" sz="2500" dirty="0">
                <a:latin typeface="Times New Roman" panose="02020603050405020304" pitchFamily="18" charset="0"/>
                <a:cs typeface="Times New Roman" panose="02020603050405020304" pitchFamily="18" charset="0"/>
              </a:rPr>
              <a:t>, and </a:t>
            </a:r>
            <a:r>
              <a:rPr lang="en-US" altLang="en-US" sz="2500" b="1" dirty="0">
                <a:solidFill>
                  <a:srgbClr val="660033"/>
                </a:solidFill>
                <a:latin typeface="Times New Roman" panose="02020603050405020304" pitchFamily="18" charset="0"/>
                <a:cs typeface="Times New Roman" panose="02020603050405020304" pitchFamily="18" charset="0"/>
              </a:rPr>
              <a:t>fault</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660033"/>
                </a:solidFill>
                <a:latin typeface="Times New Roman" panose="02020603050405020304" pitchFamily="18" charset="0"/>
                <a:cs typeface="Times New Roman" panose="02020603050405020304" pitchFamily="18" charset="0"/>
              </a:rPr>
              <a:t>tolerance</a:t>
            </a:r>
            <a:r>
              <a:rPr lang="en-US" altLang="en-US" sz="2500" dirty="0">
                <a:latin typeface="Times New Roman" panose="02020603050405020304" pitchFamily="18" charset="0"/>
                <a:cs typeface="Times New Roman" panose="02020603050405020304" pitchFamily="18" charset="0"/>
              </a:rPr>
              <a:t>.</a:t>
            </a:r>
            <a:endParaRPr lang="en-US" altLang="en-US" sz="2500" dirty="0">
              <a:solidFill>
                <a:srgbClr val="6600CC"/>
              </a:solidFill>
              <a:latin typeface="Times New Roman" panose="02020603050405020304" pitchFamily="18" charset="0"/>
              <a:cs typeface="Times New Roman" panose="02020603050405020304" pitchFamily="18" charset="0"/>
            </a:endParaRPr>
          </a:p>
          <a:p>
            <a:pPr marL="0" indent="0" algn="just" eaLnBrk="0" fontAlgn="base" hangingPunct="0">
              <a:lnSpc>
                <a:spcPct val="170000"/>
              </a:lnSpc>
              <a:spcBef>
                <a:spcPct val="0"/>
              </a:spcBef>
              <a:spcAft>
                <a:spcPct val="0"/>
              </a:spcAft>
              <a:buNone/>
            </a:pPr>
            <a:r>
              <a:rPr lang="en-US" altLang="en-US" sz="2500" b="1" dirty="0">
                <a:solidFill>
                  <a:srgbClr val="6600CC"/>
                </a:solidFill>
                <a:latin typeface="Times New Roman" panose="02020603050405020304" pitchFamily="18" charset="0"/>
                <a:cs typeface="Times New Roman" panose="02020603050405020304" pitchFamily="18" charset="0"/>
              </a:rPr>
              <a:t>7. Lifecycle</a:t>
            </a:r>
            <a:endParaRPr lang="en-US" altLang="en-US" sz="2500" dirty="0">
              <a:solidFill>
                <a:srgbClr val="6600CC"/>
              </a:solidFill>
              <a:latin typeface="Times New Roman" panose="02020603050405020304" pitchFamily="18" charset="0"/>
              <a:cs typeface="Times New Roman" panose="02020603050405020304" pitchFamily="18" charset="0"/>
            </a:endParaRPr>
          </a:p>
          <a:p>
            <a:pPr algn="just" eaLnBrk="0" fontAlgn="base" hangingPunct="0">
              <a:lnSpc>
                <a:spcPct val="170000"/>
              </a:lnSpc>
              <a:spcBef>
                <a:spcPct val="0"/>
              </a:spcBef>
              <a:spcAft>
                <a:spcPct val="0"/>
              </a:spcAft>
              <a:buFont typeface="Wingdings" panose="05000000000000000000" pitchFamily="2" charset="2"/>
              <a:buChar char="§"/>
            </a:pPr>
            <a:r>
              <a:rPr lang="en-US" altLang="en-US" sz="2500" b="1" dirty="0">
                <a:solidFill>
                  <a:srgbClr val="FF0000"/>
                </a:solidFill>
                <a:latin typeface="Times New Roman" panose="02020603050405020304" pitchFamily="18" charset="0"/>
                <a:cs typeface="Times New Roman" panose="02020603050405020304" pitchFamily="18" charset="0"/>
              </a:rPr>
              <a:t>Software</a:t>
            </a:r>
            <a:r>
              <a:rPr lang="en-US" altLang="en-US" sz="2500" dirty="0">
                <a:latin typeface="Times New Roman" panose="02020603050405020304" pitchFamily="18" charset="0"/>
                <a:cs typeface="Times New Roman" panose="02020603050405020304" pitchFamily="18" charset="0"/>
              </a:rPr>
              <a:t> and </a:t>
            </a:r>
            <a:r>
              <a:rPr lang="en-US" altLang="en-US" sz="2500" b="1" dirty="0">
                <a:solidFill>
                  <a:srgbClr val="FF0000"/>
                </a:solidFill>
                <a:latin typeface="Times New Roman" panose="02020603050405020304" pitchFamily="18" charset="0"/>
                <a:cs typeface="Times New Roman" panose="02020603050405020304" pitchFamily="18" charset="0"/>
              </a:rPr>
              <a:t>systems</a:t>
            </a:r>
            <a:r>
              <a:rPr lang="en-US" altLang="en-US" sz="2500" dirty="0">
                <a:latin typeface="Times New Roman" panose="02020603050405020304" pitchFamily="18" charset="0"/>
                <a:cs typeface="Times New Roman" panose="02020603050405020304" pitchFamily="18" charset="0"/>
              </a:rPr>
              <a:t> have </a:t>
            </a:r>
            <a:r>
              <a:rPr lang="en-US" altLang="en-US" sz="2500" b="1" dirty="0">
                <a:solidFill>
                  <a:srgbClr val="FF0000"/>
                </a:solidFill>
                <a:latin typeface="Times New Roman" panose="02020603050405020304" pitchFamily="18" charset="0"/>
                <a:cs typeface="Times New Roman" panose="02020603050405020304" pitchFamily="18" charset="0"/>
              </a:rPr>
              <a:t>lifecycles</a:t>
            </a:r>
            <a:r>
              <a:rPr lang="en-US" altLang="en-US" sz="2500" dirty="0">
                <a:latin typeface="Times New Roman" panose="02020603050405020304" pitchFamily="18" charset="0"/>
                <a:cs typeface="Times New Roman" panose="02020603050405020304" pitchFamily="18" charset="0"/>
              </a:rPr>
              <a:t> that </a:t>
            </a:r>
            <a:r>
              <a:rPr lang="en-US" altLang="en-US" sz="2500" b="1" dirty="0">
                <a:latin typeface="Times New Roman" panose="02020603050405020304" pitchFamily="18" charset="0"/>
                <a:cs typeface="Times New Roman" panose="02020603050405020304" pitchFamily="18" charset="0"/>
              </a:rPr>
              <a:t>encompass</a:t>
            </a:r>
            <a:r>
              <a:rPr lang="en-US" altLang="en-US" sz="2500" dirty="0">
                <a:latin typeface="Times New Roman" panose="02020603050405020304" pitchFamily="18" charset="0"/>
                <a:cs typeface="Times New Roman" panose="02020603050405020304" pitchFamily="18" charset="0"/>
              </a:rPr>
              <a:t> the </a:t>
            </a:r>
            <a:r>
              <a:rPr lang="en-US" altLang="en-US" sz="2500" b="1" dirty="0">
                <a:solidFill>
                  <a:srgbClr val="660033"/>
                </a:solidFill>
                <a:latin typeface="Times New Roman" panose="02020603050405020304" pitchFamily="18" charset="0"/>
                <a:cs typeface="Times New Roman" panose="02020603050405020304" pitchFamily="18" charset="0"/>
              </a:rPr>
              <a:t>development</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660033"/>
                </a:solidFill>
                <a:latin typeface="Times New Roman" panose="02020603050405020304" pitchFamily="18" charset="0"/>
                <a:cs typeface="Times New Roman" panose="02020603050405020304" pitchFamily="18" charset="0"/>
              </a:rPr>
              <a:t>deployment</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660033"/>
                </a:solidFill>
                <a:latin typeface="Times New Roman" panose="02020603050405020304" pitchFamily="18" charset="0"/>
                <a:cs typeface="Times New Roman" panose="02020603050405020304" pitchFamily="18" charset="0"/>
              </a:rPr>
              <a:t>operation</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660033"/>
                </a:solidFill>
                <a:latin typeface="Times New Roman" panose="02020603050405020304" pitchFamily="18" charset="0"/>
                <a:cs typeface="Times New Roman" panose="02020603050405020304" pitchFamily="18" charset="0"/>
              </a:rPr>
              <a:t>maintenance</a:t>
            </a:r>
            <a:r>
              <a:rPr lang="en-US" altLang="en-US" sz="2500" dirty="0">
                <a:latin typeface="Times New Roman" panose="02020603050405020304" pitchFamily="18" charset="0"/>
                <a:cs typeface="Times New Roman" panose="02020603050405020304" pitchFamily="18" charset="0"/>
              </a:rPr>
              <a:t>, and </a:t>
            </a:r>
            <a:r>
              <a:rPr lang="en-US" altLang="en-US" sz="2500" b="1" dirty="0">
                <a:solidFill>
                  <a:srgbClr val="006600"/>
                </a:solidFill>
                <a:latin typeface="Times New Roman" panose="02020603050405020304" pitchFamily="18" charset="0"/>
                <a:cs typeface="Times New Roman" panose="02020603050405020304" pitchFamily="18" charset="0"/>
              </a:rPr>
              <a:t>eventual</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006600"/>
                </a:solidFill>
                <a:latin typeface="Times New Roman" panose="02020603050405020304" pitchFamily="18" charset="0"/>
                <a:cs typeface="Times New Roman" panose="02020603050405020304" pitchFamily="18" charset="0"/>
              </a:rPr>
              <a:t>retirement</a:t>
            </a:r>
            <a:r>
              <a:rPr lang="en-US" altLang="en-US" sz="2500" dirty="0">
                <a:latin typeface="Times New Roman" panose="02020603050405020304" pitchFamily="18" charset="0"/>
                <a:cs typeface="Times New Roman" panose="02020603050405020304" pitchFamily="18" charset="0"/>
              </a:rPr>
              <a:t> or </a:t>
            </a:r>
            <a:r>
              <a:rPr lang="en-US" altLang="en-US" sz="2500" b="1" dirty="0">
                <a:solidFill>
                  <a:srgbClr val="006600"/>
                </a:solidFill>
                <a:latin typeface="Times New Roman" panose="02020603050405020304" pitchFamily="18" charset="0"/>
                <a:cs typeface="Times New Roman" panose="02020603050405020304" pitchFamily="18" charset="0"/>
              </a:rPr>
              <a:t>replacement</a:t>
            </a:r>
            <a:r>
              <a:rPr lang="en-US" altLang="en-US" sz="25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altLang="en-US" sz="2500" dirty="0">
                <a:latin typeface="Times New Roman" panose="02020603050405020304" pitchFamily="18" charset="0"/>
                <a:cs typeface="Times New Roman" panose="02020603050405020304" pitchFamily="18" charset="0"/>
              </a:rPr>
              <a:t>Each </a:t>
            </a:r>
            <a:r>
              <a:rPr lang="en-US" altLang="en-US" sz="2500" b="1" dirty="0">
                <a:latin typeface="Times New Roman" panose="02020603050405020304" pitchFamily="18" charset="0"/>
                <a:cs typeface="Times New Roman" panose="02020603050405020304" pitchFamily="18" charset="0"/>
              </a:rPr>
              <a:t>phase</a:t>
            </a:r>
            <a:r>
              <a:rPr lang="en-US" altLang="en-US" sz="2500" dirty="0">
                <a:latin typeface="Times New Roman" panose="02020603050405020304" pitchFamily="18" charset="0"/>
                <a:cs typeface="Times New Roman" panose="02020603050405020304" pitchFamily="18" charset="0"/>
              </a:rPr>
              <a:t> of the </a:t>
            </a:r>
            <a:r>
              <a:rPr lang="en-US" altLang="en-US" sz="2500" b="1" dirty="0">
                <a:latin typeface="Times New Roman" panose="02020603050405020304" pitchFamily="18" charset="0"/>
                <a:cs typeface="Times New Roman" panose="02020603050405020304" pitchFamily="18" charset="0"/>
              </a:rPr>
              <a:t>lifecycle</a:t>
            </a:r>
            <a:r>
              <a:rPr lang="en-US" altLang="en-US" sz="2500" dirty="0">
                <a:latin typeface="Times New Roman" panose="02020603050405020304" pitchFamily="18" charset="0"/>
                <a:cs typeface="Times New Roman" panose="02020603050405020304" pitchFamily="18" charset="0"/>
              </a:rPr>
              <a:t> involves </a:t>
            </a:r>
            <a:r>
              <a:rPr lang="en-US" altLang="en-US" sz="2500" b="1" dirty="0">
                <a:solidFill>
                  <a:srgbClr val="660033"/>
                </a:solidFill>
                <a:latin typeface="Times New Roman" panose="02020603050405020304" pitchFamily="18" charset="0"/>
                <a:cs typeface="Times New Roman" panose="02020603050405020304" pitchFamily="18" charset="0"/>
              </a:rPr>
              <a:t>distinct</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660033"/>
                </a:solidFill>
                <a:latin typeface="Times New Roman" panose="02020603050405020304" pitchFamily="18" charset="0"/>
                <a:cs typeface="Times New Roman" panose="02020603050405020304" pitchFamily="18" charset="0"/>
              </a:rPr>
              <a:t>activities</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660033"/>
                </a:solidFill>
                <a:latin typeface="Times New Roman" panose="02020603050405020304" pitchFamily="18" charset="0"/>
                <a:cs typeface="Times New Roman" panose="02020603050405020304" pitchFamily="18" charset="0"/>
              </a:rPr>
              <a:t>stakeholders</a:t>
            </a:r>
            <a:r>
              <a:rPr lang="en-US" altLang="en-US" sz="2500" dirty="0">
                <a:latin typeface="Times New Roman" panose="02020603050405020304" pitchFamily="18" charset="0"/>
                <a:cs typeface="Times New Roman" panose="02020603050405020304" pitchFamily="18" charset="0"/>
              </a:rPr>
              <a:t>, and </a:t>
            </a:r>
            <a:r>
              <a:rPr lang="en-US" altLang="en-US" sz="2500" b="1" dirty="0">
                <a:solidFill>
                  <a:srgbClr val="660033"/>
                </a:solidFill>
                <a:latin typeface="Times New Roman" panose="02020603050405020304" pitchFamily="18" charset="0"/>
                <a:cs typeface="Times New Roman" panose="02020603050405020304" pitchFamily="18" charset="0"/>
              </a:rPr>
              <a:t>considerations</a:t>
            </a:r>
          </a:p>
          <a:p>
            <a:pPr marL="0" indent="0" algn="just">
              <a:lnSpc>
                <a:spcPct val="150000"/>
              </a:lnSpc>
              <a:spcBef>
                <a:spcPts val="0"/>
              </a:spcBef>
              <a:buNone/>
            </a:pPr>
            <a:r>
              <a:rPr lang="en-GB" sz="2500" b="1" dirty="0">
                <a:solidFill>
                  <a:srgbClr val="6600CC"/>
                </a:solidFill>
                <a:latin typeface="Times New Roman" panose="02020603050405020304" pitchFamily="18" charset="0"/>
                <a:cs typeface="Times New Roman" panose="02020603050405020304" pitchFamily="18" charset="0"/>
              </a:rPr>
              <a:t>8. Emergent Properties</a:t>
            </a:r>
            <a:endParaRPr lang="en-GB" sz="2500" dirty="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500" dirty="0">
                <a:latin typeface="Times New Roman" panose="02020603050405020304" pitchFamily="18" charset="0"/>
                <a:cs typeface="Times New Roman" panose="02020603050405020304" pitchFamily="18" charset="0"/>
              </a:rPr>
              <a:t> </a:t>
            </a:r>
            <a:r>
              <a:rPr lang="en-GB" sz="2500" b="1" dirty="0">
                <a:latin typeface="Times New Roman" panose="02020603050405020304" pitchFamily="18" charset="0"/>
                <a:cs typeface="Times New Roman" panose="02020603050405020304" pitchFamily="18" charset="0"/>
              </a:rPr>
              <a:t>Software</a:t>
            </a:r>
            <a:r>
              <a:rPr lang="en-GB" sz="2500" dirty="0">
                <a:latin typeface="Times New Roman" panose="02020603050405020304" pitchFamily="18" charset="0"/>
                <a:cs typeface="Times New Roman" panose="02020603050405020304" pitchFamily="18" charset="0"/>
              </a:rPr>
              <a:t> and </a:t>
            </a:r>
            <a:r>
              <a:rPr lang="en-GB" sz="2500" b="1" dirty="0">
                <a:latin typeface="Times New Roman" panose="02020603050405020304" pitchFamily="18" charset="0"/>
                <a:cs typeface="Times New Roman" panose="02020603050405020304" pitchFamily="18" charset="0"/>
              </a:rPr>
              <a:t>systems</a:t>
            </a:r>
            <a:r>
              <a:rPr lang="en-GB" sz="2500" dirty="0">
                <a:latin typeface="Times New Roman" panose="02020603050405020304" pitchFamily="18" charset="0"/>
                <a:cs typeface="Times New Roman" panose="02020603050405020304" pitchFamily="18" charset="0"/>
              </a:rPr>
              <a:t> can exhibit </a:t>
            </a:r>
            <a:r>
              <a:rPr lang="en-GB" sz="2500" b="1" dirty="0">
                <a:solidFill>
                  <a:srgbClr val="FF0000"/>
                </a:solidFill>
                <a:latin typeface="Times New Roman" panose="02020603050405020304" pitchFamily="18" charset="0"/>
                <a:cs typeface="Times New Roman" panose="02020603050405020304" pitchFamily="18" charset="0"/>
              </a:rPr>
              <a:t>emergent</a:t>
            </a:r>
            <a:r>
              <a:rPr lang="en-GB" sz="2500" dirty="0">
                <a:latin typeface="Times New Roman" panose="02020603050405020304" pitchFamily="18" charset="0"/>
                <a:cs typeface="Times New Roman" panose="02020603050405020304" pitchFamily="18" charset="0"/>
              </a:rPr>
              <a:t> </a:t>
            </a:r>
            <a:r>
              <a:rPr lang="en-GB" sz="2500" b="1" dirty="0">
                <a:solidFill>
                  <a:srgbClr val="FF0000"/>
                </a:solidFill>
                <a:latin typeface="Times New Roman" panose="02020603050405020304" pitchFamily="18" charset="0"/>
                <a:cs typeface="Times New Roman" panose="02020603050405020304" pitchFamily="18" charset="0"/>
              </a:rPr>
              <a:t>properties</a:t>
            </a:r>
            <a:r>
              <a:rPr lang="en-GB" sz="2500" dirty="0">
                <a:latin typeface="Times New Roman" panose="02020603050405020304" pitchFamily="18" charset="0"/>
                <a:cs typeface="Times New Roman" panose="02020603050405020304" pitchFamily="18" charset="0"/>
              </a:rPr>
              <a:t> that arise from the </a:t>
            </a:r>
            <a:r>
              <a:rPr lang="en-GB" sz="2500" b="1" dirty="0">
                <a:solidFill>
                  <a:srgbClr val="FF0000"/>
                </a:solidFill>
                <a:latin typeface="Times New Roman" panose="02020603050405020304" pitchFamily="18" charset="0"/>
                <a:cs typeface="Times New Roman" panose="02020603050405020304" pitchFamily="18" charset="0"/>
              </a:rPr>
              <a:t>interactions</a:t>
            </a:r>
            <a:r>
              <a:rPr lang="en-GB" sz="2500" dirty="0">
                <a:latin typeface="Times New Roman" panose="02020603050405020304" pitchFamily="18" charset="0"/>
                <a:cs typeface="Times New Roman" panose="02020603050405020304" pitchFamily="18" charset="0"/>
              </a:rPr>
              <a:t> of their </a:t>
            </a:r>
            <a:r>
              <a:rPr lang="en-GB" sz="2500" b="1" dirty="0">
                <a:solidFill>
                  <a:srgbClr val="FF0000"/>
                </a:solidFill>
                <a:latin typeface="Times New Roman" panose="02020603050405020304" pitchFamily="18" charset="0"/>
                <a:cs typeface="Times New Roman" panose="02020603050405020304" pitchFamily="18" charset="0"/>
              </a:rPr>
              <a:t>components</a:t>
            </a:r>
            <a:r>
              <a:rPr lang="en-GB" sz="25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500" dirty="0">
                <a:latin typeface="Times New Roman" panose="02020603050405020304" pitchFamily="18" charset="0"/>
                <a:cs typeface="Times New Roman" panose="02020603050405020304" pitchFamily="18" charset="0"/>
              </a:rPr>
              <a:t> These properties may </a:t>
            </a:r>
            <a:r>
              <a:rPr lang="en-GB" sz="2500" b="1" dirty="0">
                <a:solidFill>
                  <a:srgbClr val="0000CC"/>
                </a:solidFill>
                <a:latin typeface="Times New Roman" panose="02020603050405020304" pitchFamily="18" charset="0"/>
                <a:cs typeface="Times New Roman" panose="02020603050405020304" pitchFamily="18" charset="0"/>
              </a:rPr>
              <a:t>not</a:t>
            </a:r>
            <a:r>
              <a:rPr lang="en-GB" sz="2500" dirty="0">
                <a:latin typeface="Times New Roman" panose="02020603050405020304" pitchFamily="18" charset="0"/>
                <a:cs typeface="Times New Roman" panose="02020603050405020304" pitchFamily="18" charset="0"/>
              </a:rPr>
              <a:t> be </a:t>
            </a:r>
            <a:r>
              <a:rPr lang="en-GB" sz="2500" b="1" dirty="0">
                <a:solidFill>
                  <a:srgbClr val="0000CC"/>
                </a:solidFill>
                <a:latin typeface="Times New Roman" panose="02020603050405020304" pitchFamily="18" charset="0"/>
                <a:cs typeface="Times New Roman" panose="02020603050405020304" pitchFamily="18" charset="0"/>
              </a:rPr>
              <a:t>apparent</a:t>
            </a:r>
            <a:r>
              <a:rPr lang="en-GB" sz="2500" dirty="0">
                <a:latin typeface="Times New Roman" panose="02020603050405020304" pitchFamily="18" charset="0"/>
                <a:cs typeface="Times New Roman" panose="02020603050405020304" pitchFamily="18" charset="0"/>
              </a:rPr>
              <a:t> from </a:t>
            </a:r>
            <a:r>
              <a:rPr lang="en-GB" sz="2500" b="1" dirty="0">
                <a:solidFill>
                  <a:srgbClr val="0000CC"/>
                </a:solidFill>
                <a:latin typeface="Times New Roman" panose="02020603050405020304" pitchFamily="18" charset="0"/>
                <a:cs typeface="Times New Roman" panose="02020603050405020304" pitchFamily="18" charset="0"/>
              </a:rPr>
              <a:t>examining</a:t>
            </a:r>
            <a:r>
              <a:rPr lang="en-GB" sz="2500" dirty="0">
                <a:latin typeface="Times New Roman" panose="02020603050405020304" pitchFamily="18" charset="0"/>
                <a:cs typeface="Times New Roman" panose="02020603050405020304" pitchFamily="18" charset="0"/>
              </a:rPr>
              <a:t> the </a:t>
            </a:r>
            <a:r>
              <a:rPr lang="en-GB" sz="2500" b="1" dirty="0">
                <a:solidFill>
                  <a:srgbClr val="0000CC"/>
                </a:solidFill>
                <a:latin typeface="Times New Roman" panose="02020603050405020304" pitchFamily="18" charset="0"/>
                <a:cs typeface="Times New Roman" panose="02020603050405020304" pitchFamily="18" charset="0"/>
              </a:rPr>
              <a:t>components</a:t>
            </a:r>
            <a:r>
              <a:rPr lang="en-GB" sz="2500" dirty="0">
                <a:latin typeface="Times New Roman" panose="02020603050405020304" pitchFamily="18" charset="0"/>
                <a:cs typeface="Times New Roman" panose="02020603050405020304" pitchFamily="18" charset="0"/>
              </a:rPr>
              <a:t> in </a:t>
            </a:r>
            <a:r>
              <a:rPr lang="en-GB" sz="2500" b="1" dirty="0">
                <a:latin typeface="Times New Roman" panose="02020603050405020304" pitchFamily="18" charset="0"/>
                <a:cs typeface="Times New Roman" panose="02020603050405020304" pitchFamily="18" charset="0"/>
              </a:rPr>
              <a:t>isolation</a:t>
            </a:r>
            <a:r>
              <a:rPr lang="en-GB" sz="2500" dirty="0">
                <a:latin typeface="Times New Roman" panose="02020603050405020304" pitchFamily="18" charset="0"/>
                <a:cs typeface="Times New Roman" panose="02020603050405020304" pitchFamily="18" charset="0"/>
              </a:rPr>
              <a:t> and can </a:t>
            </a:r>
            <a:r>
              <a:rPr lang="en-GB" sz="2500" b="1" dirty="0">
                <a:latin typeface="Times New Roman" panose="02020603050405020304" pitchFamily="18" charset="0"/>
                <a:cs typeface="Times New Roman" panose="02020603050405020304" pitchFamily="18" charset="0"/>
              </a:rPr>
              <a:t>influence</a:t>
            </a:r>
            <a:r>
              <a:rPr lang="en-GB" sz="2500" dirty="0">
                <a:latin typeface="Times New Roman" panose="02020603050405020304" pitchFamily="18" charset="0"/>
                <a:cs typeface="Times New Roman" panose="02020603050405020304" pitchFamily="18" charset="0"/>
              </a:rPr>
              <a:t> </a:t>
            </a:r>
            <a:r>
              <a:rPr lang="en-GB" sz="2500" b="1" dirty="0">
                <a:latin typeface="Times New Roman" panose="02020603050405020304" pitchFamily="18" charset="0"/>
                <a:cs typeface="Times New Roman" panose="02020603050405020304" pitchFamily="18" charset="0"/>
              </a:rPr>
              <a:t>system</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behavior</a:t>
            </a:r>
            <a:r>
              <a:rPr lang="en-GB" sz="2500" dirty="0">
                <a:latin typeface="Times New Roman" panose="02020603050405020304" pitchFamily="18" charset="0"/>
                <a:cs typeface="Times New Roman" panose="02020603050405020304" pitchFamily="18" charset="0"/>
              </a:rPr>
              <a:t> in </a:t>
            </a:r>
            <a:r>
              <a:rPr lang="en-GB" sz="2500" b="1" dirty="0">
                <a:latin typeface="Times New Roman" panose="02020603050405020304" pitchFamily="18" charset="0"/>
                <a:cs typeface="Times New Roman" panose="02020603050405020304" pitchFamily="18" charset="0"/>
              </a:rPr>
              <a:t>unexpected</a:t>
            </a:r>
            <a:r>
              <a:rPr lang="en-GB" sz="2500" dirty="0">
                <a:latin typeface="Times New Roman" panose="02020603050405020304" pitchFamily="18" charset="0"/>
                <a:cs typeface="Times New Roman" panose="02020603050405020304" pitchFamily="18" charset="0"/>
              </a:rPr>
              <a:t> </a:t>
            </a:r>
            <a:r>
              <a:rPr lang="en-GB" sz="2500" b="1" dirty="0">
                <a:latin typeface="Times New Roman" panose="02020603050405020304" pitchFamily="18" charset="0"/>
                <a:cs typeface="Times New Roman" panose="02020603050405020304" pitchFamily="18" charset="0"/>
              </a:rPr>
              <a:t>ways.</a:t>
            </a:r>
          </a:p>
          <a:p>
            <a:pPr marL="0" indent="0" algn="just" eaLnBrk="0" fontAlgn="base" hangingPunct="0">
              <a:lnSpc>
                <a:spcPct val="170000"/>
              </a:lnSpc>
              <a:spcBef>
                <a:spcPct val="0"/>
              </a:spcBef>
              <a:spcAft>
                <a:spcPct val="0"/>
              </a:spcAft>
              <a:buNone/>
            </a:pPr>
            <a:r>
              <a:rPr lang="en-US" altLang="en-US" sz="25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40</a:t>
            </a:fld>
            <a:endParaRPr lang="en-US" dirty="0">
              <a:solidFill>
                <a:srgbClr val="04617B">
                  <a:shade val="90000"/>
                </a:srgbClr>
              </a:solidFill>
            </a:endParaRPr>
          </a:p>
        </p:txBody>
      </p:sp>
    </p:spTree>
    <p:extLst>
      <p:ext uri="{BB962C8B-B14F-4D97-AF65-F5344CB8AC3E}">
        <p14:creationId xmlns:p14="http://schemas.microsoft.com/office/powerpoint/2010/main" val="19625800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
            <a:ext cx="7886700" cy="304799"/>
          </a:xfrm>
        </p:spPr>
        <p:txBody>
          <a:bodyPr>
            <a:normAutofit fontScale="90000"/>
          </a:bodyPr>
          <a:lstStyle/>
          <a:p>
            <a:pPr algn="ctr"/>
            <a:r>
              <a:rPr lang="en-GB" b="1" dirty="0">
                <a:solidFill>
                  <a:srgbClr val="FF0000"/>
                </a:solidFill>
                <a:latin typeface="Times New Roman" panose="02020603050405020304" pitchFamily="18" charset="0"/>
                <a:cs typeface="Times New Roman" panose="02020603050405020304" pitchFamily="18" charset="0"/>
              </a:rPr>
              <a:t>The Nature of Software--- </a:t>
            </a:r>
          </a:p>
        </p:txBody>
      </p:sp>
      <p:sp>
        <p:nvSpPr>
          <p:cNvPr id="3" name="Content Placeholder 2"/>
          <p:cNvSpPr>
            <a:spLocks noGrp="1"/>
          </p:cNvSpPr>
          <p:nvPr>
            <p:ph idx="1"/>
          </p:nvPr>
        </p:nvSpPr>
        <p:spPr>
          <a:xfrm>
            <a:off x="0" y="304800"/>
            <a:ext cx="12192000" cy="6553200"/>
          </a:xfrm>
        </p:spPr>
        <p:txBody>
          <a:bodyPr>
            <a:noAutofit/>
          </a:bodyPr>
          <a:lstStyle/>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9. Reliability and Dependability</a:t>
            </a:r>
            <a:endParaRPr lang="en-GB" dirty="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Software</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systems</a:t>
            </a:r>
            <a:r>
              <a:rPr lang="en-GB" dirty="0">
                <a:latin typeface="Times New Roman" panose="02020603050405020304" pitchFamily="18" charset="0"/>
                <a:cs typeface="Times New Roman" panose="02020603050405020304" pitchFamily="18" charset="0"/>
              </a:rPr>
              <a:t> must be </a:t>
            </a:r>
            <a:r>
              <a:rPr lang="en-GB" b="1" dirty="0">
                <a:solidFill>
                  <a:srgbClr val="9900CC"/>
                </a:solidFill>
                <a:latin typeface="Times New Roman" panose="02020603050405020304" pitchFamily="18" charset="0"/>
                <a:cs typeface="Times New Roman" panose="02020603050405020304" pitchFamily="18" charset="0"/>
              </a:rPr>
              <a:t>reliable</a:t>
            </a:r>
            <a:r>
              <a:rPr lang="en-GB" dirty="0">
                <a:latin typeface="Times New Roman" panose="02020603050405020304" pitchFamily="18" charset="0"/>
                <a:cs typeface="Times New Roman" panose="02020603050405020304" pitchFamily="18" charset="0"/>
              </a:rPr>
              <a:t>, meaning they perform as </a:t>
            </a:r>
            <a:r>
              <a:rPr lang="en-GB" b="1" dirty="0">
                <a:solidFill>
                  <a:srgbClr val="660033"/>
                </a:solidFill>
                <a:latin typeface="Times New Roman" panose="02020603050405020304" pitchFamily="18" charset="0"/>
                <a:cs typeface="Times New Roman" panose="02020603050405020304" pitchFamily="18" charset="0"/>
              </a:rPr>
              <a:t>intended</a:t>
            </a:r>
            <a:r>
              <a:rPr lang="en-GB" dirty="0">
                <a:latin typeface="Times New Roman" panose="02020603050405020304" pitchFamily="18" charset="0"/>
                <a:cs typeface="Times New Roman" panose="02020603050405020304" pitchFamily="18" charset="0"/>
              </a:rPr>
              <a:t> under </a:t>
            </a:r>
            <a:r>
              <a:rPr lang="en-GB" b="1" dirty="0">
                <a:solidFill>
                  <a:srgbClr val="660033"/>
                </a:solidFill>
                <a:latin typeface="Times New Roman" panose="02020603050405020304" pitchFamily="18" charset="0"/>
                <a:cs typeface="Times New Roman" panose="02020603050405020304" pitchFamily="18" charset="0"/>
              </a:rPr>
              <a:t>various</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conditions</a:t>
            </a:r>
            <a:r>
              <a:rPr lang="en-GB" dirty="0">
                <a:latin typeface="Times New Roman" panose="02020603050405020304" pitchFamily="18" charset="0"/>
                <a:cs typeface="Times New Roman" panose="02020603050405020304" pitchFamily="18" charset="0"/>
              </a:rPr>
              <a:t> and </a:t>
            </a:r>
            <a:r>
              <a:rPr lang="en-GB" b="1" dirty="0">
                <a:solidFill>
                  <a:srgbClr val="660033"/>
                </a:solidFill>
                <a:latin typeface="Times New Roman" panose="02020603050405020304" pitchFamily="18" charset="0"/>
                <a:cs typeface="Times New Roman" panose="02020603050405020304" pitchFamily="18" charset="0"/>
              </a:rPr>
              <a:t>constraints</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Achieving</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reliability</a:t>
            </a:r>
            <a:r>
              <a:rPr lang="en-GB" dirty="0">
                <a:latin typeface="Times New Roman" panose="02020603050405020304" pitchFamily="18" charset="0"/>
                <a:cs typeface="Times New Roman" panose="02020603050405020304" pitchFamily="18" charset="0"/>
              </a:rPr>
              <a:t> requires rigorous </a:t>
            </a:r>
            <a:r>
              <a:rPr lang="en-GB" b="1" dirty="0">
                <a:solidFill>
                  <a:srgbClr val="FF0000"/>
                </a:solidFill>
                <a:latin typeface="Times New Roman" panose="02020603050405020304" pitchFamily="18" charset="0"/>
                <a:cs typeface="Times New Roman" panose="02020603050405020304" pitchFamily="18" charset="0"/>
              </a:rPr>
              <a:t>testing</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quality</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assurance</a:t>
            </a:r>
            <a:r>
              <a:rPr lang="en-GB" dirty="0">
                <a:latin typeface="Times New Roman" panose="02020603050405020304" pitchFamily="18" charset="0"/>
                <a:cs typeface="Times New Roman" panose="02020603050405020304" pitchFamily="18" charset="0"/>
              </a:rPr>
              <a:t>, and </a:t>
            </a:r>
            <a:r>
              <a:rPr lang="en-GB" b="1" dirty="0">
                <a:solidFill>
                  <a:srgbClr val="FF0000"/>
                </a:solidFill>
                <a:latin typeface="Times New Roman" panose="02020603050405020304" pitchFamily="18" charset="0"/>
                <a:cs typeface="Times New Roman" panose="02020603050405020304" pitchFamily="18" charset="0"/>
              </a:rPr>
              <a:t>fault</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tolerance</a:t>
            </a:r>
            <a:r>
              <a:rPr lang="en-GB" dirty="0">
                <a:latin typeface="Times New Roman" panose="02020603050405020304" pitchFamily="18" charset="0"/>
                <a:cs typeface="Times New Roman" panose="02020603050405020304" pitchFamily="18" charset="0"/>
              </a:rPr>
              <a:t> mechanisms.</a:t>
            </a:r>
          </a:p>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10. Evolutionary Nature</a:t>
            </a:r>
            <a:r>
              <a:rPr lang="en-GB"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Software</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systems</a:t>
            </a:r>
            <a:r>
              <a:rPr lang="en-GB" dirty="0">
                <a:latin typeface="Times New Roman" panose="02020603050405020304" pitchFamily="18" charset="0"/>
                <a:cs typeface="Times New Roman" panose="02020603050405020304" pitchFamily="18" charset="0"/>
              </a:rPr>
              <a:t> evolve in response to </a:t>
            </a:r>
            <a:r>
              <a:rPr lang="en-GB" b="1" dirty="0">
                <a:solidFill>
                  <a:srgbClr val="660033"/>
                </a:solidFill>
                <a:latin typeface="Times New Roman" panose="02020603050405020304" pitchFamily="18" charset="0"/>
                <a:cs typeface="Times New Roman" panose="02020603050405020304" pitchFamily="18" charset="0"/>
              </a:rPr>
              <a:t>changing</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requirements</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technologies</a:t>
            </a:r>
            <a:r>
              <a:rPr lang="en-GB" dirty="0">
                <a:latin typeface="Times New Roman" panose="02020603050405020304" pitchFamily="18" charset="0"/>
                <a:cs typeface="Times New Roman" panose="02020603050405020304" pitchFamily="18" charset="0"/>
              </a:rPr>
              <a:t>, and </a:t>
            </a:r>
            <a:r>
              <a:rPr lang="en-GB" b="1" dirty="0">
                <a:solidFill>
                  <a:srgbClr val="660033"/>
                </a:solidFill>
                <a:latin typeface="Times New Roman" panose="02020603050405020304" pitchFamily="18" charset="0"/>
                <a:cs typeface="Times New Roman" panose="02020603050405020304" pitchFamily="18" charset="0"/>
              </a:rPr>
              <a:t>user</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needs</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This </a:t>
            </a:r>
            <a:r>
              <a:rPr lang="en-GB" b="1" dirty="0">
                <a:latin typeface="Times New Roman" panose="02020603050405020304" pitchFamily="18" charset="0"/>
                <a:cs typeface="Times New Roman" panose="02020603050405020304" pitchFamily="18" charset="0"/>
              </a:rPr>
              <a:t>evolutionary</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process</a:t>
            </a:r>
            <a:r>
              <a:rPr lang="en-GB" dirty="0">
                <a:latin typeface="Times New Roman" panose="02020603050405020304" pitchFamily="18" charset="0"/>
                <a:cs typeface="Times New Roman" panose="02020603050405020304" pitchFamily="18" charset="0"/>
              </a:rPr>
              <a:t> involves </a:t>
            </a:r>
            <a:r>
              <a:rPr lang="en-GB" b="1" dirty="0">
                <a:solidFill>
                  <a:srgbClr val="0000CC"/>
                </a:solidFill>
                <a:latin typeface="Times New Roman" panose="02020603050405020304" pitchFamily="18" charset="0"/>
                <a:cs typeface="Times New Roman" panose="02020603050405020304" pitchFamily="18" charset="0"/>
              </a:rPr>
              <a:t>iterative</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development</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incremental</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improvement</a:t>
            </a:r>
            <a:r>
              <a:rPr lang="en-GB" dirty="0">
                <a:latin typeface="Times New Roman" panose="02020603050405020304" pitchFamily="18" charset="0"/>
                <a:cs typeface="Times New Roman" panose="02020603050405020304" pitchFamily="18" charset="0"/>
              </a:rPr>
              <a:t>, and </a:t>
            </a:r>
            <a:r>
              <a:rPr lang="en-GB" b="1" dirty="0">
                <a:solidFill>
                  <a:srgbClr val="6600CC"/>
                </a:solidFill>
                <a:latin typeface="Times New Roman" panose="02020603050405020304" pitchFamily="18" charset="0"/>
                <a:cs typeface="Times New Roman" panose="02020603050405020304" pitchFamily="18" charset="0"/>
              </a:rPr>
              <a:t>adaptation</a:t>
            </a:r>
            <a:r>
              <a:rPr lang="en-GB" dirty="0">
                <a:latin typeface="Times New Roman" panose="02020603050405020304" pitchFamily="18" charset="0"/>
                <a:cs typeface="Times New Roman" panose="02020603050405020304" pitchFamily="18" charset="0"/>
              </a:rPr>
              <a:t> to </a:t>
            </a:r>
            <a:r>
              <a:rPr lang="en-GB" b="1" dirty="0">
                <a:solidFill>
                  <a:srgbClr val="6600CC"/>
                </a:solidFill>
                <a:latin typeface="Times New Roman" panose="02020603050405020304" pitchFamily="18" charset="0"/>
                <a:cs typeface="Times New Roman" panose="02020603050405020304" pitchFamily="18" charset="0"/>
              </a:rPr>
              <a:t>new</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challenges</a:t>
            </a:r>
            <a:r>
              <a:rPr lang="en-GB" dirty="0">
                <a:latin typeface="Times New Roman" panose="02020603050405020304" pitchFamily="18" charset="0"/>
                <a:cs typeface="Times New Roman" panose="02020603050405020304" pitchFamily="18" charset="0"/>
              </a:rPr>
              <a:t> and </a:t>
            </a:r>
            <a:r>
              <a:rPr lang="en-GB" b="1" dirty="0">
                <a:solidFill>
                  <a:srgbClr val="6600CC"/>
                </a:solidFill>
                <a:latin typeface="Times New Roman" panose="02020603050405020304" pitchFamily="18" charset="0"/>
                <a:cs typeface="Times New Roman" panose="02020603050405020304" pitchFamily="18" charset="0"/>
              </a:rPr>
              <a:t>opportunities</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41</a:t>
            </a:fld>
            <a:endParaRPr lang="en-US" dirty="0">
              <a:solidFill>
                <a:srgbClr val="04617B">
                  <a:shade val="90000"/>
                </a:srgbClr>
              </a:solidFill>
            </a:endParaRPr>
          </a:p>
        </p:txBody>
      </p:sp>
    </p:spTree>
    <p:extLst>
      <p:ext uri="{BB962C8B-B14F-4D97-AF65-F5344CB8AC3E}">
        <p14:creationId xmlns:p14="http://schemas.microsoft.com/office/powerpoint/2010/main" val="3978305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
            <a:ext cx="7886700" cy="396875"/>
          </a:xfrm>
        </p:spPr>
        <p:txBody>
          <a:bodyPr>
            <a:normAutofit fontScale="90000"/>
          </a:bodyPr>
          <a:lstStyle/>
          <a:p>
            <a:pPr algn="ctr"/>
            <a:r>
              <a:rPr lang="en-GB" b="1" dirty="0">
                <a:solidFill>
                  <a:srgbClr val="FF0000"/>
                </a:solidFill>
                <a:latin typeface="Times New Roman" panose="02020603050405020304" pitchFamily="18" charset="0"/>
                <a:cs typeface="Times New Roman" panose="02020603050405020304" pitchFamily="18" charset="0"/>
              </a:rPr>
              <a:t>The Nature of Software--- </a:t>
            </a:r>
          </a:p>
        </p:txBody>
      </p:sp>
      <p:sp>
        <p:nvSpPr>
          <p:cNvPr id="3" name="Content Placeholder 2"/>
          <p:cNvSpPr>
            <a:spLocks noGrp="1"/>
          </p:cNvSpPr>
          <p:nvPr>
            <p:ph idx="1"/>
          </p:nvPr>
        </p:nvSpPr>
        <p:spPr>
          <a:xfrm>
            <a:off x="162231" y="396876"/>
            <a:ext cx="11916697" cy="6461124"/>
          </a:xfrm>
        </p:spPr>
        <p:txBody>
          <a:bodyPr>
            <a:noAutofit/>
          </a:bodyPr>
          <a:lstStyle/>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In summary, the </a:t>
            </a:r>
            <a:r>
              <a:rPr lang="en-GB" b="1" dirty="0">
                <a:latin typeface="Times New Roman" panose="02020603050405020304" pitchFamily="18" charset="0"/>
                <a:cs typeface="Times New Roman" panose="02020603050405020304" pitchFamily="18" charset="0"/>
              </a:rPr>
              <a:t>nature</a:t>
            </a:r>
            <a:r>
              <a:rPr lang="en-GB" dirty="0">
                <a:latin typeface="Times New Roman" panose="02020603050405020304" pitchFamily="18" charset="0"/>
                <a:cs typeface="Times New Roman" panose="02020603050405020304" pitchFamily="18" charset="0"/>
              </a:rPr>
              <a:t> of </a:t>
            </a:r>
            <a:r>
              <a:rPr lang="en-GB" b="1" dirty="0">
                <a:solidFill>
                  <a:srgbClr val="FF0000"/>
                </a:solidFill>
                <a:latin typeface="Times New Roman" panose="02020603050405020304" pitchFamily="18" charset="0"/>
                <a:cs typeface="Times New Roman" panose="02020603050405020304" pitchFamily="18" charset="0"/>
              </a:rPr>
              <a:t>software</a:t>
            </a:r>
            <a:r>
              <a:rPr lang="en-GB" dirty="0">
                <a:latin typeface="Times New Roman" panose="02020603050405020304" pitchFamily="18" charset="0"/>
                <a:cs typeface="Times New Roman" panose="02020603050405020304" pitchFamily="18" charset="0"/>
              </a:rPr>
              <a:t> or </a:t>
            </a:r>
            <a:r>
              <a:rPr lang="en-GB" b="1" dirty="0">
                <a:solidFill>
                  <a:srgbClr val="FF0000"/>
                </a:solidFill>
                <a:latin typeface="Times New Roman" panose="02020603050405020304" pitchFamily="18" charset="0"/>
                <a:cs typeface="Times New Roman" panose="02020603050405020304" pitchFamily="18" charset="0"/>
              </a:rPr>
              <a:t>systems</a:t>
            </a:r>
            <a:r>
              <a:rPr lang="en-GB" dirty="0">
                <a:latin typeface="Times New Roman" panose="02020603050405020304" pitchFamily="18" charset="0"/>
                <a:cs typeface="Times New Roman" panose="02020603050405020304" pitchFamily="18" charset="0"/>
              </a:rPr>
              <a:t> is characterized by 		</a:t>
            </a:r>
            <a:r>
              <a:rPr lang="en-GB" b="1" dirty="0">
                <a:solidFill>
                  <a:srgbClr val="660033"/>
                </a:solidFill>
                <a:latin typeface="Times New Roman" panose="02020603050405020304" pitchFamily="18" charset="0"/>
                <a:cs typeface="Times New Roman" panose="02020603050405020304" pitchFamily="18" charset="0"/>
              </a:rPr>
              <a:t>abstractness</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complexity</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dynamic</a:t>
            </a:r>
            <a:r>
              <a:rPr lang="en-GB" dirty="0">
                <a:latin typeface="Times New Roman" panose="02020603050405020304" pitchFamily="18" charset="0"/>
                <a:cs typeface="Times New Roman" panose="02020603050405020304" pitchFamily="18" charset="0"/>
              </a:rPr>
              <a:t> </a:t>
            </a:r>
            <a:r>
              <a:rPr lang="en-GB" b="1" dirty="0" err="1">
                <a:solidFill>
                  <a:srgbClr val="660033"/>
                </a:solidFill>
                <a:latin typeface="Times New Roman" panose="02020603050405020304" pitchFamily="18" charset="0"/>
                <a:cs typeface="Times New Roman" panose="02020603050405020304" pitchFamily="18" charset="0"/>
              </a:rPr>
              <a:t>behavior</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b="1" dirty="0">
                <a:solidFill>
                  <a:srgbClr val="006600"/>
                </a:solidFill>
                <a:latin typeface="Times New Roman" panose="02020603050405020304" pitchFamily="18" charset="0"/>
                <a:cs typeface="Times New Roman" panose="02020603050405020304" pitchFamily="18" charset="0"/>
              </a:rPr>
              <a:t>	interactivity</a:t>
            </a:r>
            <a:r>
              <a:rPr lang="en-GB" dirty="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modularity</a:t>
            </a:r>
            <a:r>
              <a:rPr lang="en-GB" dirty="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distributed</a:t>
            </a:r>
            <a:r>
              <a:rPr lang="en-GB" dirty="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nature</a:t>
            </a:r>
            <a:r>
              <a:rPr lang="en-GB"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lifecycle</a:t>
            </a:r>
            <a:r>
              <a:rPr lang="en-GB" dirty="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considerations</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emergent</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properties</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b="1" dirty="0">
                <a:solidFill>
                  <a:srgbClr val="FF0000"/>
                </a:solidFill>
                <a:latin typeface="Times New Roman" panose="02020603050405020304" pitchFamily="18" charset="0"/>
                <a:cs typeface="Times New Roman" panose="02020603050405020304" pitchFamily="18" charset="0"/>
              </a:rPr>
              <a:t>	reliability</a:t>
            </a:r>
            <a:r>
              <a:rPr lang="en-GB" dirty="0">
                <a:latin typeface="Times New Roman" panose="02020603050405020304" pitchFamily="18" charset="0"/>
                <a:cs typeface="Times New Roman" panose="02020603050405020304" pitchFamily="18" charset="0"/>
              </a:rPr>
              <a:t>, and </a:t>
            </a:r>
            <a:r>
              <a:rPr lang="en-GB" b="1" dirty="0">
                <a:solidFill>
                  <a:srgbClr val="FF0000"/>
                </a:solidFill>
                <a:latin typeface="Times New Roman" panose="02020603050405020304" pitchFamily="18" charset="0"/>
                <a:cs typeface="Times New Roman" panose="02020603050405020304" pitchFamily="18" charset="0"/>
              </a:rPr>
              <a:t>evolution</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Understanding these characteristics is essential for </a:t>
            </a:r>
            <a:r>
              <a:rPr lang="en-GB" b="1" dirty="0">
                <a:latin typeface="Times New Roman" panose="02020603050405020304" pitchFamily="18" charset="0"/>
                <a:cs typeface="Times New Roman" panose="02020603050405020304" pitchFamily="18" charset="0"/>
              </a:rPr>
              <a:t>effective</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software</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systems</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engineering</a:t>
            </a:r>
            <a:r>
              <a:rPr lang="en-GB"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42</a:t>
            </a:fld>
            <a:endParaRPr lang="en-US" dirty="0">
              <a:solidFill>
                <a:srgbClr val="04617B">
                  <a:shade val="90000"/>
                </a:srgbClr>
              </a:solidFill>
            </a:endParaRPr>
          </a:p>
        </p:txBody>
      </p:sp>
    </p:spTree>
    <p:extLst>
      <p:ext uri="{BB962C8B-B14F-4D97-AF65-F5344CB8AC3E}">
        <p14:creationId xmlns:p14="http://schemas.microsoft.com/office/powerpoint/2010/main" val="654264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0"/>
            <a:ext cx="7886700" cy="381000"/>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What are the Attributes of good System/Software?</a:t>
            </a:r>
          </a:p>
        </p:txBody>
      </p:sp>
      <p:sp>
        <p:nvSpPr>
          <p:cNvPr id="4" name="Slide Number Placeholder 3"/>
          <p:cNvSpPr>
            <a:spLocks noGrp="1"/>
          </p:cNvSpPr>
          <p:nvPr>
            <p:ph type="sldNum" sz="quarter" idx="12"/>
          </p:nvPr>
        </p:nvSpPr>
        <p:spPr>
          <a:xfrm>
            <a:off x="8610600" y="6356349"/>
            <a:ext cx="2743200" cy="365125"/>
          </a:xfrm>
        </p:spPr>
        <p:txBody>
          <a:bodyPr/>
          <a:lstStyle/>
          <a:p>
            <a:pPr>
              <a:defRPr/>
            </a:pPr>
            <a:fld id="{53F3B5B6-B220-4614-9B9A-F440413B42E2}" type="slidenum">
              <a:rPr lang="en-US" smtClean="0">
                <a:solidFill>
                  <a:srgbClr val="04617B">
                    <a:shade val="90000"/>
                  </a:srgbClr>
                </a:solidFill>
              </a:rPr>
              <a:pPr>
                <a:defRPr/>
              </a:pPr>
              <a:t>43</a:t>
            </a:fld>
            <a:endParaRPr lang="en-US"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009514656"/>
              </p:ext>
            </p:extLst>
          </p:nvPr>
        </p:nvGraphicFramePr>
        <p:xfrm>
          <a:off x="0" y="380997"/>
          <a:ext cx="12191999" cy="6675120"/>
        </p:xfrm>
        <a:graphic>
          <a:graphicData uri="http://schemas.openxmlformats.org/drawingml/2006/table">
            <a:tbl>
              <a:tblPr firstRow="1" bandRow="1">
                <a:tableStyleId>{5C22544A-7EE6-4342-B048-85BDC9FD1C3A}</a:tableStyleId>
              </a:tblPr>
              <a:tblGrid>
                <a:gridCol w="3048004">
                  <a:extLst>
                    <a:ext uri="{9D8B030D-6E8A-4147-A177-3AD203B41FA5}">
                      <a16:colId xmlns:a16="http://schemas.microsoft.com/office/drawing/2014/main" val="2780341298"/>
                    </a:ext>
                  </a:extLst>
                </a:gridCol>
                <a:gridCol w="9143995">
                  <a:extLst>
                    <a:ext uri="{9D8B030D-6E8A-4147-A177-3AD203B41FA5}">
                      <a16:colId xmlns:a16="http://schemas.microsoft.com/office/drawing/2014/main" val="2699833016"/>
                    </a:ext>
                  </a:extLst>
                </a:gridCol>
              </a:tblGrid>
              <a:tr h="381000">
                <a:tc>
                  <a:txBody>
                    <a:bodyPr/>
                    <a:lstStyle/>
                    <a:p>
                      <a:pPr algn="just">
                        <a:lnSpc>
                          <a:spcPct val="150000"/>
                        </a:lnSpc>
                      </a:pPr>
                      <a:r>
                        <a:rPr lang="en-GB" sz="2800" dirty="0">
                          <a:latin typeface="Times New Roman" panose="02020603050405020304" pitchFamily="18" charset="0"/>
                          <a:cs typeface="Times New Roman" panose="02020603050405020304" pitchFamily="18" charset="0"/>
                        </a:rPr>
                        <a:t>Attributes </a:t>
                      </a:r>
                    </a:p>
                  </a:txBody>
                  <a:tcPr/>
                </a:tc>
                <a:tc>
                  <a:txBody>
                    <a:bodyPr/>
                    <a:lstStyle/>
                    <a:p>
                      <a:pPr algn="just">
                        <a:lnSpc>
                          <a:spcPct val="150000"/>
                        </a:lnSpc>
                      </a:pPr>
                      <a:r>
                        <a:rPr lang="en-GB" sz="2800" dirty="0">
                          <a:latin typeface="Times New Roman" panose="02020603050405020304" pitchFamily="18" charset="0"/>
                          <a:cs typeface="Times New Roman" panose="02020603050405020304" pitchFamily="18" charset="0"/>
                        </a:rPr>
                        <a:t>Explanation </a:t>
                      </a:r>
                    </a:p>
                  </a:txBody>
                  <a:tcPr/>
                </a:tc>
                <a:extLst>
                  <a:ext uri="{0D108BD9-81ED-4DB2-BD59-A6C34878D82A}">
                    <a16:rowId xmlns:a16="http://schemas.microsoft.com/office/drawing/2014/main" val="1386662489"/>
                  </a:ext>
                </a:extLst>
              </a:tr>
              <a:tr h="2655203">
                <a:tc>
                  <a:txBody>
                    <a:bodyPr/>
                    <a:lstStyle/>
                    <a:p>
                      <a:pPr algn="just">
                        <a:lnSpc>
                          <a:spcPct val="150000"/>
                        </a:lnSpc>
                      </a:pPr>
                      <a:r>
                        <a:rPr lang="en-GB" sz="2800" b="1" dirty="0">
                          <a:solidFill>
                            <a:srgbClr val="0000CC"/>
                          </a:solidFill>
                          <a:latin typeface="Times New Roman" panose="02020603050405020304" pitchFamily="18" charset="0"/>
                          <a:cs typeface="Times New Roman" panose="02020603050405020304" pitchFamily="18" charset="0"/>
                        </a:rPr>
                        <a:t>Functionality</a:t>
                      </a:r>
                      <a:endParaRPr lang="en-GB" sz="28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457200" indent="-457200" algn="just">
                        <a:lnSpc>
                          <a:spcPct val="150000"/>
                        </a:lnSpc>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The </a:t>
                      </a:r>
                      <a:r>
                        <a:rPr lang="en-GB" sz="2800" b="1" dirty="0">
                          <a:latin typeface="Times New Roman" panose="02020603050405020304" pitchFamily="18" charset="0"/>
                          <a:cs typeface="Times New Roman" panose="02020603050405020304" pitchFamily="18" charset="0"/>
                        </a:rPr>
                        <a:t>system</a:t>
                      </a:r>
                      <a:r>
                        <a:rPr lang="en-GB" sz="2800" dirty="0">
                          <a:latin typeface="Times New Roman" panose="02020603050405020304" pitchFamily="18" charset="0"/>
                          <a:cs typeface="Times New Roman" panose="02020603050405020304" pitchFamily="18" charset="0"/>
                        </a:rPr>
                        <a:t> or </a:t>
                      </a:r>
                      <a:r>
                        <a:rPr lang="en-GB" sz="2800" b="1" dirty="0">
                          <a:latin typeface="Times New Roman" panose="02020603050405020304" pitchFamily="18" charset="0"/>
                          <a:cs typeface="Times New Roman" panose="02020603050405020304" pitchFamily="18" charset="0"/>
                        </a:rPr>
                        <a:t>software</a:t>
                      </a:r>
                      <a:r>
                        <a:rPr lang="en-GB" sz="2800" dirty="0">
                          <a:latin typeface="Times New Roman" panose="02020603050405020304" pitchFamily="18" charset="0"/>
                          <a:cs typeface="Times New Roman" panose="02020603050405020304" pitchFamily="18" charset="0"/>
                        </a:rPr>
                        <a:t> </a:t>
                      </a:r>
                      <a:r>
                        <a:rPr lang="en-GB" sz="2800" b="1" dirty="0">
                          <a:solidFill>
                            <a:srgbClr val="9900CC"/>
                          </a:solidFill>
                          <a:latin typeface="Times New Roman" panose="02020603050405020304" pitchFamily="18" charset="0"/>
                          <a:cs typeface="Times New Roman" panose="02020603050405020304" pitchFamily="18" charset="0"/>
                        </a:rPr>
                        <a:t>meets</a:t>
                      </a:r>
                      <a:r>
                        <a:rPr lang="en-GB" sz="2800" dirty="0">
                          <a:latin typeface="Times New Roman" panose="02020603050405020304" pitchFamily="18" charset="0"/>
                          <a:cs typeface="Times New Roman" panose="02020603050405020304" pitchFamily="18" charset="0"/>
                        </a:rPr>
                        <a:t> the </a:t>
                      </a:r>
                      <a:r>
                        <a:rPr lang="en-GB" sz="2800" b="1" dirty="0">
                          <a:solidFill>
                            <a:srgbClr val="9900CC"/>
                          </a:solidFill>
                          <a:latin typeface="Times New Roman" panose="02020603050405020304" pitchFamily="18" charset="0"/>
                          <a:cs typeface="Times New Roman" panose="02020603050405020304" pitchFamily="18" charset="0"/>
                        </a:rPr>
                        <a:t>specified</a:t>
                      </a:r>
                      <a:r>
                        <a:rPr lang="en-GB" sz="2800" dirty="0">
                          <a:latin typeface="Times New Roman" panose="02020603050405020304" pitchFamily="18" charset="0"/>
                          <a:cs typeface="Times New Roman" panose="02020603050405020304" pitchFamily="18" charset="0"/>
                        </a:rPr>
                        <a:t> </a:t>
                      </a:r>
                      <a:r>
                        <a:rPr lang="en-GB" sz="2800" b="1" dirty="0">
                          <a:solidFill>
                            <a:srgbClr val="660033"/>
                          </a:solidFill>
                          <a:latin typeface="Times New Roman" panose="02020603050405020304" pitchFamily="18" charset="0"/>
                          <a:cs typeface="Times New Roman" panose="02020603050405020304" pitchFamily="18" charset="0"/>
                        </a:rPr>
                        <a:t>requirements</a:t>
                      </a:r>
                      <a:r>
                        <a:rPr lang="en-GB" sz="2800" dirty="0">
                          <a:latin typeface="Times New Roman" panose="02020603050405020304" pitchFamily="18" charset="0"/>
                          <a:cs typeface="Times New Roman" panose="02020603050405020304" pitchFamily="18" charset="0"/>
                        </a:rPr>
                        <a:t> and </a:t>
                      </a:r>
                      <a:r>
                        <a:rPr lang="en-GB" sz="2800" b="1" dirty="0">
                          <a:solidFill>
                            <a:srgbClr val="660033"/>
                          </a:solidFill>
                          <a:latin typeface="Times New Roman" panose="02020603050405020304" pitchFamily="18" charset="0"/>
                          <a:cs typeface="Times New Roman" panose="02020603050405020304" pitchFamily="18" charset="0"/>
                        </a:rPr>
                        <a:t>performs</a:t>
                      </a:r>
                      <a:r>
                        <a:rPr lang="en-GB" sz="2800" dirty="0">
                          <a:latin typeface="Times New Roman" panose="02020603050405020304" pitchFamily="18" charset="0"/>
                          <a:cs typeface="Times New Roman" panose="02020603050405020304" pitchFamily="18" charset="0"/>
                        </a:rPr>
                        <a:t> the intended </a:t>
                      </a:r>
                      <a:r>
                        <a:rPr lang="en-GB" sz="2800" b="1" dirty="0">
                          <a:latin typeface="Times New Roman" panose="02020603050405020304" pitchFamily="18" charset="0"/>
                          <a:cs typeface="Times New Roman" panose="02020603050405020304" pitchFamily="18" charset="0"/>
                        </a:rPr>
                        <a:t>functions</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accurately</a:t>
                      </a:r>
                      <a:r>
                        <a:rPr lang="en-GB" sz="2800" dirty="0">
                          <a:latin typeface="Times New Roman" panose="02020603050405020304" pitchFamily="18" charset="0"/>
                          <a:cs typeface="Times New Roman" panose="02020603050405020304" pitchFamily="18" charset="0"/>
                        </a:rPr>
                        <a:t> and </a:t>
                      </a:r>
                      <a:r>
                        <a:rPr lang="en-GB" sz="2800" b="1" dirty="0">
                          <a:solidFill>
                            <a:srgbClr val="FF0000"/>
                          </a:solidFill>
                          <a:latin typeface="Times New Roman" panose="02020603050405020304" pitchFamily="18" charset="0"/>
                          <a:cs typeface="Times New Roman" panose="02020603050405020304" pitchFamily="18" charset="0"/>
                        </a:rPr>
                        <a:t>reliably</a:t>
                      </a:r>
                      <a:r>
                        <a:rPr lang="en-GB" sz="2800" dirty="0">
                          <a:latin typeface="Times New Roman" panose="02020603050405020304" pitchFamily="18" charset="0"/>
                          <a:cs typeface="Times New Roman" panose="02020603050405020304" pitchFamily="18" charset="0"/>
                        </a:rPr>
                        <a:t>. </a:t>
                      </a:r>
                    </a:p>
                    <a:p>
                      <a:pPr marL="457200" indent="-457200" algn="just">
                        <a:lnSpc>
                          <a:spcPct val="150000"/>
                        </a:lnSpc>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It </a:t>
                      </a:r>
                      <a:r>
                        <a:rPr lang="en-GB" sz="2800" b="1" dirty="0" err="1">
                          <a:solidFill>
                            <a:srgbClr val="660033"/>
                          </a:solidFill>
                          <a:latin typeface="Times New Roman" panose="02020603050405020304" pitchFamily="18" charset="0"/>
                          <a:cs typeface="Times New Roman" panose="02020603050405020304" pitchFamily="18" charset="0"/>
                        </a:rPr>
                        <a:t>fulfills</a:t>
                      </a:r>
                      <a:r>
                        <a:rPr lang="en-GB" sz="2800" dirty="0">
                          <a:latin typeface="Times New Roman" panose="02020603050405020304" pitchFamily="18" charset="0"/>
                          <a:cs typeface="Times New Roman" panose="02020603050405020304" pitchFamily="18" charset="0"/>
                        </a:rPr>
                        <a:t> user </a:t>
                      </a:r>
                      <a:r>
                        <a:rPr lang="en-GB" sz="2800" b="1" dirty="0">
                          <a:solidFill>
                            <a:srgbClr val="006600"/>
                          </a:solidFill>
                          <a:latin typeface="Times New Roman" panose="02020603050405020304" pitchFamily="18" charset="0"/>
                          <a:cs typeface="Times New Roman" panose="02020603050405020304" pitchFamily="18" charset="0"/>
                        </a:rPr>
                        <a:t>needs</a:t>
                      </a:r>
                      <a:r>
                        <a:rPr lang="en-GB" sz="2800" dirty="0">
                          <a:latin typeface="Times New Roman" panose="02020603050405020304" pitchFamily="18" charset="0"/>
                          <a:cs typeface="Times New Roman" panose="02020603050405020304" pitchFamily="18" charset="0"/>
                        </a:rPr>
                        <a:t> and </a:t>
                      </a:r>
                      <a:r>
                        <a:rPr lang="en-GB" sz="2800" b="1" dirty="0">
                          <a:solidFill>
                            <a:srgbClr val="006600"/>
                          </a:solidFill>
                          <a:latin typeface="Times New Roman" panose="02020603050405020304" pitchFamily="18" charset="0"/>
                          <a:cs typeface="Times New Roman" panose="02020603050405020304" pitchFamily="18" charset="0"/>
                        </a:rPr>
                        <a:t>addresses</a:t>
                      </a:r>
                      <a:r>
                        <a:rPr lang="en-GB" sz="2800" dirty="0">
                          <a:latin typeface="Times New Roman" panose="02020603050405020304" pitchFamily="18" charset="0"/>
                          <a:cs typeface="Times New Roman" panose="02020603050405020304" pitchFamily="18" charset="0"/>
                        </a:rPr>
                        <a:t> the </a:t>
                      </a:r>
                      <a:r>
                        <a:rPr lang="en-GB" sz="2800" b="1" dirty="0">
                          <a:solidFill>
                            <a:srgbClr val="006600"/>
                          </a:solidFill>
                          <a:latin typeface="Times New Roman" panose="02020603050405020304" pitchFamily="18" charset="0"/>
                          <a:cs typeface="Times New Roman" panose="02020603050405020304" pitchFamily="18" charset="0"/>
                        </a:rPr>
                        <a:t>problem</a:t>
                      </a:r>
                      <a:r>
                        <a:rPr lang="en-GB" sz="2800" dirty="0">
                          <a:latin typeface="Times New Roman" panose="02020603050405020304" pitchFamily="18" charset="0"/>
                          <a:cs typeface="Times New Roman" panose="02020603050405020304" pitchFamily="18" charset="0"/>
                        </a:rPr>
                        <a:t> it was </a:t>
                      </a:r>
                      <a:r>
                        <a:rPr lang="en-GB" sz="2800" b="1" dirty="0">
                          <a:solidFill>
                            <a:srgbClr val="006600"/>
                          </a:solidFill>
                          <a:latin typeface="Times New Roman" panose="02020603050405020304" pitchFamily="18" charset="0"/>
                          <a:cs typeface="Times New Roman" panose="02020603050405020304" pitchFamily="18" charset="0"/>
                        </a:rPr>
                        <a:t>designed</a:t>
                      </a:r>
                      <a:r>
                        <a:rPr lang="en-GB" sz="2800" dirty="0">
                          <a:latin typeface="Times New Roman" panose="02020603050405020304" pitchFamily="18" charset="0"/>
                          <a:cs typeface="Times New Roman" panose="02020603050405020304" pitchFamily="18" charset="0"/>
                        </a:rPr>
                        <a:t> to </a:t>
                      </a:r>
                      <a:r>
                        <a:rPr lang="en-GB" sz="2800" b="1" dirty="0">
                          <a:solidFill>
                            <a:srgbClr val="006600"/>
                          </a:solidFill>
                          <a:latin typeface="Times New Roman" panose="02020603050405020304" pitchFamily="18" charset="0"/>
                          <a:cs typeface="Times New Roman" panose="02020603050405020304" pitchFamily="18" charset="0"/>
                        </a:rPr>
                        <a:t>solve</a:t>
                      </a:r>
                      <a:r>
                        <a:rPr lang="en-GB" sz="28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117839395"/>
                  </a:ext>
                </a:extLst>
              </a:tr>
              <a:tr h="381000">
                <a:tc>
                  <a:txBody>
                    <a:bodyPr/>
                    <a:lstStyle/>
                    <a:p>
                      <a:pPr algn="just">
                        <a:lnSpc>
                          <a:spcPct val="150000"/>
                        </a:lnSpc>
                      </a:pPr>
                      <a:r>
                        <a:rPr lang="en-GB" sz="2800" b="1" dirty="0">
                          <a:solidFill>
                            <a:srgbClr val="0000CC"/>
                          </a:solidFill>
                          <a:latin typeface="Times New Roman" panose="02020603050405020304" pitchFamily="18" charset="0"/>
                          <a:cs typeface="Times New Roman" panose="02020603050405020304" pitchFamily="18" charset="0"/>
                        </a:rPr>
                        <a:t>Reliability</a:t>
                      </a:r>
                      <a:endParaRPr lang="en-GB" sz="28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457200" marR="0" lvl="0" indent="-457200" algn="just" defTabSz="6858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800" b="1" dirty="0">
                          <a:solidFill>
                            <a:srgbClr val="9900CC"/>
                          </a:solidFill>
                          <a:latin typeface="Times New Roman" panose="02020603050405020304" pitchFamily="18" charset="0"/>
                          <a:cs typeface="Times New Roman" panose="02020603050405020304" pitchFamily="18" charset="0"/>
                        </a:rPr>
                        <a:t>Operates</a:t>
                      </a:r>
                      <a:r>
                        <a:rPr lang="en-GB" sz="2800" dirty="0">
                          <a:latin typeface="Times New Roman" panose="02020603050405020304" pitchFamily="18" charset="0"/>
                          <a:cs typeface="Times New Roman" panose="02020603050405020304" pitchFamily="18" charset="0"/>
                        </a:rPr>
                        <a:t> </a:t>
                      </a:r>
                      <a:r>
                        <a:rPr lang="en-GB" sz="2800" b="1" dirty="0">
                          <a:solidFill>
                            <a:srgbClr val="9900CC"/>
                          </a:solidFill>
                          <a:latin typeface="Times New Roman" panose="02020603050405020304" pitchFamily="18" charset="0"/>
                          <a:cs typeface="Times New Roman" panose="02020603050405020304" pitchFamily="18" charset="0"/>
                        </a:rPr>
                        <a:t>consistently</a:t>
                      </a:r>
                      <a:r>
                        <a:rPr lang="en-GB" sz="2800" dirty="0">
                          <a:latin typeface="Times New Roman" panose="02020603050405020304" pitchFamily="18" charset="0"/>
                          <a:cs typeface="Times New Roman" panose="02020603050405020304" pitchFamily="18" charset="0"/>
                        </a:rPr>
                        <a:t> and </a:t>
                      </a:r>
                      <a:r>
                        <a:rPr lang="en-GB" sz="2800" b="1" dirty="0">
                          <a:solidFill>
                            <a:srgbClr val="9900CC"/>
                          </a:solidFill>
                          <a:latin typeface="Times New Roman" panose="02020603050405020304" pitchFamily="18" charset="0"/>
                          <a:cs typeface="Times New Roman" panose="02020603050405020304" pitchFamily="18" charset="0"/>
                        </a:rPr>
                        <a:t>predictably</a:t>
                      </a:r>
                      <a:r>
                        <a:rPr lang="en-GB" sz="2800" dirty="0">
                          <a:latin typeface="Times New Roman" panose="02020603050405020304" pitchFamily="18" charset="0"/>
                          <a:cs typeface="Times New Roman" panose="02020603050405020304" pitchFamily="18" charset="0"/>
                        </a:rPr>
                        <a:t> under </a:t>
                      </a:r>
                      <a:r>
                        <a:rPr lang="en-GB" sz="2800" b="1" dirty="0">
                          <a:latin typeface="Times New Roman" panose="02020603050405020304" pitchFamily="18" charset="0"/>
                          <a:cs typeface="Times New Roman" panose="02020603050405020304" pitchFamily="18" charset="0"/>
                        </a:rPr>
                        <a:t>normal</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conditions</a:t>
                      </a:r>
                      <a:r>
                        <a:rPr lang="en-GB" sz="2800" dirty="0">
                          <a:latin typeface="Times New Roman" panose="02020603050405020304" pitchFamily="18" charset="0"/>
                          <a:cs typeface="Times New Roman" panose="02020603050405020304" pitchFamily="18" charset="0"/>
                        </a:rPr>
                        <a:t> and </a:t>
                      </a:r>
                      <a:r>
                        <a:rPr lang="en-GB" sz="2800" b="1" dirty="0">
                          <a:solidFill>
                            <a:srgbClr val="FF0000"/>
                          </a:solidFill>
                          <a:latin typeface="Times New Roman" panose="02020603050405020304" pitchFamily="18" charset="0"/>
                          <a:cs typeface="Times New Roman" panose="02020603050405020304" pitchFamily="18" charset="0"/>
                        </a:rPr>
                        <a:t>handles</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unexpected</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situations</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gracefully</a:t>
                      </a:r>
                      <a:r>
                        <a:rPr lang="en-GB" sz="2800" dirty="0">
                          <a:latin typeface="Times New Roman" panose="02020603050405020304" pitchFamily="18" charset="0"/>
                          <a:cs typeface="Times New Roman" panose="02020603050405020304" pitchFamily="18" charset="0"/>
                        </a:rPr>
                        <a:t>. </a:t>
                      </a:r>
                    </a:p>
                    <a:p>
                      <a:pPr marL="457200" marR="0" lvl="0" indent="-457200" algn="just" defTabSz="6858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GB" sz="2800" dirty="0">
                          <a:latin typeface="Times New Roman" panose="02020603050405020304" pitchFamily="18" charset="0"/>
                          <a:cs typeface="Times New Roman" panose="02020603050405020304" pitchFamily="18" charset="0"/>
                        </a:rPr>
                        <a:t>It </a:t>
                      </a:r>
                      <a:r>
                        <a:rPr lang="en-GB" sz="2800" b="1" dirty="0">
                          <a:latin typeface="Times New Roman" panose="02020603050405020304" pitchFamily="18" charset="0"/>
                          <a:cs typeface="Times New Roman" panose="02020603050405020304" pitchFamily="18" charset="0"/>
                        </a:rPr>
                        <a:t>minimizes</a:t>
                      </a:r>
                      <a:r>
                        <a:rPr lang="en-GB" sz="2800" dirty="0">
                          <a:latin typeface="Times New Roman" panose="02020603050405020304" pitchFamily="18" charset="0"/>
                          <a:cs typeface="Times New Roman" panose="02020603050405020304" pitchFamily="18" charset="0"/>
                        </a:rPr>
                        <a:t> the </a:t>
                      </a:r>
                      <a:r>
                        <a:rPr lang="en-GB" sz="2800" b="1" dirty="0">
                          <a:latin typeface="Times New Roman" panose="02020603050405020304" pitchFamily="18" charset="0"/>
                          <a:cs typeface="Times New Roman" panose="02020603050405020304" pitchFamily="18" charset="0"/>
                        </a:rPr>
                        <a:t>occurrence</a:t>
                      </a:r>
                      <a:r>
                        <a:rPr lang="en-GB" sz="2800" dirty="0">
                          <a:latin typeface="Times New Roman" panose="02020603050405020304" pitchFamily="18" charset="0"/>
                          <a:cs typeface="Times New Roman" panose="02020603050405020304" pitchFamily="18" charset="0"/>
                        </a:rPr>
                        <a:t> of </a:t>
                      </a:r>
                      <a:r>
                        <a:rPr lang="en-GB" sz="2800" b="1" dirty="0">
                          <a:solidFill>
                            <a:srgbClr val="6600CC"/>
                          </a:solidFill>
                          <a:latin typeface="Times New Roman" panose="02020603050405020304" pitchFamily="18" charset="0"/>
                          <a:cs typeface="Times New Roman" panose="02020603050405020304" pitchFamily="18" charset="0"/>
                        </a:rPr>
                        <a:t>failures</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errors</a:t>
                      </a:r>
                      <a:r>
                        <a:rPr lang="en-GB" sz="2800" dirty="0">
                          <a:latin typeface="Times New Roman" panose="02020603050405020304" pitchFamily="18" charset="0"/>
                          <a:cs typeface="Times New Roman" panose="02020603050405020304" pitchFamily="18" charset="0"/>
                        </a:rPr>
                        <a:t>, and </a:t>
                      </a:r>
                      <a:r>
                        <a:rPr lang="en-GB" sz="2800" b="1" dirty="0">
                          <a:solidFill>
                            <a:srgbClr val="6600CC"/>
                          </a:solidFill>
                          <a:latin typeface="Times New Roman" panose="02020603050405020304" pitchFamily="18" charset="0"/>
                          <a:cs typeface="Times New Roman" panose="02020603050405020304" pitchFamily="18" charset="0"/>
                        </a:rPr>
                        <a:t>downtime</a:t>
                      </a:r>
                      <a:r>
                        <a:rPr lang="en-GB" sz="28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7976346"/>
                  </a:ext>
                </a:extLst>
              </a:tr>
            </a:tbl>
          </a:graphicData>
        </a:graphic>
      </p:graphicFrame>
    </p:spTree>
    <p:extLst>
      <p:ext uri="{BB962C8B-B14F-4D97-AF65-F5344CB8AC3E}">
        <p14:creationId xmlns:p14="http://schemas.microsoft.com/office/powerpoint/2010/main" val="713708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
            <a:ext cx="7886700" cy="381000"/>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What are the Attributes of good System/Software?</a:t>
            </a: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44</a:t>
            </a:fld>
            <a:endParaRPr lang="en-US"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988555318"/>
              </p:ext>
            </p:extLst>
          </p:nvPr>
        </p:nvGraphicFramePr>
        <p:xfrm>
          <a:off x="0" y="380999"/>
          <a:ext cx="12191999" cy="6812280"/>
        </p:xfrm>
        <a:graphic>
          <a:graphicData uri="http://schemas.openxmlformats.org/drawingml/2006/table">
            <a:tbl>
              <a:tblPr firstRow="1" bandRow="1">
                <a:tableStyleId>{5C22544A-7EE6-4342-B048-85BDC9FD1C3A}</a:tableStyleId>
              </a:tblPr>
              <a:tblGrid>
                <a:gridCol w="2540004">
                  <a:extLst>
                    <a:ext uri="{9D8B030D-6E8A-4147-A177-3AD203B41FA5}">
                      <a16:colId xmlns:a16="http://schemas.microsoft.com/office/drawing/2014/main" val="2780341298"/>
                    </a:ext>
                  </a:extLst>
                </a:gridCol>
                <a:gridCol w="9651995">
                  <a:extLst>
                    <a:ext uri="{9D8B030D-6E8A-4147-A177-3AD203B41FA5}">
                      <a16:colId xmlns:a16="http://schemas.microsoft.com/office/drawing/2014/main" val="2699833016"/>
                    </a:ext>
                  </a:extLst>
                </a:gridCol>
              </a:tblGrid>
              <a:tr h="524221">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Attributes </a:t>
                      </a:r>
                    </a:p>
                  </a:txBody>
                  <a:tcPr/>
                </a:tc>
                <a:tc>
                  <a:txBody>
                    <a:bodyPr/>
                    <a:lstStyle/>
                    <a:p>
                      <a:pPr algn="just">
                        <a:lnSpc>
                          <a:spcPct val="150000"/>
                        </a:lnSpc>
                      </a:pPr>
                      <a:r>
                        <a:rPr lang="en-GB" sz="2600" dirty="0">
                          <a:latin typeface="Times New Roman" panose="02020603050405020304" pitchFamily="18" charset="0"/>
                          <a:cs typeface="Times New Roman" panose="02020603050405020304" pitchFamily="18" charset="0"/>
                        </a:rPr>
                        <a:t>Explanation </a:t>
                      </a:r>
                    </a:p>
                  </a:txBody>
                  <a:tcPr/>
                </a:tc>
                <a:extLst>
                  <a:ext uri="{0D108BD9-81ED-4DB2-BD59-A6C34878D82A}">
                    <a16:rowId xmlns:a16="http://schemas.microsoft.com/office/drawing/2014/main" val="1386662489"/>
                  </a:ext>
                </a:extLst>
              </a:tr>
              <a:tr h="2339425">
                <a:tc>
                  <a:txBody>
                    <a:bodyPr/>
                    <a:lstStyle/>
                    <a:p>
                      <a:pPr algn="just">
                        <a:lnSpc>
                          <a:spcPct val="150000"/>
                        </a:lnSpc>
                      </a:pPr>
                      <a:r>
                        <a:rPr lang="en-GB" sz="2600" b="1" dirty="0">
                          <a:solidFill>
                            <a:srgbClr val="0000CC"/>
                          </a:solidFill>
                          <a:latin typeface="Times New Roman" panose="02020603050405020304" pitchFamily="18" charset="0"/>
                          <a:cs typeface="Times New Roman" panose="02020603050405020304" pitchFamily="18" charset="0"/>
                        </a:rPr>
                        <a:t>Usability</a:t>
                      </a:r>
                      <a:endParaRPr lang="en-GB" sz="26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342900" indent="-342900" algn="just">
                        <a:lnSpc>
                          <a:spcPct val="150000"/>
                        </a:lnSpc>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a:t>
                      </a:r>
                      <a:r>
                        <a:rPr lang="en-GB" sz="2600" b="1" dirty="0">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or </a:t>
                      </a:r>
                      <a:r>
                        <a:rPr lang="en-GB" sz="2600" b="1" dirty="0">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is </a:t>
                      </a:r>
                      <a:r>
                        <a:rPr lang="en-GB" sz="2600" b="1" dirty="0">
                          <a:solidFill>
                            <a:srgbClr val="9900CC"/>
                          </a:solidFill>
                          <a:latin typeface="Times New Roman" panose="02020603050405020304" pitchFamily="18" charset="0"/>
                          <a:cs typeface="Times New Roman" panose="02020603050405020304" pitchFamily="18" charset="0"/>
                        </a:rPr>
                        <a:t>intuitive</a:t>
                      </a:r>
                      <a:r>
                        <a:rPr lang="en-GB" sz="2600" dirty="0">
                          <a:latin typeface="Times New Roman" panose="02020603050405020304" pitchFamily="18" charset="0"/>
                          <a:cs typeface="Times New Roman" panose="02020603050405020304" pitchFamily="18" charset="0"/>
                        </a:rPr>
                        <a:t>, </a:t>
                      </a:r>
                      <a:r>
                        <a:rPr lang="en-GB" sz="2600" b="1" dirty="0">
                          <a:solidFill>
                            <a:srgbClr val="9900CC"/>
                          </a:solidFill>
                          <a:latin typeface="Times New Roman" panose="02020603050405020304" pitchFamily="18" charset="0"/>
                          <a:cs typeface="Times New Roman" panose="02020603050405020304" pitchFamily="18" charset="0"/>
                        </a:rPr>
                        <a:t>easy</a:t>
                      </a:r>
                      <a:r>
                        <a:rPr lang="en-GB" sz="2600" dirty="0">
                          <a:latin typeface="Times New Roman" panose="02020603050405020304" pitchFamily="18" charset="0"/>
                          <a:cs typeface="Times New Roman" panose="02020603050405020304" pitchFamily="18" charset="0"/>
                        </a:rPr>
                        <a:t> to </a:t>
                      </a:r>
                      <a:r>
                        <a:rPr lang="en-GB" sz="2600" b="1" dirty="0">
                          <a:solidFill>
                            <a:srgbClr val="9900CC"/>
                          </a:solidFill>
                          <a:latin typeface="Times New Roman" panose="02020603050405020304" pitchFamily="18" charset="0"/>
                          <a:cs typeface="Times New Roman" panose="02020603050405020304" pitchFamily="18" charset="0"/>
                        </a:rPr>
                        <a:t>learn</a:t>
                      </a:r>
                      <a:r>
                        <a:rPr lang="en-GB" sz="2600" dirty="0">
                          <a:latin typeface="Times New Roman" panose="02020603050405020304" pitchFamily="18" charset="0"/>
                          <a:cs typeface="Times New Roman" panose="02020603050405020304" pitchFamily="18" charset="0"/>
                        </a:rPr>
                        <a:t>, and </a:t>
                      </a:r>
                      <a:r>
                        <a:rPr lang="en-GB" sz="2600" b="1" dirty="0">
                          <a:solidFill>
                            <a:srgbClr val="9900CC"/>
                          </a:solidFill>
                          <a:latin typeface="Times New Roman" panose="02020603050405020304" pitchFamily="18" charset="0"/>
                          <a:cs typeface="Times New Roman" panose="02020603050405020304" pitchFamily="18" charset="0"/>
                        </a:rPr>
                        <a:t>user-friendly</a:t>
                      </a:r>
                      <a:r>
                        <a:rPr lang="en-GB" sz="2600" dirty="0">
                          <a:latin typeface="Times New Roman" panose="02020603050405020304" pitchFamily="18" charset="0"/>
                          <a:cs typeface="Times New Roman" panose="02020603050405020304" pitchFamily="18" charset="0"/>
                        </a:rPr>
                        <a:t>. </a:t>
                      </a:r>
                    </a:p>
                    <a:p>
                      <a:pPr marL="514350" indent="-514350" algn="just">
                        <a:lnSpc>
                          <a:spcPct val="150000"/>
                        </a:lnSpc>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It </a:t>
                      </a:r>
                      <a:r>
                        <a:rPr lang="en-GB" sz="2600" b="1" dirty="0">
                          <a:latin typeface="Times New Roman" panose="02020603050405020304" pitchFamily="18" charset="0"/>
                          <a:cs typeface="Times New Roman" panose="02020603050405020304" pitchFamily="18" charset="0"/>
                        </a:rPr>
                        <a:t>presents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information</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functionality</a:t>
                      </a:r>
                      <a:r>
                        <a:rPr lang="en-GB" sz="2600" dirty="0">
                          <a:latin typeface="Times New Roman" panose="02020603050405020304" pitchFamily="18" charset="0"/>
                          <a:cs typeface="Times New Roman" panose="02020603050405020304" pitchFamily="18" charset="0"/>
                        </a:rPr>
                        <a:t> in a </a:t>
                      </a:r>
                      <a:r>
                        <a:rPr lang="en-GB" sz="2600" b="1" dirty="0">
                          <a:solidFill>
                            <a:srgbClr val="FF0000"/>
                          </a:solidFill>
                          <a:latin typeface="Times New Roman" panose="02020603050405020304" pitchFamily="18" charset="0"/>
                          <a:cs typeface="Times New Roman" panose="02020603050405020304" pitchFamily="18" charset="0"/>
                        </a:rPr>
                        <a:t>clear</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organized</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manner</a:t>
                      </a: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minimizes</a:t>
                      </a:r>
                      <a:r>
                        <a:rPr lang="en-GB" sz="2600" dirty="0">
                          <a:latin typeface="Times New Roman" panose="02020603050405020304" pitchFamily="18" charset="0"/>
                          <a:cs typeface="Times New Roman" panose="02020603050405020304" pitchFamily="18" charset="0"/>
                        </a:rPr>
                        <a:t> the </a:t>
                      </a:r>
                      <a:r>
                        <a:rPr lang="en-GB" sz="2600" b="1" dirty="0">
                          <a:latin typeface="Times New Roman" panose="02020603050405020304" pitchFamily="18" charset="0"/>
                          <a:cs typeface="Times New Roman" panose="02020603050405020304" pitchFamily="18" charset="0"/>
                        </a:rPr>
                        <a:t>cognitive</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effort</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required</a:t>
                      </a:r>
                      <a:r>
                        <a:rPr lang="en-GB" sz="2600" dirty="0">
                          <a:latin typeface="Times New Roman" panose="02020603050405020304" pitchFamily="18" charset="0"/>
                          <a:cs typeface="Times New Roman" panose="02020603050405020304" pitchFamily="18" charset="0"/>
                        </a:rPr>
                        <a:t> for </a:t>
                      </a:r>
                      <a:r>
                        <a:rPr lang="en-GB" sz="2600" b="1" dirty="0">
                          <a:solidFill>
                            <a:srgbClr val="660033"/>
                          </a:solidFill>
                          <a:latin typeface="Times New Roman" panose="02020603050405020304" pitchFamily="18" charset="0"/>
                          <a:cs typeface="Times New Roman" panose="02020603050405020304" pitchFamily="18" charset="0"/>
                        </a:rPr>
                        <a:t>users</a:t>
                      </a:r>
                      <a:r>
                        <a:rPr lang="en-GB" sz="2600" dirty="0">
                          <a:latin typeface="Times New Roman" panose="02020603050405020304" pitchFamily="18" charset="0"/>
                          <a:cs typeface="Times New Roman" panose="02020603050405020304" pitchFamily="18" charset="0"/>
                        </a:rPr>
                        <a:t> to </a:t>
                      </a:r>
                      <a:r>
                        <a:rPr lang="en-GB" sz="2600" b="1" dirty="0">
                          <a:solidFill>
                            <a:srgbClr val="660033"/>
                          </a:solidFill>
                          <a:latin typeface="Times New Roman" panose="02020603050405020304" pitchFamily="18" charset="0"/>
                          <a:cs typeface="Times New Roman" panose="02020603050405020304" pitchFamily="18" charset="0"/>
                        </a:rPr>
                        <a:t>accomplish</a:t>
                      </a:r>
                      <a:r>
                        <a:rPr lang="en-GB" sz="2600" dirty="0">
                          <a:latin typeface="Times New Roman" panose="02020603050405020304" pitchFamily="18" charset="0"/>
                          <a:cs typeface="Times New Roman" panose="02020603050405020304" pitchFamily="18" charset="0"/>
                        </a:rPr>
                        <a:t> their </a:t>
                      </a:r>
                      <a:r>
                        <a:rPr lang="en-GB" sz="2600" b="1" dirty="0">
                          <a:solidFill>
                            <a:srgbClr val="660033"/>
                          </a:solidFill>
                          <a:latin typeface="Times New Roman" panose="02020603050405020304" pitchFamily="18" charset="0"/>
                          <a:cs typeface="Times New Roman" panose="02020603050405020304" pitchFamily="18" charset="0"/>
                        </a:rPr>
                        <a:t>tasks</a:t>
                      </a:r>
                      <a:r>
                        <a:rPr lang="en-GB" sz="26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117839395"/>
                  </a:ext>
                </a:extLst>
              </a:tr>
              <a:tr h="2976390">
                <a:tc>
                  <a:txBody>
                    <a:bodyPr/>
                    <a:lstStyle/>
                    <a:p>
                      <a:pPr algn="just">
                        <a:lnSpc>
                          <a:spcPct val="150000"/>
                        </a:lnSpc>
                      </a:pPr>
                      <a:r>
                        <a:rPr lang="en-GB" sz="2600" b="1" dirty="0">
                          <a:solidFill>
                            <a:srgbClr val="0000CC"/>
                          </a:solidFill>
                          <a:latin typeface="Times New Roman" panose="02020603050405020304" pitchFamily="18" charset="0"/>
                          <a:cs typeface="Times New Roman" panose="02020603050405020304" pitchFamily="18" charset="0"/>
                        </a:rPr>
                        <a:t>Performance</a:t>
                      </a:r>
                      <a:endParaRPr lang="en-GB" sz="26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342900" indent="-342900" algn="just">
                        <a:lnSpc>
                          <a:spcPct val="150000"/>
                        </a:lnSpc>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a:t>
                      </a:r>
                      <a:r>
                        <a:rPr lang="en-GB" sz="2600" b="1" dirty="0">
                          <a:solidFill>
                            <a:srgbClr val="6600CC"/>
                          </a:solidFill>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or </a:t>
                      </a:r>
                      <a:r>
                        <a:rPr lang="en-GB" sz="2600" b="1" dirty="0">
                          <a:solidFill>
                            <a:srgbClr val="6600CC"/>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delivers</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responsive</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efficient</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performance</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meeting</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acceptable</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response</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times</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throughput</a:t>
                      </a: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resource</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utilization</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levels</a:t>
                      </a:r>
                      <a:r>
                        <a:rPr lang="en-GB" sz="2600" dirty="0">
                          <a:latin typeface="Times New Roman" panose="02020603050405020304" pitchFamily="18" charset="0"/>
                          <a:cs typeface="Times New Roman" panose="02020603050405020304" pitchFamily="18" charset="0"/>
                        </a:rPr>
                        <a:t>.</a:t>
                      </a:r>
                    </a:p>
                    <a:p>
                      <a:pPr marL="457200" indent="-457200" algn="just">
                        <a:lnSpc>
                          <a:spcPct val="150000"/>
                        </a:lnSpc>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It </a:t>
                      </a:r>
                      <a:r>
                        <a:rPr lang="en-GB" sz="2600" b="1" dirty="0">
                          <a:latin typeface="Times New Roman" panose="02020603050405020304" pitchFamily="18" charset="0"/>
                          <a:cs typeface="Times New Roman" panose="02020603050405020304" pitchFamily="18" charset="0"/>
                        </a:rPr>
                        <a:t>scales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effectively</a:t>
                      </a:r>
                      <a:r>
                        <a:rPr lang="en-GB" sz="2600" dirty="0">
                          <a:latin typeface="Times New Roman" panose="02020603050405020304" pitchFamily="18" charset="0"/>
                          <a:cs typeface="Times New Roman" panose="02020603050405020304" pitchFamily="18" charset="0"/>
                        </a:rPr>
                        <a:t> to </a:t>
                      </a:r>
                      <a:r>
                        <a:rPr lang="en-GB" sz="2600" b="1" dirty="0">
                          <a:latin typeface="Times New Roman" panose="02020603050405020304" pitchFamily="18" charset="0"/>
                          <a:cs typeface="Times New Roman" panose="02020603050405020304" pitchFamily="18" charset="0"/>
                        </a:rPr>
                        <a:t>accommodate</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increasing</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workloads</a:t>
                      </a:r>
                      <a:r>
                        <a:rPr lang="en-GB" sz="2600" dirty="0">
                          <a:latin typeface="Times New Roman" panose="02020603050405020304" pitchFamily="18" charset="0"/>
                          <a:cs typeface="Times New Roman" panose="02020603050405020304" pitchFamily="18" charset="0"/>
                        </a:rPr>
                        <a:t> and </a:t>
                      </a:r>
                      <a:r>
                        <a:rPr lang="en-GB" sz="2600" b="1" dirty="0">
                          <a:solidFill>
                            <a:srgbClr val="660033"/>
                          </a:solidFill>
                          <a:latin typeface="Times New Roman" panose="02020603050405020304" pitchFamily="18" charset="0"/>
                          <a:cs typeface="Times New Roman" panose="02020603050405020304" pitchFamily="18" charset="0"/>
                        </a:rPr>
                        <a:t>user</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demands</a:t>
                      </a:r>
                      <a:r>
                        <a:rPr lang="en-GB" sz="26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7976346"/>
                  </a:ext>
                </a:extLst>
              </a:tr>
            </a:tbl>
          </a:graphicData>
        </a:graphic>
      </p:graphicFrame>
    </p:spTree>
    <p:extLst>
      <p:ext uri="{BB962C8B-B14F-4D97-AF65-F5344CB8AC3E}">
        <p14:creationId xmlns:p14="http://schemas.microsoft.com/office/powerpoint/2010/main" val="2689620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
            <a:ext cx="7886700" cy="381000"/>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What are the Attributes of good System/Software?</a:t>
            </a: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45</a:t>
            </a:fld>
            <a:endParaRPr lang="en-US"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74484418"/>
              </p:ext>
            </p:extLst>
          </p:nvPr>
        </p:nvGraphicFramePr>
        <p:xfrm>
          <a:off x="0" y="380999"/>
          <a:ext cx="12191999" cy="6675120"/>
        </p:xfrm>
        <a:graphic>
          <a:graphicData uri="http://schemas.openxmlformats.org/drawingml/2006/table">
            <a:tbl>
              <a:tblPr firstRow="1" bandRow="1">
                <a:tableStyleId>{5C22544A-7EE6-4342-B048-85BDC9FD1C3A}</a:tableStyleId>
              </a:tblPr>
              <a:tblGrid>
                <a:gridCol w="2595716">
                  <a:extLst>
                    <a:ext uri="{9D8B030D-6E8A-4147-A177-3AD203B41FA5}">
                      <a16:colId xmlns:a16="http://schemas.microsoft.com/office/drawing/2014/main" val="2780341298"/>
                    </a:ext>
                  </a:extLst>
                </a:gridCol>
                <a:gridCol w="9596283">
                  <a:extLst>
                    <a:ext uri="{9D8B030D-6E8A-4147-A177-3AD203B41FA5}">
                      <a16:colId xmlns:a16="http://schemas.microsoft.com/office/drawing/2014/main" val="2699833016"/>
                    </a:ext>
                  </a:extLst>
                </a:gridCol>
              </a:tblGrid>
              <a:tr h="524221">
                <a:tc>
                  <a:txBody>
                    <a:bodyPr/>
                    <a:lstStyle/>
                    <a:p>
                      <a:pPr algn="just">
                        <a:lnSpc>
                          <a:spcPct val="150000"/>
                        </a:lnSpc>
                      </a:pPr>
                      <a:r>
                        <a:rPr lang="en-GB" sz="2800" dirty="0">
                          <a:latin typeface="Times New Roman" panose="02020603050405020304" pitchFamily="18" charset="0"/>
                          <a:cs typeface="Times New Roman" panose="02020603050405020304" pitchFamily="18" charset="0"/>
                        </a:rPr>
                        <a:t>Attributes </a:t>
                      </a:r>
                    </a:p>
                  </a:txBody>
                  <a:tcPr/>
                </a:tc>
                <a:tc>
                  <a:txBody>
                    <a:bodyPr/>
                    <a:lstStyle/>
                    <a:p>
                      <a:pPr algn="just">
                        <a:lnSpc>
                          <a:spcPct val="150000"/>
                        </a:lnSpc>
                      </a:pPr>
                      <a:r>
                        <a:rPr lang="en-GB" sz="2800" dirty="0">
                          <a:latin typeface="Times New Roman" panose="02020603050405020304" pitchFamily="18" charset="0"/>
                          <a:cs typeface="Times New Roman" panose="02020603050405020304" pitchFamily="18" charset="0"/>
                        </a:rPr>
                        <a:t>Explanation </a:t>
                      </a:r>
                    </a:p>
                  </a:txBody>
                  <a:tcPr/>
                </a:tc>
                <a:extLst>
                  <a:ext uri="{0D108BD9-81ED-4DB2-BD59-A6C34878D82A}">
                    <a16:rowId xmlns:a16="http://schemas.microsoft.com/office/drawing/2014/main" val="1386662489"/>
                  </a:ext>
                </a:extLst>
              </a:tr>
              <a:tr h="2354174">
                <a:tc>
                  <a:txBody>
                    <a:bodyPr/>
                    <a:lstStyle/>
                    <a:p>
                      <a:pPr algn="just">
                        <a:lnSpc>
                          <a:spcPct val="150000"/>
                        </a:lnSpc>
                      </a:pPr>
                      <a:r>
                        <a:rPr lang="en-GB" sz="2800" b="1" dirty="0">
                          <a:solidFill>
                            <a:srgbClr val="0000CC"/>
                          </a:solidFill>
                          <a:latin typeface="Times New Roman" panose="02020603050405020304" pitchFamily="18" charset="0"/>
                          <a:cs typeface="Times New Roman" panose="02020603050405020304" pitchFamily="18" charset="0"/>
                        </a:rPr>
                        <a:t>Scalability</a:t>
                      </a:r>
                      <a:endParaRPr lang="en-GB" sz="28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342900" indent="-342900" algn="just">
                        <a:lnSpc>
                          <a:spcPct val="150000"/>
                        </a:lnSpc>
                        <a:buFont typeface="Wingdings" panose="05000000000000000000" pitchFamily="2" charset="2"/>
                        <a:buChar char="§"/>
                      </a:pPr>
                      <a:r>
                        <a:rPr lang="en-GB" sz="2800" b="1" dirty="0">
                          <a:solidFill>
                            <a:srgbClr val="9900CC"/>
                          </a:solidFill>
                          <a:latin typeface="Times New Roman" panose="02020603050405020304" pitchFamily="18" charset="0"/>
                          <a:cs typeface="Times New Roman" panose="02020603050405020304" pitchFamily="18" charset="0"/>
                        </a:rPr>
                        <a:t>Accommodate</a:t>
                      </a:r>
                      <a:r>
                        <a:rPr lang="en-GB" sz="2800" dirty="0">
                          <a:latin typeface="Times New Roman" panose="02020603050405020304" pitchFamily="18" charset="0"/>
                          <a:cs typeface="Times New Roman" panose="02020603050405020304" pitchFamily="18" charset="0"/>
                        </a:rPr>
                        <a:t> </a:t>
                      </a:r>
                      <a:r>
                        <a:rPr lang="en-GB" sz="2800" b="1" dirty="0">
                          <a:solidFill>
                            <a:srgbClr val="9900CC"/>
                          </a:solidFill>
                          <a:latin typeface="Times New Roman" panose="02020603050405020304" pitchFamily="18" charset="0"/>
                          <a:cs typeface="Times New Roman" panose="02020603050405020304" pitchFamily="18" charset="0"/>
                        </a:rPr>
                        <a:t>growth</a:t>
                      </a:r>
                      <a:r>
                        <a:rPr lang="en-GB" sz="2800" dirty="0">
                          <a:latin typeface="Times New Roman" panose="02020603050405020304" pitchFamily="18" charset="0"/>
                          <a:cs typeface="Times New Roman" panose="02020603050405020304" pitchFamily="18" charset="0"/>
                        </a:rPr>
                        <a:t> and </a:t>
                      </a:r>
                      <a:r>
                        <a:rPr lang="en-GB" sz="2800" b="1" dirty="0">
                          <a:solidFill>
                            <a:srgbClr val="9900CC"/>
                          </a:solidFill>
                          <a:latin typeface="Times New Roman" panose="02020603050405020304" pitchFamily="18" charset="0"/>
                          <a:cs typeface="Times New Roman" panose="02020603050405020304" pitchFamily="18" charset="0"/>
                        </a:rPr>
                        <a:t>expansion</a:t>
                      </a:r>
                      <a:r>
                        <a:rPr lang="en-GB" sz="2800" dirty="0">
                          <a:latin typeface="Times New Roman" panose="02020603050405020304" pitchFamily="18" charset="0"/>
                          <a:cs typeface="Times New Roman" panose="02020603050405020304" pitchFamily="18" charset="0"/>
                        </a:rPr>
                        <a:t> by </a:t>
                      </a:r>
                      <a:r>
                        <a:rPr lang="en-GB" sz="2800" b="1" dirty="0">
                          <a:latin typeface="Times New Roman" panose="02020603050405020304" pitchFamily="18" charset="0"/>
                          <a:cs typeface="Times New Roman" panose="02020603050405020304" pitchFamily="18" charset="0"/>
                        </a:rPr>
                        <a:t>efficiently</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utilizing</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resources</a:t>
                      </a:r>
                      <a:r>
                        <a:rPr lang="en-GB" sz="2800" dirty="0">
                          <a:latin typeface="Times New Roman" panose="02020603050405020304" pitchFamily="18" charset="0"/>
                          <a:cs typeface="Times New Roman" panose="02020603050405020304" pitchFamily="18" charset="0"/>
                        </a:rPr>
                        <a:t> and </a:t>
                      </a:r>
                      <a:r>
                        <a:rPr lang="en-GB" sz="2800" b="1" dirty="0">
                          <a:solidFill>
                            <a:srgbClr val="660033"/>
                          </a:solidFill>
                          <a:latin typeface="Times New Roman" panose="02020603050405020304" pitchFamily="18" charset="0"/>
                          <a:cs typeface="Times New Roman" panose="02020603050405020304" pitchFamily="18" charset="0"/>
                        </a:rPr>
                        <a:t>adapting</a:t>
                      </a:r>
                      <a:r>
                        <a:rPr lang="en-GB" sz="2800" dirty="0">
                          <a:latin typeface="Times New Roman" panose="02020603050405020304" pitchFamily="18" charset="0"/>
                          <a:cs typeface="Times New Roman" panose="02020603050405020304" pitchFamily="18" charset="0"/>
                        </a:rPr>
                        <a:t> to </a:t>
                      </a:r>
                      <a:r>
                        <a:rPr lang="en-GB" sz="2800" b="1" dirty="0">
                          <a:solidFill>
                            <a:srgbClr val="660033"/>
                          </a:solidFill>
                          <a:latin typeface="Times New Roman" panose="02020603050405020304" pitchFamily="18" charset="0"/>
                          <a:cs typeface="Times New Roman" panose="02020603050405020304" pitchFamily="18" charset="0"/>
                        </a:rPr>
                        <a:t>increasing</a:t>
                      </a:r>
                      <a:r>
                        <a:rPr lang="en-GB" sz="2800" dirty="0">
                          <a:latin typeface="Times New Roman" panose="02020603050405020304" pitchFamily="18" charset="0"/>
                          <a:cs typeface="Times New Roman" panose="02020603050405020304" pitchFamily="18" charset="0"/>
                        </a:rPr>
                        <a:t> </a:t>
                      </a:r>
                      <a:r>
                        <a:rPr lang="en-GB" sz="2800" b="1" dirty="0">
                          <a:solidFill>
                            <a:srgbClr val="660033"/>
                          </a:solidFill>
                          <a:latin typeface="Times New Roman" panose="02020603050405020304" pitchFamily="18" charset="0"/>
                          <a:cs typeface="Times New Roman" panose="02020603050405020304" pitchFamily="18" charset="0"/>
                        </a:rPr>
                        <a:t>demands</a:t>
                      </a:r>
                      <a:r>
                        <a:rPr lang="en-GB" sz="2800" dirty="0">
                          <a:latin typeface="Times New Roman" panose="02020603050405020304" pitchFamily="18" charset="0"/>
                          <a:cs typeface="Times New Roman" panose="02020603050405020304" pitchFamily="18" charset="0"/>
                        </a:rPr>
                        <a:t>. </a:t>
                      </a:r>
                    </a:p>
                    <a:p>
                      <a:pPr marL="457200" indent="-457200" algn="just">
                        <a:lnSpc>
                          <a:spcPct val="150000"/>
                        </a:lnSpc>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It </a:t>
                      </a:r>
                      <a:r>
                        <a:rPr lang="en-GB" sz="2800" b="1" dirty="0">
                          <a:solidFill>
                            <a:srgbClr val="FF0000"/>
                          </a:solidFill>
                          <a:latin typeface="Times New Roman" panose="02020603050405020304" pitchFamily="18" charset="0"/>
                          <a:cs typeface="Times New Roman" panose="02020603050405020304" pitchFamily="18" charset="0"/>
                        </a:rPr>
                        <a:t>scales</a:t>
                      </a:r>
                      <a:r>
                        <a:rPr lang="en-GB" sz="2800" dirty="0">
                          <a:latin typeface="Times New Roman" panose="02020603050405020304" pitchFamily="18" charset="0"/>
                          <a:cs typeface="Times New Roman" panose="02020603050405020304" pitchFamily="18" charset="0"/>
                        </a:rPr>
                        <a:t> both </a:t>
                      </a:r>
                      <a:r>
                        <a:rPr lang="en-GB" sz="2800" b="1" dirty="0">
                          <a:solidFill>
                            <a:srgbClr val="0000CC"/>
                          </a:solidFill>
                          <a:latin typeface="Times New Roman" panose="02020603050405020304" pitchFamily="18" charset="0"/>
                          <a:cs typeface="Times New Roman" panose="02020603050405020304" pitchFamily="18" charset="0"/>
                        </a:rPr>
                        <a:t>vertically</a:t>
                      </a:r>
                      <a:r>
                        <a:rPr lang="en-GB" sz="2800" dirty="0">
                          <a:latin typeface="Times New Roman" panose="02020603050405020304" pitchFamily="18" charset="0"/>
                          <a:cs typeface="Times New Roman" panose="02020603050405020304" pitchFamily="18" charset="0"/>
                        </a:rPr>
                        <a:t> (</a:t>
                      </a:r>
                      <a:r>
                        <a:rPr lang="en-GB" sz="2800" b="1" dirty="0">
                          <a:solidFill>
                            <a:srgbClr val="9900CC"/>
                          </a:solidFill>
                          <a:latin typeface="Times New Roman" panose="02020603050405020304" pitchFamily="18" charset="0"/>
                          <a:cs typeface="Times New Roman" panose="02020603050405020304" pitchFamily="18" charset="0"/>
                        </a:rPr>
                        <a:t>adding</a:t>
                      </a:r>
                      <a:r>
                        <a:rPr lang="en-GB" sz="2800" dirty="0">
                          <a:latin typeface="Times New Roman" panose="02020603050405020304" pitchFamily="18" charset="0"/>
                          <a:cs typeface="Times New Roman" panose="02020603050405020304" pitchFamily="18" charset="0"/>
                        </a:rPr>
                        <a:t> </a:t>
                      </a:r>
                      <a:r>
                        <a:rPr lang="en-GB" sz="2800" b="1" dirty="0">
                          <a:solidFill>
                            <a:srgbClr val="9900CC"/>
                          </a:solidFill>
                          <a:latin typeface="Times New Roman" panose="02020603050405020304" pitchFamily="18" charset="0"/>
                          <a:cs typeface="Times New Roman" panose="02020603050405020304" pitchFamily="18" charset="0"/>
                        </a:rPr>
                        <a:t>resources</a:t>
                      </a:r>
                      <a:r>
                        <a:rPr lang="en-GB" sz="2800" dirty="0">
                          <a:latin typeface="Times New Roman" panose="02020603050405020304" pitchFamily="18" charset="0"/>
                          <a:cs typeface="Times New Roman" panose="02020603050405020304" pitchFamily="18" charset="0"/>
                        </a:rPr>
                        <a:t> to a </a:t>
                      </a:r>
                      <a:r>
                        <a:rPr lang="en-GB" sz="2800" b="1" dirty="0">
                          <a:solidFill>
                            <a:srgbClr val="9900CC"/>
                          </a:solidFill>
                          <a:latin typeface="Times New Roman" panose="02020603050405020304" pitchFamily="18" charset="0"/>
                          <a:cs typeface="Times New Roman" panose="02020603050405020304" pitchFamily="18" charset="0"/>
                        </a:rPr>
                        <a:t>single</a:t>
                      </a:r>
                      <a:r>
                        <a:rPr lang="en-GB" sz="2800" dirty="0">
                          <a:latin typeface="Times New Roman" panose="02020603050405020304" pitchFamily="18" charset="0"/>
                          <a:cs typeface="Times New Roman" panose="02020603050405020304" pitchFamily="18" charset="0"/>
                        </a:rPr>
                        <a:t> </a:t>
                      </a:r>
                      <a:r>
                        <a:rPr lang="en-GB" sz="2800" b="1" dirty="0">
                          <a:solidFill>
                            <a:srgbClr val="9900CC"/>
                          </a:solidFill>
                          <a:latin typeface="Times New Roman" panose="02020603050405020304" pitchFamily="18" charset="0"/>
                          <a:cs typeface="Times New Roman" panose="02020603050405020304" pitchFamily="18" charset="0"/>
                        </a:rPr>
                        <a:t>node</a:t>
                      </a:r>
                      <a:r>
                        <a:rPr lang="en-GB" sz="2800" dirty="0">
                          <a:latin typeface="Times New Roman" panose="02020603050405020304" pitchFamily="18" charset="0"/>
                          <a:cs typeface="Times New Roman" panose="02020603050405020304" pitchFamily="18" charset="0"/>
                        </a:rPr>
                        <a:t>) and </a:t>
                      </a:r>
                      <a:r>
                        <a:rPr lang="en-GB" sz="2800" b="1" dirty="0">
                          <a:solidFill>
                            <a:srgbClr val="0000CC"/>
                          </a:solidFill>
                          <a:latin typeface="Times New Roman" panose="02020603050405020304" pitchFamily="18" charset="0"/>
                          <a:cs typeface="Times New Roman" panose="02020603050405020304" pitchFamily="18" charset="0"/>
                        </a:rPr>
                        <a:t>horizontally</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distributing</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load</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across</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multiple</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nodes</a:t>
                      </a:r>
                      <a:r>
                        <a:rPr lang="en-GB" sz="28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117839395"/>
                  </a:ext>
                </a:extLst>
              </a:tr>
              <a:tr h="2976390">
                <a:tc>
                  <a:txBody>
                    <a:bodyPr/>
                    <a:lstStyle/>
                    <a:p>
                      <a:pPr algn="just">
                        <a:lnSpc>
                          <a:spcPct val="150000"/>
                        </a:lnSpc>
                      </a:pPr>
                      <a:r>
                        <a:rPr lang="en-GB" sz="2800" b="1" dirty="0">
                          <a:solidFill>
                            <a:srgbClr val="0000CC"/>
                          </a:solidFill>
                          <a:latin typeface="Times New Roman" panose="02020603050405020304" pitchFamily="18" charset="0"/>
                          <a:cs typeface="Times New Roman" panose="02020603050405020304" pitchFamily="18" charset="0"/>
                        </a:rPr>
                        <a:t>Maintainability</a:t>
                      </a:r>
                      <a:r>
                        <a:rPr lang="en-GB" sz="2800" dirty="0">
                          <a:latin typeface="Times New Roman" panose="02020603050405020304" pitchFamily="18" charset="0"/>
                          <a:cs typeface="Times New Roman" panose="02020603050405020304" pitchFamily="18" charset="0"/>
                        </a:rPr>
                        <a:t> </a:t>
                      </a:r>
                    </a:p>
                  </a:txBody>
                  <a:tcPr/>
                </a:tc>
                <a:tc>
                  <a:txBody>
                    <a:bodyPr/>
                    <a:lstStyle/>
                    <a:p>
                      <a:pPr marL="342900" indent="-342900" algn="just">
                        <a:lnSpc>
                          <a:spcPct val="150000"/>
                        </a:lnSpc>
                        <a:buFont typeface="Wingdings" panose="05000000000000000000" pitchFamily="2" charset="2"/>
                        <a:buChar char="§"/>
                      </a:pPr>
                      <a:r>
                        <a:rPr lang="en-GB" sz="2800" b="1" dirty="0">
                          <a:latin typeface="Times New Roman" panose="02020603050405020304" pitchFamily="18" charset="0"/>
                          <a:cs typeface="Times New Roman" panose="02020603050405020304" pitchFamily="18" charset="0"/>
                        </a:rPr>
                        <a:t>Designed</a:t>
                      </a:r>
                      <a:r>
                        <a:rPr lang="en-GB" sz="2800" dirty="0">
                          <a:latin typeface="Times New Roman" panose="02020603050405020304" pitchFamily="18" charset="0"/>
                          <a:cs typeface="Times New Roman" panose="02020603050405020304" pitchFamily="18" charset="0"/>
                        </a:rPr>
                        <a:t> and </a:t>
                      </a:r>
                      <a:r>
                        <a:rPr lang="en-GB" sz="2800" b="1" dirty="0">
                          <a:latin typeface="Times New Roman" panose="02020603050405020304" pitchFamily="18" charset="0"/>
                          <a:cs typeface="Times New Roman" panose="02020603050405020304" pitchFamily="18" charset="0"/>
                        </a:rPr>
                        <a:t>implemented</a:t>
                      </a:r>
                      <a:r>
                        <a:rPr lang="en-GB" sz="2800" dirty="0">
                          <a:latin typeface="Times New Roman" panose="02020603050405020304" pitchFamily="18" charset="0"/>
                          <a:cs typeface="Times New Roman" panose="02020603050405020304" pitchFamily="18" charset="0"/>
                        </a:rPr>
                        <a:t> in a way that </a:t>
                      </a:r>
                      <a:r>
                        <a:rPr lang="en-GB" sz="2800" b="1" dirty="0">
                          <a:latin typeface="Times New Roman" panose="02020603050405020304" pitchFamily="18" charset="0"/>
                          <a:cs typeface="Times New Roman" panose="02020603050405020304" pitchFamily="18" charset="0"/>
                        </a:rPr>
                        <a:t>facilitates</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easy</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maintenance</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updates</a:t>
                      </a:r>
                      <a:r>
                        <a:rPr lang="en-GB" sz="2800" dirty="0">
                          <a:latin typeface="Times New Roman" panose="02020603050405020304" pitchFamily="18" charset="0"/>
                          <a:cs typeface="Times New Roman" panose="02020603050405020304" pitchFamily="18" charset="0"/>
                        </a:rPr>
                        <a:t>, and </a:t>
                      </a:r>
                      <a:r>
                        <a:rPr lang="en-GB" sz="2800" b="1" dirty="0">
                          <a:solidFill>
                            <a:srgbClr val="6600CC"/>
                          </a:solidFill>
                          <a:latin typeface="Times New Roman" panose="02020603050405020304" pitchFamily="18" charset="0"/>
                          <a:cs typeface="Times New Roman" panose="02020603050405020304" pitchFamily="18" charset="0"/>
                        </a:rPr>
                        <a:t>enhancements</a:t>
                      </a:r>
                      <a:r>
                        <a:rPr lang="en-GB" sz="2800" dirty="0">
                          <a:latin typeface="Times New Roman" panose="02020603050405020304" pitchFamily="18" charset="0"/>
                          <a:cs typeface="Times New Roman" panose="02020603050405020304" pitchFamily="18" charset="0"/>
                        </a:rPr>
                        <a:t>. </a:t>
                      </a:r>
                    </a:p>
                    <a:p>
                      <a:pPr marL="457200" indent="-457200" algn="just">
                        <a:lnSpc>
                          <a:spcPct val="150000"/>
                        </a:lnSpc>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It follows </a:t>
                      </a:r>
                      <a:r>
                        <a:rPr lang="en-GB" sz="2800" b="1" dirty="0">
                          <a:solidFill>
                            <a:srgbClr val="660033"/>
                          </a:solidFill>
                          <a:latin typeface="Times New Roman" panose="02020603050405020304" pitchFamily="18" charset="0"/>
                          <a:cs typeface="Times New Roman" panose="02020603050405020304" pitchFamily="18" charset="0"/>
                        </a:rPr>
                        <a:t>modular, well-structured architecture</a:t>
                      </a:r>
                      <a:r>
                        <a:rPr lang="en-GB" sz="2800" dirty="0">
                          <a:solidFill>
                            <a:srgbClr val="660033"/>
                          </a:solidFill>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and </a:t>
                      </a:r>
                      <a:r>
                        <a:rPr lang="en-GB" sz="2800" b="1" dirty="0">
                          <a:solidFill>
                            <a:srgbClr val="660033"/>
                          </a:solidFill>
                          <a:latin typeface="Times New Roman" panose="02020603050405020304" pitchFamily="18" charset="0"/>
                          <a:cs typeface="Times New Roman" panose="02020603050405020304" pitchFamily="18" charset="0"/>
                        </a:rPr>
                        <a:t>code</a:t>
                      </a:r>
                      <a:r>
                        <a:rPr lang="en-GB" sz="2800" dirty="0">
                          <a:latin typeface="Times New Roman" panose="02020603050405020304" pitchFamily="18" charset="0"/>
                          <a:cs typeface="Times New Roman" panose="02020603050405020304" pitchFamily="18" charset="0"/>
                        </a:rPr>
                        <a:t> </a:t>
                      </a:r>
                      <a:r>
                        <a:rPr lang="en-GB" sz="2800" b="1" dirty="0">
                          <a:solidFill>
                            <a:srgbClr val="660033"/>
                          </a:solidFill>
                          <a:latin typeface="Times New Roman" panose="02020603050405020304" pitchFamily="18" charset="0"/>
                          <a:cs typeface="Times New Roman" panose="02020603050405020304" pitchFamily="18" charset="0"/>
                        </a:rPr>
                        <a:t>practices</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enabling</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changes</a:t>
                      </a:r>
                      <a:r>
                        <a:rPr lang="en-GB" sz="2800" dirty="0">
                          <a:latin typeface="Times New Roman" panose="02020603050405020304" pitchFamily="18" charset="0"/>
                          <a:cs typeface="Times New Roman" panose="02020603050405020304" pitchFamily="18" charset="0"/>
                        </a:rPr>
                        <a:t> to be made with </a:t>
                      </a:r>
                      <a:r>
                        <a:rPr lang="en-GB" sz="2800" b="1" dirty="0">
                          <a:latin typeface="Times New Roman" panose="02020603050405020304" pitchFamily="18" charset="0"/>
                          <a:cs typeface="Times New Roman" panose="02020603050405020304" pitchFamily="18" charset="0"/>
                        </a:rPr>
                        <a:t>minimal</a:t>
                      </a:r>
                      <a:r>
                        <a:rPr lang="en-GB" sz="2800" dirty="0">
                          <a:latin typeface="Times New Roman" panose="02020603050405020304" pitchFamily="18" charset="0"/>
                          <a:cs typeface="Times New Roman" panose="02020603050405020304" pitchFamily="18" charset="0"/>
                        </a:rPr>
                        <a:t> impact on other </a:t>
                      </a:r>
                      <a:r>
                        <a:rPr lang="en-GB" sz="2800" b="1" dirty="0">
                          <a:latin typeface="Times New Roman" panose="02020603050405020304" pitchFamily="18" charset="0"/>
                          <a:cs typeface="Times New Roman" panose="02020603050405020304" pitchFamily="18" charset="0"/>
                        </a:rPr>
                        <a:t>components</a:t>
                      </a:r>
                      <a:r>
                        <a:rPr lang="en-GB" sz="28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7976346"/>
                  </a:ext>
                </a:extLst>
              </a:tr>
            </a:tbl>
          </a:graphicData>
        </a:graphic>
      </p:graphicFrame>
    </p:spTree>
    <p:extLst>
      <p:ext uri="{BB962C8B-B14F-4D97-AF65-F5344CB8AC3E}">
        <p14:creationId xmlns:p14="http://schemas.microsoft.com/office/powerpoint/2010/main" val="11691396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
            <a:ext cx="7886700" cy="381000"/>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What are the Attributes of good System/Software?</a:t>
            </a: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46</a:t>
            </a:fld>
            <a:endParaRPr lang="en-US"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745475809"/>
              </p:ext>
            </p:extLst>
          </p:nvPr>
        </p:nvGraphicFramePr>
        <p:xfrm>
          <a:off x="0" y="380998"/>
          <a:ext cx="12191999" cy="6675120"/>
        </p:xfrm>
        <a:graphic>
          <a:graphicData uri="http://schemas.openxmlformats.org/drawingml/2006/table">
            <a:tbl>
              <a:tblPr firstRow="1" bandRow="1">
                <a:tableStyleId>{5C22544A-7EE6-4342-B048-85BDC9FD1C3A}</a:tableStyleId>
              </a:tblPr>
              <a:tblGrid>
                <a:gridCol w="2133604">
                  <a:extLst>
                    <a:ext uri="{9D8B030D-6E8A-4147-A177-3AD203B41FA5}">
                      <a16:colId xmlns:a16="http://schemas.microsoft.com/office/drawing/2014/main" val="2780341298"/>
                    </a:ext>
                  </a:extLst>
                </a:gridCol>
                <a:gridCol w="10058395">
                  <a:extLst>
                    <a:ext uri="{9D8B030D-6E8A-4147-A177-3AD203B41FA5}">
                      <a16:colId xmlns:a16="http://schemas.microsoft.com/office/drawing/2014/main" val="2699833016"/>
                    </a:ext>
                  </a:extLst>
                </a:gridCol>
              </a:tblGrid>
              <a:tr h="524296">
                <a:tc>
                  <a:txBody>
                    <a:bodyPr/>
                    <a:lstStyle/>
                    <a:p>
                      <a:pPr algn="just">
                        <a:lnSpc>
                          <a:spcPct val="150000"/>
                        </a:lnSpc>
                      </a:pPr>
                      <a:r>
                        <a:rPr lang="en-GB" sz="2800" dirty="0">
                          <a:latin typeface="Times New Roman" panose="02020603050405020304" pitchFamily="18" charset="0"/>
                          <a:cs typeface="Times New Roman" panose="02020603050405020304" pitchFamily="18" charset="0"/>
                        </a:rPr>
                        <a:t>Attributes </a:t>
                      </a:r>
                    </a:p>
                  </a:txBody>
                  <a:tcPr/>
                </a:tc>
                <a:tc>
                  <a:txBody>
                    <a:bodyPr/>
                    <a:lstStyle/>
                    <a:p>
                      <a:pPr algn="just">
                        <a:lnSpc>
                          <a:spcPct val="150000"/>
                        </a:lnSpc>
                      </a:pPr>
                      <a:r>
                        <a:rPr lang="en-GB" sz="2800" dirty="0">
                          <a:latin typeface="Times New Roman" panose="02020603050405020304" pitchFamily="18" charset="0"/>
                          <a:cs typeface="Times New Roman" panose="02020603050405020304" pitchFamily="18" charset="0"/>
                        </a:rPr>
                        <a:t>Explanation </a:t>
                      </a:r>
                    </a:p>
                  </a:txBody>
                  <a:tcPr/>
                </a:tc>
                <a:extLst>
                  <a:ext uri="{0D108BD9-81ED-4DB2-BD59-A6C34878D82A}">
                    <a16:rowId xmlns:a16="http://schemas.microsoft.com/office/drawing/2014/main" val="1386662489"/>
                  </a:ext>
                </a:extLst>
              </a:tr>
              <a:tr h="1818651">
                <a:tc>
                  <a:txBody>
                    <a:bodyPr/>
                    <a:lstStyle/>
                    <a:p>
                      <a:pPr algn="just">
                        <a:lnSpc>
                          <a:spcPct val="150000"/>
                        </a:lnSpc>
                      </a:pPr>
                      <a:r>
                        <a:rPr lang="en-GB" sz="2800" b="1" dirty="0">
                          <a:solidFill>
                            <a:srgbClr val="0000CC"/>
                          </a:solidFill>
                          <a:latin typeface="Times New Roman" panose="02020603050405020304" pitchFamily="18" charset="0"/>
                          <a:cs typeface="Times New Roman" panose="02020603050405020304" pitchFamily="18" charset="0"/>
                        </a:rPr>
                        <a:t>Security</a:t>
                      </a:r>
                      <a:endParaRPr lang="en-GB" sz="28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457200" indent="-457200" algn="just">
                        <a:lnSpc>
                          <a:spcPct val="150000"/>
                        </a:lnSpc>
                        <a:buFont typeface="Wingdings" panose="05000000000000000000" pitchFamily="2" charset="2"/>
                        <a:buChar char="§"/>
                      </a:pPr>
                      <a:r>
                        <a:rPr lang="en-GB" sz="2800" b="1" dirty="0">
                          <a:latin typeface="Times New Roman" panose="02020603050405020304" pitchFamily="18" charset="0"/>
                          <a:cs typeface="Times New Roman" panose="02020603050405020304" pitchFamily="18" charset="0"/>
                        </a:rPr>
                        <a:t>Protects</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sensitive</a:t>
                      </a:r>
                      <a:r>
                        <a:rPr lang="en-GB" sz="2800" dirty="0">
                          <a:latin typeface="Times New Roman" panose="02020603050405020304" pitchFamily="18" charset="0"/>
                          <a:cs typeface="Times New Roman" panose="02020603050405020304" pitchFamily="18" charset="0"/>
                        </a:rPr>
                        <a:t> </a:t>
                      </a:r>
                      <a:r>
                        <a:rPr lang="en-GB" sz="2800" b="1" dirty="0">
                          <a:solidFill>
                            <a:srgbClr val="9900CC"/>
                          </a:solidFill>
                          <a:latin typeface="Times New Roman" panose="02020603050405020304" pitchFamily="18" charset="0"/>
                          <a:cs typeface="Times New Roman" panose="02020603050405020304" pitchFamily="18" charset="0"/>
                        </a:rPr>
                        <a:t>information</a:t>
                      </a:r>
                      <a:r>
                        <a:rPr lang="en-GB" sz="2800" dirty="0">
                          <a:latin typeface="Times New Roman" panose="02020603050405020304" pitchFamily="18" charset="0"/>
                          <a:cs typeface="Times New Roman" panose="02020603050405020304" pitchFamily="18" charset="0"/>
                        </a:rPr>
                        <a:t>, </a:t>
                      </a:r>
                      <a:r>
                        <a:rPr lang="en-GB" sz="2800" b="1" dirty="0">
                          <a:solidFill>
                            <a:srgbClr val="9900CC"/>
                          </a:solidFill>
                          <a:latin typeface="Times New Roman" panose="02020603050405020304" pitchFamily="18" charset="0"/>
                          <a:cs typeface="Times New Roman" panose="02020603050405020304" pitchFamily="18" charset="0"/>
                        </a:rPr>
                        <a:t>resources</a:t>
                      </a:r>
                      <a:r>
                        <a:rPr lang="en-GB" sz="2800" dirty="0">
                          <a:latin typeface="Times New Roman" panose="02020603050405020304" pitchFamily="18" charset="0"/>
                          <a:cs typeface="Times New Roman" panose="02020603050405020304" pitchFamily="18" charset="0"/>
                        </a:rPr>
                        <a:t>, and </a:t>
                      </a:r>
                      <a:r>
                        <a:rPr lang="en-GB" sz="2800" b="1" dirty="0">
                          <a:solidFill>
                            <a:srgbClr val="9900CC"/>
                          </a:solidFill>
                          <a:latin typeface="Times New Roman" panose="02020603050405020304" pitchFamily="18" charset="0"/>
                          <a:cs typeface="Times New Roman" panose="02020603050405020304" pitchFamily="18" charset="0"/>
                        </a:rPr>
                        <a:t>functionality</a:t>
                      </a:r>
                      <a:r>
                        <a:rPr lang="en-GB" sz="2800" dirty="0">
                          <a:latin typeface="Times New Roman" panose="02020603050405020304" pitchFamily="18" charset="0"/>
                          <a:cs typeface="Times New Roman" panose="02020603050405020304" pitchFamily="18" charset="0"/>
                        </a:rPr>
                        <a:t> from </a:t>
                      </a:r>
                      <a:r>
                        <a:rPr lang="en-GB" sz="2800" b="1" dirty="0">
                          <a:solidFill>
                            <a:srgbClr val="FF0000"/>
                          </a:solidFill>
                          <a:latin typeface="Times New Roman" panose="02020603050405020304" pitchFamily="18" charset="0"/>
                          <a:cs typeface="Times New Roman" panose="02020603050405020304" pitchFamily="18" charset="0"/>
                        </a:rPr>
                        <a:t>unauthorized</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access</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manipulation</a:t>
                      </a:r>
                      <a:r>
                        <a:rPr lang="en-GB" sz="2800" dirty="0">
                          <a:latin typeface="Times New Roman" panose="02020603050405020304" pitchFamily="18" charset="0"/>
                          <a:cs typeface="Times New Roman" panose="02020603050405020304" pitchFamily="18" charset="0"/>
                        </a:rPr>
                        <a:t>, and </a:t>
                      </a:r>
                      <a:r>
                        <a:rPr lang="en-GB" sz="2800" b="1" dirty="0">
                          <a:solidFill>
                            <a:srgbClr val="FF0000"/>
                          </a:solidFill>
                          <a:latin typeface="Times New Roman" panose="02020603050405020304" pitchFamily="18" charset="0"/>
                          <a:cs typeface="Times New Roman" panose="02020603050405020304" pitchFamily="18" charset="0"/>
                        </a:rPr>
                        <a:t>malicious</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attacks</a:t>
                      </a:r>
                      <a:r>
                        <a:rPr lang="en-GB" sz="2800" dirty="0">
                          <a:latin typeface="Times New Roman" panose="02020603050405020304" pitchFamily="18" charset="0"/>
                          <a:cs typeface="Times New Roman" panose="02020603050405020304" pitchFamily="18" charset="0"/>
                        </a:rPr>
                        <a:t>. </a:t>
                      </a:r>
                    </a:p>
                    <a:p>
                      <a:pPr marL="457200" indent="-457200" algn="just">
                        <a:lnSpc>
                          <a:spcPct val="150000"/>
                        </a:lnSpc>
                        <a:buFont typeface="Wingdings" panose="05000000000000000000" pitchFamily="2" charset="2"/>
                        <a:buChar char="ü"/>
                      </a:pPr>
                      <a:r>
                        <a:rPr lang="en-GB" sz="2800" b="1" dirty="0">
                          <a:latin typeface="Times New Roman" panose="02020603050405020304" pitchFamily="18" charset="0"/>
                          <a:cs typeface="Times New Roman" panose="02020603050405020304" pitchFamily="18" charset="0"/>
                        </a:rPr>
                        <a:t>Implements</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robust</a:t>
                      </a:r>
                      <a:r>
                        <a:rPr lang="en-GB" sz="2800" dirty="0">
                          <a:latin typeface="Times New Roman" panose="02020603050405020304" pitchFamily="18" charset="0"/>
                          <a:cs typeface="Times New Roman" panose="02020603050405020304" pitchFamily="18" charset="0"/>
                        </a:rPr>
                        <a:t> </a:t>
                      </a:r>
                      <a:r>
                        <a:rPr lang="en-GB" sz="2800" b="1" dirty="0">
                          <a:solidFill>
                            <a:srgbClr val="660033"/>
                          </a:solidFill>
                          <a:latin typeface="Times New Roman" panose="02020603050405020304" pitchFamily="18" charset="0"/>
                          <a:cs typeface="Times New Roman" panose="02020603050405020304" pitchFamily="18" charset="0"/>
                        </a:rPr>
                        <a:t>authentication</a:t>
                      </a:r>
                      <a:r>
                        <a:rPr lang="en-GB" sz="2800" dirty="0">
                          <a:latin typeface="Times New Roman" panose="02020603050405020304" pitchFamily="18" charset="0"/>
                          <a:cs typeface="Times New Roman" panose="02020603050405020304" pitchFamily="18" charset="0"/>
                        </a:rPr>
                        <a:t>, </a:t>
                      </a:r>
                      <a:r>
                        <a:rPr lang="en-GB" sz="2800" b="1" dirty="0">
                          <a:solidFill>
                            <a:srgbClr val="660033"/>
                          </a:solidFill>
                          <a:latin typeface="Times New Roman" panose="02020603050405020304" pitchFamily="18" charset="0"/>
                          <a:cs typeface="Times New Roman" panose="02020603050405020304" pitchFamily="18" charset="0"/>
                        </a:rPr>
                        <a:t>authorization</a:t>
                      </a:r>
                      <a:r>
                        <a:rPr lang="en-GB" sz="2800" dirty="0">
                          <a:latin typeface="Times New Roman" panose="02020603050405020304" pitchFamily="18" charset="0"/>
                          <a:cs typeface="Times New Roman" panose="02020603050405020304" pitchFamily="18" charset="0"/>
                        </a:rPr>
                        <a:t>, </a:t>
                      </a:r>
                      <a:r>
                        <a:rPr lang="en-GB" sz="2800" b="1" dirty="0">
                          <a:solidFill>
                            <a:srgbClr val="660033"/>
                          </a:solidFill>
                          <a:latin typeface="Times New Roman" panose="02020603050405020304" pitchFamily="18" charset="0"/>
                          <a:cs typeface="Times New Roman" panose="02020603050405020304" pitchFamily="18" charset="0"/>
                        </a:rPr>
                        <a:t>encryption</a:t>
                      </a:r>
                      <a:r>
                        <a:rPr lang="en-GB" sz="2800" dirty="0">
                          <a:latin typeface="Times New Roman" panose="02020603050405020304" pitchFamily="18" charset="0"/>
                          <a:cs typeface="Times New Roman" panose="02020603050405020304" pitchFamily="18" charset="0"/>
                        </a:rPr>
                        <a:t>, and other </a:t>
                      </a:r>
                      <a:r>
                        <a:rPr lang="en-GB" sz="2800" b="1" dirty="0">
                          <a:solidFill>
                            <a:srgbClr val="660033"/>
                          </a:solidFill>
                          <a:latin typeface="Times New Roman" panose="02020603050405020304" pitchFamily="18" charset="0"/>
                          <a:cs typeface="Times New Roman" panose="02020603050405020304" pitchFamily="18" charset="0"/>
                        </a:rPr>
                        <a:t>security</a:t>
                      </a:r>
                      <a:r>
                        <a:rPr lang="en-GB" sz="2800" dirty="0">
                          <a:latin typeface="Times New Roman" panose="02020603050405020304" pitchFamily="18" charset="0"/>
                          <a:cs typeface="Times New Roman" panose="02020603050405020304" pitchFamily="18" charset="0"/>
                        </a:rPr>
                        <a:t> </a:t>
                      </a:r>
                      <a:r>
                        <a:rPr lang="en-GB" sz="2800" b="1" dirty="0">
                          <a:solidFill>
                            <a:srgbClr val="660033"/>
                          </a:solidFill>
                          <a:latin typeface="Times New Roman" panose="02020603050405020304" pitchFamily="18" charset="0"/>
                          <a:cs typeface="Times New Roman" panose="02020603050405020304" pitchFamily="18" charset="0"/>
                        </a:rPr>
                        <a:t>measures</a:t>
                      </a:r>
                      <a:r>
                        <a:rPr lang="en-GB" sz="28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117839395"/>
                  </a:ext>
                </a:extLst>
              </a:tr>
              <a:tr h="2437990">
                <a:tc>
                  <a:txBody>
                    <a:bodyPr/>
                    <a:lstStyle/>
                    <a:p>
                      <a:pPr algn="just">
                        <a:lnSpc>
                          <a:spcPct val="150000"/>
                        </a:lnSpc>
                      </a:pPr>
                      <a:r>
                        <a:rPr lang="en-GB" sz="2800" b="1" dirty="0">
                          <a:solidFill>
                            <a:srgbClr val="0000CC"/>
                          </a:solidFill>
                          <a:latin typeface="Times New Roman" panose="02020603050405020304" pitchFamily="18" charset="0"/>
                          <a:cs typeface="Times New Roman" panose="02020603050405020304" pitchFamily="18" charset="0"/>
                        </a:rPr>
                        <a:t>Flexibility</a:t>
                      </a:r>
                      <a:endParaRPr lang="en-GB" sz="28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457200" indent="-457200" algn="just">
                        <a:lnSpc>
                          <a:spcPct val="150000"/>
                        </a:lnSpc>
                        <a:buFont typeface="Wingdings" panose="05000000000000000000" pitchFamily="2" charset="2"/>
                        <a:buChar char="§"/>
                      </a:pPr>
                      <a:r>
                        <a:rPr lang="en-GB" sz="2800" b="1" dirty="0">
                          <a:solidFill>
                            <a:srgbClr val="006600"/>
                          </a:solidFill>
                          <a:latin typeface="Times New Roman" panose="02020603050405020304" pitchFamily="18" charset="0"/>
                          <a:cs typeface="Times New Roman" panose="02020603050405020304" pitchFamily="18" charset="0"/>
                        </a:rPr>
                        <a:t>Adaptable</a:t>
                      </a:r>
                      <a:r>
                        <a:rPr lang="en-GB" sz="2800" dirty="0">
                          <a:latin typeface="Times New Roman" panose="02020603050405020304" pitchFamily="18" charset="0"/>
                          <a:cs typeface="Times New Roman" panose="02020603050405020304" pitchFamily="18" charset="0"/>
                        </a:rPr>
                        <a:t> and </a:t>
                      </a:r>
                      <a:r>
                        <a:rPr lang="en-GB" sz="2800" b="1" dirty="0">
                          <a:solidFill>
                            <a:srgbClr val="006600"/>
                          </a:solidFill>
                          <a:latin typeface="Times New Roman" panose="02020603050405020304" pitchFamily="18" charset="0"/>
                          <a:cs typeface="Times New Roman" panose="02020603050405020304" pitchFamily="18" charset="0"/>
                        </a:rPr>
                        <a:t>configurable</a:t>
                      </a:r>
                      <a:r>
                        <a:rPr lang="en-GB" sz="2800" dirty="0">
                          <a:latin typeface="Times New Roman" panose="02020603050405020304" pitchFamily="18" charset="0"/>
                          <a:cs typeface="Times New Roman" panose="02020603050405020304" pitchFamily="18" charset="0"/>
                        </a:rPr>
                        <a:t> to </a:t>
                      </a:r>
                      <a:r>
                        <a:rPr lang="en-GB" sz="2800" b="1" dirty="0">
                          <a:solidFill>
                            <a:srgbClr val="FF0000"/>
                          </a:solidFill>
                          <a:latin typeface="Times New Roman" panose="02020603050405020304" pitchFamily="18" charset="0"/>
                          <a:cs typeface="Times New Roman" panose="02020603050405020304" pitchFamily="18" charset="0"/>
                        </a:rPr>
                        <a:t>accommodate</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varying</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user</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preferences</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business</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rules</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regulatory</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requirements</a:t>
                      </a:r>
                      <a:r>
                        <a:rPr lang="en-GB" sz="2800" dirty="0">
                          <a:latin typeface="Times New Roman" panose="02020603050405020304" pitchFamily="18" charset="0"/>
                          <a:cs typeface="Times New Roman" panose="02020603050405020304" pitchFamily="18" charset="0"/>
                        </a:rPr>
                        <a:t>, and </a:t>
                      </a:r>
                      <a:r>
                        <a:rPr lang="en-GB" sz="2800" b="1" dirty="0">
                          <a:latin typeface="Times New Roman" panose="02020603050405020304" pitchFamily="18" charset="0"/>
                          <a:cs typeface="Times New Roman" panose="02020603050405020304" pitchFamily="18" charset="0"/>
                        </a:rPr>
                        <a:t>environmental</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conditions</a:t>
                      </a:r>
                      <a:r>
                        <a:rPr lang="en-GB" sz="2800" dirty="0">
                          <a:latin typeface="Times New Roman" panose="02020603050405020304" pitchFamily="18" charset="0"/>
                          <a:cs typeface="Times New Roman" panose="02020603050405020304" pitchFamily="18" charset="0"/>
                        </a:rPr>
                        <a:t>. </a:t>
                      </a:r>
                    </a:p>
                    <a:p>
                      <a:pPr marL="457200" indent="-457200" algn="just">
                        <a:lnSpc>
                          <a:spcPct val="150000"/>
                        </a:lnSpc>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It </a:t>
                      </a:r>
                      <a:r>
                        <a:rPr lang="en-GB" sz="2800" b="1" dirty="0">
                          <a:latin typeface="Times New Roman" panose="02020603050405020304" pitchFamily="18" charset="0"/>
                          <a:cs typeface="Times New Roman" panose="02020603050405020304" pitchFamily="18" charset="0"/>
                        </a:rPr>
                        <a:t>supports</a:t>
                      </a:r>
                      <a:r>
                        <a:rPr lang="en-GB" sz="2800" dirty="0">
                          <a:latin typeface="Times New Roman" panose="02020603050405020304" pitchFamily="18" charset="0"/>
                          <a:cs typeface="Times New Roman" panose="02020603050405020304" pitchFamily="18" charset="0"/>
                        </a:rPr>
                        <a:t> </a:t>
                      </a:r>
                      <a:r>
                        <a:rPr lang="en-GB" sz="2800" b="1" dirty="0">
                          <a:solidFill>
                            <a:srgbClr val="9900CC"/>
                          </a:solidFill>
                          <a:latin typeface="Times New Roman" panose="02020603050405020304" pitchFamily="18" charset="0"/>
                          <a:cs typeface="Times New Roman" panose="02020603050405020304" pitchFamily="18" charset="0"/>
                        </a:rPr>
                        <a:t>customization</a:t>
                      </a:r>
                      <a:r>
                        <a:rPr lang="en-GB" sz="2800" dirty="0">
                          <a:latin typeface="Times New Roman" panose="02020603050405020304" pitchFamily="18" charset="0"/>
                          <a:cs typeface="Times New Roman" panose="02020603050405020304" pitchFamily="18" charset="0"/>
                        </a:rPr>
                        <a:t>, </a:t>
                      </a:r>
                      <a:r>
                        <a:rPr lang="en-GB" sz="2800" b="1" dirty="0">
                          <a:solidFill>
                            <a:srgbClr val="9900CC"/>
                          </a:solidFill>
                          <a:latin typeface="Times New Roman" panose="02020603050405020304" pitchFamily="18" charset="0"/>
                          <a:cs typeface="Times New Roman" panose="02020603050405020304" pitchFamily="18" charset="0"/>
                        </a:rPr>
                        <a:t>parameterization</a:t>
                      </a:r>
                      <a:r>
                        <a:rPr lang="en-GB" sz="2800" dirty="0">
                          <a:latin typeface="Times New Roman" panose="02020603050405020304" pitchFamily="18" charset="0"/>
                          <a:cs typeface="Times New Roman" panose="02020603050405020304" pitchFamily="18" charset="0"/>
                        </a:rPr>
                        <a:t>, and </a:t>
                      </a:r>
                      <a:r>
                        <a:rPr lang="en-GB" sz="2800" b="1" dirty="0">
                          <a:solidFill>
                            <a:srgbClr val="9900CC"/>
                          </a:solidFill>
                          <a:latin typeface="Times New Roman" panose="02020603050405020304" pitchFamily="18" charset="0"/>
                          <a:cs typeface="Times New Roman" panose="02020603050405020304" pitchFamily="18" charset="0"/>
                        </a:rPr>
                        <a:t>extensibility</a:t>
                      </a:r>
                      <a:r>
                        <a:rPr lang="en-GB" sz="28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7976346"/>
                  </a:ext>
                </a:extLst>
              </a:tr>
            </a:tbl>
          </a:graphicData>
        </a:graphic>
      </p:graphicFrame>
    </p:spTree>
    <p:extLst>
      <p:ext uri="{BB962C8B-B14F-4D97-AF65-F5344CB8AC3E}">
        <p14:creationId xmlns:p14="http://schemas.microsoft.com/office/powerpoint/2010/main" val="1095059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
            <a:ext cx="7886700" cy="381000"/>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What are the Attributes of good System/Software?</a:t>
            </a: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47</a:t>
            </a:fld>
            <a:endParaRPr lang="en-US"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824766472"/>
              </p:ext>
            </p:extLst>
          </p:nvPr>
        </p:nvGraphicFramePr>
        <p:xfrm>
          <a:off x="1" y="380998"/>
          <a:ext cx="12078928" cy="6675120"/>
        </p:xfrm>
        <a:graphic>
          <a:graphicData uri="http://schemas.openxmlformats.org/drawingml/2006/table">
            <a:tbl>
              <a:tblPr firstRow="1" bandRow="1">
                <a:tableStyleId>{5C22544A-7EE6-4342-B048-85BDC9FD1C3A}</a:tableStyleId>
              </a:tblPr>
              <a:tblGrid>
                <a:gridCol w="2113817">
                  <a:extLst>
                    <a:ext uri="{9D8B030D-6E8A-4147-A177-3AD203B41FA5}">
                      <a16:colId xmlns:a16="http://schemas.microsoft.com/office/drawing/2014/main" val="2780341298"/>
                    </a:ext>
                  </a:extLst>
                </a:gridCol>
                <a:gridCol w="9965111">
                  <a:extLst>
                    <a:ext uri="{9D8B030D-6E8A-4147-A177-3AD203B41FA5}">
                      <a16:colId xmlns:a16="http://schemas.microsoft.com/office/drawing/2014/main" val="2699833016"/>
                    </a:ext>
                  </a:extLst>
                </a:gridCol>
              </a:tblGrid>
              <a:tr h="617518">
                <a:tc>
                  <a:txBody>
                    <a:bodyPr/>
                    <a:lstStyle/>
                    <a:p>
                      <a:pPr algn="just">
                        <a:lnSpc>
                          <a:spcPct val="150000"/>
                        </a:lnSpc>
                      </a:pPr>
                      <a:r>
                        <a:rPr lang="en-GB" sz="2800" dirty="0">
                          <a:latin typeface="Times New Roman" panose="02020603050405020304" pitchFamily="18" charset="0"/>
                          <a:cs typeface="Times New Roman" panose="02020603050405020304" pitchFamily="18" charset="0"/>
                        </a:rPr>
                        <a:t>Attributes </a:t>
                      </a:r>
                    </a:p>
                  </a:txBody>
                  <a:tcPr/>
                </a:tc>
                <a:tc>
                  <a:txBody>
                    <a:bodyPr/>
                    <a:lstStyle/>
                    <a:p>
                      <a:pPr algn="just">
                        <a:lnSpc>
                          <a:spcPct val="150000"/>
                        </a:lnSpc>
                      </a:pPr>
                      <a:r>
                        <a:rPr lang="en-GB" sz="2800" dirty="0">
                          <a:latin typeface="Times New Roman" panose="02020603050405020304" pitchFamily="18" charset="0"/>
                          <a:cs typeface="Times New Roman" panose="02020603050405020304" pitchFamily="18" charset="0"/>
                        </a:rPr>
                        <a:t>Explanation </a:t>
                      </a:r>
                    </a:p>
                  </a:txBody>
                  <a:tcPr/>
                </a:tc>
                <a:extLst>
                  <a:ext uri="{0D108BD9-81ED-4DB2-BD59-A6C34878D82A}">
                    <a16:rowId xmlns:a16="http://schemas.microsoft.com/office/drawing/2014/main" val="1386662489"/>
                  </a:ext>
                </a:extLst>
              </a:tr>
              <a:tr h="2412526">
                <a:tc>
                  <a:txBody>
                    <a:bodyPr/>
                    <a:lstStyle/>
                    <a:p>
                      <a:pPr algn="just">
                        <a:lnSpc>
                          <a:spcPct val="150000"/>
                        </a:lnSpc>
                      </a:pPr>
                      <a:r>
                        <a:rPr lang="en-GB" sz="2800" b="1" dirty="0">
                          <a:solidFill>
                            <a:srgbClr val="0000CC"/>
                          </a:solidFill>
                          <a:latin typeface="Times New Roman" panose="02020603050405020304" pitchFamily="18" charset="0"/>
                          <a:cs typeface="Times New Roman" panose="02020603050405020304" pitchFamily="18" charset="0"/>
                        </a:rPr>
                        <a:t>Interoperability</a:t>
                      </a:r>
                      <a:endParaRPr lang="en-GB" sz="28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457200" indent="-457200" algn="just">
                        <a:lnSpc>
                          <a:spcPct val="150000"/>
                        </a:lnSpc>
                        <a:buFont typeface="Wingdings" panose="05000000000000000000" pitchFamily="2" charset="2"/>
                        <a:buChar char="§"/>
                      </a:pPr>
                      <a:r>
                        <a:rPr lang="en-GB" sz="2800" b="1" dirty="0">
                          <a:latin typeface="Times New Roman" panose="02020603050405020304" pitchFamily="18" charset="0"/>
                          <a:cs typeface="Times New Roman" panose="02020603050405020304" pitchFamily="18" charset="0"/>
                        </a:rPr>
                        <a:t>Seamlessly</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exchange</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data</a:t>
                      </a:r>
                      <a:r>
                        <a:rPr lang="en-GB" sz="2800" dirty="0">
                          <a:latin typeface="Times New Roman" panose="02020603050405020304" pitchFamily="18" charset="0"/>
                          <a:cs typeface="Times New Roman" panose="02020603050405020304" pitchFamily="18" charset="0"/>
                        </a:rPr>
                        <a:t> and </a:t>
                      </a:r>
                      <a:r>
                        <a:rPr lang="en-GB" sz="2800" b="1" dirty="0">
                          <a:solidFill>
                            <a:srgbClr val="6600CC"/>
                          </a:solidFill>
                          <a:latin typeface="Times New Roman" panose="02020603050405020304" pitchFamily="18" charset="0"/>
                          <a:cs typeface="Times New Roman" panose="02020603050405020304" pitchFamily="18" charset="0"/>
                        </a:rPr>
                        <a:t>interact</a:t>
                      </a:r>
                      <a:r>
                        <a:rPr lang="en-GB" sz="2800" dirty="0">
                          <a:latin typeface="Times New Roman" panose="02020603050405020304" pitchFamily="18" charset="0"/>
                          <a:cs typeface="Times New Roman" panose="02020603050405020304" pitchFamily="18" charset="0"/>
                        </a:rPr>
                        <a:t> with </a:t>
                      </a:r>
                      <a:r>
                        <a:rPr lang="en-GB" sz="2800" b="1" dirty="0">
                          <a:solidFill>
                            <a:srgbClr val="6600CC"/>
                          </a:solidFill>
                          <a:latin typeface="Times New Roman" panose="02020603050405020304" pitchFamily="18" charset="0"/>
                          <a:cs typeface="Times New Roman" panose="02020603050405020304" pitchFamily="18" charset="0"/>
                        </a:rPr>
                        <a:t>other</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systems</a:t>
                      </a:r>
                      <a:r>
                        <a:rPr lang="en-GB" sz="2800" dirty="0">
                          <a:latin typeface="Times New Roman" panose="02020603050405020304" pitchFamily="18" charset="0"/>
                          <a:cs typeface="Times New Roman" panose="02020603050405020304" pitchFamily="18" charset="0"/>
                        </a:rPr>
                        <a:t>, </a:t>
                      </a:r>
                      <a:r>
                        <a:rPr lang="en-GB" sz="2800" b="1" dirty="0">
                          <a:solidFill>
                            <a:srgbClr val="660033"/>
                          </a:solidFill>
                          <a:latin typeface="Times New Roman" panose="02020603050405020304" pitchFamily="18" charset="0"/>
                          <a:cs typeface="Times New Roman" panose="02020603050405020304" pitchFamily="18" charset="0"/>
                        </a:rPr>
                        <a:t>platforms</a:t>
                      </a:r>
                      <a:r>
                        <a:rPr lang="en-GB" sz="2800" dirty="0">
                          <a:latin typeface="Times New Roman" panose="02020603050405020304" pitchFamily="18" charset="0"/>
                          <a:cs typeface="Times New Roman" panose="02020603050405020304" pitchFamily="18" charset="0"/>
                        </a:rPr>
                        <a:t>, and </a:t>
                      </a:r>
                      <a:r>
                        <a:rPr lang="en-GB" sz="2800" b="1" dirty="0">
                          <a:solidFill>
                            <a:srgbClr val="660033"/>
                          </a:solidFill>
                          <a:latin typeface="Times New Roman" panose="02020603050405020304" pitchFamily="18" charset="0"/>
                          <a:cs typeface="Times New Roman" panose="02020603050405020304" pitchFamily="18" charset="0"/>
                        </a:rPr>
                        <a:t>technologies</a:t>
                      </a:r>
                      <a:r>
                        <a:rPr lang="en-GB" sz="2800" dirty="0">
                          <a:latin typeface="Times New Roman" panose="02020603050405020304" pitchFamily="18" charset="0"/>
                          <a:cs typeface="Times New Roman" panose="02020603050405020304" pitchFamily="18" charset="0"/>
                        </a:rPr>
                        <a:t>. </a:t>
                      </a:r>
                    </a:p>
                    <a:p>
                      <a:pPr marL="457200" indent="-457200" algn="just">
                        <a:lnSpc>
                          <a:spcPct val="150000"/>
                        </a:lnSpc>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It adheres to </a:t>
                      </a:r>
                      <a:r>
                        <a:rPr lang="en-GB" sz="2800" b="1" dirty="0">
                          <a:solidFill>
                            <a:srgbClr val="006600"/>
                          </a:solidFill>
                          <a:latin typeface="Times New Roman" panose="02020603050405020304" pitchFamily="18" charset="0"/>
                          <a:cs typeface="Times New Roman" panose="02020603050405020304" pitchFamily="18" charset="0"/>
                        </a:rPr>
                        <a:t>industry</a:t>
                      </a:r>
                      <a:r>
                        <a:rPr lang="en-GB" sz="2800" dirty="0">
                          <a:latin typeface="Times New Roman" panose="02020603050405020304" pitchFamily="18" charset="0"/>
                          <a:cs typeface="Times New Roman" panose="02020603050405020304" pitchFamily="18" charset="0"/>
                        </a:rPr>
                        <a:t> </a:t>
                      </a:r>
                      <a:r>
                        <a:rPr lang="en-GB" sz="2800" b="1" dirty="0">
                          <a:solidFill>
                            <a:srgbClr val="006600"/>
                          </a:solidFill>
                          <a:latin typeface="Times New Roman" panose="02020603050405020304" pitchFamily="18" charset="0"/>
                          <a:cs typeface="Times New Roman" panose="02020603050405020304" pitchFamily="18" charset="0"/>
                        </a:rPr>
                        <a:t>standards</a:t>
                      </a:r>
                      <a:r>
                        <a:rPr lang="en-GB" sz="2800" dirty="0">
                          <a:latin typeface="Times New Roman" panose="02020603050405020304" pitchFamily="18" charset="0"/>
                          <a:cs typeface="Times New Roman" panose="02020603050405020304" pitchFamily="18" charset="0"/>
                        </a:rPr>
                        <a:t>, </a:t>
                      </a:r>
                      <a:r>
                        <a:rPr lang="en-GB" sz="2800" b="1" dirty="0">
                          <a:solidFill>
                            <a:srgbClr val="006600"/>
                          </a:solidFill>
                          <a:latin typeface="Times New Roman" panose="02020603050405020304" pitchFamily="18" charset="0"/>
                          <a:cs typeface="Times New Roman" panose="02020603050405020304" pitchFamily="18" charset="0"/>
                        </a:rPr>
                        <a:t>protocols</a:t>
                      </a:r>
                      <a:r>
                        <a:rPr lang="en-GB" sz="2800" dirty="0">
                          <a:latin typeface="Times New Roman" panose="02020603050405020304" pitchFamily="18" charset="0"/>
                          <a:cs typeface="Times New Roman" panose="02020603050405020304" pitchFamily="18" charset="0"/>
                        </a:rPr>
                        <a:t>, and </a:t>
                      </a:r>
                      <a:r>
                        <a:rPr lang="en-GB" sz="2800" b="1" dirty="0">
                          <a:solidFill>
                            <a:srgbClr val="FF0000"/>
                          </a:solidFill>
                          <a:latin typeface="Times New Roman" panose="02020603050405020304" pitchFamily="18" charset="0"/>
                          <a:cs typeface="Times New Roman" panose="02020603050405020304" pitchFamily="18" charset="0"/>
                        </a:rPr>
                        <a:t>interfaces</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enabling</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integration</a:t>
                      </a:r>
                      <a:r>
                        <a:rPr lang="en-GB" sz="2800" dirty="0">
                          <a:latin typeface="Times New Roman" panose="02020603050405020304" pitchFamily="18" charset="0"/>
                          <a:cs typeface="Times New Roman" panose="02020603050405020304" pitchFamily="18" charset="0"/>
                        </a:rPr>
                        <a:t> and </a:t>
                      </a:r>
                      <a:r>
                        <a:rPr lang="en-GB" sz="2800" b="1" dirty="0">
                          <a:solidFill>
                            <a:srgbClr val="FF0000"/>
                          </a:solidFill>
                          <a:latin typeface="Times New Roman" panose="02020603050405020304" pitchFamily="18" charset="0"/>
                          <a:cs typeface="Times New Roman" panose="02020603050405020304" pitchFamily="18" charset="0"/>
                        </a:rPr>
                        <a:t>interoperability</a:t>
                      </a:r>
                      <a:r>
                        <a:rPr lang="en-GB" sz="28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117839395"/>
                  </a:ext>
                </a:extLst>
              </a:tr>
              <a:tr h="2680043">
                <a:tc>
                  <a:txBody>
                    <a:bodyPr/>
                    <a:lstStyle/>
                    <a:p>
                      <a:pPr algn="just">
                        <a:lnSpc>
                          <a:spcPct val="150000"/>
                        </a:lnSpc>
                      </a:pPr>
                      <a:r>
                        <a:rPr lang="en-GB" sz="2800" b="1" dirty="0">
                          <a:solidFill>
                            <a:srgbClr val="0000CC"/>
                          </a:solidFill>
                          <a:latin typeface="Times New Roman" panose="02020603050405020304" pitchFamily="18" charset="0"/>
                          <a:cs typeface="Times New Roman" panose="02020603050405020304" pitchFamily="18" charset="0"/>
                        </a:rPr>
                        <a:t>Portability</a:t>
                      </a:r>
                      <a:endParaRPr lang="en-GB" sz="28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457200" indent="-457200" algn="just">
                        <a:lnSpc>
                          <a:spcPct val="150000"/>
                        </a:lnSpc>
                        <a:buFont typeface="Wingdings" panose="05000000000000000000" pitchFamily="2" charset="2"/>
                        <a:buChar char="§"/>
                      </a:pPr>
                      <a:r>
                        <a:rPr lang="en-GB" sz="2800" b="1" dirty="0">
                          <a:latin typeface="Times New Roman" panose="02020603050405020304" pitchFamily="18" charset="0"/>
                          <a:cs typeface="Times New Roman" panose="02020603050405020304" pitchFamily="18" charset="0"/>
                        </a:rPr>
                        <a:t>Easily</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deployed</a:t>
                      </a:r>
                      <a:r>
                        <a:rPr lang="en-GB" sz="2800" dirty="0">
                          <a:latin typeface="Times New Roman" panose="02020603050405020304" pitchFamily="18" charset="0"/>
                          <a:cs typeface="Times New Roman" panose="02020603050405020304" pitchFamily="18" charset="0"/>
                        </a:rPr>
                        <a:t> and </a:t>
                      </a:r>
                      <a:r>
                        <a:rPr lang="en-GB" sz="2800" b="1" dirty="0">
                          <a:solidFill>
                            <a:srgbClr val="660033"/>
                          </a:solidFill>
                          <a:latin typeface="Times New Roman" panose="02020603050405020304" pitchFamily="18" charset="0"/>
                          <a:cs typeface="Times New Roman" panose="02020603050405020304" pitchFamily="18" charset="0"/>
                        </a:rPr>
                        <a:t>run</a:t>
                      </a:r>
                      <a:r>
                        <a:rPr lang="en-GB" sz="2800" dirty="0">
                          <a:latin typeface="Times New Roman" panose="02020603050405020304" pitchFamily="18" charset="0"/>
                          <a:cs typeface="Times New Roman" panose="02020603050405020304" pitchFamily="18" charset="0"/>
                        </a:rPr>
                        <a:t> on </a:t>
                      </a:r>
                      <a:r>
                        <a:rPr lang="en-GB" sz="2800" b="1" dirty="0">
                          <a:solidFill>
                            <a:srgbClr val="660033"/>
                          </a:solidFill>
                          <a:latin typeface="Times New Roman" panose="02020603050405020304" pitchFamily="18" charset="0"/>
                          <a:cs typeface="Times New Roman" panose="02020603050405020304" pitchFamily="18" charset="0"/>
                        </a:rPr>
                        <a:t>different</a:t>
                      </a:r>
                      <a:r>
                        <a:rPr lang="en-GB" sz="2800" dirty="0">
                          <a:latin typeface="Times New Roman" panose="02020603050405020304" pitchFamily="18" charset="0"/>
                          <a:cs typeface="Times New Roman" panose="02020603050405020304" pitchFamily="18" charset="0"/>
                        </a:rPr>
                        <a:t> </a:t>
                      </a:r>
                      <a:r>
                        <a:rPr lang="en-GB" sz="2800" b="1" dirty="0">
                          <a:solidFill>
                            <a:srgbClr val="660033"/>
                          </a:solidFill>
                          <a:latin typeface="Times New Roman" panose="02020603050405020304" pitchFamily="18" charset="0"/>
                          <a:cs typeface="Times New Roman" panose="02020603050405020304" pitchFamily="18" charset="0"/>
                        </a:rPr>
                        <a:t>hardware</a:t>
                      </a:r>
                      <a:r>
                        <a:rPr lang="en-GB" sz="2800" dirty="0">
                          <a:latin typeface="Times New Roman" panose="02020603050405020304" pitchFamily="18" charset="0"/>
                          <a:cs typeface="Times New Roman" panose="02020603050405020304" pitchFamily="18" charset="0"/>
                        </a:rPr>
                        <a:t> </a:t>
                      </a:r>
                      <a:r>
                        <a:rPr lang="en-GB" sz="2800" b="1" dirty="0">
                          <a:solidFill>
                            <a:srgbClr val="660033"/>
                          </a:solidFill>
                          <a:latin typeface="Times New Roman" panose="02020603050405020304" pitchFamily="18" charset="0"/>
                          <a:cs typeface="Times New Roman" panose="02020603050405020304" pitchFamily="18" charset="0"/>
                        </a:rPr>
                        <a:t>platforms</a:t>
                      </a:r>
                      <a:r>
                        <a:rPr lang="en-GB" sz="2800" dirty="0">
                          <a:latin typeface="Times New Roman" panose="02020603050405020304" pitchFamily="18" charset="0"/>
                          <a:cs typeface="Times New Roman" panose="02020603050405020304" pitchFamily="18" charset="0"/>
                        </a:rPr>
                        <a:t>, </a:t>
                      </a:r>
                      <a:r>
                        <a:rPr lang="en-GB" sz="2800" b="1" dirty="0">
                          <a:solidFill>
                            <a:srgbClr val="660033"/>
                          </a:solidFill>
                          <a:latin typeface="Times New Roman" panose="02020603050405020304" pitchFamily="18" charset="0"/>
                          <a:cs typeface="Times New Roman" panose="02020603050405020304" pitchFamily="18" charset="0"/>
                        </a:rPr>
                        <a:t>operating</a:t>
                      </a:r>
                      <a:r>
                        <a:rPr lang="en-GB" sz="2800" dirty="0">
                          <a:latin typeface="Times New Roman" panose="02020603050405020304" pitchFamily="18" charset="0"/>
                          <a:cs typeface="Times New Roman" panose="02020603050405020304" pitchFamily="18" charset="0"/>
                        </a:rPr>
                        <a:t> </a:t>
                      </a:r>
                      <a:r>
                        <a:rPr lang="en-GB" sz="2800" b="1" dirty="0">
                          <a:solidFill>
                            <a:srgbClr val="660033"/>
                          </a:solidFill>
                          <a:latin typeface="Times New Roman" panose="02020603050405020304" pitchFamily="18" charset="0"/>
                          <a:cs typeface="Times New Roman" panose="02020603050405020304" pitchFamily="18" charset="0"/>
                        </a:rPr>
                        <a:t>systems</a:t>
                      </a:r>
                      <a:r>
                        <a:rPr lang="en-GB" sz="2800" dirty="0">
                          <a:latin typeface="Times New Roman" panose="02020603050405020304" pitchFamily="18" charset="0"/>
                          <a:cs typeface="Times New Roman" panose="02020603050405020304" pitchFamily="18" charset="0"/>
                        </a:rPr>
                        <a:t>, and </a:t>
                      </a:r>
                      <a:r>
                        <a:rPr lang="en-GB" sz="2800" b="1" dirty="0">
                          <a:latin typeface="Times New Roman" panose="02020603050405020304" pitchFamily="18" charset="0"/>
                          <a:cs typeface="Times New Roman" panose="02020603050405020304" pitchFamily="18" charset="0"/>
                        </a:rPr>
                        <a:t>environments</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without</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significant</a:t>
                      </a:r>
                      <a:r>
                        <a:rPr lang="en-GB" sz="2800" dirty="0">
                          <a:latin typeface="Times New Roman" panose="02020603050405020304" pitchFamily="18" charset="0"/>
                          <a:cs typeface="Times New Roman" panose="02020603050405020304" pitchFamily="18" charset="0"/>
                        </a:rPr>
                        <a:t> </a:t>
                      </a:r>
                      <a:r>
                        <a:rPr lang="en-GB" sz="2800" b="1" dirty="0">
                          <a:solidFill>
                            <a:srgbClr val="6600CC"/>
                          </a:solidFill>
                          <a:latin typeface="Times New Roman" panose="02020603050405020304" pitchFamily="18" charset="0"/>
                          <a:cs typeface="Times New Roman" panose="02020603050405020304" pitchFamily="18" charset="0"/>
                        </a:rPr>
                        <a:t>modifications</a:t>
                      </a:r>
                      <a:r>
                        <a:rPr lang="en-GB" sz="2800" dirty="0">
                          <a:latin typeface="Times New Roman" panose="02020603050405020304" pitchFamily="18" charset="0"/>
                          <a:cs typeface="Times New Roman" panose="02020603050405020304" pitchFamily="18" charset="0"/>
                        </a:rPr>
                        <a:t>. </a:t>
                      </a:r>
                    </a:p>
                    <a:p>
                      <a:pPr marL="457200" indent="-457200" algn="just">
                        <a:lnSpc>
                          <a:spcPct val="150000"/>
                        </a:lnSpc>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It </a:t>
                      </a:r>
                      <a:r>
                        <a:rPr lang="en-GB" sz="2800" b="1" dirty="0">
                          <a:latin typeface="Times New Roman" panose="02020603050405020304" pitchFamily="18" charset="0"/>
                          <a:cs typeface="Times New Roman" panose="02020603050405020304" pitchFamily="18" charset="0"/>
                        </a:rPr>
                        <a:t>minimizes</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dependencies</a:t>
                      </a:r>
                      <a:r>
                        <a:rPr lang="en-GB" sz="2800" dirty="0">
                          <a:latin typeface="Times New Roman" panose="02020603050405020304" pitchFamily="18" charset="0"/>
                          <a:cs typeface="Times New Roman" panose="02020603050405020304" pitchFamily="18" charset="0"/>
                        </a:rPr>
                        <a:t> and </a:t>
                      </a:r>
                      <a:r>
                        <a:rPr lang="en-GB" sz="2800" b="1" dirty="0">
                          <a:solidFill>
                            <a:srgbClr val="FF0000"/>
                          </a:solidFill>
                          <a:latin typeface="Times New Roman" panose="02020603050405020304" pitchFamily="18" charset="0"/>
                          <a:cs typeface="Times New Roman" panose="02020603050405020304" pitchFamily="18" charset="0"/>
                        </a:rPr>
                        <a:t>utilizes</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portable</a:t>
                      </a:r>
                      <a:r>
                        <a:rPr lang="en-GB" sz="2800"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technologies</a:t>
                      </a:r>
                      <a:r>
                        <a:rPr lang="en-GB" sz="2800" dirty="0">
                          <a:latin typeface="Times New Roman" panose="02020603050405020304" pitchFamily="18" charset="0"/>
                          <a:cs typeface="Times New Roman" panose="02020603050405020304" pitchFamily="18" charset="0"/>
                        </a:rPr>
                        <a:t> and </a:t>
                      </a:r>
                      <a:r>
                        <a:rPr lang="en-GB" sz="2800" b="1" dirty="0">
                          <a:solidFill>
                            <a:srgbClr val="FF0000"/>
                          </a:solidFill>
                          <a:latin typeface="Times New Roman" panose="02020603050405020304" pitchFamily="18" charset="0"/>
                          <a:cs typeface="Times New Roman" panose="02020603050405020304" pitchFamily="18" charset="0"/>
                        </a:rPr>
                        <a:t>frameworks</a:t>
                      </a:r>
                      <a:r>
                        <a:rPr lang="en-GB" sz="28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7976346"/>
                  </a:ext>
                </a:extLst>
              </a:tr>
            </a:tbl>
          </a:graphicData>
        </a:graphic>
      </p:graphicFrame>
    </p:spTree>
    <p:extLst>
      <p:ext uri="{BB962C8B-B14F-4D97-AF65-F5344CB8AC3E}">
        <p14:creationId xmlns:p14="http://schemas.microsoft.com/office/powerpoint/2010/main" val="18577127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
            <a:ext cx="7886700" cy="381000"/>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What are the Attributes of good System/Software?</a:t>
            </a: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48</a:t>
            </a:fld>
            <a:endParaRPr lang="en-US"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625331976"/>
              </p:ext>
            </p:extLst>
          </p:nvPr>
        </p:nvGraphicFramePr>
        <p:xfrm>
          <a:off x="0" y="380998"/>
          <a:ext cx="12191999" cy="6768422"/>
        </p:xfrm>
        <a:graphic>
          <a:graphicData uri="http://schemas.openxmlformats.org/drawingml/2006/table">
            <a:tbl>
              <a:tblPr firstRow="1" bandRow="1">
                <a:tableStyleId>{5C22544A-7EE6-4342-B048-85BDC9FD1C3A}</a:tableStyleId>
              </a:tblPr>
              <a:tblGrid>
                <a:gridCol w="2595716">
                  <a:extLst>
                    <a:ext uri="{9D8B030D-6E8A-4147-A177-3AD203B41FA5}">
                      <a16:colId xmlns:a16="http://schemas.microsoft.com/office/drawing/2014/main" val="2780341298"/>
                    </a:ext>
                  </a:extLst>
                </a:gridCol>
                <a:gridCol w="9596283">
                  <a:extLst>
                    <a:ext uri="{9D8B030D-6E8A-4147-A177-3AD203B41FA5}">
                      <a16:colId xmlns:a16="http://schemas.microsoft.com/office/drawing/2014/main" val="2699833016"/>
                    </a:ext>
                  </a:extLst>
                </a:gridCol>
              </a:tblGrid>
              <a:tr h="641942">
                <a:tc>
                  <a:txBody>
                    <a:bodyPr/>
                    <a:lstStyle/>
                    <a:p>
                      <a:pPr algn="just">
                        <a:lnSpc>
                          <a:spcPct val="150000"/>
                        </a:lnSpc>
                      </a:pPr>
                      <a:r>
                        <a:rPr lang="en-GB" sz="2400" dirty="0">
                          <a:latin typeface="Times New Roman" panose="02020603050405020304" pitchFamily="18" charset="0"/>
                          <a:cs typeface="Times New Roman" panose="02020603050405020304" pitchFamily="18" charset="0"/>
                        </a:rPr>
                        <a:t>Attributes </a:t>
                      </a:r>
                    </a:p>
                  </a:txBody>
                  <a:tcPr/>
                </a:tc>
                <a:tc>
                  <a:txBody>
                    <a:bodyPr/>
                    <a:lstStyle/>
                    <a:p>
                      <a:pPr algn="just">
                        <a:lnSpc>
                          <a:spcPct val="150000"/>
                        </a:lnSpc>
                      </a:pPr>
                      <a:r>
                        <a:rPr lang="en-GB" sz="2400" dirty="0">
                          <a:latin typeface="Times New Roman" panose="02020603050405020304" pitchFamily="18" charset="0"/>
                          <a:cs typeface="Times New Roman" panose="02020603050405020304" pitchFamily="18" charset="0"/>
                        </a:rPr>
                        <a:t>Explanation </a:t>
                      </a:r>
                    </a:p>
                  </a:txBody>
                  <a:tcPr/>
                </a:tc>
                <a:extLst>
                  <a:ext uri="{0D108BD9-81ED-4DB2-BD59-A6C34878D82A}">
                    <a16:rowId xmlns:a16="http://schemas.microsoft.com/office/drawing/2014/main" val="1386662489"/>
                  </a:ext>
                </a:extLst>
              </a:tr>
              <a:tr h="2348364">
                <a:tc>
                  <a:txBody>
                    <a:bodyPr/>
                    <a:lstStyle/>
                    <a:p>
                      <a:pPr algn="just">
                        <a:lnSpc>
                          <a:spcPct val="150000"/>
                        </a:lnSpc>
                      </a:pPr>
                      <a:r>
                        <a:rPr lang="en-GB" sz="2600" b="1" dirty="0">
                          <a:solidFill>
                            <a:srgbClr val="0000CC"/>
                          </a:solidFill>
                          <a:latin typeface="Times New Roman" panose="02020603050405020304" pitchFamily="18" charset="0"/>
                          <a:cs typeface="Times New Roman" panose="02020603050405020304" pitchFamily="18" charset="0"/>
                        </a:rPr>
                        <a:t>Documentation</a:t>
                      </a:r>
                      <a:endParaRPr lang="en-GB" sz="26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342900" indent="-342900" algn="just">
                        <a:lnSpc>
                          <a:spcPct val="150000"/>
                        </a:lnSpc>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Accompanied</a:t>
                      </a:r>
                      <a:r>
                        <a:rPr lang="en-GB" sz="2600" dirty="0">
                          <a:latin typeface="Times New Roman" panose="02020603050405020304" pitchFamily="18" charset="0"/>
                          <a:cs typeface="Times New Roman" panose="02020603050405020304" pitchFamily="18" charset="0"/>
                        </a:rPr>
                        <a:t> by comprehensive, </a:t>
                      </a:r>
                      <a:r>
                        <a:rPr lang="en-GB" sz="2600" b="1" dirty="0">
                          <a:solidFill>
                            <a:srgbClr val="660033"/>
                          </a:solidFill>
                          <a:latin typeface="Times New Roman" panose="02020603050405020304" pitchFamily="18" charset="0"/>
                          <a:cs typeface="Times New Roman" panose="02020603050405020304" pitchFamily="18" charset="0"/>
                        </a:rPr>
                        <a:t>up-to-date documentation</a:t>
                      </a:r>
                      <a:r>
                        <a:rPr lang="en-GB" sz="2600" dirty="0">
                          <a:latin typeface="Times New Roman" panose="02020603050405020304" pitchFamily="18" charset="0"/>
                          <a:cs typeface="Times New Roman" panose="02020603050405020304" pitchFamily="18" charset="0"/>
                        </a:rPr>
                        <a:t> that </a:t>
                      </a:r>
                      <a:r>
                        <a:rPr lang="en-GB" sz="2600" b="1" dirty="0">
                          <a:latin typeface="Times New Roman" panose="02020603050405020304" pitchFamily="18" charset="0"/>
                          <a:cs typeface="Times New Roman" panose="02020603050405020304" pitchFamily="18" charset="0"/>
                        </a:rPr>
                        <a:t>describes</a:t>
                      </a:r>
                      <a:r>
                        <a:rPr lang="en-GB" sz="2600" dirty="0">
                          <a:latin typeface="Times New Roman" panose="02020603050405020304" pitchFamily="18" charset="0"/>
                          <a:cs typeface="Times New Roman" panose="02020603050405020304" pitchFamily="18" charset="0"/>
                        </a:rPr>
                        <a:t> its </a:t>
                      </a:r>
                      <a:r>
                        <a:rPr lang="en-GB" sz="2600" b="1" dirty="0">
                          <a:solidFill>
                            <a:srgbClr val="6600CC"/>
                          </a:solidFill>
                          <a:latin typeface="Times New Roman" panose="02020603050405020304" pitchFamily="18" charset="0"/>
                          <a:cs typeface="Times New Roman" panose="02020603050405020304" pitchFamily="18" charset="0"/>
                        </a:rPr>
                        <a:t>functionality</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architecture</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configuration</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usage</a:t>
                      </a:r>
                      <a:r>
                        <a:rPr lang="en-GB" sz="2600" dirty="0">
                          <a:latin typeface="Times New Roman" panose="02020603050405020304" pitchFamily="18" charset="0"/>
                          <a:cs typeface="Times New Roman" panose="02020603050405020304" pitchFamily="18" charset="0"/>
                        </a:rPr>
                        <a:t>, and </a:t>
                      </a:r>
                      <a:r>
                        <a:rPr lang="en-GB" sz="2600" b="1" dirty="0">
                          <a:solidFill>
                            <a:srgbClr val="6600CC"/>
                          </a:solidFill>
                          <a:latin typeface="Times New Roman" panose="02020603050405020304" pitchFamily="18" charset="0"/>
                          <a:cs typeface="Times New Roman" panose="02020603050405020304" pitchFamily="18" charset="0"/>
                        </a:rPr>
                        <a:t>maintenance</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procedures</a:t>
                      </a:r>
                      <a:r>
                        <a:rPr lang="en-GB" sz="2600" dirty="0">
                          <a:latin typeface="Times New Roman" panose="02020603050405020304" pitchFamily="18" charset="0"/>
                          <a:cs typeface="Times New Roman" panose="02020603050405020304" pitchFamily="18" charset="0"/>
                        </a:rPr>
                        <a:t>. </a:t>
                      </a:r>
                    </a:p>
                    <a:p>
                      <a:pPr marL="342900" indent="-342900" algn="just">
                        <a:lnSpc>
                          <a:spcPct val="150000"/>
                        </a:lnSpc>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It </a:t>
                      </a:r>
                      <a:r>
                        <a:rPr lang="en-GB" sz="2600" b="1" dirty="0">
                          <a:latin typeface="Times New Roman" panose="02020603050405020304" pitchFamily="18" charset="0"/>
                          <a:cs typeface="Times New Roman" panose="02020603050405020304" pitchFamily="18" charset="0"/>
                        </a:rPr>
                        <a:t>facilitates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understanding</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troubleshooting</a:t>
                      </a:r>
                      <a:r>
                        <a:rPr lang="en-GB" sz="2600" dirty="0">
                          <a:latin typeface="Times New Roman" panose="02020603050405020304" pitchFamily="18" charset="0"/>
                          <a:cs typeface="Times New Roman" panose="02020603050405020304" pitchFamily="18" charset="0"/>
                        </a:rPr>
                        <a:t>, and </a:t>
                      </a:r>
                      <a:r>
                        <a:rPr lang="en-GB" sz="2600" b="1" dirty="0">
                          <a:solidFill>
                            <a:srgbClr val="006600"/>
                          </a:solidFill>
                          <a:latin typeface="Times New Roman" panose="02020603050405020304" pitchFamily="18" charset="0"/>
                          <a:cs typeface="Times New Roman" panose="02020603050405020304" pitchFamily="18" charset="0"/>
                        </a:rPr>
                        <a:t>knowledge</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transfer</a:t>
                      </a:r>
                      <a:r>
                        <a:rPr lang="en-GB" sz="26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117839395"/>
                  </a:ext>
                </a:extLst>
              </a:tr>
              <a:tr h="2985046">
                <a:tc>
                  <a:txBody>
                    <a:bodyPr/>
                    <a:lstStyle/>
                    <a:p>
                      <a:pPr algn="just">
                        <a:lnSpc>
                          <a:spcPct val="150000"/>
                        </a:lnSpc>
                      </a:pPr>
                      <a:r>
                        <a:rPr lang="en-GB" sz="2600" b="1" dirty="0">
                          <a:solidFill>
                            <a:srgbClr val="0000CC"/>
                          </a:solidFill>
                          <a:latin typeface="Times New Roman" panose="02020603050405020304" pitchFamily="18" charset="0"/>
                          <a:cs typeface="Times New Roman" panose="02020603050405020304" pitchFamily="18" charset="0"/>
                        </a:rPr>
                        <a:t>Quality Assurance</a:t>
                      </a:r>
                      <a:endParaRPr lang="en-GB" sz="26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342900" indent="-342900" algn="just">
                        <a:lnSpc>
                          <a:spcPct val="150000"/>
                        </a:lnSpc>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Undergoes thorough </a:t>
                      </a:r>
                      <a:r>
                        <a:rPr lang="en-GB" sz="2600" b="1" dirty="0">
                          <a:solidFill>
                            <a:srgbClr val="9900CC"/>
                          </a:solidFill>
                          <a:latin typeface="Times New Roman" panose="02020603050405020304" pitchFamily="18" charset="0"/>
                          <a:cs typeface="Times New Roman" panose="02020603050405020304" pitchFamily="18" charset="0"/>
                        </a:rPr>
                        <a:t>testing</a:t>
                      </a:r>
                      <a:r>
                        <a:rPr lang="en-GB" sz="2600" dirty="0">
                          <a:latin typeface="Times New Roman" panose="02020603050405020304" pitchFamily="18" charset="0"/>
                          <a:cs typeface="Times New Roman" panose="02020603050405020304" pitchFamily="18" charset="0"/>
                        </a:rPr>
                        <a:t>, </a:t>
                      </a:r>
                      <a:r>
                        <a:rPr lang="en-GB" sz="2600" b="1" dirty="0">
                          <a:solidFill>
                            <a:srgbClr val="9900CC"/>
                          </a:solidFill>
                          <a:latin typeface="Times New Roman" panose="02020603050405020304" pitchFamily="18" charset="0"/>
                          <a:cs typeface="Times New Roman" panose="02020603050405020304" pitchFamily="18" charset="0"/>
                        </a:rPr>
                        <a:t>validation</a:t>
                      </a:r>
                      <a:r>
                        <a:rPr lang="en-GB" sz="2600" dirty="0">
                          <a:latin typeface="Times New Roman" panose="02020603050405020304" pitchFamily="18" charset="0"/>
                          <a:cs typeface="Times New Roman" panose="02020603050405020304" pitchFamily="18" charset="0"/>
                        </a:rPr>
                        <a:t>, and </a:t>
                      </a:r>
                      <a:r>
                        <a:rPr lang="en-GB" sz="2600" b="1" dirty="0">
                          <a:solidFill>
                            <a:srgbClr val="9900CC"/>
                          </a:solidFill>
                          <a:latin typeface="Times New Roman" panose="02020603050405020304" pitchFamily="18" charset="0"/>
                          <a:cs typeface="Times New Roman" panose="02020603050405020304" pitchFamily="18" charset="0"/>
                        </a:rPr>
                        <a:t>verification</a:t>
                      </a:r>
                      <a:r>
                        <a:rPr lang="en-GB" sz="2600" dirty="0">
                          <a:latin typeface="Times New Roman" panose="02020603050405020304" pitchFamily="18" charset="0"/>
                          <a:cs typeface="Times New Roman" panose="02020603050405020304" pitchFamily="18" charset="0"/>
                        </a:rPr>
                        <a:t> </a:t>
                      </a:r>
                      <a:r>
                        <a:rPr lang="en-GB" sz="2600" b="1" dirty="0">
                          <a:solidFill>
                            <a:srgbClr val="9900CC"/>
                          </a:solidFill>
                          <a:latin typeface="Times New Roman" panose="02020603050405020304" pitchFamily="18" charset="0"/>
                          <a:cs typeface="Times New Roman" panose="02020603050405020304" pitchFamily="18" charset="0"/>
                        </a:rPr>
                        <a:t>processes</a:t>
                      </a:r>
                      <a:r>
                        <a:rPr lang="en-GB" sz="2600" dirty="0">
                          <a:latin typeface="Times New Roman" panose="02020603050405020304" pitchFamily="18" charset="0"/>
                          <a:cs typeface="Times New Roman" panose="02020603050405020304" pitchFamily="18" charset="0"/>
                        </a:rPr>
                        <a:t> to ensure </a:t>
                      </a:r>
                      <a:r>
                        <a:rPr lang="en-GB" sz="2600" b="1" dirty="0">
                          <a:solidFill>
                            <a:srgbClr val="660033"/>
                          </a:solidFill>
                          <a:latin typeface="Times New Roman" panose="02020603050405020304" pitchFamily="18" charset="0"/>
                          <a:cs typeface="Times New Roman" panose="02020603050405020304" pitchFamily="18" charset="0"/>
                        </a:rPr>
                        <a:t>conformance</a:t>
                      </a:r>
                      <a:r>
                        <a:rPr lang="en-GB" sz="2600" dirty="0">
                          <a:latin typeface="Times New Roman" panose="02020603050405020304" pitchFamily="18" charset="0"/>
                          <a:cs typeface="Times New Roman" panose="02020603050405020304" pitchFamily="18" charset="0"/>
                        </a:rPr>
                        <a:t> to </a:t>
                      </a:r>
                      <a:r>
                        <a:rPr lang="en-GB" sz="2600" b="1" dirty="0">
                          <a:solidFill>
                            <a:srgbClr val="660033"/>
                          </a:solidFill>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correctness</a:t>
                      </a:r>
                      <a:r>
                        <a:rPr lang="en-GB" sz="2600" dirty="0">
                          <a:latin typeface="Times New Roman" panose="02020603050405020304" pitchFamily="18" charset="0"/>
                          <a:cs typeface="Times New Roman" panose="02020603050405020304" pitchFamily="18" charset="0"/>
                        </a:rPr>
                        <a:t>, and </a:t>
                      </a:r>
                      <a:r>
                        <a:rPr lang="en-GB" sz="2600" b="1" dirty="0">
                          <a:solidFill>
                            <a:srgbClr val="660033"/>
                          </a:solidFill>
                          <a:latin typeface="Times New Roman" panose="02020603050405020304" pitchFamily="18" charset="0"/>
                          <a:cs typeface="Times New Roman" panose="02020603050405020304" pitchFamily="18" charset="0"/>
                        </a:rPr>
                        <a:t>robustness</a:t>
                      </a:r>
                      <a:r>
                        <a:rPr lang="en-GB" sz="2600" dirty="0">
                          <a:latin typeface="Times New Roman" panose="02020603050405020304" pitchFamily="18" charset="0"/>
                          <a:cs typeface="Times New Roman" panose="02020603050405020304" pitchFamily="18" charset="0"/>
                        </a:rPr>
                        <a:t>. </a:t>
                      </a:r>
                    </a:p>
                    <a:p>
                      <a:pPr marL="342900" indent="-342900" algn="just">
                        <a:lnSpc>
                          <a:spcPct val="150000"/>
                        </a:lnSpc>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It </a:t>
                      </a:r>
                      <a:r>
                        <a:rPr lang="en-GB" sz="2600" b="1" dirty="0">
                          <a:latin typeface="Times New Roman" panose="02020603050405020304" pitchFamily="18" charset="0"/>
                          <a:cs typeface="Times New Roman" panose="02020603050405020304" pitchFamily="18" charset="0"/>
                        </a:rPr>
                        <a:t>follows</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quality</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assurance</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practices</a:t>
                      </a:r>
                      <a:r>
                        <a:rPr lang="en-GB" sz="2600" dirty="0">
                          <a:latin typeface="Times New Roman" panose="02020603050405020304" pitchFamily="18" charset="0"/>
                          <a:cs typeface="Times New Roman" panose="02020603050405020304" pitchFamily="18" charset="0"/>
                        </a:rPr>
                        <a:t> and </a:t>
                      </a:r>
                      <a:r>
                        <a:rPr lang="en-GB" sz="2600" b="1" dirty="0">
                          <a:solidFill>
                            <a:srgbClr val="6600CC"/>
                          </a:solidFill>
                          <a:latin typeface="Times New Roman" panose="02020603050405020304" pitchFamily="18" charset="0"/>
                          <a:cs typeface="Times New Roman" panose="02020603050405020304" pitchFamily="18" charset="0"/>
                        </a:rPr>
                        <a:t>standards</a:t>
                      </a:r>
                      <a:r>
                        <a:rPr lang="en-GB" sz="2600" dirty="0">
                          <a:latin typeface="Times New Roman" panose="02020603050405020304" pitchFamily="18" charset="0"/>
                          <a:cs typeface="Times New Roman" panose="02020603050405020304" pitchFamily="18" charset="0"/>
                        </a:rPr>
                        <a:t> throughout the </a:t>
                      </a:r>
                      <a:r>
                        <a:rPr lang="en-GB" sz="2600" b="1" dirty="0">
                          <a:latin typeface="Times New Roman" panose="02020603050405020304" pitchFamily="18" charset="0"/>
                          <a:cs typeface="Times New Roman" panose="02020603050405020304" pitchFamily="18" charset="0"/>
                        </a:rPr>
                        <a:t>development</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lifecycle</a:t>
                      </a:r>
                      <a:r>
                        <a:rPr lang="en-GB" sz="26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7976346"/>
                  </a:ext>
                </a:extLst>
              </a:tr>
            </a:tbl>
          </a:graphicData>
        </a:graphic>
      </p:graphicFrame>
    </p:spTree>
    <p:extLst>
      <p:ext uri="{BB962C8B-B14F-4D97-AF65-F5344CB8AC3E}">
        <p14:creationId xmlns:p14="http://schemas.microsoft.com/office/powerpoint/2010/main" val="39237415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
            <a:ext cx="9144000" cy="457199"/>
          </a:xfrm>
        </p:spPr>
        <p:txBody>
          <a:bodyPr>
            <a:noAutofit/>
          </a:bodyPr>
          <a:lstStyle/>
          <a:p>
            <a:pPr algn="ctr"/>
            <a:r>
              <a:rPr lang="en-US" altLang="en-US" sz="2800" b="1" dirty="0">
                <a:solidFill>
                  <a:srgbClr val="FF0000"/>
                </a:solidFill>
                <a:latin typeface="Times New Roman" panose="02020603050405020304" pitchFamily="18" charset="0"/>
                <a:cs typeface="Times New Roman" panose="02020603050405020304" pitchFamily="18" charset="0"/>
              </a:rPr>
              <a:t>System/Software Quality and the Stakeholders</a:t>
            </a:r>
            <a:endParaRPr lang="en-GB" sz="2800" dirty="0">
              <a:solidFill>
                <a:srgbClr val="FF0000"/>
              </a:solidFill>
            </a:endParaRPr>
          </a:p>
        </p:txBody>
      </p:sp>
      <p:sp>
        <p:nvSpPr>
          <p:cNvPr id="3" name="Content Placeholder 2"/>
          <p:cNvSpPr>
            <a:spLocks noGrp="1"/>
          </p:cNvSpPr>
          <p:nvPr>
            <p:ph idx="1"/>
          </p:nvPr>
        </p:nvSpPr>
        <p:spPr>
          <a:xfrm>
            <a:off x="0" y="250722"/>
            <a:ext cx="12192000" cy="6607277"/>
          </a:xfrm>
        </p:spPr>
        <p:txBody>
          <a:bodyPr>
            <a:noAutofit/>
          </a:bodyPr>
          <a:lstStyle/>
          <a:p>
            <a:pPr algn="just">
              <a:lnSpc>
                <a:spcPct val="170000"/>
              </a:lnSpc>
              <a:spcBef>
                <a:spcPts val="0"/>
              </a:spcBef>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 System/software quality </a:t>
            </a:r>
            <a:r>
              <a:rPr lang="en-GB" sz="2400" dirty="0">
                <a:latin typeface="Times New Roman" panose="02020603050405020304" pitchFamily="18" charset="0"/>
                <a:cs typeface="Times New Roman" panose="02020603050405020304" pitchFamily="18" charset="0"/>
              </a:rPr>
              <a:t>is </a:t>
            </a:r>
            <a:r>
              <a:rPr lang="en-GB" sz="2400" b="1" dirty="0">
                <a:solidFill>
                  <a:srgbClr val="0000CC"/>
                </a:solidFill>
                <a:latin typeface="Times New Roman" panose="02020603050405020304" pitchFamily="18" charset="0"/>
                <a:cs typeface="Times New Roman" panose="02020603050405020304" pitchFamily="18" charset="0"/>
              </a:rPr>
              <a:t>crucial</a:t>
            </a:r>
            <a:r>
              <a:rPr lang="en-GB" sz="2400" dirty="0">
                <a:latin typeface="Times New Roman" panose="02020603050405020304" pitchFamily="18" charset="0"/>
                <a:cs typeface="Times New Roman" panose="02020603050405020304" pitchFamily="18" charset="0"/>
              </a:rPr>
              <a:t> for </a:t>
            </a:r>
            <a:r>
              <a:rPr lang="en-GB" sz="2400" b="1" dirty="0">
                <a:solidFill>
                  <a:srgbClr val="0000CC"/>
                </a:solidFill>
                <a:latin typeface="Times New Roman" panose="02020603050405020304" pitchFamily="18" charset="0"/>
                <a:cs typeface="Times New Roman" panose="02020603050405020304" pitchFamily="18" charset="0"/>
              </a:rPr>
              <a:t>meeting</a:t>
            </a:r>
            <a:r>
              <a:rPr lang="en-GB" sz="2400" dirty="0">
                <a:latin typeface="Times New Roman" panose="02020603050405020304" pitchFamily="18" charset="0"/>
                <a:cs typeface="Times New Roman" panose="02020603050405020304" pitchFamily="18" charset="0"/>
              </a:rPr>
              <a:t> the </a:t>
            </a:r>
            <a:r>
              <a:rPr lang="en-GB" sz="2400" b="1" dirty="0">
                <a:solidFill>
                  <a:srgbClr val="0000CC"/>
                </a:solidFill>
                <a:latin typeface="Times New Roman" panose="02020603050405020304" pitchFamily="18" charset="0"/>
                <a:cs typeface="Times New Roman" panose="02020603050405020304" pitchFamily="18" charset="0"/>
              </a:rPr>
              <a:t>needs</a:t>
            </a:r>
            <a:r>
              <a:rPr lang="en-GB" sz="2400" dirty="0">
                <a:latin typeface="Times New Roman" panose="02020603050405020304" pitchFamily="18" charset="0"/>
                <a:cs typeface="Times New Roman" panose="02020603050405020304" pitchFamily="18" charset="0"/>
              </a:rPr>
              <a:t> and </a:t>
            </a:r>
            <a:r>
              <a:rPr lang="en-GB" sz="2400" b="1" dirty="0">
                <a:solidFill>
                  <a:srgbClr val="0000CC"/>
                </a:solidFill>
                <a:latin typeface="Times New Roman" panose="02020603050405020304" pitchFamily="18" charset="0"/>
                <a:cs typeface="Times New Roman" panose="02020603050405020304" pitchFamily="18" charset="0"/>
              </a:rPr>
              <a:t>expectations</a:t>
            </a:r>
            <a:r>
              <a:rPr lang="en-GB" sz="2400" dirty="0">
                <a:latin typeface="Times New Roman" panose="02020603050405020304" pitchFamily="18" charset="0"/>
                <a:cs typeface="Times New Roman" panose="02020603050405020304" pitchFamily="18" charset="0"/>
              </a:rPr>
              <a:t> of various </a:t>
            </a:r>
            <a:r>
              <a:rPr lang="en-GB" sz="2400" b="1" dirty="0">
                <a:solidFill>
                  <a:srgbClr val="0000CC"/>
                </a:solidFill>
                <a:latin typeface="Times New Roman" panose="02020603050405020304" pitchFamily="18" charset="0"/>
                <a:cs typeface="Times New Roman" panose="02020603050405020304" pitchFamily="18" charset="0"/>
              </a:rPr>
              <a:t>stakeholders</a:t>
            </a:r>
            <a:r>
              <a:rPr lang="en-GB" sz="2400" dirty="0">
                <a:latin typeface="Times New Roman" panose="02020603050405020304" pitchFamily="18" charset="0"/>
                <a:cs typeface="Times New Roman" panose="02020603050405020304" pitchFamily="18" charset="0"/>
              </a:rPr>
              <a:t> involved in the </a:t>
            </a:r>
            <a:r>
              <a:rPr lang="en-GB" sz="2400" b="1" dirty="0">
                <a:solidFill>
                  <a:srgbClr val="6600CC"/>
                </a:solidFill>
                <a:latin typeface="Times New Roman" panose="02020603050405020304" pitchFamily="18" charset="0"/>
                <a:cs typeface="Times New Roman" panose="02020603050405020304" pitchFamily="18" charset="0"/>
              </a:rPr>
              <a:t>development</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deployment</a:t>
            </a:r>
            <a:r>
              <a:rPr lang="en-GB" sz="2400" dirty="0">
                <a:latin typeface="Times New Roman" panose="02020603050405020304" pitchFamily="18" charset="0"/>
                <a:cs typeface="Times New Roman" panose="02020603050405020304" pitchFamily="18" charset="0"/>
              </a:rPr>
              <a:t>, and usage of the </a:t>
            </a:r>
            <a:r>
              <a:rPr lang="en-GB" sz="2400" b="1" dirty="0">
                <a:solidFill>
                  <a:srgbClr val="6600CC"/>
                </a:solidFill>
                <a:latin typeface="Times New Roman" panose="02020603050405020304" pitchFamily="18" charset="0"/>
                <a:cs typeface="Times New Roman" panose="02020603050405020304" pitchFamily="18" charset="0"/>
              </a:rPr>
              <a:t>system/software</a:t>
            </a:r>
            <a:r>
              <a:rPr lang="en-GB" sz="2400" dirty="0">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Different stakeholders </a:t>
            </a:r>
            <a:r>
              <a:rPr lang="en-GB" sz="2400" dirty="0">
                <a:latin typeface="Times New Roman" panose="02020603050405020304" pitchFamily="18" charset="0"/>
                <a:cs typeface="Times New Roman" panose="02020603050405020304" pitchFamily="18" charset="0"/>
              </a:rPr>
              <a:t>have different </a:t>
            </a:r>
            <a:r>
              <a:rPr lang="en-GB" sz="2400" b="1" dirty="0">
                <a:solidFill>
                  <a:srgbClr val="660033"/>
                </a:solidFill>
                <a:latin typeface="Times New Roman" panose="02020603050405020304" pitchFamily="18" charset="0"/>
                <a:cs typeface="Times New Roman" panose="02020603050405020304" pitchFamily="18" charset="0"/>
              </a:rPr>
              <a:t>perspectives</a:t>
            </a:r>
            <a:r>
              <a:rPr lang="en-GB" sz="2400" dirty="0">
                <a:latin typeface="Times New Roman" panose="02020603050405020304" pitchFamily="18" charset="0"/>
                <a:cs typeface="Times New Roman" panose="02020603050405020304" pitchFamily="18" charset="0"/>
              </a:rPr>
              <a:t> and </a:t>
            </a:r>
            <a:r>
              <a:rPr lang="en-GB" sz="2400" b="1" dirty="0">
                <a:solidFill>
                  <a:srgbClr val="660033"/>
                </a:solidFill>
                <a:latin typeface="Times New Roman" panose="02020603050405020304" pitchFamily="18" charset="0"/>
                <a:cs typeface="Times New Roman" panose="02020603050405020304" pitchFamily="18" charset="0"/>
              </a:rPr>
              <a:t>priorities</a:t>
            </a:r>
            <a:r>
              <a:rPr lang="en-GB" sz="2400" dirty="0">
                <a:latin typeface="Times New Roman" panose="02020603050405020304" pitchFamily="18" charset="0"/>
                <a:cs typeface="Times New Roman" panose="02020603050405020304" pitchFamily="18" charset="0"/>
              </a:rPr>
              <a:t> regarding </a:t>
            </a:r>
            <a:r>
              <a:rPr lang="en-GB" sz="2400" b="1" dirty="0">
                <a:latin typeface="Times New Roman" panose="02020603050405020304" pitchFamily="18" charset="0"/>
                <a:cs typeface="Times New Roman" panose="02020603050405020304" pitchFamily="18" charset="0"/>
              </a:rPr>
              <a:t>quality</a:t>
            </a:r>
            <a:r>
              <a:rPr lang="en-GB" sz="2400" dirty="0">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Here's how </a:t>
            </a:r>
            <a:r>
              <a:rPr lang="en-GB" sz="2400" b="1" dirty="0">
                <a:solidFill>
                  <a:srgbClr val="0000CC"/>
                </a:solidFill>
                <a:latin typeface="Times New Roman" panose="02020603050405020304" pitchFamily="18" charset="0"/>
                <a:cs typeface="Times New Roman" panose="02020603050405020304" pitchFamily="18" charset="0"/>
              </a:rPr>
              <a:t>system/software</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quality</a:t>
            </a:r>
            <a:r>
              <a:rPr lang="en-GB" sz="2400" dirty="0">
                <a:latin typeface="Times New Roman" panose="02020603050405020304" pitchFamily="18" charset="0"/>
                <a:cs typeface="Times New Roman" panose="02020603050405020304" pitchFamily="18" charset="0"/>
              </a:rPr>
              <a:t> impacts various </a:t>
            </a:r>
            <a:r>
              <a:rPr lang="en-GB" sz="2400" b="1" dirty="0">
                <a:solidFill>
                  <a:srgbClr val="0000CC"/>
                </a:solidFill>
                <a:latin typeface="Times New Roman" panose="02020603050405020304" pitchFamily="18" charset="0"/>
                <a:cs typeface="Times New Roman" panose="02020603050405020304" pitchFamily="18" charset="0"/>
              </a:rPr>
              <a:t>stakeholders</a:t>
            </a:r>
            <a:r>
              <a:rPr lang="en-GB" sz="2400" dirty="0">
                <a:latin typeface="Times New Roman" panose="02020603050405020304" pitchFamily="18" charset="0"/>
                <a:cs typeface="Times New Roman" panose="02020603050405020304" pitchFamily="18" charset="0"/>
              </a:rPr>
              <a:t>:</a:t>
            </a:r>
          </a:p>
          <a:p>
            <a:pPr marL="514350" indent="-514350" algn="just" eaLnBrk="0" fontAlgn="base" hangingPunct="0">
              <a:lnSpc>
                <a:spcPct val="170000"/>
              </a:lnSpc>
              <a:spcBef>
                <a:spcPts val="0"/>
              </a:spcBef>
              <a:buAutoNum type="arabicPeriod"/>
            </a:pPr>
            <a:r>
              <a:rPr lang="en-US" altLang="en-US" sz="2400" b="1" dirty="0">
                <a:solidFill>
                  <a:srgbClr val="6600CC"/>
                </a:solidFill>
                <a:latin typeface="Times New Roman" panose="02020603050405020304" pitchFamily="18" charset="0"/>
                <a:cs typeface="Times New Roman" panose="02020603050405020304" pitchFamily="18" charset="0"/>
              </a:rPr>
              <a:t>End Users</a:t>
            </a:r>
            <a:endParaRPr lang="en-US" altLang="en-US" sz="2400" dirty="0">
              <a:solidFill>
                <a:srgbClr val="6600CC"/>
              </a:solidFill>
              <a:latin typeface="Times New Roman" panose="02020603050405020304" pitchFamily="18" charset="0"/>
              <a:cs typeface="Times New Roman" panose="02020603050405020304" pitchFamily="18" charset="0"/>
            </a:endParaRPr>
          </a:p>
          <a:p>
            <a:pPr algn="just" eaLnBrk="0" fontAlgn="base" hangingPunct="0">
              <a:lnSpc>
                <a:spcPct val="170000"/>
              </a:lnSpc>
              <a:spcBef>
                <a:spcPts val="0"/>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End users are concerned with the </a:t>
            </a:r>
            <a:r>
              <a:rPr lang="en-US" altLang="en-US" sz="2400" b="1" dirty="0">
                <a:solidFill>
                  <a:srgbClr val="FF0000"/>
                </a:solidFill>
                <a:latin typeface="Times New Roman" panose="02020603050405020304" pitchFamily="18" charset="0"/>
                <a:cs typeface="Times New Roman" panose="02020603050405020304" pitchFamily="18" charset="0"/>
              </a:rPr>
              <a:t>usability</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functionality</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reliability</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FF0000"/>
                </a:solidFill>
                <a:latin typeface="Times New Roman" panose="02020603050405020304" pitchFamily="18" charset="0"/>
                <a:cs typeface="Times New Roman" panose="02020603050405020304" pitchFamily="18" charset="0"/>
              </a:rPr>
              <a:t>performance</a:t>
            </a:r>
            <a:r>
              <a:rPr lang="en-US" altLang="en-US" sz="2400" dirty="0">
                <a:latin typeface="Times New Roman" panose="02020603050405020304" pitchFamily="18" charset="0"/>
                <a:cs typeface="Times New Roman" panose="02020603050405020304" pitchFamily="18" charset="0"/>
              </a:rPr>
              <a:t> of the system/software.</a:t>
            </a:r>
          </a:p>
          <a:p>
            <a:pPr algn="just" eaLnBrk="0" fontAlgn="base" hangingPunct="0">
              <a:lnSpc>
                <a:spcPct val="170000"/>
              </a:lnSpc>
              <a:spcBef>
                <a:spcPts val="0"/>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They expect the system/software to be </a:t>
            </a:r>
            <a:r>
              <a:rPr lang="en-US" altLang="en-US" sz="2400" b="1" dirty="0">
                <a:solidFill>
                  <a:srgbClr val="660033"/>
                </a:solidFill>
                <a:latin typeface="Times New Roman" panose="02020603050405020304" pitchFamily="18" charset="0"/>
                <a:cs typeface="Times New Roman" panose="02020603050405020304" pitchFamily="18" charset="0"/>
              </a:rPr>
              <a:t>intuitive</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33"/>
                </a:solidFill>
                <a:latin typeface="Times New Roman" panose="02020603050405020304" pitchFamily="18" charset="0"/>
                <a:cs typeface="Times New Roman" panose="02020603050405020304" pitchFamily="18" charset="0"/>
              </a:rPr>
              <a:t>easy</a:t>
            </a:r>
            <a:r>
              <a:rPr lang="en-US" altLang="en-US" sz="2400" dirty="0">
                <a:latin typeface="Times New Roman" panose="02020603050405020304" pitchFamily="18" charset="0"/>
                <a:cs typeface="Times New Roman" panose="02020603050405020304" pitchFamily="18" charset="0"/>
              </a:rPr>
              <a:t> to </a:t>
            </a:r>
            <a:r>
              <a:rPr lang="en-US" altLang="en-US" sz="2400" b="1" dirty="0">
                <a:solidFill>
                  <a:srgbClr val="660033"/>
                </a:solidFill>
                <a:latin typeface="Times New Roman" panose="02020603050405020304" pitchFamily="18" charset="0"/>
                <a:cs typeface="Times New Roman" panose="02020603050405020304" pitchFamily="18" charset="0"/>
              </a:rPr>
              <a:t>use</a:t>
            </a:r>
            <a:r>
              <a:rPr lang="en-US" altLang="en-US" sz="2400" dirty="0">
                <a:latin typeface="Times New Roman" panose="02020603050405020304" pitchFamily="18" charset="0"/>
                <a:cs typeface="Times New Roman" panose="02020603050405020304" pitchFamily="18" charset="0"/>
              </a:rPr>
              <a:t>, and to </a:t>
            </a:r>
            <a:r>
              <a:rPr lang="en-US" altLang="en-US" sz="2400" b="1" dirty="0">
                <a:solidFill>
                  <a:srgbClr val="660033"/>
                </a:solidFill>
                <a:latin typeface="Times New Roman" panose="02020603050405020304" pitchFamily="18" charset="0"/>
                <a:cs typeface="Times New Roman" panose="02020603050405020304" pitchFamily="18" charset="0"/>
              </a:rPr>
              <a:t>reliably</a:t>
            </a:r>
            <a:r>
              <a:rPr lang="en-US" altLang="en-US" sz="2400" dirty="0">
                <a:latin typeface="Times New Roman" panose="02020603050405020304" pitchFamily="18" charset="0"/>
                <a:cs typeface="Times New Roman" panose="02020603050405020304" pitchFamily="18" charset="0"/>
              </a:rPr>
              <a:t> perform the </a:t>
            </a:r>
            <a:r>
              <a:rPr lang="en-US" altLang="en-US" sz="2400" b="1" dirty="0">
                <a:solidFill>
                  <a:srgbClr val="660033"/>
                </a:solidFill>
                <a:latin typeface="Times New Roman" panose="02020603050405020304" pitchFamily="18" charset="0"/>
                <a:cs typeface="Times New Roman" panose="02020603050405020304" pitchFamily="18" charset="0"/>
              </a:rPr>
              <a:t>tasks</a:t>
            </a:r>
            <a:r>
              <a:rPr lang="en-US" altLang="en-US" sz="2400" dirty="0">
                <a:latin typeface="Times New Roman" panose="02020603050405020304" pitchFamily="18" charset="0"/>
                <a:cs typeface="Times New Roman" panose="02020603050405020304" pitchFamily="18" charset="0"/>
              </a:rPr>
              <a:t> they need it for.</a:t>
            </a:r>
          </a:p>
          <a:p>
            <a:pPr algn="just" eaLnBrk="0" fontAlgn="base" hangingPunct="0">
              <a:lnSpc>
                <a:spcPct val="170000"/>
              </a:lnSpc>
              <a:spcBef>
                <a:spcPts val="0"/>
              </a:spcBef>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Poor</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quality</a:t>
            </a:r>
            <a:r>
              <a:rPr lang="en-US" altLang="en-US" sz="2400" dirty="0">
                <a:latin typeface="Times New Roman" panose="02020603050405020304" pitchFamily="18" charset="0"/>
                <a:cs typeface="Times New Roman" panose="02020603050405020304" pitchFamily="18" charset="0"/>
              </a:rPr>
              <a:t> can lead to </a:t>
            </a:r>
            <a:r>
              <a:rPr lang="en-US" altLang="en-US" sz="2400" b="1" dirty="0">
                <a:solidFill>
                  <a:srgbClr val="0000CC"/>
                </a:solidFill>
                <a:latin typeface="Times New Roman" panose="02020603050405020304" pitchFamily="18" charset="0"/>
                <a:cs typeface="Times New Roman" panose="02020603050405020304" pitchFamily="18" charset="0"/>
              </a:rPr>
              <a:t>frustration</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0000CC"/>
                </a:solidFill>
                <a:latin typeface="Times New Roman" panose="02020603050405020304" pitchFamily="18" charset="0"/>
                <a:cs typeface="Times New Roman" panose="02020603050405020304" pitchFamily="18" charset="0"/>
              </a:rPr>
              <a:t>decreased</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0000CC"/>
                </a:solidFill>
                <a:latin typeface="Times New Roman" panose="02020603050405020304" pitchFamily="18" charset="0"/>
                <a:cs typeface="Times New Roman" panose="02020603050405020304" pitchFamily="18" charset="0"/>
              </a:rPr>
              <a:t>productivity</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0000CC"/>
                </a:solidFill>
                <a:latin typeface="Times New Roman" panose="02020603050405020304" pitchFamily="18" charset="0"/>
                <a:cs typeface="Times New Roman" panose="02020603050405020304" pitchFamily="18" charset="0"/>
              </a:rPr>
              <a:t>dissatisfaction</a:t>
            </a:r>
            <a:r>
              <a:rPr lang="en-US" altLang="en-US" sz="2400" dirty="0">
                <a:latin typeface="Times New Roman" panose="02020603050405020304" pitchFamily="18" charset="0"/>
                <a:cs typeface="Times New Roman" panose="02020603050405020304" pitchFamily="18" charset="0"/>
              </a:rPr>
              <a:t> among end </a:t>
            </a:r>
            <a:r>
              <a:rPr lang="en-US" altLang="en-US" sz="2400" b="1" dirty="0">
                <a:solidFill>
                  <a:srgbClr val="0000CC"/>
                </a:solidFill>
                <a:latin typeface="Times New Roman" panose="02020603050405020304" pitchFamily="18" charset="0"/>
                <a:cs typeface="Times New Roman" panose="02020603050405020304" pitchFamily="18" charset="0"/>
              </a:rPr>
              <a:t>users</a:t>
            </a:r>
            <a:r>
              <a:rPr lang="en-US" altLang="en-US" sz="2400" dirty="0">
                <a:latin typeface="Times New Roman" panose="02020603050405020304" pitchFamily="18" charset="0"/>
                <a:cs typeface="Times New Roman" panose="02020603050405020304" pitchFamily="18" charset="0"/>
              </a:rPr>
              <a:t>.</a:t>
            </a:r>
          </a:p>
          <a:p>
            <a:pPr marL="0" indent="0" algn="just" eaLnBrk="0" fontAlgn="base" hangingPunct="0">
              <a:lnSpc>
                <a:spcPct val="170000"/>
              </a:lnSpc>
              <a:spcBef>
                <a:spcPts val="0"/>
              </a:spcBef>
              <a:buNone/>
            </a:pPr>
            <a:endParaRPr lang="en-US" altLang="en-US" sz="2400" dirty="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49</a:t>
            </a:fld>
            <a:endParaRPr lang="en-US" dirty="0">
              <a:solidFill>
                <a:srgbClr val="04617B">
                  <a:shade val="90000"/>
                </a:srgbClr>
              </a:solidFill>
            </a:endParaRPr>
          </a:p>
        </p:txBody>
      </p:sp>
    </p:spTree>
    <p:extLst>
      <p:ext uri="{BB962C8B-B14F-4D97-AF65-F5344CB8AC3E}">
        <p14:creationId xmlns:p14="http://schemas.microsoft.com/office/powerpoint/2010/main" val="306543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81000"/>
          </a:xfrm>
        </p:spPr>
        <p:txBody>
          <a:bodyPr>
            <a:normAutofit fontScale="90000"/>
          </a:bodyPr>
          <a:lstStyle/>
          <a:p>
            <a:pPr algn="ctr"/>
            <a:r>
              <a:rPr lang="en-GB" sz="3200" b="1" dirty="0">
                <a:solidFill>
                  <a:srgbClr val="FF0000"/>
                </a:solidFill>
                <a:latin typeface="Times New Roman" panose="02020603050405020304" pitchFamily="18" charset="0"/>
                <a:cs typeface="Times New Roman" panose="02020603050405020304" pitchFamily="18" charset="0"/>
              </a:rPr>
              <a:t>Objectives continued------</a:t>
            </a:r>
          </a:p>
        </p:txBody>
      </p:sp>
      <p:sp>
        <p:nvSpPr>
          <p:cNvPr id="3" name="Content Placeholder 2"/>
          <p:cNvSpPr>
            <a:spLocks noGrp="1"/>
          </p:cNvSpPr>
          <p:nvPr>
            <p:ph idx="1"/>
          </p:nvPr>
        </p:nvSpPr>
        <p:spPr>
          <a:xfrm>
            <a:off x="0" y="304800"/>
            <a:ext cx="12192000" cy="6553200"/>
          </a:xfrm>
        </p:spPr>
        <p:txBody>
          <a:bodyPr>
            <a:normAutofit/>
          </a:bodyPr>
          <a:lstStyle/>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Understand and discuss software maintenance, and the difference between maintenance and new development.</a:t>
            </a:r>
          </a:p>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Discuss key principles and common methods for software project management such as scheduling, size estimation, cost estimation, and risk analysis.</a:t>
            </a:r>
            <a:endParaRPr lang="en-GB" sz="24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Make presentations describing aspects of software development activities.</a:t>
            </a:r>
            <a:endParaRPr lang="en-US" alt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altLang="en-US"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5</a:t>
            </a:fld>
            <a:endParaRPr lang="en-US" dirty="0">
              <a:solidFill>
                <a:srgbClr val="04617B">
                  <a:shade val="90000"/>
                </a:srgbClr>
              </a:solidFill>
            </a:endParaRPr>
          </a:p>
        </p:txBody>
      </p:sp>
    </p:spTree>
    <p:extLst>
      <p:ext uri="{BB962C8B-B14F-4D97-AF65-F5344CB8AC3E}">
        <p14:creationId xmlns:p14="http://schemas.microsoft.com/office/powerpoint/2010/main" val="3416014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6199"/>
            <a:ext cx="9144000" cy="304799"/>
          </a:xfrm>
        </p:spPr>
        <p:txBody>
          <a:bodyPr>
            <a:noAutofit/>
          </a:bodyPr>
          <a:lstStyle/>
          <a:p>
            <a:pPr algn="just"/>
            <a:r>
              <a:rPr lang="en-US" altLang="en-US" sz="2800" b="1" dirty="0">
                <a:solidFill>
                  <a:srgbClr val="FF0000"/>
                </a:solidFill>
                <a:latin typeface="Times New Roman" panose="02020603050405020304" pitchFamily="18" charset="0"/>
                <a:cs typeface="Times New Roman" panose="02020603050405020304" pitchFamily="18" charset="0"/>
              </a:rPr>
              <a:t>System/Software Quality and the Stakeholders---------</a:t>
            </a:r>
            <a:endParaRPr lang="en-GB" sz="2800" dirty="0">
              <a:solidFill>
                <a:srgbClr val="FF0000"/>
              </a:solidFill>
            </a:endParaRPr>
          </a:p>
        </p:txBody>
      </p:sp>
      <p:sp>
        <p:nvSpPr>
          <p:cNvPr id="3" name="Content Placeholder 2"/>
          <p:cNvSpPr>
            <a:spLocks noGrp="1"/>
          </p:cNvSpPr>
          <p:nvPr>
            <p:ph idx="1"/>
          </p:nvPr>
        </p:nvSpPr>
        <p:spPr>
          <a:xfrm>
            <a:off x="-1" y="228600"/>
            <a:ext cx="12078929" cy="6629400"/>
          </a:xfrm>
        </p:spPr>
        <p:txBody>
          <a:bodyPr>
            <a:noAutofit/>
          </a:bodyPr>
          <a:lstStyle/>
          <a:p>
            <a:pPr marL="0" indent="0" algn="just" eaLnBrk="0" fontAlgn="base" hangingPunct="0">
              <a:lnSpc>
                <a:spcPct val="150000"/>
              </a:lnSpc>
              <a:spcBef>
                <a:spcPct val="0"/>
              </a:spcBef>
              <a:spcAft>
                <a:spcPct val="0"/>
              </a:spcAft>
              <a:buNone/>
            </a:pPr>
            <a:r>
              <a:rPr lang="en-US" altLang="en-US" sz="2500" b="1" dirty="0">
                <a:solidFill>
                  <a:srgbClr val="6600CC"/>
                </a:solidFill>
                <a:latin typeface="Times New Roman" panose="02020603050405020304" pitchFamily="18" charset="0"/>
                <a:cs typeface="Times New Roman" panose="02020603050405020304" pitchFamily="18" charset="0"/>
              </a:rPr>
              <a:t>2. Customers/Clients</a:t>
            </a:r>
            <a:endParaRPr lang="en-US" altLang="en-US" sz="2500" dirty="0">
              <a:solidFill>
                <a:srgbClr val="6600CC"/>
              </a:solidFill>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buFont typeface="Wingdings" panose="05000000000000000000" pitchFamily="2" charset="2"/>
              <a:buChar char="§"/>
            </a:pPr>
            <a:r>
              <a:rPr lang="en-US" altLang="en-US" sz="2500" b="1" dirty="0">
                <a:latin typeface="Times New Roman" panose="02020603050405020304" pitchFamily="18" charset="0"/>
                <a:cs typeface="Times New Roman" panose="02020603050405020304" pitchFamily="18" charset="0"/>
              </a:rPr>
              <a:t>T</a:t>
            </a:r>
            <a:r>
              <a:rPr lang="en-US" altLang="en-US" sz="2500" dirty="0">
                <a:latin typeface="Times New Roman" panose="02020603050405020304" pitchFamily="18" charset="0"/>
                <a:cs typeface="Times New Roman" panose="02020603050405020304" pitchFamily="18" charset="0"/>
              </a:rPr>
              <a:t>he </a:t>
            </a:r>
            <a:r>
              <a:rPr lang="en-US" altLang="en-US" sz="2500" b="1" dirty="0">
                <a:solidFill>
                  <a:srgbClr val="660033"/>
                </a:solidFill>
                <a:latin typeface="Times New Roman" panose="02020603050405020304" pitchFamily="18" charset="0"/>
                <a:cs typeface="Times New Roman" panose="02020603050405020304" pitchFamily="18" charset="0"/>
              </a:rPr>
              <a:t>system/software</a:t>
            </a:r>
            <a:r>
              <a:rPr lang="en-US" altLang="en-US" sz="2500" dirty="0">
                <a:latin typeface="Times New Roman" panose="02020603050405020304" pitchFamily="18" charset="0"/>
                <a:cs typeface="Times New Roman" panose="02020603050405020304" pitchFamily="18" charset="0"/>
              </a:rPr>
              <a:t> to </a:t>
            </a:r>
            <a:r>
              <a:rPr lang="en-US" altLang="en-US" sz="2500" b="1" dirty="0">
                <a:solidFill>
                  <a:srgbClr val="FF0000"/>
                </a:solidFill>
                <a:latin typeface="Times New Roman" panose="02020603050405020304" pitchFamily="18" charset="0"/>
                <a:cs typeface="Times New Roman" panose="02020603050405020304" pitchFamily="18" charset="0"/>
              </a:rPr>
              <a:t>meet</a:t>
            </a:r>
            <a:r>
              <a:rPr lang="en-US" altLang="en-US" sz="2500" dirty="0">
                <a:latin typeface="Times New Roman" panose="02020603050405020304" pitchFamily="18" charset="0"/>
                <a:cs typeface="Times New Roman" panose="02020603050405020304" pitchFamily="18" charset="0"/>
              </a:rPr>
              <a:t> their </a:t>
            </a:r>
            <a:r>
              <a:rPr lang="en-US" altLang="en-US" sz="2500" b="1" dirty="0">
                <a:solidFill>
                  <a:srgbClr val="FF0000"/>
                </a:solidFill>
                <a:latin typeface="Times New Roman" panose="02020603050405020304" pitchFamily="18" charset="0"/>
                <a:cs typeface="Times New Roman" panose="02020603050405020304" pitchFamily="18" charset="0"/>
              </a:rPr>
              <a:t>requirements</a:t>
            </a:r>
            <a:r>
              <a:rPr lang="en-US" altLang="en-US" sz="2500" dirty="0">
                <a:latin typeface="Times New Roman" panose="02020603050405020304" pitchFamily="18" charset="0"/>
                <a:cs typeface="Times New Roman" panose="02020603050405020304" pitchFamily="18" charset="0"/>
              </a:rPr>
              <a:t> and </a:t>
            </a:r>
            <a:r>
              <a:rPr lang="en-US" altLang="en-US" sz="2500" b="1" dirty="0">
                <a:solidFill>
                  <a:srgbClr val="FF0000"/>
                </a:solidFill>
                <a:latin typeface="Times New Roman" panose="02020603050405020304" pitchFamily="18" charset="0"/>
                <a:cs typeface="Times New Roman" panose="02020603050405020304" pitchFamily="18" charset="0"/>
              </a:rPr>
              <a:t>deliver</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FF0000"/>
                </a:solidFill>
                <a:latin typeface="Times New Roman" panose="02020603050405020304" pitchFamily="18" charset="0"/>
                <a:cs typeface="Times New Roman" panose="02020603050405020304" pitchFamily="18" charset="0"/>
              </a:rPr>
              <a:t>value</a:t>
            </a:r>
            <a:r>
              <a:rPr lang="en-US" altLang="en-US" sz="2500" dirty="0">
                <a:latin typeface="Times New Roman" panose="02020603050405020304" pitchFamily="18" charset="0"/>
                <a:cs typeface="Times New Roman" panose="02020603050405020304" pitchFamily="18" charset="0"/>
              </a:rPr>
              <a:t> for their </a:t>
            </a:r>
            <a:r>
              <a:rPr lang="en-US" altLang="en-US" sz="2500" b="1" dirty="0">
                <a:solidFill>
                  <a:srgbClr val="FF0000"/>
                </a:solidFill>
                <a:latin typeface="Times New Roman" panose="02020603050405020304" pitchFamily="18" charset="0"/>
                <a:cs typeface="Times New Roman" panose="02020603050405020304" pitchFamily="18" charset="0"/>
              </a:rPr>
              <a:t>investment</a:t>
            </a:r>
            <a:r>
              <a:rPr lang="en-US" altLang="en-US" sz="2500" dirty="0">
                <a:latin typeface="Times New Roman" panose="02020603050405020304" pitchFamily="18" charset="0"/>
                <a:cs typeface="Times New Roman" panose="02020603050405020304" pitchFamily="18" charset="0"/>
              </a:rPr>
              <a:t>.</a:t>
            </a:r>
          </a:p>
          <a:p>
            <a:pPr algn="just" eaLnBrk="0" fontAlgn="base" hangingPunct="0">
              <a:lnSpc>
                <a:spcPct val="150000"/>
              </a:lnSpc>
              <a:spcBef>
                <a:spcPct val="0"/>
              </a:spcBef>
              <a:spcAft>
                <a:spcPct val="0"/>
              </a:spcAft>
              <a:buFont typeface="Wingdings" panose="05000000000000000000" pitchFamily="2" charset="2"/>
              <a:buChar char="§"/>
            </a:pPr>
            <a:r>
              <a:rPr lang="en-US" altLang="en-US" sz="2500" dirty="0">
                <a:latin typeface="Times New Roman" panose="02020603050405020304" pitchFamily="18" charset="0"/>
                <a:cs typeface="Times New Roman" panose="02020603050405020304" pitchFamily="18" charset="0"/>
              </a:rPr>
              <a:t>They </a:t>
            </a:r>
            <a:r>
              <a:rPr lang="en-US" altLang="en-US" sz="2500" b="1" dirty="0">
                <a:latin typeface="Times New Roman" panose="02020603050405020304" pitchFamily="18" charset="0"/>
                <a:cs typeface="Times New Roman" panose="02020603050405020304" pitchFamily="18" charset="0"/>
              </a:rPr>
              <a:t>prioritize</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0000CC"/>
                </a:solidFill>
                <a:latin typeface="Times New Roman" panose="02020603050405020304" pitchFamily="18" charset="0"/>
                <a:cs typeface="Times New Roman" panose="02020603050405020304" pitchFamily="18" charset="0"/>
              </a:rPr>
              <a:t>functionality</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0000CC"/>
                </a:solidFill>
                <a:latin typeface="Times New Roman" panose="02020603050405020304" pitchFamily="18" charset="0"/>
                <a:cs typeface="Times New Roman" panose="02020603050405020304" pitchFamily="18" charset="0"/>
              </a:rPr>
              <a:t>reliability</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0000CC"/>
                </a:solidFill>
                <a:latin typeface="Times New Roman" panose="02020603050405020304" pitchFamily="18" charset="0"/>
                <a:cs typeface="Times New Roman" panose="02020603050405020304" pitchFamily="18" charset="0"/>
              </a:rPr>
              <a:t>performance</a:t>
            </a:r>
            <a:r>
              <a:rPr lang="en-US" altLang="en-US" sz="2500" dirty="0">
                <a:latin typeface="Times New Roman" panose="02020603050405020304" pitchFamily="18" charset="0"/>
                <a:cs typeface="Times New Roman" panose="02020603050405020304" pitchFamily="18" charset="0"/>
              </a:rPr>
              <a:t>, and </a:t>
            </a:r>
            <a:r>
              <a:rPr lang="en-US" altLang="en-US" sz="2500" b="1" dirty="0">
                <a:solidFill>
                  <a:srgbClr val="0000CC"/>
                </a:solidFill>
                <a:latin typeface="Times New Roman" panose="02020603050405020304" pitchFamily="18" charset="0"/>
                <a:cs typeface="Times New Roman" panose="02020603050405020304" pitchFamily="18" charset="0"/>
              </a:rPr>
              <a:t>adherence</a:t>
            </a:r>
            <a:r>
              <a:rPr lang="en-US" altLang="en-US" sz="2500" dirty="0">
                <a:latin typeface="Times New Roman" panose="02020603050405020304" pitchFamily="18" charset="0"/>
                <a:cs typeface="Times New Roman" panose="02020603050405020304" pitchFamily="18" charset="0"/>
              </a:rPr>
              <a:t> to </a:t>
            </a:r>
            <a:r>
              <a:rPr lang="en-US" altLang="en-US" sz="2500" b="1" dirty="0">
                <a:solidFill>
                  <a:srgbClr val="660033"/>
                </a:solidFill>
                <a:latin typeface="Times New Roman" panose="02020603050405020304" pitchFamily="18" charset="0"/>
                <a:cs typeface="Times New Roman" panose="02020603050405020304" pitchFamily="18" charset="0"/>
              </a:rPr>
              <a:t>deadlines</a:t>
            </a:r>
            <a:r>
              <a:rPr lang="en-US" altLang="en-US" sz="2500" dirty="0">
                <a:latin typeface="Times New Roman" panose="02020603050405020304" pitchFamily="18" charset="0"/>
                <a:cs typeface="Times New Roman" panose="02020603050405020304" pitchFamily="18" charset="0"/>
              </a:rPr>
              <a:t> and </a:t>
            </a:r>
            <a:r>
              <a:rPr lang="en-US" altLang="en-US" sz="2500" b="1" dirty="0">
                <a:solidFill>
                  <a:srgbClr val="660033"/>
                </a:solidFill>
                <a:latin typeface="Times New Roman" panose="02020603050405020304" pitchFamily="18" charset="0"/>
                <a:cs typeface="Times New Roman" panose="02020603050405020304" pitchFamily="18" charset="0"/>
              </a:rPr>
              <a:t>budgets</a:t>
            </a:r>
            <a:r>
              <a:rPr lang="en-US" altLang="en-US" sz="2500" dirty="0">
                <a:latin typeface="Times New Roman" panose="02020603050405020304" pitchFamily="18" charset="0"/>
                <a:cs typeface="Times New Roman" panose="02020603050405020304" pitchFamily="18" charset="0"/>
              </a:rPr>
              <a:t>.</a:t>
            </a:r>
          </a:p>
          <a:p>
            <a:pPr algn="just" eaLnBrk="0" fontAlgn="base" hangingPunct="0">
              <a:lnSpc>
                <a:spcPct val="150000"/>
              </a:lnSpc>
              <a:spcBef>
                <a:spcPct val="0"/>
              </a:spcBef>
              <a:spcAft>
                <a:spcPct val="0"/>
              </a:spcAft>
              <a:buFont typeface="Wingdings" panose="05000000000000000000" pitchFamily="2" charset="2"/>
              <a:buChar char="§"/>
            </a:pPr>
            <a:r>
              <a:rPr lang="en-US" altLang="en-US" sz="2500" b="1" dirty="0">
                <a:latin typeface="Times New Roman" panose="02020603050405020304" pitchFamily="18" charset="0"/>
                <a:cs typeface="Times New Roman" panose="02020603050405020304" pitchFamily="18" charset="0"/>
              </a:rPr>
              <a:t>Quality</a:t>
            </a:r>
            <a:r>
              <a:rPr lang="en-US" altLang="en-US" sz="2500" dirty="0">
                <a:latin typeface="Times New Roman" panose="02020603050405020304" pitchFamily="18" charset="0"/>
                <a:cs typeface="Times New Roman" panose="02020603050405020304" pitchFamily="18" charset="0"/>
              </a:rPr>
              <a:t> issues can </a:t>
            </a:r>
            <a:r>
              <a:rPr lang="en-US" altLang="en-US" sz="2500" b="1" dirty="0">
                <a:solidFill>
                  <a:srgbClr val="006600"/>
                </a:solidFill>
                <a:latin typeface="Times New Roman" panose="02020603050405020304" pitchFamily="18" charset="0"/>
                <a:cs typeface="Times New Roman" panose="02020603050405020304" pitchFamily="18" charset="0"/>
              </a:rPr>
              <a:t>damage</a:t>
            </a:r>
            <a:r>
              <a:rPr lang="en-US" altLang="en-US" sz="2500" dirty="0">
                <a:latin typeface="Times New Roman" panose="02020603050405020304" pitchFamily="18" charset="0"/>
                <a:cs typeface="Times New Roman" panose="02020603050405020304" pitchFamily="18" charset="0"/>
              </a:rPr>
              <a:t> the </a:t>
            </a:r>
            <a:r>
              <a:rPr lang="en-US" altLang="en-US" sz="2500" b="1" dirty="0">
                <a:solidFill>
                  <a:srgbClr val="006600"/>
                </a:solidFill>
                <a:latin typeface="Times New Roman" panose="02020603050405020304" pitchFamily="18" charset="0"/>
                <a:cs typeface="Times New Roman" panose="02020603050405020304" pitchFamily="18" charset="0"/>
              </a:rPr>
              <a:t>reputation</a:t>
            </a:r>
            <a:r>
              <a:rPr lang="en-US" altLang="en-US" sz="2500" dirty="0">
                <a:latin typeface="Times New Roman" panose="02020603050405020304" pitchFamily="18" charset="0"/>
                <a:cs typeface="Times New Roman" panose="02020603050405020304" pitchFamily="18" charset="0"/>
              </a:rPr>
              <a:t> of the </a:t>
            </a:r>
            <a:r>
              <a:rPr lang="en-US" altLang="en-US" sz="2500" b="1" dirty="0">
                <a:solidFill>
                  <a:srgbClr val="006600"/>
                </a:solidFill>
                <a:latin typeface="Times New Roman" panose="02020603050405020304" pitchFamily="18" charset="0"/>
                <a:cs typeface="Times New Roman" panose="02020603050405020304" pitchFamily="18" charset="0"/>
              </a:rPr>
              <a:t>vendor/provider</a:t>
            </a:r>
            <a:r>
              <a:rPr lang="en-US" altLang="en-US" sz="2500" dirty="0">
                <a:latin typeface="Times New Roman" panose="02020603050405020304" pitchFamily="18" charset="0"/>
                <a:cs typeface="Times New Roman" panose="02020603050405020304" pitchFamily="18" charset="0"/>
              </a:rPr>
              <a:t> and lead to </a:t>
            </a:r>
            <a:r>
              <a:rPr lang="en-US" altLang="en-US" sz="2500" b="1" dirty="0">
                <a:solidFill>
                  <a:srgbClr val="0000CC"/>
                </a:solidFill>
                <a:latin typeface="Times New Roman" panose="02020603050405020304" pitchFamily="18" charset="0"/>
                <a:cs typeface="Times New Roman" panose="02020603050405020304" pitchFamily="18" charset="0"/>
              </a:rPr>
              <a:t>dissatisfaction</a:t>
            </a:r>
            <a:r>
              <a:rPr lang="en-US" altLang="en-US" sz="2500" dirty="0">
                <a:latin typeface="Times New Roman" panose="02020603050405020304" pitchFamily="18" charset="0"/>
                <a:cs typeface="Times New Roman" panose="02020603050405020304" pitchFamily="18" charset="0"/>
              </a:rPr>
              <a:t> and </a:t>
            </a:r>
            <a:r>
              <a:rPr lang="en-US" altLang="en-US" sz="2500" b="1" dirty="0">
                <a:solidFill>
                  <a:srgbClr val="0000CC"/>
                </a:solidFill>
                <a:latin typeface="Times New Roman" panose="02020603050405020304" pitchFamily="18" charset="0"/>
                <a:cs typeface="Times New Roman" panose="02020603050405020304" pitchFamily="18" charset="0"/>
              </a:rPr>
              <a:t>loss</a:t>
            </a:r>
            <a:r>
              <a:rPr lang="en-US" altLang="en-US" sz="2500" dirty="0">
                <a:latin typeface="Times New Roman" panose="02020603050405020304" pitchFamily="18" charset="0"/>
                <a:cs typeface="Times New Roman" panose="02020603050405020304" pitchFamily="18" charset="0"/>
              </a:rPr>
              <a:t> of </a:t>
            </a:r>
            <a:r>
              <a:rPr lang="en-US" altLang="en-US" sz="2500" b="1" dirty="0">
                <a:solidFill>
                  <a:srgbClr val="0000CC"/>
                </a:solidFill>
                <a:latin typeface="Times New Roman" panose="02020603050405020304" pitchFamily="18" charset="0"/>
                <a:cs typeface="Times New Roman" panose="02020603050405020304" pitchFamily="18" charset="0"/>
              </a:rPr>
              <a:t>business</a:t>
            </a:r>
            <a:r>
              <a:rPr lang="en-US" altLang="en-US" sz="2500" dirty="0">
                <a:latin typeface="Times New Roman" panose="02020603050405020304" pitchFamily="18" charset="0"/>
                <a:cs typeface="Times New Roman" panose="02020603050405020304" pitchFamily="18" charset="0"/>
              </a:rPr>
              <a:t>.</a:t>
            </a:r>
          </a:p>
          <a:p>
            <a:pPr marL="0" indent="0" algn="just" eaLnBrk="0" fontAlgn="base" hangingPunct="0">
              <a:lnSpc>
                <a:spcPct val="150000"/>
              </a:lnSpc>
              <a:spcBef>
                <a:spcPct val="0"/>
              </a:spcBef>
              <a:spcAft>
                <a:spcPct val="0"/>
              </a:spcAft>
              <a:buNone/>
            </a:pPr>
            <a:r>
              <a:rPr lang="en-US" altLang="en-US" sz="2500" b="1" dirty="0">
                <a:solidFill>
                  <a:srgbClr val="6600CC"/>
                </a:solidFill>
                <a:latin typeface="Times New Roman" panose="02020603050405020304" pitchFamily="18" charset="0"/>
                <a:cs typeface="Times New Roman" panose="02020603050405020304" pitchFamily="18" charset="0"/>
              </a:rPr>
              <a:t>3. Developers/Engineers</a:t>
            </a:r>
            <a:endParaRPr lang="en-US" altLang="en-US" sz="2500" dirty="0">
              <a:solidFill>
                <a:srgbClr val="6600CC"/>
              </a:solidFill>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buFont typeface="Wingdings" panose="05000000000000000000" pitchFamily="2" charset="2"/>
              <a:buChar char="§"/>
            </a:pPr>
            <a:r>
              <a:rPr lang="en-US" altLang="en-US" sz="2500" dirty="0">
                <a:latin typeface="Times New Roman" panose="02020603050405020304" pitchFamily="18" charset="0"/>
                <a:cs typeface="Times New Roman" panose="02020603050405020304" pitchFamily="18" charset="0"/>
              </a:rPr>
              <a:t>Developers and engineers are responsible for </a:t>
            </a:r>
            <a:r>
              <a:rPr lang="en-US" altLang="en-US" sz="2500" b="1" dirty="0">
                <a:solidFill>
                  <a:srgbClr val="660033"/>
                </a:solidFill>
                <a:latin typeface="Times New Roman" panose="02020603050405020304" pitchFamily="18" charset="0"/>
                <a:cs typeface="Times New Roman" panose="02020603050405020304" pitchFamily="18" charset="0"/>
              </a:rPr>
              <a:t>designing</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660033"/>
                </a:solidFill>
                <a:latin typeface="Times New Roman" panose="02020603050405020304" pitchFamily="18" charset="0"/>
                <a:cs typeface="Times New Roman" panose="02020603050405020304" pitchFamily="18" charset="0"/>
              </a:rPr>
              <a:t>developing</a:t>
            </a:r>
            <a:r>
              <a:rPr lang="en-US" altLang="en-US" sz="2500" dirty="0">
                <a:latin typeface="Times New Roman" panose="02020603050405020304" pitchFamily="18" charset="0"/>
                <a:cs typeface="Times New Roman" panose="02020603050405020304" pitchFamily="18" charset="0"/>
              </a:rPr>
              <a:t>, and </a:t>
            </a:r>
            <a:r>
              <a:rPr lang="en-US" altLang="en-US" sz="2500" b="1" dirty="0">
                <a:solidFill>
                  <a:srgbClr val="660033"/>
                </a:solidFill>
                <a:latin typeface="Times New Roman" panose="02020603050405020304" pitchFamily="18" charset="0"/>
                <a:cs typeface="Times New Roman" panose="02020603050405020304" pitchFamily="18" charset="0"/>
              </a:rPr>
              <a:t>maintaining</a:t>
            </a:r>
            <a:r>
              <a:rPr lang="en-US" altLang="en-US" sz="2500" dirty="0">
                <a:latin typeface="Times New Roman" panose="02020603050405020304" pitchFamily="18" charset="0"/>
                <a:cs typeface="Times New Roman" panose="02020603050405020304" pitchFamily="18" charset="0"/>
              </a:rPr>
              <a:t> the </a:t>
            </a:r>
            <a:r>
              <a:rPr lang="en-US" altLang="en-US" sz="2500" b="1" dirty="0">
                <a:solidFill>
                  <a:srgbClr val="660033"/>
                </a:solidFill>
                <a:latin typeface="Times New Roman" panose="02020603050405020304" pitchFamily="18" charset="0"/>
                <a:cs typeface="Times New Roman" panose="02020603050405020304" pitchFamily="18" charset="0"/>
              </a:rPr>
              <a:t>system/software</a:t>
            </a:r>
            <a:r>
              <a:rPr lang="en-US" altLang="en-US" sz="2500" dirty="0">
                <a:latin typeface="Times New Roman" panose="02020603050405020304" pitchFamily="18" charset="0"/>
                <a:cs typeface="Times New Roman" panose="02020603050405020304" pitchFamily="18" charset="0"/>
              </a:rPr>
              <a:t>.</a:t>
            </a:r>
          </a:p>
          <a:p>
            <a:pPr algn="just" eaLnBrk="0" fontAlgn="base" hangingPunct="0">
              <a:lnSpc>
                <a:spcPct val="150000"/>
              </a:lnSpc>
              <a:spcBef>
                <a:spcPct val="0"/>
              </a:spcBef>
              <a:spcAft>
                <a:spcPct val="0"/>
              </a:spcAft>
              <a:buFont typeface="Wingdings" panose="05000000000000000000" pitchFamily="2" charset="2"/>
              <a:buChar char="§"/>
            </a:pPr>
            <a:r>
              <a:rPr lang="en-US" altLang="en-US" sz="2500" dirty="0">
                <a:latin typeface="Times New Roman" panose="02020603050405020304" pitchFamily="18" charset="0"/>
                <a:cs typeface="Times New Roman" panose="02020603050405020304" pitchFamily="18" charset="0"/>
              </a:rPr>
              <a:t>They aim for </a:t>
            </a:r>
            <a:r>
              <a:rPr lang="en-US" altLang="en-US" sz="2500" b="1" dirty="0">
                <a:latin typeface="Times New Roman" panose="02020603050405020304" pitchFamily="18" charset="0"/>
                <a:cs typeface="Times New Roman" panose="02020603050405020304" pitchFamily="18" charset="0"/>
              </a:rPr>
              <a:t>high-quality code</a:t>
            </a:r>
            <a:r>
              <a:rPr lang="en-US" altLang="en-US" sz="2500" dirty="0">
                <a:latin typeface="Times New Roman" panose="02020603050405020304" pitchFamily="18" charset="0"/>
                <a:cs typeface="Times New Roman" panose="02020603050405020304" pitchFamily="18" charset="0"/>
              </a:rPr>
              <a:t>, following best </a:t>
            </a:r>
            <a:r>
              <a:rPr lang="en-US" altLang="en-US" sz="2500" b="1" dirty="0">
                <a:solidFill>
                  <a:srgbClr val="0000CC"/>
                </a:solidFill>
                <a:latin typeface="Times New Roman" panose="02020603050405020304" pitchFamily="18" charset="0"/>
                <a:cs typeface="Times New Roman" panose="02020603050405020304" pitchFamily="18" charset="0"/>
              </a:rPr>
              <a:t>practices</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0000CC"/>
                </a:solidFill>
                <a:latin typeface="Times New Roman" panose="02020603050405020304" pitchFamily="18" charset="0"/>
                <a:cs typeface="Times New Roman" panose="02020603050405020304" pitchFamily="18" charset="0"/>
              </a:rPr>
              <a:t>standards</a:t>
            </a:r>
            <a:r>
              <a:rPr lang="en-US" altLang="en-US" sz="2500" dirty="0">
                <a:latin typeface="Times New Roman" panose="02020603050405020304" pitchFamily="18" charset="0"/>
                <a:cs typeface="Times New Roman" panose="02020603050405020304" pitchFamily="18" charset="0"/>
              </a:rPr>
              <a:t>, and </a:t>
            </a:r>
            <a:r>
              <a:rPr lang="en-US" altLang="en-US" sz="2500" b="1" dirty="0">
                <a:solidFill>
                  <a:srgbClr val="0000CC"/>
                </a:solidFill>
                <a:latin typeface="Times New Roman" panose="02020603050405020304" pitchFamily="18" charset="0"/>
                <a:cs typeface="Times New Roman" panose="02020603050405020304" pitchFamily="18" charset="0"/>
              </a:rPr>
              <a:t>design</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0000CC"/>
                </a:solidFill>
                <a:latin typeface="Times New Roman" panose="02020603050405020304" pitchFamily="18" charset="0"/>
                <a:cs typeface="Times New Roman" panose="02020603050405020304" pitchFamily="18" charset="0"/>
              </a:rPr>
              <a:t>principles</a:t>
            </a:r>
            <a:r>
              <a:rPr lang="en-US" altLang="en-US" sz="2500" dirty="0">
                <a:latin typeface="Times New Roman" panose="02020603050405020304" pitchFamily="18" charset="0"/>
                <a:cs typeface="Times New Roman" panose="02020603050405020304" pitchFamily="18" charset="0"/>
              </a:rPr>
              <a:t> to ensure maintainability, scalability, and extensibility.</a:t>
            </a: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50</a:t>
            </a:fld>
            <a:endParaRPr lang="en-US" dirty="0">
              <a:solidFill>
                <a:srgbClr val="04617B">
                  <a:shade val="90000"/>
                </a:srgbClr>
              </a:solidFill>
            </a:endParaRPr>
          </a:p>
        </p:txBody>
      </p:sp>
    </p:spTree>
    <p:extLst>
      <p:ext uri="{BB962C8B-B14F-4D97-AF65-F5344CB8AC3E}">
        <p14:creationId xmlns:p14="http://schemas.microsoft.com/office/powerpoint/2010/main" val="2431932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
            <a:ext cx="9144000" cy="380999"/>
          </a:xfrm>
        </p:spPr>
        <p:txBody>
          <a:bodyPr>
            <a:normAutofit fontScale="90000"/>
          </a:bodyPr>
          <a:lstStyle/>
          <a:p>
            <a:pPr algn="ctr"/>
            <a:r>
              <a:rPr lang="en-US" altLang="en-US" sz="2800" b="1" dirty="0">
                <a:solidFill>
                  <a:srgbClr val="FF0000"/>
                </a:solidFill>
                <a:latin typeface="Times New Roman" panose="02020603050405020304" pitchFamily="18" charset="0"/>
                <a:cs typeface="Times New Roman" panose="02020603050405020304" pitchFamily="18" charset="0"/>
              </a:rPr>
              <a:t>System/Software Quality and the Stakeholders----</a:t>
            </a:r>
            <a:endParaRPr lang="en-GB" sz="2800" dirty="0">
              <a:solidFill>
                <a:srgbClr val="FF0000"/>
              </a:solidFill>
            </a:endParaRPr>
          </a:p>
        </p:txBody>
      </p:sp>
      <p:sp>
        <p:nvSpPr>
          <p:cNvPr id="3" name="Content Placeholder 2"/>
          <p:cNvSpPr>
            <a:spLocks noGrp="1"/>
          </p:cNvSpPr>
          <p:nvPr>
            <p:ph idx="1"/>
          </p:nvPr>
        </p:nvSpPr>
        <p:spPr>
          <a:xfrm>
            <a:off x="0" y="228600"/>
            <a:ext cx="12192000" cy="6629400"/>
          </a:xfrm>
        </p:spPr>
        <p:txBody>
          <a:bodyPr>
            <a:noAutofit/>
          </a:bodyPr>
          <a:lstStyle/>
          <a:p>
            <a:pPr algn="just" eaLnBrk="0" fontAlgn="base" hangingPunct="0">
              <a:lnSpc>
                <a:spcPct val="160000"/>
              </a:lnSpc>
              <a:spcBef>
                <a:spcPct val="0"/>
              </a:spcBef>
              <a:spcAft>
                <a:spcPct val="0"/>
              </a:spcAft>
              <a:buFont typeface="Wingdings" panose="05000000000000000000" pitchFamily="2" charset="2"/>
              <a:buChar char="§"/>
            </a:pPr>
            <a:r>
              <a:rPr lang="en-US" altLang="en-US" sz="2700" b="1" dirty="0">
                <a:latin typeface="Times New Roman" panose="02020603050405020304" pitchFamily="18" charset="0"/>
                <a:cs typeface="Times New Roman" panose="02020603050405020304" pitchFamily="18" charset="0"/>
              </a:rPr>
              <a:t>Poor quality </a:t>
            </a:r>
            <a:r>
              <a:rPr lang="en-US" altLang="en-US" sz="2700" dirty="0">
                <a:latin typeface="Times New Roman" panose="02020603050405020304" pitchFamily="18" charset="0"/>
                <a:cs typeface="Times New Roman" panose="02020603050405020304" pitchFamily="18" charset="0"/>
              </a:rPr>
              <a:t>can increase the complexity of development, lead to technical debt, and hinder future enhancements and updates.</a:t>
            </a:r>
          </a:p>
          <a:p>
            <a:pPr marL="0" indent="0" algn="just" eaLnBrk="0" fontAlgn="base" hangingPunct="0">
              <a:lnSpc>
                <a:spcPct val="160000"/>
              </a:lnSpc>
              <a:spcBef>
                <a:spcPct val="0"/>
              </a:spcBef>
              <a:spcAft>
                <a:spcPct val="0"/>
              </a:spcAft>
              <a:buNone/>
            </a:pPr>
            <a:r>
              <a:rPr lang="en-US" altLang="en-US" sz="2700" b="1" dirty="0">
                <a:solidFill>
                  <a:srgbClr val="6600CC"/>
                </a:solidFill>
                <a:latin typeface="Times New Roman" panose="02020603050405020304" pitchFamily="18" charset="0"/>
                <a:cs typeface="Times New Roman" panose="02020603050405020304" pitchFamily="18" charset="0"/>
              </a:rPr>
              <a:t>4. Project Managers</a:t>
            </a:r>
          </a:p>
          <a:p>
            <a:pPr algn="just" eaLnBrk="0" fontAlgn="base" hangingPunct="0">
              <a:lnSpc>
                <a:spcPct val="160000"/>
              </a:lnSpc>
              <a:spcBef>
                <a:spcPct val="0"/>
              </a:spcBef>
              <a:spcAft>
                <a:spcPct val="0"/>
              </a:spcAft>
              <a:buFont typeface="Wingdings" panose="05000000000000000000" pitchFamily="2" charset="2"/>
              <a:buChar char="§"/>
            </a:pPr>
            <a:r>
              <a:rPr lang="en-US" altLang="en-US" sz="2700" dirty="0">
                <a:latin typeface="Times New Roman" panose="02020603050405020304" pitchFamily="18" charset="0"/>
                <a:cs typeface="Times New Roman" panose="02020603050405020304" pitchFamily="18" charset="0"/>
              </a:rPr>
              <a:t>Project managers are responsible for </a:t>
            </a:r>
            <a:r>
              <a:rPr lang="en-US" altLang="en-US" sz="2700" b="1" dirty="0">
                <a:solidFill>
                  <a:srgbClr val="660033"/>
                </a:solidFill>
                <a:latin typeface="Times New Roman" panose="02020603050405020304" pitchFamily="18" charset="0"/>
                <a:cs typeface="Times New Roman" panose="02020603050405020304" pitchFamily="18" charset="0"/>
              </a:rPr>
              <a:t>planning</a:t>
            </a:r>
            <a:r>
              <a:rPr lang="en-US" altLang="en-US" sz="2700" dirty="0">
                <a:latin typeface="Times New Roman" panose="02020603050405020304" pitchFamily="18" charset="0"/>
                <a:cs typeface="Times New Roman" panose="02020603050405020304" pitchFamily="18" charset="0"/>
              </a:rPr>
              <a:t>, </a:t>
            </a:r>
            <a:r>
              <a:rPr lang="en-US" altLang="en-US" sz="2700" b="1" dirty="0">
                <a:solidFill>
                  <a:srgbClr val="660033"/>
                </a:solidFill>
                <a:latin typeface="Times New Roman" panose="02020603050405020304" pitchFamily="18" charset="0"/>
                <a:cs typeface="Times New Roman" panose="02020603050405020304" pitchFamily="18" charset="0"/>
              </a:rPr>
              <a:t>executing</a:t>
            </a:r>
            <a:r>
              <a:rPr lang="en-US" altLang="en-US" sz="2700" dirty="0">
                <a:latin typeface="Times New Roman" panose="02020603050405020304" pitchFamily="18" charset="0"/>
                <a:cs typeface="Times New Roman" panose="02020603050405020304" pitchFamily="18" charset="0"/>
              </a:rPr>
              <a:t>, and </a:t>
            </a:r>
            <a:r>
              <a:rPr lang="en-US" altLang="en-US" sz="2700" b="1" dirty="0">
                <a:solidFill>
                  <a:srgbClr val="660033"/>
                </a:solidFill>
                <a:latin typeface="Times New Roman" panose="02020603050405020304" pitchFamily="18" charset="0"/>
                <a:cs typeface="Times New Roman" panose="02020603050405020304" pitchFamily="18" charset="0"/>
              </a:rPr>
              <a:t>monitoring</a:t>
            </a:r>
            <a:r>
              <a:rPr lang="en-US" altLang="en-US" sz="2700" dirty="0">
                <a:latin typeface="Times New Roman" panose="02020603050405020304" pitchFamily="18" charset="0"/>
                <a:cs typeface="Times New Roman" panose="02020603050405020304" pitchFamily="18" charset="0"/>
              </a:rPr>
              <a:t> the </a:t>
            </a:r>
            <a:r>
              <a:rPr lang="en-US" altLang="en-US" sz="2700" b="1" dirty="0">
                <a:solidFill>
                  <a:srgbClr val="660033"/>
                </a:solidFill>
                <a:latin typeface="Times New Roman" panose="02020603050405020304" pitchFamily="18" charset="0"/>
                <a:cs typeface="Times New Roman" panose="02020603050405020304" pitchFamily="18" charset="0"/>
              </a:rPr>
              <a:t>development</a:t>
            </a:r>
            <a:r>
              <a:rPr lang="en-US" altLang="en-US" sz="2700" dirty="0">
                <a:latin typeface="Times New Roman" panose="02020603050405020304" pitchFamily="18" charset="0"/>
                <a:cs typeface="Times New Roman" panose="02020603050405020304" pitchFamily="18" charset="0"/>
              </a:rPr>
              <a:t> </a:t>
            </a:r>
            <a:r>
              <a:rPr lang="en-US" altLang="en-US" sz="2700" b="1" dirty="0">
                <a:solidFill>
                  <a:srgbClr val="660033"/>
                </a:solidFill>
                <a:latin typeface="Times New Roman" panose="02020603050405020304" pitchFamily="18" charset="0"/>
                <a:cs typeface="Times New Roman" panose="02020603050405020304" pitchFamily="18" charset="0"/>
              </a:rPr>
              <a:t>process.</a:t>
            </a:r>
          </a:p>
          <a:p>
            <a:pPr algn="just" eaLnBrk="0" fontAlgn="base" hangingPunct="0">
              <a:lnSpc>
                <a:spcPct val="160000"/>
              </a:lnSpc>
              <a:spcBef>
                <a:spcPct val="0"/>
              </a:spcBef>
              <a:spcAft>
                <a:spcPct val="0"/>
              </a:spcAft>
              <a:buFont typeface="Wingdings" panose="05000000000000000000" pitchFamily="2" charset="2"/>
              <a:buChar char="§"/>
            </a:pPr>
            <a:r>
              <a:rPr lang="en-US" altLang="en-US" sz="2700" dirty="0">
                <a:latin typeface="Times New Roman" panose="02020603050405020304" pitchFamily="18" charset="0"/>
                <a:cs typeface="Times New Roman" panose="02020603050405020304" pitchFamily="18" charset="0"/>
              </a:rPr>
              <a:t>They focus on </a:t>
            </a:r>
            <a:r>
              <a:rPr lang="en-US" altLang="en-US" sz="2700" b="1" dirty="0">
                <a:latin typeface="Times New Roman" panose="02020603050405020304" pitchFamily="18" charset="0"/>
                <a:cs typeface="Times New Roman" panose="02020603050405020304" pitchFamily="18" charset="0"/>
              </a:rPr>
              <a:t>meeting</a:t>
            </a:r>
            <a:r>
              <a:rPr lang="en-US" altLang="en-US" sz="2700" dirty="0">
                <a:latin typeface="Times New Roman" panose="02020603050405020304" pitchFamily="18" charset="0"/>
                <a:cs typeface="Times New Roman" panose="02020603050405020304" pitchFamily="18" charset="0"/>
              </a:rPr>
              <a:t> </a:t>
            </a:r>
            <a:r>
              <a:rPr lang="en-US" altLang="en-US" sz="2700" b="1" dirty="0">
                <a:latin typeface="Times New Roman" panose="02020603050405020304" pitchFamily="18" charset="0"/>
                <a:cs typeface="Times New Roman" panose="02020603050405020304" pitchFamily="18" charset="0"/>
              </a:rPr>
              <a:t>project</a:t>
            </a:r>
            <a:r>
              <a:rPr lang="en-US" altLang="en-US" sz="2700" dirty="0">
                <a:latin typeface="Times New Roman" panose="02020603050405020304" pitchFamily="18" charset="0"/>
                <a:cs typeface="Times New Roman" panose="02020603050405020304" pitchFamily="18" charset="0"/>
              </a:rPr>
              <a:t> </a:t>
            </a:r>
            <a:r>
              <a:rPr lang="en-US" altLang="en-US" sz="2700" b="1" dirty="0">
                <a:solidFill>
                  <a:srgbClr val="FF0000"/>
                </a:solidFill>
                <a:latin typeface="Times New Roman" panose="02020603050405020304" pitchFamily="18" charset="0"/>
                <a:cs typeface="Times New Roman" panose="02020603050405020304" pitchFamily="18" charset="0"/>
              </a:rPr>
              <a:t>goals</a:t>
            </a:r>
            <a:r>
              <a:rPr lang="en-US" altLang="en-US" sz="2700" dirty="0">
                <a:latin typeface="Times New Roman" panose="02020603050405020304" pitchFamily="18" charset="0"/>
                <a:cs typeface="Times New Roman" panose="02020603050405020304" pitchFamily="18" charset="0"/>
              </a:rPr>
              <a:t>, </a:t>
            </a:r>
            <a:r>
              <a:rPr lang="en-US" altLang="en-US" sz="2700" b="1" dirty="0">
                <a:solidFill>
                  <a:srgbClr val="FF0000"/>
                </a:solidFill>
                <a:latin typeface="Times New Roman" panose="02020603050405020304" pitchFamily="18" charset="0"/>
                <a:cs typeface="Times New Roman" panose="02020603050405020304" pitchFamily="18" charset="0"/>
              </a:rPr>
              <a:t>schedules</a:t>
            </a:r>
            <a:r>
              <a:rPr lang="en-US" altLang="en-US" sz="2700" dirty="0">
                <a:latin typeface="Times New Roman" panose="02020603050405020304" pitchFamily="18" charset="0"/>
                <a:cs typeface="Times New Roman" panose="02020603050405020304" pitchFamily="18" charset="0"/>
              </a:rPr>
              <a:t>, and </a:t>
            </a:r>
            <a:r>
              <a:rPr lang="en-US" altLang="en-US" sz="2700" b="1" dirty="0">
                <a:solidFill>
                  <a:srgbClr val="FF0000"/>
                </a:solidFill>
                <a:latin typeface="Times New Roman" panose="02020603050405020304" pitchFamily="18" charset="0"/>
                <a:cs typeface="Times New Roman" panose="02020603050405020304" pitchFamily="18" charset="0"/>
              </a:rPr>
              <a:t>budgets</a:t>
            </a:r>
            <a:r>
              <a:rPr lang="en-US" altLang="en-US" sz="2700" dirty="0">
                <a:latin typeface="Times New Roman" panose="02020603050405020304" pitchFamily="18" charset="0"/>
                <a:cs typeface="Times New Roman" panose="02020603050405020304" pitchFamily="18" charset="0"/>
              </a:rPr>
              <a:t> while </a:t>
            </a:r>
            <a:r>
              <a:rPr lang="en-US" altLang="en-US" sz="2700" b="1" dirty="0">
                <a:latin typeface="Times New Roman" panose="02020603050405020304" pitchFamily="18" charset="0"/>
                <a:cs typeface="Times New Roman" panose="02020603050405020304" pitchFamily="18" charset="0"/>
              </a:rPr>
              <a:t>ensuring</a:t>
            </a:r>
            <a:r>
              <a:rPr lang="en-US" altLang="en-US" sz="2700" dirty="0">
                <a:latin typeface="Times New Roman" panose="02020603050405020304" pitchFamily="18" charset="0"/>
                <a:cs typeface="Times New Roman" panose="02020603050405020304" pitchFamily="18" charset="0"/>
              </a:rPr>
              <a:t> </a:t>
            </a:r>
            <a:r>
              <a:rPr lang="en-US" altLang="en-US" sz="2700" b="1" dirty="0">
                <a:solidFill>
                  <a:srgbClr val="0000CC"/>
                </a:solidFill>
                <a:latin typeface="Times New Roman" panose="02020603050405020304" pitchFamily="18" charset="0"/>
                <a:cs typeface="Times New Roman" panose="02020603050405020304" pitchFamily="18" charset="0"/>
              </a:rPr>
              <a:t>quality</a:t>
            </a:r>
            <a:r>
              <a:rPr lang="en-US" altLang="en-US" sz="2700" dirty="0">
                <a:latin typeface="Times New Roman" panose="02020603050405020304" pitchFamily="18" charset="0"/>
                <a:cs typeface="Times New Roman" panose="02020603050405020304" pitchFamily="18" charset="0"/>
              </a:rPr>
              <a:t> </a:t>
            </a:r>
            <a:r>
              <a:rPr lang="en-US" altLang="en-US" sz="2700" b="1" dirty="0">
                <a:solidFill>
                  <a:srgbClr val="0000CC"/>
                </a:solidFill>
                <a:latin typeface="Times New Roman" panose="02020603050405020304" pitchFamily="18" charset="0"/>
                <a:cs typeface="Times New Roman" panose="02020603050405020304" pitchFamily="18" charset="0"/>
              </a:rPr>
              <a:t>standards</a:t>
            </a:r>
            <a:r>
              <a:rPr lang="en-US" altLang="en-US" sz="2700" dirty="0">
                <a:latin typeface="Times New Roman" panose="02020603050405020304" pitchFamily="18" charset="0"/>
                <a:cs typeface="Times New Roman" panose="02020603050405020304" pitchFamily="18" charset="0"/>
              </a:rPr>
              <a:t> are </a:t>
            </a:r>
            <a:r>
              <a:rPr lang="en-US" altLang="en-US" sz="2700" b="1" dirty="0">
                <a:solidFill>
                  <a:srgbClr val="0000CC"/>
                </a:solidFill>
                <a:latin typeface="Times New Roman" panose="02020603050405020304" pitchFamily="18" charset="0"/>
                <a:cs typeface="Times New Roman" panose="02020603050405020304" pitchFamily="18" charset="0"/>
              </a:rPr>
              <a:t>met</a:t>
            </a:r>
            <a:r>
              <a:rPr lang="en-US" altLang="en-US" sz="2700" dirty="0">
                <a:latin typeface="Times New Roman" panose="02020603050405020304" pitchFamily="18" charset="0"/>
                <a:cs typeface="Times New Roman" panose="02020603050405020304" pitchFamily="18" charset="0"/>
              </a:rPr>
              <a:t>.</a:t>
            </a:r>
          </a:p>
          <a:p>
            <a:pPr algn="just" eaLnBrk="0" fontAlgn="base" hangingPunct="0">
              <a:lnSpc>
                <a:spcPct val="160000"/>
              </a:lnSpc>
              <a:spcBef>
                <a:spcPct val="0"/>
              </a:spcBef>
              <a:spcAft>
                <a:spcPct val="0"/>
              </a:spcAft>
              <a:buFont typeface="Wingdings" panose="05000000000000000000" pitchFamily="2" charset="2"/>
              <a:buChar char="§"/>
            </a:pPr>
            <a:r>
              <a:rPr lang="en-US" altLang="en-US" sz="2700" b="1" dirty="0">
                <a:latin typeface="Times New Roman" panose="02020603050405020304" pitchFamily="18" charset="0"/>
                <a:cs typeface="Times New Roman" panose="02020603050405020304" pitchFamily="18" charset="0"/>
              </a:rPr>
              <a:t>Poor quality </a:t>
            </a:r>
            <a:r>
              <a:rPr lang="en-US" altLang="en-US" sz="2700" dirty="0">
                <a:latin typeface="Times New Roman" panose="02020603050405020304" pitchFamily="18" charset="0"/>
                <a:cs typeface="Times New Roman" panose="02020603050405020304" pitchFamily="18" charset="0"/>
              </a:rPr>
              <a:t>can result in </a:t>
            </a:r>
            <a:r>
              <a:rPr lang="en-US" altLang="en-US" sz="2700" b="1" dirty="0">
                <a:latin typeface="Times New Roman" panose="02020603050405020304" pitchFamily="18" charset="0"/>
                <a:cs typeface="Times New Roman" panose="02020603050405020304" pitchFamily="18" charset="0"/>
              </a:rPr>
              <a:t>project</a:t>
            </a:r>
            <a:r>
              <a:rPr lang="en-US" altLang="en-US" sz="2700" dirty="0">
                <a:latin typeface="Times New Roman" panose="02020603050405020304" pitchFamily="18" charset="0"/>
                <a:cs typeface="Times New Roman" panose="02020603050405020304" pitchFamily="18" charset="0"/>
              </a:rPr>
              <a:t> </a:t>
            </a:r>
            <a:r>
              <a:rPr lang="en-US" altLang="en-US" sz="2700" b="1" dirty="0">
                <a:latin typeface="Times New Roman" panose="02020603050405020304" pitchFamily="18" charset="0"/>
                <a:cs typeface="Times New Roman" panose="02020603050405020304" pitchFamily="18" charset="0"/>
              </a:rPr>
              <a:t>delays</a:t>
            </a:r>
            <a:r>
              <a:rPr lang="en-US" altLang="en-US" sz="2700" dirty="0">
                <a:latin typeface="Times New Roman" panose="02020603050405020304" pitchFamily="18" charset="0"/>
                <a:cs typeface="Times New Roman" panose="02020603050405020304" pitchFamily="18" charset="0"/>
              </a:rPr>
              <a:t>, </a:t>
            </a:r>
            <a:r>
              <a:rPr lang="en-US" altLang="en-US" sz="2700" b="1" dirty="0">
                <a:solidFill>
                  <a:srgbClr val="FF0000"/>
                </a:solidFill>
                <a:latin typeface="Times New Roman" panose="02020603050405020304" pitchFamily="18" charset="0"/>
                <a:cs typeface="Times New Roman" panose="02020603050405020304" pitchFamily="18" charset="0"/>
              </a:rPr>
              <a:t>cost</a:t>
            </a:r>
            <a:r>
              <a:rPr lang="en-US" altLang="en-US" sz="2700" dirty="0">
                <a:latin typeface="Times New Roman" panose="02020603050405020304" pitchFamily="18" charset="0"/>
                <a:cs typeface="Times New Roman" panose="02020603050405020304" pitchFamily="18" charset="0"/>
              </a:rPr>
              <a:t> </a:t>
            </a:r>
            <a:r>
              <a:rPr lang="en-US" altLang="en-US" sz="2700" b="1" dirty="0">
                <a:solidFill>
                  <a:srgbClr val="FF0000"/>
                </a:solidFill>
                <a:latin typeface="Times New Roman" panose="02020603050405020304" pitchFamily="18" charset="0"/>
                <a:cs typeface="Times New Roman" panose="02020603050405020304" pitchFamily="18" charset="0"/>
              </a:rPr>
              <a:t>overruns</a:t>
            </a:r>
            <a:r>
              <a:rPr lang="en-US" altLang="en-US" sz="2700" dirty="0">
                <a:latin typeface="Times New Roman" panose="02020603050405020304" pitchFamily="18" charset="0"/>
                <a:cs typeface="Times New Roman" panose="02020603050405020304" pitchFamily="18" charset="0"/>
              </a:rPr>
              <a:t>, and increased </a:t>
            </a:r>
            <a:r>
              <a:rPr lang="en-US" altLang="en-US" sz="2700" b="1" dirty="0">
                <a:solidFill>
                  <a:srgbClr val="FF0000"/>
                </a:solidFill>
                <a:latin typeface="Times New Roman" panose="02020603050405020304" pitchFamily="18" charset="0"/>
                <a:cs typeface="Times New Roman" panose="02020603050405020304" pitchFamily="18" charset="0"/>
              </a:rPr>
              <a:t>risk</a:t>
            </a:r>
            <a:r>
              <a:rPr lang="en-US" altLang="en-US" sz="2700" dirty="0">
                <a:latin typeface="Times New Roman" panose="02020603050405020304" pitchFamily="18" charset="0"/>
                <a:cs typeface="Times New Roman" panose="02020603050405020304" pitchFamily="18" charset="0"/>
              </a:rPr>
              <a:t> of </a:t>
            </a:r>
            <a:r>
              <a:rPr lang="en-US" altLang="en-US" sz="2700" b="1" dirty="0">
                <a:solidFill>
                  <a:srgbClr val="FF0000"/>
                </a:solidFill>
                <a:latin typeface="Times New Roman" panose="02020603050405020304" pitchFamily="18" charset="0"/>
                <a:cs typeface="Times New Roman" panose="02020603050405020304" pitchFamily="18" charset="0"/>
              </a:rPr>
              <a:t>project</a:t>
            </a:r>
            <a:r>
              <a:rPr lang="en-US" altLang="en-US" sz="2700" dirty="0">
                <a:latin typeface="Times New Roman" panose="02020603050405020304" pitchFamily="18" charset="0"/>
                <a:cs typeface="Times New Roman" panose="02020603050405020304" pitchFamily="18" charset="0"/>
              </a:rPr>
              <a:t> </a:t>
            </a:r>
            <a:r>
              <a:rPr lang="en-US" altLang="en-US" sz="2700" b="1" dirty="0">
                <a:solidFill>
                  <a:srgbClr val="FF0000"/>
                </a:solidFill>
                <a:latin typeface="Times New Roman" panose="02020603050405020304" pitchFamily="18" charset="0"/>
                <a:cs typeface="Times New Roman" panose="02020603050405020304" pitchFamily="18" charset="0"/>
              </a:rPr>
              <a:t>failure</a:t>
            </a:r>
            <a:r>
              <a:rPr lang="en-US" altLang="en-US" sz="27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51</a:t>
            </a:fld>
            <a:endParaRPr lang="en-US" dirty="0">
              <a:solidFill>
                <a:srgbClr val="04617B">
                  <a:shade val="90000"/>
                </a:srgbClr>
              </a:solidFill>
            </a:endParaRPr>
          </a:p>
        </p:txBody>
      </p:sp>
    </p:spTree>
    <p:extLst>
      <p:ext uri="{BB962C8B-B14F-4D97-AF65-F5344CB8AC3E}">
        <p14:creationId xmlns:p14="http://schemas.microsoft.com/office/powerpoint/2010/main" val="8260802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
            <a:ext cx="9144000" cy="380999"/>
          </a:xfrm>
        </p:spPr>
        <p:txBody>
          <a:bodyPr>
            <a:normAutofit fontScale="90000"/>
          </a:bodyPr>
          <a:lstStyle/>
          <a:p>
            <a:pPr algn="ctr"/>
            <a:r>
              <a:rPr lang="en-US" altLang="en-US" sz="2800" b="1" dirty="0">
                <a:solidFill>
                  <a:srgbClr val="FF0000"/>
                </a:solidFill>
                <a:latin typeface="Times New Roman" panose="02020603050405020304" pitchFamily="18" charset="0"/>
                <a:cs typeface="Times New Roman" panose="02020603050405020304" pitchFamily="18" charset="0"/>
              </a:rPr>
              <a:t>System/Software Quality and the Stakeholders----</a:t>
            </a:r>
            <a:endParaRPr lang="en-GB" sz="2800" dirty="0">
              <a:solidFill>
                <a:srgbClr val="FF0000"/>
              </a:solidFill>
            </a:endParaRPr>
          </a:p>
        </p:txBody>
      </p:sp>
      <p:sp>
        <p:nvSpPr>
          <p:cNvPr id="3" name="Content Placeholder 2"/>
          <p:cNvSpPr>
            <a:spLocks noGrp="1"/>
          </p:cNvSpPr>
          <p:nvPr>
            <p:ph idx="1"/>
          </p:nvPr>
        </p:nvSpPr>
        <p:spPr>
          <a:xfrm>
            <a:off x="0" y="228600"/>
            <a:ext cx="12192000" cy="6492876"/>
          </a:xfrm>
        </p:spPr>
        <p:txBody>
          <a:bodyPr>
            <a:noAutofit/>
          </a:bodyPr>
          <a:lstStyle/>
          <a:p>
            <a:pPr marL="0" indent="0" algn="just" eaLnBrk="0" fontAlgn="base" hangingPunct="0">
              <a:lnSpc>
                <a:spcPct val="160000"/>
              </a:lnSpc>
              <a:spcBef>
                <a:spcPct val="0"/>
              </a:spcBef>
              <a:spcAft>
                <a:spcPct val="0"/>
              </a:spcAft>
              <a:buNone/>
            </a:pPr>
            <a:r>
              <a:rPr lang="en-US" altLang="en-US" sz="2730" b="1" dirty="0">
                <a:solidFill>
                  <a:srgbClr val="6600CC"/>
                </a:solidFill>
                <a:latin typeface="Times New Roman" panose="02020603050405020304" pitchFamily="18" charset="0"/>
                <a:cs typeface="Times New Roman" panose="02020603050405020304" pitchFamily="18" charset="0"/>
              </a:rPr>
              <a:t>5. Quality Assurance/Testers</a:t>
            </a:r>
            <a:endParaRPr lang="en-US" altLang="en-US" sz="2730" dirty="0">
              <a:solidFill>
                <a:srgbClr val="6600CC"/>
              </a:solidFill>
              <a:latin typeface="Times New Roman" panose="02020603050405020304" pitchFamily="18" charset="0"/>
              <a:cs typeface="Times New Roman" panose="02020603050405020304" pitchFamily="18" charset="0"/>
            </a:endParaRPr>
          </a:p>
          <a:p>
            <a:pPr algn="just" eaLnBrk="0" fontAlgn="base" hangingPunct="0">
              <a:lnSpc>
                <a:spcPct val="160000"/>
              </a:lnSpc>
              <a:spcBef>
                <a:spcPct val="0"/>
              </a:spcBef>
              <a:spcAft>
                <a:spcPct val="0"/>
              </a:spcAft>
              <a:buFont typeface="Wingdings" panose="05000000000000000000" pitchFamily="2" charset="2"/>
              <a:buChar char="§"/>
            </a:pPr>
            <a:r>
              <a:rPr lang="en-US" altLang="en-US" sz="2730" b="1" dirty="0">
                <a:latin typeface="Times New Roman" panose="02020603050405020304" pitchFamily="18" charset="0"/>
                <a:cs typeface="Times New Roman" panose="02020603050405020304" pitchFamily="18" charset="0"/>
              </a:rPr>
              <a:t>Quality assurance (QA) professionals </a:t>
            </a:r>
            <a:r>
              <a:rPr lang="en-US" altLang="en-US" sz="2730" dirty="0">
                <a:latin typeface="Times New Roman" panose="02020603050405020304" pitchFamily="18" charset="0"/>
                <a:cs typeface="Times New Roman" panose="02020603050405020304" pitchFamily="18" charset="0"/>
              </a:rPr>
              <a:t>and </a:t>
            </a:r>
            <a:r>
              <a:rPr lang="en-US" altLang="en-US" sz="2730" b="1" dirty="0">
                <a:latin typeface="Times New Roman" panose="02020603050405020304" pitchFamily="18" charset="0"/>
                <a:cs typeface="Times New Roman" panose="02020603050405020304" pitchFamily="18" charset="0"/>
              </a:rPr>
              <a:t>testers</a:t>
            </a:r>
            <a:r>
              <a:rPr lang="en-US" altLang="en-US" sz="2730" dirty="0">
                <a:latin typeface="Times New Roman" panose="02020603050405020304" pitchFamily="18" charset="0"/>
                <a:cs typeface="Times New Roman" panose="02020603050405020304" pitchFamily="18" charset="0"/>
              </a:rPr>
              <a:t> are responsible for </a:t>
            </a:r>
            <a:r>
              <a:rPr lang="en-US" altLang="en-US" sz="2730" b="1" dirty="0">
                <a:solidFill>
                  <a:srgbClr val="660033"/>
                </a:solidFill>
                <a:latin typeface="Times New Roman" panose="02020603050405020304" pitchFamily="18" charset="0"/>
                <a:cs typeface="Times New Roman" panose="02020603050405020304" pitchFamily="18" charset="0"/>
              </a:rPr>
              <a:t>identifying</a:t>
            </a:r>
            <a:r>
              <a:rPr lang="en-US" altLang="en-US" sz="2730" dirty="0">
                <a:latin typeface="Times New Roman" panose="02020603050405020304" pitchFamily="18" charset="0"/>
                <a:cs typeface="Times New Roman" panose="02020603050405020304" pitchFamily="18" charset="0"/>
              </a:rPr>
              <a:t> and </a:t>
            </a:r>
            <a:r>
              <a:rPr lang="en-US" altLang="en-US" sz="2730" b="1" dirty="0">
                <a:solidFill>
                  <a:srgbClr val="660033"/>
                </a:solidFill>
                <a:latin typeface="Times New Roman" panose="02020603050405020304" pitchFamily="18" charset="0"/>
                <a:cs typeface="Times New Roman" panose="02020603050405020304" pitchFamily="18" charset="0"/>
              </a:rPr>
              <a:t>addressing</a:t>
            </a:r>
            <a:r>
              <a:rPr lang="en-US" altLang="en-US" sz="2730" dirty="0">
                <a:latin typeface="Times New Roman" panose="02020603050405020304" pitchFamily="18" charset="0"/>
                <a:cs typeface="Times New Roman" panose="02020603050405020304" pitchFamily="18" charset="0"/>
              </a:rPr>
              <a:t> </a:t>
            </a:r>
            <a:r>
              <a:rPr lang="en-US" altLang="en-US" sz="2730" b="1" dirty="0">
                <a:solidFill>
                  <a:srgbClr val="660033"/>
                </a:solidFill>
                <a:latin typeface="Times New Roman" panose="02020603050405020304" pitchFamily="18" charset="0"/>
                <a:cs typeface="Times New Roman" panose="02020603050405020304" pitchFamily="18" charset="0"/>
              </a:rPr>
              <a:t>defects</a:t>
            </a:r>
            <a:r>
              <a:rPr lang="en-US" altLang="en-US" sz="2730" dirty="0">
                <a:latin typeface="Times New Roman" panose="02020603050405020304" pitchFamily="18" charset="0"/>
                <a:cs typeface="Times New Roman" panose="02020603050405020304" pitchFamily="18" charset="0"/>
              </a:rPr>
              <a:t> and </a:t>
            </a:r>
            <a:r>
              <a:rPr lang="en-US" altLang="en-US" sz="2730" b="1" dirty="0">
                <a:latin typeface="Times New Roman" panose="02020603050405020304" pitchFamily="18" charset="0"/>
                <a:cs typeface="Times New Roman" panose="02020603050405020304" pitchFamily="18" charset="0"/>
              </a:rPr>
              <a:t>ensuring</a:t>
            </a:r>
            <a:r>
              <a:rPr lang="en-US" altLang="en-US" sz="2730" dirty="0">
                <a:latin typeface="Times New Roman" panose="02020603050405020304" pitchFamily="18" charset="0"/>
                <a:cs typeface="Times New Roman" panose="02020603050405020304" pitchFamily="18" charset="0"/>
              </a:rPr>
              <a:t> the </a:t>
            </a:r>
            <a:r>
              <a:rPr lang="en-US" altLang="en-US" sz="2730" b="1" dirty="0">
                <a:solidFill>
                  <a:srgbClr val="FF0000"/>
                </a:solidFill>
                <a:latin typeface="Times New Roman" panose="02020603050405020304" pitchFamily="18" charset="0"/>
                <a:cs typeface="Times New Roman" panose="02020603050405020304" pitchFamily="18" charset="0"/>
              </a:rPr>
              <a:t>system/software</a:t>
            </a:r>
            <a:r>
              <a:rPr lang="en-US" altLang="en-US" sz="2730" dirty="0">
                <a:latin typeface="Times New Roman" panose="02020603050405020304" pitchFamily="18" charset="0"/>
                <a:cs typeface="Times New Roman" panose="02020603050405020304" pitchFamily="18" charset="0"/>
              </a:rPr>
              <a:t> </a:t>
            </a:r>
            <a:r>
              <a:rPr lang="en-US" altLang="en-US" sz="2730" b="1" dirty="0">
                <a:solidFill>
                  <a:srgbClr val="6600CC"/>
                </a:solidFill>
                <a:latin typeface="Times New Roman" panose="02020603050405020304" pitchFamily="18" charset="0"/>
                <a:cs typeface="Times New Roman" panose="02020603050405020304" pitchFamily="18" charset="0"/>
              </a:rPr>
              <a:t>meets</a:t>
            </a:r>
            <a:r>
              <a:rPr lang="en-US" altLang="en-US" sz="2730" dirty="0">
                <a:latin typeface="Times New Roman" panose="02020603050405020304" pitchFamily="18" charset="0"/>
                <a:cs typeface="Times New Roman" panose="02020603050405020304" pitchFamily="18" charset="0"/>
              </a:rPr>
              <a:t> </a:t>
            </a:r>
            <a:r>
              <a:rPr lang="en-US" altLang="en-US" sz="2730" b="1" dirty="0">
                <a:solidFill>
                  <a:srgbClr val="6600CC"/>
                </a:solidFill>
                <a:latin typeface="Times New Roman" panose="02020603050405020304" pitchFamily="18" charset="0"/>
                <a:cs typeface="Times New Roman" panose="02020603050405020304" pitchFamily="18" charset="0"/>
              </a:rPr>
              <a:t>quality</a:t>
            </a:r>
            <a:r>
              <a:rPr lang="en-US" altLang="en-US" sz="2730" dirty="0">
                <a:latin typeface="Times New Roman" panose="02020603050405020304" pitchFamily="18" charset="0"/>
                <a:cs typeface="Times New Roman" panose="02020603050405020304" pitchFamily="18" charset="0"/>
              </a:rPr>
              <a:t> </a:t>
            </a:r>
            <a:r>
              <a:rPr lang="en-US" altLang="en-US" sz="2730" b="1" dirty="0">
                <a:solidFill>
                  <a:srgbClr val="6600CC"/>
                </a:solidFill>
                <a:latin typeface="Times New Roman" panose="02020603050405020304" pitchFamily="18" charset="0"/>
                <a:cs typeface="Times New Roman" panose="02020603050405020304" pitchFamily="18" charset="0"/>
              </a:rPr>
              <a:t>standards</a:t>
            </a:r>
            <a:r>
              <a:rPr lang="en-US" altLang="en-US" sz="2730" dirty="0">
                <a:latin typeface="Times New Roman" panose="02020603050405020304" pitchFamily="18" charset="0"/>
                <a:cs typeface="Times New Roman" panose="02020603050405020304" pitchFamily="18" charset="0"/>
              </a:rPr>
              <a:t>.</a:t>
            </a:r>
          </a:p>
          <a:p>
            <a:pPr algn="just" eaLnBrk="0" fontAlgn="base" hangingPunct="0">
              <a:lnSpc>
                <a:spcPct val="160000"/>
              </a:lnSpc>
              <a:spcBef>
                <a:spcPct val="0"/>
              </a:spcBef>
              <a:spcAft>
                <a:spcPct val="0"/>
              </a:spcAft>
              <a:buFont typeface="Wingdings" panose="05000000000000000000" pitchFamily="2" charset="2"/>
              <a:buChar char="§"/>
            </a:pPr>
            <a:r>
              <a:rPr lang="en-US" altLang="en-US" sz="2730" dirty="0">
                <a:latin typeface="Times New Roman" panose="02020603050405020304" pitchFamily="18" charset="0"/>
                <a:cs typeface="Times New Roman" panose="02020603050405020304" pitchFamily="18" charset="0"/>
              </a:rPr>
              <a:t>They perform various </a:t>
            </a:r>
            <a:r>
              <a:rPr lang="en-US" altLang="en-US" sz="2730" b="1" dirty="0">
                <a:solidFill>
                  <a:srgbClr val="006600"/>
                </a:solidFill>
                <a:latin typeface="Times New Roman" panose="02020603050405020304" pitchFamily="18" charset="0"/>
                <a:cs typeface="Times New Roman" panose="02020603050405020304" pitchFamily="18" charset="0"/>
              </a:rPr>
              <a:t>testing</a:t>
            </a:r>
            <a:r>
              <a:rPr lang="en-US" altLang="en-US" sz="2730" dirty="0">
                <a:latin typeface="Times New Roman" panose="02020603050405020304" pitchFamily="18" charset="0"/>
                <a:cs typeface="Times New Roman" panose="02020603050405020304" pitchFamily="18" charset="0"/>
              </a:rPr>
              <a:t> </a:t>
            </a:r>
            <a:r>
              <a:rPr lang="en-US" altLang="en-US" sz="2730" b="1" dirty="0">
                <a:solidFill>
                  <a:srgbClr val="006600"/>
                </a:solidFill>
                <a:latin typeface="Times New Roman" panose="02020603050405020304" pitchFamily="18" charset="0"/>
                <a:cs typeface="Times New Roman" panose="02020603050405020304" pitchFamily="18" charset="0"/>
              </a:rPr>
              <a:t>activities</a:t>
            </a:r>
            <a:r>
              <a:rPr lang="en-US" altLang="en-US" sz="2730" dirty="0">
                <a:latin typeface="Times New Roman" panose="02020603050405020304" pitchFamily="18" charset="0"/>
                <a:cs typeface="Times New Roman" panose="02020603050405020304" pitchFamily="18" charset="0"/>
              </a:rPr>
              <a:t>, including </a:t>
            </a:r>
            <a:r>
              <a:rPr lang="en-US" altLang="en-US" sz="2730" b="1" dirty="0">
                <a:solidFill>
                  <a:srgbClr val="0000CC"/>
                </a:solidFill>
                <a:latin typeface="Times New Roman" panose="02020603050405020304" pitchFamily="18" charset="0"/>
                <a:cs typeface="Times New Roman" panose="02020603050405020304" pitchFamily="18" charset="0"/>
              </a:rPr>
              <a:t>functional</a:t>
            </a:r>
            <a:r>
              <a:rPr lang="en-US" altLang="en-US" sz="2730" dirty="0">
                <a:latin typeface="Times New Roman" panose="02020603050405020304" pitchFamily="18" charset="0"/>
                <a:cs typeface="Times New Roman" panose="02020603050405020304" pitchFamily="18" charset="0"/>
              </a:rPr>
              <a:t> </a:t>
            </a:r>
            <a:r>
              <a:rPr lang="en-US" altLang="en-US" sz="2730" b="1" dirty="0">
                <a:solidFill>
                  <a:srgbClr val="0000CC"/>
                </a:solidFill>
                <a:latin typeface="Times New Roman" panose="02020603050405020304" pitchFamily="18" charset="0"/>
                <a:cs typeface="Times New Roman" panose="02020603050405020304" pitchFamily="18" charset="0"/>
              </a:rPr>
              <a:t>testing</a:t>
            </a:r>
            <a:r>
              <a:rPr lang="en-US" altLang="en-US" sz="2730" dirty="0">
                <a:latin typeface="Times New Roman" panose="02020603050405020304" pitchFamily="18" charset="0"/>
                <a:cs typeface="Times New Roman" panose="02020603050405020304" pitchFamily="18" charset="0"/>
              </a:rPr>
              <a:t>, </a:t>
            </a:r>
            <a:r>
              <a:rPr lang="en-US" altLang="en-US" sz="2730" b="1" dirty="0">
                <a:solidFill>
                  <a:srgbClr val="0000CC"/>
                </a:solidFill>
                <a:latin typeface="Times New Roman" panose="02020603050405020304" pitchFamily="18" charset="0"/>
                <a:cs typeface="Times New Roman" panose="02020603050405020304" pitchFamily="18" charset="0"/>
              </a:rPr>
              <a:t>performance</a:t>
            </a:r>
            <a:r>
              <a:rPr lang="en-US" altLang="en-US" sz="2730" dirty="0">
                <a:latin typeface="Times New Roman" panose="02020603050405020304" pitchFamily="18" charset="0"/>
                <a:cs typeface="Times New Roman" panose="02020603050405020304" pitchFamily="18" charset="0"/>
              </a:rPr>
              <a:t> </a:t>
            </a:r>
            <a:r>
              <a:rPr lang="en-US" altLang="en-US" sz="2730" b="1" dirty="0">
                <a:solidFill>
                  <a:srgbClr val="0000CC"/>
                </a:solidFill>
                <a:latin typeface="Times New Roman" panose="02020603050405020304" pitchFamily="18" charset="0"/>
                <a:cs typeface="Times New Roman" panose="02020603050405020304" pitchFamily="18" charset="0"/>
              </a:rPr>
              <a:t>testing</a:t>
            </a:r>
            <a:r>
              <a:rPr lang="en-US" altLang="en-US" sz="2730" dirty="0">
                <a:latin typeface="Times New Roman" panose="02020603050405020304" pitchFamily="18" charset="0"/>
                <a:cs typeface="Times New Roman" panose="02020603050405020304" pitchFamily="18" charset="0"/>
              </a:rPr>
              <a:t>, </a:t>
            </a:r>
            <a:r>
              <a:rPr lang="en-US" altLang="en-US" sz="2730" b="1" dirty="0">
                <a:solidFill>
                  <a:srgbClr val="0000CC"/>
                </a:solidFill>
                <a:latin typeface="Times New Roman" panose="02020603050405020304" pitchFamily="18" charset="0"/>
                <a:cs typeface="Times New Roman" panose="02020603050405020304" pitchFamily="18" charset="0"/>
              </a:rPr>
              <a:t>security</a:t>
            </a:r>
            <a:r>
              <a:rPr lang="en-US" altLang="en-US" sz="2730" dirty="0">
                <a:latin typeface="Times New Roman" panose="02020603050405020304" pitchFamily="18" charset="0"/>
                <a:cs typeface="Times New Roman" panose="02020603050405020304" pitchFamily="18" charset="0"/>
              </a:rPr>
              <a:t> </a:t>
            </a:r>
            <a:r>
              <a:rPr lang="en-US" altLang="en-US" sz="2730" b="1" dirty="0">
                <a:solidFill>
                  <a:srgbClr val="0000CC"/>
                </a:solidFill>
                <a:latin typeface="Times New Roman" panose="02020603050405020304" pitchFamily="18" charset="0"/>
                <a:cs typeface="Times New Roman" panose="02020603050405020304" pitchFamily="18" charset="0"/>
              </a:rPr>
              <a:t>testing</a:t>
            </a:r>
            <a:r>
              <a:rPr lang="en-US" altLang="en-US" sz="2730" dirty="0">
                <a:latin typeface="Times New Roman" panose="02020603050405020304" pitchFamily="18" charset="0"/>
                <a:cs typeface="Times New Roman" panose="02020603050405020304" pitchFamily="18" charset="0"/>
              </a:rPr>
              <a:t>, and </a:t>
            </a:r>
            <a:r>
              <a:rPr lang="en-US" altLang="en-US" sz="2730" b="1" dirty="0">
                <a:solidFill>
                  <a:srgbClr val="0000CC"/>
                </a:solidFill>
                <a:latin typeface="Times New Roman" panose="02020603050405020304" pitchFamily="18" charset="0"/>
                <a:cs typeface="Times New Roman" panose="02020603050405020304" pitchFamily="18" charset="0"/>
              </a:rPr>
              <a:t>usability</a:t>
            </a:r>
            <a:r>
              <a:rPr lang="en-US" altLang="en-US" sz="2730" dirty="0">
                <a:latin typeface="Times New Roman" panose="02020603050405020304" pitchFamily="18" charset="0"/>
                <a:cs typeface="Times New Roman" panose="02020603050405020304" pitchFamily="18" charset="0"/>
              </a:rPr>
              <a:t> </a:t>
            </a:r>
            <a:r>
              <a:rPr lang="en-US" altLang="en-US" sz="2730" b="1" dirty="0">
                <a:solidFill>
                  <a:srgbClr val="0000CC"/>
                </a:solidFill>
                <a:latin typeface="Times New Roman" panose="02020603050405020304" pitchFamily="18" charset="0"/>
                <a:cs typeface="Times New Roman" panose="02020603050405020304" pitchFamily="18" charset="0"/>
              </a:rPr>
              <a:t>testing</a:t>
            </a:r>
            <a:r>
              <a:rPr lang="en-US" altLang="en-US" sz="2730" dirty="0">
                <a:latin typeface="Times New Roman" panose="02020603050405020304" pitchFamily="18" charset="0"/>
                <a:cs typeface="Times New Roman" panose="02020603050405020304" pitchFamily="18" charset="0"/>
              </a:rPr>
              <a:t>.</a:t>
            </a:r>
          </a:p>
          <a:p>
            <a:pPr algn="just" eaLnBrk="0" fontAlgn="base" hangingPunct="0">
              <a:lnSpc>
                <a:spcPct val="160000"/>
              </a:lnSpc>
              <a:spcBef>
                <a:spcPct val="0"/>
              </a:spcBef>
              <a:spcAft>
                <a:spcPct val="0"/>
              </a:spcAft>
              <a:buFont typeface="Wingdings" panose="05000000000000000000" pitchFamily="2" charset="2"/>
              <a:buChar char="§"/>
            </a:pPr>
            <a:r>
              <a:rPr lang="en-US" altLang="en-US" sz="2730" b="1" dirty="0">
                <a:solidFill>
                  <a:srgbClr val="6600CC"/>
                </a:solidFill>
                <a:latin typeface="Times New Roman" panose="02020603050405020304" pitchFamily="18" charset="0"/>
                <a:cs typeface="Times New Roman" panose="02020603050405020304" pitchFamily="18" charset="0"/>
              </a:rPr>
              <a:t>Poor quality </a:t>
            </a:r>
            <a:r>
              <a:rPr lang="en-US" altLang="en-US" sz="2730" dirty="0">
                <a:latin typeface="Times New Roman" panose="02020603050405020304" pitchFamily="18" charset="0"/>
                <a:cs typeface="Times New Roman" panose="02020603050405020304" pitchFamily="18" charset="0"/>
              </a:rPr>
              <a:t>can result in increased </a:t>
            </a:r>
            <a:r>
              <a:rPr lang="en-US" altLang="en-US" sz="2730" b="1" dirty="0">
                <a:latin typeface="Times New Roman" panose="02020603050405020304" pitchFamily="18" charset="0"/>
                <a:cs typeface="Times New Roman" panose="02020603050405020304" pitchFamily="18" charset="0"/>
              </a:rPr>
              <a:t>workload</a:t>
            </a:r>
            <a:r>
              <a:rPr lang="en-US" altLang="en-US" sz="2730" dirty="0">
                <a:latin typeface="Times New Roman" panose="02020603050405020304" pitchFamily="18" charset="0"/>
                <a:cs typeface="Times New Roman" panose="02020603050405020304" pitchFamily="18" charset="0"/>
              </a:rPr>
              <a:t> for </a:t>
            </a:r>
            <a:r>
              <a:rPr lang="en-US" altLang="en-US" sz="2730" b="1" dirty="0">
                <a:latin typeface="Times New Roman" panose="02020603050405020304" pitchFamily="18" charset="0"/>
                <a:cs typeface="Times New Roman" panose="02020603050405020304" pitchFamily="18" charset="0"/>
              </a:rPr>
              <a:t>QA/testers, </a:t>
            </a:r>
            <a:r>
              <a:rPr lang="en-US" altLang="en-US" sz="2730" b="1" dirty="0">
                <a:solidFill>
                  <a:srgbClr val="FF0000"/>
                </a:solidFill>
                <a:latin typeface="Times New Roman" panose="02020603050405020304" pitchFamily="18" charset="0"/>
                <a:cs typeface="Times New Roman" panose="02020603050405020304" pitchFamily="18" charset="0"/>
              </a:rPr>
              <a:t>delayed releases</a:t>
            </a:r>
            <a:r>
              <a:rPr lang="en-US" altLang="en-US" sz="2730" dirty="0">
                <a:latin typeface="Times New Roman" panose="02020603050405020304" pitchFamily="18" charset="0"/>
                <a:cs typeface="Times New Roman" panose="02020603050405020304" pitchFamily="18" charset="0"/>
              </a:rPr>
              <a:t>, and </a:t>
            </a:r>
            <a:r>
              <a:rPr lang="en-US" altLang="en-US" sz="2730" b="1" dirty="0">
                <a:solidFill>
                  <a:srgbClr val="FF0000"/>
                </a:solidFill>
                <a:latin typeface="Times New Roman" panose="02020603050405020304" pitchFamily="18" charset="0"/>
                <a:cs typeface="Times New Roman" panose="02020603050405020304" pitchFamily="18" charset="0"/>
              </a:rPr>
              <a:t>compromised</a:t>
            </a:r>
            <a:r>
              <a:rPr lang="en-US" altLang="en-US" sz="2730" dirty="0">
                <a:latin typeface="Times New Roman" panose="02020603050405020304" pitchFamily="18" charset="0"/>
                <a:cs typeface="Times New Roman" panose="02020603050405020304" pitchFamily="18" charset="0"/>
              </a:rPr>
              <a:t> </a:t>
            </a:r>
            <a:r>
              <a:rPr lang="en-US" altLang="en-US" sz="2730" b="1" dirty="0">
                <a:latin typeface="Times New Roman" panose="02020603050405020304" pitchFamily="18" charset="0"/>
                <a:cs typeface="Times New Roman" panose="02020603050405020304" pitchFamily="18" charset="0"/>
              </a:rPr>
              <a:t>system/software integrity.</a:t>
            </a:r>
          </a:p>
          <a:p>
            <a:pPr marL="0" indent="0" algn="just" eaLnBrk="0" fontAlgn="base" hangingPunct="0">
              <a:lnSpc>
                <a:spcPct val="160000"/>
              </a:lnSpc>
              <a:spcBef>
                <a:spcPct val="0"/>
              </a:spcBef>
              <a:spcAft>
                <a:spcPct val="0"/>
              </a:spcAft>
              <a:buNone/>
            </a:pPr>
            <a:endParaRPr lang="en-US" altLang="en-US" sz="273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52</a:t>
            </a:fld>
            <a:endParaRPr lang="en-US" dirty="0">
              <a:solidFill>
                <a:srgbClr val="04617B">
                  <a:shade val="90000"/>
                </a:srgbClr>
              </a:solidFill>
            </a:endParaRPr>
          </a:p>
        </p:txBody>
      </p:sp>
    </p:spTree>
    <p:extLst>
      <p:ext uri="{BB962C8B-B14F-4D97-AF65-F5344CB8AC3E}">
        <p14:creationId xmlns:p14="http://schemas.microsoft.com/office/powerpoint/2010/main" val="16881581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
            <a:ext cx="9144000" cy="380999"/>
          </a:xfrm>
        </p:spPr>
        <p:txBody>
          <a:bodyPr>
            <a:normAutofit fontScale="90000"/>
          </a:bodyPr>
          <a:lstStyle/>
          <a:p>
            <a:pPr algn="ctr"/>
            <a:r>
              <a:rPr lang="en-US" altLang="en-US" sz="2800" b="1" dirty="0">
                <a:solidFill>
                  <a:srgbClr val="FF0000"/>
                </a:solidFill>
                <a:latin typeface="Times New Roman" panose="02020603050405020304" pitchFamily="18" charset="0"/>
                <a:cs typeface="Times New Roman" panose="02020603050405020304" pitchFamily="18" charset="0"/>
              </a:rPr>
              <a:t>System/Software Quality and the Stakeholders----</a:t>
            </a:r>
            <a:endParaRPr lang="en-GB" sz="2800" dirty="0">
              <a:solidFill>
                <a:srgbClr val="FF0000"/>
              </a:solidFill>
            </a:endParaRPr>
          </a:p>
        </p:txBody>
      </p:sp>
      <p:sp>
        <p:nvSpPr>
          <p:cNvPr id="3" name="Content Placeholder 2"/>
          <p:cNvSpPr>
            <a:spLocks noGrp="1"/>
          </p:cNvSpPr>
          <p:nvPr>
            <p:ph idx="1"/>
          </p:nvPr>
        </p:nvSpPr>
        <p:spPr>
          <a:xfrm>
            <a:off x="0" y="381000"/>
            <a:ext cx="12192000" cy="6340475"/>
          </a:xfrm>
        </p:spPr>
        <p:txBody>
          <a:bodyPr>
            <a:noAutofit/>
          </a:bodyPr>
          <a:lstStyle/>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6. Regulatory Authorities</a:t>
            </a:r>
            <a:endParaRPr lang="en-GB" sz="2600" dirty="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Regulatory</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authorities</a:t>
            </a:r>
            <a:r>
              <a:rPr lang="en-GB" sz="2600" dirty="0">
                <a:latin typeface="Times New Roman" panose="02020603050405020304" pitchFamily="18" charset="0"/>
                <a:cs typeface="Times New Roman" panose="02020603050405020304" pitchFamily="18" charset="0"/>
              </a:rPr>
              <a:t> may </a:t>
            </a:r>
            <a:r>
              <a:rPr lang="en-GB" sz="2600" b="1" dirty="0">
                <a:latin typeface="Times New Roman" panose="02020603050405020304" pitchFamily="18" charset="0"/>
                <a:cs typeface="Times New Roman" panose="02020603050405020304" pitchFamily="18" charset="0"/>
              </a:rPr>
              <a:t>impose</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standards</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regulations</a:t>
            </a:r>
            <a:r>
              <a:rPr lang="en-GB" sz="2600" dirty="0">
                <a:latin typeface="Times New Roman" panose="02020603050405020304" pitchFamily="18" charset="0"/>
                <a:cs typeface="Times New Roman" panose="02020603050405020304" pitchFamily="18" charset="0"/>
              </a:rPr>
              <a:t>, and </a:t>
            </a:r>
            <a:r>
              <a:rPr lang="en-GB" sz="2600" b="1" dirty="0">
                <a:solidFill>
                  <a:srgbClr val="0000CC"/>
                </a:solidFill>
                <a:latin typeface="Times New Roman" panose="02020603050405020304" pitchFamily="18" charset="0"/>
                <a:cs typeface="Times New Roman" panose="02020603050405020304" pitchFamily="18" charset="0"/>
              </a:rPr>
              <a:t>compliance</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that the </a:t>
            </a:r>
            <a:r>
              <a:rPr lang="en-GB" sz="2600" b="1" dirty="0">
                <a:latin typeface="Times New Roman" panose="02020603050405020304" pitchFamily="18" charset="0"/>
                <a:cs typeface="Times New Roman" panose="02020603050405020304" pitchFamily="18" charset="0"/>
              </a:rPr>
              <a:t>system/software</a:t>
            </a:r>
            <a:r>
              <a:rPr lang="en-GB" sz="2600" dirty="0">
                <a:latin typeface="Times New Roman" panose="02020603050405020304" pitchFamily="18" charset="0"/>
                <a:cs typeface="Times New Roman" panose="02020603050405020304" pitchFamily="18" charset="0"/>
              </a:rPr>
              <a:t> must </a:t>
            </a:r>
            <a:r>
              <a:rPr lang="en-GB" sz="2600" b="1" dirty="0">
                <a:latin typeface="Times New Roman" panose="02020603050405020304" pitchFamily="18" charset="0"/>
                <a:cs typeface="Times New Roman" panose="02020603050405020304" pitchFamily="18" charset="0"/>
              </a:rPr>
              <a:t>adhere</a:t>
            </a:r>
            <a:r>
              <a:rPr lang="en-GB" sz="2600" dirty="0">
                <a:latin typeface="Times New Roman" panose="02020603050405020304" pitchFamily="18" charset="0"/>
                <a:cs typeface="Times New Roman" panose="02020603050405020304" pitchFamily="18" charset="0"/>
              </a:rPr>
              <a:t> to.</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They </a:t>
            </a:r>
            <a:r>
              <a:rPr lang="en-GB" sz="2600" b="1" dirty="0">
                <a:solidFill>
                  <a:srgbClr val="660033"/>
                </a:solidFill>
                <a:latin typeface="Times New Roman" panose="02020603050405020304" pitchFamily="18" charset="0"/>
                <a:cs typeface="Times New Roman" panose="02020603050405020304" pitchFamily="18" charset="0"/>
              </a:rPr>
              <a:t>ensure</a:t>
            </a:r>
            <a:r>
              <a:rPr lang="en-GB" sz="2600" dirty="0">
                <a:latin typeface="Times New Roman" panose="02020603050405020304" pitchFamily="18" charset="0"/>
                <a:cs typeface="Times New Roman" panose="02020603050405020304" pitchFamily="18" charset="0"/>
              </a:rPr>
              <a:t> that the </a:t>
            </a:r>
            <a:r>
              <a:rPr lang="en-GB" sz="2600" b="1" dirty="0">
                <a:solidFill>
                  <a:srgbClr val="660033"/>
                </a:solidFill>
                <a:latin typeface="Times New Roman" panose="02020603050405020304" pitchFamily="18" charset="0"/>
                <a:cs typeface="Times New Roman" panose="02020603050405020304" pitchFamily="18" charset="0"/>
              </a:rPr>
              <a:t>system/software meets legal</a:t>
            </a:r>
            <a:r>
              <a:rPr lang="en-GB" sz="2600" dirty="0">
                <a:solidFill>
                  <a:srgbClr val="660033"/>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and </a:t>
            </a:r>
            <a:r>
              <a:rPr lang="en-GB" sz="2600" b="1" dirty="0">
                <a:solidFill>
                  <a:srgbClr val="660033"/>
                </a:solidFill>
                <a:latin typeface="Times New Roman" panose="02020603050405020304" pitchFamily="18" charset="0"/>
                <a:cs typeface="Times New Roman" panose="02020603050405020304" pitchFamily="18" charset="0"/>
              </a:rPr>
              <a:t>industry-specific</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standards</a:t>
            </a:r>
            <a:r>
              <a:rPr lang="en-GB" sz="2600" dirty="0">
                <a:latin typeface="Times New Roman" panose="02020603050405020304" pitchFamily="18" charset="0"/>
                <a:cs typeface="Times New Roman" panose="02020603050405020304" pitchFamily="18" charset="0"/>
              </a:rPr>
              <a:t> for </a:t>
            </a:r>
            <a:r>
              <a:rPr lang="en-GB" sz="2600" b="1" dirty="0">
                <a:solidFill>
                  <a:srgbClr val="006600"/>
                </a:solidFill>
                <a:latin typeface="Times New Roman" panose="02020603050405020304" pitchFamily="18" charset="0"/>
                <a:cs typeface="Times New Roman" panose="02020603050405020304" pitchFamily="18" charset="0"/>
              </a:rPr>
              <a:t>safety</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security</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privacy</a:t>
            </a:r>
            <a:r>
              <a:rPr lang="en-GB" sz="2600" dirty="0">
                <a:latin typeface="Times New Roman" panose="02020603050405020304" pitchFamily="18" charset="0"/>
                <a:cs typeface="Times New Roman" panose="02020603050405020304" pitchFamily="18" charset="0"/>
              </a:rPr>
              <a:t>, and </a:t>
            </a:r>
            <a:r>
              <a:rPr lang="en-GB" sz="2600" b="1" dirty="0">
                <a:solidFill>
                  <a:srgbClr val="006600"/>
                </a:solidFill>
                <a:latin typeface="Times New Roman" panose="02020603050405020304" pitchFamily="18" charset="0"/>
                <a:cs typeface="Times New Roman" panose="02020603050405020304" pitchFamily="18" charset="0"/>
              </a:rPr>
              <a:t>reliability</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sz="2600" b="1" dirty="0">
                <a:latin typeface="Times New Roman" panose="02020603050405020304" pitchFamily="18" charset="0"/>
                <a:cs typeface="Times New Roman" panose="02020603050405020304" pitchFamily="18" charset="0"/>
              </a:rPr>
              <a:t>Poor quality </a:t>
            </a:r>
            <a:r>
              <a:rPr lang="en-GB" sz="2600" dirty="0">
                <a:latin typeface="Times New Roman" panose="02020603050405020304" pitchFamily="18" charset="0"/>
                <a:cs typeface="Times New Roman" panose="02020603050405020304" pitchFamily="18" charset="0"/>
              </a:rPr>
              <a:t>can lead to </a:t>
            </a:r>
            <a:r>
              <a:rPr lang="en-GB" sz="2600" b="1" dirty="0">
                <a:solidFill>
                  <a:srgbClr val="FF0000"/>
                </a:solidFill>
                <a:latin typeface="Times New Roman" panose="02020603050405020304" pitchFamily="18" charset="0"/>
                <a:cs typeface="Times New Roman" panose="02020603050405020304" pitchFamily="18" charset="0"/>
              </a:rPr>
              <a:t>non-compliance, legal liabilities</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fines</a:t>
            </a:r>
            <a:r>
              <a:rPr lang="en-GB" sz="2600" dirty="0">
                <a:latin typeface="Times New Roman" panose="02020603050405020304" pitchFamily="18" charset="0"/>
                <a:cs typeface="Times New Roman" panose="02020603050405020304" pitchFamily="18" charset="0"/>
              </a:rPr>
              <a:t>, and other </a:t>
            </a:r>
            <a:r>
              <a:rPr lang="en-GB" sz="2600" b="1" dirty="0">
                <a:solidFill>
                  <a:srgbClr val="FF0000"/>
                </a:solidFill>
                <a:latin typeface="Times New Roman" panose="02020603050405020304" pitchFamily="18" charset="0"/>
                <a:cs typeface="Times New Roman" panose="02020603050405020304" pitchFamily="18" charset="0"/>
              </a:rPr>
              <a:t>penalties</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7. Business Owners/Executives</a:t>
            </a:r>
            <a:endParaRPr lang="en-GB" sz="2600" dirty="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Business owners </a:t>
            </a:r>
            <a:r>
              <a:rPr lang="en-GB" sz="2600" dirty="0">
                <a:latin typeface="Times New Roman" panose="02020603050405020304" pitchFamily="18" charset="0"/>
                <a:cs typeface="Times New Roman" panose="02020603050405020304" pitchFamily="18" charset="0"/>
              </a:rPr>
              <a:t>and </a:t>
            </a:r>
            <a:r>
              <a:rPr lang="en-GB" sz="2600" b="1" dirty="0">
                <a:latin typeface="Times New Roman" panose="02020603050405020304" pitchFamily="18" charset="0"/>
                <a:cs typeface="Times New Roman" panose="02020603050405020304" pitchFamily="18" charset="0"/>
              </a:rPr>
              <a:t>executives</a:t>
            </a:r>
            <a:r>
              <a:rPr lang="en-GB" sz="2600" dirty="0">
                <a:latin typeface="Times New Roman" panose="02020603050405020304" pitchFamily="18" charset="0"/>
                <a:cs typeface="Times New Roman" panose="02020603050405020304" pitchFamily="18" charset="0"/>
              </a:rPr>
              <a:t> are concerned with the overall </a:t>
            </a:r>
            <a:r>
              <a:rPr lang="en-GB" sz="2600" b="1" dirty="0">
                <a:solidFill>
                  <a:srgbClr val="660033"/>
                </a:solidFill>
                <a:latin typeface="Times New Roman" panose="02020603050405020304" pitchFamily="18" charset="0"/>
                <a:cs typeface="Times New Roman" panose="02020603050405020304" pitchFamily="18" charset="0"/>
              </a:rPr>
              <a:t>success</a:t>
            </a:r>
            <a:r>
              <a:rPr lang="en-GB" sz="2600" dirty="0">
                <a:latin typeface="Times New Roman" panose="02020603050405020304" pitchFamily="18" charset="0"/>
                <a:cs typeface="Times New Roman" panose="02020603050405020304" pitchFamily="18" charset="0"/>
              </a:rPr>
              <a:t> and </a:t>
            </a:r>
            <a:r>
              <a:rPr lang="en-GB" sz="2600" b="1" dirty="0">
                <a:solidFill>
                  <a:srgbClr val="660033"/>
                </a:solidFill>
                <a:latin typeface="Times New Roman" panose="02020603050405020304" pitchFamily="18" charset="0"/>
                <a:cs typeface="Times New Roman" panose="02020603050405020304" pitchFamily="18" charset="0"/>
              </a:rPr>
              <a:t>profitability</a:t>
            </a:r>
            <a:r>
              <a:rPr lang="en-GB" sz="2600" dirty="0">
                <a:latin typeface="Times New Roman" panose="02020603050405020304" pitchFamily="18" charset="0"/>
                <a:cs typeface="Times New Roman" panose="02020603050405020304" pitchFamily="18" charset="0"/>
              </a:rPr>
              <a:t> of the </a:t>
            </a:r>
            <a:r>
              <a:rPr lang="en-GB" sz="2600" b="1" dirty="0">
                <a:solidFill>
                  <a:srgbClr val="660033"/>
                </a:solidFill>
                <a:latin typeface="Times New Roman" panose="02020603050405020304" pitchFamily="18" charset="0"/>
                <a:cs typeface="Times New Roman" panose="02020603050405020304" pitchFamily="18" charset="0"/>
              </a:rPr>
              <a:t>organization</a:t>
            </a:r>
            <a:r>
              <a:rPr lang="en-GB" sz="26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53</a:t>
            </a:fld>
            <a:endParaRPr lang="en-US" dirty="0">
              <a:solidFill>
                <a:srgbClr val="04617B">
                  <a:shade val="90000"/>
                </a:srgbClr>
              </a:solidFill>
            </a:endParaRPr>
          </a:p>
        </p:txBody>
      </p:sp>
    </p:spTree>
    <p:extLst>
      <p:ext uri="{BB962C8B-B14F-4D97-AF65-F5344CB8AC3E}">
        <p14:creationId xmlns:p14="http://schemas.microsoft.com/office/powerpoint/2010/main" val="22536364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
            <a:ext cx="9144000" cy="380999"/>
          </a:xfrm>
        </p:spPr>
        <p:txBody>
          <a:bodyPr>
            <a:normAutofit fontScale="90000"/>
          </a:bodyPr>
          <a:lstStyle/>
          <a:p>
            <a:pPr algn="ctr"/>
            <a:r>
              <a:rPr lang="en-US" altLang="en-US" sz="2800" b="1" dirty="0">
                <a:solidFill>
                  <a:srgbClr val="FF0000"/>
                </a:solidFill>
                <a:latin typeface="Times New Roman" panose="02020603050405020304" pitchFamily="18" charset="0"/>
                <a:cs typeface="Times New Roman" panose="02020603050405020304" pitchFamily="18" charset="0"/>
              </a:rPr>
              <a:t>System/Software Quality and the Stakeholders----</a:t>
            </a:r>
            <a:endParaRPr lang="en-GB" sz="2800" dirty="0">
              <a:solidFill>
                <a:srgbClr val="FF0000"/>
              </a:solidFill>
            </a:endParaRPr>
          </a:p>
        </p:txBody>
      </p:sp>
      <p:sp>
        <p:nvSpPr>
          <p:cNvPr id="3" name="Content Placeholder 2"/>
          <p:cNvSpPr>
            <a:spLocks noGrp="1"/>
          </p:cNvSpPr>
          <p:nvPr>
            <p:ph idx="1"/>
          </p:nvPr>
        </p:nvSpPr>
        <p:spPr>
          <a:xfrm>
            <a:off x="162232" y="228600"/>
            <a:ext cx="11872452" cy="6492876"/>
          </a:xfrm>
        </p:spPr>
        <p:txBody>
          <a:bodyPr>
            <a:noAutofit/>
          </a:bodyPr>
          <a:lstStyle/>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They </a:t>
            </a:r>
            <a:r>
              <a:rPr lang="en-GB" sz="2600" b="1" dirty="0">
                <a:latin typeface="Times New Roman" panose="02020603050405020304" pitchFamily="18" charset="0"/>
                <a:cs typeface="Times New Roman" panose="02020603050405020304" pitchFamily="18" charset="0"/>
              </a:rPr>
              <a:t>prioritize</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quality</a:t>
            </a:r>
            <a:r>
              <a:rPr lang="en-GB" sz="2600" dirty="0">
                <a:latin typeface="Times New Roman" panose="02020603050405020304" pitchFamily="18" charset="0"/>
                <a:cs typeface="Times New Roman" panose="02020603050405020304" pitchFamily="18" charset="0"/>
              </a:rPr>
              <a:t> in terms of </a:t>
            </a:r>
            <a:r>
              <a:rPr lang="en-GB" sz="2600" b="1" dirty="0">
                <a:solidFill>
                  <a:srgbClr val="0000CC"/>
                </a:solidFill>
                <a:latin typeface="Times New Roman" panose="02020603050405020304" pitchFamily="18" charset="0"/>
                <a:cs typeface="Times New Roman" panose="02020603050405020304" pitchFamily="18" charset="0"/>
              </a:rPr>
              <a:t>customer satisfaction, competitive advantage</a:t>
            </a:r>
            <a:r>
              <a:rPr lang="en-GB" sz="2600" dirty="0">
                <a:latin typeface="Times New Roman" panose="02020603050405020304" pitchFamily="18" charset="0"/>
                <a:cs typeface="Times New Roman" panose="02020603050405020304" pitchFamily="18" charset="0"/>
              </a:rPr>
              <a:t>, and </a:t>
            </a:r>
            <a:r>
              <a:rPr lang="en-GB" sz="2600" b="1" dirty="0">
                <a:solidFill>
                  <a:srgbClr val="0000CC"/>
                </a:solidFill>
                <a:latin typeface="Times New Roman" panose="02020603050405020304" pitchFamily="18" charset="0"/>
                <a:cs typeface="Times New Roman" panose="02020603050405020304" pitchFamily="18" charset="0"/>
              </a:rPr>
              <a:t>return</a:t>
            </a:r>
            <a:r>
              <a:rPr lang="en-GB" sz="2600" dirty="0">
                <a:latin typeface="Times New Roman" panose="02020603050405020304" pitchFamily="18" charset="0"/>
                <a:cs typeface="Times New Roman" panose="02020603050405020304" pitchFamily="18" charset="0"/>
              </a:rPr>
              <a:t> on </a:t>
            </a:r>
            <a:r>
              <a:rPr lang="en-GB" sz="2600" b="1" dirty="0">
                <a:solidFill>
                  <a:srgbClr val="0000CC"/>
                </a:solidFill>
                <a:latin typeface="Times New Roman" panose="02020603050405020304" pitchFamily="18" charset="0"/>
                <a:cs typeface="Times New Roman" panose="02020603050405020304" pitchFamily="18" charset="0"/>
              </a:rPr>
              <a:t>investment</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sz="2600" b="1" dirty="0">
                <a:latin typeface="Times New Roman" panose="02020603050405020304" pitchFamily="18" charset="0"/>
                <a:cs typeface="Times New Roman" panose="02020603050405020304" pitchFamily="18" charset="0"/>
              </a:rPr>
              <a:t>Poor quality </a:t>
            </a:r>
            <a:r>
              <a:rPr lang="en-GB" sz="2600" dirty="0">
                <a:latin typeface="Times New Roman" panose="02020603050405020304" pitchFamily="18" charset="0"/>
                <a:cs typeface="Times New Roman" panose="02020603050405020304" pitchFamily="18" charset="0"/>
              </a:rPr>
              <a:t>can impact </a:t>
            </a:r>
            <a:r>
              <a:rPr lang="en-GB" sz="2600" b="1" dirty="0">
                <a:solidFill>
                  <a:srgbClr val="660033"/>
                </a:solidFill>
                <a:latin typeface="Times New Roman" panose="02020603050405020304" pitchFamily="18" charset="0"/>
                <a:cs typeface="Times New Roman" panose="02020603050405020304" pitchFamily="18" charset="0"/>
              </a:rPr>
              <a:t>business</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performance</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market</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competitiveness</a:t>
            </a:r>
            <a:r>
              <a:rPr lang="en-GB" sz="2600" dirty="0">
                <a:latin typeface="Times New Roman" panose="02020603050405020304" pitchFamily="18" charset="0"/>
                <a:cs typeface="Times New Roman" panose="02020603050405020304" pitchFamily="18" charset="0"/>
              </a:rPr>
              <a:t>, and </a:t>
            </a:r>
            <a:r>
              <a:rPr lang="en-GB" sz="2600" b="1" dirty="0">
                <a:solidFill>
                  <a:srgbClr val="660033"/>
                </a:solidFill>
                <a:latin typeface="Times New Roman" panose="02020603050405020304" pitchFamily="18" charset="0"/>
                <a:cs typeface="Times New Roman" panose="02020603050405020304" pitchFamily="18" charset="0"/>
              </a:rPr>
              <a:t>long-term</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sustainability</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GB" sz="2600" dirty="0">
                <a:latin typeface="Times New Roman" panose="02020603050405020304" pitchFamily="18" charset="0"/>
                <a:cs typeface="Times New Roman" panose="02020603050405020304" pitchFamily="18" charset="0"/>
              </a:rPr>
              <a:t>In summary, </a:t>
            </a:r>
            <a:r>
              <a:rPr lang="en-GB" sz="2600" b="1" dirty="0">
                <a:solidFill>
                  <a:srgbClr val="9900CC"/>
                </a:solidFill>
                <a:latin typeface="Times New Roman" panose="02020603050405020304" pitchFamily="18" charset="0"/>
                <a:cs typeface="Times New Roman" panose="02020603050405020304" pitchFamily="18" charset="0"/>
              </a:rPr>
              <a:t>system/software quality </a:t>
            </a:r>
            <a:r>
              <a:rPr lang="en-GB" sz="2600" dirty="0">
                <a:latin typeface="Times New Roman" panose="02020603050405020304" pitchFamily="18" charset="0"/>
                <a:cs typeface="Times New Roman" panose="02020603050405020304" pitchFamily="18" charset="0"/>
              </a:rPr>
              <a:t>is essential for </a:t>
            </a:r>
            <a:r>
              <a:rPr lang="en-GB" sz="2600" b="1" dirty="0">
                <a:solidFill>
                  <a:srgbClr val="FF0000"/>
                </a:solidFill>
                <a:latin typeface="Times New Roman" panose="02020603050405020304" pitchFamily="18" charset="0"/>
                <a:cs typeface="Times New Roman" panose="02020603050405020304" pitchFamily="18" charset="0"/>
              </a:rPr>
              <a:t>meeting</a:t>
            </a:r>
            <a:r>
              <a:rPr lang="en-GB" sz="2600" dirty="0">
                <a:latin typeface="Times New Roman" panose="02020603050405020304" pitchFamily="18" charset="0"/>
                <a:cs typeface="Times New Roman" panose="02020603050405020304" pitchFamily="18" charset="0"/>
              </a:rPr>
              <a:t> the </a:t>
            </a:r>
            <a:r>
              <a:rPr lang="en-GB" sz="2600" b="1" dirty="0">
                <a:solidFill>
                  <a:srgbClr val="FF0000"/>
                </a:solidFill>
                <a:latin typeface="Times New Roman" panose="02020603050405020304" pitchFamily="18" charset="0"/>
                <a:cs typeface="Times New Roman" panose="02020603050405020304" pitchFamily="18" charset="0"/>
              </a:rPr>
              <a:t>needs</a:t>
            </a: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expectations</a:t>
            </a:r>
            <a:r>
              <a:rPr lang="en-GB" sz="2600" dirty="0">
                <a:latin typeface="Times New Roman" panose="02020603050405020304" pitchFamily="18" charset="0"/>
                <a:cs typeface="Times New Roman" panose="02020603050405020304" pitchFamily="18" charset="0"/>
              </a:rPr>
              <a:t> of </a:t>
            </a:r>
            <a:r>
              <a:rPr lang="en-GB" sz="2600" b="1" dirty="0">
                <a:solidFill>
                  <a:srgbClr val="FF0000"/>
                </a:solidFill>
                <a:latin typeface="Times New Roman" panose="02020603050405020304" pitchFamily="18" charset="0"/>
                <a:cs typeface="Times New Roman" panose="02020603050405020304" pitchFamily="18" charset="0"/>
              </a:rPr>
              <a:t>stakeholders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across</a:t>
            </a:r>
            <a:r>
              <a:rPr lang="en-GB" sz="2600" dirty="0">
                <a:latin typeface="Times New Roman" panose="02020603050405020304" pitchFamily="18" charset="0"/>
                <a:cs typeface="Times New Roman" panose="02020603050405020304" pitchFamily="18" charset="0"/>
              </a:rPr>
              <a:t> the </a:t>
            </a:r>
            <a:r>
              <a:rPr lang="en-GB" sz="2600" b="1" dirty="0">
                <a:latin typeface="Times New Roman" panose="02020603050405020304" pitchFamily="18" charset="0"/>
                <a:cs typeface="Times New Roman" panose="02020603050405020304" pitchFamily="18" charset="0"/>
              </a:rPr>
              <a:t>development</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lifecycle</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By </a:t>
            </a:r>
            <a:r>
              <a:rPr lang="en-GB" sz="2600" b="1" dirty="0">
                <a:latin typeface="Times New Roman" panose="02020603050405020304" pitchFamily="18" charset="0"/>
                <a:cs typeface="Times New Roman" panose="02020603050405020304" pitchFamily="18" charset="0"/>
              </a:rPr>
              <a:t>prioritizing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quality</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addressing</a:t>
            </a:r>
            <a:r>
              <a:rPr lang="en-GB" sz="2600" dirty="0">
                <a:latin typeface="Times New Roman" panose="02020603050405020304" pitchFamily="18" charset="0"/>
                <a:cs typeface="Times New Roman" panose="02020603050405020304" pitchFamily="18" charset="0"/>
              </a:rPr>
              <a:t> the concerns of various </a:t>
            </a:r>
            <a:r>
              <a:rPr lang="en-GB" sz="2600" b="1" dirty="0">
                <a:solidFill>
                  <a:srgbClr val="0000CC"/>
                </a:solidFill>
                <a:latin typeface="Times New Roman" panose="02020603050405020304" pitchFamily="18" charset="0"/>
                <a:cs typeface="Times New Roman" panose="02020603050405020304" pitchFamily="18" charset="0"/>
              </a:rPr>
              <a:t>stakeholders</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organizations</a:t>
            </a:r>
            <a:r>
              <a:rPr lang="en-GB" sz="2600" dirty="0">
                <a:latin typeface="Times New Roman" panose="02020603050405020304" pitchFamily="18" charset="0"/>
                <a:cs typeface="Times New Roman" panose="02020603050405020304" pitchFamily="18" charset="0"/>
              </a:rPr>
              <a:t> can </a:t>
            </a:r>
            <a:r>
              <a:rPr lang="en-GB" sz="2600" b="1" dirty="0">
                <a:solidFill>
                  <a:srgbClr val="0000CC"/>
                </a:solidFill>
                <a:latin typeface="Times New Roman" panose="02020603050405020304" pitchFamily="18" charset="0"/>
                <a:cs typeface="Times New Roman" panose="02020603050405020304" pitchFamily="18" charset="0"/>
              </a:rPr>
              <a:t>ensure</a:t>
            </a:r>
            <a:r>
              <a:rPr lang="en-GB" sz="2600" dirty="0">
                <a:latin typeface="Times New Roman" panose="02020603050405020304" pitchFamily="18" charset="0"/>
                <a:cs typeface="Times New Roman" panose="02020603050405020304" pitchFamily="18" charset="0"/>
              </a:rPr>
              <a:t> the </a:t>
            </a:r>
            <a:r>
              <a:rPr lang="en-GB" sz="2600" b="1" dirty="0">
                <a:latin typeface="Times New Roman" panose="02020603050405020304" pitchFamily="18" charset="0"/>
                <a:cs typeface="Times New Roman" panose="02020603050405020304" pitchFamily="18" charset="0"/>
              </a:rPr>
              <a:t>successful</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delivery</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adoption</a:t>
            </a:r>
            <a:r>
              <a:rPr lang="en-GB" sz="2600" dirty="0">
                <a:latin typeface="Times New Roman" panose="02020603050405020304" pitchFamily="18" charset="0"/>
                <a:cs typeface="Times New Roman" panose="02020603050405020304" pitchFamily="18" charset="0"/>
              </a:rPr>
              <a:t> of </a:t>
            </a:r>
            <a:r>
              <a:rPr lang="en-GB" sz="2600" b="1" dirty="0">
                <a:latin typeface="Times New Roman" panose="02020603050405020304" pitchFamily="18" charset="0"/>
                <a:cs typeface="Times New Roman" panose="02020603050405020304" pitchFamily="18" charset="0"/>
              </a:rPr>
              <a:t>high-quality</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systems/software</a:t>
            </a:r>
            <a:r>
              <a:rPr lang="en-GB" sz="26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54</a:t>
            </a:fld>
            <a:endParaRPr lang="en-US" dirty="0">
              <a:solidFill>
                <a:srgbClr val="04617B">
                  <a:shade val="90000"/>
                </a:srgbClr>
              </a:solidFill>
            </a:endParaRPr>
          </a:p>
        </p:txBody>
      </p:sp>
    </p:spTree>
    <p:extLst>
      <p:ext uri="{BB962C8B-B14F-4D97-AF65-F5344CB8AC3E}">
        <p14:creationId xmlns:p14="http://schemas.microsoft.com/office/powerpoint/2010/main" val="37330418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81200" y="0"/>
            <a:ext cx="8229600" cy="381000"/>
          </a:xfrm>
        </p:spPr>
        <p:txBody>
          <a:bodyPr>
            <a:normAutofit fontScale="90000"/>
          </a:bodyPr>
          <a:lstStyle/>
          <a:p>
            <a:pPr algn="ctr" eaLnBrk="1" hangingPunct="1"/>
            <a:r>
              <a:rPr lang="en-US" altLang="en-US" sz="3200" b="1" dirty="0">
                <a:solidFill>
                  <a:srgbClr val="0000FF"/>
                </a:solidFill>
                <a:latin typeface="Times New Roman" panose="02020603050405020304" pitchFamily="18" charset="0"/>
                <a:cs typeface="Times New Roman" panose="02020603050405020304" pitchFamily="18" charset="0"/>
              </a:rPr>
              <a:t>Bad Systems</a:t>
            </a:r>
          </a:p>
        </p:txBody>
      </p:sp>
      <p:sp>
        <p:nvSpPr>
          <p:cNvPr id="25603" name="Rectangle 3"/>
          <p:cNvSpPr>
            <a:spLocks noGrp="1" noChangeArrowheads="1"/>
          </p:cNvSpPr>
          <p:nvPr>
            <p:ph idx="1"/>
          </p:nvPr>
        </p:nvSpPr>
        <p:spPr>
          <a:xfrm>
            <a:off x="117987" y="381000"/>
            <a:ext cx="12074013" cy="6340476"/>
          </a:xfrm>
        </p:spPr>
        <p:txBody>
          <a:bodyPr>
            <a:noAutofit/>
          </a:bodyPr>
          <a:lstStyle/>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 </a:t>
            </a:r>
            <a:r>
              <a:rPr lang="en-GB" sz="2600" b="1" dirty="0">
                <a:solidFill>
                  <a:srgbClr val="FF0000"/>
                </a:solidFill>
                <a:latin typeface="Times New Roman" panose="02020603050405020304" pitchFamily="18" charset="0"/>
                <a:cs typeface="Times New Roman" panose="02020603050405020304" pitchFamily="18" charset="0"/>
              </a:rPr>
              <a:t>"bad" system </a:t>
            </a:r>
            <a:r>
              <a:rPr lang="en-GB" sz="2600" dirty="0">
                <a:latin typeface="Times New Roman" panose="02020603050405020304" pitchFamily="18" charset="0"/>
                <a:cs typeface="Times New Roman" panose="02020603050405020304" pitchFamily="18" charset="0"/>
              </a:rPr>
              <a:t>or </a:t>
            </a:r>
            <a:r>
              <a:rPr lang="en-GB" sz="2600" b="1" dirty="0">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refers to a </a:t>
            </a:r>
            <a:r>
              <a:rPr lang="en-GB" sz="2600" b="1" dirty="0">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or </a:t>
            </a:r>
            <a:r>
              <a:rPr lang="en-GB" sz="2600" b="1" dirty="0">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application</a:t>
            </a:r>
            <a:r>
              <a:rPr lang="en-GB" sz="2600" dirty="0">
                <a:latin typeface="Times New Roman" panose="02020603050405020304" pitchFamily="18" charset="0"/>
                <a:cs typeface="Times New Roman" panose="02020603050405020304" pitchFamily="18" charset="0"/>
              </a:rPr>
              <a:t> that does </a:t>
            </a:r>
            <a:r>
              <a:rPr lang="en-GB" sz="2600" b="1" dirty="0">
                <a:solidFill>
                  <a:srgbClr val="6600CC"/>
                </a:solidFill>
                <a:latin typeface="Times New Roman" panose="02020603050405020304" pitchFamily="18" charset="0"/>
                <a:cs typeface="Times New Roman" panose="02020603050405020304" pitchFamily="18" charset="0"/>
              </a:rPr>
              <a:t>not</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meet</a:t>
            </a:r>
            <a:r>
              <a:rPr lang="en-GB" sz="2600" dirty="0">
                <a:latin typeface="Times New Roman" panose="02020603050405020304" pitchFamily="18" charset="0"/>
                <a:cs typeface="Times New Roman" panose="02020603050405020304" pitchFamily="18" charset="0"/>
              </a:rPr>
              <a:t> the </a:t>
            </a:r>
            <a:r>
              <a:rPr lang="en-GB" sz="2600" b="1" dirty="0">
                <a:solidFill>
                  <a:srgbClr val="6600CC"/>
                </a:solidFill>
                <a:latin typeface="Times New Roman" panose="02020603050405020304" pitchFamily="18" charset="0"/>
                <a:cs typeface="Times New Roman" panose="02020603050405020304" pitchFamily="18" charset="0"/>
              </a:rPr>
              <a:t>expectations</a:t>
            </a:r>
            <a:r>
              <a:rPr lang="en-GB" sz="2600" dirty="0">
                <a:latin typeface="Times New Roman" panose="02020603050405020304" pitchFamily="18" charset="0"/>
                <a:cs typeface="Times New Roman" panose="02020603050405020304" pitchFamily="18" charset="0"/>
              </a:rPr>
              <a:t> or </a:t>
            </a:r>
            <a:r>
              <a:rPr lang="en-GB" sz="2600" b="1" dirty="0">
                <a:solidFill>
                  <a:srgbClr val="6600CC"/>
                </a:solidFill>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of its </a:t>
            </a:r>
            <a:r>
              <a:rPr lang="en-GB" sz="2600" b="1" dirty="0">
                <a:solidFill>
                  <a:srgbClr val="800000"/>
                </a:solidFill>
                <a:latin typeface="Times New Roman" panose="02020603050405020304" pitchFamily="18" charset="0"/>
                <a:cs typeface="Times New Roman" panose="02020603050405020304" pitchFamily="18" charset="0"/>
              </a:rPr>
              <a:t>users</a:t>
            </a:r>
            <a:r>
              <a:rPr lang="en-GB" sz="2600" dirty="0">
                <a:latin typeface="Times New Roman" panose="02020603050405020304" pitchFamily="18" charset="0"/>
                <a:cs typeface="Times New Roman" panose="02020603050405020304" pitchFamily="18" charset="0"/>
              </a:rPr>
              <a:t> or </a:t>
            </a:r>
            <a:r>
              <a:rPr lang="en-GB" sz="2600" b="1" dirty="0">
                <a:solidFill>
                  <a:srgbClr val="800000"/>
                </a:solidFill>
                <a:latin typeface="Times New Roman" panose="02020603050405020304" pitchFamily="18" charset="0"/>
                <a:cs typeface="Times New Roman" panose="02020603050405020304" pitchFamily="18" charset="0"/>
              </a:rPr>
              <a:t>stakeholders</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This can occur due to various </a:t>
            </a:r>
            <a:r>
              <a:rPr lang="en-GB" sz="2600" b="1" dirty="0">
                <a:latin typeface="Times New Roman" panose="02020603050405020304" pitchFamily="18" charset="0"/>
                <a:cs typeface="Times New Roman" panose="02020603050405020304" pitchFamily="18" charset="0"/>
              </a:rPr>
              <a:t>reasons</a:t>
            </a:r>
            <a:r>
              <a:rPr lang="en-GB" sz="2600" dirty="0">
                <a:latin typeface="Times New Roman" panose="02020603050405020304" pitchFamily="18" charset="0"/>
                <a:cs typeface="Times New Roman" panose="02020603050405020304" pitchFamily="18" charset="0"/>
              </a:rPr>
              <a:t>, including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design flaws, poor implementation</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lack of functionality, usability issues</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security vulnerabilities, or unreliable performance</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Here are some </a:t>
            </a:r>
            <a:r>
              <a:rPr lang="en-GB" sz="2600" b="1" dirty="0">
                <a:latin typeface="Times New Roman" panose="02020603050405020304" pitchFamily="18" charset="0"/>
                <a:cs typeface="Times New Roman" panose="02020603050405020304" pitchFamily="18" charset="0"/>
              </a:rPr>
              <a:t>characteristics</a:t>
            </a:r>
            <a:r>
              <a:rPr lang="en-GB" sz="2600" dirty="0">
                <a:latin typeface="Times New Roman" panose="02020603050405020304" pitchFamily="18" charset="0"/>
                <a:cs typeface="Times New Roman" panose="02020603050405020304" pitchFamily="18" charset="0"/>
              </a:rPr>
              <a:t> of </a:t>
            </a:r>
            <a:r>
              <a:rPr lang="en-GB" sz="2600" b="1" dirty="0">
                <a:latin typeface="Times New Roman" panose="02020603050405020304" pitchFamily="18" charset="0"/>
                <a:cs typeface="Times New Roman" panose="02020603050405020304" pitchFamily="18" charset="0"/>
              </a:rPr>
              <a:t>bad</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systems</a:t>
            </a:r>
            <a:r>
              <a:rPr lang="en-GB" sz="2600" dirty="0">
                <a:latin typeface="Times New Roman" panose="02020603050405020304" pitchFamily="18" charset="0"/>
                <a:cs typeface="Times New Roman" panose="02020603050405020304" pitchFamily="18" charset="0"/>
              </a:rPr>
              <a:t> or </a:t>
            </a:r>
            <a:r>
              <a:rPr lang="en-GB" sz="2600" b="1" dirty="0">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a:t>
            </a:r>
          </a:p>
          <a:p>
            <a:pPr marL="514350" indent="-514350" algn="just">
              <a:lnSpc>
                <a:spcPct val="150000"/>
              </a:lnSpc>
              <a:spcBef>
                <a:spcPts val="0"/>
              </a:spcBef>
              <a:buAutoNum type="arabicPeriod"/>
            </a:pPr>
            <a:r>
              <a:rPr lang="en-GB" sz="2600" b="1" dirty="0">
                <a:solidFill>
                  <a:srgbClr val="0000CC"/>
                </a:solidFill>
                <a:latin typeface="Times New Roman" panose="02020603050405020304" pitchFamily="18" charset="0"/>
                <a:cs typeface="Times New Roman" panose="02020603050405020304" pitchFamily="18" charset="0"/>
              </a:rPr>
              <a:t>Bugs and Errors</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Bad systems </a:t>
            </a:r>
            <a:r>
              <a:rPr lang="en-GB" sz="2600" dirty="0">
                <a:latin typeface="Times New Roman" panose="02020603050405020304" pitchFamily="18" charset="0"/>
                <a:cs typeface="Times New Roman" panose="02020603050405020304" pitchFamily="18" charset="0"/>
              </a:rPr>
              <a:t>often contain numerous </a:t>
            </a:r>
            <a:r>
              <a:rPr lang="en-GB" sz="2600" b="1" dirty="0">
                <a:solidFill>
                  <a:srgbClr val="800000"/>
                </a:solidFill>
                <a:latin typeface="Times New Roman" panose="02020603050405020304" pitchFamily="18" charset="0"/>
                <a:cs typeface="Times New Roman" panose="02020603050405020304" pitchFamily="18" charset="0"/>
              </a:rPr>
              <a:t>bugs</a:t>
            </a:r>
            <a:r>
              <a:rPr lang="en-GB" sz="2600" dirty="0">
                <a:latin typeface="Times New Roman" panose="02020603050405020304" pitchFamily="18" charset="0"/>
                <a:cs typeface="Times New Roman" panose="02020603050405020304" pitchFamily="18" charset="0"/>
              </a:rPr>
              <a:t> or </a:t>
            </a:r>
            <a:r>
              <a:rPr lang="en-GB" sz="2600" b="1" dirty="0">
                <a:solidFill>
                  <a:srgbClr val="800000"/>
                </a:solidFill>
                <a:latin typeface="Times New Roman" panose="02020603050405020304" pitchFamily="18" charset="0"/>
                <a:cs typeface="Times New Roman" panose="02020603050405020304" pitchFamily="18" charset="0"/>
              </a:rPr>
              <a:t>errors</a:t>
            </a:r>
            <a:r>
              <a:rPr lang="en-GB" sz="2600" dirty="0">
                <a:latin typeface="Times New Roman" panose="02020603050405020304" pitchFamily="18" charset="0"/>
                <a:cs typeface="Times New Roman" panose="02020603050405020304" pitchFamily="18" charset="0"/>
              </a:rPr>
              <a:t> that cause the </a:t>
            </a:r>
            <a:r>
              <a:rPr lang="en-GB" sz="2600" b="1" dirty="0">
                <a:solidFill>
                  <a:srgbClr val="FF0000"/>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to behave </a:t>
            </a:r>
            <a:r>
              <a:rPr lang="en-GB" sz="2600" b="1" dirty="0">
                <a:solidFill>
                  <a:srgbClr val="FF0000"/>
                </a:solidFill>
                <a:latin typeface="Times New Roman" panose="02020603050405020304" pitchFamily="18" charset="0"/>
                <a:cs typeface="Times New Roman" panose="02020603050405020304" pitchFamily="18" charset="0"/>
              </a:rPr>
              <a:t>unexpectedly</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crash</a:t>
            </a:r>
            <a:r>
              <a:rPr lang="en-GB" sz="2600" dirty="0">
                <a:latin typeface="Times New Roman" panose="02020603050405020304" pitchFamily="18" charset="0"/>
                <a:cs typeface="Times New Roman" panose="02020603050405020304" pitchFamily="18" charset="0"/>
              </a:rPr>
              <a:t>, or </a:t>
            </a:r>
            <a:r>
              <a:rPr lang="en-GB" sz="2600" b="1" dirty="0">
                <a:solidFill>
                  <a:srgbClr val="FF0000"/>
                </a:solidFill>
                <a:latin typeface="Times New Roman" panose="02020603050405020304" pitchFamily="18" charset="0"/>
                <a:cs typeface="Times New Roman" panose="02020603050405020304" pitchFamily="18" charset="0"/>
              </a:rPr>
              <a:t>produce</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incorrect</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results</a:t>
            </a:r>
            <a:r>
              <a:rPr lang="en-GB" sz="2600" dirty="0">
                <a:latin typeface="Times New Roman" panose="02020603050405020304" pitchFamily="18" charset="0"/>
                <a:cs typeface="Times New Roman" panose="02020603050405020304" pitchFamily="18" charset="0"/>
              </a:rPr>
              <a:t>.</a:t>
            </a:r>
          </a:p>
        </p:txBody>
      </p:sp>
      <p:sp>
        <p:nvSpPr>
          <p:cNvPr id="2560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6F31BB7-B43B-41F0-9B9C-F8D0B8CCAB6E}" type="slidenum">
              <a:rPr lang="ar-KW" altLang="en-US" sz="1400">
                <a:latin typeface="Times New Roman" panose="02020603050405020304" pitchFamily="18" charset="0"/>
              </a:rPr>
              <a:pPr>
                <a:spcBef>
                  <a:spcPct val="0"/>
                </a:spcBef>
                <a:buFontTx/>
                <a:buNone/>
              </a:pPr>
              <a:t>55</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4792351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81200" y="0"/>
            <a:ext cx="8229600" cy="381000"/>
          </a:xfrm>
        </p:spPr>
        <p:txBody>
          <a:bodyPr>
            <a:normAutofit fontScale="90000"/>
          </a:bodyPr>
          <a:lstStyle/>
          <a:p>
            <a:pPr algn="ctr" eaLnBrk="1" hangingPunct="1"/>
            <a:r>
              <a:rPr lang="en-US" altLang="en-US" sz="3200" b="1" dirty="0">
                <a:solidFill>
                  <a:srgbClr val="0000FF"/>
                </a:solidFill>
                <a:latin typeface="Times New Roman" panose="02020603050405020304" pitchFamily="18" charset="0"/>
                <a:cs typeface="Times New Roman" panose="02020603050405020304" pitchFamily="18" charset="0"/>
              </a:rPr>
              <a:t>Bad Systems----</a:t>
            </a:r>
          </a:p>
        </p:txBody>
      </p:sp>
      <p:sp>
        <p:nvSpPr>
          <p:cNvPr id="25603" name="Rectangle 3"/>
          <p:cNvSpPr>
            <a:spLocks noGrp="1" noChangeArrowheads="1"/>
          </p:cNvSpPr>
          <p:nvPr>
            <p:ph idx="1"/>
          </p:nvPr>
        </p:nvSpPr>
        <p:spPr>
          <a:xfrm>
            <a:off x="103239" y="381000"/>
            <a:ext cx="12088761" cy="6477000"/>
          </a:xfrm>
        </p:spPr>
        <p:txBody>
          <a:bodyPr>
            <a:noAutofit/>
          </a:bodyPr>
          <a:lstStyle/>
          <a:p>
            <a:pPr marL="0" indent="0" algn="just">
              <a:lnSpc>
                <a:spcPct val="150000"/>
              </a:lnSpc>
              <a:spcBef>
                <a:spcPts val="0"/>
              </a:spcBef>
              <a:buNone/>
            </a:pPr>
            <a:r>
              <a:rPr lang="en-GB" b="1" dirty="0">
                <a:solidFill>
                  <a:srgbClr val="0000CC"/>
                </a:solidFill>
                <a:latin typeface="Times New Roman" panose="02020603050405020304" pitchFamily="18" charset="0"/>
                <a:cs typeface="Times New Roman" panose="02020603050405020304" pitchFamily="18" charset="0"/>
              </a:rPr>
              <a:t>2. Poor Usability</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user</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interface</a:t>
            </a:r>
            <a:r>
              <a:rPr lang="en-GB" dirty="0">
                <a:latin typeface="Times New Roman" panose="02020603050405020304" pitchFamily="18" charset="0"/>
                <a:cs typeface="Times New Roman" panose="02020603050405020304" pitchFamily="18" charset="0"/>
              </a:rPr>
              <a:t> may be </a:t>
            </a:r>
            <a:r>
              <a:rPr lang="en-GB" b="1" dirty="0">
                <a:solidFill>
                  <a:srgbClr val="800000"/>
                </a:solidFill>
                <a:latin typeface="Times New Roman" panose="02020603050405020304" pitchFamily="18" charset="0"/>
                <a:cs typeface="Times New Roman" panose="02020603050405020304" pitchFamily="18" charset="0"/>
              </a:rPr>
              <a:t>confusing</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cluttered</a:t>
            </a:r>
            <a:r>
              <a:rPr lang="en-GB" dirty="0">
                <a:latin typeface="Times New Roman" panose="02020603050405020304" pitchFamily="18" charset="0"/>
                <a:cs typeface="Times New Roman" panose="02020603050405020304" pitchFamily="18" charset="0"/>
              </a:rPr>
              <a:t>, or </a:t>
            </a:r>
            <a:r>
              <a:rPr lang="en-GB" b="1" dirty="0">
                <a:solidFill>
                  <a:srgbClr val="800000"/>
                </a:solidFill>
                <a:latin typeface="Times New Roman" panose="02020603050405020304" pitchFamily="18" charset="0"/>
                <a:cs typeface="Times New Roman" panose="02020603050405020304" pitchFamily="18" charset="0"/>
              </a:rPr>
              <a:t>difficult</a:t>
            </a:r>
            <a:r>
              <a:rPr lang="en-GB" dirty="0">
                <a:latin typeface="Times New Roman" panose="02020603050405020304" pitchFamily="18" charset="0"/>
                <a:cs typeface="Times New Roman" panose="02020603050405020304" pitchFamily="18" charset="0"/>
              </a:rPr>
              <a:t> to </a:t>
            </a:r>
            <a:r>
              <a:rPr lang="en-GB" b="1" dirty="0">
                <a:solidFill>
                  <a:srgbClr val="800000"/>
                </a:solidFill>
                <a:latin typeface="Times New Roman" panose="02020603050405020304" pitchFamily="18" charset="0"/>
                <a:cs typeface="Times New Roman" panose="02020603050405020304" pitchFamily="18" charset="0"/>
              </a:rPr>
              <a:t>navigate</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leading to </a:t>
            </a:r>
            <a:r>
              <a:rPr lang="en-GB" b="1" dirty="0">
                <a:solidFill>
                  <a:srgbClr val="006600"/>
                </a:solidFill>
                <a:latin typeface="Times New Roman" panose="02020603050405020304" pitchFamily="18" charset="0"/>
                <a:cs typeface="Times New Roman" panose="02020603050405020304" pitchFamily="18" charset="0"/>
              </a:rPr>
              <a:t>frustration</a:t>
            </a:r>
            <a:r>
              <a:rPr lang="en-GB" dirty="0">
                <a:latin typeface="Times New Roman" panose="02020603050405020304" pitchFamily="18" charset="0"/>
                <a:cs typeface="Times New Roman" panose="02020603050405020304" pitchFamily="18" charset="0"/>
              </a:rPr>
              <a:t> and </a:t>
            </a:r>
            <a:r>
              <a:rPr lang="en-GB" b="1" dirty="0">
                <a:solidFill>
                  <a:srgbClr val="006600"/>
                </a:solidFill>
                <a:latin typeface="Times New Roman" panose="02020603050405020304" pitchFamily="18" charset="0"/>
                <a:cs typeface="Times New Roman" panose="02020603050405020304" pitchFamily="18" charset="0"/>
              </a:rPr>
              <a:t>inefficiency</a:t>
            </a:r>
            <a:r>
              <a:rPr lang="en-GB" dirty="0">
                <a:latin typeface="Times New Roman" panose="02020603050405020304" pitchFamily="18" charset="0"/>
                <a:cs typeface="Times New Roman" panose="02020603050405020304" pitchFamily="18" charset="0"/>
              </a:rPr>
              <a:t> for </a:t>
            </a:r>
            <a:r>
              <a:rPr lang="en-GB" b="1" dirty="0">
                <a:latin typeface="Times New Roman" panose="02020603050405020304" pitchFamily="18" charset="0"/>
                <a:cs typeface="Times New Roman" panose="02020603050405020304" pitchFamily="18" charset="0"/>
              </a:rPr>
              <a:t>users</a:t>
            </a:r>
            <a:r>
              <a:rPr lang="en-GB" dirty="0">
                <a:latin typeface="Times New Roman" panose="02020603050405020304" pitchFamily="18" charset="0"/>
                <a:cs typeface="Times New Roman" panose="02020603050405020304" pitchFamily="18" charset="0"/>
              </a:rPr>
              <a:t> trying to </a:t>
            </a:r>
            <a:r>
              <a:rPr lang="en-GB" b="1" dirty="0">
                <a:latin typeface="Times New Roman" panose="02020603050405020304" pitchFamily="18" charset="0"/>
                <a:cs typeface="Times New Roman" panose="02020603050405020304" pitchFamily="18" charset="0"/>
              </a:rPr>
              <a:t>accomplish</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tasks</a:t>
            </a:r>
            <a:r>
              <a:rPr lang="en-GB"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b="1" dirty="0">
                <a:solidFill>
                  <a:srgbClr val="0000CC"/>
                </a:solidFill>
                <a:latin typeface="Times New Roman" panose="02020603050405020304" pitchFamily="18" charset="0"/>
                <a:cs typeface="Times New Roman" panose="02020603050405020304" pitchFamily="18" charset="0"/>
              </a:rPr>
              <a:t>3. Lack of Functionality</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 </a:t>
            </a:r>
            <a:r>
              <a:rPr lang="en-GB" b="1" dirty="0">
                <a:solidFill>
                  <a:srgbClr val="FF0000"/>
                </a:solidFill>
                <a:latin typeface="Times New Roman" panose="02020603050405020304" pitchFamily="18" charset="0"/>
                <a:cs typeface="Times New Roman" panose="02020603050405020304" pitchFamily="18" charset="0"/>
              </a:rPr>
              <a:t>software</a:t>
            </a:r>
            <a:r>
              <a:rPr lang="en-GB" dirty="0">
                <a:latin typeface="Times New Roman" panose="02020603050405020304" pitchFamily="18" charset="0"/>
                <a:cs typeface="Times New Roman" panose="02020603050405020304" pitchFamily="18" charset="0"/>
              </a:rPr>
              <a:t> may </a:t>
            </a:r>
            <a:r>
              <a:rPr lang="en-GB" b="1" dirty="0">
                <a:solidFill>
                  <a:srgbClr val="FF0000"/>
                </a:solidFill>
                <a:latin typeface="Times New Roman" panose="02020603050405020304" pitchFamily="18" charset="0"/>
                <a:cs typeface="Times New Roman" panose="02020603050405020304" pitchFamily="18" charset="0"/>
              </a:rPr>
              <a:t>lack</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essential</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features</a:t>
            </a:r>
            <a:r>
              <a:rPr lang="en-GB" dirty="0">
                <a:latin typeface="Times New Roman" panose="02020603050405020304" pitchFamily="18" charset="0"/>
                <a:cs typeface="Times New Roman" panose="02020603050405020304" pitchFamily="18" charset="0"/>
              </a:rPr>
              <a:t> or </a:t>
            </a:r>
            <a:r>
              <a:rPr lang="en-GB" b="1" dirty="0">
                <a:solidFill>
                  <a:srgbClr val="FF0000"/>
                </a:solidFill>
                <a:latin typeface="Times New Roman" panose="02020603050405020304" pitchFamily="18" charset="0"/>
                <a:cs typeface="Times New Roman" panose="02020603050405020304" pitchFamily="18" charset="0"/>
              </a:rPr>
              <a:t>functionality</a:t>
            </a:r>
            <a:r>
              <a:rPr lang="en-GB" dirty="0">
                <a:latin typeface="Times New Roman" panose="02020603050405020304" pitchFamily="18" charset="0"/>
                <a:cs typeface="Times New Roman" panose="02020603050405020304" pitchFamily="18" charset="0"/>
              </a:rPr>
              <a:t> required to </a:t>
            </a:r>
            <a:r>
              <a:rPr lang="en-GB" b="1" dirty="0">
                <a:solidFill>
                  <a:srgbClr val="6600CC"/>
                </a:solidFill>
                <a:latin typeface="Times New Roman" panose="02020603050405020304" pitchFamily="18" charset="0"/>
                <a:cs typeface="Times New Roman" panose="02020603050405020304" pitchFamily="18" charset="0"/>
              </a:rPr>
              <a:t>meet</a:t>
            </a:r>
            <a:r>
              <a:rPr lang="en-GB" dirty="0">
                <a:latin typeface="Times New Roman" panose="02020603050405020304" pitchFamily="18" charset="0"/>
                <a:cs typeface="Times New Roman" panose="02020603050405020304" pitchFamily="18" charset="0"/>
              </a:rPr>
              <a:t> the </a:t>
            </a:r>
            <a:r>
              <a:rPr lang="en-GB" b="1" dirty="0">
                <a:solidFill>
                  <a:srgbClr val="6600CC"/>
                </a:solidFill>
                <a:latin typeface="Times New Roman" panose="02020603050405020304" pitchFamily="18" charset="0"/>
                <a:cs typeface="Times New Roman" panose="02020603050405020304" pitchFamily="18" charset="0"/>
              </a:rPr>
              <a:t>users</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needs</a:t>
            </a:r>
            <a:r>
              <a:rPr lang="en-GB" dirty="0">
                <a:latin typeface="Times New Roman" panose="02020603050405020304" pitchFamily="18" charset="0"/>
                <a:cs typeface="Times New Roman" panose="02020603050405020304" pitchFamily="18" charset="0"/>
              </a:rPr>
              <a:t> or </a:t>
            </a:r>
            <a:r>
              <a:rPr lang="en-GB" b="1" dirty="0">
                <a:latin typeface="Times New Roman" panose="02020603050405020304" pitchFamily="18" charset="0"/>
                <a:cs typeface="Times New Roman" panose="02020603050405020304" pitchFamily="18" charset="0"/>
              </a:rPr>
              <a:t>perform</a:t>
            </a:r>
            <a:r>
              <a:rPr lang="en-GB" dirty="0">
                <a:latin typeface="Times New Roman" panose="02020603050405020304" pitchFamily="18" charset="0"/>
                <a:cs typeface="Times New Roman" panose="02020603050405020304" pitchFamily="18" charset="0"/>
              </a:rPr>
              <a:t> its </a:t>
            </a:r>
            <a:r>
              <a:rPr lang="en-GB" b="1" dirty="0">
                <a:latin typeface="Times New Roman" panose="02020603050405020304" pitchFamily="18" charset="0"/>
                <a:cs typeface="Times New Roman" panose="02020603050405020304" pitchFamily="18" charset="0"/>
              </a:rPr>
              <a:t>intended</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purpose</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effectively</a:t>
            </a:r>
            <a:r>
              <a:rPr lang="en-GB"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b="1" dirty="0">
                <a:solidFill>
                  <a:srgbClr val="0000CC"/>
                </a:solidFill>
                <a:latin typeface="Times New Roman" panose="02020603050405020304" pitchFamily="18" charset="0"/>
                <a:cs typeface="Times New Roman" panose="02020603050405020304" pitchFamily="18" charset="0"/>
              </a:rPr>
              <a:t>4. Security Vulnerabilities</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Bad systems </a:t>
            </a:r>
            <a:r>
              <a:rPr lang="en-GB" dirty="0">
                <a:latin typeface="Times New Roman" panose="02020603050405020304" pitchFamily="18" charset="0"/>
                <a:cs typeface="Times New Roman" panose="02020603050405020304" pitchFamily="18" charset="0"/>
              </a:rPr>
              <a:t>may have </a:t>
            </a:r>
            <a:r>
              <a:rPr lang="en-GB" b="1" dirty="0">
                <a:solidFill>
                  <a:srgbClr val="800000"/>
                </a:solidFill>
                <a:latin typeface="Times New Roman" panose="02020603050405020304" pitchFamily="18" charset="0"/>
                <a:cs typeface="Times New Roman" panose="02020603050405020304" pitchFamily="18" charset="0"/>
              </a:rPr>
              <a:t>security</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weaknesses</a:t>
            </a:r>
            <a:r>
              <a:rPr lang="en-GB" dirty="0">
                <a:latin typeface="Times New Roman" panose="02020603050405020304" pitchFamily="18" charset="0"/>
                <a:cs typeface="Times New Roman" panose="02020603050405020304" pitchFamily="18" charset="0"/>
              </a:rPr>
              <a:t> that make them </a:t>
            </a:r>
            <a:r>
              <a:rPr lang="en-GB" b="1" dirty="0">
                <a:solidFill>
                  <a:srgbClr val="FF0000"/>
                </a:solidFill>
                <a:latin typeface="Times New Roman" panose="02020603050405020304" pitchFamily="18" charset="0"/>
                <a:cs typeface="Times New Roman" panose="02020603050405020304" pitchFamily="18" charset="0"/>
              </a:rPr>
              <a:t>vulnerable</a:t>
            </a:r>
            <a:r>
              <a:rPr lang="en-GB" dirty="0">
                <a:latin typeface="Times New Roman" panose="02020603050405020304" pitchFamily="18" charset="0"/>
                <a:cs typeface="Times New Roman" panose="02020603050405020304" pitchFamily="18" charset="0"/>
              </a:rPr>
              <a:t> to </a:t>
            </a:r>
            <a:r>
              <a:rPr lang="en-GB" b="1" dirty="0">
                <a:solidFill>
                  <a:srgbClr val="FF0000"/>
                </a:solidFill>
                <a:latin typeface="Times New Roman" panose="02020603050405020304" pitchFamily="18" charset="0"/>
                <a:cs typeface="Times New Roman" panose="02020603050405020304" pitchFamily="18" charset="0"/>
              </a:rPr>
              <a:t>cyberattacks</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data</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breaches</a:t>
            </a:r>
            <a:r>
              <a:rPr lang="en-GB" dirty="0">
                <a:latin typeface="Times New Roman" panose="02020603050405020304" pitchFamily="18" charset="0"/>
                <a:cs typeface="Times New Roman" panose="02020603050405020304" pitchFamily="18" charset="0"/>
              </a:rPr>
              <a:t>, or </a:t>
            </a:r>
            <a:r>
              <a:rPr lang="en-GB" b="1" dirty="0">
                <a:solidFill>
                  <a:srgbClr val="FF0000"/>
                </a:solidFill>
                <a:latin typeface="Times New Roman" panose="02020603050405020304" pitchFamily="18" charset="0"/>
                <a:cs typeface="Times New Roman" panose="02020603050405020304" pitchFamily="18" charset="0"/>
              </a:rPr>
              <a:t>unauthorized</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access</a:t>
            </a:r>
            <a:r>
              <a:rPr lang="en-GB" dirty="0">
                <a:latin typeface="Times New Roman" panose="02020603050405020304" pitchFamily="18" charset="0"/>
                <a:cs typeface="Times New Roman" panose="02020603050405020304" pitchFamily="18" charset="0"/>
              </a:rPr>
              <a:t>.</a:t>
            </a:r>
          </a:p>
        </p:txBody>
      </p:sp>
      <p:sp>
        <p:nvSpPr>
          <p:cNvPr id="2560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6F31BB7-B43B-41F0-9B9C-F8D0B8CCAB6E}" type="slidenum">
              <a:rPr lang="ar-KW" altLang="en-US" sz="1400">
                <a:latin typeface="Times New Roman" panose="02020603050405020304" pitchFamily="18" charset="0"/>
              </a:rPr>
              <a:pPr>
                <a:spcBef>
                  <a:spcPct val="0"/>
                </a:spcBef>
                <a:buFontTx/>
                <a:buNone/>
              </a:pPr>
              <a:t>56</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125497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81200" y="0"/>
            <a:ext cx="8229600" cy="381000"/>
          </a:xfrm>
        </p:spPr>
        <p:txBody>
          <a:bodyPr>
            <a:normAutofit fontScale="90000"/>
          </a:bodyPr>
          <a:lstStyle/>
          <a:p>
            <a:pPr algn="ctr" eaLnBrk="1" hangingPunct="1"/>
            <a:r>
              <a:rPr lang="en-US" altLang="en-US" sz="3200" b="1" dirty="0">
                <a:solidFill>
                  <a:srgbClr val="0000FF"/>
                </a:solidFill>
                <a:latin typeface="Times New Roman" panose="02020603050405020304" pitchFamily="18" charset="0"/>
                <a:cs typeface="Times New Roman" panose="02020603050405020304" pitchFamily="18" charset="0"/>
              </a:rPr>
              <a:t>Bad Systems-----</a:t>
            </a:r>
          </a:p>
        </p:txBody>
      </p:sp>
      <p:sp>
        <p:nvSpPr>
          <p:cNvPr id="25603" name="Rectangle 3"/>
          <p:cNvSpPr>
            <a:spLocks noGrp="1" noChangeArrowheads="1"/>
          </p:cNvSpPr>
          <p:nvPr>
            <p:ph idx="1"/>
          </p:nvPr>
        </p:nvSpPr>
        <p:spPr>
          <a:xfrm>
            <a:off x="0" y="381000"/>
            <a:ext cx="12192000" cy="6340476"/>
          </a:xfrm>
        </p:spPr>
        <p:txBody>
          <a:bodyPr>
            <a:noAutofit/>
          </a:bodyPr>
          <a:lstStyle/>
          <a:p>
            <a:pPr marL="0" indent="0" algn="just">
              <a:lnSpc>
                <a:spcPct val="150000"/>
              </a:lnSpc>
              <a:spcBef>
                <a:spcPts val="0"/>
              </a:spcBef>
              <a:buNone/>
            </a:pPr>
            <a:r>
              <a:rPr lang="en-GB" sz="2700" b="1" dirty="0">
                <a:solidFill>
                  <a:srgbClr val="0000CC"/>
                </a:solidFill>
                <a:latin typeface="Times New Roman" panose="02020603050405020304" pitchFamily="18" charset="0"/>
                <a:cs typeface="Times New Roman" panose="02020603050405020304" pitchFamily="18" charset="0"/>
              </a:rPr>
              <a:t>5. Performance Issues</a:t>
            </a:r>
          </a:p>
          <a:p>
            <a:pPr algn="just">
              <a:lnSpc>
                <a:spcPct val="150000"/>
              </a:lnSpc>
              <a:spcBef>
                <a:spcPts val="0"/>
              </a:spcBef>
              <a:buFont typeface="Wingdings" panose="05000000000000000000" pitchFamily="2" charset="2"/>
              <a:buChar char="§"/>
            </a:pPr>
            <a:r>
              <a:rPr lang="en-GB" sz="2700" dirty="0">
                <a:latin typeface="Times New Roman" panose="02020603050405020304" pitchFamily="18" charset="0"/>
                <a:cs typeface="Times New Roman" panose="02020603050405020304" pitchFamily="18" charset="0"/>
              </a:rPr>
              <a:t>The </a:t>
            </a:r>
            <a:r>
              <a:rPr lang="en-GB" sz="2700" b="1" dirty="0">
                <a:solidFill>
                  <a:srgbClr val="FF0000"/>
                </a:solidFill>
                <a:latin typeface="Times New Roman" panose="02020603050405020304" pitchFamily="18" charset="0"/>
                <a:cs typeface="Times New Roman" panose="02020603050405020304" pitchFamily="18" charset="0"/>
              </a:rPr>
              <a:t>software</a:t>
            </a:r>
            <a:r>
              <a:rPr lang="en-GB" sz="2700" dirty="0">
                <a:latin typeface="Times New Roman" panose="02020603050405020304" pitchFamily="18" charset="0"/>
                <a:cs typeface="Times New Roman" panose="02020603050405020304" pitchFamily="18" charset="0"/>
              </a:rPr>
              <a:t> may </a:t>
            </a:r>
            <a:r>
              <a:rPr lang="en-GB" sz="2700" b="1" dirty="0">
                <a:solidFill>
                  <a:srgbClr val="FF0000"/>
                </a:solidFill>
                <a:latin typeface="Times New Roman" panose="02020603050405020304" pitchFamily="18" charset="0"/>
                <a:cs typeface="Times New Roman" panose="02020603050405020304" pitchFamily="18" charset="0"/>
              </a:rPr>
              <a:t>suffer</a:t>
            </a:r>
            <a:r>
              <a:rPr lang="en-GB" sz="2700" dirty="0">
                <a:latin typeface="Times New Roman" panose="02020603050405020304" pitchFamily="18" charset="0"/>
                <a:cs typeface="Times New Roman" panose="02020603050405020304" pitchFamily="18" charset="0"/>
              </a:rPr>
              <a:t> from </a:t>
            </a:r>
            <a:r>
              <a:rPr lang="en-GB" sz="2700" b="1" dirty="0">
                <a:solidFill>
                  <a:srgbClr val="FF0000"/>
                </a:solidFill>
                <a:latin typeface="Times New Roman" panose="02020603050405020304" pitchFamily="18" charset="0"/>
                <a:cs typeface="Times New Roman" panose="02020603050405020304" pitchFamily="18" charset="0"/>
              </a:rPr>
              <a:t>slow</a:t>
            </a:r>
            <a:r>
              <a:rPr lang="en-GB" sz="2700" dirty="0">
                <a:latin typeface="Times New Roman" panose="02020603050405020304" pitchFamily="18" charset="0"/>
                <a:cs typeface="Times New Roman" panose="02020603050405020304" pitchFamily="18" charset="0"/>
              </a:rPr>
              <a:t> </a:t>
            </a:r>
            <a:r>
              <a:rPr lang="en-GB" sz="2700" b="1" dirty="0">
                <a:solidFill>
                  <a:srgbClr val="FF0000"/>
                </a:solidFill>
                <a:latin typeface="Times New Roman" panose="02020603050405020304" pitchFamily="18" charset="0"/>
                <a:cs typeface="Times New Roman" panose="02020603050405020304" pitchFamily="18" charset="0"/>
              </a:rPr>
              <a:t>response</a:t>
            </a:r>
            <a:r>
              <a:rPr lang="en-GB" sz="2700" dirty="0">
                <a:latin typeface="Times New Roman" panose="02020603050405020304" pitchFamily="18" charset="0"/>
                <a:cs typeface="Times New Roman" panose="02020603050405020304" pitchFamily="18" charset="0"/>
              </a:rPr>
              <a:t> </a:t>
            </a:r>
            <a:r>
              <a:rPr lang="en-GB" sz="2700" b="1" dirty="0">
                <a:solidFill>
                  <a:srgbClr val="FF0000"/>
                </a:solidFill>
                <a:latin typeface="Times New Roman" panose="02020603050405020304" pitchFamily="18" charset="0"/>
                <a:cs typeface="Times New Roman" panose="02020603050405020304" pitchFamily="18" charset="0"/>
              </a:rPr>
              <a:t>times</a:t>
            </a:r>
            <a:r>
              <a:rPr lang="en-GB" sz="27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700" dirty="0">
                <a:latin typeface="Times New Roman" panose="02020603050405020304" pitchFamily="18" charset="0"/>
                <a:cs typeface="Times New Roman" panose="02020603050405020304" pitchFamily="18" charset="0"/>
              </a:rPr>
              <a:t>	</a:t>
            </a:r>
            <a:r>
              <a:rPr lang="en-GB" sz="2700" b="1" dirty="0">
                <a:solidFill>
                  <a:srgbClr val="6600CC"/>
                </a:solidFill>
                <a:latin typeface="Times New Roman" panose="02020603050405020304" pitchFamily="18" charset="0"/>
                <a:cs typeface="Times New Roman" panose="02020603050405020304" pitchFamily="18" charset="0"/>
              </a:rPr>
              <a:t>frequent crashes</a:t>
            </a:r>
            <a:r>
              <a:rPr lang="en-GB" sz="2700" dirty="0">
                <a:latin typeface="Times New Roman" panose="02020603050405020304" pitchFamily="18" charset="0"/>
                <a:cs typeface="Times New Roman" panose="02020603050405020304" pitchFamily="18" charset="0"/>
              </a:rPr>
              <a:t>, or </a:t>
            </a:r>
            <a:r>
              <a:rPr lang="en-GB" sz="2700" b="1" dirty="0">
                <a:solidFill>
                  <a:srgbClr val="6600CC"/>
                </a:solidFill>
                <a:latin typeface="Times New Roman" panose="02020603050405020304" pitchFamily="18" charset="0"/>
                <a:cs typeface="Times New Roman" panose="02020603050405020304" pitchFamily="18" charset="0"/>
              </a:rPr>
              <a:t>excessive resource consumption</a:t>
            </a:r>
            <a:r>
              <a:rPr lang="en-GB" sz="27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700" dirty="0">
                <a:latin typeface="Times New Roman" panose="02020603050405020304" pitchFamily="18" charset="0"/>
                <a:cs typeface="Times New Roman" panose="02020603050405020304" pitchFamily="18" charset="0"/>
              </a:rPr>
              <a:t>	</a:t>
            </a:r>
            <a:r>
              <a:rPr lang="en-GB" sz="2700" b="1" dirty="0">
                <a:latin typeface="Times New Roman" panose="02020603050405020304" pitchFamily="18" charset="0"/>
                <a:cs typeface="Times New Roman" panose="02020603050405020304" pitchFamily="18" charset="0"/>
              </a:rPr>
              <a:t>leading</a:t>
            </a:r>
            <a:r>
              <a:rPr lang="en-GB" sz="2700" dirty="0">
                <a:latin typeface="Times New Roman" panose="02020603050405020304" pitchFamily="18" charset="0"/>
                <a:cs typeface="Times New Roman" panose="02020603050405020304" pitchFamily="18" charset="0"/>
              </a:rPr>
              <a:t> to </a:t>
            </a:r>
            <a:r>
              <a:rPr lang="en-GB" sz="2700" b="1" dirty="0">
                <a:latin typeface="Times New Roman" panose="02020603050405020304" pitchFamily="18" charset="0"/>
                <a:cs typeface="Times New Roman" panose="02020603050405020304" pitchFamily="18" charset="0"/>
              </a:rPr>
              <a:t>poor performance</a:t>
            </a:r>
            <a:r>
              <a:rPr lang="en-GB" sz="2700" dirty="0">
                <a:latin typeface="Times New Roman" panose="02020603050405020304" pitchFamily="18" charset="0"/>
                <a:cs typeface="Times New Roman" panose="02020603050405020304" pitchFamily="18" charset="0"/>
              </a:rPr>
              <a:t> and </a:t>
            </a:r>
            <a:r>
              <a:rPr lang="en-GB" sz="2700" b="1" dirty="0">
                <a:latin typeface="Times New Roman" panose="02020603050405020304" pitchFamily="18" charset="0"/>
                <a:cs typeface="Times New Roman" panose="02020603050405020304" pitchFamily="18" charset="0"/>
              </a:rPr>
              <a:t>user dissatisfaction.</a:t>
            </a:r>
          </a:p>
          <a:p>
            <a:pPr marL="0" indent="0" algn="just">
              <a:lnSpc>
                <a:spcPct val="150000"/>
              </a:lnSpc>
              <a:spcBef>
                <a:spcPts val="0"/>
              </a:spcBef>
              <a:buNone/>
            </a:pPr>
            <a:r>
              <a:rPr lang="en-GB" sz="2700" b="1" dirty="0">
                <a:solidFill>
                  <a:srgbClr val="0000CC"/>
                </a:solidFill>
                <a:latin typeface="Times New Roman" panose="02020603050405020304" pitchFamily="18" charset="0"/>
                <a:cs typeface="Times New Roman" panose="02020603050405020304" pitchFamily="18" charset="0"/>
              </a:rPr>
              <a:t>6. Incompatibility</a:t>
            </a:r>
          </a:p>
          <a:p>
            <a:pPr algn="just">
              <a:lnSpc>
                <a:spcPct val="150000"/>
              </a:lnSpc>
              <a:spcBef>
                <a:spcPts val="0"/>
              </a:spcBef>
              <a:buFont typeface="Wingdings" panose="05000000000000000000" pitchFamily="2" charset="2"/>
              <a:buChar char="§"/>
            </a:pPr>
            <a:r>
              <a:rPr lang="en-GB" sz="2700" b="1" dirty="0">
                <a:latin typeface="Times New Roman" panose="02020603050405020304" pitchFamily="18" charset="0"/>
                <a:cs typeface="Times New Roman" panose="02020603050405020304" pitchFamily="18" charset="0"/>
              </a:rPr>
              <a:t>Bad systems </a:t>
            </a:r>
            <a:r>
              <a:rPr lang="en-GB" sz="2700" dirty="0">
                <a:latin typeface="Times New Roman" panose="02020603050405020304" pitchFamily="18" charset="0"/>
                <a:cs typeface="Times New Roman" panose="02020603050405020304" pitchFamily="18" charset="0"/>
              </a:rPr>
              <a:t>may have </a:t>
            </a:r>
            <a:r>
              <a:rPr lang="en-GB" sz="2700" b="1" dirty="0">
                <a:solidFill>
                  <a:srgbClr val="800000"/>
                </a:solidFill>
                <a:latin typeface="Times New Roman" panose="02020603050405020304" pitchFamily="18" charset="0"/>
                <a:cs typeface="Times New Roman" panose="02020603050405020304" pitchFamily="18" charset="0"/>
              </a:rPr>
              <a:t>compatibility</a:t>
            </a:r>
            <a:r>
              <a:rPr lang="en-GB" sz="2700" dirty="0">
                <a:latin typeface="Times New Roman" panose="02020603050405020304" pitchFamily="18" charset="0"/>
                <a:cs typeface="Times New Roman" panose="02020603050405020304" pitchFamily="18" charset="0"/>
              </a:rPr>
              <a:t> issues with other </a:t>
            </a:r>
            <a:r>
              <a:rPr lang="en-GB" sz="2700" b="1" dirty="0">
                <a:solidFill>
                  <a:srgbClr val="800000"/>
                </a:solidFill>
                <a:latin typeface="Times New Roman" panose="02020603050405020304" pitchFamily="18" charset="0"/>
                <a:cs typeface="Times New Roman" panose="02020603050405020304" pitchFamily="18" charset="0"/>
              </a:rPr>
              <a:t>software</a:t>
            </a:r>
            <a:r>
              <a:rPr lang="en-GB" sz="2700" dirty="0">
                <a:latin typeface="Times New Roman" panose="02020603050405020304" pitchFamily="18" charset="0"/>
                <a:cs typeface="Times New Roman" panose="02020603050405020304" pitchFamily="18" charset="0"/>
              </a:rPr>
              <a:t> or </a:t>
            </a:r>
            <a:r>
              <a:rPr lang="en-GB" sz="2700" b="1" dirty="0">
                <a:solidFill>
                  <a:srgbClr val="800000"/>
                </a:solidFill>
                <a:latin typeface="Times New Roman" panose="02020603050405020304" pitchFamily="18" charset="0"/>
                <a:cs typeface="Times New Roman" panose="02020603050405020304" pitchFamily="18" charset="0"/>
              </a:rPr>
              <a:t>hardware</a:t>
            </a:r>
            <a:r>
              <a:rPr lang="en-GB" sz="2700" dirty="0">
                <a:latin typeface="Times New Roman" panose="02020603050405020304" pitchFamily="18" charset="0"/>
                <a:cs typeface="Times New Roman" panose="02020603050405020304" pitchFamily="18" charset="0"/>
              </a:rPr>
              <a:t> </a:t>
            </a:r>
            <a:r>
              <a:rPr lang="en-GB" sz="2700" b="1" dirty="0">
                <a:solidFill>
                  <a:srgbClr val="D60093"/>
                </a:solidFill>
                <a:latin typeface="Times New Roman" panose="02020603050405020304" pitchFamily="18" charset="0"/>
                <a:cs typeface="Times New Roman" panose="02020603050405020304" pitchFamily="18" charset="0"/>
              </a:rPr>
              <a:t>platforms</a:t>
            </a:r>
            <a:r>
              <a:rPr lang="en-GB" sz="2700" dirty="0">
                <a:latin typeface="Times New Roman" panose="02020603050405020304" pitchFamily="18" charset="0"/>
                <a:cs typeface="Times New Roman" panose="02020603050405020304" pitchFamily="18" charset="0"/>
              </a:rPr>
              <a:t>, making </a:t>
            </a:r>
            <a:r>
              <a:rPr lang="en-GB" sz="2700" b="1" dirty="0">
                <a:solidFill>
                  <a:srgbClr val="D60093"/>
                </a:solidFill>
                <a:latin typeface="Times New Roman" panose="02020603050405020304" pitchFamily="18" charset="0"/>
                <a:cs typeface="Times New Roman" panose="02020603050405020304" pitchFamily="18" charset="0"/>
              </a:rPr>
              <a:t>integration</a:t>
            </a:r>
            <a:r>
              <a:rPr lang="en-GB" sz="2700" dirty="0">
                <a:latin typeface="Times New Roman" panose="02020603050405020304" pitchFamily="18" charset="0"/>
                <a:cs typeface="Times New Roman" panose="02020603050405020304" pitchFamily="18" charset="0"/>
              </a:rPr>
              <a:t> or </a:t>
            </a:r>
            <a:r>
              <a:rPr lang="en-GB" sz="2700" b="1" dirty="0">
                <a:solidFill>
                  <a:srgbClr val="D60093"/>
                </a:solidFill>
                <a:latin typeface="Times New Roman" panose="02020603050405020304" pitchFamily="18" charset="0"/>
                <a:cs typeface="Times New Roman" panose="02020603050405020304" pitchFamily="18" charset="0"/>
              </a:rPr>
              <a:t>interoperability</a:t>
            </a:r>
            <a:r>
              <a:rPr lang="en-GB" sz="2700" dirty="0">
                <a:latin typeface="Times New Roman" panose="02020603050405020304" pitchFamily="18" charset="0"/>
                <a:cs typeface="Times New Roman" panose="02020603050405020304" pitchFamily="18" charset="0"/>
              </a:rPr>
              <a:t> </a:t>
            </a:r>
            <a:r>
              <a:rPr lang="en-GB" sz="2700" b="1" dirty="0">
                <a:solidFill>
                  <a:srgbClr val="D60093"/>
                </a:solidFill>
                <a:latin typeface="Times New Roman" panose="02020603050405020304" pitchFamily="18" charset="0"/>
                <a:cs typeface="Times New Roman" panose="02020603050405020304" pitchFamily="18" charset="0"/>
              </a:rPr>
              <a:t>challenging</a:t>
            </a:r>
            <a:r>
              <a:rPr lang="en-GB" sz="27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700" b="1" dirty="0">
                <a:solidFill>
                  <a:srgbClr val="0000CC"/>
                </a:solidFill>
                <a:latin typeface="Times New Roman" panose="02020603050405020304" pitchFamily="18" charset="0"/>
                <a:cs typeface="Times New Roman" panose="02020603050405020304" pitchFamily="18" charset="0"/>
              </a:rPr>
              <a:t>7. Poor Maintenance and Support</a:t>
            </a:r>
          </a:p>
          <a:p>
            <a:pPr algn="just">
              <a:lnSpc>
                <a:spcPct val="150000"/>
              </a:lnSpc>
              <a:spcBef>
                <a:spcPts val="0"/>
              </a:spcBef>
              <a:buFont typeface="Wingdings" panose="05000000000000000000" pitchFamily="2" charset="2"/>
              <a:buChar char="§"/>
            </a:pPr>
            <a:r>
              <a:rPr lang="en-GB" sz="2700" dirty="0">
                <a:latin typeface="Times New Roman" panose="02020603050405020304" pitchFamily="18" charset="0"/>
                <a:cs typeface="Times New Roman" panose="02020603050405020304" pitchFamily="18" charset="0"/>
              </a:rPr>
              <a:t>The </a:t>
            </a:r>
            <a:r>
              <a:rPr lang="en-GB" sz="2700" b="1" dirty="0">
                <a:solidFill>
                  <a:srgbClr val="800000"/>
                </a:solidFill>
                <a:latin typeface="Times New Roman" panose="02020603050405020304" pitchFamily="18" charset="0"/>
                <a:cs typeface="Times New Roman" panose="02020603050405020304" pitchFamily="18" charset="0"/>
              </a:rPr>
              <a:t>software</a:t>
            </a:r>
            <a:r>
              <a:rPr lang="en-GB" sz="2700" dirty="0">
                <a:latin typeface="Times New Roman" panose="02020603050405020304" pitchFamily="18" charset="0"/>
                <a:cs typeface="Times New Roman" panose="02020603050405020304" pitchFamily="18" charset="0"/>
              </a:rPr>
              <a:t> may receive </a:t>
            </a:r>
            <a:r>
              <a:rPr lang="en-GB" sz="2700" b="1" dirty="0">
                <a:solidFill>
                  <a:srgbClr val="800000"/>
                </a:solidFill>
                <a:latin typeface="Times New Roman" panose="02020603050405020304" pitchFamily="18" charset="0"/>
                <a:cs typeface="Times New Roman" panose="02020603050405020304" pitchFamily="18" charset="0"/>
              </a:rPr>
              <a:t>inadequate</a:t>
            </a:r>
            <a:r>
              <a:rPr lang="en-GB" sz="2700" dirty="0">
                <a:latin typeface="Times New Roman" panose="02020603050405020304" pitchFamily="18" charset="0"/>
                <a:cs typeface="Times New Roman" panose="02020603050405020304" pitchFamily="18" charset="0"/>
              </a:rPr>
              <a:t> </a:t>
            </a:r>
            <a:r>
              <a:rPr lang="en-GB" sz="2700" b="1" dirty="0">
                <a:solidFill>
                  <a:srgbClr val="800000"/>
                </a:solidFill>
                <a:latin typeface="Times New Roman" panose="02020603050405020304" pitchFamily="18" charset="0"/>
                <a:cs typeface="Times New Roman" panose="02020603050405020304" pitchFamily="18" charset="0"/>
              </a:rPr>
              <a:t>maintenance</a:t>
            </a:r>
            <a:r>
              <a:rPr lang="en-GB" sz="2700" dirty="0">
                <a:latin typeface="Times New Roman" panose="02020603050405020304" pitchFamily="18" charset="0"/>
                <a:cs typeface="Times New Roman" panose="02020603050405020304" pitchFamily="18" charset="0"/>
              </a:rPr>
              <a:t>, </a:t>
            </a:r>
            <a:r>
              <a:rPr lang="en-GB" sz="2700" b="1" dirty="0">
                <a:solidFill>
                  <a:srgbClr val="800000"/>
                </a:solidFill>
                <a:latin typeface="Times New Roman" panose="02020603050405020304" pitchFamily="18" charset="0"/>
                <a:cs typeface="Times New Roman" panose="02020603050405020304" pitchFamily="18" charset="0"/>
              </a:rPr>
              <a:t>updates</a:t>
            </a:r>
            <a:r>
              <a:rPr lang="en-GB" sz="2700" dirty="0">
                <a:latin typeface="Times New Roman" panose="02020603050405020304" pitchFamily="18" charset="0"/>
                <a:cs typeface="Times New Roman" panose="02020603050405020304" pitchFamily="18" charset="0"/>
              </a:rPr>
              <a:t>, or </a:t>
            </a:r>
            <a:r>
              <a:rPr lang="en-GB" sz="2700" b="1" dirty="0">
                <a:solidFill>
                  <a:srgbClr val="800000"/>
                </a:solidFill>
                <a:latin typeface="Times New Roman" panose="02020603050405020304" pitchFamily="18" charset="0"/>
                <a:cs typeface="Times New Roman" panose="02020603050405020304" pitchFamily="18" charset="0"/>
              </a:rPr>
              <a:t>technical</a:t>
            </a:r>
            <a:r>
              <a:rPr lang="en-GB" sz="2700" dirty="0">
                <a:latin typeface="Times New Roman" panose="02020603050405020304" pitchFamily="18" charset="0"/>
                <a:cs typeface="Times New Roman" panose="02020603050405020304" pitchFamily="18" charset="0"/>
              </a:rPr>
              <a:t> </a:t>
            </a:r>
            <a:r>
              <a:rPr lang="en-GB" sz="2700" b="1" dirty="0">
                <a:solidFill>
                  <a:srgbClr val="800000"/>
                </a:solidFill>
                <a:latin typeface="Times New Roman" panose="02020603050405020304" pitchFamily="18" charset="0"/>
                <a:cs typeface="Times New Roman" panose="02020603050405020304" pitchFamily="18" charset="0"/>
              </a:rPr>
              <a:t>support</a:t>
            </a:r>
            <a:r>
              <a:rPr lang="en-GB" sz="2700" dirty="0">
                <a:latin typeface="Times New Roman" panose="02020603050405020304" pitchFamily="18" charset="0"/>
                <a:cs typeface="Times New Roman" panose="02020603050405020304" pitchFamily="18" charset="0"/>
              </a:rPr>
              <a:t>, leading to </a:t>
            </a:r>
            <a:r>
              <a:rPr lang="en-GB" sz="2700" b="1" dirty="0">
                <a:latin typeface="Times New Roman" panose="02020603050405020304" pitchFamily="18" charset="0"/>
                <a:cs typeface="Times New Roman" panose="02020603050405020304" pitchFamily="18" charset="0"/>
              </a:rPr>
              <a:t>unresolved</a:t>
            </a:r>
            <a:r>
              <a:rPr lang="en-GB" sz="2700" dirty="0">
                <a:latin typeface="Times New Roman" panose="02020603050405020304" pitchFamily="18" charset="0"/>
                <a:cs typeface="Times New Roman" panose="02020603050405020304" pitchFamily="18" charset="0"/>
              </a:rPr>
              <a:t> </a:t>
            </a:r>
            <a:r>
              <a:rPr lang="en-GB" sz="2700" b="1" dirty="0">
                <a:latin typeface="Times New Roman" panose="02020603050405020304" pitchFamily="18" charset="0"/>
                <a:cs typeface="Times New Roman" panose="02020603050405020304" pitchFamily="18" charset="0"/>
              </a:rPr>
              <a:t>issues</a:t>
            </a:r>
            <a:r>
              <a:rPr lang="en-GB" sz="2700" dirty="0">
                <a:latin typeface="Times New Roman" panose="02020603050405020304" pitchFamily="18" charset="0"/>
                <a:cs typeface="Times New Roman" panose="02020603050405020304" pitchFamily="18" charset="0"/>
              </a:rPr>
              <a:t> and a </a:t>
            </a:r>
            <a:r>
              <a:rPr lang="en-GB" sz="2700" b="1" dirty="0">
                <a:latin typeface="Times New Roman" panose="02020603050405020304" pitchFamily="18" charset="0"/>
                <a:cs typeface="Times New Roman" panose="02020603050405020304" pitchFamily="18" charset="0"/>
              </a:rPr>
              <a:t>lack</a:t>
            </a:r>
            <a:r>
              <a:rPr lang="en-GB" sz="2700" dirty="0">
                <a:latin typeface="Times New Roman" panose="02020603050405020304" pitchFamily="18" charset="0"/>
                <a:cs typeface="Times New Roman" panose="02020603050405020304" pitchFamily="18" charset="0"/>
              </a:rPr>
              <a:t> of </a:t>
            </a:r>
            <a:r>
              <a:rPr lang="en-GB" sz="2700" b="1" dirty="0">
                <a:solidFill>
                  <a:srgbClr val="6600CC"/>
                </a:solidFill>
                <a:latin typeface="Times New Roman" panose="02020603050405020304" pitchFamily="18" charset="0"/>
                <a:cs typeface="Times New Roman" panose="02020603050405020304" pitchFamily="18" charset="0"/>
              </a:rPr>
              <a:t>responsiveness</a:t>
            </a:r>
            <a:r>
              <a:rPr lang="en-GB" sz="2700" dirty="0">
                <a:latin typeface="Times New Roman" panose="02020603050405020304" pitchFamily="18" charset="0"/>
                <a:cs typeface="Times New Roman" panose="02020603050405020304" pitchFamily="18" charset="0"/>
              </a:rPr>
              <a:t> to </a:t>
            </a:r>
            <a:r>
              <a:rPr lang="en-GB" sz="2700" b="1" dirty="0">
                <a:solidFill>
                  <a:srgbClr val="6600CC"/>
                </a:solidFill>
                <a:latin typeface="Times New Roman" panose="02020603050405020304" pitchFamily="18" charset="0"/>
                <a:cs typeface="Times New Roman" panose="02020603050405020304" pitchFamily="18" charset="0"/>
              </a:rPr>
              <a:t>user</a:t>
            </a:r>
            <a:r>
              <a:rPr lang="en-GB" sz="2700" dirty="0">
                <a:latin typeface="Times New Roman" panose="02020603050405020304" pitchFamily="18" charset="0"/>
                <a:cs typeface="Times New Roman" panose="02020603050405020304" pitchFamily="18" charset="0"/>
              </a:rPr>
              <a:t> </a:t>
            </a:r>
            <a:r>
              <a:rPr lang="en-GB" sz="2700" b="1" dirty="0">
                <a:solidFill>
                  <a:srgbClr val="6600CC"/>
                </a:solidFill>
                <a:latin typeface="Times New Roman" panose="02020603050405020304" pitchFamily="18" charset="0"/>
                <a:cs typeface="Times New Roman" panose="02020603050405020304" pitchFamily="18" charset="0"/>
              </a:rPr>
              <a:t>feedback</a:t>
            </a:r>
            <a:r>
              <a:rPr lang="en-GB" sz="2700" dirty="0">
                <a:latin typeface="Times New Roman" panose="02020603050405020304" pitchFamily="18" charset="0"/>
                <a:cs typeface="Times New Roman" panose="02020603050405020304" pitchFamily="18" charset="0"/>
              </a:rPr>
              <a:t>.</a:t>
            </a:r>
          </a:p>
        </p:txBody>
      </p:sp>
      <p:sp>
        <p:nvSpPr>
          <p:cNvPr id="2560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6F31BB7-B43B-41F0-9B9C-F8D0B8CCAB6E}" type="slidenum">
              <a:rPr lang="ar-KW" altLang="en-US" sz="1400" b="1">
                <a:latin typeface="Times New Roman" panose="02020603050405020304" pitchFamily="18" charset="0"/>
              </a:rPr>
              <a:pPr>
                <a:spcBef>
                  <a:spcPct val="0"/>
                </a:spcBef>
                <a:buFontTx/>
                <a:buNone/>
              </a:pPr>
              <a:t>57</a:t>
            </a:fld>
            <a:endParaRPr lang="en-US" altLang="en-US" sz="1400" b="1" dirty="0">
              <a:latin typeface="Times New Roman" panose="02020603050405020304" pitchFamily="18" charset="0"/>
            </a:endParaRPr>
          </a:p>
        </p:txBody>
      </p:sp>
    </p:spTree>
    <p:extLst>
      <p:ext uri="{BB962C8B-B14F-4D97-AF65-F5344CB8AC3E}">
        <p14:creationId xmlns:p14="http://schemas.microsoft.com/office/powerpoint/2010/main" val="37529627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81200" y="0"/>
            <a:ext cx="8229600" cy="381000"/>
          </a:xfrm>
        </p:spPr>
        <p:txBody>
          <a:bodyPr>
            <a:normAutofit fontScale="90000"/>
          </a:bodyPr>
          <a:lstStyle/>
          <a:p>
            <a:pPr algn="ctr" eaLnBrk="1" hangingPunct="1"/>
            <a:r>
              <a:rPr lang="en-US" altLang="en-US" sz="3200" b="1" dirty="0">
                <a:solidFill>
                  <a:srgbClr val="0000FF"/>
                </a:solidFill>
                <a:latin typeface="Times New Roman" panose="02020603050405020304" pitchFamily="18" charset="0"/>
                <a:cs typeface="Times New Roman" panose="02020603050405020304" pitchFamily="18" charset="0"/>
              </a:rPr>
              <a:t>Bad Systems------</a:t>
            </a:r>
          </a:p>
        </p:txBody>
      </p:sp>
      <p:sp>
        <p:nvSpPr>
          <p:cNvPr id="25603" name="Rectangle 3"/>
          <p:cNvSpPr>
            <a:spLocks noGrp="1" noChangeArrowheads="1"/>
          </p:cNvSpPr>
          <p:nvPr>
            <p:ph idx="1"/>
          </p:nvPr>
        </p:nvSpPr>
        <p:spPr>
          <a:xfrm>
            <a:off x="0" y="381000"/>
            <a:ext cx="12192000" cy="6477000"/>
          </a:xfrm>
        </p:spPr>
        <p:txBody>
          <a:bodyPr>
            <a:noAutofit/>
          </a:bodyPr>
          <a:lstStyle/>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8. Lack of Documentation</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Bad systems </a:t>
            </a:r>
            <a:r>
              <a:rPr lang="en-GB" sz="2600" dirty="0">
                <a:latin typeface="Times New Roman" panose="02020603050405020304" pitchFamily="18" charset="0"/>
                <a:cs typeface="Times New Roman" panose="02020603050405020304" pitchFamily="18" charset="0"/>
              </a:rPr>
              <a:t>may lack comprehensive </a:t>
            </a:r>
            <a:r>
              <a:rPr lang="en-GB" sz="2600" b="1" dirty="0">
                <a:solidFill>
                  <a:srgbClr val="FF0000"/>
                </a:solidFill>
                <a:latin typeface="Times New Roman" panose="02020603050405020304" pitchFamily="18" charset="0"/>
                <a:cs typeface="Times New Roman" panose="02020603050405020304" pitchFamily="18" charset="0"/>
              </a:rPr>
              <a:t>documentation</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making it </a:t>
            </a:r>
            <a:r>
              <a:rPr lang="en-GB" sz="2600" b="1" dirty="0">
                <a:solidFill>
                  <a:srgbClr val="FF0000"/>
                </a:solidFill>
                <a:latin typeface="Times New Roman" panose="02020603050405020304" pitchFamily="18" charset="0"/>
                <a:cs typeface="Times New Roman" panose="02020603050405020304" pitchFamily="18" charset="0"/>
              </a:rPr>
              <a:t>difficult</a:t>
            </a:r>
            <a:r>
              <a:rPr lang="en-GB" sz="2600" dirty="0">
                <a:latin typeface="Times New Roman" panose="02020603050405020304" pitchFamily="18" charset="0"/>
                <a:cs typeface="Times New Roman" panose="02020603050405020304" pitchFamily="18" charset="0"/>
              </a:rPr>
              <a:t> for </a:t>
            </a:r>
            <a:r>
              <a:rPr lang="en-GB" sz="2600" b="1" dirty="0">
                <a:solidFill>
                  <a:srgbClr val="FF0000"/>
                </a:solidFill>
                <a:latin typeface="Times New Roman" panose="02020603050405020304" pitchFamily="18" charset="0"/>
                <a:cs typeface="Times New Roman" panose="02020603050405020304" pitchFamily="18" charset="0"/>
              </a:rPr>
              <a:t>users</a:t>
            </a:r>
            <a:r>
              <a:rPr lang="en-GB" sz="2600" dirty="0">
                <a:latin typeface="Times New Roman" panose="02020603050405020304" pitchFamily="18" charset="0"/>
                <a:cs typeface="Times New Roman" panose="02020603050405020304" pitchFamily="18" charset="0"/>
              </a:rPr>
              <a:t> or </a:t>
            </a:r>
            <a:r>
              <a:rPr lang="en-GB" sz="2600" b="1" dirty="0">
                <a:solidFill>
                  <a:srgbClr val="FF0000"/>
                </a:solidFill>
                <a:latin typeface="Times New Roman" panose="02020603050405020304" pitchFamily="18" charset="0"/>
                <a:cs typeface="Times New Roman" panose="02020603050405020304" pitchFamily="18" charset="0"/>
              </a:rPr>
              <a:t>developers</a:t>
            </a:r>
            <a:r>
              <a:rPr lang="en-GB" sz="2600" dirty="0">
                <a:latin typeface="Times New Roman" panose="02020603050405020304" pitchFamily="18" charset="0"/>
                <a:cs typeface="Times New Roman" panose="02020603050405020304" pitchFamily="18" charset="0"/>
              </a:rPr>
              <a:t> to understand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how the </a:t>
            </a:r>
            <a:r>
              <a:rPr lang="en-GB" sz="2600" b="1" dirty="0">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works</a:t>
            </a:r>
            <a:r>
              <a:rPr lang="en-GB" sz="2600" dirty="0">
                <a:latin typeface="Times New Roman" panose="02020603050405020304" pitchFamily="18" charset="0"/>
                <a:cs typeface="Times New Roman" panose="02020603050405020304" pitchFamily="18" charset="0"/>
              </a:rPr>
              <a:t> or how to </a:t>
            </a:r>
            <a:r>
              <a:rPr lang="en-GB" sz="2600" b="1" dirty="0">
                <a:latin typeface="Times New Roman" panose="02020603050405020304" pitchFamily="18" charset="0"/>
                <a:cs typeface="Times New Roman" panose="02020603050405020304" pitchFamily="18" charset="0"/>
              </a:rPr>
              <a:t>troubleshoot</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problems</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GB" sz="2600" dirty="0">
                <a:latin typeface="Times New Roman" panose="02020603050405020304" pitchFamily="18" charset="0"/>
                <a:cs typeface="Times New Roman" panose="02020603050405020304" pitchFamily="18" charset="0"/>
              </a:rPr>
              <a:t>Overall, a </a:t>
            </a:r>
            <a:r>
              <a:rPr lang="en-GB" sz="2600" b="1" dirty="0">
                <a:solidFill>
                  <a:srgbClr val="800000"/>
                </a:solidFill>
                <a:latin typeface="Times New Roman" panose="02020603050405020304" pitchFamily="18" charset="0"/>
                <a:cs typeface="Times New Roman" panose="02020603050405020304" pitchFamily="18" charset="0"/>
              </a:rPr>
              <a:t>bad system or software </a:t>
            </a:r>
            <a:r>
              <a:rPr lang="en-GB" sz="2600" dirty="0">
                <a:latin typeface="Times New Roman" panose="02020603050405020304" pitchFamily="18" charset="0"/>
                <a:cs typeface="Times New Roman" panose="02020603050405020304" pitchFamily="18" charset="0"/>
              </a:rPr>
              <a:t>can have </a:t>
            </a:r>
            <a:r>
              <a:rPr lang="en-GB" sz="2600" b="1" dirty="0">
                <a:solidFill>
                  <a:srgbClr val="6600CC"/>
                </a:solidFill>
                <a:latin typeface="Times New Roman" panose="02020603050405020304" pitchFamily="18" charset="0"/>
                <a:cs typeface="Times New Roman" panose="02020603050405020304" pitchFamily="18" charset="0"/>
              </a:rPr>
              <a:t>significant</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negative</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consequences</a:t>
            </a:r>
            <a:r>
              <a:rPr lang="en-GB" sz="2600" dirty="0">
                <a:latin typeface="Times New Roman" panose="02020603050405020304" pitchFamily="18" charset="0"/>
                <a:cs typeface="Times New Roman" panose="02020603050405020304" pitchFamily="18" charset="0"/>
              </a:rPr>
              <a:t> for </a:t>
            </a:r>
            <a:r>
              <a:rPr lang="en-GB" sz="2600" b="1" dirty="0">
                <a:solidFill>
                  <a:srgbClr val="0000CC"/>
                </a:solidFill>
                <a:latin typeface="Times New Roman" panose="02020603050405020304" pitchFamily="18" charset="0"/>
                <a:cs typeface="Times New Roman" panose="02020603050405020304" pitchFamily="18" charset="0"/>
              </a:rPr>
              <a:t>users, businesses</a:t>
            </a:r>
            <a:r>
              <a:rPr lang="en-GB" sz="2600" dirty="0">
                <a:latin typeface="Times New Roman" panose="02020603050405020304" pitchFamily="18" charset="0"/>
                <a:cs typeface="Times New Roman" panose="02020603050405020304" pitchFamily="18" charset="0"/>
              </a:rPr>
              <a:t>, or </a:t>
            </a:r>
            <a:r>
              <a:rPr lang="en-GB" sz="2600" b="1" dirty="0">
                <a:solidFill>
                  <a:srgbClr val="0000CC"/>
                </a:solidFill>
                <a:latin typeface="Times New Roman" panose="02020603050405020304" pitchFamily="18" charset="0"/>
                <a:cs typeface="Times New Roman" panose="02020603050405020304" pitchFamily="18" charset="0"/>
              </a:rPr>
              <a:t>organizations</a:t>
            </a:r>
            <a:r>
              <a:rPr lang="en-GB" sz="2600" dirty="0">
                <a:latin typeface="Times New Roman" panose="02020603050405020304" pitchFamily="18" charset="0"/>
                <a:cs typeface="Times New Roman" panose="02020603050405020304" pitchFamily="18" charset="0"/>
              </a:rPr>
              <a:t>, including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lost productivity, damage to reputation</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financial losses, and compromised security</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It is </a:t>
            </a:r>
            <a:r>
              <a:rPr lang="en-GB" sz="2600" b="1" dirty="0">
                <a:latin typeface="Times New Roman" panose="02020603050405020304" pitchFamily="18" charset="0"/>
                <a:cs typeface="Times New Roman" panose="02020603050405020304" pitchFamily="18" charset="0"/>
              </a:rPr>
              <a:t>essential</a:t>
            </a:r>
            <a:r>
              <a:rPr lang="en-GB" sz="2600" dirty="0">
                <a:latin typeface="Times New Roman" panose="02020603050405020304" pitchFamily="18" charset="0"/>
                <a:cs typeface="Times New Roman" panose="02020603050405020304" pitchFamily="18" charset="0"/>
              </a:rPr>
              <a:t> to </a:t>
            </a:r>
            <a:r>
              <a:rPr lang="en-GB" sz="2600" b="1" dirty="0">
                <a:latin typeface="Times New Roman" panose="02020603050405020304" pitchFamily="18" charset="0"/>
                <a:cs typeface="Times New Roman" panose="02020603050405020304" pitchFamily="18" charset="0"/>
              </a:rPr>
              <a:t>identify</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address</a:t>
            </a:r>
            <a:r>
              <a:rPr lang="en-GB" sz="2600" dirty="0">
                <a:latin typeface="Times New Roman" panose="02020603050405020304" pitchFamily="18" charset="0"/>
                <a:cs typeface="Times New Roman" panose="02020603050405020304" pitchFamily="18" charset="0"/>
              </a:rPr>
              <a:t> these </a:t>
            </a:r>
            <a:r>
              <a:rPr lang="en-GB" sz="2600" b="1" dirty="0">
                <a:solidFill>
                  <a:srgbClr val="800000"/>
                </a:solidFill>
                <a:latin typeface="Times New Roman" panose="02020603050405020304" pitchFamily="18" charset="0"/>
                <a:cs typeface="Times New Roman" panose="02020603050405020304" pitchFamily="18" charset="0"/>
              </a:rPr>
              <a:t>shortcomings</a:t>
            </a:r>
            <a:r>
              <a:rPr lang="en-GB" sz="2600" dirty="0">
                <a:latin typeface="Times New Roman" panose="02020603050405020304" pitchFamily="18" charset="0"/>
                <a:cs typeface="Times New Roman" panose="02020603050405020304" pitchFamily="18" charset="0"/>
              </a:rPr>
              <a:t> through </a:t>
            </a:r>
            <a:r>
              <a:rPr lang="en-GB" sz="2600" b="1" dirty="0">
                <a:solidFill>
                  <a:srgbClr val="800000"/>
                </a:solidFill>
                <a:latin typeface="Times New Roman" panose="02020603050405020304" pitchFamily="18" charset="0"/>
                <a:cs typeface="Times New Roman" panose="02020603050405020304" pitchFamily="18" charset="0"/>
              </a:rPr>
              <a:t>rigorous</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quality</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assurance</a:t>
            </a:r>
            <a:r>
              <a:rPr lang="en-GB" sz="2600" dirty="0">
                <a:solidFill>
                  <a:srgbClr val="FF0000"/>
                </a:solidFill>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processes</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user</a:t>
            </a:r>
            <a:r>
              <a:rPr lang="en-GB" sz="2600" dirty="0">
                <a:solidFill>
                  <a:srgbClr val="6600CC"/>
                </a:solidFill>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testing</a:t>
            </a:r>
            <a:r>
              <a:rPr lang="en-GB" sz="2600" dirty="0">
                <a:solidFill>
                  <a:srgbClr val="6600CC"/>
                </a:solidFill>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continuous</a:t>
            </a:r>
            <a:r>
              <a:rPr lang="en-GB" sz="2600" dirty="0">
                <a:solidFill>
                  <a:srgbClr val="6600CC"/>
                </a:solidFill>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improvement</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responsive</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customer</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support</a:t>
            </a:r>
            <a:r>
              <a:rPr lang="en-GB" sz="2600" dirty="0">
                <a:latin typeface="Times New Roman" panose="02020603050405020304" pitchFamily="18" charset="0"/>
                <a:cs typeface="Times New Roman" panose="02020603050405020304" pitchFamily="18" charset="0"/>
              </a:rPr>
              <a:t>.</a:t>
            </a:r>
          </a:p>
        </p:txBody>
      </p:sp>
      <p:sp>
        <p:nvSpPr>
          <p:cNvPr id="2560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6F31BB7-B43B-41F0-9B9C-F8D0B8CCAB6E}" type="slidenum">
              <a:rPr lang="ar-KW" altLang="en-US" sz="1400">
                <a:latin typeface="Times New Roman" panose="02020603050405020304" pitchFamily="18" charset="0"/>
              </a:rPr>
              <a:pPr>
                <a:spcBef>
                  <a:spcPct val="0"/>
                </a:spcBef>
                <a:buFontTx/>
                <a:buNone/>
              </a:pPr>
              <a:t>58</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5702769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981200" y="0"/>
            <a:ext cx="8229600" cy="533400"/>
          </a:xfrm>
        </p:spPr>
        <p:txBody>
          <a:bodyPr>
            <a:noAutofit/>
          </a:bodyPr>
          <a:lstStyle/>
          <a:p>
            <a:pPr algn="ctr" eaLnBrk="1" hangingPunct="1"/>
            <a:r>
              <a:rPr lang="en-US" altLang="en-US" sz="3200" b="1" dirty="0">
                <a:solidFill>
                  <a:srgbClr val="0000FF"/>
                </a:solidFill>
                <a:latin typeface="Times New Roman" panose="02020603050405020304" pitchFamily="18" charset="0"/>
                <a:cs typeface="Times New Roman" panose="02020603050405020304" pitchFamily="18" charset="0"/>
              </a:rPr>
              <a:t>Reasons for System/Software Failure</a:t>
            </a:r>
          </a:p>
        </p:txBody>
      </p:sp>
      <p:sp>
        <p:nvSpPr>
          <p:cNvPr id="26627" name="Rectangle 3"/>
          <p:cNvSpPr>
            <a:spLocks noGrp="1" noChangeArrowheads="1"/>
          </p:cNvSpPr>
          <p:nvPr>
            <p:ph idx="1"/>
          </p:nvPr>
        </p:nvSpPr>
        <p:spPr>
          <a:xfrm>
            <a:off x="-1" y="457200"/>
            <a:ext cx="12192001" cy="6400800"/>
          </a:xfrm>
        </p:spPr>
        <p:txBody>
          <a:bodyPr>
            <a:noAutofit/>
          </a:bodyPr>
          <a:lstStyle/>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or </a:t>
            </a:r>
            <a:r>
              <a:rPr lang="en-GB" sz="2600" b="1" dirty="0">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failure</a:t>
            </a:r>
            <a:r>
              <a:rPr lang="en-GB" sz="2600" dirty="0">
                <a:latin typeface="Times New Roman" panose="02020603050405020304" pitchFamily="18" charset="0"/>
                <a:cs typeface="Times New Roman" panose="02020603050405020304" pitchFamily="18" charset="0"/>
              </a:rPr>
              <a:t> can occur due to </a:t>
            </a:r>
            <a:r>
              <a:rPr lang="en-GB" sz="2600" b="1" dirty="0">
                <a:solidFill>
                  <a:srgbClr val="FF0000"/>
                </a:solidFill>
                <a:latin typeface="Times New Roman" panose="02020603050405020304" pitchFamily="18" charset="0"/>
                <a:cs typeface="Times New Roman" panose="02020603050405020304" pitchFamily="18" charset="0"/>
              </a:rPr>
              <a:t>various</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reasons</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spanning</a:t>
            </a:r>
            <a:r>
              <a:rPr lang="en-GB" sz="2600" dirty="0">
                <a:latin typeface="Times New Roman" panose="02020603050405020304" pitchFamily="18" charset="0"/>
                <a:cs typeface="Times New Roman" panose="02020603050405020304" pitchFamily="18" charset="0"/>
              </a:rPr>
              <a:t> from </a:t>
            </a:r>
            <a:r>
              <a:rPr lang="en-GB" sz="2600" b="1" dirty="0">
                <a:solidFill>
                  <a:srgbClr val="800000"/>
                </a:solidFill>
                <a:latin typeface="Times New Roman" panose="02020603050405020304" pitchFamily="18" charset="0"/>
                <a:cs typeface="Times New Roman" panose="02020603050405020304" pitchFamily="18" charset="0"/>
              </a:rPr>
              <a:t>design</a:t>
            </a:r>
            <a:r>
              <a:rPr lang="en-GB" sz="2600" dirty="0">
                <a:latin typeface="Times New Roman" panose="02020603050405020304" pitchFamily="18" charset="0"/>
                <a:cs typeface="Times New Roman" panose="02020603050405020304" pitchFamily="18" charset="0"/>
              </a:rPr>
              <a:t> flaws to </a:t>
            </a:r>
            <a:r>
              <a:rPr lang="en-GB" sz="2600" b="1" dirty="0">
                <a:solidFill>
                  <a:srgbClr val="800000"/>
                </a:solidFill>
                <a:latin typeface="Times New Roman" panose="02020603050405020304" pitchFamily="18" charset="0"/>
                <a:cs typeface="Times New Roman" panose="02020603050405020304" pitchFamily="18" charset="0"/>
              </a:rPr>
              <a:t>operational</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errors</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Here are some common </a:t>
            </a:r>
            <a:r>
              <a:rPr lang="en-GB" sz="2600" b="1" dirty="0">
                <a:solidFill>
                  <a:srgbClr val="0000CC"/>
                </a:solidFill>
                <a:latin typeface="Times New Roman" panose="02020603050405020304" pitchFamily="18" charset="0"/>
                <a:cs typeface="Times New Roman" panose="02020603050405020304" pitchFamily="18" charset="0"/>
              </a:rPr>
              <a:t>reasons</a:t>
            </a:r>
            <a:r>
              <a:rPr lang="en-GB" sz="2600" dirty="0">
                <a:latin typeface="Times New Roman" panose="02020603050405020304" pitchFamily="18" charset="0"/>
                <a:cs typeface="Times New Roman" panose="02020603050405020304" pitchFamily="18" charset="0"/>
              </a:rPr>
              <a:t> for </a:t>
            </a:r>
            <a:r>
              <a:rPr lang="en-GB" sz="2600" b="1" dirty="0">
                <a:solidFill>
                  <a:srgbClr val="0000CC"/>
                </a:solidFill>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or </a:t>
            </a:r>
            <a:r>
              <a:rPr lang="en-GB" sz="2600" b="1" dirty="0">
                <a:solidFill>
                  <a:srgbClr val="0000CC"/>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failure</a:t>
            </a:r>
            <a:r>
              <a:rPr lang="en-GB" sz="2600" dirty="0">
                <a:latin typeface="Times New Roman" panose="02020603050405020304" pitchFamily="18" charset="0"/>
                <a:cs typeface="Times New Roman" panose="02020603050405020304" pitchFamily="18" charset="0"/>
              </a:rPr>
              <a:t>:</a:t>
            </a:r>
          </a:p>
          <a:p>
            <a:pPr marL="514350" indent="-514350" algn="just">
              <a:lnSpc>
                <a:spcPct val="150000"/>
              </a:lnSpc>
              <a:spcBef>
                <a:spcPts val="0"/>
              </a:spcBef>
              <a:buAutoNum type="arabicPeriod"/>
            </a:pPr>
            <a:r>
              <a:rPr lang="en-GB" sz="2600" b="1" dirty="0">
                <a:solidFill>
                  <a:srgbClr val="800000"/>
                </a:solidFill>
                <a:latin typeface="Times New Roman" panose="02020603050405020304" pitchFamily="18" charset="0"/>
                <a:cs typeface="Times New Roman" panose="02020603050405020304" pitchFamily="18" charset="0"/>
              </a:rPr>
              <a:t>Poor Design</a:t>
            </a:r>
            <a:endParaRPr lang="en-GB" sz="2600" dirty="0">
              <a:solidFill>
                <a:srgbClr val="800000"/>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Systems</a:t>
            </a:r>
            <a:r>
              <a:rPr lang="en-GB" sz="2600" dirty="0">
                <a:latin typeface="Times New Roman" panose="02020603050405020304" pitchFamily="18" charset="0"/>
                <a:cs typeface="Times New Roman" panose="02020603050405020304" pitchFamily="18" charset="0"/>
              </a:rPr>
              <a:t> or </a:t>
            </a:r>
            <a:r>
              <a:rPr lang="en-GB" sz="2600" b="1" dirty="0">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may fail if they are </a:t>
            </a:r>
            <a:r>
              <a:rPr lang="en-GB" sz="2600" b="1" dirty="0">
                <a:solidFill>
                  <a:srgbClr val="D60093"/>
                </a:solidFill>
                <a:latin typeface="Times New Roman" panose="02020603050405020304" pitchFamily="18" charset="0"/>
                <a:cs typeface="Times New Roman" panose="02020603050405020304" pitchFamily="18" charset="0"/>
              </a:rPr>
              <a:t>poorly</a:t>
            </a:r>
            <a:r>
              <a:rPr lang="en-GB" sz="2600" dirty="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designed</a:t>
            </a:r>
            <a:r>
              <a:rPr lang="en-GB" sz="2600" dirty="0">
                <a:latin typeface="Times New Roman" panose="02020603050405020304" pitchFamily="18" charset="0"/>
                <a:cs typeface="Times New Roman" panose="02020603050405020304" pitchFamily="18" charset="0"/>
              </a:rPr>
              <a:t> or if the </a:t>
            </a:r>
            <a:r>
              <a:rPr lang="en-GB" sz="2600" b="1" dirty="0">
                <a:solidFill>
                  <a:srgbClr val="D60093"/>
                </a:solidFill>
                <a:latin typeface="Times New Roman" panose="02020603050405020304" pitchFamily="18" charset="0"/>
                <a:cs typeface="Times New Roman" panose="02020603050405020304" pitchFamily="18" charset="0"/>
              </a:rPr>
              <a:t>design</a:t>
            </a:r>
            <a:r>
              <a:rPr lang="en-GB" sz="2600" dirty="0">
                <a:latin typeface="Times New Roman" panose="02020603050405020304" pitchFamily="18" charset="0"/>
                <a:cs typeface="Times New Roman" panose="02020603050405020304" pitchFamily="18" charset="0"/>
              </a:rPr>
              <a:t> does </a:t>
            </a:r>
            <a:r>
              <a:rPr lang="en-GB" sz="2600" b="1" dirty="0">
                <a:solidFill>
                  <a:srgbClr val="0000CC"/>
                </a:solidFill>
                <a:latin typeface="Times New Roman" panose="02020603050405020304" pitchFamily="18" charset="0"/>
                <a:cs typeface="Times New Roman" panose="02020603050405020304" pitchFamily="18" charset="0"/>
              </a:rPr>
              <a:t>not</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adequately</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address</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user requirements</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scalability</a:t>
            </a:r>
            <a:r>
              <a:rPr lang="en-GB" sz="2600" dirty="0">
                <a:latin typeface="Times New Roman" panose="02020603050405020304" pitchFamily="18" charset="0"/>
                <a:cs typeface="Times New Roman" panose="02020603050405020304" pitchFamily="18" charset="0"/>
              </a:rPr>
              <a:t>, or </a:t>
            </a:r>
            <a:r>
              <a:rPr lang="en-GB" sz="2600" b="1" dirty="0">
                <a:solidFill>
                  <a:srgbClr val="FF0000"/>
                </a:solidFill>
                <a:latin typeface="Times New Roman" panose="02020603050405020304" pitchFamily="18" charset="0"/>
                <a:cs typeface="Times New Roman" panose="02020603050405020304" pitchFamily="18" charset="0"/>
              </a:rPr>
              <a:t>reliability</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800000"/>
                </a:solidFill>
                <a:latin typeface="Times New Roman" panose="02020603050405020304" pitchFamily="18" charset="0"/>
                <a:cs typeface="Times New Roman" panose="02020603050405020304" pitchFamily="18" charset="0"/>
              </a:rPr>
              <a:t>2. Bugs and Coding Errors</a:t>
            </a:r>
            <a:endParaRPr lang="en-GB" sz="2600" dirty="0">
              <a:solidFill>
                <a:srgbClr val="800000"/>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Programming errors, </a:t>
            </a:r>
            <a:r>
              <a:rPr lang="en-GB" sz="2600" dirty="0">
                <a:latin typeface="Times New Roman" panose="02020603050405020304" pitchFamily="18" charset="0"/>
                <a:cs typeface="Times New Roman" panose="02020603050405020304" pitchFamily="18" charset="0"/>
              </a:rPr>
              <a:t>also known as </a:t>
            </a:r>
            <a:r>
              <a:rPr lang="en-GB" sz="2600" b="1" dirty="0">
                <a:solidFill>
                  <a:srgbClr val="800000"/>
                </a:solidFill>
                <a:latin typeface="Times New Roman" panose="02020603050405020304" pitchFamily="18" charset="0"/>
                <a:cs typeface="Times New Roman" panose="02020603050405020304" pitchFamily="18" charset="0"/>
              </a:rPr>
              <a:t>bugs</a:t>
            </a:r>
            <a:r>
              <a:rPr lang="en-GB" sz="2600" dirty="0">
                <a:latin typeface="Times New Roman" panose="02020603050405020304" pitchFamily="18" charset="0"/>
                <a:cs typeface="Times New Roman" panose="02020603050405020304" pitchFamily="18" charset="0"/>
              </a:rPr>
              <a:t>, can lead to </a:t>
            </a:r>
            <a:r>
              <a:rPr lang="en-GB" sz="2600" b="1" dirty="0">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failures</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These </a:t>
            </a:r>
            <a:r>
              <a:rPr lang="en-GB" sz="2600" b="1" dirty="0">
                <a:solidFill>
                  <a:srgbClr val="D60093"/>
                </a:solidFill>
                <a:latin typeface="Times New Roman" panose="02020603050405020304" pitchFamily="18" charset="0"/>
                <a:cs typeface="Times New Roman" panose="02020603050405020304" pitchFamily="18" charset="0"/>
              </a:rPr>
              <a:t>errors</a:t>
            </a:r>
            <a:r>
              <a:rPr lang="en-GB" sz="2600" dirty="0">
                <a:latin typeface="Times New Roman" panose="02020603050405020304" pitchFamily="18" charset="0"/>
                <a:cs typeface="Times New Roman" panose="02020603050405020304" pitchFamily="18" charset="0"/>
              </a:rPr>
              <a:t> may </a:t>
            </a:r>
            <a:r>
              <a:rPr lang="en-GB" sz="2600" b="1" dirty="0">
                <a:solidFill>
                  <a:srgbClr val="D60093"/>
                </a:solidFill>
                <a:latin typeface="Times New Roman" panose="02020603050405020304" pitchFamily="18" charset="0"/>
                <a:cs typeface="Times New Roman" panose="02020603050405020304" pitchFamily="18" charset="0"/>
              </a:rPr>
              <a:t>result</a:t>
            </a:r>
            <a:r>
              <a:rPr lang="en-GB" sz="2600" dirty="0">
                <a:latin typeface="Times New Roman" panose="02020603050405020304" pitchFamily="18" charset="0"/>
                <a:cs typeface="Times New Roman" panose="02020603050405020304" pitchFamily="18" charset="0"/>
              </a:rPr>
              <a:t> from </a:t>
            </a:r>
            <a:r>
              <a:rPr lang="en-GB" sz="2600" b="1" dirty="0">
                <a:solidFill>
                  <a:srgbClr val="006600"/>
                </a:solidFill>
                <a:latin typeface="Times New Roman" panose="02020603050405020304" pitchFamily="18" charset="0"/>
                <a:cs typeface="Times New Roman" panose="02020603050405020304" pitchFamily="18" charset="0"/>
              </a:rPr>
              <a:t>coding mistakes, logic errors</a:t>
            </a:r>
            <a:r>
              <a:rPr lang="en-GB" sz="2600" dirty="0">
                <a:latin typeface="Times New Roman" panose="02020603050405020304" pitchFamily="18" charset="0"/>
                <a:cs typeface="Times New Roman" panose="02020603050405020304" pitchFamily="18" charset="0"/>
              </a:rPr>
              <a:t>, or </a:t>
            </a:r>
            <a:r>
              <a:rPr lang="en-GB" sz="2600" b="1" dirty="0">
                <a:solidFill>
                  <a:srgbClr val="006600"/>
                </a:solidFill>
                <a:latin typeface="Times New Roman" panose="02020603050405020304" pitchFamily="18" charset="0"/>
                <a:cs typeface="Times New Roman" panose="02020603050405020304" pitchFamily="18" charset="0"/>
              </a:rPr>
              <a:t>incorrect</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implementation</a:t>
            </a:r>
            <a:r>
              <a:rPr lang="en-GB" sz="2600" dirty="0">
                <a:latin typeface="Times New Roman" panose="02020603050405020304" pitchFamily="18" charset="0"/>
                <a:cs typeface="Times New Roman" panose="02020603050405020304" pitchFamily="18" charset="0"/>
              </a:rPr>
              <a:t> of </a:t>
            </a:r>
            <a:r>
              <a:rPr lang="en-GB" sz="2600" b="1" dirty="0">
                <a:solidFill>
                  <a:srgbClr val="006600"/>
                </a:solidFill>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a:t>
            </a:r>
          </a:p>
        </p:txBody>
      </p:sp>
      <p:sp>
        <p:nvSpPr>
          <p:cNvPr id="2662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F388BA7-AB93-4110-94D5-099A2F0ACA17}" type="slidenum">
              <a:rPr lang="ar-KW" altLang="en-US" sz="1400">
                <a:latin typeface="Times New Roman" panose="02020603050405020304" pitchFamily="18" charset="0"/>
              </a:rPr>
              <a:pPr>
                <a:spcBef>
                  <a:spcPct val="0"/>
                </a:spcBef>
                <a:buFontTx/>
                <a:buNone/>
              </a:pPr>
              <a:t>59</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68765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981200" y="0"/>
            <a:ext cx="8229600" cy="457200"/>
          </a:xfrm>
        </p:spPr>
        <p:txBody>
          <a:bodyPr>
            <a:normAutofit fontScale="90000"/>
          </a:bodyPr>
          <a:lstStyle/>
          <a:p>
            <a:pPr algn="ctr"/>
            <a:r>
              <a:rPr lang="en-US" altLang="en-US" sz="3200" b="1" dirty="0">
                <a:solidFill>
                  <a:srgbClr val="FF0000"/>
                </a:solidFill>
                <a:latin typeface="Times New Roman" panose="02020603050405020304" pitchFamily="18" charset="0"/>
                <a:cs typeface="Times New Roman" panose="02020603050405020304" pitchFamily="18" charset="0"/>
              </a:rPr>
              <a:t>Course Description</a:t>
            </a:r>
            <a:endParaRPr lang="en-US" altLang="en-US" sz="3200" dirty="0">
              <a:solidFill>
                <a:srgbClr val="FF0000"/>
              </a:solidFill>
              <a:latin typeface="Times New Roman" panose="02020603050405020304" pitchFamily="18" charset="0"/>
              <a:cs typeface="Times New Roman" panose="02020603050405020304" pitchFamily="18" charset="0"/>
            </a:endParaRPr>
          </a:p>
        </p:txBody>
      </p:sp>
      <p:sp>
        <p:nvSpPr>
          <p:cNvPr id="7171" name="Content Placeholder 2"/>
          <p:cNvSpPr>
            <a:spLocks noGrp="1"/>
          </p:cNvSpPr>
          <p:nvPr>
            <p:ph idx="1"/>
          </p:nvPr>
        </p:nvSpPr>
        <p:spPr>
          <a:xfrm>
            <a:off x="0" y="457200"/>
            <a:ext cx="12192000" cy="6400800"/>
          </a:xfrm>
        </p:spPr>
        <p:txBody>
          <a:bodyPr>
            <a:normAutofit/>
          </a:bodyPr>
          <a:lstStyle/>
          <a:p>
            <a:pPr algn="just">
              <a:lnSpc>
                <a:spcPct val="150000"/>
              </a:lnSpc>
              <a:spcBef>
                <a:spcPct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This course covers all aspects of software production ranging from the early stage of product concept to design and implementation to post-delivery maintenance. This course introduces the major concepts and techniques of object oriented software engineering so that students can prepare for their future careers as s</a:t>
            </a:r>
            <a:r>
              <a:rPr lang="en-GB" i="1" dirty="0">
                <a:latin typeface="Times New Roman" panose="02020603050405020304" pitchFamily="18" charset="0"/>
                <a:cs typeface="Times New Roman" panose="02020603050405020304" pitchFamily="18" charset="0"/>
              </a:rPr>
              <a:t>oftware developer</a:t>
            </a:r>
            <a:r>
              <a:rPr lang="en-GB" dirty="0">
                <a:latin typeface="Times New Roman" panose="02020603050405020304" pitchFamily="18" charset="0"/>
                <a:cs typeface="Times New Roman" panose="02020603050405020304" pitchFamily="18" charset="0"/>
              </a:rPr>
              <a:t>. </a:t>
            </a:r>
          </a:p>
          <a:p>
            <a:pPr algn="just">
              <a:lnSpc>
                <a:spcPct val="150000"/>
              </a:lnSpc>
              <a:spcBef>
                <a:spcPct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course presents a detailed overview of the approaches used by today’s information system developers to discover and model the requirements to deliver a successful system solution. </a:t>
            </a:r>
            <a:r>
              <a:rPr lang="en-GB" dirty="0">
                <a:latin typeface="Times New Roman" panose="02020603050405020304" pitchFamily="18" charset="0"/>
                <a:cs typeface="Times New Roman" panose="02020603050405020304" pitchFamily="18" charset="0"/>
              </a:rPr>
              <a:t>Moreover, through group projects, students can obtain hands‐on experiences on entire phases and workflow of software development</a:t>
            </a:r>
            <a:endParaRPr lang="en-US" altLang="en-US" dirty="0">
              <a:latin typeface="Times New Roman" panose="02020603050405020304" pitchFamily="18" charset="0"/>
              <a:cs typeface="Times New Roman" panose="02020603050405020304" pitchFamily="18" charset="0"/>
            </a:endParaRPr>
          </a:p>
        </p:txBody>
      </p:sp>
      <p:sp>
        <p:nvSpPr>
          <p:cNvPr id="71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CE7362F-CF02-4B6C-81B7-138DE4F667FF}" type="slidenum">
              <a:rPr lang="en-US" altLang="en-US" sz="1200">
                <a:solidFill>
                  <a:srgbClr val="898989"/>
                </a:solidFill>
                <a:latin typeface="Arial" panose="020B0604020202020204" pitchFamily="34" charset="0"/>
              </a:rPr>
              <a:pPr>
                <a:spcBef>
                  <a:spcPct val="0"/>
                </a:spcBef>
                <a:buFontTx/>
                <a:buNone/>
              </a:pPr>
              <a:t>6</a:t>
            </a:fld>
            <a:endParaRPr lang="en-US" alt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3251208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0"/>
            <a:ext cx="12192000" cy="320675"/>
          </a:xfrm>
        </p:spPr>
        <p:txBody>
          <a:bodyPr>
            <a:noAutofit/>
          </a:bodyPr>
          <a:lstStyle/>
          <a:p>
            <a:pPr algn="ctr" eaLnBrk="1" hangingPunct="1"/>
            <a:r>
              <a:rPr lang="en-US" altLang="en-US" sz="2800" b="1" dirty="0">
                <a:solidFill>
                  <a:srgbClr val="0000FF"/>
                </a:solidFill>
                <a:latin typeface="Times New Roman" panose="02020603050405020304" pitchFamily="18" charset="0"/>
                <a:cs typeface="Times New Roman" panose="02020603050405020304" pitchFamily="18" charset="0"/>
              </a:rPr>
              <a:t>Reasons for System/Software Failure-----</a:t>
            </a:r>
          </a:p>
        </p:txBody>
      </p:sp>
      <p:sp>
        <p:nvSpPr>
          <p:cNvPr id="26627" name="Rectangle 3"/>
          <p:cNvSpPr>
            <a:spLocks noGrp="1" noChangeArrowheads="1"/>
          </p:cNvSpPr>
          <p:nvPr>
            <p:ph idx="1"/>
          </p:nvPr>
        </p:nvSpPr>
        <p:spPr>
          <a:xfrm>
            <a:off x="0" y="320675"/>
            <a:ext cx="12192000" cy="6537325"/>
          </a:xfrm>
        </p:spPr>
        <p:txBody>
          <a:bodyPr>
            <a:noAutofit/>
          </a:bodyPr>
          <a:lstStyle/>
          <a:p>
            <a:pPr marL="0" indent="0" algn="just">
              <a:lnSpc>
                <a:spcPct val="150000"/>
              </a:lnSpc>
              <a:spcBef>
                <a:spcPts val="0"/>
              </a:spcBef>
              <a:buNone/>
            </a:pPr>
            <a:r>
              <a:rPr lang="en-GB" sz="2400" b="1" dirty="0">
                <a:solidFill>
                  <a:srgbClr val="800000"/>
                </a:solidFill>
                <a:latin typeface="Times New Roman" panose="02020603050405020304" pitchFamily="18" charset="0"/>
                <a:cs typeface="Times New Roman" panose="02020603050405020304" pitchFamily="18" charset="0"/>
              </a:rPr>
              <a:t>3. Inadequate Testing</a:t>
            </a:r>
          </a:p>
          <a:p>
            <a:pPr algn="just">
              <a:lnSpc>
                <a:spcPct val="150000"/>
              </a:lnSpc>
              <a:spcBef>
                <a:spcPts val="0"/>
              </a:spcBef>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Insufficient</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testing</a:t>
            </a:r>
            <a:r>
              <a:rPr lang="en-GB" sz="2400" dirty="0">
                <a:latin typeface="Times New Roman" panose="02020603050405020304" pitchFamily="18" charset="0"/>
                <a:cs typeface="Times New Roman" panose="02020603050405020304" pitchFamily="18" charset="0"/>
              </a:rPr>
              <a:t>, including </a:t>
            </a:r>
            <a:r>
              <a:rPr lang="en-GB" sz="2400" b="1" dirty="0">
                <a:solidFill>
                  <a:srgbClr val="6600CC"/>
                </a:solidFill>
                <a:latin typeface="Times New Roman" panose="02020603050405020304" pitchFamily="18" charset="0"/>
                <a:cs typeface="Times New Roman" panose="02020603050405020304" pitchFamily="18" charset="0"/>
              </a:rPr>
              <a:t>inadequate unit testing, </a:t>
            </a:r>
            <a:r>
              <a:rPr lang="en-GB" sz="2400" b="1" dirty="0">
                <a:solidFill>
                  <a:srgbClr val="FF0000"/>
                </a:solidFill>
                <a:latin typeface="Times New Roman" panose="02020603050405020304" pitchFamily="18" charset="0"/>
                <a:cs typeface="Times New Roman" panose="02020603050405020304" pitchFamily="18" charset="0"/>
              </a:rPr>
              <a:t>integration testing</a:t>
            </a:r>
            <a:r>
              <a:rPr lang="en-GB" sz="2400" dirty="0">
                <a:latin typeface="Times New Roman" panose="02020603050405020304" pitchFamily="18" charset="0"/>
                <a:cs typeface="Times New Roman" panose="02020603050405020304" pitchFamily="18" charset="0"/>
              </a:rPr>
              <a:t>, or</a:t>
            </a: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a:t>
            </a:r>
            <a:r>
              <a:rPr lang="en-GB" sz="2400" b="1" dirty="0">
                <a:solidFill>
                  <a:srgbClr val="D60093"/>
                </a:solidFill>
                <a:latin typeface="Times New Roman" panose="02020603050405020304" pitchFamily="18" charset="0"/>
                <a:cs typeface="Times New Roman" panose="02020603050405020304" pitchFamily="18" charset="0"/>
              </a:rPr>
              <a:t>user acceptance testing</a:t>
            </a:r>
            <a:r>
              <a:rPr lang="en-GB" sz="2400" dirty="0">
                <a:latin typeface="Times New Roman" panose="02020603050405020304" pitchFamily="18" charset="0"/>
                <a:cs typeface="Times New Roman" panose="02020603050405020304" pitchFamily="18" charset="0"/>
              </a:rPr>
              <a:t>, can lead to </a:t>
            </a: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a:t>
            </a:r>
            <a:r>
              <a:rPr lang="en-GB" sz="2400" b="1" dirty="0">
                <a:solidFill>
                  <a:srgbClr val="006600"/>
                </a:solidFill>
                <a:latin typeface="Times New Roman" panose="02020603050405020304" pitchFamily="18" charset="0"/>
                <a:cs typeface="Times New Roman" panose="02020603050405020304" pitchFamily="18" charset="0"/>
              </a:rPr>
              <a:t>undiscovered</a:t>
            </a:r>
            <a:r>
              <a:rPr lang="en-GB" sz="2400" dirty="0">
                <a:latin typeface="Times New Roman" panose="02020603050405020304" pitchFamily="18" charset="0"/>
                <a:cs typeface="Times New Roman" panose="02020603050405020304" pitchFamily="18" charset="0"/>
              </a:rPr>
              <a:t> </a:t>
            </a:r>
            <a:r>
              <a:rPr lang="en-GB" sz="2400" b="1" dirty="0">
                <a:solidFill>
                  <a:srgbClr val="006600"/>
                </a:solidFill>
                <a:latin typeface="Times New Roman" panose="02020603050405020304" pitchFamily="18" charset="0"/>
                <a:cs typeface="Times New Roman" panose="02020603050405020304" pitchFamily="18" charset="0"/>
              </a:rPr>
              <a:t>defects</a:t>
            </a:r>
            <a:r>
              <a:rPr lang="en-GB" sz="2400" dirty="0">
                <a:latin typeface="Times New Roman" panose="02020603050405020304" pitchFamily="18" charset="0"/>
                <a:cs typeface="Times New Roman" panose="02020603050405020304" pitchFamily="18" charset="0"/>
              </a:rPr>
              <a:t> and </a:t>
            </a:r>
            <a:r>
              <a:rPr lang="en-GB" sz="2400" b="1" dirty="0">
                <a:solidFill>
                  <a:srgbClr val="006600"/>
                </a:solidFill>
                <a:latin typeface="Times New Roman" panose="02020603050405020304" pitchFamily="18" charset="0"/>
                <a:cs typeface="Times New Roman" panose="02020603050405020304" pitchFamily="18" charset="0"/>
              </a:rPr>
              <a:t>vulnerabilities</a:t>
            </a:r>
            <a:r>
              <a:rPr lang="en-GB" sz="2400" dirty="0">
                <a:latin typeface="Times New Roman" panose="02020603050405020304" pitchFamily="18" charset="0"/>
                <a:cs typeface="Times New Roman" panose="02020603050405020304" pitchFamily="18" charset="0"/>
              </a:rPr>
              <a:t> in the </a:t>
            </a:r>
            <a:r>
              <a:rPr lang="en-GB" sz="2400" b="1" dirty="0">
                <a:solidFill>
                  <a:srgbClr val="006600"/>
                </a:solidFill>
                <a:latin typeface="Times New Roman" panose="02020603050405020304" pitchFamily="18" charset="0"/>
                <a:cs typeface="Times New Roman" panose="02020603050405020304" pitchFamily="18" charset="0"/>
              </a:rPr>
              <a:t>system</a:t>
            </a:r>
            <a:r>
              <a:rPr lang="en-GB" sz="24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400" b="1" dirty="0">
                <a:solidFill>
                  <a:srgbClr val="800000"/>
                </a:solidFill>
                <a:latin typeface="Times New Roman" panose="02020603050405020304" pitchFamily="18" charset="0"/>
                <a:cs typeface="Times New Roman" panose="02020603050405020304" pitchFamily="18" charset="0"/>
              </a:rPr>
              <a:t>4. Unforeseen Dependencies</a:t>
            </a:r>
          </a:p>
          <a:p>
            <a:pPr algn="just">
              <a:lnSpc>
                <a:spcPct val="150000"/>
              </a:lnSpc>
              <a:spcBef>
                <a:spcPts val="0"/>
              </a:spcBef>
              <a:buFont typeface="Wingdings" panose="05000000000000000000" pitchFamily="2" charset="2"/>
              <a:buChar char="§"/>
            </a:pPr>
            <a:r>
              <a:rPr lang="en-GB" sz="2400" b="1" dirty="0">
                <a:solidFill>
                  <a:srgbClr val="006600"/>
                </a:solidFill>
                <a:latin typeface="Times New Roman" panose="02020603050405020304" pitchFamily="18" charset="0"/>
                <a:cs typeface="Times New Roman" panose="02020603050405020304" pitchFamily="18" charset="0"/>
              </a:rPr>
              <a:t>System</a:t>
            </a:r>
            <a:r>
              <a:rPr lang="en-GB" sz="2400" dirty="0">
                <a:latin typeface="Times New Roman" panose="02020603050405020304" pitchFamily="18" charset="0"/>
                <a:cs typeface="Times New Roman" panose="02020603050405020304" pitchFamily="18" charset="0"/>
              </a:rPr>
              <a:t> or </a:t>
            </a:r>
            <a:r>
              <a:rPr lang="en-GB" sz="2400" b="1" dirty="0">
                <a:solidFill>
                  <a:srgbClr val="006600"/>
                </a:solidFill>
                <a:latin typeface="Times New Roman" panose="02020603050405020304" pitchFamily="18" charset="0"/>
                <a:cs typeface="Times New Roman" panose="02020603050405020304" pitchFamily="18" charset="0"/>
              </a:rPr>
              <a:t>software</a:t>
            </a:r>
            <a:r>
              <a:rPr lang="en-GB" sz="2400" dirty="0">
                <a:latin typeface="Times New Roman" panose="02020603050405020304" pitchFamily="18" charset="0"/>
                <a:cs typeface="Times New Roman" panose="02020603050405020304" pitchFamily="18" charset="0"/>
              </a:rPr>
              <a:t> </a:t>
            </a:r>
            <a:r>
              <a:rPr lang="en-GB" sz="2400" b="1" dirty="0">
                <a:solidFill>
                  <a:srgbClr val="006600"/>
                </a:solidFill>
                <a:latin typeface="Times New Roman" panose="02020603050405020304" pitchFamily="18" charset="0"/>
                <a:cs typeface="Times New Roman" panose="02020603050405020304" pitchFamily="18" charset="0"/>
              </a:rPr>
              <a:t>failure</a:t>
            </a:r>
            <a:r>
              <a:rPr lang="en-GB" sz="2400" dirty="0">
                <a:latin typeface="Times New Roman" panose="02020603050405020304" pitchFamily="18" charset="0"/>
                <a:cs typeface="Times New Roman" panose="02020603050405020304" pitchFamily="18" charset="0"/>
              </a:rPr>
              <a:t> can occur due to </a:t>
            </a:r>
          </a:p>
          <a:p>
            <a:pPr marL="0" indent="0" algn="just">
              <a:lnSpc>
                <a:spcPct val="150000"/>
              </a:lnSpc>
              <a:spcBef>
                <a:spcPts val="0"/>
              </a:spcBef>
              <a:buNone/>
            </a:pPr>
            <a:r>
              <a:rPr lang="en-GB" sz="2400" b="1" dirty="0">
                <a:solidFill>
                  <a:srgbClr val="6600CC"/>
                </a:solidFill>
                <a:latin typeface="Times New Roman" panose="02020603050405020304" pitchFamily="18" charset="0"/>
                <a:cs typeface="Times New Roman" panose="02020603050405020304" pitchFamily="18" charset="0"/>
              </a:rPr>
              <a:t>		unexpected</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dependencies</a:t>
            </a:r>
            <a:r>
              <a:rPr lang="en-GB" sz="2400" dirty="0">
                <a:latin typeface="Times New Roman" panose="02020603050405020304" pitchFamily="18" charset="0"/>
                <a:cs typeface="Times New Roman" panose="02020603050405020304" pitchFamily="18" charset="0"/>
              </a:rPr>
              <a:t> on </a:t>
            </a:r>
            <a:r>
              <a:rPr lang="en-GB" sz="2400" b="1" dirty="0">
                <a:solidFill>
                  <a:srgbClr val="6600CC"/>
                </a:solidFill>
                <a:latin typeface="Times New Roman" panose="02020603050405020304" pitchFamily="18" charset="0"/>
                <a:cs typeface="Times New Roman" panose="02020603050405020304" pitchFamily="18" charset="0"/>
              </a:rPr>
              <a:t>external</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components</a:t>
            </a:r>
            <a:r>
              <a:rPr lang="en-GB" sz="24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400" b="1" dirty="0">
                <a:solidFill>
                  <a:srgbClr val="6600CC"/>
                </a:solidFill>
                <a:latin typeface="Times New Roman" panose="02020603050405020304" pitchFamily="18" charset="0"/>
                <a:cs typeface="Times New Roman" panose="02020603050405020304" pitchFamily="18" charset="0"/>
              </a:rPr>
              <a:t>		services</a:t>
            </a:r>
            <a:r>
              <a:rPr lang="en-GB" sz="2400" dirty="0">
                <a:latin typeface="Times New Roman" panose="02020603050405020304" pitchFamily="18" charset="0"/>
                <a:cs typeface="Times New Roman" panose="02020603050405020304" pitchFamily="18" charset="0"/>
              </a:rPr>
              <a:t>, or </a:t>
            </a:r>
            <a:r>
              <a:rPr lang="en-GB" sz="2400" b="1" dirty="0">
                <a:solidFill>
                  <a:srgbClr val="6600CC"/>
                </a:solidFill>
                <a:latin typeface="Times New Roman" panose="02020603050405020304" pitchFamily="18" charset="0"/>
                <a:cs typeface="Times New Roman" panose="02020603050405020304" pitchFamily="18" charset="0"/>
              </a:rPr>
              <a:t>libraries</a:t>
            </a:r>
            <a:r>
              <a:rPr lang="en-GB" sz="2400" dirty="0">
                <a:latin typeface="Times New Roman" panose="02020603050405020304" pitchFamily="18" charset="0"/>
                <a:cs typeface="Times New Roman" panose="02020603050405020304" pitchFamily="18" charset="0"/>
              </a:rPr>
              <a:t>, which may be subject to </a:t>
            </a:r>
            <a:r>
              <a:rPr lang="en-GB" sz="2400" b="1" dirty="0">
                <a:latin typeface="Times New Roman" panose="02020603050405020304" pitchFamily="18" charset="0"/>
                <a:cs typeface="Times New Roman" panose="02020603050405020304" pitchFamily="18" charset="0"/>
              </a:rPr>
              <a:t>failures</a:t>
            </a:r>
            <a:r>
              <a:rPr lang="en-GB" sz="2400" dirty="0">
                <a:latin typeface="Times New Roman" panose="02020603050405020304" pitchFamily="18" charset="0"/>
                <a:cs typeface="Times New Roman" panose="02020603050405020304" pitchFamily="18" charset="0"/>
              </a:rPr>
              <a:t> or </a:t>
            </a:r>
            <a:r>
              <a:rPr lang="en-GB" sz="2400" b="1" dirty="0">
                <a:latin typeface="Times New Roman" panose="02020603050405020304" pitchFamily="18" charset="0"/>
                <a:cs typeface="Times New Roman" panose="02020603050405020304" pitchFamily="18" charset="0"/>
              </a:rPr>
              <a:t>changes</a:t>
            </a:r>
            <a:r>
              <a:rPr lang="en-GB" sz="24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400" b="1" dirty="0">
                <a:solidFill>
                  <a:srgbClr val="800000"/>
                </a:solidFill>
                <a:latin typeface="Times New Roman" panose="02020603050405020304" pitchFamily="18" charset="0"/>
                <a:cs typeface="Times New Roman" panose="02020603050405020304" pitchFamily="18" charset="0"/>
              </a:rPr>
              <a:t>5. Hardware Failures</a:t>
            </a:r>
          </a:p>
          <a:p>
            <a:pPr algn="just">
              <a:lnSpc>
                <a:spcPct val="150000"/>
              </a:lnSpc>
              <a:spcBef>
                <a:spcPts val="0"/>
              </a:spcBef>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Hardware components, </a:t>
            </a:r>
            <a:r>
              <a:rPr lang="en-GB" sz="2400" dirty="0">
                <a:latin typeface="Times New Roman" panose="02020603050405020304" pitchFamily="18" charset="0"/>
                <a:cs typeface="Times New Roman" panose="02020603050405020304" pitchFamily="18" charset="0"/>
              </a:rPr>
              <a:t>such as </a:t>
            </a:r>
            <a:r>
              <a:rPr lang="en-GB" sz="2400" b="1" dirty="0">
                <a:solidFill>
                  <a:srgbClr val="6600CC"/>
                </a:solidFill>
                <a:latin typeface="Times New Roman" panose="02020603050405020304" pitchFamily="18" charset="0"/>
                <a:cs typeface="Times New Roman" panose="02020603050405020304" pitchFamily="18" charset="0"/>
              </a:rPr>
              <a:t>servers, network devices, </a:t>
            </a:r>
            <a:r>
              <a:rPr lang="en-GB" sz="2400" dirty="0">
                <a:latin typeface="Times New Roman" panose="02020603050405020304" pitchFamily="18" charset="0"/>
                <a:cs typeface="Times New Roman" panose="02020603050405020304" pitchFamily="18" charset="0"/>
              </a:rPr>
              <a:t>or </a:t>
            </a:r>
            <a:r>
              <a:rPr lang="en-GB" sz="2400" b="1" dirty="0">
                <a:solidFill>
                  <a:srgbClr val="6600CC"/>
                </a:solidFill>
                <a:latin typeface="Times New Roman" panose="02020603050405020304" pitchFamily="18" charset="0"/>
                <a:cs typeface="Times New Roman" panose="02020603050405020304" pitchFamily="18" charset="0"/>
              </a:rPr>
              <a:t>storage systems</a:t>
            </a:r>
            <a:r>
              <a:rPr lang="en-GB" sz="2400" dirty="0">
                <a:latin typeface="Times New Roman" panose="02020603050405020304" pitchFamily="18" charset="0"/>
                <a:cs typeface="Times New Roman" panose="02020603050405020304" pitchFamily="18" charset="0"/>
              </a:rPr>
              <a:t>, can </a:t>
            </a:r>
            <a:r>
              <a:rPr lang="en-GB" sz="2400" b="1" dirty="0">
                <a:latin typeface="Times New Roman" panose="02020603050405020304" pitchFamily="18" charset="0"/>
                <a:cs typeface="Times New Roman" panose="02020603050405020304" pitchFamily="18" charset="0"/>
              </a:rPr>
              <a:t>fail</a:t>
            </a:r>
            <a:r>
              <a:rPr lang="en-GB" sz="2400" dirty="0">
                <a:latin typeface="Times New Roman" panose="02020603050405020304" pitchFamily="18" charset="0"/>
                <a:cs typeface="Times New Roman" panose="02020603050405020304" pitchFamily="18" charset="0"/>
              </a:rPr>
              <a:t> due to </a:t>
            </a:r>
            <a:r>
              <a:rPr lang="en-GB" sz="2400" b="1" dirty="0">
                <a:solidFill>
                  <a:srgbClr val="6600CC"/>
                </a:solidFill>
                <a:latin typeface="Times New Roman" panose="02020603050405020304" pitchFamily="18" charset="0"/>
                <a:cs typeface="Times New Roman" panose="02020603050405020304" pitchFamily="18" charset="0"/>
              </a:rPr>
              <a:t>various</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reasons</a:t>
            </a:r>
            <a:r>
              <a:rPr lang="en-GB" sz="2400" dirty="0">
                <a:latin typeface="Times New Roman" panose="02020603050405020304" pitchFamily="18" charset="0"/>
                <a:cs typeface="Times New Roman" panose="02020603050405020304" pitchFamily="18" charset="0"/>
              </a:rPr>
              <a:t>, including </a:t>
            </a:r>
            <a:r>
              <a:rPr lang="en-GB" sz="2400" b="1" dirty="0">
                <a:solidFill>
                  <a:srgbClr val="FF0000"/>
                </a:solidFill>
                <a:latin typeface="Times New Roman" panose="02020603050405020304" pitchFamily="18" charset="0"/>
                <a:cs typeface="Times New Roman" panose="02020603050405020304" pitchFamily="18" charset="0"/>
              </a:rPr>
              <a:t>hardware malfunctions, overheating, power outages</a:t>
            </a:r>
            <a:r>
              <a:rPr lang="en-GB" sz="2400" dirty="0">
                <a:latin typeface="Times New Roman" panose="02020603050405020304" pitchFamily="18" charset="0"/>
                <a:cs typeface="Times New Roman" panose="02020603050405020304" pitchFamily="18" charset="0"/>
              </a:rPr>
              <a:t>, or </a:t>
            </a:r>
            <a:r>
              <a:rPr lang="en-GB" sz="2400" b="1" dirty="0">
                <a:solidFill>
                  <a:srgbClr val="FF0000"/>
                </a:solidFill>
                <a:latin typeface="Times New Roman" panose="02020603050405020304" pitchFamily="18" charset="0"/>
                <a:cs typeface="Times New Roman" panose="02020603050405020304" pitchFamily="18" charset="0"/>
              </a:rPr>
              <a:t>physical damage</a:t>
            </a:r>
            <a:r>
              <a:rPr lang="en-GB" sz="2400" dirty="0">
                <a:latin typeface="Times New Roman" panose="02020603050405020304" pitchFamily="18" charset="0"/>
                <a:cs typeface="Times New Roman" panose="02020603050405020304" pitchFamily="18" charset="0"/>
              </a:rPr>
              <a:t>.</a:t>
            </a:r>
          </a:p>
        </p:txBody>
      </p:sp>
      <p:sp>
        <p:nvSpPr>
          <p:cNvPr id="2662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F388BA7-AB93-4110-94D5-099A2F0ACA17}" type="slidenum">
              <a:rPr lang="ar-KW" altLang="en-US" sz="1400">
                <a:latin typeface="Times New Roman" panose="02020603050405020304" pitchFamily="18" charset="0"/>
              </a:rPr>
              <a:pPr>
                <a:spcBef>
                  <a:spcPct val="0"/>
                </a:spcBef>
                <a:buFontTx/>
                <a:buNone/>
              </a:pPr>
              <a:t>60</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629924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981200" y="0"/>
            <a:ext cx="8229600" cy="533400"/>
          </a:xfrm>
        </p:spPr>
        <p:txBody>
          <a:bodyPr>
            <a:noAutofit/>
          </a:bodyPr>
          <a:lstStyle/>
          <a:p>
            <a:pPr algn="ctr" eaLnBrk="1" hangingPunct="1"/>
            <a:r>
              <a:rPr lang="en-US" altLang="en-US" sz="3200" b="1" dirty="0">
                <a:solidFill>
                  <a:srgbClr val="0000FF"/>
                </a:solidFill>
                <a:latin typeface="Times New Roman" panose="02020603050405020304" pitchFamily="18" charset="0"/>
                <a:cs typeface="Times New Roman" panose="02020603050405020304" pitchFamily="18" charset="0"/>
              </a:rPr>
              <a:t>Reasons for System/Software Failure</a:t>
            </a:r>
          </a:p>
        </p:txBody>
      </p:sp>
      <p:sp>
        <p:nvSpPr>
          <p:cNvPr id="26627" name="Rectangle 3"/>
          <p:cNvSpPr>
            <a:spLocks noGrp="1" noChangeArrowheads="1"/>
          </p:cNvSpPr>
          <p:nvPr>
            <p:ph idx="1"/>
          </p:nvPr>
        </p:nvSpPr>
        <p:spPr>
          <a:xfrm>
            <a:off x="0" y="457200"/>
            <a:ext cx="12192000" cy="6172200"/>
          </a:xfrm>
        </p:spPr>
        <p:txBody>
          <a:bodyPr>
            <a:noAutofit/>
          </a:bodyPr>
          <a:lstStyle/>
          <a:p>
            <a:pPr marL="0" indent="0" algn="just">
              <a:lnSpc>
                <a:spcPct val="150000"/>
              </a:lnSpc>
              <a:spcBef>
                <a:spcPts val="0"/>
              </a:spcBef>
              <a:buNone/>
            </a:pPr>
            <a:r>
              <a:rPr lang="en-GB" b="1" dirty="0">
                <a:solidFill>
                  <a:srgbClr val="800000"/>
                </a:solidFill>
                <a:latin typeface="Times New Roman" panose="02020603050405020304" pitchFamily="18" charset="0"/>
                <a:cs typeface="Times New Roman" panose="02020603050405020304" pitchFamily="18" charset="0"/>
              </a:rPr>
              <a:t>6. Security Breaches</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Security</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vulnerabilities</a:t>
            </a:r>
            <a:r>
              <a:rPr lang="en-GB" dirty="0">
                <a:latin typeface="Times New Roman" panose="02020603050405020304" pitchFamily="18" charset="0"/>
                <a:cs typeface="Times New Roman" panose="02020603050405020304" pitchFamily="18" charset="0"/>
              </a:rPr>
              <a:t>, such as </a:t>
            </a:r>
            <a:r>
              <a:rPr lang="en-GB" b="1" dirty="0">
                <a:solidFill>
                  <a:srgbClr val="D60093"/>
                </a:solidFill>
                <a:latin typeface="Times New Roman" panose="02020603050405020304" pitchFamily="18" charset="0"/>
                <a:cs typeface="Times New Roman" panose="02020603050405020304" pitchFamily="18" charset="0"/>
              </a:rPr>
              <a:t>software bugs</a:t>
            </a:r>
            <a:r>
              <a:rPr lang="en-GB" dirty="0">
                <a:solidFill>
                  <a:srgbClr val="D60093"/>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or </a:t>
            </a:r>
            <a:r>
              <a:rPr lang="en-GB" b="1" dirty="0">
                <a:solidFill>
                  <a:srgbClr val="D60093"/>
                </a:solidFill>
                <a:latin typeface="Times New Roman" panose="02020603050405020304" pitchFamily="18" charset="0"/>
                <a:cs typeface="Times New Roman" panose="02020603050405020304" pitchFamily="18" charset="0"/>
              </a:rPr>
              <a:t>misconfigurations</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can be </a:t>
            </a:r>
            <a:r>
              <a:rPr lang="en-GB" b="1" dirty="0">
                <a:solidFill>
                  <a:srgbClr val="FF0000"/>
                </a:solidFill>
                <a:latin typeface="Times New Roman" panose="02020603050405020304" pitchFamily="18" charset="0"/>
                <a:cs typeface="Times New Roman" panose="02020603050405020304" pitchFamily="18" charset="0"/>
              </a:rPr>
              <a:t>exploited</a:t>
            </a:r>
            <a:r>
              <a:rPr lang="en-GB" dirty="0">
                <a:latin typeface="Times New Roman" panose="02020603050405020304" pitchFamily="18" charset="0"/>
                <a:cs typeface="Times New Roman" panose="02020603050405020304" pitchFamily="18" charset="0"/>
              </a:rPr>
              <a:t> by </a:t>
            </a:r>
            <a:r>
              <a:rPr lang="en-GB" b="1" dirty="0">
                <a:solidFill>
                  <a:srgbClr val="FF0000"/>
                </a:solidFill>
                <a:latin typeface="Times New Roman" panose="02020603050405020304" pitchFamily="18" charset="0"/>
                <a:cs typeface="Times New Roman" panose="02020603050405020304" pitchFamily="18" charset="0"/>
              </a:rPr>
              <a:t>attackers</a:t>
            </a:r>
            <a:r>
              <a:rPr lang="en-GB" dirty="0">
                <a:latin typeface="Times New Roman" panose="02020603050405020304" pitchFamily="18" charset="0"/>
                <a:cs typeface="Times New Roman" panose="02020603050405020304" pitchFamily="18" charset="0"/>
              </a:rPr>
              <a:t> to </a:t>
            </a:r>
            <a:r>
              <a:rPr lang="en-GB" b="1" dirty="0">
                <a:solidFill>
                  <a:srgbClr val="6600CC"/>
                </a:solidFill>
                <a:latin typeface="Times New Roman" panose="02020603050405020304" pitchFamily="18" charset="0"/>
                <a:cs typeface="Times New Roman" panose="02020603050405020304" pitchFamily="18" charset="0"/>
              </a:rPr>
              <a:t>compromise</a:t>
            </a:r>
            <a:r>
              <a:rPr lang="en-GB" dirty="0">
                <a:latin typeface="Times New Roman" panose="02020603050405020304" pitchFamily="18" charset="0"/>
                <a:cs typeface="Times New Roman" panose="02020603050405020304" pitchFamily="18" charset="0"/>
              </a:rPr>
              <a:t> the </a:t>
            </a:r>
            <a:r>
              <a:rPr lang="en-GB" b="1" dirty="0">
                <a:solidFill>
                  <a:srgbClr val="6600CC"/>
                </a:solidFill>
                <a:latin typeface="Times New Roman" panose="02020603050405020304" pitchFamily="18" charset="0"/>
                <a:cs typeface="Times New Roman" panose="02020603050405020304" pitchFamily="18" charset="0"/>
              </a:rPr>
              <a:t>system</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leading to </a:t>
            </a:r>
            <a:r>
              <a:rPr lang="en-GB" b="1" dirty="0">
                <a:solidFill>
                  <a:srgbClr val="006600"/>
                </a:solidFill>
                <a:latin typeface="Times New Roman" panose="02020603050405020304" pitchFamily="18" charset="0"/>
                <a:cs typeface="Times New Roman" panose="02020603050405020304" pitchFamily="18" charset="0"/>
              </a:rPr>
              <a:t>data</a:t>
            </a:r>
            <a:r>
              <a:rPr lang="en-GB" dirty="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breaches</a:t>
            </a:r>
            <a:r>
              <a:rPr lang="en-GB" dirty="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unauthorized</a:t>
            </a:r>
            <a:r>
              <a:rPr lang="en-GB" dirty="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access</a:t>
            </a:r>
            <a:r>
              <a:rPr lang="en-GB" dirty="0">
                <a:latin typeface="Times New Roman" panose="02020603050405020304" pitchFamily="18" charset="0"/>
                <a:cs typeface="Times New Roman" panose="02020603050405020304" pitchFamily="18" charset="0"/>
              </a:rPr>
              <a:t>, or </a:t>
            </a:r>
          </a:p>
          <a:p>
            <a:pPr marL="0" indent="0" algn="just">
              <a:lnSpc>
                <a:spcPct val="150000"/>
              </a:lnSpc>
              <a:spcBef>
                <a:spcPts val="0"/>
              </a:spcBef>
              <a:buNone/>
            </a:pPr>
            <a:r>
              <a:rPr lang="en-GB" b="1" dirty="0">
                <a:solidFill>
                  <a:srgbClr val="006600"/>
                </a:solidFill>
                <a:latin typeface="Times New Roman" panose="02020603050405020304" pitchFamily="18" charset="0"/>
                <a:cs typeface="Times New Roman" panose="02020603050405020304" pitchFamily="18" charset="0"/>
              </a:rPr>
              <a:t>		service</a:t>
            </a:r>
            <a:r>
              <a:rPr lang="en-GB" dirty="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disruptions</a:t>
            </a:r>
            <a:r>
              <a:rPr lang="en-GB"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b="1" dirty="0">
                <a:solidFill>
                  <a:srgbClr val="800000"/>
                </a:solidFill>
                <a:latin typeface="Times New Roman" panose="02020603050405020304" pitchFamily="18" charset="0"/>
                <a:cs typeface="Times New Roman" panose="02020603050405020304" pitchFamily="18" charset="0"/>
              </a:rPr>
              <a:t>7. Insufficient Resources</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System</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failure</a:t>
            </a:r>
            <a:r>
              <a:rPr lang="en-GB" dirty="0">
                <a:latin typeface="Times New Roman" panose="02020603050405020304" pitchFamily="18" charset="0"/>
                <a:cs typeface="Times New Roman" panose="02020603050405020304" pitchFamily="18" charset="0"/>
              </a:rPr>
              <a:t> can occur if the </a:t>
            </a:r>
            <a:r>
              <a:rPr lang="en-GB" b="1" dirty="0">
                <a:solidFill>
                  <a:srgbClr val="D60093"/>
                </a:solidFill>
                <a:latin typeface="Times New Roman" panose="02020603050405020304" pitchFamily="18" charset="0"/>
                <a:cs typeface="Times New Roman" panose="02020603050405020304" pitchFamily="18" charset="0"/>
              </a:rPr>
              <a:t>software</a:t>
            </a:r>
            <a:r>
              <a:rPr lang="en-GB" dirty="0">
                <a:latin typeface="Times New Roman" panose="02020603050405020304" pitchFamily="18" charset="0"/>
                <a:cs typeface="Times New Roman" panose="02020603050405020304" pitchFamily="18" charset="0"/>
              </a:rPr>
              <a:t> or </a:t>
            </a:r>
            <a:r>
              <a:rPr lang="en-GB" b="1" dirty="0">
                <a:solidFill>
                  <a:srgbClr val="D60093"/>
                </a:solidFill>
                <a:latin typeface="Times New Roman" panose="02020603050405020304" pitchFamily="18" charset="0"/>
                <a:cs typeface="Times New Roman" panose="02020603050405020304" pitchFamily="18" charset="0"/>
              </a:rPr>
              <a:t>hardware</a:t>
            </a:r>
            <a:r>
              <a:rPr lang="en-GB" dirty="0">
                <a:latin typeface="Times New Roman" panose="02020603050405020304" pitchFamily="18" charset="0"/>
                <a:cs typeface="Times New Roman" panose="02020603050405020304" pitchFamily="18" charset="0"/>
              </a:rPr>
              <a:t> </a:t>
            </a:r>
            <a:r>
              <a:rPr lang="en-GB" b="1" dirty="0">
                <a:solidFill>
                  <a:srgbClr val="D60093"/>
                </a:solidFill>
                <a:latin typeface="Times New Roman" panose="02020603050405020304" pitchFamily="18" charset="0"/>
                <a:cs typeface="Times New Roman" panose="02020603050405020304" pitchFamily="18" charset="0"/>
              </a:rPr>
              <a:t>resources</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such as </a:t>
            </a:r>
            <a:r>
              <a:rPr lang="en-GB" b="1" dirty="0">
                <a:solidFill>
                  <a:srgbClr val="FF0000"/>
                </a:solidFill>
                <a:latin typeface="Times New Roman" panose="02020603050405020304" pitchFamily="18" charset="0"/>
                <a:cs typeface="Times New Roman" panose="02020603050405020304" pitchFamily="18" charset="0"/>
              </a:rPr>
              <a:t>memory</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processing</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power</a:t>
            </a:r>
            <a:r>
              <a:rPr lang="en-GB" dirty="0">
                <a:latin typeface="Times New Roman" panose="02020603050405020304" pitchFamily="18" charset="0"/>
                <a:cs typeface="Times New Roman" panose="02020603050405020304" pitchFamily="18" charset="0"/>
              </a:rPr>
              <a:t>, or </a:t>
            </a:r>
            <a:r>
              <a:rPr lang="en-GB" b="1" dirty="0">
                <a:solidFill>
                  <a:srgbClr val="FF0000"/>
                </a:solidFill>
                <a:latin typeface="Times New Roman" panose="02020603050405020304" pitchFamily="18" charset="0"/>
                <a:cs typeface="Times New Roman" panose="02020603050405020304" pitchFamily="18" charset="0"/>
              </a:rPr>
              <a:t>storage</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are </a:t>
            </a:r>
            <a:r>
              <a:rPr lang="en-GB" b="1" dirty="0">
                <a:latin typeface="Times New Roman" panose="02020603050405020304" pitchFamily="18" charset="0"/>
                <a:cs typeface="Times New Roman" panose="02020603050405020304" pitchFamily="18" charset="0"/>
              </a:rPr>
              <a:t>insufficient</a:t>
            </a:r>
            <a:r>
              <a:rPr lang="en-GB" dirty="0">
                <a:latin typeface="Times New Roman" panose="02020603050405020304" pitchFamily="18" charset="0"/>
                <a:cs typeface="Times New Roman" panose="02020603050405020304" pitchFamily="18" charset="0"/>
              </a:rPr>
              <a:t> to handle the </a:t>
            </a:r>
            <a:r>
              <a:rPr lang="en-GB" b="1" dirty="0">
                <a:latin typeface="Times New Roman" panose="02020603050405020304" pitchFamily="18" charset="0"/>
                <a:cs typeface="Times New Roman" panose="02020603050405020304" pitchFamily="18" charset="0"/>
              </a:rPr>
              <a:t>workload</a:t>
            </a:r>
            <a:r>
              <a:rPr lang="en-GB" dirty="0">
                <a:latin typeface="Times New Roman" panose="02020603050405020304" pitchFamily="18" charset="0"/>
                <a:cs typeface="Times New Roman" panose="02020603050405020304" pitchFamily="18" charset="0"/>
              </a:rPr>
              <a:t> or </a:t>
            </a:r>
            <a:r>
              <a:rPr lang="en-GB" b="1" dirty="0">
                <a:latin typeface="Times New Roman" panose="02020603050405020304" pitchFamily="18" charset="0"/>
                <a:cs typeface="Times New Roman" panose="02020603050405020304" pitchFamily="18" charset="0"/>
              </a:rPr>
              <a:t>user</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demand</a:t>
            </a:r>
            <a:r>
              <a:rPr lang="en-GB" dirty="0">
                <a:latin typeface="Times New Roman" panose="02020603050405020304" pitchFamily="18" charset="0"/>
                <a:cs typeface="Times New Roman" panose="02020603050405020304" pitchFamily="18" charset="0"/>
              </a:rPr>
              <a:t>.</a:t>
            </a:r>
          </a:p>
        </p:txBody>
      </p:sp>
      <p:sp>
        <p:nvSpPr>
          <p:cNvPr id="2662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F388BA7-AB93-4110-94D5-099A2F0ACA17}" type="slidenum">
              <a:rPr lang="ar-KW" altLang="en-US" sz="1400">
                <a:latin typeface="Times New Roman" panose="02020603050405020304" pitchFamily="18" charset="0"/>
              </a:rPr>
              <a:pPr>
                <a:spcBef>
                  <a:spcPct val="0"/>
                </a:spcBef>
                <a:buFontTx/>
                <a:buNone/>
              </a:pPr>
              <a:t>61</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7365325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981200" y="0"/>
            <a:ext cx="8229600" cy="320675"/>
          </a:xfrm>
        </p:spPr>
        <p:txBody>
          <a:bodyPr>
            <a:noAutofit/>
          </a:bodyPr>
          <a:lstStyle/>
          <a:p>
            <a:pPr algn="ctr" eaLnBrk="1" hangingPunct="1"/>
            <a:r>
              <a:rPr lang="en-US" altLang="en-US" sz="3200" b="1" dirty="0">
                <a:solidFill>
                  <a:srgbClr val="0000FF"/>
                </a:solidFill>
                <a:latin typeface="Times New Roman" panose="02020603050405020304" pitchFamily="18" charset="0"/>
                <a:cs typeface="Times New Roman" panose="02020603050405020304" pitchFamily="18" charset="0"/>
              </a:rPr>
              <a:t>Reasons for System/Software Failure</a:t>
            </a:r>
          </a:p>
        </p:txBody>
      </p:sp>
      <p:sp>
        <p:nvSpPr>
          <p:cNvPr id="26627" name="Rectangle 3"/>
          <p:cNvSpPr>
            <a:spLocks noGrp="1" noChangeArrowheads="1"/>
          </p:cNvSpPr>
          <p:nvPr>
            <p:ph idx="1"/>
          </p:nvPr>
        </p:nvSpPr>
        <p:spPr>
          <a:xfrm>
            <a:off x="147484" y="320675"/>
            <a:ext cx="11872451" cy="6537325"/>
          </a:xfrm>
        </p:spPr>
        <p:txBody>
          <a:bodyPr>
            <a:noAutofit/>
          </a:bodyPr>
          <a:lstStyle/>
          <a:p>
            <a:pPr marL="0" indent="0" algn="just">
              <a:lnSpc>
                <a:spcPct val="150000"/>
              </a:lnSpc>
              <a:spcBef>
                <a:spcPts val="0"/>
              </a:spcBef>
              <a:buNone/>
            </a:pPr>
            <a:r>
              <a:rPr lang="en-GB" sz="2600" b="1" dirty="0">
                <a:solidFill>
                  <a:srgbClr val="800000"/>
                </a:solidFill>
                <a:latin typeface="Times New Roman" panose="02020603050405020304" pitchFamily="18" charset="0"/>
                <a:cs typeface="Times New Roman" panose="02020603050405020304" pitchFamily="18" charset="0"/>
              </a:rPr>
              <a:t>8. Software Compatibility Issues</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Compatibility</a:t>
            </a:r>
            <a:r>
              <a:rPr lang="en-GB" sz="2600" dirty="0">
                <a:latin typeface="Times New Roman" panose="02020603050405020304" pitchFamily="18" charset="0"/>
                <a:cs typeface="Times New Roman" panose="02020603050405020304" pitchFamily="18" charset="0"/>
              </a:rPr>
              <a:t> issues with other </a:t>
            </a:r>
            <a:r>
              <a:rPr lang="en-GB" sz="2600" b="1" dirty="0">
                <a:solidFill>
                  <a:srgbClr val="6600CC"/>
                </a:solidFill>
                <a:latin typeface="Times New Roman" panose="02020603050405020304" pitchFamily="18" charset="0"/>
                <a:cs typeface="Times New Roman" panose="02020603050405020304" pitchFamily="18" charset="0"/>
              </a:rPr>
              <a:t>software applications</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operating systems</a:t>
            </a:r>
            <a:r>
              <a:rPr lang="en-GB" sz="2600" dirty="0">
                <a:latin typeface="Times New Roman" panose="02020603050405020304" pitchFamily="18" charset="0"/>
                <a:cs typeface="Times New Roman" panose="02020603050405020304" pitchFamily="18" charset="0"/>
              </a:rPr>
              <a:t>, or </a:t>
            </a:r>
            <a:r>
              <a:rPr lang="en-GB" sz="2600" b="1" dirty="0">
                <a:solidFill>
                  <a:srgbClr val="6600CC"/>
                </a:solidFill>
                <a:latin typeface="Times New Roman" panose="02020603050405020304" pitchFamily="18" charset="0"/>
                <a:cs typeface="Times New Roman" panose="02020603050405020304" pitchFamily="18" charset="0"/>
              </a:rPr>
              <a:t>hardware platforms </a:t>
            </a:r>
            <a:r>
              <a:rPr lang="en-GB" sz="2600" dirty="0">
                <a:latin typeface="Times New Roman" panose="02020603050405020304" pitchFamily="18" charset="0"/>
                <a:cs typeface="Times New Roman" panose="02020603050405020304" pitchFamily="18" charset="0"/>
              </a:rPr>
              <a:t>can lead to </a:t>
            </a:r>
            <a:r>
              <a:rPr lang="en-GB" sz="2600" b="1" dirty="0">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failures</a:t>
            </a:r>
            <a:r>
              <a:rPr lang="en-GB" sz="2600" dirty="0">
                <a:latin typeface="Times New Roman" panose="02020603050405020304" pitchFamily="18" charset="0"/>
                <a:cs typeface="Times New Roman" panose="02020603050405020304" pitchFamily="18" charset="0"/>
              </a:rPr>
              <a:t>, especially during </a:t>
            </a:r>
            <a:r>
              <a:rPr lang="en-GB" sz="2600" b="1" dirty="0">
                <a:solidFill>
                  <a:srgbClr val="FF0000"/>
                </a:solidFill>
                <a:latin typeface="Times New Roman" panose="02020603050405020304" pitchFamily="18" charset="0"/>
                <a:cs typeface="Times New Roman" panose="02020603050405020304" pitchFamily="18" charset="0"/>
              </a:rPr>
              <a:t>integration</a:t>
            </a:r>
            <a:r>
              <a:rPr lang="en-GB" sz="2600" dirty="0">
                <a:latin typeface="Times New Roman" panose="02020603050405020304" pitchFamily="18" charset="0"/>
                <a:cs typeface="Times New Roman" panose="02020603050405020304" pitchFamily="18" charset="0"/>
              </a:rPr>
              <a:t> or </a:t>
            </a:r>
            <a:r>
              <a:rPr lang="en-GB" sz="2600" b="1" dirty="0">
                <a:solidFill>
                  <a:srgbClr val="FF0000"/>
                </a:solidFill>
                <a:latin typeface="Times New Roman" panose="02020603050405020304" pitchFamily="18" charset="0"/>
                <a:cs typeface="Times New Roman" panose="02020603050405020304" pitchFamily="18" charset="0"/>
              </a:rPr>
              <a:t>upgrades</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800000"/>
                </a:solidFill>
                <a:latin typeface="Times New Roman" panose="02020603050405020304" pitchFamily="18" charset="0"/>
                <a:cs typeface="Times New Roman" panose="02020603050405020304" pitchFamily="18" charset="0"/>
              </a:rPr>
              <a:t>9. Human Error</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Human mistakes</a:t>
            </a:r>
            <a:r>
              <a:rPr lang="en-GB" sz="2600" dirty="0">
                <a:latin typeface="Times New Roman" panose="02020603050405020304" pitchFamily="18" charset="0"/>
                <a:cs typeface="Times New Roman" panose="02020603050405020304" pitchFamily="18" charset="0"/>
              </a:rPr>
              <a:t>, such as </a:t>
            </a:r>
            <a:r>
              <a:rPr lang="en-GB" sz="2600" b="1" dirty="0">
                <a:solidFill>
                  <a:srgbClr val="D60093"/>
                </a:solidFill>
                <a:latin typeface="Times New Roman" panose="02020603050405020304" pitchFamily="18" charset="0"/>
                <a:cs typeface="Times New Roman" panose="02020603050405020304" pitchFamily="18" charset="0"/>
              </a:rPr>
              <a:t>incorrect</a:t>
            </a:r>
            <a:r>
              <a:rPr lang="en-GB" sz="2600" dirty="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configurations</a:t>
            </a:r>
            <a:r>
              <a:rPr lang="en-GB" sz="2600" dirty="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mismanagement</a:t>
            </a:r>
            <a:r>
              <a:rPr lang="en-GB" sz="2600" dirty="0">
                <a:latin typeface="Times New Roman" panose="02020603050405020304" pitchFamily="18" charset="0"/>
                <a:cs typeface="Times New Roman" panose="02020603050405020304" pitchFamily="18" charset="0"/>
              </a:rPr>
              <a:t> of </a:t>
            </a:r>
            <a:r>
              <a:rPr lang="en-GB" sz="2600" b="1" dirty="0">
                <a:solidFill>
                  <a:srgbClr val="D60093"/>
                </a:solidFill>
                <a:latin typeface="Times New Roman" panose="02020603050405020304" pitchFamily="18" charset="0"/>
                <a:cs typeface="Times New Roman" panose="02020603050405020304" pitchFamily="18" charset="0"/>
              </a:rPr>
              <a:t>resources</a:t>
            </a:r>
            <a:r>
              <a:rPr lang="en-GB" sz="2600" dirty="0">
                <a:latin typeface="Times New Roman" panose="02020603050405020304" pitchFamily="18" charset="0"/>
                <a:cs typeface="Times New Roman" panose="02020603050405020304" pitchFamily="18" charset="0"/>
              </a:rPr>
              <a:t>, or </a:t>
            </a:r>
            <a:r>
              <a:rPr lang="en-GB" sz="2600" b="1" dirty="0">
                <a:solidFill>
                  <a:srgbClr val="0000CC"/>
                </a:solidFill>
                <a:latin typeface="Times New Roman" panose="02020603050405020304" pitchFamily="18" charset="0"/>
                <a:cs typeface="Times New Roman" panose="02020603050405020304" pitchFamily="18" charset="0"/>
              </a:rPr>
              <a:t>data</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entry</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errors</a:t>
            </a:r>
            <a:r>
              <a:rPr lang="en-GB" sz="2600" dirty="0">
                <a:latin typeface="Times New Roman" panose="02020603050405020304" pitchFamily="18" charset="0"/>
                <a:cs typeface="Times New Roman" panose="02020603050405020304" pitchFamily="18" charset="0"/>
              </a:rPr>
              <a:t>, can cause system </a:t>
            </a:r>
            <a:r>
              <a:rPr lang="en-GB" sz="2600" b="1" dirty="0">
                <a:solidFill>
                  <a:srgbClr val="0000CC"/>
                </a:solidFill>
                <a:latin typeface="Times New Roman" panose="02020603050405020304" pitchFamily="18" charset="0"/>
                <a:cs typeface="Times New Roman" panose="02020603050405020304" pitchFamily="18" charset="0"/>
              </a:rPr>
              <a:t>failures</a:t>
            </a:r>
            <a:r>
              <a:rPr lang="en-GB" sz="2600" dirty="0">
                <a:latin typeface="Times New Roman" panose="02020603050405020304" pitchFamily="18" charset="0"/>
                <a:cs typeface="Times New Roman" panose="02020603050405020304" pitchFamily="18" charset="0"/>
              </a:rPr>
              <a:t> or </a:t>
            </a:r>
            <a:r>
              <a:rPr lang="en-GB" sz="2600" b="1" dirty="0">
                <a:solidFill>
                  <a:srgbClr val="0000CC"/>
                </a:solidFill>
                <a:latin typeface="Times New Roman" panose="02020603050405020304" pitchFamily="18" charset="0"/>
                <a:cs typeface="Times New Roman" panose="02020603050405020304" pitchFamily="18" charset="0"/>
              </a:rPr>
              <a:t>disruptions</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800000"/>
                </a:solidFill>
                <a:latin typeface="Times New Roman" panose="02020603050405020304" pitchFamily="18" charset="0"/>
                <a:cs typeface="Times New Roman" panose="02020603050405020304" pitchFamily="18" charset="0"/>
              </a:rPr>
              <a:t>10. Natural Disasters</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Natural disasters</a:t>
            </a:r>
            <a:r>
              <a:rPr lang="en-GB" sz="2600" dirty="0">
                <a:latin typeface="Times New Roman" panose="02020603050405020304" pitchFamily="18" charset="0"/>
                <a:cs typeface="Times New Roman" panose="02020603050405020304" pitchFamily="18" charset="0"/>
              </a:rPr>
              <a:t>, such as </a:t>
            </a:r>
            <a:r>
              <a:rPr lang="en-GB" sz="2600" b="1" dirty="0">
                <a:solidFill>
                  <a:srgbClr val="0000CC"/>
                </a:solidFill>
                <a:latin typeface="Times New Roman" panose="02020603050405020304" pitchFamily="18" charset="0"/>
                <a:cs typeface="Times New Roman" panose="02020603050405020304" pitchFamily="18" charset="0"/>
              </a:rPr>
              <a:t>earthquakes</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floods</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fires</a:t>
            </a:r>
            <a:r>
              <a:rPr lang="en-GB" sz="2600" dirty="0">
                <a:latin typeface="Times New Roman" panose="02020603050405020304" pitchFamily="18" charset="0"/>
                <a:cs typeface="Times New Roman" panose="02020603050405020304" pitchFamily="18" charset="0"/>
              </a:rPr>
              <a:t>, or </a:t>
            </a:r>
            <a:r>
              <a:rPr lang="en-GB" sz="2600" b="1" dirty="0">
                <a:solidFill>
                  <a:srgbClr val="0000CC"/>
                </a:solidFill>
                <a:latin typeface="Times New Roman" panose="02020603050405020304" pitchFamily="18" charset="0"/>
                <a:cs typeface="Times New Roman" panose="02020603050405020304" pitchFamily="18" charset="0"/>
              </a:rPr>
              <a:t>severe</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weather</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events</a:t>
            </a:r>
            <a:r>
              <a:rPr lang="en-GB" sz="2600" dirty="0">
                <a:latin typeface="Times New Roman" panose="02020603050405020304" pitchFamily="18" charset="0"/>
                <a:cs typeface="Times New Roman" panose="02020603050405020304" pitchFamily="18" charset="0"/>
              </a:rPr>
              <a:t>, can </a:t>
            </a:r>
            <a:r>
              <a:rPr lang="en-GB" sz="2600" b="1" dirty="0">
                <a:solidFill>
                  <a:srgbClr val="6600CC"/>
                </a:solidFill>
                <a:latin typeface="Times New Roman" panose="02020603050405020304" pitchFamily="18" charset="0"/>
                <a:cs typeface="Times New Roman" panose="02020603050405020304" pitchFamily="18" charset="0"/>
              </a:rPr>
              <a:t>damage infrastructure </a:t>
            </a:r>
            <a:r>
              <a:rPr lang="en-GB" sz="2600" dirty="0">
                <a:latin typeface="Times New Roman" panose="02020603050405020304" pitchFamily="18" charset="0"/>
                <a:cs typeface="Times New Roman" panose="02020603050405020304" pitchFamily="18" charset="0"/>
              </a:rPr>
              <a:t>and </a:t>
            </a:r>
            <a:r>
              <a:rPr lang="en-GB" sz="2600" b="1" dirty="0">
                <a:solidFill>
                  <a:srgbClr val="6600CC"/>
                </a:solidFill>
                <a:latin typeface="Times New Roman" panose="02020603050405020304" pitchFamily="18" charset="0"/>
                <a:cs typeface="Times New Roman" panose="02020603050405020304" pitchFamily="18" charset="0"/>
              </a:rPr>
              <a:t>disrupt system operations</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leading</a:t>
            </a:r>
            <a:r>
              <a:rPr lang="en-GB" sz="2600" dirty="0">
                <a:latin typeface="Times New Roman" panose="02020603050405020304" pitchFamily="18" charset="0"/>
                <a:cs typeface="Times New Roman" panose="02020603050405020304" pitchFamily="18" charset="0"/>
              </a:rPr>
              <a:t> to </a:t>
            </a:r>
            <a:r>
              <a:rPr lang="en-GB" sz="2600" b="1" dirty="0">
                <a:solidFill>
                  <a:srgbClr val="FF0000"/>
                </a:solidFill>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failures</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pPr>
            <a:endParaRPr lang="en-GB" sz="2600" dirty="0">
              <a:latin typeface="Times New Roman" panose="02020603050405020304" pitchFamily="18" charset="0"/>
              <a:cs typeface="Times New Roman" panose="02020603050405020304" pitchFamily="18" charset="0"/>
            </a:endParaRPr>
          </a:p>
        </p:txBody>
      </p:sp>
      <p:sp>
        <p:nvSpPr>
          <p:cNvPr id="2662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F388BA7-AB93-4110-94D5-099A2F0ACA17}" type="slidenum">
              <a:rPr lang="ar-KW" altLang="en-US" sz="1400">
                <a:latin typeface="Times New Roman" panose="02020603050405020304" pitchFamily="18" charset="0"/>
              </a:rPr>
              <a:pPr>
                <a:spcBef>
                  <a:spcPct val="0"/>
                </a:spcBef>
                <a:buFontTx/>
                <a:buNone/>
              </a:pPr>
              <a:t>62</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058280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981200" y="0"/>
            <a:ext cx="8229600" cy="533400"/>
          </a:xfrm>
        </p:spPr>
        <p:txBody>
          <a:bodyPr>
            <a:noAutofit/>
          </a:bodyPr>
          <a:lstStyle/>
          <a:p>
            <a:pPr algn="ctr" eaLnBrk="1" hangingPunct="1"/>
            <a:r>
              <a:rPr lang="en-US" altLang="en-US" sz="3200" b="1" dirty="0">
                <a:solidFill>
                  <a:srgbClr val="0000FF"/>
                </a:solidFill>
                <a:latin typeface="Times New Roman" panose="02020603050405020304" pitchFamily="18" charset="0"/>
                <a:cs typeface="Times New Roman" panose="02020603050405020304" pitchFamily="18" charset="0"/>
              </a:rPr>
              <a:t>Reasons for System/Software Failure</a:t>
            </a:r>
          </a:p>
        </p:txBody>
      </p:sp>
      <p:sp>
        <p:nvSpPr>
          <p:cNvPr id="26627" name="Rectangle 3"/>
          <p:cNvSpPr>
            <a:spLocks noGrp="1" noChangeArrowheads="1"/>
          </p:cNvSpPr>
          <p:nvPr>
            <p:ph idx="1"/>
          </p:nvPr>
        </p:nvSpPr>
        <p:spPr>
          <a:xfrm>
            <a:off x="324464" y="457200"/>
            <a:ext cx="11474245" cy="6172200"/>
          </a:xfrm>
        </p:spPr>
        <p:txBody>
          <a:bodyPr>
            <a:noAutofit/>
          </a:bodyPr>
          <a:lstStyle/>
          <a:p>
            <a:pPr marL="0" indent="0" algn="just">
              <a:lnSpc>
                <a:spcPct val="150000"/>
              </a:lnSpc>
              <a:spcBef>
                <a:spcPts val="0"/>
              </a:spcBef>
              <a:buNone/>
            </a:pPr>
            <a:r>
              <a:rPr lang="en-GB" b="1" dirty="0">
                <a:solidFill>
                  <a:srgbClr val="800000"/>
                </a:solidFill>
                <a:latin typeface="Times New Roman" panose="02020603050405020304" pitchFamily="18" charset="0"/>
                <a:cs typeface="Times New Roman" panose="02020603050405020304" pitchFamily="18" charset="0"/>
              </a:rPr>
              <a:t>11. Software Aging</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Over</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time</a:t>
            </a:r>
            <a:r>
              <a:rPr lang="en-GB" dirty="0">
                <a:latin typeface="Times New Roman" panose="02020603050405020304" pitchFamily="18" charset="0"/>
                <a:cs typeface="Times New Roman" panose="02020603050405020304" pitchFamily="18" charset="0"/>
              </a:rPr>
              <a:t>, </a:t>
            </a:r>
            <a:r>
              <a:rPr lang="en-GB" b="1" dirty="0">
                <a:solidFill>
                  <a:srgbClr val="D60093"/>
                </a:solidFill>
                <a:latin typeface="Times New Roman" panose="02020603050405020304" pitchFamily="18" charset="0"/>
                <a:cs typeface="Times New Roman" panose="02020603050405020304" pitchFamily="18" charset="0"/>
              </a:rPr>
              <a:t>software</a:t>
            </a:r>
            <a:r>
              <a:rPr lang="en-GB" dirty="0">
                <a:latin typeface="Times New Roman" panose="02020603050405020304" pitchFamily="18" charset="0"/>
                <a:cs typeface="Times New Roman" panose="02020603050405020304" pitchFamily="18" charset="0"/>
              </a:rPr>
              <a:t> may become </a:t>
            </a:r>
            <a:r>
              <a:rPr lang="en-GB" b="1" dirty="0">
                <a:solidFill>
                  <a:srgbClr val="D60093"/>
                </a:solidFill>
                <a:latin typeface="Times New Roman" panose="02020603050405020304" pitchFamily="18" charset="0"/>
                <a:cs typeface="Times New Roman" panose="02020603050405020304" pitchFamily="18" charset="0"/>
              </a:rPr>
              <a:t>outdated</a:t>
            </a:r>
            <a:r>
              <a:rPr lang="en-GB" dirty="0">
                <a:latin typeface="Times New Roman" panose="02020603050405020304" pitchFamily="18" charset="0"/>
                <a:cs typeface="Times New Roman" panose="02020603050405020304" pitchFamily="18" charset="0"/>
              </a:rPr>
              <a:t>, leading to </a:t>
            </a:r>
            <a:r>
              <a:rPr lang="en-GB" b="1" dirty="0">
                <a:solidFill>
                  <a:srgbClr val="800000"/>
                </a:solidFill>
                <a:latin typeface="Times New Roman" panose="02020603050405020304" pitchFamily="18" charset="0"/>
                <a:cs typeface="Times New Roman" panose="02020603050405020304" pitchFamily="18" charset="0"/>
              </a:rPr>
              <a:t>compatibility</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issues</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security</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vulnerabilities</a:t>
            </a:r>
            <a:r>
              <a:rPr lang="en-GB" dirty="0">
                <a:latin typeface="Times New Roman" panose="02020603050405020304" pitchFamily="18" charset="0"/>
                <a:cs typeface="Times New Roman" panose="02020603050405020304" pitchFamily="18" charset="0"/>
              </a:rPr>
              <a:t>, and </a:t>
            </a:r>
            <a:r>
              <a:rPr lang="en-GB" b="1" dirty="0">
                <a:solidFill>
                  <a:srgbClr val="6600CC"/>
                </a:solidFill>
                <a:latin typeface="Times New Roman" panose="02020603050405020304" pitchFamily="18" charset="0"/>
                <a:cs typeface="Times New Roman" panose="02020603050405020304" pitchFamily="18" charset="0"/>
              </a:rPr>
              <a:t>decreased</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performance</a:t>
            </a:r>
            <a:r>
              <a:rPr lang="en-GB" dirty="0">
                <a:latin typeface="Times New Roman" panose="02020603050405020304" pitchFamily="18" charset="0"/>
                <a:cs typeface="Times New Roman" panose="02020603050405020304" pitchFamily="18" charset="0"/>
              </a:rPr>
              <a:t>, ultimately resulting in </a:t>
            </a:r>
            <a:r>
              <a:rPr lang="en-GB" b="1" dirty="0">
                <a:latin typeface="Times New Roman" panose="02020603050405020304" pitchFamily="18" charset="0"/>
                <a:cs typeface="Times New Roman" panose="02020603050405020304" pitchFamily="18" charset="0"/>
              </a:rPr>
              <a:t>system</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failure</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b="1" dirty="0">
                <a:solidFill>
                  <a:srgbClr val="800000"/>
                </a:solidFill>
                <a:latin typeface="Times New Roman" panose="02020603050405020304" pitchFamily="18" charset="0"/>
                <a:cs typeface="Times New Roman" panose="02020603050405020304" pitchFamily="18" charset="0"/>
              </a:rPr>
              <a:t>12. Lack of Redundancy and Backup</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Inadequate redundancy </a:t>
            </a:r>
            <a:r>
              <a:rPr lang="en-GB" dirty="0">
                <a:latin typeface="Times New Roman" panose="02020603050405020304" pitchFamily="18" charset="0"/>
                <a:cs typeface="Times New Roman" panose="02020603050405020304" pitchFamily="18" charset="0"/>
              </a:rPr>
              <a:t>and </a:t>
            </a:r>
            <a:r>
              <a:rPr lang="en-GB" b="1" dirty="0">
                <a:solidFill>
                  <a:srgbClr val="D60093"/>
                </a:solidFill>
                <a:latin typeface="Times New Roman" panose="02020603050405020304" pitchFamily="18" charset="0"/>
                <a:cs typeface="Times New Roman" panose="02020603050405020304" pitchFamily="18" charset="0"/>
              </a:rPr>
              <a:t>backup mechanisms</a:t>
            </a:r>
            <a:r>
              <a:rPr lang="en-GB" dirty="0">
                <a:solidFill>
                  <a:srgbClr val="D60093"/>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can increase the </a:t>
            </a:r>
            <a:r>
              <a:rPr lang="en-GB" b="1" dirty="0">
                <a:solidFill>
                  <a:srgbClr val="D60093"/>
                </a:solidFill>
                <a:latin typeface="Times New Roman" panose="02020603050405020304" pitchFamily="18" charset="0"/>
                <a:cs typeface="Times New Roman" panose="02020603050405020304" pitchFamily="18" charset="0"/>
              </a:rPr>
              <a:t>risk</a:t>
            </a:r>
            <a:r>
              <a:rPr lang="en-GB" dirty="0">
                <a:latin typeface="Times New Roman" panose="02020603050405020304" pitchFamily="18" charset="0"/>
                <a:cs typeface="Times New Roman" panose="02020603050405020304" pitchFamily="18" charset="0"/>
              </a:rPr>
              <a:t> of </a:t>
            </a:r>
            <a:r>
              <a:rPr lang="en-GB" b="1" dirty="0">
                <a:solidFill>
                  <a:srgbClr val="D60093"/>
                </a:solidFill>
                <a:latin typeface="Times New Roman" panose="02020603050405020304" pitchFamily="18" charset="0"/>
                <a:cs typeface="Times New Roman" panose="02020603050405020304" pitchFamily="18" charset="0"/>
              </a:rPr>
              <a:t>system</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failure</a:t>
            </a:r>
            <a:r>
              <a:rPr lang="en-GB" dirty="0">
                <a:latin typeface="Times New Roman" panose="02020603050405020304" pitchFamily="18" charset="0"/>
                <a:cs typeface="Times New Roman" panose="02020603050405020304" pitchFamily="18" charset="0"/>
              </a:rPr>
              <a:t>, as there may be </a:t>
            </a:r>
            <a:r>
              <a:rPr lang="en-GB" b="1" dirty="0">
                <a:solidFill>
                  <a:srgbClr val="800000"/>
                </a:solidFill>
                <a:latin typeface="Times New Roman" panose="02020603050405020304" pitchFamily="18" charset="0"/>
                <a:cs typeface="Times New Roman" panose="02020603050405020304" pitchFamily="18" charset="0"/>
              </a:rPr>
              <a:t>no failover options</a:t>
            </a:r>
            <a:r>
              <a:rPr lang="en-GB" dirty="0">
                <a:latin typeface="Times New Roman" panose="02020603050405020304" pitchFamily="18" charset="0"/>
                <a:cs typeface="Times New Roman" panose="02020603050405020304" pitchFamily="18" charset="0"/>
              </a:rPr>
              <a:t> or </a:t>
            </a:r>
            <a:r>
              <a:rPr lang="en-GB" b="1" dirty="0">
                <a:solidFill>
                  <a:srgbClr val="800000"/>
                </a:solidFill>
                <a:latin typeface="Times New Roman" panose="02020603050405020304" pitchFamily="18" charset="0"/>
                <a:cs typeface="Times New Roman" panose="02020603050405020304" pitchFamily="18" charset="0"/>
              </a:rPr>
              <a:t>data</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recovery</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mechanisms</a:t>
            </a:r>
            <a:r>
              <a:rPr lang="en-GB" dirty="0">
                <a:latin typeface="Times New Roman" panose="02020603050405020304" pitchFamily="18" charset="0"/>
                <a:cs typeface="Times New Roman" panose="02020603050405020304" pitchFamily="18" charset="0"/>
              </a:rPr>
              <a:t> in place.</a:t>
            </a:r>
          </a:p>
        </p:txBody>
      </p:sp>
      <p:sp>
        <p:nvSpPr>
          <p:cNvPr id="2662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F388BA7-AB93-4110-94D5-099A2F0ACA17}" type="slidenum">
              <a:rPr lang="ar-KW" altLang="en-US" sz="1400">
                <a:latin typeface="Times New Roman" panose="02020603050405020304" pitchFamily="18" charset="0"/>
              </a:rPr>
              <a:pPr>
                <a:spcBef>
                  <a:spcPct val="0"/>
                </a:spcBef>
                <a:buFontTx/>
                <a:buNone/>
              </a:pPr>
              <a:t>63</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1664809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981200" y="0"/>
            <a:ext cx="8229600" cy="533400"/>
          </a:xfrm>
        </p:spPr>
        <p:txBody>
          <a:bodyPr>
            <a:noAutofit/>
          </a:bodyPr>
          <a:lstStyle/>
          <a:p>
            <a:pPr algn="ctr" eaLnBrk="1" hangingPunct="1"/>
            <a:r>
              <a:rPr lang="en-US" altLang="en-US" sz="3200" b="1" dirty="0">
                <a:solidFill>
                  <a:srgbClr val="0000FF"/>
                </a:solidFill>
                <a:latin typeface="Times New Roman" panose="02020603050405020304" pitchFamily="18" charset="0"/>
                <a:cs typeface="Times New Roman" panose="02020603050405020304" pitchFamily="18" charset="0"/>
              </a:rPr>
              <a:t>Reasons for System/Software Failure</a:t>
            </a:r>
          </a:p>
        </p:txBody>
      </p:sp>
      <p:sp>
        <p:nvSpPr>
          <p:cNvPr id="26627" name="Rectangle 3"/>
          <p:cNvSpPr>
            <a:spLocks noGrp="1" noChangeArrowheads="1"/>
          </p:cNvSpPr>
          <p:nvPr>
            <p:ph idx="1"/>
          </p:nvPr>
        </p:nvSpPr>
        <p:spPr>
          <a:xfrm>
            <a:off x="0" y="457200"/>
            <a:ext cx="12192000" cy="6172200"/>
          </a:xfrm>
        </p:spPr>
        <p:txBody>
          <a:bodyPr>
            <a:noAutofit/>
          </a:bodyPr>
          <a:lstStyle/>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Addressing these </a:t>
            </a:r>
            <a:r>
              <a:rPr lang="en-GB" b="1" dirty="0">
                <a:latin typeface="Times New Roman" panose="02020603050405020304" pitchFamily="18" charset="0"/>
                <a:cs typeface="Times New Roman" panose="02020603050405020304" pitchFamily="18" charset="0"/>
              </a:rPr>
              <a:t>potential</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reasons</a:t>
            </a:r>
            <a:r>
              <a:rPr lang="en-GB" dirty="0">
                <a:latin typeface="Times New Roman" panose="02020603050405020304" pitchFamily="18" charset="0"/>
                <a:cs typeface="Times New Roman" panose="02020603050405020304" pitchFamily="18" charset="0"/>
              </a:rPr>
              <a:t> for </a:t>
            </a:r>
            <a:r>
              <a:rPr lang="en-GB" b="1" dirty="0">
                <a:solidFill>
                  <a:srgbClr val="800000"/>
                </a:solidFill>
                <a:latin typeface="Times New Roman" panose="02020603050405020304" pitchFamily="18" charset="0"/>
                <a:cs typeface="Times New Roman" panose="02020603050405020304" pitchFamily="18" charset="0"/>
              </a:rPr>
              <a:t>system</a:t>
            </a:r>
            <a:r>
              <a:rPr lang="en-GB" dirty="0">
                <a:latin typeface="Times New Roman" panose="02020603050405020304" pitchFamily="18" charset="0"/>
                <a:cs typeface="Times New Roman" panose="02020603050405020304" pitchFamily="18" charset="0"/>
              </a:rPr>
              <a:t> or </a:t>
            </a:r>
            <a:r>
              <a:rPr lang="en-GB" b="1" dirty="0">
                <a:solidFill>
                  <a:srgbClr val="800000"/>
                </a:solidFill>
                <a:latin typeface="Times New Roman" panose="02020603050405020304" pitchFamily="18" charset="0"/>
                <a:cs typeface="Times New Roman" panose="02020603050405020304" pitchFamily="18" charset="0"/>
              </a:rPr>
              <a:t>software</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failure</a:t>
            </a:r>
            <a:r>
              <a:rPr lang="en-GB" dirty="0">
                <a:latin typeface="Times New Roman" panose="02020603050405020304" pitchFamily="18" charset="0"/>
                <a:cs typeface="Times New Roman" panose="02020603050405020304" pitchFamily="18" charset="0"/>
              </a:rPr>
              <a:t> through</a:t>
            </a:r>
          </a:p>
          <a:p>
            <a:pPr marL="0" indent="0" algn="just">
              <a:lnSpc>
                <a:spcPct val="150000"/>
              </a:lnSpc>
              <a:spcBef>
                <a:spcPts val="0"/>
              </a:spcBef>
              <a:buNone/>
            </a:pPr>
            <a:r>
              <a:rPr lang="en-GB" b="1" dirty="0">
                <a:solidFill>
                  <a:srgbClr val="FF0000"/>
                </a:solidFill>
                <a:latin typeface="Times New Roman" panose="02020603050405020304" pitchFamily="18" charset="0"/>
                <a:cs typeface="Times New Roman" panose="02020603050405020304" pitchFamily="18" charset="0"/>
              </a:rPr>
              <a:t>		robust design, testing, monitoring</a:t>
            </a:r>
            <a:r>
              <a:rPr lang="en-GB" dirty="0">
                <a:latin typeface="Times New Roman" panose="02020603050405020304" pitchFamily="18" charset="0"/>
                <a:cs typeface="Times New Roman" panose="02020603050405020304" pitchFamily="18" charset="0"/>
              </a:rPr>
              <a:t>, and </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		disaster recovery planning</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organizations</a:t>
            </a:r>
            <a:r>
              <a:rPr lang="en-GB" dirty="0">
                <a:latin typeface="Times New Roman" panose="02020603050405020304" pitchFamily="18" charset="0"/>
                <a:cs typeface="Times New Roman" panose="02020603050405020304" pitchFamily="18" charset="0"/>
              </a:rPr>
              <a:t> can </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	mitigate</a:t>
            </a:r>
            <a:r>
              <a:rPr lang="en-GB" dirty="0">
                <a:latin typeface="Times New Roman" panose="02020603050405020304" pitchFamily="18" charset="0"/>
                <a:cs typeface="Times New Roman" panose="02020603050405020304" pitchFamily="18" charset="0"/>
              </a:rPr>
              <a:t> the </a:t>
            </a:r>
            <a:r>
              <a:rPr lang="en-GB" b="1" dirty="0">
                <a:solidFill>
                  <a:srgbClr val="6600CC"/>
                </a:solidFill>
                <a:latin typeface="Times New Roman" panose="02020603050405020304" pitchFamily="18" charset="0"/>
                <a:cs typeface="Times New Roman" panose="02020603050405020304" pitchFamily="18" charset="0"/>
              </a:rPr>
              <a:t>risks</a:t>
            </a:r>
            <a:r>
              <a:rPr lang="en-GB" dirty="0">
                <a:latin typeface="Times New Roman" panose="02020603050405020304" pitchFamily="18" charset="0"/>
                <a:cs typeface="Times New Roman" panose="02020603050405020304" pitchFamily="18" charset="0"/>
              </a:rPr>
              <a:t> and </a:t>
            </a:r>
            <a:r>
              <a:rPr lang="en-GB" b="1" dirty="0">
                <a:solidFill>
                  <a:srgbClr val="6600CC"/>
                </a:solidFill>
                <a:latin typeface="Times New Roman" panose="02020603050405020304" pitchFamily="18" charset="0"/>
                <a:cs typeface="Times New Roman" panose="02020603050405020304" pitchFamily="18" charset="0"/>
              </a:rPr>
              <a:t>minimize</a:t>
            </a:r>
            <a:r>
              <a:rPr lang="en-GB" dirty="0">
                <a:latin typeface="Times New Roman" panose="02020603050405020304" pitchFamily="18" charset="0"/>
                <a:cs typeface="Times New Roman" panose="02020603050405020304" pitchFamily="18" charset="0"/>
              </a:rPr>
              <a:t> the impact of </a:t>
            </a:r>
          </a:p>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	failures</a:t>
            </a:r>
            <a:r>
              <a:rPr lang="en-GB" dirty="0">
                <a:latin typeface="Times New Roman" panose="02020603050405020304" pitchFamily="18" charset="0"/>
                <a:cs typeface="Times New Roman" panose="02020603050405020304" pitchFamily="18" charset="0"/>
              </a:rPr>
              <a:t> on their </a:t>
            </a:r>
            <a:r>
              <a:rPr lang="en-GB" b="1" dirty="0">
                <a:solidFill>
                  <a:srgbClr val="6600CC"/>
                </a:solidFill>
                <a:latin typeface="Times New Roman" panose="02020603050405020304" pitchFamily="18" charset="0"/>
                <a:cs typeface="Times New Roman" panose="02020603050405020304" pitchFamily="18" charset="0"/>
              </a:rPr>
              <a:t>operations</a:t>
            </a:r>
            <a:r>
              <a:rPr lang="en-GB" dirty="0">
                <a:latin typeface="Times New Roman" panose="02020603050405020304" pitchFamily="18" charset="0"/>
                <a:cs typeface="Times New Roman" panose="02020603050405020304" pitchFamily="18" charset="0"/>
              </a:rPr>
              <a:t> and </a:t>
            </a:r>
            <a:r>
              <a:rPr lang="en-GB" b="1" dirty="0">
                <a:solidFill>
                  <a:srgbClr val="6600CC"/>
                </a:solidFill>
                <a:latin typeface="Times New Roman" panose="02020603050405020304" pitchFamily="18" charset="0"/>
                <a:cs typeface="Times New Roman" panose="02020603050405020304" pitchFamily="18" charset="0"/>
              </a:rPr>
              <a:t>stakeholders</a:t>
            </a:r>
            <a:r>
              <a:rPr lang="en-GB" dirty="0">
                <a:latin typeface="Times New Roman" panose="02020603050405020304" pitchFamily="18" charset="0"/>
                <a:cs typeface="Times New Roman" panose="02020603050405020304" pitchFamily="18" charset="0"/>
              </a:rPr>
              <a:t>.</a:t>
            </a:r>
          </a:p>
        </p:txBody>
      </p:sp>
      <p:sp>
        <p:nvSpPr>
          <p:cNvPr id="2662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F388BA7-AB93-4110-94D5-099A2F0ACA17}" type="slidenum">
              <a:rPr lang="ar-KW" altLang="en-US" sz="1400">
                <a:latin typeface="Times New Roman" panose="02020603050405020304" pitchFamily="18" charset="0"/>
              </a:rPr>
              <a:pPr>
                <a:spcBef>
                  <a:spcPct val="0"/>
                </a:spcBef>
                <a:buFontTx/>
                <a:buNone/>
              </a:pPr>
              <a:t>64</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0437801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a:xfrm>
            <a:off x="1752600" y="1"/>
            <a:ext cx="8644556" cy="849313"/>
          </a:xfrm>
        </p:spPr>
        <p:txBody>
          <a:bodyPr>
            <a:noAutofit/>
          </a:bodyPr>
          <a:lstStyle/>
          <a:p>
            <a:pPr algn="ctr" eaLnBrk="1" hangingPunct="1"/>
            <a:r>
              <a:rPr lang="en-GB" sz="2400" b="1" dirty="0">
                <a:solidFill>
                  <a:srgbClr val="FF0000"/>
                </a:solidFill>
                <a:latin typeface="Times New Roman" panose="02020603050405020304" pitchFamily="18" charset="0"/>
                <a:cs typeface="Times New Roman" panose="02020603050405020304" pitchFamily="18" charset="0"/>
              </a:rPr>
              <a:t>	What are the key challenges  facing software engineering?</a:t>
            </a:r>
          </a:p>
        </p:txBody>
      </p:sp>
      <p:sp>
        <p:nvSpPr>
          <p:cNvPr id="24579" name="Rectangle 1027"/>
          <p:cNvSpPr>
            <a:spLocks noGrp="1" noChangeArrowheads="1"/>
          </p:cNvSpPr>
          <p:nvPr>
            <p:ph idx="1"/>
          </p:nvPr>
        </p:nvSpPr>
        <p:spPr>
          <a:xfrm>
            <a:off x="0" y="870334"/>
            <a:ext cx="11960942" cy="5987666"/>
          </a:xfrm>
        </p:spPr>
        <p:txBody>
          <a:bodyPr>
            <a:normAutofit fontScale="85000" lnSpcReduction="10000"/>
          </a:bodyPr>
          <a:lstStyle/>
          <a:p>
            <a:pPr algn="just">
              <a:lnSpc>
                <a:spcPct val="170000"/>
              </a:lnSpc>
              <a:spcBef>
                <a:spcPts val="0"/>
              </a:spcBef>
              <a:buFont typeface="Wingdings" panose="05000000000000000000" pitchFamily="2" charset="2"/>
              <a:buChar char="Ø"/>
            </a:pPr>
            <a:r>
              <a:rPr lang="en-GB" dirty="0">
                <a:solidFill>
                  <a:srgbClr val="9900CC"/>
                </a:solidFill>
                <a:latin typeface="Times New Roman" panose="02020603050405020304" pitchFamily="18" charset="0"/>
                <a:cs typeface="Times New Roman" panose="02020603050405020304" pitchFamily="18" charset="0"/>
              </a:rPr>
              <a:t>	</a:t>
            </a:r>
            <a:r>
              <a:rPr lang="en-GB" sz="3300" b="1" dirty="0">
                <a:solidFill>
                  <a:srgbClr val="9900CC"/>
                </a:solidFill>
                <a:latin typeface="Times New Roman" panose="02020603050405020304" pitchFamily="18" charset="0"/>
                <a:cs typeface="Times New Roman" panose="02020603050405020304" pitchFamily="18" charset="0"/>
              </a:rPr>
              <a:t>Software engineering in the 21</a:t>
            </a:r>
            <a:r>
              <a:rPr lang="en-GB" sz="3300" b="1" baseline="30000" dirty="0">
                <a:solidFill>
                  <a:srgbClr val="9900CC"/>
                </a:solidFill>
                <a:latin typeface="Times New Roman" panose="02020603050405020304" pitchFamily="18" charset="0"/>
                <a:cs typeface="Times New Roman" panose="02020603050405020304" pitchFamily="18" charset="0"/>
              </a:rPr>
              <a:t>st</a:t>
            </a:r>
            <a:r>
              <a:rPr lang="en-GB" sz="3300" b="1" dirty="0">
                <a:solidFill>
                  <a:srgbClr val="9900CC"/>
                </a:solidFill>
                <a:latin typeface="Times New Roman" panose="02020603050405020304" pitchFamily="18" charset="0"/>
                <a:cs typeface="Times New Roman" panose="02020603050405020304" pitchFamily="18" charset="0"/>
              </a:rPr>
              <a:t> century faces three key challenges:</a:t>
            </a:r>
          </a:p>
          <a:p>
            <a:pPr algn="just">
              <a:lnSpc>
                <a:spcPct val="170000"/>
              </a:lnSpc>
              <a:spcBef>
                <a:spcPts val="0"/>
              </a:spcBef>
              <a:buFont typeface="Wingdings" panose="05000000000000000000" pitchFamily="2" charset="2"/>
              <a:buChar char="§"/>
            </a:pPr>
            <a:r>
              <a:rPr lang="en-GB" sz="3200" b="1" dirty="0">
                <a:solidFill>
                  <a:srgbClr val="FF0000"/>
                </a:solidFill>
                <a:latin typeface="Times New Roman" panose="02020603050405020304" pitchFamily="18" charset="0"/>
                <a:cs typeface="Times New Roman" panose="02020603050405020304" pitchFamily="18" charset="0"/>
              </a:rPr>
              <a:t>Legacy systems</a:t>
            </a:r>
          </a:p>
          <a:p>
            <a:pPr lvl="1" algn="just">
              <a:lnSpc>
                <a:spcPct val="170000"/>
              </a:lnSpc>
              <a:spcBef>
                <a:spcPts val="0"/>
              </a:spcBef>
              <a:buFont typeface="Wingdings" panose="05000000000000000000" pitchFamily="2" charset="2"/>
              <a:buChar char="ü"/>
            </a:pPr>
            <a:r>
              <a:rPr lang="en-GB" sz="2800" b="1" dirty="0">
                <a:latin typeface="Times New Roman" panose="02020603050405020304" pitchFamily="18" charset="0"/>
                <a:cs typeface="Times New Roman" panose="02020603050405020304" pitchFamily="18" charset="0"/>
              </a:rPr>
              <a:t>Old</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valuable</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systems</a:t>
            </a:r>
            <a:r>
              <a:rPr lang="en-GB" sz="2800" dirty="0">
                <a:latin typeface="Times New Roman" panose="02020603050405020304" pitchFamily="18" charset="0"/>
                <a:cs typeface="Times New Roman" panose="02020603050405020304" pitchFamily="18" charset="0"/>
              </a:rPr>
              <a:t> must be </a:t>
            </a:r>
            <a:r>
              <a:rPr lang="en-GB" sz="2800" b="1" dirty="0">
                <a:solidFill>
                  <a:srgbClr val="0000CC"/>
                </a:solidFill>
                <a:latin typeface="Times New Roman" panose="02020603050405020304" pitchFamily="18" charset="0"/>
                <a:cs typeface="Times New Roman" panose="02020603050405020304" pitchFamily="18" charset="0"/>
              </a:rPr>
              <a:t>maintained</a:t>
            </a:r>
            <a:r>
              <a:rPr lang="en-GB" sz="2800" dirty="0">
                <a:latin typeface="Times New Roman" panose="02020603050405020304" pitchFamily="18" charset="0"/>
                <a:cs typeface="Times New Roman" panose="02020603050405020304" pitchFamily="18" charset="0"/>
              </a:rPr>
              <a:t> and </a:t>
            </a:r>
            <a:r>
              <a:rPr lang="en-GB" sz="2800" b="1" dirty="0">
                <a:solidFill>
                  <a:srgbClr val="0000CC"/>
                </a:solidFill>
                <a:latin typeface="Times New Roman" panose="02020603050405020304" pitchFamily="18" charset="0"/>
                <a:cs typeface="Times New Roman" panose="02020603050405020304" pitchFamily="18" charset="0"/>
              </a:rPr>
              <a:t>updated</a:t>
            </a:r>
          </a:p>
          <a:p>
            <a:pPr algn="just">
              <a:lnSpc>
                <a:spcPct val="170000"/>
              </a:lnSpc>
              <a:spcBef>
                <a:spcPts val="0"/>
              </a:spcBef>
              <a:buFont typeface="Wingdings" panose="05000000000000000000" pitchFamily="2" charset="2"/>
              <a:buChar char="§"/>
            </a:pPr>
            <a:r>
              <a:rPr lang="en-GB" sz="3200" b="1" dirty="0">
                <a:solidFill>
                  <a:srgbClr val="FF0000"/>
                </a:solidFill>
                <a:latin typeface="Times New Roman" panose="02020603050405020304" pitchFamily="18" charset="0"/>
                <a:cs typeface="Times New Roman" panose="02020603050405020304" pitchFamily="18" charset="0"/>
              </a:rPr>
              <a:t>Heterogeneity</a:t>
            </a:r>
          </a:p>
          <a:p>
            <a:pPr lvl="1" algn="just">
              <a:lnSpc>
                <a:spcPct val="170000"/>
              </a:lnSpc>
              <a:spcBef>
                <a:spcPts val="0"/>
              </a:spcBef>
              <a:buFont typeface="Wingdings" panose="05000000000000000000" pitchFamily="2" charset="2"/>
              <a:buChar char="ü"/>
            </a:pPr>
            <a:r>
              <a:rPr lang="en-GB" sz="2800" b="1" dirty="0">
                <a:solidFill>
                  <a:srgbClr val="6600CC"/>
                </a:solidFill>
                <a:latin typeface="Times New Roman" panose="02020603050405020304" pitchFamily="18" charset="0"/>
                <a:cs typeface="Times New Roman" panose="02020603050405020304" pitchFamily="18" charset="0"/>
              </a:rPr>
              <a:t>Systems</a:t>
            </a:r>
            <a:r>
              <a:rPr lang="en-GB" sz="2800" dirty="0">
                <a:latin typeface="Times New Roman" panose="02020603050405020304" pitchFamily="18" charset="0"/>
                <a:cs typeface="Times New Roman" panose="02020603050405020304" pitchFamily="18" charset="0"/>
              </a:rPr>
              <a:t> are </a:t>
            </a:r>
            <a:r>
              <a:rPr lang="en-GB" sz="2800" b="1" dirty="0">
                <a:solidFill>
                  <a:srgbClr val="6600CC"/>
                </a:solidFill>
                <a:latin typeface="Times New Roman" panose="02020603050405020304" pitchFamily="18" charset="0"/>
                <a:cs typeface="Times New Roman" panose="02020603050405020304" pitchFamily="18" charset="0"/>
              </a:rPr>
              <a:t>distributed</a:t>
            </a:r>
            <a:r>
              <a:rPr lang="en-GB" sz="2800" dirty="0">
                <a:latin typeface="Times New Roman" panose="02020603050405020304" pitchFamily="18" charset="0"/>
                <a:cs typeface="Times New Roman" panose="02020603050405020304" pitchFamily="18" charset="0"/>
              </a:rPr>
              <a:t> and include 					</a:t>
            </a:r>
          </a:p>
          <a:p>
            <a:pPr marL="342900" lvl="1" indent="0" algn="just">
              <a:lnSpc>
                <a:spcPct val="170000"/>
              </a:lnSpc>
              <a:spcBef>
                <a:spcPts val="0"/>
              </a:spcBef>
              <a:buNone/>
            </a:pPr>
            <a:r>
              <a:rPr lang="en-GB" sz="2800" dirty="0">
                <a:latin typeface="Times New Roman" panose="02020603050405020304" pitchFamily="18" charset="0"/>
                <a:cs typeface="Times New Roman" panose="02020603050405020304" pitchFamily="18" charset="0"/>
              </a:rPr>
              <a:t> a </a:t>
            </a:r>
            <a:r>
              <a:rPr lang="en-GB" sz="2800" b="1" dirty="0">
                <a:solidFill>
                  <a:srgbClr val="6600CC"/>
                </a:solidFill>
                <a:latin typeface="Times New Roman" panose="02020603050405020304" pitchFamily="18" charset="0"/>
                <a:cs typeface="Times New Roman" panose="02020603050405020304" pitchFamily="18" charset="0"/>
              </a:rPr>
              <a:t>mix</a:t>
            </a:r>
            <a:r>
              <a:rPr lang="en-GB" sz="2800" dirty="0">
                <a:latin typeface="Times New Roman" panose="02020603050405020304" pitchFamily="18" charset="0"/>
                <a:cs typeface="Times New Roman" panose="02020603050405020304" pitchFamily="18" charset="0"/>
              </a:rPr>
              <a:t> of </a:t>
            </a:r>
            <a:r>
              <a:rPr lang="en-GB" sz="2800" b="1" dirty="0">
                <a:solidFill>
                  <a:srgbClr val="6600CC"/>
                </a:solidFill>
                <a:latin typeface="Times New Roman" panose="02020603050405020304" pitchFamily="18" charset="0"/>
                <a:cs typeface="Times New Roman" panose="02020603050405020304" pitchFamily="18" charset="0"/>
              </a:rPr>
              <a:t>hardware</a:t>
            </a:r>
            <a:r>
              <a:rPr lang="en-GB" sz="2800" dirty="0">
                <a:latin typeface="Times New Roman" panose="02020603050405020304" pitchFamily="18" charset="0"/>
                <a:cs typeface="Times New Roman" panose="02020603050405020304" pitchFamily="18" charset="0"/>
              </a:rPr>
              <a:t> and </a:t>
            </a:r>
            <a:r>
              <a:rPr lang="en-GB" sz="2800" b="1" dirty="0">
                <a:solidFill>
                  <a:srgbClr val="6600CC"/>
                </a:solidFill>
                <a:latin typeface="Times New Roman" panose="02020603050405020304" pitchFamily="18" charset="0"/>
                <a:cs typeface="Times New Roman" panose="02020603050405020304" pitchFamily="18" charset="0"/>
              </a:rPr>
              <a:t>software</a:t>
            </a:r>
          </a:p>
          <a:p>
            <a:pPr algn="just">
              <a:lnSpc>
                <a:spcPct val="170000"/>
              </a:lnSpc>
              <a:spcBef>
                <a:spcPts val="0"/>
              </a:spcBef>
              <a:buFont typeface="Wingdings" panose="05000000000000000000" pitchFamily="2" charset="2"/>
              <a:buChar char="§"/>
            </a:pPr>
            <a:r>
              <a:rPr lang="en-GB" sz="3200" b="1" dirty="0">
                <a:solidFill>
                  <a:srgbClr val="FF0000"/>
                </a:solidFill>
                <a:latin typeface="Times New Roman" panose="02020603050405020304" pitchFamily="18" charset="0"/>
                <a:cs typeface="Times New Roman" panose="02020603050405020304" pitchFamily="18" charset="0"/>
              </a:rPr>
              <a:t>Delivery</a:t>
            </a:r>
          </a:p>
          <a:p>
            <a:pPr lvl="1" algn="just">
              <a:lnSpc>
                <a:spcPct val="170000"/>
              </a:lnSpc>
              <a:spcBef>
                <a:spcPts val="0"/>
              </a:spcBef>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There is </a:t>
            </a:r>
            <a:r>
              <a:rPr lang="en-GB" sz="2800" b="1" dirty="0">
                <a:latin typeface="Times New Roman" panose="02020603050405020304" pitchFamily="18" charset="0"/>
                <a:cs typeface="Times New Roman" panose="02020603050405020304" pitchFamily="18" charset="0"/>
              </a:rPr>
              <a:t>increasing</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pressure</a:t>
            </a:r>
            <a:r>
              <a:rPr lang="en-GB" sz="2800" dirty="0">
                <a:latin typeface="Times New Roman" panose="02020603050405020304" pitchFamily="18" charset="0"/>
                <a:cs typeface="Times New Roman" panose="02020603050405020304" pitchFamily="18" charset="0"/>
              </a:rPr>
              <a:t> </a:t>
            </a:r>
          </a:p>
          <a:p>
            <a:pPr marL="342900" lvl="1" indent="0" algn="just">
              <a:lnSpc>
                <a:spcPct val="170000"/>
              </a:lnSpc>
              <a:spcBef>
                <a:spcPts val="0"/>
              </a:spcBef>
              <a:buNone/>
            </a:pPr>
            <a:r>
              <a:rPr lang="en-GB" sz="2800" dirty="0">
                <a:latin typeface="Times New Roman" panose="02020603050405020304" pitchFamily="18" charset="0"/>
                <a:cs typeface="Times New Roman" panose="02020603050405020304" pitchFamily="18" charset="0"/>
              </a:rPr>
              <a:t>  for </a:t>
            </a:r>
            <a:r>
              <a:rPr lang="en-GB" sz="2800" b="1" dirty="0">
                <a:latin typeface="Times New Roman" panose="02020603050405020304" pitchFamily="18" charset="0"/>
                <a:cs typeface="Times New Roman" panose="02020603050405020304" pitchFamily="18" charset="0"/>
              </a:rPr>
              <a:t>faster</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delivery</a:t>
            </a:r>
            <a:r>
              <a:rPr lang="en-GB" sz="2800" dirty="0">
                <a:latin typeface="Times New Roman" panose="02020603050405020304" pitchFamily="18" charset="0"/>
                <a:cs typeface="Times New Roman" panose="02020603050405020304" pitchFamily="18" charset="0"/>
              </a:rPr>
              <a:t> of </a:t>
            </a:r>
            <a:r>
              <a:rPr lang="en-GB" sz="2800" b="1" dirty="0">
                <a:latin typeface="Times New Roman" panose="02020603050405020304" pitchFamily="18" charset="0"/>
                <a:cs typeface="Times New Roman" panose="02020603050405020304" pitchFamily="18" charset="0"/>
              </a:rPr>
              <a:t>software</a:t>
            </a:r>
            <a:endParaRPr lang="en-GB"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3E468B8-7589-45E4-8D83-D9BB1DFADBF6}" type="slidenum">
              <a:rPr lang="en-US" smtClean="0"/>
              <a:t>65</a:t>
            </a:fld>
            <a:endParaRPr lang="en-US"/>
          </a:p>
        </p:txBody>
      </p:sp>
      <p:pic>
        <p:nvPicPr>
          <p:cNvPr id="24580" name="Picture 1028" descr="C:\Program Files\Common Files\Microsoft Shared\Clipart\cagcat50\bd05296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8878" y="3429000"/>
            <a:ext cx="2891965" cy="290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67411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
            <a:ext cx="7886700" cy="533399"/>
          </a:xfrm>
        </p:spPr>
        <p:txBody>
          <a:bodyPr>
            <a:norm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Software Engineering Professional Ethics </a:t>
            </a:r>
          </a:p>
        </p:txBody>
      </p:sp>
      <p:sp>
        <p:nvSpPr>
          <p:cNvPr id="3" name="Content Placeholder 2"/>
          <p:cNvSpPr>
            <a:spLocks noGrp="1"/>
          </p:cNvSpPr>
          <p:nvPr>
            <p:ph idx="1"/>
          </p:nvPr>
        </p:nvSpPr>
        <p:spPr>
          <a:xfrm>
            <a:off x="0" y="533401"/>
            <a:ext cx="12192000" cy="6324599"/>
          </a:xfrm>
        </p:spPr>
        <p:txBody>
          <a:bodyPr>
            <a:noAutofit/>
          </a:bodyPr>
          <a:lstStyle/>
          <a:p>
            <a:pPr marL="514350" indent="-514350" algn="just">
              <a:lnSpc>
                <a:spcPct val="150000"/>
              </a:lnSpc>
              <a:spcBef>
                <a:spcPts val="0"/>
              </a:spcBef>
              <a:buAutoNum type="arabicPeriod"/>
            </a:pPr>
            <a:r>
              <a:rPr lang="en-GB" sz="2600" b="1" dirty="0">
                <a:solidFill>
                  <a:srgbClr val="0000CC"/>
                </a:solidFill>
                <a:latin typeface="Times New Roman" panose="02020603050405020304" pitchFamily="18" charset="0"/>
                <a:cs typeface="Times New Roman" panose="02020603050405020304" pitchFamily="18" charset="0"/>
              </a:rPr>
              <a:t>Confidentiality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 </a:t>
            </a:r>
            <a:r>
              <a:rPr lang="en-GB" sz="2600" b="1" dirty="0">
                <a:solidFill>
                  <a:srgbClr val="9900CC"/>
                </a:solidFill>
                <a:latin typeface="Times New Roman" panose="02020603050405020304" pitchFamily="18" charset="0"/>
                <a:cs typeface="Times New Roman" panose="02020603050405020304" pitchFamily="18" charset="0"/>
              </a:rPr>
              <a:t>respect</a:t>
            </a:r>
            <a:r>
              <a:rPr lang="en-GB" sz="2600" dirty="0">
                <a:latin typeface="Times New Roman" panose="02020603050405020304" pitchFamily="18" charset="0"/>
                <a:cs typeface="Times New Roman" panose="02020603050405020304" pitchFamily="18" charset="0"/>
              </a:rPr>
              <a:t> the </a:t>
            </a:r>
            <a:r>
              <a:rPr lang="en-GB" sz="2600" b="1" dirty="0">
                <a:solidFill>
                  <a:srgbClr val="9900CC"/>
                </a:solidFill>
                <a:latin typeface="Times New Roman" panose="02020603050405020304" pitchFamily="18" charset="0"/>
                <a:cs typeface="Times New Roman" panose="02020603050405020304" pitchFamily="18" charset="0"/>
              </a:rPr>
              <a:t>confidentiality</a:t>
            </a:r>
            <a:r>
              <a:rPr lang="en-GB" sz="2600" dirty="0">
                <a:latin typeface="Times New Roman" panose="02020603050405020304" pitchFamily="18" charset="0"/>
                <a:cs typeface="Times New Roman" panose="02020603050405020304" pitchFamily="18" charset="0"/>
              </a:rPr>
              <a:t> of your </a:t>
            </a:r>
            <a:r>
              <a:rPr lang="en-GB" sz="2600" b="1" dirty="0">
                <a:solidFill>
                  <a:srgbClr val="9900CC"/>
                </a:solidFill>
                <a:latin typeface="Times New Roman" panose="02020603050405020304" pitchFamily="18" charset="0"/>
                <a:cs typeface="Times New Roman" panose="02020603050405020304" pitchFamily="18" charset="0"/>
              </a:rPr>
              <a:t>employers</a:t>
            </a:r>
            <a:r>
              <a:rPr lang="en-GB" sz="2600" dirty="0">
                <a:latin typeface="Times New Roman" panose="02020603050405020304" pitchFamily="18" charset="0"/>
                <a:cs typeface="Times New Roman" panose="02020603050405020304" pitchFamily="18" charset="0"/>
              </a:rPr>
              <a:t> or </a:t>
            </a:r>
            <a:r>
              <a:rPr lang="en-GB" sz="2600" b="1" dirty="0">
                <a:solidFill>
                  <a:srgbClr val="9900CC"/>
                </a:solidFill>
                <a:latin typeface="Times New Roman" panose="02020603050405020304" pitchFamily="18" charset="0"/>
                <a:cs typeface="Times New Roman" panose="02020603050405020304" pitchFamily="18" charset="0"/>
              </a:rPr>
              <a:t>clients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irrespective</a:t>
            </a:r>
            <a:r>
              <a:rPr lang="en-GB" sz="2600" dirty="0">
                <a:latin typeface="Times New Roman" panose="02020603050405020304" pitchFamily="18" charset="0"/>
                <a:cs typeface="Times New Roman" panose="02020603050405020304" pitchFamily="18" charset="0"/>
              </a:rPr>
              <a:t> of whether or </a:t>
            </a:r>
            <a:r>
              <a:rPr lang="en-GB" sz="2600" b="1" dirty="0">
                <a:latin typeface="Times New Roman" panose="02020603050405020304" pitchFamily="18" charset="0"/>
                <a:cs typeface="Times New Roman" panose="02020603050405020304" pitchFamily="18" charset="0"/>
              </a:rPr>
              <a:t>not</a:t>
            </a:r>
            <a:r>
              <a:rPr lang="en-GB" sz="2600" dirty="0">
                <a:latin typeface="Times New Roman" panose="02020603050405020304" pitchFamily="18" charset="0"/>
                <a:cs typeface="Times New Roman" panose="02020603050405020304" pitchFamily="18" charset="0"/>
              </a:rPr>
              <a:t> a </a:t>
            </a:r>
            <a:r>
              <a:rPr lang="en-GB" sz="2600" b="1" dirty="0">
                <a:solidFill>
                  <a:srgbClr val="006600"/>
                </a:solidFill>
                <a:latin typeface="Times New Roman" panose="02020603050405020304" pitchFamily="18" charset="0"/>
                <a:cs typeface="Times New Roman" panose="02020603050405020304" pitchFamily="18" charset="0"/>
              </a:rPr>
              <a:t>formal</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confidentiality</a:t>
            </a:r>
            <a:r>
              <a:rPr lang="en-GB" sz="2600" dirty="0">
                <a:latin typeface="Times New Roman" panose="02020603050405020304" pitchFamily="18" charset="0"/>
                <a:cs typeface="Times New Roman" panose="02020603050405020304" pitchFamily="18" charset="0"/>
              </a:rPr>
              <a:t> agreement has been signed.</a:t>
            </a:r>
          </a:p>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2. Competence</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 You should </a:t>
            </a:r>
            <a:r>
              <a:rPr lang="en-GB" sz="2600" b="1" dirty="0">
                <a:solidFill>
                  <a:srgbClr val="FF0000"/>
                </a:solidFill>
                <a:latin typeface="Times New Roman" panose="02020603050405020304" pitchFamily="18" charset="0"/>
                <a:cs typeface="Times New Roman" panose="02020603050405020304" pitchFamily="18" charset="0"/>
              </a:rPr>
              <a:t>not misrepresent your level of competence</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You should </a:t>
            </a:r>
            <a:r>
              <a:rPr lang="en-GB" sz="2600" b="1" dirty="0">
                <a:latin typeface="Times New Roman" panose="02020603050405020304" pitchFamily="18" charset="0"/>
                <a:cs typeface="Times New Roman" panose="02020603050405020304" pitchFamily="18" charset="0"/>
              </a:rPr>
              <a:t>not knowingly accept work </a:t>
            </a:r>
            <a:r>
              <a:rPr lang="en-GB" sz="2600" dirty="0">
                <a:latin typeface="Times New Roman" panose="02020603050405020304" pitchFamily="18" charset="0"/>
                <a:cs typeface="Times New Roman" panose="02020603050405020304" pitchFamily="18" charset="0"/>
              </a:rPr>
              <a:t>that is </a:t>
            </a:r>
            <a:r>
              <a:rPr lang="en-GB" sz="2600" b="1" dirty="0">
                <a:solidFill>
                  <a:srgbClr val="0000CC"/>
                </a:solidFill>
                <a:latin typeface="Times New Roman" panose="02020603050405020304" pitchFamily="18" charset="0"/>
                <a:cs typeface="Times New Roman" panose="02020603050405020304" pitchFamily="18" charset="0"/>
              </a:rPr>
              <a:t>outside</a:t>
            </a:r>
            <a:r>
              <a:rPr lang="en-GB" sz="2600" dirty="0">
                <a:solidFill>
                  <a:srgbClr val="0000CC"/>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your </a:t>
            </a:r>
            <a:r>
              <a:rPr lang="en-GB" sz="2600" b="1" dirty="0">
                <a:solidFill>
                  <a:srgbClr val="0000CC"/>
                </a:solidFill>
                <a:latin typeface="Times New Roman" panose="02020603050405020304" pitchFamily="18" charset="0"/>
                <a:cs typeface="Times New Roman" panose="02020603050405020304" pitchFamily="18" charset="0"/>
              </a:rPr>
              <a:t>competence</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3. Intellectual property rights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Aware</a:t>
            </a:r>
            <a:r>
              <a:rPr lang="en-GB" sz="2600" i="1" dirty="0">
                <a:latin typeface="Times New Roman" panose="02020603050405020304" pitchFamily="18" charset="0"/>
                <a:cs typeface="Times New Roman" panose="02020603050405020304" pitchFamily="18" charset="0"/>
              </a:rPr>
              <a:t> of </a:t>
            </a:r>
            <a:r>
              <a:rPr lang="en-GB" sz="2600" b="1" i="1" dirty="0">
                <a:solidFill>
                  <a:srgbClr val="FF0000"/>
                </a:solidFill>
                <a:latin typeface="Times New Roman" panose="02020603050405020304" pitchFamily="18" charset="0"/>
                <a:cs typeface="Times New Roman" panose="02020603050405020304" pitchFamily="18" charset="0"/>
              </a:rPr>
              <a:t>local laws governing </a:t>
            </a:r>
            <a:r>
              <a:rPr lang="en-GB" sz="2600" i="1" dirty="0">
                <a:latin typeface="Times New Roman" panose="02020603050405020304" pitchFamily="18" charset="0"/>
                <a:cs typeface="Times New Roman" panose="02020603050405020304" pitchFamily="18" charset="0"/>
              </a:rPr>
              <a:t>the use </a:t>
            </a:r>
            <a:r>
              <a:rPr lang="en-GB" sz="2600" dirty="0">
                <a:latin typeface="Times New Roman" panose="02020603050405020304" pitchFamily="18" charset="0"/>
                <a:cs typeface="Times New Roman" panose="02020603050405020304" pitchFamily="18" charset="0"/>
              </a:rPr>
              <a:t>of </a:t>
            </a:r>
            <a:r>
              <a:rPr lang="en-GB" sz="2600" b="1" dirty="0">
                <a:latin typeface="Times New Roman" panose="02020603050405020304" pitchFamily="18" charset="0"/>
                <a:cs typeface="Times New Roman" panose="02020603050405020304" pitchFamily="18" charset="0"/>
              </a:rPr>
              <a:t>intellectual property </a:t>
            </a:r>
            <a:r>
              <a:rPr lang="en-GB" sz="2600" dirty="0">
                <a:latin typeface="Times New Roman" panose="02020603050405020304" pitchFamily="18" charset="0"/>
                <a:cs typeface="Times New Roman" panose="02020603050405020304" pitchFamily="18" charset="0"/>
              </a:rPr>
              <a:t>such as </a:t>
            </a:r>
            <a:r>
              <a:rPr lang="en-GB" sz="2600" b="1" dirty="0">
                <a:solidFill>
                  <a:srgbClr val="6600CC"/>
                </a:solidFill>
                <a:latin typeface="Times New Roman" panose="02020603050405020304" pitchFamily="18" charset="0"/>
                <a:cs typeface="Times New Roman" panose="02020603050405020304" pitchFamily="18" charset="0"/>
              </a:rPr>
              <a:t>patents</a:t>
            </a:r>
            <a:r>
              <a:rPr lang="en-GB" sz="2600" dirty="0">
                <a:latin typeface="Times New Roman" panose="02020603050405020304" pitchFamily="18" charset="0"/>
                <a:cs typeface="Times New Roman" panose="02020603050405020304" pitchFamily="18" charset="0"/>
              </a:rPr>
              <a:t> and </a:t>
            </a:r>
            <a:r>
              <a:rPr lang="en-GB" sz="2600" b="1" dirty="0">
                <a:solidFill>
                  <a:srgbClr val="6600CC"/>
                </a:solidFill>
                <a:latin typeface="Times New Roman" panose="02020603050405020304" pitchFamily="18" charset="0"/>
                <a:cs typeface="Times New Roman" panose="02020603050405020304" pitchFamily="18" charset="0"/>
              </a:rPr>
              <a:t>copyright</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Carefully to </a:t>
            </a:r>
            <a:r>
              <a:rPr lang="en-GB" sz="2600" b="1" dirty="0">
                <a:latin typeface="Times New Roman" panose="02020603050405020304" pitchFamily="18" charset="0"/>
                <a:cs typeface="Times New Roman" panose="02020603050405020304" pitchFamily="18" charset="0"/>
              </a:rPr>
              <a:t>ensure</a:t>
            </a:r>
            <a:r>
              <a:rPr lang="en-GB" sz="2600" dirty="0">
                <a:latin typeface="Times New Roman" panose="02020603050405020304" pitchFamily="18" charset="0"/>
                <a:cs typeface="Times New Roman" panose="02020603050405020304" pitchFamily="18" charset="0"/>
              </a:rPr>
              <a:t> that the </a:t>
            </a:r>
            <a:r>
              <a:rPr lang="en-GB" sz="2600" b="1" dirty="0">
                <a:solidFill>
                  <a:srgbClr val="FF0000"/>
                </a:solidFill>
                <a:latin typeface="Times New Roman" panose="02020603050405020304" pitchFamily="18" charset="0"/>
                <a:cs typeface="Times New Roman" panose="02020603050405020304" pitchFamily="18" charset="0"/>
              </a:rPr>
              <a:t>intellectual property</a:t>
            </a:r>
            <a:r>
              <a:rPr lang="en-GB" sz="2600" dirty="0">
                <a:solidFill>
                  <a:srgbClr val="FF0000"/>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of </a:t>
            </a:r>
            <a:r>
              <a:rPr lang="en-GB" sz="2600" b="1" dirty="0">
                <a:solidFill>
                  <a:srgbClr val="FF0000"/>
                </a:solidFill>
                <a:latin typeface="Times New Roman" panose="02020603050405020304" pitchFamily="18" charset="0"/>
                <a:cs typeface="Times New Roman" panose="02020603050405020304" pitchFamily="18" charset="0"/>
              </a:rPr>
              <a:t>employers</a:t>
            </a: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clients</a:t>
            </a:r>
            <a:r>
              <a:rPr lang="en-GB" sz="2600" dirty="0">
                <a:latin typeface="Times New Roman" panose="02020603050405020304" pitchFamily="18" charset="0"/>
                <a:cs typeface="Times New Roman" panose="02020603050405020304" pitchFamily="18" charset="0"/>
              </a:rPr>
              <a:t> is </a:t>
            </a:r>
            <a:r>
              <a:rPr lang="en-GB" sz="2600" b="1" dirty="0">
                <a:latin typeface="Times New Roman" panose="02020603050405020304" pitchFamily="18" charset="0"/>
                <a:cs typeface="Times New Roman" panose="02020603050405020304" pitchFamily="18" charset="0"/>
              </a:rPr>
              <a:t>protected</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endParaRPr lang="en-GB" sz="26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66</a:t>
            </a:fld>
            <a:endParaRPr lang="en-US" dirty="0">
              <a:solidFill>
                <a:srgbClr val="04617B">
                  <a:shade val="90000"/>
                </a:srgbClr>
              </a:solidFill>
            </a:endParaRPr>
          </a:p>
        </p:txBody>
      </p:sp>
    </p:spTree>
    <p:extLst>
      <p:ext uri="{BB962C8B-B14F-4D97-AF65-F5344CB8AC3E}">
        <p14:creationId xmlns:p14="http://schemas.microsoft.com/office/powerpoint/2010/main" val="26123996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lgn="just">
              <a:lnSpc>
                <a:spcPct val="150000"/>
              </a:lnSpc>
              <a:spcBef>
                <a:spcPts val="0"/>
              </a:spcBef>
              <a:buNone/>
            </a:pPr>
            <a:r>
              <a:rPr lang="en-GB" b="1" dirty="0">
                <a:solidFill>
                  <a:srgbClr val="0000CC"/>
                </a:solidFill>
                <a:latin typeface="Times New Roman" panose="02020603050405020304" pitchFamily="18" charset="0"/>
                <a:cs typeface="Times New Roman" panose="02020603050405020304" pitchFamily="18" charset="0"/>
              </a:rPr>
              <a:t>4. Computer misuse </a:t>
            </a:r>
          </a:p>
          <a:p>
            <a:pPr algn="just">
              <a:lnSpc>
                <a:spcPct val="150000"/>
              </a:lnSpc>
              <a:spcBef>
                <a:spcPts val="0"/>
              </a:spcBef>
              <a:buFont typeface="Wingdings" panose="05000000000000000000" pitchFamily="2" charset="2"/>
              <a:buChar char="§"/>
            </a:pPr>
            <a:r>
              <a:rPr lang="en-GB" i="1" dirty="0">
                <a:latin typeface="Times New Roman" panose="02020603050405020304" pitchFamily="18" charset="0"/>
                <a:cs typeface="Times New Roman" panose="02020603050405020304" pitchFamily="18" charset="0"/>
              </a:rPr>
              <a:t>Should </a:t>
            </a:r>
            <a:r>
              <a:rPr lang="en-GB" b="1" i="1" dirty="0">
                <a:solidFill>
                  <a:srgbClr val="6600CC"/>
                </a:solidFill>
                <a:latin typeface="Times New Roman" panose="02020603050405020304" pitchFamily="18" charset="0"/>
                <a:cs typeface="Times New Roman" panose="02020603050405020304" pitchFamily="18" charset="0"/>
              </a:rPr>
              <a:t>not use your technical skills</a:t>
            </a:r>
            <a:r>
              <a:rPr lang="en-GB" i="1" dirty="0">
                <a:solidFill>
                  <a:srgbClr val="6600CC"/>
                </a:solidFill>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to </a:t>
            </a:r>
            <a:r>
              <a:rPr lang="en-GB" b="1" i="1" dirty="0">
                <a:solidFill>
                  <a:srgbClr val="6600CC"/>
                </a:solidFill>
                <a:latin typeface="Times New Roman" panose="02020603050405020304" pitchFamily="18" charset="0"/>
                <a:cs typeface="Times New Roman" panose="02020603050405020304" pitchFamily="18" charset="0"/>
              </a:rPr>
              <a:t>misuse</a:t>
            </a:r>
            <a:r>
              <a:rPr lang="en-GB" i="1" dirty="0">
                <a:latin typeface="Times New Roman" panose="02020603050405020304" pitchFamily="18" charset="0"/>
                <a:cs typeface="Times New Roman" panose="02020603050405020304" pitchFamily="18" charset="0"/>
              </a:rPr>
              <a:t> other </a:t>
            </a:r>
            <a:r>
              <a:rPr lang="en-GB" b="1" dirty="0">
                <a:solidFill>
                  <a:srgbClr val="6600CC"/>
                </a:solidFill>
                <a:latin typeface="Times New Roman" panose="02020603050405020304" pitchFamily="18" charset="0"/>
                <a:cs typeface="Times New Roman" panose="02020603050405020304" pitchFamily="18" charset="0"/>
              </a:rPr>
              <a:t>people’s</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computers</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Computer misuse </a:t>
            </a:r>
            <a:r>
              <a:rPr lang="en-GB" dirty="0">
                <a:latin typeface="Times New Roman" panose="02020603050405020304" pitchFamily="18" charset="0"/>
                <a:cs typeface="Times New Roman" panose="02020603050405020304" pitchFamily="18" charset="0"/>
              </a:rPr>
              <a:t>ranges from relatively </a:t>
            </a:r>
            <a:r>
              <a:rPr lang="en-GB" b="1" dirty="0">
                <a:latin typeface="Times New Roman" panose="02020603050405020304" pitchFamily="18" charset="0"/>
                <a:cs typeface="Times New Roman" panose="02020603050405020304" pitchFamily="18" charset="0"/>
              </a:rPr>
              <a:t>trivial</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game</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playing</a:t>
            </a:r>
            <a:r>
              <a:rPr lang="en-GB" dirty="0">
                <a:latin typeface="Times New Roman" panose="02020603050405020304" pitchFamily="18" charset="0"/>
                <a:cs typeface="Times New Roman" panose="02020603050405020304" pitchFamily="18" charset="0"/>
              </a:rPr>
              <a:t> on an </a:t>
            </a:r>
            <a:r>
              <a:rPr lang="en-GB" b="1" dirty="0">
                <a:solidFill>
                  <a:srgbClr val="0000CC"/>
                </a:solidFill>
                <a:latin typeface="Times New Roman" panose="02020603050405020304" pitchFamily="18" charset="0"/>
                <a:cs typeface="Times New Roman" panose="02020603050405020304" pitchFamily="18" charset="0"/>
              </a:rPr>
              <a:t>employer’s machine</a:t>
            </a:r>
            <a:r>
              <a:rPr lang="en-GB" dirty="0">
                <a:latin typeface="Times New Roman" panose="02020603050405020304" pitchFamily="18" charset="0"/>
                <a:cs typeface="Times New Roman" panose="02020603050405020304" pitchFamily="18" charset="0"/>
              </a:rPr>
              <a:t>, say) to extremely serious (</a:t>
            </a:r>
            <a:r>
              <a:rPr lang="en-GB" b="1" dirty="0">
                <a:solidFill>
                  <a:srgbClr val="FF0000"/>
                </a:solidFill>
                <a:latin typeface="Times New Roman" panose="02020603050405020304" pitchFamily="18" charset="0"/>
                <a:cs typeface="Times New Roman" panose="02020603050405020304" pitchFamily="18" charset="0"/>
              </a:rPr>
              <a:t>dissemination</a:t>
            </a:r>
            <a:r>
              <a:rPr lang="en-GB" dirty="0">
                <a:latin typeface="Times New Roman" panose="02020603050405020304" pitchFamily="18" charset="0"/>
                <a:cs typeface="Times New Roman" panose="02020603050405020304" pitchFamily="18" charset="0"/>
              </a:rPr>
              <a:t> of </a:t>
            </a:r>
            <a:r>
              <a:rPr lang="en-GB" b="1" dirty="0">
                <a:solidFill>
                  <a:srgbClr val="FF0000"/>
                </a:solidFill>
                <a:latin typeface="Times New Roman" panose="02020603050405020304" pitchFamily="18" charset="0"/>
                <a:cs typeface="Times New Roman" panose="02020603050405020304" pitchFamily="18" charset="0"/>
              </a:rPr>
              <a:t>viruses</a:t>
            </a:r>
            <a:r>
              <a:rPr lang="en-GB" dirty="0">
                <a:latin typeface="Times New Roman" panose="02020603050405020304" pitchFamily="18" charset="0"/>
                <a:cs typeface="Times New Roman" panose="02020603050405020304" pitchFamily="18" charset="0"/>
              </a:rPr>
              <a:t> or other </a:t>
            </a:r>
            <a:r>
              <a:rPr lang="en-GB" b="1" dirty="0">
                <a:solidFill>
                  <a:srgbClr val="FF0000"/>
                </a:solidFill>
                <a:latin typeface="Times New Roman" panose="02020603050405020304" pitchFamily="18" charset="0"/>
                <a:cs typeface="Times New Roman" panose="02020603050405020304" pitchFamily="18" charset="0"/>
              </a:rPr>
              <a:t>malware</a:t>
            </a:r>
            <a:r>
              <a:rPr lang="en-GB" dirty="0">
                <a:latin typeface="Times New Roman" panose="02020603050405020304" pitchFamily="18" charset="0"/>
                <a:cs typeface="Times New Roman" panose="02020603050405020304" pitchFamily="18" charset="0"/>
              </a:rPr>
              <a:t>).</a:t>
            </a:r>
            <a:endParaRPr lang="en-GB" dirty="0"/>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67</a:t>
            </a:fld>
            <a:endParaRPr lang="en-US" dirty="0">
              <a:solidFill>
                <a:srgbClr val="04617B">
                  <a:shade val="90000"/>
                </a:srgbClr>
              </a:solidFill>
            </a:endParaRPr>
          </a:p>
        </p:txBody>
      </p:sp>
    </p:spTree>
    <p:extLst>
      <p:ext uri="{BB962C8B-B14F-4D97-AF65-F5344CB8AC3E}">
        <p14:creationId xmlns:p14="http://schemas.microsoft.com/office/powerpoint/2010/main" val="14045479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ChangeArrowheads="1"/>
          </p:cNvSpPr>
          <p:nvPr>
            <p:ph type="title"/>
          </p:nvPr>
        </p:nvSpPr>
        <p:spPr>
          <a:xfrm>
            <a:off x="1752600" y="0"/>
            <a:ext cx="8153400" cy="533400"/>
          </a:xfrm>
        </p:spPr>
        <p:txBody>
          <a:bodyPr>
            <a:normAutofit/>
          </a:bodyPr>
          <a:lstStyle/>
          <a:p>
            <a:pPr algn="ctr"/>
            <a:r>
              <a:rPr lang="en-US" altLang="en-US" sz="3200" b="1" dirty="0">
                <a:solidFill>
                  <a:srgbClr val="0000CC"/>
                </a:solidFill>
                <a:latin typeface="Times New Roman" panose="02020603050405020304" pitchFamily="18" charset="0"/>
                <a:cs typeface="Times New Roman" panose="02020603050405020304" pitchFamily="18" charset="0"/>
              </a:rPr>
              <a:t>Examples of </a:t>
            </a:r>
            <a:r>
              <a:rPr lang="en-US" altLang="en-US" sz="3200" b="1" dirty="0">
                <a:solidFill>
                  <a:srgbClr val="CC0066"/>
                </a:solidFill>
                <a:latin typeface="Times New Roman" panose="02020603050405020304" pitchFamily="18" charset="0"/>
                <a:cs typeface="Times New Roman" panose="02020603050405020304" pitchFamily="18" charset="0"/>
              </a:rPr>
              <a:t>Variety of Software Products</a:t>
            </a:r>
          </a:p>
        </p:txBody>
      </p:sp>
      <p:sp>
        <p:nvSpPr>
          <p:cNvPr id="6144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889C5E2-EACF-4D03-A4BA-61609726D8D0}" type="slidenum">
              <a:rPr lang="en-US" altLang="en-US" sz="1200">
                <a:solidFill>
                  <a:srgbClr val="898989"/>
                </a:solidFill>
                <a:latin typeface="Arial" panose="020B0604020202020204" pitchFamily="34" charset="0"/>
              </a:rPr>
              <a:pPr>
                <a:spcBef>
                  <a:spcPct val="0"/>
                </a:spcBef>
                <a:buFontTx/>
                <a:buNone/>
              </a:pPr>
              <a:t>68</a:t>
            </a:fld>
            <a:endParaRPr lang="en-US" altLang="en-US" sz="1200">
              <a:solidFill>
                <a:srgbClr val="898989"/>
              </a:solidFill>
              <a:latin typeface="Arial" panose="020B0604020202020204" pitchFamily="34" charset="0"/>
            </a:endParaRPr>
          </a:p>
        </p:txBody>
      </p:sp>
      <p:sp>
        <p:nvSpPr>
          <p:cNvPr id="61443" name="Text Box 1027"/>
          <p:cNvSpPr txBox="1">
            <a:spLocks noChangeArrowheads="1"/>
          </p:cNvSpPr>
          <p:nvPr/>
        </p:nvSpPr>
        <p:spPr bwMode="auto">
          <a:xfrm>
            <a:off x="0" y="516815"/>
            <a:ext cx="11960942" cy="609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689225" indent="-268922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61950" indent="-361950" algn="just">
              <a:lnSpc>
                <a:spcPct val="150000"/>
              </a:lnSpc>
              <a:spcBef>
                <a:spcPts val="0"/>
              </a:spcBef>
              <a:buFont typeface="Wingdings" panose="05000000000000000000" pitchFamily="2" charset="2"/>
              <a:buChar char="§"/>
            </a:pPr>
            <a:r>
              <a:rPr lang="en-US" altLang="en-US" sz="2600" i="1" dirty="0">
                <a:latin typeface="Times New Roman" panose="02020603050405020304" pitchFamily="18" charset="0"/>
                <a:cs typeface="Times New Roman" panose="02020603050405020304" pitchFamily="18" charset="0"/>
              </a:rPr>
              <a:t>Real Time:</a:t>
            </a:r>
            <a:r>
              <a:rPr lang="en-US" altLang="en-US" sz="2600" dirty="0">
                <a:latin typeface="Times New Roman" panose="02020603050405020304" pitchFamily="18" charset="0"/>
                <a:cs typeface="Times New Roman" panose="02020603050405020304" pitchFamily="18" charset="0"/>
              </a:rPr>
              <a:t> --------air traffic control </a:t>
            </a:r>
          </a:p>
          <a:p>
            <a:pPr marL="361950" indent="-361950" algn="just">
              <a:lnSpc>
                <a:spcPct val="150000"/>
              </a:lnSpc>
              <a:spcBef>
                <a:spcPts val="0"/>
              </a:spcBef>
              <a:buFont typeface="Wingdings" panose="05000000000000000000" pitchFamily="2" charset="2"/>
              <a:buChar char="§"/>
            </a:pPr>
            <a:r>
              <a:rPr lang="en-US" altLang="en-US" sz="2600" i="1" dirty="0">
                <a:latin typeface="Times New Roman" panose="02020603050405020304" pitchFamily="18" charset="0"/>
                <a:cs typeface="Times New Roman" panose="02020603050405020304" pitchFamily="18" charset="0"/>
              </a:rPr>
              <a:t>Embedded Systems:</a:t>
            </a:r>
            <a:r>
              <a:rPr lang="en-US" altLang="en-US" sz="2600" dirty="0">
                <a:latin typeface="Times New Roman" panose="02020603050405020304" pitchFamily="18" charset="0"/>
                <a:cs typeface="Times New Roman" panose="02020603050405020304" pitchFamily="18" charset="0"/>
              </a:rPr>
              <a:t> -----	digital camera, GPS</a:t>
            </a:r>
          </a:p>
          <a:p>
            <a:pPr marL="361950" indent="-361950" algn="just">
              <a:lnSpc>
                <a:spcPct val="150000"/>
              </a:lnSpc>
              <a:spcBef>
                <a:spcPts val="0"/>
              </a:spcBef>
              <a:buFont typeface="Wingdings" panose="05000000000000000000" pitchFamily="2" charset="2"/>
              <a:buChar char="§"/>
            </a:pPr>
            <a:r>
              <a:rPr lang="en-US" altLang="en-US" sz="2600" i="1" dirty="0">
                <a:latin typeface="Times New Roman" panose="02020603050405020304" pitchFamily="18" charset="0"/>
                <a:cs typeface="Times New Roman" panose="02020603050405020304" pitchFamily="18" charset="0"/>
              </a:rPr>
              <a:t>Data Processing:</a:t>
            </a:r>
            <a:r>
              <a:rPr lang="en-US" altLang="en-US" sz="2600" dirty="0">
                <a:latin typeface="Times New Roman" panose="02020603050405020304" pitchFamily="18" charset="0"/>
                <a:cs typeface="Times New Roman" panose="02020603050405020304" pitchFamily="18" charset="0"/>
              </a:rPr>
              <a:t> ---	telephone billing, pensions</a:t>
            </a:r>
          </a:p>
          <a:p>
            <a:pPr marL="361950" indent="-361950" algn="just">
              <a:lnSpc>
                <a:spcPct val="150000"/>
              </a:lnSpc>
              <a:spcBef>
                <a:spcPts val="0"/>
              </a:spcBef>
              <a:buFont typeface="Wingdings" panose="05000000000000000000" pitchFamily="2" charset="2"/>
              <a:buChar char="§"/>
            </a:pPr>
            <a:r>
              <a:rPr lang="en-US" altLang="en-US" sz="2600" i="1" dirty="0">
                <a:latin typeface="Times New Roman" panose="02020603050405020304" pitchFamily="18" charset="0"/>
                <a:cs typeface="Times New Roman" panose="02020603050405020304" pitchFamily="18" charset="0"/>
              </a:rPr>
              <a:t>Information Systems:----</a:t>
            </a:r>
            <a:r>
              <a:rPr lang="en-US" altLang="en-US" sz="2600" dirty="0">
                <a:latin typeface="Times New Roman" panose="02020603050405020304" pitchFamily="18" charset="0"/>
                <a:cs typeface="Times New Roman" panose="02020603050405020304" pitchFamily="18" charset="0"/>
              </a:rPr>
              <a:t> web Sites, Digital libraries</a:t>
            </a:r>
          </a:p>
          <a:p>
            <a:pPr marL="361950" indent="-361950" algn="just">
              <a:lnSpc>
                <a:spcPct val="150000"/>
              </a:lnSpc>
              <a:spcBef>
                <a:spcPts val="0"/>
              </a:spcBef>
              <a:buFont typeface="Wingdings" panose="05000000000000000000" pitchFamily="2" charset="2"/>
              <a:buChar char="§"/>
            </a:pPr>
            <a:r>
              <a:rPr lang="en-US" altLang="en-US" sz="2600" i="1" dirty="0">
                <a:latin typeface="Times New Roman" panose="02020603050405020304" pitchFamily="18" charset="0"/>
                <a:cs typeface="Times New Roman" panose="02020603050405020304" pitchFamily="18" charset="0"/>
              </a:rPr>
              <a:t>Sensors:---------------</a:t>
            </a:r>
            <a:r>
              <a:rPr lang="en-US" altLang="en-US" sz="2600" dirty="0">
                <a:latin typeface="Times New Roman" panose="02020603050405020304" pitchFamily="18" charset="0"/>
                <a:cs typeface="Times New Roman" panose="02020603050405020304" pitchFamily="18" charset="0"/>
              </a:rPr>
              <a:t>weather data</a:t>
            </a:r>
          </a:p>
          <a:p>
            <a:pPr marL="361950" indent="-361950" algn="just">
              <a:lnSpc>
                <a:spcPct val="150000"/>
              </a:lnSpc>
              <a:spcBef>
                <a:spcPts val="0"/>
              </a:spcBef>
              <a:buFont typeface="Wingdings" panose="05000000000000000000" pitchFamily="2" charset="2"/>
              <a:buChar char="§"/>
            </a:pPr>
            <a:r>
              <a:rPr lang="en-US" altLang="en-US" sz="2600" i="1" dirty="0">
                <a:latin typeface="Times New Roman" panose="02020603050405020304" pitchFamily="18" charset="0"/>
                <a:cs typeface="Times New Roman" panose="02020603050405020304" pitchFamily="18" charset="0"/>
              </a:rPr>
              <a:t>System software:</a:t>
            </a:r>
            <a:r>
              <a:rPr lang="en-US" altLang="en-US" sz="2600" dirty="0">
                <a:latin typeface="Times New Roman" panose="02020603050405020304" pitchFamily="18" charset="0"/>
                <a:cs typeface="Times New Roman" panose="02020603050405020304" pitchFamily="18" charset="0"/>
              </a:rPr>
              <a:t> ---operating systems, compilers</a:t>
            </a:r>
          </a:p>
          <a:p>
            <a:pPr marL="361950" indent="-361950" algn="just">
              <a:lnSpc>
                <a:spcPct val="150000"/>
              </a:lnSpc>
              <a:spcBef>
                <a:spcPts val="0"/>
              </a:spcBef>
              <a:buFont typeface="Wingdings" panose="05000000000000000000" pitchFamily="2" charset="2"/>
              <a:buChar char="§"/>
            </a:pPr>
            <a:r>
              <a:rPr lang="en-US" altLang="en-US" sz="2600" i="1" dirty="0">
                <a:latin typeface="Times New Roman" panose="02020603050405020304" pitchFamily="18" charset="0"/>
                <a:cs typeface="Times New Roman" panose="02020603050405020304" pitchFamily="18" charset="0"/>
              </a:rPr>
              <a:t>Communications:--</a:t>
            </a:r>
            <a:r>
              <a:rPr lang="en-US" altLang="en-US" sz="2600" dirty="0">
                <a:latin typeface="Times New Roman" panose="02020603050405020304" pitchFamily="18" charset="0"/>
                <a:cs typeface="Times New Roman" panose="02020603050405020304" pitchFamily="18" charset="0"/>
              </a:rPr>
              <a:t>routers, mobile telephones</a:t>
            </a:r>
          </a:p>
          <a:p>
            <a:pPr marL="361950" indent="-361950" algn="just">
              <a:lnSpc>
                <a:spcPct val="150000"/>
              </a:lnSpc>
              <a:spcBef>
                <a:spcPts val="0"/>
              </a:spcBef>
              <a:buFont typeface="Wingdings" panose="05000000000000000000" pitchFamily="2" charset="2"/>
              <a:buChar char="§"/>
            </a:pPr>
            <a:r>
              <a:rPr lang="en-US" altLang="en-US" sz="2600" i="1" dirty="0">
                <a:latin typeface="Times New Roman" panose="02020603050405020304" pitchFamily="18" charset="0"/>
                <a:cs typeface="Times New Roman" panose="02020603050405020304" pitchFamily="18" charset="0"/>
              </a:rPr>
              <a:t>Offices:</a:t>
            </a:r>
            <a:r>
              <a:rPr lang="en-US" altLang="en-US" sz="2600" dirty="0">
                <a:latin typeface="Times New Roman" panose="02020603050405020304" pitchFamily="18" charset="0"/>
                <a:cs typeface="Times New Roman" panose="02020603050405020304" pitchFamily="18" charset="0"/>
              </a:rPr>
              <a:t> ---	word processing, video conferences</a:t>
            </a:r>
          </a:p>
          <a:p>
            <a:pPr marL="361950" indent="-361950" algn="just">
              <a:lnSpc>
                <a:spcPct val="150000"/>
              </a:lnSpc>
              <a:spcBef>
                <a:spcPts val="0"/>
              </a:spcBef>
              <a:buFont typeface="Wingdings" panose="05000000000000000000" pitchFamily="2" charset="2"/>
              <a:buChar char="§"/>
            </a:pPr>
            <a:r>
              <a:rPr lang="en-US" altLang="en-US" sz="2600" i="1" dirty="0">
                <a:latin typeface="Times New Roman" panose="02020603050405020304" pitchFamily="18" charset="0"/>
                <a:cs typeface="Times New Roman" panose="02020603050405020304" pitchFamily="18" charset="0"/>
              </a:rPr>
              <a:t>Scientific:----</a:t>
            </a:r>
            <a:r>
              <a:rPr lang="en-US" altLang="en-US" sz="2600" dirty="0">
                <a:latin typeface="Times New Roman" panose="02020603050405020304" pitchFamily="18" charset="0"/>
                <a:cs typeface="Times New Roman" panose="02020603050405020304" pitchFamily="18" charset="0"/>
              </a:rPr>
              <a:t> simulations, weather forecasting</a:t>
            </a:r>
          </a:p>
          <a:p>
            <a:pPr marL="361950" indent="-361950" algn="just">
              <a:lnSpc>
                <a:spcPct val="150000"/>
              </a:lnSpc>
              <a:spcBef>
                <a:spcPts val="0"/>
              </a:spcBef>
              <a:buFont typeface="Wingdings" panose="05000000000000000000" pitchFamily="2" charset="2"/>
              <a:buChar char="§"/>
            </a:pPr>
            <a:r>
              <a:rPr lang="en-US" altLang="en-US" sz="2600" i="1" dirty="0">
                <a:latin typeface="Times New Roman" panose="02020603050405020304" pitchFamily="18" charset="0"/>
                <a:cs typeface="Times New Roman" panose="02020603050405020304" pitchFamily="18" charset="0"/>
              </a:rPr>
              <a:t>Graphical:</a:t>
            </a:r>
            <a:r>
              <a:rPr lang="en-US" altLang="en-US" sz="2600" dirty="0">
                <a:latin typeface="Times New Roman" panose="02020603050405020304" pitchFamily="18" charset="0"/>
                <a:cs typeface="Times New Roman" panose="02020603050405020304" pitchFamily="18" charset="0"/>
              </a:rPr>
              <a:t> ----film making, design          </a:t>
            </a:r>
            <a:r>
              <a:rPr lang="en-US" altLang="en-US" sz="2600" i="1" dirty="0">
                <a:latin typeface="Times New Roman" panose="02020603050405020304" pitchFamily="18" charset="0"/>
                <a:cs typeface="Times New Roman" panose="02020603050405020304" pitchFamily="18" charset="0"/>
              </a:rPr>
              <a:t>etc., etc., etc., ....</a:t>
            </a:r>
          </a:p>
        </p:txBody>
      </p:sp>
    </p:spTree>
    <p:extLst>
      <p:ext uri="{BB962C8B-B14F-4D97-AF65-F5344CB8AC3E}">
        <p14:creationId xmlns:p14="http://schemas.microsoft.com/office/powerpoint/2010/main" val="22884957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94966"/>
          </a:xfrm>
        </p:spPr>
        <p:txBody>
          <a:bodyPr>
            <a:noAutofit/>
          </a:bodyPr>
          <a:lstStyle/>
          <a:p>
            <a:pPr algn="ct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Object Oriented Software Engineering Concepts </a:t>
            </a:r>
            <a:br>
              <a:rPr lang="en-GB" sz="2800" b="1" dirty="0">
                <a:solidFill>
                  <a:srgbClr val="FF0000"/>
                </a:solidFill>
                <a:latin typeface="Times New Roman" panose="02020603050405020304" pitchFamily="18" charset="0"/>
                <a:cs typeface="Times New Roman" panose="02020603050405020304" pitchFamily="18" charset="0"/>
              </a:rPr>
            </a:br>
            <a:endParaRPr lang="en-GB" sz="2800" b="1" dirty="0">
              <a:solidFill>
                <a:srgbClr val="FF0000"/>
              </a:solidFill>
            </a:endParaRPr>
          </a:p>
        </p:txBody>
      </p:sp>
      <p:sp>
        <p:nvSpPr>
          <p:cNvPr id="3" name="Content Placeholder 2"/>
          <p:cNvSpPr>
            <a:spLocks noGrp="1"/>
          </p:cNvSpPr>
          <p:nvPr>
            <p:ph idx="1"/>
          </p:nvPr>
        </p:nvSpPr>
        <p:spPr>
          <a:xfrm>
            <a:off x="0" y="294968"/>
            <a:ext cx="12192000" cy="6563032"/>
          </a:xfrm>
        </p:spPr>
        <p:txBody>
          <a:bodyPr>
            <a:noAutofit/>
          </a:bodyPr>
          <a:lstStyle/>
          <a:p>
            <a:pPr algn="just">
              <a:lnSpc>
                <a:spcPct val="17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Object-Oriented Software Engineering (OOSE) is a methodology for designing, implementing, and managing software systems based on the principles of object-oriented programming (OOP). </a:t>
            </a:r>
          </a:p>
          <a:p>
            <a:pPr algn="just">
              <a:lnSpc>
                <a:spcPct val="17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OOSE emphasizes the use of objects, classes, inheritance, encapsulation, and polymorphism to model real-world entities and their interactions within a software system. Here are the key concepts of Object-Oriented Software Engineering:</a:t>
            </a:r>
          </a:p>
          <a:p>
            <a:pPr marL="514350" indent="-514350" algn="just">
              <a:lnSpc>
                <a:spcPct val="170000"/>
              </a:lnSpc>
              <a:spcBef>
                <a:spcPts val="0"/>
              </a:spcBef>
              <a:buAutoNum type="arabicPeriod"/>
            </a:pPr>
            <a:r>
              <a:rPr lang="en-GB" sz="2400" b="1" dirty="0">
                <a:latin typeface="Times New Roman" panose="02020603050405020304" pitchFamily="18" charset="0"/>
                <a:cs typeface="Times New Roman" panose="02020603050405020304" pitchFamily="18" charset="0"/>
              </a:rPr>
              <a:t>Objects:</a:t>
            </a:r>
            <a:endParaRPr lang="en-GB" sz="2400" dirty="0">
              <a:latin typeface="Times New Roman" panose="02020603050405020304" pitchFamily="18" charset="0"/>
              <a:cs typeface="Times New Roman" panose="02020603050405020304" pitchFamily="18" charset="0"/>
            </a:endParaRPr>
          </a:p>
          <a:p>
            <a:pPr algn="just">
              <a:lnSpc>
                <a:spcPct val="17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Objects are the basic building blocks of object-oriented systems. </a:t>
            </a:r>
          </a:p>
          <a:p>
            <a:pPr algn="just">
              <a:lnSpc>
                <a:spcPct val="17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An object represents a real-world entity or concept and encapsulates both data (attributes or properties) and </a:t>
            </a:r>
            <a:r>
              <a:rPr lang="en-GB" sz="2400" dirty="0" err="1">
                <a:latin typeface="Times New Roman" panose="02020603050405020304" pitchFamily="18" charset="0"/>
                <a:cs typeface="Times New Roman" panose="02020603050405020304" pitchFamily="18" charset="0"/>
              </a:rPr>
              <a:t>behavior</a:t>
            </a:r>
            <a:r>
              <a:rPr lang="en-GB" sz="2400" dirty="0">
                <a:latin typeface="Times New Roman" panose="02020603050405020304" pitchFamily="18" charset="0"/>
                <a:cs typeface="Times New Roman" panose="02020603050405020304" pitchFamily="18" charset="0"/>
              </a:rPr>
              <a:t> (methods or functions). </a:t>
            </a:r>
          </a:p>
          <a:p>
            <a:pPr algn="just">
              <a:lnSpc>
                <a:spcPct val="17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Objects interact with each other by sending messages and collaborating to perform tasks.</a:t>
            </a:r>
          </a:p>
        </p:txBody>
      </p:sp>
    </p:spTree>
    <p:extLst>
      <p:ext uri="{BB962C8B-B14F-4D97-AF65-F5344CB8AC3E}">
        <p14:creationId xmlns:p14="http://schemas.microsoft.com/office/powerpoint/2010/main" val="227998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7</a:t>
            </a:fld>
            <a:endParaRPr lang="en-US"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89945797"/>
              </p:ext>
            </p:extLst>
          </p:nvPr>
        </p:nvGraphicFramePr>
        <p:xfrm>
          <a:off x="0" y="0"/>
          <a:ext cx="12192000" cy="6858000"/>
        </p:xfrm>
        <a:graphic>
          <a:graphicData uri="http://schemas.openxmlformats.org/drawingml/2006/table">
            <a:tbl>
              <a:tblPr firstRow="1" bandRow="1">
                <a:tableStyleId>{5C22544A-7EE6-4342-B048-85BDC9FD1C3A}</a:tableStyleId>
              </a:tblPr>
              <a:tblGrid>
                <a:gridCol w="2641600">
                  <a:extLst>
                    <a:ext uri="{9D8B030D-6E8A-4147-A177-3AD203B41FA5}">
                      <a16:colId xmlns:a16="http://schemas.microsoft.com/office/drawing/2014/main" val="260492997"/>
                    </a:ext>
                  </a:extLst>
                </a:gridCol>
                <a:gridCol w="9550400">
                  <a:extLst>
                    <a:ext uri="{9D8B030D-6E8A-4147-A177-3AD203B41FA5}">
                      <a16:colId xmlns:a16="http://schemas.microsoft.com/office/drawing/2014/main" val="958486379"/>
                    </a:ext>
                  </a:extLst>
                </a:gridCol>
              </a:tblGrid>
              <a:tr h="60325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3200" b="1" dirty="0">
                          <a:solidFill>
                            <a:srgbClr val="FF0000"/>
                          </a:solidFill>
                          <a:latin typeface="Times New Roman" panose="02020603050405020304" pitchFamily="18" charset="0"/>
                          <a:cs typeface="Times New Roman" panose="02020603050405020304" pitchFamily="18" charset="0"/>
                        </a:rPr>
                        <a:t>Course Contents</a:t>
                      </a:r>
                    </a:p>
                  </a:txBody>
                  <a:tcPr/>
                </a:tc>
                <a:tc hMerge="1">
                  <a:txBody>
                    <a:bodyPr/>
                    <a:lstStyle/>
                    <a:p>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8932570"/>
                  </a:ext>
                </a:extLst>
              </a:tr>
              <a:tr h="476250">
                <a:tc>
                  <a:txBody>
                    <a:bodyPr/>
                    <a:lstStyle/>
                    <a:p>
                      <a:pPr algn="just"/>
                      <a:r>
                        <a:rPr lang="en-GB" sz="2400" b="1" dirty="0">
                          <a:solidFill>
                            <a:srgbClr val="6600CC"/>
                          </a:solidFill>
                          <a:latin typeface="Times New Roman" panose="02020603050405020304" pitchFamily="18" charset="0"/>
                          <a:cs typeface="Times New Roman" panose="02020603050405020304" pitchFamily="18" charset="0"/>
                        </a:rPr>
                        <a:t>UNIT</a:t>
                      </a:r>
                      <a:r>
                        <a:rPr lang="en-GB" sz="2400" b="1" baseline="0" dirty="0">
                          <a:solidFill>
                            <a:srgbClr val="6600CC"/>
                          </a:solidFill>
                          <a:latin typeface="Times New Roman" panose="02020603050405020304" pitchFamily="18" charset="0"/>
                          <a:cs typeface="Times New Roman" panose="02020603050405020304" pitchFamily="18" charset="0"/>
                        </a:rPr>
                        <a:t> ONE</a:t>
                      </a:r>
                      <a:endParaRPr lang="en-GB" sz="2400" b="1" dirty="0">
                        <a:solidFill>
                          <a:srgbClr val="6600CC"/>
                        </a:solidFill>
                        <a:latin typeface="Times New Roman" panose="02020603050405020304" pitchFamily="18" charset="0"/>
                        <a:cs typeface="Times New Roman" panose="02020603050405020304" pitchFamily="18" charset="0"/>
                      </a:endParaRPr>
                    </a:p>
                  </a:txBody>
                  <a:tcPr/>
                </a:tc>
                <a:tc>
                  <a:txBody>
                    <a:bodyPr/>
                    <a:lstStyle/>
                    <a:p>
                      <a:pPr algn="just"/>
                      <a:r>
                        <a:rPr lang="en-GB" sz="2400" b="1" baseline="0" dirty="0">
                          <a:solidFill>
                            <a:srgbClr val="6600CC"/>
                          </a:solidFill>
                          <a:latin typeface="Times New Roman" panose="02020603050405020304" pitchFamily="18" charset="0"/>
                          <a:cs typeface="Times New Roman" panose="02020603050405020304" pitchFamily="18" charset="0"/>
                        </a:rPr>
                        <a:t>INTRODUCTION </a:t>
                      </a:r>
                      <a:endParaRPr lang="en-GB" sz="2400" dirty="0">
                        <a:solidFill>
                          <a:srgbClr val="6600CC"/>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74222399"/>
                  </a:ext>
                </a:extLst>
              </a:tr>
              <a:tr h="3143250">
                <a:tc>
                  <a:txBody>
                    <a:bodyPr/>
                    <a:lstStyle/>
                    <a:p>
                      <a:pPr algn="ctr"/>
                      <a:endParaRPr lang="en-GB" sz="2400" b="1" dirty="0">
                        <a:solidFill>
                          <a:srgbClr val="6600CC"/>
                        </a:solidFill>
                        <a:latin typeface="Times New Roman" panose="02020603050405020304" pitchFamily="18" charset="0"/>
                        <a:cs typeface="Times New Roman" panose="02020603050405020304" pitchFamily="18" charset="0"/>
                      </a:endParaRPr>
                    </a:p>
                    <a:p>
                      <a:pPr algn="ctr"/>
                      <a:endParaRPr lang="en-GB" sz="2400" b="1" dirty="0">
                        <a:solidFill>
                          <a:srgbClr val="6600CC"/>
                        </a:solidFill>
                        <a:latin typeface="Times New Roman" panose="02020603050405020304" pitchFamily="18" charset="0"/>
                        <a:cs typeface="Times New Roman" panose="02020603050405020304" pitchFamily="18" charset="0"/>
                      </a:endParaRPr>
                    </a:p>
                    <a:p>
                      <a:pPr algn="ctr"/>
                      <a:endParaRPr lang="en-GB" sz="2400" b="1" dirty="0">
                        <a:solidFill>
                          <a:srgbClr val="6600CC"/>
                        </a:solidFill>
                        <a:latin typeface="Times New Roman" panose="02020603050405020304" pitchFamily="18" charset="0"/>
                        <a:cs typeface="Times New Roman" panose="02020603050405020304" pitchFamily="18" charset="0"/>
                      </a:endParaRPr>
                    </a:p>
                  </a:txBody>
                  <a:tcPr/>
                </a:tc>
                <a:tc>
                  <a:txBody>
                    <a:bodyPr/>
                    <a:lstStyle/>
                    <a:p>
                      <a:r>
                        <a:rPr lang="en-GB" sz="2400" dirty="0">
                          <a:latin typeface="Times New Roman" panose="02020603050405020304" pitchFamily="18" charset="0"/>
                          <a:cs typeface="Times New Roman" panose="02020603050405020304" pitchFamily="18" charset="0"/>
                        </a:rPr>
                        <a:t>1.1 Program vs Software</a:t>
                      </a:r>
                    </a:p>
                    <a:p>
                      <a:r>
                        <a:rPr lang="en-GB" sz="2400" dirty="0">
                          <a:latin typeface="Times New Roman" panose="02020603050405020304" pitchFamily="18" charset="0"/>
                          <a:cs typeface="Times New Roman" panose="02020603050405020304" pitchFamily="18" charset="0"/>
                        </a:rPr>
                        <a:t>1.2 Definition of Software Engineering</a:t>
                      </a:r>
                    </a:p>
                    <a:p>
                      <a:r>
                        <a:rPr lang="en-GB" sz="2400" dirty="0">
                          <a:latin typeface="Times New Roman" panose="02020603050405020304" pitchFamily="18" charset="0"/>
                          <a:cs typeface="Times New Roman" panose="02020603050405020304" pitchFamily="18" charset="0"/>
                        </a:rPr>
                        <a:t>1.3 Why Software Engineering</a:t>
                      </a:r>
                    </a:p>
                    <a:p>
                      <a:r>
                        <a:rPr lang="en-GB" sz="2400" dirty="0">
                          <a:latin typeface="Times New Roman" panose="02020603050405020304" pitchFamily="18" charset="0"/>
                          <a:cs typeface="Times New Roman" panose="02020603050405020304" pitchFamily="18" charset="0"/>
                        </a:rPr>
                        <a:t>1.4 What is Software Quality</a:t>
                      </a:r>
                    </a:p>
                    <a:p>
                      <a:r>
                        <a:rPr lang="en-GB" sz="2400" dirty="0">
                          <a:latin typeface="Times New Roman" panose="02020603050405020304" pitchFamily="18" charset="0"/>
                          <a:cs typeface="Times New Roman" panose="02020603050405020304" pitchFamily="18" charset="0"/>
                        </a:rPr>
                        <a:t>1.5 Attributes of Quality Software</a:t>
                      </a:r>
                    </a:p>
                    <a:p>
                      <a:r>
                        <a:rPr lang="en-GB" sz="2400" dirty="0">
                          <a:latin typeface="Times New Roman" panose="02020603050405020304" pitchFamily="18" charset="0"/>
                          <a:cs typeface="Times New Roman" panose="02020603050405020304" pitchFamily="18" charset="0"/>
                        </a:rPr>
                        <a:t>1.6 Major Software Engineering Activities</a:t>
                      </a:r>
                    </a:p>
                    <a:p>
                      <a:r>
                        <a:rPr lang="en-GB" sz="2400" dirty="0">
                          <a:latin typeface="Times New Roman" panose="02020603050405020304" pitchFamily="18" charset="0"/>
                          <a:cs typeface="Times New Roman" panose="02020603050405020304" pitchFamily="18" charset="0"/>
                        </a:rPr>
                        <a:t>1.7</a:t>
                      </a:r>
                      <a:r>
                        <a:rPr lang="en-GB" sz="2400" baseline="0" dirty="0">
                          <a:latin typeface="Times New Roman" panose="02020603050405020304" pitchFamily="18" charset="0"/>
                          <a:cs typeface="Times New Roman" panose="02020603050405020304" pitchFamily="18" charset="0"/>
                        </a:rPr>
                        <a:t> Software Crisis and reasons for crisis</a:t>
                      </a:r>
                    </a:p>
                    <a:p>
                      <a:r>
                        <a:rPr lang="en-GB" sz="2400" baseline="0" dirty="0">
                          <a:latin typeface="Times New Roman" panose="02020603050405020304" pitchFamily="18" charset="0"/>
                          <a:cs typeface="Times New Roman" panose="02020603050405020304" pitchFamily="18" charset="0"/>
                        </a:rPr>
                        <a:t>1.8 Object Oriented Software Engineering Concepts </a:t>
                      </a: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6591610"/>
                  </a:ext>
                </a:extLst>
              </a:tr>
              <a:tr h="635000">
                <a:tc>
                  <a:txBody>
                    <a:bodyPr/>
                    <a:lstStyle/>
                    <a:p>
                      <a:pPr algn="ctr"/>
                      <a:r>
                        <a:rPr lang="en-GB" sz="2400" b="1" dirty="0">
                          <a:solidFill>
                            <a:srgbClr val="0000CC"/>
                          </a:solidFill>
                          <a:latin typeface="Times New Roman" panose="02020603050405020304" pitchFamily="18" charset="0"/>
                          <a:cs typeface="Times New Roman" panose="02020603050405020304" pitchFamily="18" charset="0"/>
                        </a:rPr>
                        <a:t>UNIT </a:t>
                      </a:r>
                      <a:r>
                        <a:rPr lang="en-GB" sz="2400" b="1" baseline="0" dirty="0">
                          <a:solidFill>
                            <a:srgbClr val="0000CC"/>
                          </a:solidFill>
                          <a:latin typeface="Times New Roman" panose="02020603050405020304" pitchFamily="18" charset="0"/>
                          <a:cs typeface="Times New Roman" panose="02020603050405020304" pitchFamily="18" charset="0"/>
                        </a:rPr>
                        <a:t>TWO</a:t>
                      </a:r>
                      <a:endParaRPr lang="en-GB" sz="2400" b="1" dirty="0">
                        <a:solidFill>
                          <a:srgbClr val="0000CC"/>
                        </a:solidFill>
                        <a:latin typeface="Times New Roman" panose="02020603050405020304" pitchFamily="18" charset="0"/>
                        <a:cs typeface="Times New Roman" panose="02020603050405020304" pitchFamily="18" charset="0"/>
                      </a:endParaRPr>
                    </a:p>
                  </a:txBody>
                  <a:tcPr/>
                </a:tc>
                <a:tc>
                  <a:txBody>
                    <a:bodyPr/>
                    <a:lstStyle/>
                    <a:p>
                      <a:r>
                        <a:rPr lang="en-GB" sz="2400" b="1" dirty="0">
                          <a:solidFill>
                            <a:srgbClr val="0000CC"/>
                          </a:solidFill>
                          <a:latin typeface="Times New Roman" panose="02020603050405020304" pitchFamily="18" charset="0"/>
                          <a:cs typeface="Times New Roman" panose="02020603050405020304" pitchFamily="18" charset="0"/>
                        </a:rPr>
                        <a:t>SYSTEM/SOFTWARE DEV’T PROCESS MODEL</a:t>
                      </a:r>
                    </a:p>
                  </a:txBody>
                  <a:tcPr/>
                </a:tc>
                <a:extLst>
                  <a:ext uri="{0D108BD9-81ED-4DB2-BD59-A6C34878D82A}">
                    <a16:rowId xmlns:a16="http://schemas.microsoft.com/office/drawing/2014/main" val="3677913444"/>
                  </a:ext>
                </a:extLst>
              </a:tr>
              <a:tr h="2000250">
                <a:tc>
                  <a:txBody>
                    <a:bodyPr/>
                    <a:lstStyle/>
                    <a:p>
                      <a:endParaRPr lang="en-GB"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latin typeface="Times New Roman" panose="02020603050405020304" pitchFamily="18" charset="0"/>
                          <a:cs typeface="Times New Roman" panose="02020603050405020304" pitchFamily="18" charset="0"/>
                        </a:rPr>
                        <a:t>2.1 </a:t>
                      </a:r>
                      <a:r>
                        <a:rPr lang="en-GB" sz="2400" baseline="0" dirty="0">
                          <a:latin typeface="Times New Roman" panose="02020603050405020304" pitchFamily="18" charset="0"/>
                          <a:cs typeface="Times New Roman" panose="02020603050405020304" pitchFamily="18" charset="0"/>
                        </a:rPr>
                        <a:t>System and Analysis Concepts </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2.2 System/software</a:t>
                      </a:r>
                      <a:r>
                        <a:rPr lang="en-GB" sz="2400" baseline="0" dirty="0">
                          <a:latin typeface="Times New Roman" panose="02020603050405020304" pitchFamily="18" charset="0"/>
                          <a:cs typeface="Times New Roman" panose="02020603050405020304" pitchFamily="18" charset="0"/>
                        </a:rPr>
                        <a:t> Engineering process</a:t>
                      </a:r>
                    </a:p>
                    <a:p>
                      <a:r>
                        <a:rPr lang="en-GB" sz="2400" baseline="0" dirty="0">
                          <a:latin typeface="Times New Roman" panose="02020603050405020304" pitchFamily="18" charset="0"/>
                          <a:cs typeface="Times New Roman" panose="02020603050405020304" pitchFamily="18" charset="0"/>
                        </a:rPr>
                        <a:t>2.3 Software/System Development Methods</a:t>
                      </a:r>
                    </a:p>
                    <a:p>
                      <a:r>
                        <a:rPr lang="en-GB" sz="2400" baseline="0" dirty="0">
                          <a:latin typeface="Times New Roman" panose="02020603050405020304" pitchFamily="18" charset="0"/>
                          <a:cs typeface="Times New Roman" panose="02020603050405020304" pitchFamily="18" charset="0"/>
                        </a:rPr>
                        <a:t>2.4 System/software Development Process Models </a:t>
                      </a:r>
                    </a:p>
                    <a:p>
                      <a:pPr marL="441325" indent="-441325"/>
                      <a:r>
                        <a:rPr lang="en-GB" sz="2400" baseline="0" dirty="0">
                          <a:latin typeface="Times New Roman" panose="02020603050405020304" pitchFamily="18" charset="0"/>
                          <a:cs typeface="Times New Roman" panose="02020603050405020304" pitchFamily="18" charset="0"/>
                        </a:rPr>
                        <a:t>2.5 Advantages and Disadvantages of System/process models</a:t>
                      </a: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24166233"/>
                  </a:ext>
                </a:extLst>
              </a:tr>
            </a:tbl>
          </a:graphicData>
        </a:graphic>
      </p:graphicFrame>
    </p:spTree>
    <p:extLst>
      <p:ext uri="{BB962C8B-B14F-4D97-AF65-F5344CB8AC3E}">
        <p14:creationId xmlns:p14="http://schemas.microsoft.com/office/powerpoint/2010/main" val="1455700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53960"/>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Object Oriented Software Engineering Concepts----</a:t>
            </a:r>
            <a:endParaRPr lang="en-GB" sz="2800" dirty="0"/>
          </a:p>
        </p:txBody>
      </p:sp>
      <p:sp>
        <p:nvSpPr>
          <p:cNvPr id="3" name="Content Placeholder 2"/>
          <p:cNvSpPr>
            <a:spLocks noGrp="1"/>
          </p:cNvSpPr>
          <p:nvPr>
            <p:ph idx="1"/>
          </p:nvPr>
        </p:nvSpPr>
        <p:spPr>
          <a:xfrm>
            <a:off x="0" y="353961"/>
            <a:ext cx="12192000" cy="6504039"/>
          </a:xfrm>
        </p:spPr>
        <p:txBody>
          <a:bodyPr>
            <a:noAutofit/>
          </a:bodyPr>
          <a:lstStyle/>
          <a:p>
            <a:pPr marL="0" lvl="0" indent="0" algn="just" eaLnBrk="0" fontAlgn="base" hangingPunct="0">
              <a:lnSpc>
                <a:spcPct val="150000"/>
              </a:lnSpc>
              <a:spcBef>
                <a:spcPct val="0"/>
              </a:spcBef>
              <a:spcAft>
                <a:spcPct val="0"/>
              </a:spcAft>
              <a:buNone/>
            </a:pPr>
            <a:r>
              <a:rPr lang="en-US" altLang="en-US" b="1" dirty="0">
                <a:latin typeface="Times New Roman" panose="02020603050405020304" pitchFamily="18" charset="0"/>
                <a:cs typeface="Times New Roman" panose="02020603050405020304" pitchFamily="18" charset="0"/>
              </a:rPr>
              <a:t>2. Classes:</a:t>
            </a:r>
            <a:endParaRPr lang="en-US" altLang="en-US" dirty="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 class is a blueprint or template for creating objects. </a:t>
            </a:r>
          </a:p>
          <a:p>
            <a:pPr lvl="0" algn="just" eaLnBrk="0" fontAlgn="base" hangingPunct="0">
              <a:lnSpc>
                <a:spcPct val="150000"/>
              </a:lnSpc>
              <a:spcBef>
                <a:spcPct val="0"/>
              </a:spcBef>
              <a:spcAft>
                <a:spcPct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It defines the structure and behavior of objects of a particular type. </a:t>
            </a:r>
          </a:p>
          <a:p>
            <a:pPr lvl="0" algn="just" eaLnBrk="0" fontAlgn="base" hangingPunct="0">
              <a:lnSpc>
                <a:spcPct val="150000"/>
              </a:lnSpc>
              <a:spcBef>
                <a:spcPct val="0"/>
              </a:spcBef>
              <a:spcAft>
                <a:spcPct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Classes encapsulate data members (attributes) and member functions (methods) that define the behavior of objects instantiated from the class.</a:t>
            </a:r>
          </a:p>
          <a:p>
            <a:pPr marL="0" lvl="0" indent="0" algn="just" eaLnBrk="0" fontAlgn="base" hangingPunct="0">
              <a:lnSpc>
                <a:spcPct val="150000"/>
              </a:lnSpc>
              <a:spcBef>
                <a:spcPct val="0"/>
              </a:spcBef>
              <a:spcAft>
                <a:spcPct val="0"/>
              </a:spcAft>
              <a:buNone/>
            </a:pPr>
            <a:r>
              <a:rPr lang="en-US" altLang="en-US" b="1" dirty="0">
                <a:latin typeface="Times New Roman" panose="02020603050405020304" pitchFamily="18" charset="0"/>
                <a:cs typeface="Times New Roman" panose="02020603050405020304" pitchFamily="18" charset="0"/>
              </a:rPr>
              <a:t>3. Inheritance:</a:t>
            </a:r>
            <a:endParaRPr lang="en-US" altLang="en-US" dirty="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Inheritance is a mechanism that allows a class to inherit properties and behavior from another class, known as its superclass or parent class. </a:t>
            </a:r>
          </a:p>
          <a:p>
            <a:pPr lvl="0" algn="just" eaLnBrk="0" fontAlgn="base" hangingPunct="0">
              <a:lnSpc>
                <a:spcPct val="150000"/>
              </a:lnSpc>
              <a:spcBef>
                <a:spcPct val="0"/>
              </a:spcBef>
              <a:spcAft>
                <a:spcPct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Subclasses or derived classes can extend or specialize the functionality of their superclass while inheriting its attributes and methods.</a:t>
            </a:r>
          </a:p>
        </p:txBody>
      </p:sp>
    </p:spTree>
    <p:extLst>
      <p:ext uri="{BB962C8B-B14F-4D97-AF65-F5344CB8AC3E}">
        <p14:creationId xmlns:p14="http://schemas.microsoft.com/office/powerpoint/2010/main" val="6589637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09715"/>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Object Oriented Software Engineering Concepts----</a:t>
            </a:r>
            <a:endParaRPr lang="en-GB" sz="2800" dirty="0"/>
          </a:p>
        </p:txBody>
      </p:sp>
      <p:sp>
        <p:nvSpPr>
          <p:cNvPr id="3" name="Content Placeholder 2"/>
          <p:cNvSpPr>
            <a:spLocks noGrp="1"/>
          </p:cNvSpPr>
          <p:nvPr>
            <p:ph idx="1"/>
          </p:nvPr>
        </p:nvSpPr>
        <p:spPr>
          <a:xfrm>
            <a:off x="0" y="309716"/>
            <a:ext cx="12192000" cy="6548284"/>
          </a:xfrm>
        </p:spPr>
        <p:txBody>
          <a:bodyPr>
            <a:noAutofit/>
          </a:bodyPr>
          <a:lstStyle/>
          <a:p>
            <a:pPr algn="just" eaLnBrk="0" fontAlgn="base" hangingPunct="0">
              <a:lnSpc>
                <a:spcPct val="150000"/>
              </a:lnSpc>
              <a:spcBef>
                <a:spcPct val="0"/>
              </a:spcBef>
              <a:spcAft>
                <a:spcPct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This promotes code reuse and facilitates hierarchical organization of classes.</a:t>
            </a:r>
          </a:p>
          <a:p>
            <a:pPr marL="0" lvl="0" indent="0" algn="just" eaLnBrk="0" fontAlgn="base" hangingPunct="0">
              <a:lnSpc>
                <a:spcPct val="150000"/>
              </a:lnSpc>
              <a:spcBef>
                <a:spcPct val="0"/>
              </a:spcBef>
              <a:spcAft>
                <a:spcPct val="0"/>
              </a:spcAft>
              <a:buNone/>
            </a:pPr>
            <a:r>
              <a:rPr lang="en-US" altLang="en-US" b="1" dirty="0">
                <a:latin typeface="Times New Roman" panose="02020603050405020304" pitchFamily="18" charset="0"/>
                <a:cs typeface="Times New Roman" panose="02020603050405020304" pitchFamily="18" charset="0"/>
              </a:rPr>
              <a:t>4. Encapsulation:</a:t>
            </a:r>
            <a:endParaRPr lang="en-US" altLang="en-US" dirty="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Encapsulation is the bundling of data and methods within a class, such that the internal state of an object is hidden from external entities. </a:t>
            </a:r>
          </a:p>
          <a:p>
            <a:pPr lvl="0" algn="just" eaLnBrk="0" fontAlgn="base" hangingPunct="0">
              <a:lnSpc>
                <a:spcPct val="150000"/>
              </a:lnSpc>
              <a:spcBef>
                <a:spcPct val="0"/>
              </a:spcBef>
              <a:spcAft>
                <a:spcPct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Encapsulation prevents direct access to an object's internal state and enforces access through well-defined interfaces or methods. </a:t>
            </a:r>
          </a:p>
          <a:p>
            <a:pPr lvl="0" algn="just" eaLnBrk="0" fontAlgn="base" hangingPunct="0">
              <a:lnSpc>
                <a:spcPct val="150000"/>
              </a:lnSpc>
              <a:spcBef>
                <a:spcPct val="0"/>
              </a:spcBef>
              <a:spcAft>
                <a:spcPct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This enhances data security, modularity, and maintainability.</a:t>
            </a:r>
          </a:p>
          <a:p>
            <a:pPr marL="0" lvl="0" indent="0" algn="just" eaLnBrk="0" fontAlgn="base" hangingPunct="0">
              <a:lnSpc>
                <a:spcPct val="150000"/>
              </a:lnSpc>
              <a:spcBef>
                <a:spcPct val="0"/>
              </a:spcBef>
              <a:spcAft>
                <a:spcPct val="0"/>
              </a:spcAft>
              <a:buNone/>
            </a:pPr>
            <a:r>
              <a:rPr lang="en-US" altLang="en-US" b="1" dirty="0">
                <a:latin typeface="Times New Roman" panose="02020603050405020304" pitchFamily="18" charset="0"/>
                <a:cs typeface="Times New Roman" panose="02020603050405020304" pitchFamily="18" charset="0"/>
              </a:rPr>
              <a:t>5. Polymorphism:</a:t>
            </a:r>
            <a:endParaRPr lang="en-US" altLang="en-US" dirty="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Polymorphism allows objects of different classes to be treated interchangeably based on their common interface or superclass. </a:t>
            </a:r>
          </a:p>
          <a:p>
            <a:pPr marL="0" lvl="0" indent="0" algn="just" eaLnBrk="0" fontAlgn="base" hangingPunct="0">
              <a:lnSpc>
                <a:spcPct val="150000"/>
              </a:lnSpc>
              <a:spcBef>
                <a:spcPct val="0"/>
              </a:spcBef>
              <a:spcAft>
                <a:spcPct val="0"/>
              </a:spcAft>
              <a:buNone/>
            </a:pPr>
            <a:endParaRPr lang="en-US" altLang="en-US" dirty="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endParaRPr lang="en-US" altLang="en-US" dirty="0">
              <a:latin typeface="Times New Roman" panose="02020603050405020304" pitchFamily="18" charset="0"/>
              <a:cs typeface="Times New Roman" panose="02020603050405020304" pitchFamily="18" charset="0"/>
            </a:endParaRPr>
          </a:p>
          <a:p>
            <a:pPr algn="just">
              <a:lnSpc>
                <a:spcPct val="150000"/>
              </a:lnSpc>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596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09715"/>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Object Oriented Software Engineering Concepts----</a:t>
            </a:r>
            <a:endParaRPr lang="en-GB" sz="2800" b="1" dirty="0"/>
          </a:p>
        </p:txBody>
      </p:sp>
      <p:sp>
        <p:nvSpPr>
          <p:cNvPr id="3" name="Content Placeholder 2"/>
          <p:cNvSpPr>
            <a:spLocks noGrp="1"/>
          </p:cNvSpPr>
          <p:nvPr>
            <p:ph idx="1"/>
          </p:nvPr>
        </p:nvSpPr>
        <p:spPr>
          <a:xfrm>
            <a:off x="0" y="309716"/>
            <a:ext cx="12192000" cy="6548284"/>
          </a:xfrm>
        </p:spPr>
        <p:txBody>
          <a:bodyPr>
            <a:noAutofit/>
          </a:bodyPr>
          <a:lstStyle/>
          <a:p>
            <a:pPr algn="just" eaLnBrk="0" fontAlgn="base" hangingPunct="0">
              <a:lnSpc>
                <a:spcPct val="150000"/>
              </a:lnSpc>
              <a:spcBef>
                <a:spcPct val="0"/>
              </a:spcBef>
              <a:spcAft>
                <a:spcPct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It enables flexibility and extensibility in software design by supporting method overriding and method overloading.</a:t>
            </a:r>
          </a:p>
          <a:p>
            <a:pPr algn="just" eaLnBrk="0" fontAlgn="base" hangingPunct="0">
              <a:lnSpc>
                <a:spcPct val="150000"/>
              </a:lnSpc>
              <a:spcBef>
                <a:spcPct val="0"/>
              </a:spcBef>
              <a:spcAft>
                <a:spcPct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Polymorphism allows for dynamic method dispatch, where the appropriate method implementation is determined at runtime based on the actual type of the object.</a:t>
            </a:r>
          </a:p>
          <a:p>
            <a:pPr marL="0" lvl="0" indent="0" algn="just" eaLnBrk="0" fontAlgn="base" hangingPunct="0">
              <a:lnSpc>
                <a:spcPct val="150000"/>
              </a:lnSpc>
              <a:spcBef>
                <a:spcPct val="0"/>
              </a:spcBef>
              <a:spcAft>
                <a:spcPct val="0"/>
              </a:spcAft>
              <a:buNone/>
            </a:pPr>
            <a:r>
              <a:rPr lang="en-US" altLang="en-US" b="1" dirty="0">
                <a:latin typeface="Times New Roman" panose="02020603050405020304" pitchFamily="18" charset="0"/>
                <a:cs typeface="Times New Roman" panose="02020603050405020304" pitchFamily="18" charset="0"/>
              </a:rPr>
              <a:t>6. Abstraction:</a:t>
            </a:r>
            <a:endParaRPr lang="en-US" altLang="en-US" dirty="0">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Abstraction is the process of simplifying complex systems by focusing on essential properties while hiding irrelevant details. </a:t>
            </a:r>
          </a:p>
          <a:p>
            <a:pPr algn="just" eaLnBrk="0" fontAlgn="base" hangingPunct="0">
              <a:lnSpc>
                <a:spcPct val="150000"/>
              </a:lnSpc>
              <a:spcBef>
                <a:spcPct val="0"/>
              </a:spcBef>
              <a:spcAft>
                <a:spcPct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In OOSE, abstraction is achieved through the definition of classes, interfaces, and abstract data types that capture the essential characteristics of real-world entities.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1939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35973"/>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Object Oriented Software Engineering Concepts----</a:t>
            </a:r>
            <a:endParaRPr lang="en-GB" sz="2800" b="1" dirty="0"/>
          </a:p>
        </p:txBody>
      </p:sp>
      <p:sp>
        <p:nvSpPr>
          <p:cNvPr id="3" name="Content Placeholder 2"/>
          <p:cNvSpPr>
            <a:spLocks noGrp="1"/>
          </p:cNvSpPr>
          <p:nvPr>
            <p:ph idx="1"/>
          </p:nvPr>
        </p:nvSpPr>
        <p:spPr>
          <a:xfrm>
            <a:off x="0" y="353960"/>
            <a:ext cx="12191999" cy="6504039"/>
          </a:xfrm>
        </p:spPr>
        <p:txBody>
          <a:bodyPr>
            <a:noAutofit/>
          </a:bodyPr>
          <a:lstStyle/>
          <a:p>
            <a:pPr algn="just" eaLnBrk="0" fontAlgn="base" hangingPunct="0">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Abstraction enables modeling of complex systems in a manageable and understandable way.</a:t>
            </a:r>
          </a:p>
          <a:p>
            <a:pPr marL="0" lvl="0" indent="0" algn="just" eaLnBrk="0" fontAlgn="base" hangingPunct="0">
              <a:lnSpc>
                <a:spcPct val="150000"/>
              </a:lnSpc>
              <a:spcBef>
                <a:spcPts val="0"/>
              </a:spcBef>
              <a:buNone/>
            </a:pPr>
            <a:r>
              <a:rPr lang="en-US" altLang="en-US" b="1" dirty="0">
                <a:latin typeface="Times New Roman" panose="02020603050405020304" pitchFamily="18" charset="0"/>
                <a:cs typeface="Times New Roman" panose="02020603050405020304" pitchFamily="18" charset="0"/>
              </a:rPr>
              <a:t>7. Modularity:</a:t>
            </a:r>
            <a:endParaRPr lang="en-US" altLang="en-US" dirty="0">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Modularity is the principle of dividing a software system into smaller, independent modules or components that can be developed, tested, and maintained separately. </a:t>
            </a:r>
          </a:p>
          <a:p>
            <a:pPr lvl="0" algn="just" eaLnBrk="0" fontAlgn="base" hangingPunct="0">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Objects and classes serve as modular units in object-oriented systems, promoting reusability, scalability, and ease of maintenance.</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8. Association, Aggregation, and Composition:</a:t>
            </a: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Association represents relationships between objects, indicating that one object is related to another.</a:t>
            </a:r>
          </a:p>
        </p:txBody>
      </p:sp>
    </p:spTree>
    <p:extLst>
      <p:ext uri="{BB962C8B-B14F-4D97-AF65-F5344CB8AC3E}">
        <p14:creationId xmlns:p14="http://schemas.microsoft.com/office/powerpoint/2010/main" val="39679657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53959"/>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Object Oriented Software Engineering Concepts----</a:t>
            </a:r>
            <a:endParaRPr lang="en-GB" sz="3200" b="1" dirty="0"/>
          </a:p>
        </p:txBody>
      </p:sp>
      <p:sp>
        <p:nvSpPr>
          <p:cNvPr id="3" name="Content Placeholder 2"/>
          <p:cNvSpPr>
            <a:spLocks noGrp="1"/>
          </p:cNvSpPr>
          <p:nvPr>
            <p:ph idx="1"/>
          </p:nvPr>
        </p:nvSpPr>
        <p:spPr>
          <a:xfrm>
            <a:off x="0" y="353960"/>
            <a:ext cx="12191999" cy="6504039"/>
          </a:xfrm>
        </p:spPr>
        <p:txBody>
          <a:bodyPr>
            <a:noAutofit/>
          </a:bodyPr>
          <a:lstStyle/>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Aggregation and composition are forms of association that represent "has-a" relationships between objects.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Aggregation implies a weaker relationship, where one object contains or owns another object, while composition implies a stronger relationship, where the contained object is part of the composite object and cannot exist independently.</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9. Object Lifecycle:</a:t>
            </a: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The object lifecycle refers to the various states that an object goes through during its lifetime, including creation, initialization, use, destruction, and garbage collection. </a:t>
            </a:r>
          </a:p>
          <a:p>
            <a:pPr algn="just">
              <a:lnSpc>
                <a:spcPct val="150000"/>
              </a:lnSpc>
              <a:spcBef>
                <a:spcPts val="0"/>
              </a:spcBef>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5481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57199"/>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Object Oriented Software Engineering Concepts----</a:t>
            </a:r>
            <a:endParaRPr lang="en-GB" sz="3200" b="1" dirty="0"/>
          </a:p>
        </p:txBody>
      </p:sp>
      <p:sp>
        <p:nvSpPr>
          <p:cNvPr id="3" name="Content Placeholder 2"/>
          <p:cNvSpPr>
            <a:spLocks noGrp="1"/>
          </p:cNvSpPr>
          <p:nvPr>
            <p:ph idx="1"/>
          </p:nvPr>
        </p:nvSpPr>
        <p:spPr>
          <a:xfrm>
            <a:off x="0" y="353960"/>
            <a:ext cx="12191999" cy="6504039"/>
          </a:xfrm>
        </p:spPr>
        <p:txBody>
          <a:bodyPr>
            <a:noAutofit/>
          </a:bodyPr>
          <a:lstStyle/>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Understanding the object lifecycle is essential for managing resources, memory allocation, and object disposal in object-oriented systems.</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By applying these object-oriented concepts and principles,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Object-Oriented Software Engineering enables developers to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build software systems that are modular,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extensible, maintainable, and scalable,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while closely </a:t>
            </a:r>
            <a:r>
              <a:rPr lang="en-GB" dirty="0" err="1">
                <a:latin typeface="Times New Roman" panose="02020603050405020304" pitchFamily="18" charset="0"/>
                <a:cs typeface="Times New Roman" panose="02020603050405020304" pitchFamily="18" charset="0"/>
              </a:rPr>
              <a:t>modeling</a:t>
            </a:r>
            <a:r>
              <a:rPr lang="en-GB" dirty="0">
                <a:latin typeface="Times New Roman" panose="02020603050405020304" pitchFamily="18" charset="0"/>
                <a:cs typeface="Times New Roman" panose="02020603050405020304" pitchFamily="18" charset="0"/>
              </a:rPr>
              <a:t> real-world entities and their interactions.</a:t>
            </a:r>
          </a:p>
        </p:txBody>
      </p:sp>
    </p:spTree>
    <p:extLst>
      <p:ext uri="{BB962C8B-B14F-4D97-AF65-F5344CB8AC3E}">
        <p14:creationId xmlns:p14="http://schemas.microsoft.com/office/powerpoint/2010/main" val="34969886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98205"/>
          </a:xfrm>
        </p:spPr>
        <p:txBody>
          <a:bodyPr>
            <a:noAutofit/>
          </a:bodyPr>
          <a:lstStyle/>
          <a:p>
            <a:pPr algn="ctr"/>
            <a:r>
              <a:rPr lang="en-GB" sz="3200" b="1" dirty="0">
                <a:latin typeface="Times New Roman" panose="02020603050405020304" pitchFamily="18" charset="0"/>
                <a:cs typeface="Times New Roman" panose="02020603050405020304" pitchFamily="18" charset="0"/>
              </a:rPr>
              <a:t>Activity </a:t>
            </a:r>
          </a:p>
        </p:txBody>
      </p:sp>
      <p:sp>
        <p:nvSpPr>
          <p:cNvPr id="3" name="Content Placeholder 2"/>
          <p:cNvSpPr>
            <a:spLocks noGrp="1"/>
          </p:cNvSpPr>
          <p:nvPr>
            <p:ph idx="1"/>
          </p:nvPr>
        </p:nvSpPr>
        <p:spPr>
          <a:xfrm>
            <a:off x="0" y="398206"/>
            <a:ext cx="12192000" cy="6459794"/>
          </a:xfrm>
        </p:spPr>
        <p:txBody>
          <a:bodyPr>
            <a:noAutofit/>
          </a:bodyPr>
          <a:lstStyle/>
          <a:p>
            <a:pPr marL="514350" lvl="0" indent="-514350" algn="just">
              <a:lnSpc>
                <a:spcPct val="160000"/>
              </a:lnSpc>
              <a:spcBef>
                <a:spcPts val="0"/>
              </a:spcBef>
              <a:buAutoNum type="arabicPeriod"/>
            </a:pPr>
            <a:r>
              <a:rPr lang="en-US" sz="2700" dirty="0">
                <a:latin typeface="Times New Roman" panose="02020603050405020304" pitchFamily="18" charset="0"/>
                <a:cs typeface="Times New Roman" panose="02020603050405020304" pitchFamily="18" charset="0"/>
              </a:rPr>
              <a:t>Explain the concept of modularity in software engineering and why it is important.</a:t>
            </a:r>
            <a:endParaRPr lang="en-GB" sz="2700" dirty="0">
              <a:latin typeface="Times New Roman" panose="02020603050405020304" pitchFamily="18" charset="0"/>
              <a:cs typeface="Times New Roman" panose="02020603050405020304" pitchFamily="18" charset="0"/>
            </a:endParaRPr>
          </a:p>
          <a:p>
            <a:pPr marL="514350" lvl="0" indent="-514350" algn="just">
              <a:lnSpc>
                <a:spcPct val="160000"/>
              </a:lnSpc>
              <a:spcBef>
                <a:spcPts val="0"/>
              </a:spcBef>
              <a:buAutoNum type="arabicPeriod"/>
            </a:pPr>
            <a:r>
              <a:rPr lang="en-US" sz="2700" dirty="0">
                <a:latin typeface="Times New Roman" panose="02020603050405020304" pitchFamily="18" charset="0"/>
                <a:cs typeface="Times New Roman" panose="02020603050405020304" pitchFamily="18" charset="0"/>
              </a:rPr>
              <a:t>Describe the activities involved in the software requirements engineering process.</a:t>
            </a:r>
            <a:endParaRPr lang="en-GB" sz="2700" dirty="0">
              <a:latin typeface="Times New Roman" panose="02020603050405020304" pitchFamily="18" charset="0"/>
              <a:cs typeface="Times New Roman" panose="02020603050405020304" pitchFamily="18" charset="0"/>
            </a:endParaRPr>
          </a:p>
          <a:p>
            <a:pPr marL="514350" lvl="0" indent="-514350" algn="just">
              <a:lnSpc>
                <a:spcPct val="160000"/>
              </a:lnSpc>
              <a:spcBef>
                <a:spcPts val="0"/>
              </a:spcBef>
              <a:buAutoNum type="arabicPeriod"/>
            </a:pPr>
            <a:r>
              <a:rPr lang="en-US" sz="2700" dirty="0">
                <a:latin typeface="Times New Roman" panose="02020603050405020304" pitchFamily="18" charset="0"/>
                <a:cs typeface="Times New Roman" panose="02020603050405020304" pitchFamily="18" charset="0"/>
              </a:rPr>
              <a:t>Why is software maintenance considered an essential part of the software development lifecycle?</a:t>
            </a:r>
            <a:endParaRPr lang="en-GB" sz="2700" dirty="0">
              <a:latin typeface="Times New Roman" panose="02020603050405020304" pitchFamily="18" charset="0"/>
              <a:cs typeface="Times New Roman" panose="02020603050405020304" pitchFamily="18" charset="0"/>
            </a:endParaRPr>
          </a:p>
          <a:p>
            <a:pPr marL="514350" lvl="0" indent="-514350" algn="just">
              <a:lnSpc>
                <a:spcPct val="160000"/>
              </a:lnSpc>
              <a:spcBef>
                <a:spcPts val="0"/>
              </a:spcBef>
              <a:buAutoNum type="arabicPeriod"/>
            </a:pPr>
            <a:r>
              <a:rPr lang="en-US" sz="2700" dirty="0">
                <a:latin typeface="Times New Roman" panose="02020603050405020304" pitchFamily="18" charset="0"/>
                <a:cs typeface="Times New Roman" panose="02020603050405020304" pitchFamily="18" charset="0"/>
              </a:rPr>
              <a:t>Explain why software is considered intangible and give an example.</a:t>
            </a:r>
            <a:endParaRPr lang="en-GB" sz="2700" dirty="0">
              <a:latin typeface="Times New Roman" panose="02020603050405020304" pitchFamily="18" charset="0"/>
              <a:cs typeface="Times New Roman" panose="02020603050405020304" pitchFamily="18" charset="0"/>
            </a:endParaRPr>
          </a:p>
          <a:p>
            <a:pPr marL="514350" lvl="0" indent="-514350" algn="just">
              <a:lnSpc>
                <a:spcPct val="160000"/>
              </a:lnSpc>
              <a:spcBef>
                <a:spcPts val="0"/>
              </a:spcBef>
              <a:buAutoNum type="arabicPeriod"/>
            </a:pPr>
            <a:r>
              <a:rPr lang="en-US" sz="2700" dirty="0">
                <a:latin typeface="Times New Roman" panose="02020603050405020304" pitchFamily="18" charset="0"/>
                <a:cs typeface="Times New Roman" panose="02020603050405020304" pitchFamily="18" charset="0"/>
              </a:rPr>
              <a:t>Describe the importance of scalability in software design and development.</a:t>
            </a:r>
            <a:endParaRPr lang="en-GB" sz="2700" dirty="0">
              <a:latin typeface="Times New Roman" panose="02020603050405020304" pitchFamily="18" charset="0"/>
              <a:cs typeface="Times New Roman" panose="02020603050405020304" pitchFamily="18" charset="0"/>
            </a:endParaRPr>
          </a:p>
          <a:p>
            <a:pPr marL="514350" lvl="0" indent="-514350" algn="just">
              <a:lnSpc>
                <a:spcPct val="160000"/>
              </a:lnSpc>
              <a:spcBef>
                <a:spcPts val="0"/>
              </a:spcBef>
              <a:buAutoNum type="arabicPeriod"/>
            </a:pPr>
            <a:r>
              <a:rPr lang="en-US" sz="2700" dirty="0">
                <a:latin typeface="Times New Roman" panose="02020603050405020304" pitchFamily="18" charset="0"/>
                <a:cs typeface="Times New Roman" panose="02020603050405020304" pitchFamily="18" charset="0"/>
              </a:rPr>
              <a:t>Discuss the benefits of modularity in software engineering and provide an example.</a:t>
            </a:r>
            <a:endParaRPr lang="en-GB" sz="2700" dirty="0">
              <a:latin typeface="Times New Roman" panose="02020603050405020304" pitchFamily="18" charset="0"/>
              <a:cs typeface="Times New Roman" panose="02020603050405020304" pitchFamily="18" charset="0"/>
            </a:endParaRPr>
          </a:p>
          <a:p>
            <a:pPr marL="514350" lvl="0" indent="-514350" algn="just">
              <a:lnSpc>
                <a:spcPct val="160000"/>
              </a:lnSpc>
              <a:spcBef>
                <a:spcPts val="0"/>
              </a:spcBef>
              <a:buAutoNum type="arabicPeriod"/>
            </a:pPr>
            <a:r>
              <a:rPr lang="en-US" sz="2700" dirty="0">
                <a:latin typeface="Times New Roman" panose="02020603050405020304" pitchFamily="18" charset="0"/>
                <a:cs typeface="Times New Roman" panose="02020603050405020304" pitchFamily="18" charset="0"/>
              </a:rPr>
              <a:t>Why is maintainability an essential characteristic of software, and how does it impact software development?</a:t>
            </a:r>
            <a:endParaRPr lang="en-GB" sz="2700" dirty="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endParaRPr lang="en-GB"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76041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98205"/>
          </a:xfrm>
        </p:spPr>
        <p:txBody>
          <a:bodyPr>
            <a:noAutofit/>
          </a:bodyPr>
          <a:lstStyle/>
          <a:p>
            <a:pPr algn="ctr"/>
            <a:r>
              <a:rPr lang="en-GB" sz="3200" b="1" dirty="0">
                <a:latin typeface="Times New Roman" panose="02020603050405020304" pitchFamily="18" charset="0"/>
                <a:cs typeface="Times New Roman" panose="02020603050405020304" pitchFamily="18" charset="0"/>
              </a:rPr>
              <a:t>Activity--- </a:t>
            </a:r>
          </a:p>
        </p:txBody>
      </p:sp>
      <p:sp>
        <p:nvSpPr>
          <p:cNvPr id="3" name="Content Placeholder 2"/>
          <p:cNvSpPr>
            <a:spLocks noGrp="1"/>
          </p:cNvSpPr>
          <p:nvPr>
            <p:ph idx="1"/>
          </p:nvPr>
        </p:nvSpPr>
        <p:spPr>
          <a:xfrm>
            <a:off x="0" y="398206"/>
            <a:ext cx="12192000" cy="6459794"/>
          </a:xfrm>
        </p:spPr>
        <p:txBody>
          <a:bodyPr>
            <a:normAutofit fontScale="92500" lnSpcReduction="20000"/>
          </a:bodyPr>
          <a:lstStyle/>
          <a:p>
            <a:pPr marL="0" lvl="0"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8. Explain why reliability is an essential characteristic of quality software.</a:t>
            </a:r>
          </a:p>
          <a:p>
            <a:pPr marL="354013" indent="-354013" algn="just">
              <a:lnSpc>
                <a:spcPct val="150000"/>
              </a:lnSpc>
              <a:spcBef>
                <a:spcPts val="0"/>
              </a:spcBef>
              <a:buNone/>
            </a:pPr>
            <a:r>
              <a:rPr lang="en-GB" dirty="0">
                <a:latin typeface="Times New Roman" panose="02020603050405020304" pitchFamily="18" charset="0"/>
                <a:cs typeface="Times New Roman" panose="02020603050405020304" pitchFamily="18" charset="0"/>
              </a:rPr>
              <a:t>9. </a:t>
            </a:r>
            <a:r>
              <a:rPr lang="en-US" dirty="0">
                <a:latin typeface="Times New Roman" panose="02020603050405020304" pitchFamily="18" charset="0"/>
                <a:cs typeface="Times New Roman" panose="02020603050405020304" pitchFamily="18" charset="0"/>
              </a:rPr>
              <a:t>Why is it important for software developers to adhere to coding standards and best practices?</a:t>
            </a:r>
            <a:endParaRPr lang="en-GB" dirty="0">
              <a:latin typeface="Times New Roman" panose="02020603050405020304" pitchFamily="18" charset="0"/>
              <a:cs typeface="Times New Roman" panose="02020603050405020304" pitchFamily="18" charset="0"/>
            </a:endParaRPr>
          </a:p>
          <a:p>
            <a:pPr marL="0" lv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10. </a:t>
            </a:r>
            <a:r>
              <a:rPr lang="en-US" dirty="0">
                <a:latin typeface="Times New Roman" panose="02020603050405020304" pitchFamily="18" charset="0"/>
                <a:cs typeface="Times New Roman" panose="02020603050405020304" pitchFamily="18" charset="0"/>
              </a:rPr>
              <a:t>Discuss the impact of usability on user satisfaction and software adoption.</a:t>
            </a:r>
            <a:endParaRPr lang="en-GB" dirty="0">
              <a:latin typeface="Times New Roman" panose="02020603050405020304" pitchFamily="18" charset="0"/>
              <a:cs typeface="Times New Roman" panose="02020603050405020304" pitchFamily="18" charset="0"/>
            </a:endParaRPr>
          </a:p>
          <a:p>
            <a:pPr marL="530225" lvl="0" indent="-530225" algn="just">
              <a:lnSpc>
                <a:spcPct val="150000"/>
              </a:lnSpc>
              <a:spcBef>
                <a:spcPts val="0"/>
              </a:spcBef>
              <a:buNone/>
            </a:pPr>
            <a:r>
              <a:rPr lang="en-GB" dirty="0">
                <a:latin typeface="Times New Roman" panose="02020603050405020304" pitchFamily="18" charset="0"/>
                <a:cs typeface="Times New Roman" panose="02020603050405020304" pitchFamily="18" charset="0"/>
              </a:rPr>
              <a:t>11. </a:t>
            </a:r>
            <a:r>
              <a:rPr lang="en-US" dirty="0">
                <a:latin typeface="Times New Roman" panose="02020603050405020304" pitchFamily="18" charset="0"/>
                <a:cs typeface="Times New Roman" panose="02020603050405020304" pitchFamily="18" charset="0"/>
              </a:rPr>
              <a:t>Why is portability important in software engineering, and how does it affect software development?</a:t>
            </a:r>
            <a:endParaRPr lang="en-GB" dirty="0">
              <a:latin typeface="Times New Roman" panose="02020603050405020304" pitchFamily="18" charset="0"/>
              <a:cs typeface="Times New Roman" panose="02020603050405020304" pitchFamily="18" charset="0"/>
            </a:endParaRPr>
          </a:p>
          <a:p>
            <a:pPr marL="633413" lvl="0" indent="-633413" algn="just">
              <a:lnSpc>
                <a:spcPct val="150000"/>
              </a:lnSpc>
              <a:spcBef>
                <a:spcPts val="0"/>
              </a:spcBef>
              <a:buNone/>
            </a:pPr>
            <a:r>
              <a:rPr lang="en-GB" dirty="0">
                <a:latin typeface="Times New Roman" panose="02020603050405020304" pitchFamily="18" charset="0"/>
                <a:cs typeface="Times New Roman" panose="02020603050405020304" pitchFamily="18" charset="0"/>
              </a:rPr>
              <a:t>12. </a:t>
            </a:r>
            <a:r>
              <a:rPr lang="en-US" dirty="0">
                <a:latin typeface="Times New Roman" panose="02020603050405020304" pitchFamily="18" charset="0"/>
                <a:cs typeface="Times New Roman" panose="02020603050405020304" pitchFamily="18" charset="0"/>
              </a:rPr>
              <a:t>Discuss the importance of user feedback in identifying and addressing issues with bad software.</a:t>
            </a:r>
            <a:endParaRPr lang="en-GB" dirty="0">
              <a:latin typeface="Times New Roman" panose="02020603050405020304" pitchFamily="18" charset="0"/>
              <a:cs typeface="Times New Roman" panose="02020603050405020304" pitchFamily="18" charset="0"/>
            </a:endParaRPr>
          </a:p>
          <a:p>
            <a:pPr marL="442913" lvl="0" indent="-442913" algn="just">
              <a:lnSpc>
                <a:spcPct val="150000"/>
              </a:lnSpc>
              <a:spcBef>
                <a:spcPts val="0"/>
              </a:spcBef>
              <a:buNone/>
            </a:pPr>
            <a:r>
              <a:rPr lang="en-GB" dirty="0">
                <a:latin typeface="Times New Roman" panose="02020603050405020304" pitchFamily="18" charset="0"/>
                <a:cs typeface="Times New Roman" panose="02020603050405020304" pitchFamily="18" charset="0"/>
              </a:rPr>
              <a:t>13. </a:t>
            </a:r>
            <a:r>
              <a:rPr lang="en-US" dirty="0">
                <a:latin typeface="Times New Roman" panose="02020603050405020304" pitchFamily="18" charset="0"/>
                <a:cs typeface="Times New Roman" panose="02020603050405020304" pitchFamily="18" charset="0"/>
              </a:rPr>
              <a:t>Explain how poor performance can negatively impact user experience and business outcomes.</a:t>
            </a:r>
            <a:endParaRPr lang="en-GB" dirty="0">
              <a:latin typeface="Times New Roman" panose="02020603050405020304" pitchFamily="18" charset="0"/>
              <a:cs typeface="Times New Roman" panose="02020603050405020304" pitchFamily="18" charset="0"/>
            </a:endParaRPr>
          </a:p>
          <a:p>
            <a:pPr marL="530225" lvl="0" indent="-530225" algn="just">
              <a:lnSpc>
                <a:spcPct val="150000"/>
              </a:lnSpc>
              <a:spcBef>
                <a:spcPts val="0"/>
              </a:spcBef>
              <a:buNone/>
            </a:pPr>
            <a:r>
              <a:rPr lang="en-GB" dirty="0">
                <a:latin typeface="Times New Roman" panose="02020603050405020304" pitchFamily="18" charset="0"/>
                <a:cs typeface="Times New Roman" panose="02020603050405020304" pitchFamily="18" charset="0"/>
              </a:rPr>
              <a:t>14. </a:t>
            </a:r>
            <a:r>
              <a:rPr lang="en-US" dirty="0">
                <a:latin typeface="Times New Roman" panose="02020603050405020304" pitchFamily="18" charset="0"/>
                <a:cs typeface="Times New Roman" panose="02020603050405020304" pitchFamily="18" charset="0"/>
              </a:rPr>
              <a:t>Describe the consequences of inadequate testing and validation practices on software quality.</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0543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98205"/>
          </a:xfrm>
        </p:spPr>
        <p:txBody>
          <a:bodyPr>
            <a:noAutofit/>
          </a:bodyPr>
          <a:lstStyle/>
          <a:p>
            <a:pPr algn="ctr"/>
            <a:r>
              <a:rPr lang="en-GB" sz="3200" b="1" dirty="0">
                <a:latin typeface="Times New Roman" panose="02020603050405020304" pitchFamily="18" charset="0"/>
                <a:cs typeface="Times New Roman" panose="02020603050405020304" pitchFamily="18" charset="0"/>
              </a:rPr>
              <a:t>Activity--- </a:t>
            </a:r>
          </a:p>
        </p:txBody>
      </p:sp>
      <p:sp>
        <p:nvSpPr>
          <p:cNvPr id="3" name="Content Placeholder 2"/>
          <p:cNvSpPr>
            <a:spLocks noGrp="1"/>
          </p:cNvSpPr>
          <p:nvPr>
            <p:ph idx="1"/>
          </p:nvPr>
        </p:nvSpPr>
        <p:spPr>
          <a:xfrm>
            <a:off x="0" y="398206"/>
            <a:ext cx="12192000" cy="6459794"/>
          </a:xfrm>
        </p:spPr>
        <p:txBody>
          <a:bodyPr>
            <a:normAutofit/>
          </a:bodyPr>
          <a:lstStyle/>
          <a:p>
            <a:pPr marL="530225" lvl="0" indent="-530225" algn="just">
              <a:lnSpc>
                <a:spcPct val="150000"/>
              </a:lnSpc>
              <a:spcBef>
                <a:spcPts val="0"/>
              </a:spcBef>
              <a:buNone/>
            </a:pPr>
            <a:r>
              <a:rPr lang="en-US" dirty="0">
                <a:latin typeface="Times New Roman" panose="02020603050405020304" pitchFamily="18" charset="0"/>
                <a:cs typeface="Times New Roman" panose="02020603050405020304" pitchFamily="18" charset="0"/>
              </a:rPr>
              <a:t>17. Explain how poor communication among project stakeholders can lead to system or software failure.</a:t>
            </a:r>
            <a:endParaRPr lang="en-GB" dirty="0">
              <a:latin typeface="Times New Roman" panose="02020603050405020304" pitchFamily="18" charset="0"/>
              <a:cs typeface="Times New Roman" panose="02020603050405020304" pitchFamily="18" charset="0"/>
            </a:endParaRPr>
          </a:p>
          <a:p>
            <a:pPr marL="530225" lvl="0" indent="-530225" algn="just">
              <a:lnSpc>
                <a:spcPct val="150000"/>
              </a:lnSpc>
              <a:spcBef>
                <a:spcPts val="0"/>
              </a:spcBef>
              <a:buNone/>
            </a:pPr>
            <a:r>
              <a:rPr lang="en-US" dirty="0">
                <a:latin typeface="Times New Roman" panose="02020603050405020304" pitchFamily="18" charset="0"/>
                <a:cs typeface="Times New Roman" panose="02020603050405020304" pitchFamily="18" charset="0"/>
              </a:rPr>
              <a:t>18. Describe the consequences of inadequate testing and validation practices on system or software quality.</a:t>
            </a:r>
            <a:endParaRPr lang="en-GB" dirty="0">
              <a:latin typeface="Times New Roman" panose="02020603050405020304" pitchFamily="18" charset="0"/>
              <a:cs typeface="Times New Roman" panose="02020603050405020304" pitchFamily="18" charset="0"/>
            </a:endParaRPr>
          </a:p>
          <a:p>
            <a:pPr marL="442913" lvl="0" indent="-442913" algn="just">
              <a:lnSpc>
                <a:spcPct val="150000"/>
              </a:lnSpc>
              <a:spcBef>
                <a:spcPts val="0"/>
              </a:spcBef>
              <a:buNone/>
            </a:pPr>
            <a:r>
              <a:rPr lang="en-US" dirty="0">
                <a:latin typeface="Times New Roman" panose="02020603050405020304" pitchFamily="18" charset="0"/>
                <a:cs typeface="Times New Roman" panose="02020603050405020304" pitchFamily="18" charset="0"/>
              </a:rPr>
              <a:t>19. Discuss the importance of accurately estimating project resources and timelines in avoiding system or software failure.</a:t>
            </a:r>
            <a:endParaRPr lang="en-GB" dirty="0">
              <a:latin typeface="Times New Roman" panose="02020603050405020304" pitchFamily="18" charset="0"/>
              <a:cs typeface="Times New Roman" panose="02020603050405020304" pitchFamily="18" charset="0"/>
            </a:endParaRPr>
          </a:p>
          <a:p>
            <a:pPr marL="530225" lvl="0" indent="-530225" algn="just">
              <a:lnSpc>
                <a:spcPct val="150000"/>
              </a:lnSpc>
              <a:spcBef>
                <a:spcPts val="0"/>
              </a:spcBef>
              <a:buNone/>
            </a:pPr>
            <a:r>
              <a:rPr lang="en-US" dirty="0">
                <a:latin typeface="Times New Roman" panose="02020603050405020304" pitchFamily="18" charset="0"/>
                <a:cs typeface="Times New Roman" panose="02020603050405020304" pitchFamily="18" charset="0"/>
              </a:rPr>
              <a:t>20. Why is it important for project managers to effectively manage project risks throughout the development lifecycle?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9680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a:xfrm>
            <a:off x="1905000" y="2057400"/>
            <a:ext cx="8229600" cy="4160838"/>
          </a:xfrm>
        </p:spPr>
        <p:txBody>
          <a:bodyPr>
            <a:normAutofit/>
          </a:bodyPr>
          <a:lstStyle/>
          <a:p>
            <a:pPr marL="274320" indent="-274320">
              <a:buClr>
                <a:schemeClr val="accent3"/>
              </a:buClr>
              <a:buNone/>
              <a:defRPr/>
            </a:pPr>
            <a:r>
              <a:rPr lang="en-US" b="1" dirty="0"/>
              <a:t>                     </a:t>
            </a:r>
          </a:p>
          <a:p>
            <a:pPr marL="274320" indent="-274320">
              <a:buClr>
                <a:schemeClr val="accent3"/>
              </a:buClr>
              <a:buNone/>
              <a:defRPr/>
            </a:pPr>
            <a:endParaRPr lang="en-US" b="1" dirty="0"/>
          </a:p>
          <a:p>
            <a:pPr marL="274320" indent="-274320">
              <a:buClr>
                <a:schemeClr val="accent3"/>
              </a:buClr>
              <a:buNone/>
              <a:defRPr/>
            </a:pPr>
            <a:endParaRPr lang="en-US" b="1" dirty="0"/>
          </a:p>
          <a:p>
            <a:pPr marL="274320" indent="-274320" algn="ctr">
              <a:buClr>
                <a:schemeClr val="accent3"/>
              </a:buClr>
              <a:buNone/>
              <a:defRPr/>
            </a:pPr>
            <a:r>
              <a:rPr lang="en-US" b="1" dirty="0">
                <a:solidFill>
                  <a:srgbClr val="0000CC"/>
                </a:solidFill>
                <a:latin typeface="Times New Roman" panose="02020603050405020304" pitchFamily="18" charset="0"/>
                <a:cs typeface="Times New Roman" panose="02020603050405020304" pitchFamily="18" charset="0"/>
              </a:rPr>
              <a:t>END OF CHAPTER ONE!</a:t>
            </a:r>
            <a:br>
              <a:rPr lang="en-US" sz="3600" b="1" dirty="0"/>
            </a:br>
            <a:endParaRPr lang="en-US" sz="3600"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79</a:t>
            </a:fld>
            <a:endParaRPr lang="en-US" dirty="0">
              <a:solidFill>
                <a:srgbClr val="04617B">
                  <a:shade val="90000"/>
                </a:srgbClr>
              </a:solidFill>
            </a:endParaRPr>
          </a:p>
        </p:txBody>
      </p:sp>
    </p:spTree>
    <p:extLst>
      <p:ext uri="{BB962C8B-B14F-4D97-AF65-F5344CB8AC3E}">
        <p14:creationId xmlns:p14="http://schemas.microsoft.com/office/powerpoint/2010/main" val="2343339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8</a:t>
            </a:fld>
            <a:endParaRPr lang="en-US"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040982137"/>
              </p:ext>
            </p:extLst>
          </p:nvPr>
        </p:nvGraphicFramePr>
        <p:xfrm>
          <a:off x="0" y="0"/>
          <a:ext cx="12192000" cy="6883400"/>
        </p:xfrm>
        <a:graphic>
          <a:graphicData uri="http://schemas.openxmlformats.org/drawingml/2006/table">
            <a:tbl>
              <a:tblPr firstRow="1" bandRow="1">
                <a:tableStyleId>{5C22544A-7EE6-4342-B048-85BDC9FD1C3A}</a:tableStyleId>
              </a:tblPr>
              <a:tblGrid>
                <a:gridCol w="2844800">
                  <a:extLst>
                    <a:ext uri="{9D8B030D-6E8A-4147-A177-3AD203B41FA5}">
                      <a16:colId xmlns:a16="http://schemas.microsoft.com/office/drawing/2014/main" val="260492997"/>
                    </a:ext>
                  </a:extLst>
                </a:gridCol>
                <a:gridCol w="9347200">
                  <a:extLst>
                    <a:ext uri="{9D8B030D-6E8A-4147-A177-3AD203B41FA5}">
                      <a16:colId xmlns:a16="http://schemas.microsoft.com/office/drawing/2014/main" val="958486379"/>
                    </a:ext>
                  </a:extLst>
                </a:gridCol>
              </a:tblGrid>
              <a:tr h="38100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3200" b="1" dirty="0">
                          <a:solidFill>
                            <a:srgbClr val="FF0000"/>
                          </a:solidFill>
                          <a:latin typeface="Times New Roman" panose="02020603050405020304" pitchFamily="18" charset="0"/>
                          <a:cs typeface="Times New Roman" panose="02020603050405020304" pitchFamily="18" charset="0"/>
                        </a:rPr>
                        <a:t>Course Contents</a:t>
                      </a:r>
                      <a:r>
                        <a:rPr lang="en-GB" sz="3200" b="1" baseline="0" dirty="0">
                          <a:solidFill>
                            <a:srgbClr val="FF0000"/>
                          </a:solidFill>
                          <a:latin typeface="Times New Roman" panose="02020603050405020304" pitchFamily="18" charset="0"/>
                          <a:cs typeface="Times New Roman" panose="02020603050405020304" pitchFamily="18" charset="0"/>
                        </a:rPr>
                        <a:t> </a:t>
                      </a:r>
                      <a:r>
                        <a:rPr lang="en-GB" sz="3200" b="1" dirty="0">
                          <a:solidFill>
                            <a:srgbClr val="FF0000"/>
                          </a:solidFill>
                          <a:latin typeface="Times New Roman" panose="02020603050405020304" pitchFamily="18" charset="0"/>
                          <a:cs typeface="Times New Roman" panose="02020603050405020304" pitchFamily="18" charset="0"/>
                        </a:rPr>
                        <a:t>continued----</a:t>
                      </a:r>
                    </a:p>
                  </a:txBody>
                  <a:tcPr/>
                </a:tc>
                <a:tc hMerge="1">
                  <a:txBody>
                    <a:bodyPr/>
                    <a:lstStyle/>
                    <a:p>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8932570"/>
                  </a:ext>
                </a:extLst>
              </a:tr>
              <a:tr h="411480">
                <a:tc>
                  <a:txBody>
                    <a:bodyPr/>
                    <a:lstStyle/>
                    <a:p>
                      <a:pPr algn="just"/>
                      <a:r>
                        <a:rPr lang="en-GB" sz="2400" b="1" dirty="0">
                          <a:solidFill>
                            <a:srgbClr val="6600CC"/>
                          </a:solidFill>
                          <a:latin typeface="Times New Roman" panose="02020603050405020304" pitchFamily="18" charset="0"/>
                          <a:cs typeface="Times New Roman" panose="02020603050405020304" pitchFamily="18" charset="0"/>
                        </a:rPr>
                        <a:t>UNIT</a:t>
                      </a:r>
                      <a:r>
                        <a:rPr lang="en-GB" sz="2400" b="1" baseline="0" dirty="0">
                          <a:solidFill>
                            <a:srgbClr val="6600CC"/>
                          </a:solidFill>
                          <a:latin typeface="Times New Roman" panose="02020603050405020304" pitchFamily="18" charset="0"/>
                          <a:cs typeface="Times New Roman" panose="02020603050405020304" pitchFamily="18" charset="0"/>
                        </a:rPr>
                        <a:t> THREE</a:t>
                      </a:r>
                      <a:endParaRPr lang="en-GB" sz="2400" b="1" dirty="0">
                        <a:solidFill>
                          <a:srgbClr val="6600CC"/>
                        </a:solidFill>
                        <a:latin typeface="Times New Roman" panose="02020603050405020304" pitchFamily="18" charset="0"/>
                        <a:cs typeface="Times New Roman" panose="02020603050405020304" pitchFamily="18" charset="0"/>
                      </a:endParaRPr>
                    </a:p>
                  </a:txBody>
                  <a:tcPr/>
                </a:tc>
                <a:tc>
                  <a:txBody>
                    <a:bodyPr/>
                    <a:lstStyle/>
                    <a:p>
                      <a:pPr algn="just"/>
                      <a:r>
                        <a:rPr lang="en-GB" sz="2400" b="1" dirty="0">
                          <a:solidFill>
                            <a:srgbClr val="6600CC"/>
                          </a:solidFill>
                          <a:latin typeface="Times New Roman" panose="02020603050405020304" pitchFamily="18" charset="0"/>
                          <a:cs typeface="Times New Roman" panose="02020603050405020304" pitchFamily="18" charset="0"/>
                        </a:rPr>
                        <a:t>REQUIREMENTS</a:t>
                      </a:r>
                      <a:r>
                        <a:rPr lang="en-GB" sz="2400" b="1" baseline="0" dirty="0">
                          <a:solidFill>
                            <a:srgbClr val="6600CC"/>
                          </a:solidFill>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SOFTWARE ENGINEERING </a:t>
                      </a:r>
                    </a:p>
                  </a:txBody>
                  <a:tcPr/>
                </a:tc>
                <a:extLst>
                  <a:ext uri="{0D108BD9-81ED-4DB2-BD59-A6C34878D82A}">
                    <a16:rowId xmlns:a16="http://schemas.microsoft.com/office/drawing/2014/main" val="2774222399"/>
                  </a:ext>
                </a:extLst>
              </a:tr>
              <a:tr h="609600">
                <a:tc>
                  <a:txBody>
                    <a:bodyPr/>
                    <a:lstStyle/>
                    <a:p>
                      <a:pPr algn="ctr"/>
                      <a:endParaRPr lang="en-GB" sz="2400" b="1" dirty="0">
                        <a:solidFill>
                          <a:srgbClr val="6600CC"/>
                        </a:solidFill>
                        <a:latin typeface="Times New Roman" panose="02020603050405020304" pitchFamily="18" charset="0"/>
                        <a:cs typeface="Times New Roman" panose="02020603050405020304" pitchFamily="18" charset="0"/>
                      </a:endParaRPr>
                    </a:p>
                    <a:p>
                      <a:pPr algn="ctr"/>
                      <a:endParaRPr lang="en-GB" sz="2400" b="1" dirty="0">
                        <a:solidFill>
                          <a:srgbClr val="6600CC"/>
                        </a:solidFill>
                        <a:latin typeface="Times New Roman" panose="02020603050405020304" pitchFamily="18" charset="0"/>
                        <a:cs typeface="Times New Roman" panose="02020603050405020304" pitchFamily="18" charset="0"/>
                      </a:endParaRPr>
                    </a:p>
                    <a:p>
                      <a:pPr algn="ctr"/>
                      <a:endParaRPr lang="en-GB" sz="2400" b="1" dirty="0">
                        <a:solidFill>
                          <a:srgbClr val="6600CC"/>
                        </a:solidFill>
                        <a:latin typeface="Times New Roman" panose="02020603050405020304" pitchFamily="18" charset="0"/>
                        <a:cs typeface="Times New Roman" panose="02020603050405020304" pitchFamily="18" charset="0"/>
                      </a:endParaRPr>
                    </a:p>
                  </a:txBody>
                  <a:tcPr/>
                </a:tc>
                <a:tc>
                  <a:txBody>
                    <a:bodyPr/>
                    <a:lstStyle/>
                    <a:p>
                      <a:pPr algn="just">
                        <a:lnSpc>
                          <a:spcPct val="100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3.1 Software/System Requirements</a:t>
                      </a:r>
                    </a:p>
                    <a:p>
                      <a:pPr algn="just">
                        <a:lnSpc>
                          <a:spcPct val="100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3.2 Requirements Engineering Process</a:t>
                      </a:r>
                    </a:p>
                    <a:p>
                      <a:pPr algn="just">
                        <a:lnSpc>
                          <a:spcPct val="100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3.3 Requirements Elicitation and Analysis</a:t>
                      </a:r>
                    </a:p>
                    <a:p>
                      <a:pPr algn="just">
                        <a:lnSpc>
                          <a:spcPct val="100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3.4</a:t>
                      </a:r>
                      <a:r>
                        <a:rPr lang="en-US" sz="2400" baseline="0" dirty="0">
                          <a:effectLst/>
                          <a:latin typeface="Times New Roman" panose="02020603050405020304" pitchFamily="18" charset="0"/>
                          <a:ea typeface="Calibri" panose="020F0502020204030204" pitchFamily="34" charset="0"/>
                          <a:cs typeface="Times New Roman" panose="02020603050405020304" pitchFamily="18" charset="0"/>
                        </a:rPr>
                        <a:t> Requirements Validation </a:t>
                      </a:r>
                    </a:p>
                    <a:p>
                      <a:pPr algn="just">
                        <a:lnSpc>
                          <a:spcPct val="100000"/>
                        </a:lnSpc>
                        <a:spcAft>
                          <a:spcPts val="0"/>
                        </a:spcAft>
                      </a:pPr>
                      <a:r>
                        <a:rPr lang="en-US" sz="2400" baseline="0" dirty="0">
                          <a:effectLst/>
                          <a:latin typeface="Times New Roman" panose="02020603050405020304" pitchFamily="18" charset="0"/>
                          <a:ea typeface="Calibri" panose="020F0502020204030204" pitchFamily="34" charset="0"/>
                          <a:cs typeface="Times New Roman" panose="02020603050405020304" pitchFamily="18" charset="0"/>
                        </a:rPr>
                        <a:t>3.5 Requirements Management</a:t>
                      </a:r>
                    </a:p>
                    <a:p>
                      <a:pPr algn="just">
                        <a:lnSpc>
                          <a:spcPct val="100000"/>
                        </a:lnSpc>
                        <a:spcAft>
                          <a:spcPts val="0"/>
                        </a:spcAft>
                      </a:pPr>
                      <a:r>
                        <a:rPr lang="en-US" sz="2400" baseline="0" dirty="0">
                          <a:effectLst/>
                          <a:latin typeface="Times New Roman" panose="02020603050405020304" pitchFamily="18" charset="0"/>
                          <a:ea typeface="Calibri" panose="020F0502020204030204" pitchFamily="34" charset="0"/>
                          <a:cs typeface="Times New Roman" panose="02020603050405020304" pitchFamily="18" charset="0"/>
                        </a:rPr>
                        <a:t>3.6 Understanding UML Model</a:t>
                      </a:r>
                    </a:p>
                    <a:p>
                      <a:pPr algn="just">
                        <a:lnSpc>
                          <a:spcPct val="100000"/>
                        </a:lnSpc>
                        <a:spcAft>
                          <a:spcPts val="0"/>
                        </a:spcAft>
                      </a:pPr>
                      <a:r>
                        <a:rPr lang="en-US" sz="2400" baseline="0" dirty="0">
                          <a:effectLst/>
                          <a:latin typeface="Times New Roman" panose="02020603050405020304" pitchFamily="18" charset="0"/>
                          <a:ea typeface="Calibri" panose="020F0502020204030204" pitchFamily="34" charset="0"/>
                          <a:cs typeface="Times New Roman" panose="02020603050405020304" pitchFamily="18" charset="0"/>
                        </a:rPr>
                        <a:t>3.7 Modeling the System using UML</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a16="http://schemas.microsoft.com/office/drawing/2014/main" val="1856591610"/>
                  </a:ext>
                </a:extLst>
              </a:tr>
              <a:tr h="441960">
                <a:tc>
                  <a:txBody>
                    <a:bodyPr/>
                    <a:lstStyle/>
                    <a:p>
                      <a:pPr algn="just"/>
                      <a:r>
                        <a:rPr lang="en-GB" sz="2400" b="1" dirty="0">
                          <a:solidFill>
                            <a:srgbClr val="6600CC"/>
                          </a:solidFill>
                          <a:latin typeface="Times New Roman" panose="02020603050405020304" pitchFamily="18" charset="0"/>
                          <a:cs typeface="Times New Roman" panose="02020603050405020304" pitchFamily="18" charset="0"/>
                        </a:rPr>
                        <a:t>UNIT </a:t>
                      </a:r>
                      <a:r>
                        <a:rPr lang="en-GB" sz="2400" b="1" baseline="0" dirty="0">
                          <a:solidFill>
                            <a:srgbClr val="6600CC"/>
                          </a:solidFill>
                          <a:latin typeface="Times New Roman" panose="02020603050405020304" pitchFamily="18" charset="0"/>
                          <a:cs typeface="Times New Roman" panose="02020603050405020304" pitchFamily="18" charset="0"/>
                        </a:rPr>
                        <a:t>FOUR</a:t>
                      </a:r>
                      <a:endParaRPr lang="en-GB" sz="2400" b="1" dirty="0">
                        <a:solidFill>
                          <a:srgbClr val="6600CC"/>
                        </a:solidFill>
                        <a:latin typeface="Times New Roman" panose="02020603050405020304" pitchFamily="18" charset="0"/>
                        <a:cs typeface="Times New Roman" panose="02020603050405020304" pitchFamily="18" charset="0"/>
                      </a:endParaRPr>
                    </a:p>
                  </a:txBody>
                  <a:tcPr/>
                </a:tc>
                <a:tc>
                  <a:txBody>
                    <a:bodyPr/>
                    <a:lstStyle/>
                    <a:p>
                      <a:pPr algn="just"/>
                      <a:r>
                        <a:rPr lang="en-GB" sz="2400" b="1" dirty="0">
                          <a:solidFill>
                            <a:srgbClr val="6600CC"/>
                          </a:solidFill>
                          <a:latin typeface="Times New Roman" panose="02020603050405020304" pitchFamily="18" charset="0"/>
                          <a:cs typeface="Times New Roman" panose="02020603050405020304" pitchFamily="18" charset="0"/>
                        </a:rPr>
                        <a:t>SYSTEM/SOFTWARE</a:t>
                      </a:r>
                      <a:r>
                        <a:rPr lang="en-GB" sz="2400" b="1" baseline="0" dirty="0">
                          <a:solidFill>
                            <a:srgbClr val="6600CC"/>
                          </a:solidFill>
                          <a:latin typeface="Times New Roman" panose="02020603050405020304" pitchFamily="18" charset="0"/>
                          <a:cs typeface="Times New Roman" panose="02020603050405020304" pitchFamily="18" charset="0"/>
                        </a:rPr>
                        <a:t> DESIGN </a:t>
                      </a:r>
                      <a:endParaRPr lang="en-GB" sz="2400" b="1" dirty="0">
                        <a:solidFill>
                          <a:srgbClr val="6600CC"/>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7913444"/>
                  </a:ext>
                </a:extLst>
              </a:tr>
              <a:tr h="609600">
                <a:tc>
                  <a:txBody>
                    <a:bodyPr/>
                    <a:lstStyle/>
                    <a:p>
                      <a:endParaRPr lang="en-GB" sz="240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4.1 Object Oriented System/System Design</a:t>
                      </a:r>
                    </a:p>
                    <a:p>
                      <a:pPr algn="just">
                        <a:lnSpc>
                          <a:spcPct val="100000"/>
                        </a:lnSpc>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4.2 System/Software Design Process</a:t>
                      </a:r>
                    </a:p>
                    <a:p>
                      <a:pPr algn="just">
                        <a:lnSpc>
                          <a:spcPct val="100000"/>
                        </a:lnSpc>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4.3 System/Software Design Model</a:t>
                      </a:r>
                    </a:p>
                    <a:p>
                      <a:pPr algn="just">
                        <a:lnSpc>
                          <a:spcPct val="100000"/>
                        </a:lnSpc>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4.4 System/Software Design Quality Attributes</a:t>
                      </a:r>
                    </a:p>
                    <a:p>
                      <a:pPr algn="just">
                        <a:lnSpc>
                          <a:spcPct val="100000"/>
                        </a:lnSpc>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4.5 Goals of System/Software Design</a:t>
                      </a:r>
                    </a:p>
                    <a:p>
                      <a:pPr algn="just">
                        <a:lnSpc>
                          <a:spcPct val="100000"/>
                        </a:lnSpc>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4.6</a:t>
                      </a:r>
                      <a:r>
                        <a:rPr lang="en-US" sz="24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Architectural design decisions, Architectural views </a:t>
                      </a:r>
                      <a:endParaRPr lang="en-GB"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extLst>
                  <a:ext uri="{0D108BD9-81ED-4DB2-BD59-A6C34878D82A}">
                    <a16:rowId xmlns:a16="http://schemas.microsoft.com/office/drawing/2014/main" val="2124166233"/>
                  </a:ext>
                </a:extLst>
              </a:tr>
            </a:tbl>
          </a:graphicData>
        </a:graphic>
      </p:graphicFrame>
    </p:spTree>
    <p:extLst>
      <p:ext uri="{BB962C8B-B14F-4D97-AF65-F5344CB8AC3E}">
        <p14:creationId xmlns:p14="http://schemas.microsoft.com/office/powerpoint/2010/main" val="463931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9</a:t>
            </a:fld>
            <a:endParaRPr lang="en-US"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802451518"/>
              </p:ext>
            </p:extLst>
          </p:nvPr>
        </p:nvGraphicFramePr>
        <p:xfrm>
          <a:off x="132734" y="159483"/>
          <a:ext cx="12059265" cy="6365240"/>
        </p:xfrm>
        <a:graphic>
          <a:graphicData uri="http://schemas.openxmlformats.org/drawingml/2006/table">
            <a:tbl>
              <a:tblPr firstRow="1" bandRow="1">
                <a:tableStyleId>{5C22544A-7EE6-4342-B048-85BDC9FD1C3A}</a:tableStyleId>
              </a:tblPr>
              <a:tblGrid>
                <a:gridCol w="3215804">
                  <a:extLst>
                    <a:ext uri="{9D8B030D-6E8A-4147-A177-3AD203B41FA5}">
                      <a16:colId xmlns:a16="http://schemas.microsoft.com/office/drawing/2014/main" val="260492997"/>
                    </a:ext>
                  </a:extLst>
                </a:gridCol>
                <a:gridCol w="8843461">
                  <a:extLst>
                    <a:ext uri="{9D8B030D-6E8A-4147-A177-3AD203B41FA5}">
                      <a16:colId xmlns:a16="http://schemas.microsoft.com/office/drawing/2014/main" val="958486379"/>
                    </a:ext>
                  </a:extLst>
                </a:gridCol>
              </a:tblGrid>
              <a:tr h="30480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3200" b="1" dirty="0">
                          <a:solidFill>
                            <a:srgbClr val="FF0000"/>
                          </a:solidFill>
                          <a:latin typeface="Times New Roman" panose="02020603050405020304" pitchFamily="18" charset="0"/>
                          <a:cs typeface="Times New Roman" panose="02020603050405020304" pitchFamily="18" charset="0"/>
                        </a:rPr>
                        <a:t>Course Contents</a:t>
                      </a:r>
                      <a:r>
                        <a:rPr lang="en-GB" sz="3200" b="1" baseline="0" dirty="0">
                          <a:solidFill>
                            <a:srgbClr val="FF0000"/>
                          </a:solidFill>
                          <a:latin typeface="Times New Roman" panose="02020603050405020304" pitchFamily="18" charset="0"/>
                          <a:cs typeface="Times New Roman" panose="02020603050405020304" pitchFamily="18" charset="0"/>
                        </a:rPr>
                        <a:t> continued------</a:t>
                      </a:r>
                      <a:endParaRPr lang="en-GB" sz="3200" b="1" dirty="0">
                        <a:solidFill>
                          <a:srgbClr val="FF0000"/>
                        </a:solidFill>
                        <a:latin typeface="Times New Roman" panose="02020603050405020304" pitchFamily="18" charset="0"/>
                        <a:cs typeface="Times New Roman" panose="02020603050405020304" pitchFamily="18" charset="0"/>
                      </a:endParaRPr>
                    </a:p>
                  </a:txBody>
                  <a:tcPr/>
                </a:tc>
                <a:tc hMerge="1">
                  <a:txBody>
                    <a:bodyPr/>
                    <a:lstStyle/>
                    <a:p>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8932570"/>
                  </a:ext>
                </a:extLst>
              </a:tr>
              <a:tr h="411480">
                <a:tc>
                  <a:txBody>
                    <a:bodyPr/>
                    <a:lstStyle/>
                    <a:p>
                      <a:pPr algn="just"/>
                      <a:r>
                        <a:rPr lang="en-GB" sz="2800" b="1" dirty="0">
                          <a:solidFill>
                            <a:srgbClr val="6600CC"/>
                          </a:solidFill>
                          <a:latin typeface="Times New Roman" panose="02020603050405020304" pitchFamily="18" charset="0"/>
                          <a:cs typeface="Times New Roman" panose="02020603050405020304" pitchFamily="18" charset="0"/>
                        </a:rPr>
                        <a:t>UNIT</a:t>
                      </a:r>
                      <a:r>
                        <a:rPr lang="en-GB" sz="2800" b="1" baseline="0" dirty="0">
                          <a:solidFill>
                            <a:srgbClr val="6600CC"/>
                          </a:solidFill>
                          <a:latin typeface="Times New Roman" panose="02020603050405020304" pitchFamily="18" charset="0"/>
                          <a:cs typeface="Times New Roman" panose="02020603050405020304" pitchFamily="18" charset="0"/>
                        </a:rPr>
                        <a:t> FIVE</a:t>
                      </a:r>
                      <a:endParaRPr lang="en-GB" sz="2800" b="1" dirty="0">
                        <a:solidFill>
                          <a:srgbClr val="6600CC"/>
                        </a:solidFill>
                        <a:latin typeface="Times New Roman" panose="02020603050405020304" pitchFamily="18" charset="0"/>
                        <a:cs typeface="Times New Roman" panose="02020603050405020304" pitchFamily="18" charset="0"/>
                      </a:endParaRPr>
                    </a:p>
                  </a:txBody>
                  <a:tcPr/>
                </a:tc>
                <a:tc>
                  <a:txBody>
                    <a:bodyPr/>
                    <a:lstStyle/>
                    <a:p>
                      <a:pPr algn="just"/>
                      <a:r>
                        <a:rPr lang="en-GB" sz="2800" b="1" dirty="0">
                          <a:solidFill>
                            <a:srgbClr val="6600CC"/>
                          </a:solidFill>
                          <a:latin typeface="Times New Roman" panose="02020603050405020304" pitchFamily="18" charset="0"/>
                          <a:cs typeface="Times New Roman" panose="02020603050405020304" pitchFamily="18" charset="0"/>
                        </a:rPr>
                        <a:t>IMPLEMENTATION</a:t>
                      </a:r>
                      <a:r>
                        <a:rPr lang="en-GB" sz="2800" b="1" baseline="0" dirty="0">
                          <a:solidFill>
                            <a:srgbClr val="6600CC"/>
                          </a:solidFill>
                          <a:latin typeface="Times New Roman" panose="02020603050405020304" pitchFamily="18" charset="0"/>
                          <a:cs typeface="Times New Roman" panose="02020603050405020304" pitchFamily="18" charset="0"/>
                        </a:rPr>
                        <a:t> A</a:t>
                      </a:r>
                      <a:r>
                        <a:rPr lang="en-GB" sz="2800" b="1" dirty="0">
                          <a:solidFill>
                            <a:srgbClr val="6600CC"/>
                          </a:solidFill>
                          <a:latin typeface="Times New Roman" panose="02020603050405020304" pitchFamily="18" charset="0"/>
                          <a:cs typeface="Times New Roman" panose="02020603050405020304" pitchFamily="18" charset="0"/>
                        </a:rPr>
                        <a:t>ND TESTING </a:t>
                      </a:r>
                    </a:p>
                  </a:txBody>
                  <a:tcPr/>
                </a:tc>
                <a:extLst>
                  <a:ext uri="{0D108BD9-81ED-4DB2-BD59-A6C34878D82A}">
                    <a16:rowId xmlns:a16="http://schemas.microsoft.com/office/drawing/2014/main" val="2774222399"/>
                  </a:ext>
                </a:extLst>
              </a:tr>
              <a:tr h="609600">
                <a:tc>
                  <a:txBody>
                    <a:bodyPr/>
                    <a:lstStyle/>
                    <a:p>
                      <a:pPr algn="ctr"/>
                      <a:endParaRPr lang="en-GB" sz="3100" b="1" dirty="0">
                        <a:solidFill>
                          <a:srgbClr val="6600CC"/>
                        </a:solidFill>
                        <a:latin typeface="Times New Roman" panose="02020603050405020304" pitchFamily="18" charset="0"/>
                        <a:cs typeface="Times New Roman" panose="02020603050405020304" pitchFamily="18" charset="0"/>
                      </a:endParaRPr>
                    </a:p>
                    <a:p>
                      <a:pPr algn="ctr"/>
                      <a:endParaRPr lang="en-GB" sz="3100" b="1" dirty="0">
                        <a:solidFill>
                          <a:srgbClr val="6600CC"/>
                        </a:solidFill>
                        <a:latin typeface="Times New Roman" panose="02020603050405020304" pitchFamily="18" charset="0"/>
                        <a:cs typeface="Times New Roman" panose="02020603050405020304" pitchFamily="18" charset="0"/>
                      </a:endParaRPr>
                    </a:p>
                    <a:p>
                      <a:pPr algn="ctr"/>
                      <a:endParaRPr lang="en-GB" sz="3100" b="1" dirty="0">
                        <a:solidFill>
                          <a:srgbClr val="6600CC"/>
                        </a:solidFill>
                        <a:latin typeface="Times New Roman" panose="02020603050405020304" pitchFamily="18" charset="0"/>
                        <a:cs typeface="Times New Roman" panose="02020603050405020304" pitchFamily="18" charset="0"/>
                      </a:endParaRPr>
                    </a:p>
                  </a:txBody>
                  <a:tcPr/>
                </a:tc>
                <a:tc>
                  <a:txBody>
                    <a:bodyPr/>
                    <a:lstStyle/>
                    <a:p>
                      <a:pPr algn="just">
                        <a:lnSpc>
                          <a:spcPct val="100000"/>
                        </a:lnSpc>
                        <a:spcAft>
                          <a:spcPts val="1000"/>
                        </a:spcAft>
                      </a:pPr>
                      <a:r>
                        <a:rPr lang="en-US" sz="31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5.1 What is Implementation?</a:t>
                      </a:r>
                    </a:p>
                    <a:p>
                      <a:pPr algn="just">
                        <a:lnSpc>
                          <a:spcPct val="100000"/>
                        </a:lnSpc>
                        <a:spcAft>
                          <a:spcPts val="1000"/>
                        </a:spcAft>
                      </a:pPr>
                      <a:r>
                        <a:rPr lang="en-US" sz="3100" dirty="0">
                          <a:effectLst/>
                          <a:latin typeface="Times New Roman" panose="02020603050405020304" pitchFamily="18" charset="0"/>
                          <a:ea typeface="Calibri" panose="020F0502020204030204" pitchFamily="34" charset="0"/>
                          <a:cs typeface="Times New Roman" panose="02020603050405020304" pitchFamily="18" charset="0"/>
                        </a:rPr>
                        <a:t>      5.1.1 Languages for Implementation </a:t>
                      </a:r>
                    </a:p>
                    <a:p>
                      <a:pPr algn="just">
                        <a:lnSpc>
                          <a:spcPct val="100000"/>
                        </a:lnSpc>
                        <a:spcAft>
                          <a:spcPts val="1000"/>
                        </a:spcAft>
                      </a:pPr>
                      <a:r>
                        <a:rPr lang="en-US" sz="3100" dirty="0">
                          <a:effectLst/>
                          <a:latin typeface="Times New Roman" panose="02020603050405020304" pitchFamily="18" charset="0"/>
                          <a:ea typeface="Calibri" panose="020F0502020204030204" pitchFamily="34" charset="0"/>
                          <a:cs typeface="Times New Roman" panose="02020603050405020304" pitchFamily="18" charset="0"/>
                        </a:rPr>
                        <a:t>      5.1.2</a:t>
                      </a:r>
                      <a:r>
                        <a:rPr lang="en-US" sz="31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100" dirty="0">
                          <a:effectLst/>
                          <a:latin typeface="Times New Roman" panose="02020603050405020304" pitchFamily="18" charset="0"/>
                          <a:ea typeface="Calibri" panose="020F0502020204030204" pitchFamily="34" charset="0"/>
                          <a:cs typeface="Times New Roman" panose="02020603050405020304" pitchFamily="18" charset="0"/>
                        </a:rPr>
                        <a:t>Coding Principles</a:t>
                      </a:r>
                    </a:p>
                    <a:p>
                      <a:pPr algn="just">
                        <a:lnSpc>
                          <a:spcPct val="100000"/>
                        </a:lnSpc>
                        <a:spcAft>
                          <a:spcPts val="1000"/>
                        </a:spcAft>
                      </a:pPr>
                      <a:r>
                        <a:rPr lang="en-US" sz="3100" dirty="0">
                          <a:effectLst/>
                          <a:latin typeface="Times New Roman" panose="02020603050405020304" pitchFamily="18" charset="0"/>
                          <a:ea typeface="Calibri" panose="020F0502020204030204" pitchFamily="34" charset="0"/>
                          <a:cs typeface="Times New Roman" panose="02020603050405020304" pitchFamily="18" charset="0"/>
                        </a:rPr>
                        <a:t>      5.1.3</a:t>
                      </a:r>
                      <a:r>
                        <a:rPr lang="en-US" sz="3100" baseline="0" dirty="0">
                          <a:effectLst/>
                          <a:latin typeface="Times New Roman" panose="02020603050405020304" pitchFamily="18" charset="0"/>
                          <a:ea typeface="Calibri" panose="020F0502020204030204" pitchFamily="34" charset="0"/>
                          <a:cs typeface="Times New Roman" panose="02020603050405020304" pitchFamily="18" charset="0"/>
                        </a:rPr>
                        <a:t>  S</a:t>
                      </a:r>
                      <a:r>
                        <a:rPr lang="en-US" sz="3100" dirty="0">
                          <a:effectLst/>
                          <a:latin typeface="Times New Roman" panose="02020603050405020304" pitchFamily="18" charset="0"/>
                          <a:ea typeface="Calibri" panose="020F0502020204030204" pitchFamily="34" charset="0"/>
                          <a:cs typeface="Times New Roman" panose="02020603050405020304" pitchFamily="18" charset="0"/>
                        </a:rPr>
                        <a:t>tandard Coding Practice</a:t>
                      </a:r>
                    </a:p>
                    <a:p>
                      <a:pPr algn="just">
                        <a:lnSpc>
                          <a:spcPct val="100000"/>
                        </a:lnSpc>
                        <a:spcAft>
                          <a:spcPts val="1000"/>
                        </a:spcAft>
                      </a:pPr>
                      <a:r>
                        <a:rPr lang="en-US" sz="31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5.2 System/Software Testing </a:t>
                      </a:r>
                    </a:p>
                    <a:p>
                      <a:pPr algn="just">
                        <a:lnSpc>
                          <a:spcPct val="100000"/>
                        </a:lnSpc>
                        <a:spcAft>
                          <a:spcPts val="1000"/>
                        </a:spcAft>
                      </a:pPr>
                      <a:r>
                        <a:rPr lang="en-US" sz="3100" dirty="0">
                          <a:effectLst/>
                          <a:latin typeface="Times New Roman" panose="02020603050405020304" pitchFamily="18" charset="0"/>
                          <a:ea typeface="Calibri" panose="020F0502020204030204" pitchFamily="34" charset="0"/>
                          <a:cs typeface="Times New Roman" panose="02020603050405020304" pitchFamily="18" charset="0"/>
                        </a:rPr>
                        <a:t>       5.2.1 Testing and its Goals</a:t>
                      </a:r>
                    </a:p>
                    <a:p>
                      <a:pPr algn="just">
                        <a:lnSpc>
                          <a:spcPct val="100000"/>
                        </a:lnSpc>
                        <a:spcAft>
                          <a:spcPts val="1000"/>
                        </a:spcAft>
                      </a:pPr>
                      <a:r>
                        <a:rPr lang="en-US" sz="3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100" baseline="0" dirty="0">
                          <a:effectLst/>
                          <a:latin typeface="Times New Roman" panose="02020603050405020304" pitchFamily="18" charset="0"/>
                          <a:ea typeface="Calibri" panose="020F0502020204030204" pitchFamily="34" charset="0"/>
                          <a:cs typeface="Times New Roman" panose="02020603050405020304" pitchFamily="18" charset="0"/>
                        </a:rPr>
                        <a:t>      5.2.2 Testing Process </a:t>
                      </a:r>
                    </a:p>
                    <a:p>
                      <a:pPr algn="just">
                        <a:lnSpc>
                          <a:spcPct val="100000"/>
                        </a:lnSpc>
                        <a:spcAft>
                          <a:spcPts val="1000"/>
                        </a:spcAft>
                      </a:pPr>
                      <a:r>
                        <a:rPr lang="en-US" sz="3100" baseline="0" dirty="0">
                          <a:effectLst/>
                          <a:latin typeface="Times New Roman" panose="02020603050405020304" pitchFamily="18" charset="0"/>
                          <a:ea typeface="Calibri" panose="020F0502020204030204" pitchFamily="34" charset="0"/>
                          <a:cs typeface="Times New Roman" panose="02020603050405020304" pitchFamily="18" charset="0"/>
                        </a:rPr>
                        <a:t>       5.2.3 Types of Testing</a:t>
                      </a:r>
                    </a:p>
                    <a:p>
                      <a:pPr algn="just">
                        <a:lnSpc>
                          <a:spcPct val="100000"/>
                        </a:lnSpc>
                        <a:spcAft>
                          <a:spcPts val="1000"/>
                        </a:spcAft>
                      </a:pPr>
                      <a:r>
                        <a:rPr lang="en-US" sz="3100" baseline="0" dirty="0">
                          <a:effectLst/>
                          <a:latin typeface="Times New Roman" panose="02020603050405020304" pitchFamily="18" charset="0"/>
                          <a:ea typeface="Times New Roman" panose="02020603050405020304" pitchFamily="18" charset="0"/>
                          <a:cs typeface="Times New Roman" panose="02020603050405020304" pitchFamily="18" charset="0"/>
                        </a:rPr>
                        <a:t>       5.2.4 Testing Models</a:t>
                      </a:r>
                      <a:endParaRPr lang="en-GB" sz="3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extLst>
                  <a:ext uri="{0D108BD9-81ED-4DB2-BD59-A6C34878D82A}">
                    <a16:rowId xmlns:a16="http://schemas.microsoft.com/office/drawing/2014/main" val="1856591610"/>
                  </a:ext>
                </a:extLst>
              </a:tr>
            </a:tbl>
          </a:graphicData>
        </a:graphic>
      </p:graphicFrame>
    </p:spTree>
    <p:extLst>
      <p:ext uri="{BB962C8B-B14F-4D97-AF65-F5344CB8AC3E}">
        <p14:creationId xmlns:p14="http://schemas.microsoft.com/office/powerpoint/2010/main" val="1309335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6275</Words>
  <Application>Microsoft Office PowerPoint</Application>
  <PresentationFormat>Widescreen</PresentationFormat>
  <Paragraphs>682</Paragraphs>
  <Slides>79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Objectives continued------</vt:lpstr>
      <vt:lpstr>Objectives continued------</vt:lpstr>
      <vt:lpstr>Course Description</vt:lpstr>
      <vt:lpstr>PowerPoint Presentation</vt:lpstr>
      <vt:lpstr>PowerPoint Presentation</vt:lpstr>
      <vt:lpstr>PowerPoint Presentation</vt:lpstr>
      <vt:lpstr>PowerPoint Presentation</vt:lpstr>
      <vt:lpstr>PowerPoint Presentation</vt:lpstr>
      <vt:lpstr>PowerPoint Presentation</vt:lpstr>
      <vt:lpstr>What is software?</vt:lpstr>
      <vt:lpstr>Programs versus Software Products</vt:lpstr>
      <vt:lpstr> Definition of  Software Engineering</vt:lpstr>
      <vt:lpstr>Con-------</vt:lpstr>
      <vt:lpstr>Cont..</vt:lpstr>
      <vt:lpstr>Cont…</vt:lpstr>
      <vt:lpstr>Cont…</vt:lpstr>
      <vt:lpstr>Why Study Software Engineering? </vt:lpstr>
      <vt:lpstr>Why Study Software Engineering? </vt:lpstr>
      <vt:lpstr>Why Study Software Engineering? </vt:lpstr>
      <vt:lpstr>Why Study Software Engineering? </vt:lpstr>
      <vt:lpstr>Why Study Software Engineering? </vt:lpstr>
      <vt:lpstr>Why Study Software Engineering? </vt:lpstr>
      <vt:lpstr> Why Study Software Engineering? (4) </vt:lpstr>
      <vt:lpstr>Reasons for Software Crisis </vt:lpstr>
      <vt:lpstr>Software crisis continued----</vt:lpstr>
      <vt:lpstr>Why Study Software Engineering? </vt:lpstr>
      <vt:lpstr>Cont…</vt:lpstr>
      <vt:lpstr>Cont…</vt:lpstr>
      <vt:lpstr>Cont.. </vt:lpstr>
      <vt:lpstr>However …</vt:lpstr>
      <vt:lpstr>Cont…</vt:lpstr>
      <vt:lpstr>What is the difference between software engineering and computer science?</vt:lpstr>
      <vt:lpstr>Software Engineering Body of Knowledge</vt:lpstr>
      <vt:lpstr>The Nature of Software </vt:lpstr>
      <vt:lpstr>The Nature of Software--- </vt:lpstr>
      <vt:lpstr>The Nature of Software--- </vt:lpstr>
      <vt:lpstr>The Nature of Software--- </vt:lpstr>
      <vt:lpstr>The Nature of Software--- </vt:lpstr>
      <vt:lpstr>The Nature of Software--- </vt:lpstr>
      <vt:lpstr>What are the Attributes of good System/Software?</vt:lpstr>
      <vt:lpstr>What are the Attributes of good System/Software?</vt:lpstr>
      <vt:lpstr>What are the Attributes of good System/Software?</vt:lpstr>
      <vt:lpstr>What are the Attributes of good System/Software?</vt:lpstr>
      <vt:lpstr>What are the Attributes of good System/Software?</vt:lpstr>
      <vt:lpstr>What are the Attributes of good System/Software?</vt:lpstr>
      <vt:lpstr>System/Software Quality and the Stakeholders</vt:lpstr>
      <vt:lpstr>System/Software Quality and the Stakeholders---------</vt:lpstr>
      <vt:lpstr>System/Software Quality and the Stakeholders----</vt:lpstr>
      <vt:lpstr>System/Software Quality and the Stakeholders----</vt:lpstr>
      <vt:lpstr>System/Software Quality and the Stakeholders----</vt:lpstr>
      <vt:lpstr>System/Software Quality and the Stakeholders----</vt:lpstr>
      <vt:lpstr>Bad Systems</vt:lpstr>
      <vt:lpstr>Bad Systems----</vt:lpstr>
      <vt:lpstr>Bad Systems-----</vt:lpstr>
      <vt:lpstr>Bad Systems------</vt:lpstr>
      <vt:lpstr>Reasons for System/Software Failure</vt:lpstr>
      <vt:lpstr>Reasons for System/Software Failure-----</vt:lpstr>
      <vt:lpstr>Reasons for System/Software Failure</vt:lpstr>
      <vt:lpstr>Reasons for System/Software Failure</vt:lpstr>
      <vt:lpstr>Reasons for System/Software Failure</vt:lpstr>
      <vt:lpstr>Reasons for System/Software Failure</vt:lpstr>
      <vt:lpstr> What are the key challenges  facing software engineering?</vt:lpstr>
      <vt:lpstr>Software Engineering Professional Ethics </vt:lpstr>
      <vt:lpstr>PowerPoint Presentation</vt:lpstr>
      <vt:lpstr>Examples of Variety of Software Products</vt:lpstr>
      <vt:lpstr> Object Oriented Software Engineering Concepts  </vt:lpstr>
      <vt:lpstr>Object Oriented Software Engineering Concepts----</vt:lpstr>
      <vt:lpstr>Object Oriented Software Engineering Concepts----</vt:lpstr>
      <vt:lpstr>Object Oriented Software Engineering Concepts----</vt:lpstr>
      <vt:lpstr>Object Oriented Software Engineering Concepts----</vt:lpstr>
      <vt:lpstr>Object Oriented Software Engineering Concepts----</vt:lpstr>
      <vt:lpstr>Object Oriented Software Engineering Concepts----</vt:lpstr>
      <vt:lpstr>Activity </vt:lpstr>
      <vt:lpstr>Activity--- </vt:lpstr>
      <vt:lpstr>Activity---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dc:creator>
  <cp:lastModifiedBy>eyu</cp:lastModifiedBy>
  <cp:revision>43</cp:revision>
  <dcterms:created xsi:type="dcterms:W3CDTF">2024-03-24T10:17:05Z</dcterms:created>
  <dcterms:modified xsi:type="dcterms:W3CDTF">2024-06-04T16:46:26Z</dcterms:modified>
</cp:coreProperties>
</file>