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7" r:id="rId2"/>
    <p:sldId id="258" r:id="rId3"/>
    <p:sldId id="259" r:id="rId4"/>
    <p:sldId id="260" r:id="rId5"/>
    <p:sldId id="261" r:id="rId6"/>
    <p:sldId id="262" r:id="rId7"/>
    <p:sldId id="263" r:id="rId8"/>
    <p:sldId id="264" r:id="rId9"/>
    <p:sldId id="334" r:id="rId10"/>
    <p:sldId id="311" r:id="rId11"/>
    <p:sldId id="266" r:id="rId12"/>
    <p:sldId id="336" r:id="rId13"/>
    <p:sldId id="267" r:id="rId14"/>
    <p:sldId id="338" r:id="rId15"/>
    <p:sldId id="341" r:id="rId16"/>
    <p:sldId id="269" r:id="rId17"/>
    <p:sldId id="343" r:id="rId18"/>
    <p:sldId id="345" r:id="rId19"/>
    <p:sldId id="271" r:id="rId20"/>
    <p:sldId id="347" r:id="rId21"/>
    <p:sldId id="349" r:id="rId22"/>
    <p:sldId id="312" r:id="rId23"/>
    <p:sldId id="421" r:id="rId24"/>
    <p:sldId id="354" r:id="rId25"/>
    <p:sldId id="356" r:id="rId26"/>
    <p:sldId id="365" r:id="rId27"/>
    <p:sldId id="367" r:id="rId28"/>
    <p:sldId id="369" r:id="rId29"/>
    <p:sldId id="315" r:id="rId30"/>
    <p:sldId id="371" r:id="rId31"/>
    <p:sldId id="373" r:id="rId32"/>
    <p:sldId id="375" r:id="rId33"/>
    <p:sldId id="317" r:id="rId34"/>
    <p:sldId id="415" r:id="rId35"/>
    <p:sldId id="416" r:id="rId36"/>
    <p:sldId id="417" r:id="rId37"/>
    <p:sldId id="418" r:id="rId38"/>
    <p:sldId id="419" r:id="rId39"/>
    <p:sldId id="319" r:id="rId40"/>
    <p:sldId id="379" r:id="rId41"/>
    <p:sldId id="381" r:id="rId42"/>
    <p:sldId id="320" r:id="rId43"/>
    <p:sldId id="383" r:id="rId44"/>
    <p:sldId id="384" r:id="rId45"/>
    <p:sldId id="390" r:id="rId46"/>
    <p:sldId id="321" r:id="rId47"/>
    <p:sldId id="391" r:id="rId48"/>
    <p:sldId id="394" r:id="rId49"/>
    <p:sldId id="396" r:id="rId50"/>
    <p:sldId id="398" r:id="rId51"/>
    <p:sldId id="400" r:id="rId52"/>
    <p:sldId id="324" r:id="rId53"/>
    <p:sldId id="423" r:id="rId54"/>
    <p:sldId id="392" r:id="rId55"/>
    <p:sldId id="425" r:id="rId56"/>
    <p:sldId id="403" r:id="rId57"/>
    <p:sldId id="325" r:id="rId58"/>
    <p:sldId id="404" r:id="rId59"/>
    <p:sldId id="406" r:id="rId60"/>
    <p:sldId id="408" r:id="rId61"/>
    <p:sldId id="410" r:id="rId62"/>
    <p:sldId id="328" r:id="rId63"/>
    <p:sldId id="427" r:id="rId64"/>
    <p:sldId id="411" r:id="rId65"/>
    <p:sldId id="329" r:id="rId66"/>
    <p:sldId id="467" r:id="rId67"/>
    <p:sldId id="428" r:id="rId68"/>
    <p:sldId id="433" r:id="rId69"/>
    <p:sldId id="435" r:id="rId70"/>
    <p:sldId id="459" r:id="rId71"/>
    <p:sldId id="437" r:id="rId72"/>
    <p:sldId id="461" r:id="rId73"/>
    <p:sldId id="463" r:id="rId74"/>
    <p:sldId id="439" r:id="rId75"/>
    <p:sldId id="465" r:id="rId76"/>
    <p:sldId id="431" r:id="rId77"/>
    <p:sldId id="330" r:id="rId78"/>
    <p:sldId id="441" r:id="rId79"/>
    <p:sldId id="445" r:id="rId80"/>
    <p:sldId id="447" r:id="rId81"/>
    <p:sldId id="469" r:id="rId82"/>
    <p:sldId id="449" r:id="rId83"/>
    <p:sldId id="440" r:id="rId84"/>
    <p:sldId id="471" r:id="rId85"/>
    <p:sldId id="442" r:id="rId86"/>
    <p:sldId id="473" r:id="rId87"/>
    <p:sldId id="443" r:id="rId88"/>
    <p:sldId id="350" r:id="rId89"/>
    <p:sldId id="453" r:id="rId90"/>
    <p:sldId id="455" r:id="rId91"/>
    <p:sldId id="457" r:id="rId92"/>
    <p:sldId id="475" r:id="rId93"/>
    <p:sldId id="476" r:id="rId94"/>
    <p:sldId id="478" r:id="rId95"/>
    <p:sldId id="451" r:id="rId96"/>
    <p:sldId id="480" r:id="rId97"/>
    <p:sldId id="452" r:id="rId98"/>
    <p:sldId id="481" r:id="rId99"/>
    <p:sldId id="484" r:id="rId100"/>
    <p:sldId id="486" r:id="rId101"/>
    <p:sldId id="488" r:id="rId102"/>
    <p:sldId id="482" r:id="rId103"/>
    <p:sldId id="490" r:id="rId104"/>
    <p:sldId id="483" r:id="rId105"/>
    <p:sldId id="492" r:id="rId106"/>
    <p:sldId id="493" r:id="rId107"/>
    <p:sldId id="501" r:id="rId108"/>
    <p:sldId id="503" r:id="rId109"/>
    <p:sldId id="505" r:id="rId110"/>
    <p:sldId id="413" r:id="rId111"/>
    <p:sldId id="498" r:id="rId112"/>
    <p:sldId id="500" r:id="rId113"/>
    <p:sldId id="494" r:id="rId114"/>
    <p:sldId id="495" r:id="rId115"/>
    <p:sldId id="496" r:id="rId116"/>
    <p:sldId id="497" r:id="rId117"/>
    <p:sldId id="296"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00CC"/>
    <a:srgbClr val="D60093"/>
    <a:srgbClr val="0000CC"/>
    <a:srgbClr val="800000"/>
    <a:srgbClr val="0066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65" d="100"/>
          <a:sy n="65"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97E99-3BD7-47E0-ACEF-70985DF20B7C}" type="datetimeFigureOut">
              <a:rPr lang="en-GB" smtClean="0"/>
              <a:t>09/04/2024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EA5CC-6053-40FF-96E8-318BC9288A16}" type="slidenum">
              <a:rPr lang="en-GB" smtClean="0"/>
              <a:t>‹#›</a:t>
            </a:fld>
            <a:endParaRPr lang="en-GB"/>
          </a:p>
        </p:txBody>
      </p:sp>
    </p:spTree>
    <p:extLst>
      <p:ext uri="{BB962C8B-B14F-4D97-AF65-F5344CB8AC3E}">
        <p14:creationId xmlns:p14="http://schemas.microsoft.com/office/powerpoint/2010/main" val="157807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59F9C6D-396A-43D5-84D8-731E20569FCD}"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113879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9F9C6D-396A-43D5-84D8-731E20569FCD}"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420530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9F9C6D-396A-43D5-84D8-731E20569FCD}"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411955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91BD40E2-4D49-4E40-8C7C-C683A5A6CAFE}" type="datetime1">
              <a:rPr lang="en-US" smtClean="0"/>
              <a:t>4/9/2024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r>
              <a:rPr lang="en-US"/>
              <a:t>70 </a:t>
            </a: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37DF902-9C66-4AAF-8E3E-DB50BE59053F}" type="slidenum">
              <a:rPr lang="en-US"/>
              <a:pPr/>
              <a:t>‹#›</a:t>
            </a:fld>
            <a:endParaRPr lang="en-US"/>
          </a:p>
        </p:txBody>
      </p:sp>
    </p:spTree>
    <p:extLst>
      <p:ext uri="{BB962C8B-B14F-4D97-AF65-F5344CB8AC3E}">
        <p14:creationId xmlns:p14="http://schemas.microsoft.com/office/powerpoint/2010/main" val="396225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9F9C6D-396A-43D5-84D8-731E20569FCD}"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114873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9F9C6D-396A-43D5-84D8-731E20569FCD}"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235490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59F9C6D-396A-43D5-84D8-731E20569FCD}"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294395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59F9C6D-396A-43D5-84D8-731E20569FCD}" type="datetimeFigureOut">
              <a:rPr lang="en-GB" smtClean="0"/>
              <a:t>09/04/2024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369209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59F9C6D-396A-43D5-84D8-731E20569FCD}"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362707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F9C6D-396A-43D5-84D8-731E20569FCD}" type="datetimeFigureOut">
              <a:rPr lang="en-GB" smtClean="0"/>
              <a:t>09/04/2024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169005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9F9C6D-396A-43D5-84D8-731E20569FCD}"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334007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9F9C6D-396A-43D5-84D8-731E20569FCD}"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CA0A8-CBBD-4190-8EAF-DD14D9DA1F10}" type="slidenum">
              <a:rPr lang="en-GB" smtClean="0"/>
              <a:t>‹#›</a:t>
            </a:fld>
            <a:endParaRPr lang="en-GB"/>
          </a:p>
        </p:txBody>
      </p:sp>
    </p:spTree>
    <p:extLst>
      <p:ext uri="{BB962C8B-B14F-4D97-AF65-F5344CB8AC3E}">
        <p14:creationId xmlns:p14="http://schemas.microsoft.com/office/powerpoint/2010/main" val="581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F9C6D-396A-43D5-84D8-731E20569FCD}" type="datetimeFigureOut">
              <a:rPr lang="en-GB" smtClean="0"/>
              <a:t>09/04/2024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A0A8-CBBD-4190-8EAF-DD14D9DA1F10}" type="slidenum">
              <a:rPr lang="en-GB" smtClean="0"/>
              <a:t>‹#›</a:t>
            </a:fld>
            <a:endParaRPr lang="en-GB"/>
          </a:p>
        </p:txBody>
      </p:sp>
    </p:spTree>
    <p:extLst>
      <p:ext uri="{BB962C8B-B14F-4D97-AF65-F5344CB8AC3E}">
        <p14:creationId xmlns:p14="http://schemas.microsoft.com/office/powerpoint/2010/main" val="268214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CHAPTER TWO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81032"/>
            <a:ext cx="10515600" cy="4351338"/>
          </a:xfrm>
        </p:spPr>
        <p:txBody>
          <a:bodyPr>
            <a:normAutofit/>
          </a:bodyPr>
          <a:lstStyle/>
          <a:p>
            <a:pPr marL="0" indent="0" algn="ctr">
              <a:buNone/>
            </a:pPr>
            <a:endParaRPr lang="en-GB" sz="3200" b="1" dirty="0" smtClean="0">
              <a:solidFill>
                <a:srgbClr val="FF0000"/>
              </a:solidFill>
              <a:latin typeface="Times New Roman" panose="02020603050405020304" pitchFamily="18" charset="0"/>
              <a:cs typeface="Times New Roman" panose="02020603050405020304" pitchFamily="18" charset="0"/>
            </a:endParaRPr>
          </a:p>
          <a:p>
            <a:pPr marL="0" indent="0" algn="ctr">
              <a:buNone/>
            </a:pPr>
            <a:endParaRPr lang="en-GB" sz="32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GB" sz="3200" b="1" dirty="0" smtClean="0">
              <a:solidFill>
                <a:srgbClr val="FF0000"/>
              </a:solidFill>
              <a:latin typeface="Times New Roman" panose="02020603050405020304" pitchFamily="18" charset="0"/>
              <a:cs typeface="Times New Roman" panose="02020603050405020304" pitchFamily="18" charset="0"/>
            </a:endParaRPr>
          </a:p>
          <a:p>
            <a:pPr marL="0" indent="0" algn="ctr">
              <a:buNone/>
            </a:pPr>
            <a:r>
              <a:rPr lang="en-GB" sz="3200" b="1" dirty="0" smtClean="0">
                <a:solidFill>
                  <a:srgbClr val="FF0000"/>
                </a:solidFill>
                <a:latin typeface="Times New Roman" panose="02020603050405020304" pitchFamily="18" charset="0"/>
                <a:cs typeface="Times New Roman" panose="02020603050405020304" pitchFamily="18" charset="0"/>
              </a:rPr>
              <a:t>SYSTEM/SOFTWARE </a:t>
            </a:r>
            <a:r>
              <a:rPr lang="en-GB" sz="3200" b="1" dirty="0">
                <a:solidFill>
                  <a:srgbClr val="FF0000"/>
                </a:solidFill>
                <a:latin typeface="Times New Roman" panose="02020603050405020304" pitchFamily="18" charset="0"/>
                <a:cs typeface="Times New Roman" panose="02020603050405020304" pitchFamily="18" charset="0"/>
              </a:rPr>
              <a:t>DEV’T PROCESS MODEL</a:t>
            </a:r>
          </a:p>
        </p:txBody>
      </p:sp>
    </p:spTree>
    <p:extLst>
      <p:ext uri="{BB962C8B-B14F-4D97-AF65-F5344CB8AC3E}">
        <p14:creationId xmlns:p14="http://schemas.microsoft.com/office/powerpoint/2010/main" val="113732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6696"/>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What is the Software Process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09716"/>
            <a:ext cx="12192001" cy="6695768"/>
          </a:xfrm>
        </p:spPr>
        <p:txBody>
          <a:bodyPr>
            <a:noAutofit/>
          </a:bodyPr>
          <a:lstStyle/>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Some of the most commonly used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models</a:t>
            </a:r>
            <a:r>
              <a:rPr lang="en-GB" sz="2600" dirty="0">
                <a:latin typeface="Times New Roman" panose="02020603050405020304" pitchFamily="18" charset="0"/>
                <a:cs typeface="Times New Roman" panose="02020603050405020304" pitchFamily="18" charset="0"/>
              </a:rPr>
              <a:t> include:</a:t>
            </a:r>
          </a:p>
          <a:p>
            <a:pPr algn="just">
              <a:lnSpc>
                <a:spcPct val="150000"/>
              </a:lnSpc>
              <a:spcBef>
                <a:spcPts val="0"/>
              </a:spcBef>
              <a:buFont typeface="Wingdings" panose="05000000000000000000" pitchFamily="2" charset="2"/>
              <a:buChar char="§"/>
            </a:pPr>
            <a:r>
              <a:rPr lang="en-GB" sz="2600" b="1" dirty="0">
                <a:solidFill>
                  <a:srgbClr val="660033"/>
                </a:solidFill>
                <a:latin typeface="Times New Roman" panose="02020603050405020304" pitchFamily="18" charset="0"/>
                <a:cs typeface="Times New Roman" panose="02020603050405020304" pitchFamily="18" charset="0"/>
              </a:rPr>
              <a:t>Waterfall </a:t>
            </a:r>
            <a:r>
              <a:rPr lang="en-GB" sz="2600" b="1" dirty="0" smtClean="0">
                <a:solidFill>
                  <a:srgbClr val="660033"/>
                </a:solidFill>
                <a:latin typeface="Times New Roman" panose="02020603050405020304" pitchFamily="18" charset="0"/>
                <a:cs typeface="Times New Roman" panose="02020603050405020304" pitchFamily="18" charset="0"/>
              </a:rPr>
              <a:t>Model</a:t>
            </a:r>
            <a:endParaRPr lang="en-GB" sz="2600" b="1" dirty="0">
              <a:solidFill>
                <a:srgbClr val="66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solidFill>
                  <a:srgbClr val="660033"/>
                </a:solidFill>
                <a:latin typeface="Times New Roman" panose="02020603050405020304" pitchFamily="18" charset="0"/>
                <a:cs typeface="Times New Roman" panose="02020603050405020304" pitchFamily="18" charset="0"/>
              </a:rPr>
              <a:t>Iterative </a:t>
            </a:r>
            <a:r>
              <a:rPr lang="en-GB" sz="2600" b="1" dirty="0" smtClean="0">
                <a:solidFill>
                  <a:srgbClr val="660033"/>
                </a:solidFill>
                <a:latin typeface="Times New Roman" panose="02020603050405020304" pitchFamily="18" charset="0"/>
                <a:cs typeface="Times New Roman" panose="02020603050405020304" pitchFamily="18" charset="0"/>
              </a:rPr>
              <a:t>Model</a:t>
            </a:r>
            <a:endParaRPr lang="en-GB" sz="2600" b="1" dirty="0">
              <a:solidFill>
                <a:srgbClr val="66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Incremental </a:t>
            </a:r>
            <a:r>
              <a:rPr lang="en-GB" sz="2600" b="1" dirty="0" smtClean="0">
                <a:solidFill>
                  <a:srgbClr val="6600CC"/>
                </a:solidFill>
                <a:latin typeface="Times New Roman" panose="02020603050405020304" pitchFamily="18" charset="0"/>
                <a:cs typeface="Times New Roman" panose="02020603050405020304" pitchFamily="18" charset="0"/>
              </a:rPr>
              <a:t>Model</a:t>
            </a:r>
            <a:endParaRPr lang="en-GB" sz="2600" b="1"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GB" sz="2600" dirty="0" smtClean="0">
                <a:latin typeface="Times New Roman" panose="02020603050405020304" pitchFamily="18" charset="0"/>
                <a:cs typeface="Times New Roman" panose="02020603050405020304" pitchFamily="18" charset="0"/>
              </a:rPr>
              <a:t>Each </a:t>
            </a:r>
            <a:r>
              <a:rPr lang="en-GB" sz="2600" b="1" dirty="0" smtClean="0">
                <a:latin typeface="Times New Roman" panose="02020603050405020304" pitchFamily="18" charset="0"/>
                <a:cs typeface="Times New Roman" panose="02020603050405020304" pitchFamily="18" charset="0"/>
              </a:rPr>
              <a:t>software process model </a:t>
            </a:r>
            <a:r>
              <a:rPr lang="en-GB" sz="2600" dirty="0" smtClean="0">
                <a:latin typeface="Times New Roman" panose="02020603050405020304" pitchFamily="18" charset="0"/>
                <a:cs typeface="Times New Roman" panose="02020603050405020304" pitchFamily="18" charset="0"/>
              </a:rPr>
              <a:t>has its own </a:t>
            </a:r>
            <a:r>
              <a:rPr lang="en-GB" sz="2600" b="1" dirty="0" smtClean="0">
                <a:solidFill>
                  <a:srgbClr val="0000CC"/>
                </a:solidFill>
                <a:latin typeface="Times New Roman" panose="02020603050405020304" pitchFamily="18" charset="0"/>
                <a:cs typeface="Times New Roman" panose="02020603050405020304" pitchFamily="18" charset="0"/>
              </a:rPr>
              <a:t>set</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0000CC"/>
                </a:solidFill>
                <a:latin typeface="Times New Roman" panose="02020603050405020304" pitchFamily="18" charset="0"/>
                <a:cs typeface="Times New Roman" panose="02020603050405020304" pitchFamily="18" charset="0"/>
              </a:rPr>
              <a:t>strengths</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0000CC"/>
                </a:solidFill>
                <a:latin typeface="Times New Roman" panose="02020603050405020304" pitchFamily="18" charset="0"/>
                <a:cs typeface="Times New Roman" panose="02020603050405020304" pitchFamily="18" charset="0"/>
              </a:rPr>
              <a:t>weaknesses</a:t>
            </a:r>
            <a:r>
              <a:rPr lang="en-GB" sz="2600" dirty="0" smtClean="0">
                <a:latin typeface="Times New Roman" panose="02020603050405020304" pitchFamily="18" charset="0"/>
                <a:cs typeface="Times New Roman" panose="02020603050405020304" pitchFamily="18" charset="0"/>
              </a:rPr>
              <a:t>, and the choice of </a:t>
            </a:r>
            <a:r>
              <a:rPr lang="en-GB" sz="2600" b="1" dirty="0" smtClean="0">
                <a:latin typeface="Times New Roman" panose="02020603050405020304" pitchFamily="18" charset="0"/>
                <a:cs typeface="Times New Roman" panose="02020603050405020304" pitchFamily="18" charset="0"/>
              </a:rPr>
              <a:t>model</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depends</a:t>
            </a:r>
            <a:r>
              <a:rPr lang="en-GB" sz="2600" dirty="0" smtClean="0">
                <a:latin typeface="Times New Roman" panose="02020603050405020304" pitchFamily="18" charset="0"/>
                <a:cs typeface="Times New Roman" panose="02020603050405020304" pitchFamily="18" charset="0"/>
              </a:rPr>
              <a:t> on </a:t>
            </a:r>
            <a:r>
              <a:rPr lang="en-GB" sz="2600" b="1" dirty="0" smtClean="0">
                <a:latin typeface="Times New Roman" panose="02020603050405020304" pitchFamily="18" charset="0"/>
                <a:cs typeface="Times New Roman" panose="02020603050405020304" pitchFamily="18" charset="0"/>
              </a:rPr>
              <a:t>factors</a:t>
            </a:r>
            <a:r>
              <a:rPr lang="en-GB" sz="2600" dirty="0" smtClean="0">
                <a:latin typeface="Times New Roman" panose="02020603050405020304" pitchFamily="18" charset="0"/>
                <a:cs typeface="Times New Roman" panose="02020603050405020304" pitchFamily="18" charset="0"/>
              </a:rPr>
              <a:t> such as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project requirements, team dynamics</a:t>
            </a:r>
            <a:r>
              <a:rPr lang="en-GB" sz="2600" b="1" dirty="0" smtClean="0">
                <a:solidFill>
                  <a:srgbClr val="660033"/>
                </a:solidFill>
                <a:latin typeface="Times New Roman" panose="02020603050405020304" pitchFamily="18" charset="0"/>
                <a:cs typeface="Times New Roman" panose="02020603050405020304" pitchFamily="18" charset="0"/>
              </a:rPr>
              <a:t>, organizational culture,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and the </a:t>
            </a:r>
            <a:r>
              <a:rPr lang="en-GB" sz="2600" b="1" dirty="0" smtClean="0">
                <a:solidFill>
                  <a:srgbClr val="FF0000"/>
                </a:solidFill>
                <a:latin typeface="Times New Roman" panose="02020603050405020304" pitchFamily="18" charset="0"/>
                <a:cs typeface="Times New Roman" panose="02020603050405020304" pitchFamily="18" charset="0"/>
              </a:rPr>
              <a:t>nature of the software being developed</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Additionally</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hybrid approaches</a:t>
            </a:r>
            <a:r>
              <a:rPr lang="en-GB" sz="2600" dirty="0">
                <a:solidFill>
                  <a:srgbClr val="00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that combine </a:t>
            </a:r>
            <a:r>
              <a:rPr lang="en-GB" sz="2600" b="1" dirty="0">
                <a:solidFill>
                  <a:srgbClr val="0000CC"/>
                </a:solidFill>
                <a:latin typeface="Times New Roman" panose="02020603050405020304" pitchFamily="18" charset="0"/>
                <a:cs typeface="Times New Roman" panose="02020603050405020304" pitchFamily="18" charset="0"/>
              </a:rPr>
              <a:t>elements</a:t>
            </a:r>
            <a:r>
              <a:rPr lang="en-GB" sz="2600" dirty="0">
                <a:latin typeface="Times New Roman" panose="02020603050405020304" pitchFamily="18" charset="0"/>
                <a:cs typeface="Times New Roman" panose="02020603050405020304" pitchFamily="18" charset="0"/>
              </a:rPr>
              <a:t> of </a:t>
            </a:r>
            <a:r>
              <a:rPr lang="en-GB" sz="2600" b="1" dirty="0">
                <a:solidFill>
                  <a:srgbClr val="0000CC"/>
                </a:solidFill>
                <a:latin typeface="Times New Roman" panose="02020603050405020304" pitchFamily="18" charset="0"/>
                <a:cs typeface="Times New Roman" panose="02020603050405020304" pitchFamily="18" charset="0"/>
              </a:rPr>
              <a:t>multiple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models</a:t>
            </a:r>
            <a:r>
              <a:rPr lang="en-GB" sz="2600" dirty="0">
                <a:latin typeface="Times New Roman" panose="02020603050405020304" pitchFamily="18" charset="0"/>
                <a:cs typeface="Times New Roman" panose="02020603050405020304" pitchFamily="18" charset="0"/>
              </a:rPr>
              <a:t> are increasingly common as </a:t>
            </a:r>
            <a:r>
              <a:rPr lang="en-GB" sz="2600" b="1" dirty="0">
                <a:latin typeface="Times New Roman" panose="02020603050405020304" pitchFamily="18" charset="0"/>
                <a:cs typeface="Times New Roman" panose="02020603050405020304" pitchFamily="18" charset="0"/>
              </a:rPr>
              <a:t>organizations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seek</a:t>
            </a:r>
            <a:r>
              <a:rPr lang="en-GB" sz="2600" dirty="0">
                <a:latin typeface="Times New Roman" panose="02020603050405020304" pitchFamily="18" charset="0"/>
                <a:cs typeface="Times New Roman" panose="02020603050405020304" pitchFamily="18" charset="0"/>
              </a:rPr>
              <a:t> to tailor their </a:t>
            </a:r>
            <a:r>
              <a:rPr lang="en-GB" sz="2600" b="1" dirty="0">
                <a:solidFill>
                  <a:srgbClr val="660033"/>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processes</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specific</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needs.</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297561" y="1061884"/>
            <a:ext cx="3923071" cy="2123658"/>
          </a:xfrm>
          <a:prstGeom prst="rect">
            <a:avLst/>
          </a:prstGeom>
          <a:noFill/>
        </p:spPr>
        <p:txBody>
          <a:bodyPr wrap="square" rtlCol="0">
            <a:spAutoFit/>
          </a:bodyPr>
          <a:lstStyle/>
          <a:p>
            <a:pPr algn="just">
              <a:lnSpc>
                <a:spcPct val="150000"/>
              </a:lnSpc>
              <a:spcBef>
                <a:spcPts val="0"/>
              </a:spcBef>
              <a:buFont typeface="Wingdings" panose="05000000000000000000" pitchFamily="2" charset="2"/>
              <a:buChar char="§"/>
            </a:pPr>
            <a:r>
              <a:rPr lang="en-GB" sz="2400" b="1" dirty="0">
                <a:solidFill>
                  <a:srgbClr val="6600CC"/>
                </a:solidFill>
                <a:latin typeface="Times New Roman" panose="02020603050405020304" pitchFamily="18" charset="0"/>
                <a:cs typeface="Times New Roman" panose="02020603050405020304" pitchFamily="18" charset="0"/>
              </a:rPr>
              <a:t>Spiral Model</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Agile Model</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DevOps Model</a:t>
            </a:r>
          </a:p>
          <a:p>
            <a:endParaRPr lang="en-GB" sz="2400" dirty="0"/>
          </a:p>
        </p:txBody>
      </p:sp>
    </p:spTree>
    <p:extLst>
      <p:ext uri="{BB962C8B-B14F-4D97-AF65-F5344CB8AC3E}">
        <p14:creationId xmlns:p14="http://schemas.microsoft.com/office/powerpoint/2010/main" val="146517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9.1 Characteristics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2232"/>
            <a:ext cx="12192000" cy="6695768"/>
          </a:xfrm>
        </p:spPr>
        <p:txBody>
          <a:bodyPr>
            <a:noAutofit/>
          </a:bodyPr>
          <a:lstStyle/>
          <a:p>
            <a:pPr marL="0" lvl="0" indent="0" algn="just" eaLnBrk="0" fontAlgn="base" hangingPunct="0">
              <a:lnSpc>
                <a:spcPct val="170000"/>
              </a:lnSpc>
              <a:spcBef>
                <a:spcPct val="0"/>
              </a:spcBef>
              <a:spcAft>
                <a:spcPct val="0"/>
              </a:spcAft>
              <a:buFontTx/>
              <a:buAutoNum type="arabicPeriod" startAt="3"/>
            </a:pPr>
            <a:r>
              <a:rPr lang="en-US" altLang="en-US" sz="2400" b="1" dirty="0" smtClean="0">
                <a:solidFill>
                  <a:srgbClr val="0000CC"/>
                </a:solidFill>
                <a:latin typeface="Times New Roman" panose="02020603050405020304" pitchFamily="18" charset="0"/>
                <a:cs typeface="Times New Roman" panose="02020603050405020304" pitchFamily="18" charset="0"/>
              </a:rPr>
              <a:t>Prototyping</a:t>
            </a:r>
            <a:r>
              <a:rPr lang="en-US" altLang="en-US" sz="24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Prototypes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are </a:t>
            </a:r>
            <a:r>
              <a:rPr lang="en-US" altLang="en-US" sz="2400" b="1" dirty="0">
                <a:solidFill>
                  <a:srgbClr val="800000"/>
                </a:solidFill>
                <a:latin typeface="Times New Roman" panose="02020603050405020304" pitchFamily="18" charset="0"/>
                <a:cs typeface="Times New Roman" panose="02020603050405020304" pitchFamily="18" charset="0"/>
              </a:rPr>
              <a:t>developed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800000"/>
                </a:solidFill>
                <a:latin typeface="Times New Roman" panose="02020603050405020304" pitchFamily="18" charset="0"/>
                <a:cs typeface="Times New Roman" panose="02020603050405020304" pitchFamily="18" charset="0"/>
              </a:rPr>
              <a:t>quickly</a:t>
            </a:r>
            <a:r>
              <a:rPr lang="en-US" altLang="en-US" sz="2400" dirty="0">
                <a:latin typeface="Times New Roman" panose="02020603050405020304" pitchFamily="18" charset="0"/>
                <a:cs typeface="Times New Roman" panose="02020603050405020304" pitchFamily="18" charset="0"/>
              </a:rPr>
              <a:t> to provide a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			visual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representation</a:t>
            </a:r>
            <a:r>
              <a:rPr lang="en-US" altLang="en-US" sz="2400" dirty="0">
                <a:latin typeface="Times New Roman" panose="02020603050405020304" pitchFamily="18" charset="0"/>
                <a:cs typeface="Times New Roman" panose="02020603050405020304" pitchFamily="18" charset="0"/>
              </a:rPr>
              <a:t> of the </a:t>
            </a:r>
            <a:r>
              <a:rPr lang="en-US" altLang="en-US" sz="2400" b="1" dirty="0">
                <a:solidFill>
                  <a:srgbClr val="FF0000"/>
                </a:solidFill>
                <a:latin typeface="Times New Roman" panose="02020603050405020304" pitchFamily="18" charset="0"/>
                <a:cs typeface="Times New Roman" panose="02020603050405020304" pitchFamily="18" charset="0"/>
              </a:rPr>
              <a:t>software's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functionality</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These </a:t>
            </a:r>
            <a:r>
              <a:rPr lang="en-US" altLang="en-US" sz="2400" b="1" dirty="0">
                <a:latin typeface="Times New Roman" panose="02020603050405020304" pitchFamily="18" charset="0"/>
                <a:cs typeface="Times New Roman" panose="02020603050405020304" pitchFamily="18" charset="0"/>
              </a:rPr>
              <a:t>prototypes</a:t>
            </a:r>
            <a:r>
              <a:rPr lang="en-US" altLang="en-US" sz="2400" dirty="0">
                <a:latin typeface="Times New Roman" panose="02020603050405020304" pitchFamily="18" charset="0"/>
                <a:cs typeface="Times New Roman" panose="02020603050405020304" pitchFamily="18" charset="0"/>
              </a:rPr>
              <a:t> are </a:t>
            </a:r>
            <a:r>
              <a:rPr lang="en-US" altLang="en-US" sz="2400" b="1" dirty="0">
                <a:latin typeface="Times New Roman" panose="02020603050405020304" pitchFamily="18" charset="0"/>
                <a:cs typeface="Times New Roman" panose="02020603050405020304" pitchFamily="18" charset="0"/>
              </a:rPr>
              <a:t>refined</a:t>
            </a:r>
            <a:r>
              <a:rPr lang="en-US" altLang="en-US" sz="2400" dirty="0">
                <a:latin typeface="Times New Roman" panose="02020603050405020304" pitchFamily="18" charset="0"/>
                <a:cs typeface="Times New Roman" panose="02020603050405020304" pitchFamily="18" charset="0"/>
              </a:rPr>
              <a:t> through </a:t>
            </a:r>
            <a:r>
              <a:rPr lang="en-US" altLang="en-US" sz="2400" b="1" dirty="0">
                <a:latin typeface="Times New Roman" panose="02020603050405020304" pitchFamily="18" charset="0"/>
                <a:cs typeface="Times New Roman" panose="02020603050405020304" pitchFamily="18" charset="0"/>
              </a:rPr>
              <a:t>feedback</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serve</a:t>
            </a:r>
            <a:r>
              <a:rPr lang="en-US" altLang="en-US" sz="2400" dirty="0">
                <a:latin typeface="Times New Roman" panose="02020603050405020304" pitchFamily="18" charset="0"/>
                <a:cs typeface="Times New Roman" panose="02020603050405020304" pitchFamily="18" charset="0"/>
              </a:rPr>
              <a:t> as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400" b="1" dirty="0">
                <a:solidFill>
                  <a:srgbClr val="660033"/>
                </a:solidFill>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	the basis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for </a:t>
            </a:r>
            <a:r>
              <a:rPr lang="en-US" altLang="en-US" sz="2400" b="1" dirty="0">
                <a:solidFill>
                  <a:srgbClr val="660033"/>
                </a:solidFill>
                <a:latin typeface="Times New Roman" panose="02020603050405020304" pitchFamily="18" charset="0"/>
                <a:cs typeface="Times New Roman" panose="02020603050405020304" pitchFamily="18" charset="0"/>
              </a:rPr>
              <a:t>further</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70000"/>
              </a:lnSpc>
              <a:spcBef>
                <a:spcPct val="0"/>
              </a:spcBef>
              <a:spcAft>
                <a:spcPct val="0"/>
              </a:spcAft>
              <a:buFontTx/>
              <a:buAutoNum type="arabicPeriod" startAt="4"/>
            </a:pPr>
            <a:r>
              <a:rPr lang="en-US" altLang="en-US" sz="2400" b="1" dirty="0">
                <a:solidFill>
                  <a:srgbClr val="0000CC"/>
                </a:solidFill>
                <a:latin typeface="Times New Roman" panose="02020603050405020304" pitchFamily="18" charset="0"/>
                <a:cs typeface="Times New Roman" panose="02020603050405020304" pitchFamily="18" charset="0"/>
              </a:rPr>
              <a:t>Time-boxed </a:t>
            </a:r>
            <a:r>
              <a:rPr lang="en-US" altLang="en-US" sz="2400" b="1" dirty="0" smtClean="0">
                <a:solidFill>
                  <a:srgbClr val="0000CC"/>
                </a:solidFill>
                <a:latin typeface="Times New Roman" panose="02020603050405020304" pitchFamily="18" charset="0"/>
                <a:cs typeface="Times New Roman" panose="02020603050405020304" pitchFamily="18" charset="0"/>
              </a:rPr>
              <a:t>Development</a:t>
            </a:r>
            <a:r>
              <a:rPr lang="en-US" altLang="en-US" sz="24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RAD</a:t>
            </a:r>
            <a:r>
              <a:rPr lang="en-US" altLang="en-US" sz="24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projects</a:t>
            </a:r>
            <a:r>
              <a:rPr lang="en-US" altLang="en-US" sz="2400" dirty="0">
                <a:latin typeface="Times New Roman" panose="02020603050405020304" pitchFamily="18" charset="0"/>
                <a:cs typeface="Times New Roman" panose="02020603050405020304" pitchFamily="18" charset="0"/>
              </a:rPr>
              <a:t> are </a:t>
            </a:r>
            <a:r>
              <a:rPr lang="en-US" altLang="en-US" sz="2400" b="1" dirty="0">
                <a:solidFill>
                  <a:srgbClr val="660033"/>
                </a:solidFill>
                <a:latin typeface="Times New Roman" panose="02020603050405020304" pitchFamily="18" charset="0"/>
                <a:cs typeface="Times New Roman" panose="02020603050405020304" pitchFamily="18" charset="0"/>
              </a:rPr>
              <a:t>time-boxed,</a:t>
            </a:r>
            <a:r>
              <a:rPr lang="en-US" altLang="en-US" sz="2400" dirty="0">
                <a:latin typeface="Times New Roman" panose="02020603050405020304" pitchFamily="18" charset="0"/>
                <a:cs typeface="Times New Roman" panose="02020603050405020304" pitchFamily="18" charset="0"/>
              </a:rPr>
              <a:t> meaning </a:t>
            </a:r>
            <a:r>
              <a:rPr lang="en-US" altLang="en-US" sz="2400" b="1" dirty="0">
                <a:solidFill>
                  <a:srgbClr val="6600CC"/>
                </a:solidFill>
                <a:latin typeface="Times New Roman" panose="02020603050405020304" pitchFamily="18" charset="0"/>
                <a:cs typeface="Times New Roman" panose="02020603050405020304" pitchFamily="18" charset="0"/>
              </a:rPr>
              <a:t>each iteration</a:t>
            </a:r>
            <a:r>
              <a:rPr lang="en-US" altLang="en-US" sz="2400" dirty="0">
                <a:solidFill>
                  <a:srgbClr val="6600CC"/>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has a </a:t>
            </a:r>
            <a:r>
              <a:rPr lang="en-US" altLang="en-US" sz="2400" b="1" dirty="0">
                <a:solidFill>
                  <a:srgbClr val="6600CC"/>
                </a:solidFill>
                <a:latin typeface="Times New Roman" panose="02020603050405020304" pitchFamily="18" charset="0"/>
                <a:cs typeface="Times New Roman" panose="02020603050405020304" pitchFamily="18" charset="0"/>
              </a:rPr>
              <a:t>fixed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duration</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This </a:t>
            </a:r>
            <a:r>
              <a:rPr lang="en-US" altLang="en-US" sz="2400" dirty="0">
                <a:latin typeface="Times New Roman" panose="02020603050405020304" pitchFamily="18" charset="0"/>
                <a:cs typeface="Times New Roman" panose="02020603050405020304" pitchFamily="18" charset="0"/>
              </a:rPr>
              <a:t>helps in </a:t>
            </a:r>
            <a:r>
              <a:rPr lang="en-US" altLang="en-US" sz="2400" b="1" dirty="0">
                <a:solidFill>
                  <a:srgbClr val="D60093"/>
                </a:solidFill>
                <a:latin typeface="Times New Roman" panose="02020603050405020304" pitchFamily="18" charset="0"/>
                <a:cs typeface="Times New Roman" panose="02020603050405020304" pitchFamily="18" charset="0"/>
              </a:rPr>
              <a:t>maintaining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momentum</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D60093"/>
                </a:solidFill>
                <a:latin typeface="Times New Roman" panose="02020603050405020304" pitchFamily="18" charset="0"/>
                <a:cs typeface="Times New Roman" panose="02020603050405020304" pitchFamily="18" charset="0"/>
              </a:rPr>
              <a:t>delivering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results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quickly</a:t>
            </a:r>
            <a:r>
              <a:rPr lang="en-US" altLang="en-US" sz="24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70000"/>
              </a:lnSpc>
              <a:spcBef>
                <a:spcPct val="0"/>
              </a:spcBef>
              <a:spcAft>
                <a:spcPct val="0"/>
              </a:spcAft>
              <a:buFontTx/>
              <a:buAutoNum type="arabicPeriod" startAt="5"/>
            </a:pPr>
            <a:r>
              <a:rPr lang="en-US" altLang="en-US" sz="2400" b="1" dirty="0">
                <a:solidFill>
                  <a:srgbClr val="0000CC"/>
                </a:solidFill>
                <a:latin typeface="Times New Roman" panose="02020603050405020304" pitchFamily="18" charset="0"/>
                <a:cs typeface="Times New Roman" panose="02020603050405020304" pitchFamily="18" charset="0"/>
              </a:rPr>
              <a:t>Reusable Components</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RAD promotes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800000"/>
                </a:solidFill>
                <a:latin typeface="Times New Roman" panose="02020603050405020304" pitchFamily="18" charset="0"/>
                <a:cs typeface="Times New Roman" panose="02020603050405020304" pitchFamily="18" charset="0"/>
              </a:rPr>
              <a:t>reuse</a:t>
            </a:r>
            <a:r>
              <a:rPr lang="en-US" altLang="en-US" sz="2400" dirty="0">
                <a:latin typeface="Times New Roman" panose="02020603050405020304" pitchFamily="18" charset="0"/>
                <a:cs typeface="Times New Roman" panose="02020603050405020304" pitchFamily="18" charset="0"/>
              </a:rPr>
              <a:t> of </a:t>
            </a:r>
            <a:r>
              <a:rPr lang="en-US" altLang="en-US" sz="2400" b="1" dirty="0">
                <a:solidFill>
                  <a:srgbClr val="800000"/>
                </a:solidFill>
                <a:latin typeface="Times New Roman" panose="02020603050405020304" pitchFamily="18" charset="0"/>
                <a:cs typeface="Times New Roman" panose="02020603050405020304" pitchFamily="18" charset="0"/>
              </a:rPr>
              <a:t>existing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800000"/>
                </a:solidFill>
                <a:latin typeface="Times New Roman" panose="02020603050405020304" pitchFamily="18" charset="0"/>
                <a:cs typeface="Times New Roman" panose="02020603050405020304" pitchFamily="18" charset="0"/>
              </a:rPr>
              <a:t>components</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modules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to </a:t>
            </a:r>
            <a:r>
              <a:rPr lang="en-US" altLang="en-US" sz="2400" b="1" dirty="0">
                <a:solidFill>
                  <a:srgbClr val="FF0000"/>
                </a:solidFill>
                <a:latin typeface="Times New Roman" panose="02020603050405020304" pitchFamily="18" charset="0"/>
                <a:cs typeface="Times New Roman" panose="02020603050405020304" pitchFamily="18" charset="0"/>
              </a:rPr>
              <a:t>speed</a:t>
            </a:r>
            <a:r>
              <a:rPr lang="en-US" altLang="en-US" sz="2400" dirty="0">
                <a:latin typeface="Times New Roman" panose="02020603050405020304" pitchFamily="18" charset="0"/>
                <a:cs typeface="Times New Roman" panose="02020603050405020304" pitchFamily="18" charset="0"/>
              </a:rPr>
              <a:t> up </a:t>
            </a:r>
            <a:r>
              <a:rPr lang="en-US" altLang="en-US" sz="2400" b="1" dirty="0">
                <a:solidFill>
                  <a:srgbClr val="FF0000"/>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improve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consistency</a:t>
            </a:r>
            <a:r>
              <a:rPr lang="en-US" altLang="en-US" sz="2400" dirty="0">
                <a:latin typeface="Times New Roman" panose="02020603050405020304" pitchFamily="18" charset="0"/>
                <a:cs typeface="Times New Roman" panose="02020603050405020304" pitchFamily="18" charset="0"/>
              </a:rPr>
              <a:t>.</a:t>
            </a:r>
          </a:p>
          <a:p>
            <a:pPr lvl="0" algn="just" eaLnBrk="0" fontAlgn="base" hangingPunct="0">
              <a:lnSpc>
                <a:spcPct val="170000"/>
              </a:lnSpc>
              <a:spcBef>
                <a:spcPct val="0"/>
              </a:spcBef>
              <a:spcAft>
                <a:spcPct val="0"/>
              </a:spcAft>
              <a:buFont typeface="Wingdings" panose="05000000000000000000" pitchFamily="2" charset="2"/>
              <a:buChar char="§"/>
            </a:pP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6421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24464"/>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9.1 Characteristics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4465"/>
            <a:ext cx="12192000" cy="6533534"/>
          </a:xfrm>
        </p:spPr>
        <p:txBody>
          <a:bodyPr>
            <a:noAutofit/>
          </a:bodyPr>
          <a:lstStyle/>
          <a:p>
            <a:pPr marL="0" lvl="0" indent="0" algn="just" eaLnBrk="0" fontAlgn="base" hangingPunct="0">
              <a:lnSpc>
                <a:spcPct val="170000"/>
              </a:lnSpc>
              <a:spcBef>
                <a:spcPct val="0"/>
              </a:spcBef>
              <a:spcAft>
                <a:spcPct val="0"/>
              </a:spcAft>
              <a:buFontTx/>
              <a:buAutoNum type="arabicPeriod" startAt="6"/>
            </a:pPr>
            <a:r>
              <a:rPr lang="en-US" altLang="en-US" sz="2600" b="1" dirty="0" smtClean="0">
                <a:solidFill>
                  <a:srgbClr val="0000CC"/>
                </a:solidFill>
                <a:latin typeface="Times New Roman" panose="02020603050405020304" pitchFamily="18" charset="0"/>
                <a:cs typeface="Times New Roman" panose="02020603050405020304" pitchFamily="18" charset="0"/>
              </a:rPr>
              <a:t>Focus </a:t>
            </a:r>
            <a:r>
              <a:rPr lang="en-US" altLang="en-US" sz="2600" b="1" dirty="0">
                <a:solidFill>
                  <a:srgbClr val="0000CC"/>
                </a:solidFill>
                <a:latin typeface="Times New Roman" panose="02020603050405020304" pitchFamily="18" charset="0"/>
                <a:cs typeface="Times New Roman" panose="02020603050405020304" pitchFamily="18" charset="0"/>
              </a:rPr>
              <a:t>on </a:t>
            </a:r>
            <a:r>
              <a:rPr lang="en-US" altLang="en-US" sz="2600" b="1" dirty="0" smtClean="0">
                <a:solidFill>
                  <a:srgbClr val="0000CC"/>
                </a:solidFill>
                <a:latin typeface="Times New Roman" panose="02020603050405020304" pitchFamily="18" charset="0"/>
                <a:cs typeface="Times New Roman" panose="02020603050405020304" pitchFamily="18" charset="0"/>
              </a:rPr>
              <a:t>Quality</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Despite</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rapid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pace</a:t>
            </a:r>
            <a:r>
              <a:rPr lang="en-US" altLang="en-US" sz="2600" dirty="0">
                <a:latin typeface="Times New Roman" panose="02020603050405020304" pitchFamily="18" charset="0"/>
                <a:cs typeface="Times New Roman" panose="02020603050405020304" pitchFamily="18" charset="0"/>
              </a:rPr>
              <a:t> of </a:t>
            </a:r>
            <a:r>
              <a:rPr lang="en-US" altLang="en-US" sz="2600" b="1" dirty="0">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RAD emphasizes</a:t>
            </a:r>
            <a:r>
              <a:rPr lang="en-US" altLang="en-US" sz="2600"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maintaining</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	high-quality</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standards</a:t>
            </a:r>
            <a:r>
              <a:rPr lang="en-US" altLang="en-US" sz="2600" dirty="0">
                <a:latin typeface="Times New Roman" panose="02020603050405020304" pitchFamily="18" charset="0"/>
                <a:cs typeface="Times New Roman" panose="02020603050405020304" pitchFamily="18" charset="0"/>
              </a:rPr>
              <a:t> through </a:t>
            </a:r>
            <a:r>
              <a:rPr lang="en-US" altLang="en-US" sz="2600" b="1" dirty="0">
                <a:solidFill>
                  <a:srgbClr val="6600CC"/>
                </a:solidFill>
                <a:latin typeface="Times New Roman" panose="02020603050405020304" pitchFamily="18" charset="0"/>
                <a:cs typeface="Times New Roman" panose="02020603050405020304" pitchFamily="18" charset="0"/>
              </a:rPr>
              <a:t>rigorous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testing</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CC"/>
                </a:solidFill>
                <a:latin typeface="Times New Roman" panose="02020603050405020304" pitchFamily="18" charset="0"/>
                <a:cs typeface="Times New Roman" panose="02020603050405020304" pitchFamily="18" charset="0"/>
              </a:rPr>
              <a:t>validation</a:t>
            </a:r>
            <a:r>
              <a:rPr lang="en-US" altLang="en-US" sz="2600" dirty="0">
                <a:latin typeface="Times New Roman" panose="02020603050405020304" pitchFamily="18" charset="0"/>
                <a:cs typeface="Times New Roman" panose="02020603050405020304" pitchFamily="18" charset="0"/>
              </a:rPr>
              <a:t>.</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FF0000"/>
                </a:solidFill>
                <a:latin typeface="Times New Roman" panose="02020603050405020304" pitchFamily="18" charset="0"/>
                <a:cs typeface="Times New Roman" panose="02020603050405020304" pitchFamily="18" charset="0"/>
              </a:rPr>
              <a:t>RAD model </a:t>
            </a:r>
            <a:r>
              <a:rPr lang="en-US" altLang="en-US" sz="2600" dirty="0">
                <a:latin typeface="Times New Roman" panose="02020603050405020304" pitchFamily="18" charset="0"/>
                <a:cs typeface="Times New Roman" panose="02020603050405020304" pitchFamily="18" charset="0"/>
              </a:rPr>
              <a:t>is particularly </a:t>
            </a:r>
            <a:r>
              <a:rPr lang="en-US" altLang="en-US" sz="2600" b="1" dirty="0">
                <a:solidFill>
                  <a:srgbClr val="0000CC"/>
                </a:solidFill>
                <a:latin typeface="Times New Roman" panose="02020603050405020304" pitchFamily="18" charset="0"/>
                <a:cs typeface="Times New Roman" panose="02020603050405020304" pitchFamily="18" charset="0"/>
              </a:rPr>
              <a:t>suitable</a:t>
            </a:r>
            <a:r>
              <a:rPr lang="en-US" altLang="en-US" sz="2600" dirty="0">
                <a:latin typeface="Times New Roman" panose="02020603050405020304" pitchFamily="18" charset="0"/>
                <a:cs typeface="Times New Roman" panose="02020603050405020304" pitchFamily="18" charset="0"/>
              </a:rPr>
              <a:t> for </a:t>
            </a:r>
            <a:r>
              <a:rPr lang="en-US" altLang="en-US" sz="2600" b="1" dirty="0">
                <a:solidFill>
                  <a:srgbClr val="0000CC"/>
                </a:solidFill>
                <a:latin typeface="Times New Roman" panose="02020603050405020304" pitchFamily="18" charset="0"/>
                <a:cs typeface="Times New Roman" panose="02020603050405020304" pitchFamily="18" charset="0"/>
              </a:rPr>
              <a:t>projects</a:t>
            </a:r>
            <a:r>
              <a:rPr lang="en-US" altLang="en-US" sz="2600" dirty="0">
                <a:latin typeface="Times New Roman" panose="02020603050405020304" pitchFamily="18" charset="0"/>
                <a:cs typeface="Times New Roman" panose="02020603050405020304" pitchFamily="18" charset="0"/>
              </a:rPr>
              <a:t> where </a:t>
            </a:r>
            <a:r>
              <a:rPr lang="en-US" altLang="en-US" sz="2600" b="1" dirty="0">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are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not </a:t>
            </a:r>
            <a:r>
              <a:rPr lang="en-US" altLang="en-US" sz="2600" b="1" dirty="0">
                <a:solidFill>
                  <a:srgbClr val="800000"/>
                </a:solidFill>
                <a:latin typeface="Times New Roman" panose="02020603050405020304" pitchFamily="18" charset="0"/>
                <a:cs typeface="Times New Roman" panose="02020603050405020304" pitchFamily="18" charset="0"/>
              </a:rPr>
              <a:t>well-understood initially</a:t>
            </a:r>
            <a:r>
              <a:rPr lang="en-US" altLang="en-US" sz="2600" dirty="0">
                <a:latin typeface="Times New Roman" panose="02020603050405020304" pitchFamily="18" charset="0"/>
                <a:cs typeface="Times New Roman" panose="02020603050405020304" pitchFamily="18" charset="0"/>
              </a:rPr>
              <a:t>, or when there's a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need</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for </a:t>
            </a:r>
            <a:r>
              <a:rPr lang="en-US" altLang="en-US" sz="2600" b="1" dirty="0">
                <a:solidFill>
                  <a:srgbClr val="6600CC"/>
                </a:solidFill>
                <a:latin typeface="Times New Roman" panose="02020603050405020304" pitchFamily="18" charset="0"/>
                <a:cs typeface="Times New Roman" panose="02020603050405020304" pitchFamily="18" charset="0"/>
              </a:rPr>
              <a:t>quick</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delivery</a:t>
            </a:r>
            <a:r>
              <a:rPr lang="en-US" altLang="en-US" sz="2600" dirty="0">
                <a:latin typeface="Times New Roman" panose="02020603050405020304" pitchFamily="18" charset="0"/>
                <a:cs typeface="Times New Roman" panose="02020603050405020304" pitchFamily="18" charset="0"/>
              </a:rPr>
              <a:t> of a </a:t>
            </a:r>
            <a:r>
              <a:rPr lang="en-US" altLang="en-US" sz="2600" b="1" dirty="0">
                <a:solidFill>
                  <a:srgbClr val="6600CC"/>
                </a:solidFill>
                <a:latin typeface="Times New Roman" panose="02020603050405020304" pitchFamily="18" charset="0"/>
                <a:cs typeface="Times New Roman" panose="02020603050405020304" pitchFamily="18" charset="0"/>
              </a:rPr>
              <a:t>working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prototype</a:t>
            </a:r>
            <a:r>
              <a:rPr lang="en-US" altLang="en-US" sz="2600" dirty="0" smtClean="0">
                <a:latin typeface="Times New Roman" panose="02020603050405020304" pitchFamily="18" charset="0"/>
                <a:cs typeface="Times New Roman" panose="02020603050405020304" pitchFamily="18" charset="0"/>
              </a:rPr>
              <a:t>.</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It </a:t>
            </a:r>
            <a:r>
              <a:rPr lang="en-US" altLang="en-US" sz="2600" dirty="0">
                <a:latin typeface="Times New Roman" panose="02020603050405020304" pitchFamily="18" charset="0"/>
                <a:cs typeface="Times New Roman" panose="02020603050405020304" pitchFamily="18" charset="0"/>
              </a:rPr>
              <a:t>is </a:t>
            </a:r>
            <a:r>
              <a:rPr lang="en-US" altLang="en-US" sz="2600" b="1" dirty="0">
                <a:solidFill>
                  <a:srgbClr val="800000"/>
                </a:solidFill>
                <a:latin typeface="Times New Roman" panose="02020603050405020304" pitchFamily="18" charset="0"/>
                <a:cs typeface="Times New Roman" panose="02020603050405020304" pitchFamily="18" charset="0"/>
              </a:rPr>
              <a:t>commonly</a:t>
            </a:r>
            <a:r>
              <a:rPr lang="en-US" altLang="en-US" sz="2600" dirty="0">
                <a:latin typeface="Times New Roman" panose="02020603050405020304" pitchFamily="18" charset="0"/>
                <a:cs typeface="Times New Roman" panose="02020603050405020304" pitchFamily="18" charset="0"/>
              </a:rPr>
              <a:t> used in </a:t>
            </a:r>
            <a:r>
              <a:rPr lang="en-US" altLang="en-US" sz="2600" b="1" dirty="0">
                <a:solidFill>
                  <a:srgbClr val="800000"/>
                </a:solidFill>
                <a:latin typeface="Times New Roman" panose="02020603050405020304" pitchFamily="18" charset="0"/>
                <a:cs typeface="Times New Roman" panose="02020603050405020304" pitchFamily="18" charset="0"/>
              </a:rPr>
              <a:t>situations</a:t>
            </a:r>
            <a:r>
              <a:rPr lang="en-US" altLang="en-US" sz="2600" dirty="0">
                <a:latin typeface="Times New Roman" panose="02020603050405020304" pitchFamily="18" charset="0"/>
                <a:cs typeface="Times New Roman" panose="02020603050405020304" pitchFamily="18" charset="0"/>
              </a:rPr>
              <a:t> where </a:t>
            </a:r>
            <a:r>
              <a:rPr lang="en-US" altLang="en-US" sz="2600" b="1" dirty="0">
                <a:solidFill>
                  <a:srgbClr val="800000"/>
                </a:solidFill>
                <a:latin typeface="Times New Roman" panose="02020603050405020304" pitchFamily="18" charset="0"/>
                <a:cs typeface="Times New Roman" panose="02020603050405020304" pitchFamily="18" charset="0"/>
              </a:rPr>
              <a:t>user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and </a:t>
            </a:r>
            <a:r>
              <a:rPr lang="en-US" altLang="en-US" sz="2600" b="1" dirty="0" smtClean="0">
                <a:solidFill>
                  <a:srgbClr val="800000"/>
                </a:solidFill>
                <a:latin typeface="Times New Roman" panose="02020603050405020304" pitchFamily="18" charset="0"/>
                <a:cs typeface="Times New Roman" panose="02020603050405020304" pitchFamily="18" charset="0"/>
              </a:rPr>
              <a:t>collaboration</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are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crucial </a:t>
            </a:r>
            <a:r>
              <a:rPr lang="en-US" altLang="en-US" sz="2600" dirty="0">
                <a:latin typeface="Times New Roman" panose="02020603050405020304" pitchFamily="18" charset="0"/>
                <a:cs typeface="Times New Roman" panose="02020603050405020304" pitchFamily="18" charset="0"/>
              </a:rPr>
              <a:t>for </a:t>
            </a:r>
            <a:r>
              <a:rPr lang="en-US" altLang="en-US" sz="2600" b="1" dirty="0">
                <a:solidFill>
                  <a:srgbClr val="660033"/>
                </a:solidFill>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success</a:t>
            </a:r>
            <a:r>
              <a:rPr lang="en-US" altLang="en-US" sz="2600" dirty="0">
                <a:latin typeface="Times New Roman" panose="02020603050405020304" pitchFamily="18" charset="0"/>
                <a:cs typeface="Times New Roman" panose="02020603050405020304" pitchFamily="18" charset="0"/>
              </a:rPr>
              <a:t>, such as in </a:t>
            </a:r>
            <a:r>
              <a:rPr lang="en-US" altLang="en-US" sz="2600" b="1" dirty="0">
                <a:solidFill>
                  <a:srgbClr val="FF0000"/>
                </a:solidFill>
                <a:latin typeface="Times New Roman" panose="02020603050405020304" pitchFamily="18" charset="0"/>
                <a:cs typeface="Times New Roman" panose="02020603050405020304" pitchFamily="18" charset="0"/>
              </a:rPr>
              <a:t>web development, </a:t>
            </a:r>
            <a:endParaRPr lang="en-US" altLang="en-US" sz="2600" b="1" dirty="0" smtClean="0">
              <a:solidFill>
                <a:srgbClr val="FF0000"/>
              </a:solidFill>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b="1" dirty="0">
                <a:solidFill>
                  <a:srgbClr val="FF0000"/>
                </a:solidFill>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	mobile </a:t>
            </a:r>
            <a:r>
              <a:rPr lang="en-US" altLang="en-US" sz="2600" b="1" dirty="0">
                <a:solidFill>
                  <a:srgbClr val="FF0000"/>
                </a:solidFill>
                <a:latin typeface="Times New Roman" panose="02020603050405020304" pitchFamily="18" charset="0"/>
                <a:cs typeface="Times New Roman" panose="02020603050405020304" pitchFamily="18" charset="0"/>
              </a:rPr>
              <a:t>app development,</a:t>
            </a:r>
            <a:r>
              <a:rPr lang="en-US" altLang="en-US" sz="2600" dirty="0">
                <a:latin typeface="Times New Roman" panose="02020603050405020304" pitchFamily="18" charset="0"/>
                <a:cs typeface="Times New Roman" panose="02020603050405020304" pitchFamily="18" charset="0"/>
              </a:rPr>
              <a:t> and </a:t>
            </a:r>
            <a:r>
              <a:rPr lang="en-US" altLang="en-US" sz="2600" b="1" dirty="0">
                <a:latin typeface="Times New Roman" panose="02020603050405020304" pitchFamily="18" charset="0"/>
                <a:cs typeface="Times New Roman" panose="02020603050405020304" pitchFamily="18" charset="0"/>
              </a:rPr>
              <a:t>certain</a:t>
            </a:r>
            <a:r>
              <a:rPr lang="en-US" altLang="en-US" sz="2600" dirty="0">
                <a:latin typeface="Times New Roman" panose="02020603050405020304" pitchFamily="18" charset="0"/>
                <a:cs typeface="Times New Roman" panose="02020603050405020304" pitchFamily="18" charset="0"/>
              </a:rPr>
              <a:t> types of </a:t>
            </a:r>
            <a:r>
              <a:rPr lang="en-US" altLang="en-US" sz="2600" b="1" dirty="0">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projects</a:t>
            </a:r>
            <a:r>
              <a:rPr lang="en-US" altLang="en-US" sz="2600" dirty="0">
                <a:latin typeface="Times New Roman" panose="02020603050405020304" pitchFamily="18" charset="0"/>
                <a:cs typeface="Times New Roman" panose="02020603050405020304" pitchFamily="18" charset="0"/>
              </a:rPr>
              <a:t>.</a:t>
            </a:r>
          </a:p>
          <a:p>
            <a:pPr algn="just">
              <a:lnSpc>
                <a:spcPct val="170000"/>
              </a:lnSpc>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355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94967"/>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9.2 Advantages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80402153"/>
              </p:ext>
            </p:extLst>
          </p:nvPr>
        </p:nvGraphicFramePr>
        <p:xfrm>
          <a:off x="0" y="294968"/>
          <a:ext cx="12192000" cy="6400800"/>
        </p:xfrm>
        <a:graphic>
          <a:graphicData uri="http://schemas.openxmlformats.org/drawingml/2006/table">
            <a:tbl>
              <a:tblPr firstRow="1" bandRow="1">
                <a:tableStyleId>{5C22544A-7EE6-4342-B048-85BDC9FD1C3A}</a:tableStyleId>
              </a:tblPr>
              <a:tblGrid>
                <a:gridCol w="2610465">
                  <a:extLst>
                    <a:ext uri="{9D8B030D-6E8A-4147-A177-3AD203B41FA5}">
                      <a16:colId xmlns:a16="http://schemas.microsoft.com/office/drawing/2014/main" val="2432003269"/>
                    </a:ext>
                  </a:extLst>
                </a:gridCol>
                <a:gridCol w="9581535">
                  <a:extLst>
                    <a:ext uri="{9D8B030D-6E8A-4147-A177-3AD203B41FA5}">
                      <a16:colId xmlns:a16="http://schemas.microsoft.com/office/drawing/2014/main" val="4287810705"/>
                    </a:ext>
                  </a:extLst>
                </a:gridCol>
              </a:tblGrid>
              <a:tr h="462116">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7194585"/>
                  </a:ext>
                </a:extLst>
              </a:tr>
              <a:tr h="462116">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Rapid Development </a:t>
                      </a:r>
                      <a:endParaRPr lang="en-GB" sz="2400" b="1"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RAD focuses on quick iterations and prototyping, allowing for faster delivery of working software.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This can be advantageous in situations where time-to-market is critical.</a:t>
                      </a:r>
                    </a:p>
                  </a:txBody>
                  <a:tcPr/>
                </a:tc>
                <a:extLst>
                  <a:ext uri="{0D108BD9-81ED-4DB2-BD59-A6C34878D82A}">
                    <a16:rowId xmlns:a16="http://schemas.microsoft.com/office/drawing/2014/main" val="3652055866"/>
                  </a:ext>
                </a:extLst>
              </a:tr>
              <a:tr h="462116">
                <a:tc>
                  <a:txBody>
                    <a:bodyPr/>
                    <a:lstStyle/>
                    <a:p>
                      <a:pPr algn="just">
                        <a:lnSpc>
                          <a:spcPct val="150000"/>
                        </a:lnSpc>
                      </a:pPr>
                      <a:r>
                        <a:rPr lang="en-US" altLang="en-US" sz="2400" b="1" dirty="0" smtClean="0">
                          <a:solidFill>
                            <a:srgbClr val="D60093"/>
                          </a:solidFill>
                          <a:latin typeface="Times New Roman" panose="02020603050405020304" pitchFamily="18" charset="0"/>
                          <a:cs typeface="Times New Roman" panose="02020603050405020304" pitchFamily="18" charset="0"/>
                        </a:rPr>
                        <a:t>Flexibility</a:t>
                      </a:r>
                      <a:endParaRPr lang="en-GB" sz="2400" dirty="0">
                        <a:solidFill>
                          <a:srgbClr val="D6009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The </a:t>
                      </a:r>
                      <a:r>
                        <a:rPr lang="en-US" altLang="en-US" sz="2400" b="1" dirty="0" smtClean="0">
                          <a:latin typeface="Times New Roman" panose="02020603050405020304" pitchFamily="18" charset="0"/>
                          <a:cs typeface="Times New Roman" panose="02020603050405020304" pitchFamily="18" charset="0"/>
                        </a:rPr>
                        <a:t>iterative</a:t>
                      </a:r>
                      <a:r>
                        <a:rPr lang="en-US" altLang="en-US" sz="2400" dirty="0" smtClean="0">
                          <a:latin typeface="Times New Roman" panose="02020603050405020304" pitchFamily="18" charset="0"/>
                          <a:cs typeface="Times New Roman" panose="02020603050405020304" pitchFamily="18" charset="0"/>
                        </a:rPr>
                        <a:t> nature of </a:t>
                      </a:r>
                      <a:r>
                        <a:rPr lang="en-US" altLang="en-US" sz="2400" b="1" dirty="0" smtClean="0">
                          <a:latin typeface="Times New Roman" panose="02020603050405020304" pitchFamily="18" charset="0"/>
                          <a:cs typeface="Times New Roman" panose="02020603050405020304" pitchFamily="18" charset="0"/>
                        </a:rPr>
                        <a:t>RAD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enables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flexibility</a:t>
                      </a:r>
                      <a:r>
                        <a:rPr lang="en-US" altLang="en-US" sz="2400" dirty="0" smtClean="0">
                          <a:latin typeface="Times New Roman" panose="02020603050405020304" pitchFamily="18" charset="0"/>
                          <a:cs typeface="Times New Roman" panose="02020603050405020304" pitchFamily="18" charset="0"/>
                        </a:rPr>
                        <a:t> in accommodating changes and updates throughout the development process.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Stakeholder feedback can be incorporated quickly, leading to a more adaptable final product.</a:t>
                      </a:r>
                    </a:p>
                  </a:txBody>
                  <a:tcPr/>
                </a:tc>
                <a:extLst>
                  <a:ext uri="{0D108BD9-81ED-4DB2-BD59-A6C34878D82A}">
                    <a16:rowId xmlns:a16="http://schemas.microsoft.com/office/drawing/2014/main" val="3609973150"/>
                  </a:ext>
                </a:extLst>
              </a:tr>
              <a:tr h="462116">
                <a:tc>
                  <a:txBody>
                    <a:bodyPr/>
                    <a:lstStyle/>
                    <a:p>
                      <a:pPr algn="just">
                        <a:lnSpc>
                          <a:spcPct val="150000"/>
                        </a:lnSpc>
                      </a:pPr>
                      <a:r>
                        <a:rPr lang="en-US" altLang="en-US" sz="2400" b="1" dirty="0" smtClean="0">
                          <a:solidFill>
                            <a:srgbClr val="FF0000"/>
                          </a:solidFill>
                          <a:latin typeface="Times New Roman" panose="02020603050405020304" pitchFamily="18" charset="0"/>
                          <a:cs typeface="Times New Roman" panose="02020603050405020304" pitchFamily="18" charset="0"/>
                        </a:rPr>
                        <a:t>High User Involvement</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RAD emphasizes active involvement of end-users and stakeholders, ensuring that the final product meets their requirements and expectations more closely.</a:t>
                      </a:r>
                    </a:p>
                  </a:txBody>
                  <a:tcPr/>
                </a:tc>
                <a:extLst>
                  <a:ext uri="{0D108BD9-81ED-4DB2-BD59-A6C34878D82A}">
                    <a16:rowId xmlns:a16="http://schemas.microsoft.com/office/drawing/2014/main" val="416389856"/>
                  </a:ext>
                </a:extLst>
              </a:tr>
            </a:tbl>
          </a:graphicData>
        </a:graphic>
      </p:graphicFrame>
    </p:spTree>
    <p:extLst>
      <p:ext uri="{BB962C8B-B14F-4D97-AF65-F5344CB8AC3E}">
        <p14:creationId xmlns:p14="http://schemas.microsoft.com/office/powerpoint/2010/main" val="82796496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94967"/>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9.2 Advantages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00681900"/>
              </p:ext>
            </p:extLst>
          </p:nvPr>
        </p:nvGraphicFramePr>
        <p:xfrm>
          <a:off x="0" y="294968"/>
          <a:ext cx="12192000" cy="6309360"/>
        </p:xfrm>
        <a:graphic>
          <a:graphicData uri="http://schemas.openxmlformats.org/drawingml/2006/table">
            <a:tbl>
              <a:tblPr firstRow="1" bandRow="1">
                <a:tableStyleId>{5C22544A-7EE6-4342-B048-85BDC9FD1C3A}</a:tableStyleId>
              </a:tblPr>
              <a:tblGrid>
                <a:gridCol w="2610465">
                  <a:extLst>
                    <a:ext uri="{9D8B030D-6E8A-4147-A177-3AD203B41FA5}">
                      <a16:colId xmlns:a16="http://schemas.microsoft.com/office/drawing/2014/main" val="2432003269"/>
                    </a:ext>
                  </a:extLst>
                </a:gridCol>
                <a:gridCol w="9581535">
                  <a:extLst>
                    <a:ext uri="{9D8B030D-6E8A-4147-A177-3AD203B41FA5}">
                      <a16:colId xmlns:a16="http://schemas.microsoft.com/office/drawing/2014/main" val="4287810705"/>
                    </a:ext>
                  </a:extLst>
                </a:gridCol>
              </a:tblGrid>
              <a:tr h="462116">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Advantages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7194585"/>
                  </a:ext>
                </a:extLst>
              </a:tr>
              <a:tr h="462116">
                <a:tc>
                  <a:txBody>
                    <a:bodyPr/>
                    <a:lstStyle/>
                    <a:p>
                      <a:pPr algn="just">
                        <a:lnSpc>
                          <a:spcPct val="150000"/>
                        </a:lnSpc>
                      </a:pPr>
                      <a:r>
                        <a:rPr lang="en-US" altLang="en-US" sz="2600" b="1" dirty="0" smtClean="0">
                          <a:solidFill>
                            <a:srgbClr val="6600CC"/>
                          </a:solidFill>
                          <a:latin typeface="Times New Roman" panose="02020603050405020304" pitchFamily="18" charset="0"/>
                          <a:cs typeface="Times New Roman" panose="02020603050405020304" pitchFamily="18" charset="0"/>
                        </a:rPr>
                        <a:t>Reduced Development Costs</a:t>
                      </a:r>
                      <a:endParaRPr lang="en-GB" sz="26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smtClean="0">
                          <a:latin typeface="Times New Roman" panose="02020603050405020304" pitchFamily="18" charset="0"/>
                          <a:cs typeface="Times New Roman" panose="02020603050405020304" pitchFamily="18" charset="0"/>
                        </a:rPr>
                        <a:t>By streamlining the development process and facilitating faster iterations, RAD can potentially reduce overall development costs compared to traditional methodologies.</a:t>
                      </a:r>
                    </a:p>
                  </a:txBody>
                  <a:tcPr/>
                </a:tc>
                <a:extLst>
                  <a:ext uri="{0D108BD9-81ED-4DB2-BD59-A6C34878D82A}">
                    <a16:rowId xmlns:a16="http://schemas.microsoft.com/office/drawing/2014/main" val="3316985726"/>
                  </a:ext>
                </a:extLst>
              </a:tr>
              <a:tr h="462116">
                <a:tc>
                  <a:txBody>
                    <a:bodyPr/>
                    <a:lstStyle/>
                    <a:p>
                      <a:pPr algn="just">
                        <a:lnSpc>
                          <a:spcPct val="150000"/>
                        </a:lnSpc>
                      </a:pPr>
                      <a:r>
                        <a:rPr lang="en-US" altLang="en-US" sz="2600" b="1" dirty="0" smtClean="0">
                          <a:solidFill>
                            <a:srgbClr val="FF0000"/>
                          </a:solidFill>
                          <a:latin typeface="Times New Roman" panose="02020603050405020304" pitchFamily="18" charset="0"/>
                          <a:cs typeface="Times New Roman" panose="02020603050405020304" pitchFamily="18" charset="0"/>
                        </a:rPr>
                        <a:t>Early Detection of Issues</a:t>
                      </a:r>
                      <a:endParaRPr lang="en-GB" sz="2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50000"/>
                        </a:lnSpc>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Since prototypes are developed early and continuously refined based on feedback, issues and potential problems can be identified and addressed at an early stage, reducing the likelihood of major defects in the final product</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1242893"/>
                  </a:ext>
                </a:extLst>
              </a:tr>
              <a:tr h="462116">
                <a:tc>
                  <a:txBody>
                    <a:bodyPr/>
                    <a:lstStyle/>
                    <a:p>
                      <a:pPr algn="just">
                        <a:lnSpc>
                          <a:spcPct val="150000"/>
                        </a:lnSpc>
                      </a:pPr>
                      <a:r>
                        <a:rPr lang="en-US" altLang="en-US" sz="2600" b="1" dirty="0" smtClean="0">
                          <a:latin typeface="Times New Roman" panose="02020603050405020304" pitchFamily="18" charset="0"/>
                          <a:cs typeface="Times New Roman" panose="02020603050405020304" pitchFamily="18" charset="0"/>
                        </a:rPr>
                        <a:t>Improved Quality</a:t>
                      </a:r>
                      <a:endParaRPr lang="en-GB" sz="260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smtClean="0">
                          <a:latin typeface="Times New Roman" panose="02020603050405020304" pitchFamily="18" charset="0"/>
                          <a:cs typeface="Times New Roman" panose="02020603050405020304" pitchFamily="18" charset="0"/>
                        </a:rPr>
                        <a:t>Despite the rapid pace of development, RAD emphasizes rigorous testing and validation, leading to a higher-quality end product.</a:t>
                      </a:r>
                    </a:p>
                  </a:txBody>
                  <a:tcPr/>
                </a:tc>
                <a:extLst>
                  <a:ext uri="{0D108BD9-81ED-4DB2-BD59-A6C34878D82A}">
                    <a16:rowId xmlns:a16="http://schemas.microsoft.com/office/drawing/2014/main" val="3534036270"/>
                  </a:ext>
                </a:extLst>
              </a:tr>
            </a:tbl>
          </a:graphicData>
        </a:graphic>
      </p:graphicFrame>
    </p:spTree>
    <p:extLst>
      <p:ext uri="{BB962C8B-B14F-4D97-AF65-F5344CB8AC3E}">
        <p14:creationId xmlns:p14="http://schemas.microsoft.com/office/powerpoint/2010/main" val="11869425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12954"/>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9.3 Disadvantages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84190132"/>
              </p:ext>
            </p:extLst>
          </p:nvPr>
        </p:nvGraphicFramePr>
        <p:xfrm>
          <a:off x="0" y="354944"/>
          <a:ext cx="12192000" cy="6400800"/>
        </p:xfrm>
        <a:graphic>
          <a:graphicData uri="http://schemas.openxmlformats.org/drawingml/2006/table">
            <a:tbl>
              <a:tblPr firstRow="1" bandRow="1">
                <a:tableStyleId>{5C22544A-7EE6-4342-B048-85BDC9FD1C3A}</a:tableStyleId>
              </a:tblPr>
              <a:tblGrid>
                <a:gridCol w="2212258">
                  <a:extLst>
                    <a:ext uri="{9D8B030D-6E8A-4147-A177-3AD203B41FA5}">
                      <a16:colId xmlns:a16="http://schemas.microsoft.com/office/drawing/2014/main" val="1201349688"/>
                    </a:ext>
                  </a:extLst>
                </a:gridCol>
                <a:gridCol w="9979742">
                  <a:extLst>
                    <a:ext uri="{9D8B030D-6E8A-4147-A177-3AD203B41FA5}">
                      <a16:colId xmlns:a16="http://schemas.microsoft.com/office/drawing/2014/main" val="4013054764"/>
                    </a:ext>
                  </a:extLst>
                </a:gridCol>
              </a:tblGrid>
              <a:tr h="373298">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3214660"/>
                  </a:ext>
                </a:extLst>
              </a:tr>
              <a:tr h="373298">
                <a:tc>
                  <a:txBody>
                    <a:bodyPr/>
                    <a:lstStyle/>
                    <a:p>
                      <a:pPr algn="just">
                        <a:lnSpc>
                          <a:spcPct val="150000"/>
                        </a:lnSpc>
                        <a:spcBef>
                          <a:spcPts val="0"/>
                        </a:spcBef>
                        <a:spcAft>
                          <a:spcPts val="0"/>
                        </a:spcAft>
                      </a:pPr>
                      <a:r>
                        <a:rPr lang="en-US" altLang="en-US" sz="2400" b="1" dirty="0" smtClean="0">
                          <a:solidFill>
                            <a:srgbClr val="6600CC"/>
                          </a:solidFill>
                          <a:latin typeface="Times New Roman" panose="02020603050405020304" pitchFamily="18" charset="0"/>
                          <a:cs typeface="Times New Roman" panose="02020603050405020304" pitchFamily="18" charset="0"/>
                        </a:rPr>
                        <a:t>Dependency on User Involvement</a:t>
                      </a:r>
                      <a:endParaRPr lang="en-GB" sz="24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RAD requires active participation and feedback from end-users and stakeholders throughout the development process.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If stakeholders are unavailable or uncooperative, it can hinder progress and lead to misunderstandings.</a:t>
                      </a:r>
                    </a:p>
                  </a:txBody>
                  <a:tcPr/>
                </a:tc>
                <a:extLst>
                  <a:ext uri="{0D108BD9-81ED-4DB2-BD59-A6C34878D82A}">
                    <a16:rowId xmlns:a16="http://schemas.microsoft.com/office/drawing/2014/main" val="1948533904"/>
                  </a:ext>
                </a:extLst>
              </a:tr>
              <a:tr h="373298">
                <a:tc>
                  <a:txBody>
                    <a:bodyPr/>
                    <a:lstStyle/>
                    <a:p>
                      <a:pPr algn="just">
                        <a:lnSpc>
                          <a:spcPct val="150000"/>
                        </a:lnSpc>
                        <a:spcBef>
                          <a:spcPts val="0"/>
                        </a:spcBef>
                        <a:spcAft>
                          <a:spcPts val="0"/>
                        </a:spcAft>
                      </a:pPr>
                      <a:r>
                        <a:rPr lang="en-US" altLang="en-US" sz="2400" b="1" dirty="0" smtClean="0">
                          <a:solidFill>
                            <a:srgbClr val="FF0000"/>
                          </a:solidFill>
                          <a:latin typeface="Times New Roman" panose="02020603050405020304" pitchFamily="18" charset="0"/>
                          <a:cs typeface="Times New Roman" panose="02020603050405020304" pitchFamily="18" charset="0"/>
                        </a:rPr>
                        <a:t>Risk of Scope Creep</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lvl="0" indent="-285750" algn="just" eaLnBrk="0" fontAlgn="base" hangingPunct="0">
                        <a:lnSpc>
                          <a:spcPct val="150000"/>
                        </a:lnSpc>
                        <a:spcBef>
                          <a:spcPts val="0"/>
                        </a:spcBef>
                        <a:spcAft>
                          <a:spcPts val="0"/>
                        </a:spcAft>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 flexibility of RAD can sometimes lead to scope creep, where additional features or requirements are continuously added without proper evaluation of their impact on the project timeline and budget.</a:t>
                      </a:r>
                    </a:p>
                  </a:txBody>
                  <a:tcPr/>
                </a:tc>
                <a:extLst>
                  <a:ext uri="{0D108BD9-81ED-4DB2-BD59-A6C34878D82A}">
                    <a16:rowId xmlns:a16="http://schemas.microsoft.com/office/drawing/2014/main" val="2010908900"/>
                  </a:ext>
                </a:extLst>
              </a:tr>
              <a:tr h="373298">
                <a:tc>
                  <a:txBody>
                    <a:bodyPr/>
                    <a:lstStyle/>
                    <a:p>
                      <a:pPr algn="just">
                        <a:lnSpc>
                          <a:spcPct val="150000"/>
                        </a:lnSpc>
                        <a:spcBef>
                          <a:spcPts val="0"/>
                        </a:spcBef>
                        <a:spcAft>
                          <a:spcPts val="0"/>
                        </a:spcAft>
                      </a:pPr>
                      <a:r>
                        <a:rPr lang="en-US" altLang="en-US" sz="2400" b="1" dirty="0" smtClean="0">
                          <a:solidFill>
                            <a:srgbClr val="0000CC"/>
                          </a:solidFill>
                          <a:latin typeface="Times New Roman" panose="02020603050405020304" pitchFamily="18" charset="0"/>
                          <a:cs typeface="Times New Roman" panose="02020603050405020304" pitchFamily="18" charset="0"/>
                        </a:rPr>
                        <a:t>Complexity</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Rapid iterations and frequent changes can make the development process more complex to manage, especially for larger projects with extensive requirements.</a:t>
                      </a:r>
                    </a:p>
                  </a:txBody>
                  <a:tcPr/>
                </a:tc>
                <a:extLst>
                  <a:ext uri="{0D108BD9-81ED-4DB2-BD59-A6C34878D82A}">
                    <a16:rowId xmlns:a16="http://schemas.microsoft.com/office/drawing/2014/main" val="3066988686"/>
                  </a:ext>
                </a:extLst>
              </a:tr>
            </a:tbl>
          </a:graphicData>
        </a:graphic>
      </p:graphicFrame>
    </p:spTree>
    <p:extLst>
      <p:ext uri="{BB962C8B-B14F-4D97-AF65-F5344CB8AC3E}">
        <p14:creationId xmlns:p14="http://schemas.microsoft.com/office/powerpoint/2010/main" val="12476653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12954"/>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9.3 Disadvantages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2012654"/>
              </p:ext>
            </p:extLst>
          </p:nvPr>
        </p:nvGraphicFramePr>
        <p:xfrm>
          <a:off x="0" y="354944"/>
          <a:ext cx="12192000" cy="6949440"/>
        </p:xfrm>
        <a:graphic>
          <a:graphicData uri="http://schemas.openxmlformats.org/drawingml/2006/table">
            <a:tbl>
              <a:tblPr firstRow="1" bandRow="1">
                <a:tableStyleId>{5C22544A-7EE6-4342-B048-85BDC9FD1C3A}</a:tableStyleId>
              </a:tblPr>
              <a:tblGrid>
                <a:gridCol w="2212258">
                  <a:extLst>
                    <a:ext uri="{9D8B030D-6E8A-4147-A177-3AD203B41FA5}">
                      <a16:colId xmlns:a16="http://schemas.microsoft.com/office/drawing/2014/main" val="1201349688"/>
                    </a:ext>
                  </a:extLst>
                </a:gridCol>
                <a:gridCol w="9979742">
                  <a:extLst>
                    <a:ext uri="{9D8B030D-6E8A-4147-A177-3AD203B41FA5}">
                      <a16:colId xmlns:a16="http://schemas.microsoft.com/office/drawing/2014/main" val="4013054764"/>
                    </a:ext>
                  </a:extLst>
                </a:gridCol>
              </a:tblGrid>
              <a:tr h="373298">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3214660"/>
                  </a:ext>
                </a:extLst>
              </a:tr>
              <a:tr h="373298">
                <a:tc>
                  <a:txBody>
                    <a:bodyPr/>
                    <a:lstStyle/>
                    <a:p>
                      <a:pPr algn="just">
                        <a:lnSpc>
                          <a:spcPct val="150000"/>
                        </a:lnSpc>
                        <a:spcBef>
                          <a:spcPts val="0"/>
                        </a:spcBef>
                        <a:spcAft>
                          <a:spcPts val="0"/>
                        </a:spcAft>
                      </a:pPr>
                      <a:r>
                        <a:rPr lang="en-US" altLang="en-US" sz="2400" b="1" dirty="0" smtClean="0">
                          <a:solidFill>
                            <a:srgbClr val="0000CC"/>
                          </a:solidFill>
                          <a:latin typeface="Times New Roman" panose="02020603050405020304" pitchFamily="18" charset="0"/>
                          <a:cs typeface="Times New Roman" panose="02020603050405020304" pitchFamily="18" charset="0"/>
                        </a:rPr>
                        <a:t>Resource Intensive</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b="1" dirty="0" smtClean="0">
                          <a:latin typeface="Times New Roman" panose="02020603050405020304" pitchFamily="18" charset="0"/>
                          <a:cs typeface="Times New Roman" panose="02020603050405020304" pitchFamily="18" charset="0"/>
                        </a:rPr>
                        <a:t>RAD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requires</a:t>
                      </a:r>
                      <a:r>
                        <a:rPr lang="en-US" altLang="en-US" sz="2400" dirty="0" smtClean="0">
                          <a:latin typeface="Times New Roman" panose="02020603050405020304" pitchFamily="18" charset="0"/>
                          <a:cs typeface="Times New Roman" panose="02020603050405020304" pitchFamily="18" charset="0"/>
                        </a:rPr>
                        <a:t> a </a:t>
                      </a:r>
                      <a:r>
                        <a:rPr lang="en-US" altLang="en-US" sz="2400" b="1" dirty="0" smtClean="0">
                          <a:solidFill>
                            <a:srgbClr val="006600"/>
                          </a:solidFill>
                          <a:latin typeface="Times New Roman" panose="02020603050405020304" pitchFamily="18" charset="0"/>
                          <a:cs typeface="Times New Roman" panose="02020603050405020304" pitchFamily="18" charset="0"/>
                        </a:rPr>
                        <a:t>skilled</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006600"/>
                          </a:solidFill>
                          <a:latin typeface="Times New Roman" panose="02020603050405020304" pitchFamily="18" charset="0"/>
                          <a:cs typeface="Times New Roman" panose="02020603050405020304" pitchFamily="18" charset="0"/>
                        </a:rPr>
                        <a:t>dedicated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6600"/>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6600"/>
                          </a:solidFill>
                          <a:latin typeface="Times New Roman" panose="02020603050405020304" pitchFamily="18" charset="0"/>
                          <a:cs typeface="Times New Roman" panose="02020603050405020304" pitchFamily="18" charset="0"/>
                        </a:rPr>
                        <a:t>team</a:t>
                      </a:r>
                      <a:r>
                        <a:rPr lang="en-US" altLang="en-US" sz="2400" dirty="0" smtClean="0">
                          <a:latin typeface="Times New Roman" panose="02020603050405020304" pitchFamily="18" charset="0"/>
                          <a:cs typeface="Times New Roman" panose="02020603050405020304" pitchFamily="18" charset="0"/>
                        </a:rPr>
                        <a:t> capable of </a:t>
                      </a:r>
                      <a:r>
                        <a:rPr lang="en-US" altLang="en-US" sz="2400" b="1" dirty="0" smtClean="0">
                          <a:solidFill>
                            <a:srgbClr val="6600CC"/>
                          </a:solidFill>
                          <a:latin typeface="Times New Roman" panose="02020603050405020304" pitchFamily="18" charset="0"/>
                          <a:cs typeface="Times New Roman" panose="02020603050405020304" pitchFamily="18" charset="0"/>
                        </a:rPr>
                        <a:t>quickly producing</a:t>
                      </a:r>
                      <a:r>
                        <a:rPr lang="en-US" altLang="en-US" sz="2400" dirty="0" smtClean="0">
                          <a:solidFill>
                            <a:srgbClr val="6600CC"/>
                          </a:solidFill>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and </a:t>
                      </a:r>
                      <a:r>
                        <a:rPr lang="en-US" altLang="en-US" sz="2400" b="1" dirty="0" smtClean="0">
                          <a:solidFill>
                            <a:srgbClr val="6600CC"/>
                          </a:solidFill>
                          <a:latin typeface="Times New Roman" panose="02020603050405020304" pitchFamily="18" charset="0"/>
                          <a:cs typeface="Times New Roman" panose="02020603050405020304" pitchFamily="18" charset="0"/>
                        </a:rPr>
                        <a:t>refining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prototypes</a:t>
                      </a:r>
                      <a:r>
                        <a:rPr lang="en-US" altLang="en-US" sz="2400" dirty="0" smtClean="0">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This may </a:t>
                      </a:r>
                      <a:r>
                        <a:rPr lang="en-US" altLang="en-US" sz="2400" b="1" dirty="0" smtClean="0">
                          <a:latin typeface="Times New Roman" panose="02020603050405020304" pitchFamily="18" charset="0"/>
                          <a:cs typeface="Times New Roman" panose="02020603050405020304" pitchFamily="18" charset="0"/>
                        </a:rPr>
                        <a:t>require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additional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resources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compared</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800000"/>
                          </a:solidFill>
                          <a:latin typeface="Times New Roman" panose="02020603050405020304" pitchFamily="18" charset="0"/>
                          <a:cs typeface="Times New Roman" panose="02020603050405020304" pitchFamily="18" charset="0"/>
                        </a:rPr>
                        <a:t>traditional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methodologies</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969848863"/>
                  </a:ext>
                </a:extLst>
              </a:tr>
              <a:tr h="373298">
                <a:tc>
                  <a:txBody>
                    <a:bodyPr/>
                    <a:lstStyle/>
                    <a:p>
                      <a:pPr algn="just">
                        <a:lnSpc>
                          <a:spcPct val="150000"/>
                        </a:lnSpc>
                        <a:spcBef>
                          <a:spcPts val="0"/>
                        </a:spcBef>
                        <a:spcAft>
                          <a:spcPts val="0"/>
                        </a:spcAft>
                      </a:pPr>
                      <a:r>
                        <a:rPr lang="en-US" altLang="en-US" sz="2400" b="1" dirty="0" smtClean="0">
                          <a:solidFill>
                            <a:srgbClr val="D60093"/>
                          </a:solidFill>
                          <a:latin typeface="Times New Roman" panose="02020603050405020304" pitchFamily="18" charset="0"/>
                          <a:cs typeface="Times New Roman" panose="02020603050405020304" pitchFamily="18" charset="0"/>
                        </a:rPr>
                        <a:t>Not Suitable for All Projects</a:t>
                      </a:r>
                      <a:endParaRPr lang="en-GB" sz="2400" dirty="0">
                        <a:solidFill>
                          <a:srgbClr val="D6009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Best suited for projects with clear business objectives and requirements, as well as those where user involvement and feedback are crucial. </a:t>
                      </a:r>
                    </a:p>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It may not be suitable for projects with strict regulatory requirements or where a high level of predictability is needed.</a:t>
                      </a:r>
                    </a:p>
                  </a:txBody>
                  <a:tcPr/>
                </a:tc>
                <a:extLst>
                  <a:ext uri="{0D108BD9-81ED-4DB2-BD59-A6C34878D82A}">
                    <a16:rowId xmlns:a16="http://schemas.microsoft.com/office/drawing/2014/main" val="3112354960"/>
                  </a:ext>
                </a:extLst>
              </a:tr>
              <a:tr h="373298">
                <a:tc>
                  <a:txBody>
                    <a:bodyPr/>
                    <a:lstStyle/>
                    <a:p>
                      <a:pPr algn="just">
                        <a:lnSpc>
                          <a:spcPct val="150000"/>
                        </a:lnSpc>
                        <a:spcBef>
                          <a:spcPts val="0"/>
                        </a:spcBef>
                        <a:spcAft>
                          <a:spcPts val="0"/>
                        </a:spcAft>
                      </a:pPr>
                      <a:r>
                        <a:rPr lang="en-US" altLang="en-US" sz="2400" b="1" dirty="0" smtClean="0">
                          <a:solidFill>
                            <a:srgbClr val="0000CC"/>
                          </a:solidFill>
                          <a:latin typeface="Times New Roman" panose="02020603050405020304" pitchFamily="18" charset="0"/>
                          <a:cs typeface="Times New Roman" panose="02020603050405020304" pitchFamily="18" charset="0"/>
                        </a:rPr>
                        <a:t>Documentation Challenges</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0" fontAlgn="base" latinLnBrk="0" hangingPunct="0">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The emphasis on rapid development and prototyping in RAD can sometimes lead to inadequate documentation, which may pose challenges for maintenance and future updates.</a:t>
                      </a:r>
                    </a:p>
                  </a:txBody>
                  <a:tcPr/>
                </a:tc>
                <a:extLst>
                  <a:ext uri="{0D108BD9-81ED-4DB2-BD59-A6C34878D82A}">
                    <a16:rowId xmlns:a16="http://schemas.microsoft.com/office/drawing/2014/main" val="3612274427"/>
                  </a:ext>
                </a:extLst>
              </a:tr>
            </a:tbl>
          </a:graphicData>
        </a:graphic>
      </p:graphicFrame>
    </p:spTree>
    <p:extLst>
      <p:ext uri="{BB962C8B-B14F-4D97-AF65-F5344CB8AC3E}">
        <p14:creationId xmlns:p14="http://schemas.microsoft.com/office/powerpoint/2010/main" val="13533982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10 Big Bang Model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Big Bang Model is a simplistic and unstructured approach to software development.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In </a:t>
            </a:r>
            <a:r>
              <a:rPr lang="en-GB" sz="2600" dirty="0">
                <a:latin typeface="Times New Roman" panose="02020603050405020304" pitchFamily="18" charset="0"/>
                <a:cs typeface="Times New Roman" panose="02020603050405020304" pitchFamily="18" charset="0"/>
              </a:rPr>
              <a:t>this model, there is minimal planning and documentation, and the entire software is developed in one single phase without following any specific process or methodology.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is one of the earliest and simplest models of software development, characterized by its lack of formalized processes or defined stages.</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Overall</a:t>
            </a:r>
            <a:r>
              <a:rPr lang="en-GB" sz="2600" dirty="0">
                <a:latin typeface="Times New Roman" panose="02020603050405020304" pitchFamily="18" charset="0"/>
                <a:cs typeface="Times New Roman" panose="02020603050405020304" pitchFamily="18" charset="0"/>
              </a:rPr>
              <a:t>, while the Big Bang Model may offer simplicity and flexibility for certain types of projects, its lack of structure and formalization make it less suitable for larger or more complex software development efforts.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Organizations </a:t>
            </a:r>
            <a:r>
              <a:rPr lang="en-GB" sz="2600" dirty="0">
                <a:latin typeface="Times New Roman" panose="02020603050405020304" pitchFamily="18" charset="0"/>
                <a:cs typeface="Times New Roman" panose="02020603050405020304" pitchFamily="18" charset="0"/>
              </a:rPr>
              <a:t>often opt for more structured and iterative approaches, such as the Waterfall model or Agile methodologies, to manage risk and ensure successful project outcomes.</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0988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619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10.1 Characteristics of Big Bang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16194"/>
            <a:ext cx="12192000" cy="6341806"/>
          </a:xfrm>
        </p:spPr>
        <p:txBody>
          <a:bodyPr>
            <a:noAutofit/>
          </a:bodyPr>
          <a:lstStyle/>
          <a:p>
            <a:pPr marL="514350" indent="-514350" algn="just">
              <a:lnSpc>
                <a:spcPct val="150000"/>
              </a:lnSpc>
              <a:spcBef>
                <a:spcPts val="0"/>
              </a:spcBef>
              <a:buAutoNum type="arabicPeriod"/>
            </a:pPr>
            <a:r>
              <a:rPr lang="en-GB" sz="2600" b="1" dirty="0" smtClean="0">
                <a:latin typeface="Times New Roman" panose="02020603050405020304" pitchFamily="18" charset="0"/>
                <a:cs typeface="Times New Roman" panose="02020603050405020304" pitchFamily="18" charset="0"/>
              </a:rPr>
              <a:t>Minimal </a:t>
            </a:r>
            <a:r>
              <a:rPr lang="en-GB" sz="2600" b="1" dirty="0">
                <a:latin typeface="Times New Roman" panose="02020603050405020304" pitchFamily="18" charset="0"/>
                <a:cs typeface="Times New Roman" panose="02020603050405020304" pitchFamily="18" charset="0"/>
              </a:rPr>
              <a:t>Planning:</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Big Bang Model typically lacks detailed planning or documentation.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Requirements </a:t>
            </a:r>
            <a:r>
              <a:rPr lang="en-GB" sz="2600" dirty="0">
                <a:latin typeface="Times New Roman" panose="02020603050405020304" pitchFamily="18" charset="0"/>
                <a:cs typeface="Times New Roman" panose="02020603050405020304" pitchFamily="18" charset="0"/>
              </a:rPr>
              <a:t>may not be thoroughly </a:t>
            </a:r>
            <a:r>
              <a:rPr lang="en-GB" sz="2600" dirty="0" err="1">
                <a:latin typeface="Times New Roman" panose="02020603050405020304" pitchFamily="18" charset="0"/>
                <a:cs typeface="Times New Roman" panose="02020603050405020304" pitchFamily="18" charset="0"/>
              </a:rPr>
              <a:t>analyzed</a:t>
            </a:r>
            <a:r>
              <a:rPr lang="en-GB" sz="2600" dirty="0">
                <a:latin typeface="Times New Roman" panose="02020603050405020304" pitchFamily="18" charset="0"/>
                <a:cs typeface="Times New Roman" panose="02020603050405020304" pitchFamily="18" charset="0"/>
              </a:rPr>
              <a:t> or documented upfront, and there is little emphasis on defining project milestones or deliverables.</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2. Single </a:t>
            </a:r>
            <a:r>
              <a:rPr lang="en-GB" sz="2600" b="1" dirty="0">
                <a:latin typeface="Times New Roman" panose="02020603050405020304" pitchFamily="18" charset="0"/>
                <a:cs typeface="Times New Roman" panose="02020603050405020304" pitchFamily="18" charset="0"/>
              </a:rPr>
              <a:t>Development Phase: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Unlike </a:t>
            </a:r>
            <a:r>
              <a:rPr lang="en-GB" sz="2600" dirty="0">
                <a:latin typeface="Times New Roman" panose="02020603050405020304" pitchFamily="18" charset="0"/>
                <a:cs typeface="Times New Roman" panose="02020603050405020304" pitchFamily="18" charset="0"/>
              </a:rPr>
              <a:t>other software development models that involve sequential phases or iterations, the Big Bang Model consists of a single development phase where all activities, such as requirements gathering, design, coding, and testing, occur simultaneously.</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3. High </a:t>
            </a:r>
            <a:r>
              <a:rPr lang="en-GB" sz="2600" b="1" dirty="0">
                <a:latin typeface="Times New Roman" panose="02020603050405020304" pitchFamily="18" charset="0"/>
                <a:cs typeface="Times New Roman" panose="02020603050405020304" pitchFamily="18" charset="0"/>
              </a:rPr>
              <a:t>Risk:</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Due </a:t>
            </a:r>
            <a:r>
              <a:rPr lang="en-GB" sz="2600" dirty="0">
                <a:latin typeface="Times New Roman" panose="02020603050405020304" pitchFamily="18" charset="0"/>
                <a:cs typeface="Times New Roman" panose="02020603050405020304" pitchFamily="18" charset="0"/>
              </a:rPr>
              <a:t>to the lack of structured planning and defined processes, the Big Bang Model is associated with high levels of risk. </a:t>
            </a:r>
            <a:endParaRPr lang="en-GB" sz="2600" dirty="0"/>
          </a:p>
        </p:txBody>
      </p:sp>
    </p:spTree>
    <p:extLst>
      <p:ext uri="{BB962C8B-B14F-4D97-AF65-F5344CB8AC3E}">
        <p14:creationId xmlns:p14="http://schemas.microsoft.com/office/powerpoint/2010/main" val="9196883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619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10.1 Characteristics of Big Bang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16194"/>
            <a:ext cx="12192000" cy="6341806"/>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Without proper analysis and design phases, there is a greater likelihood of encountering issues related to requirements misunderstanding, scope creep, and technical challenges.</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4. Limited </a:t>
            </a:r>
            <a:r>
              <a:rPr lang="en-GB" sz="2600" b="1" dirty="0">
                <a:latin typeface="Times New Roman" panose="02020603050405020304" pitchFamily="18" charset="0"/>
                <a:cs typeface="Times New Roman" panose="02020603050405020304" pitchFamily="18" charset="0"/>
              </a:rPr>
              <a:t>Control:</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absence of formalized processes and checkpoints makes it challenging for project managers to track progress, manage resources, and control quality effectively.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a:t>
            </a:r>
            <a:r>
              <a:rPr lang="en-GB" sz="2600" dirty="0">
                <a:latin typeface="Times New Roman" panose="02020603050405020304" pitchFamily="18" charset="0"/>
                <a:cs typeface="Times New Roman" panose="02020603050405020304" pitchFamily="18" charset="0"/>
              </a:rPr>
              <a:t>lack of control can lead to unpredictability and difficulties in meeting project objectives and deadlines.</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5. Suitability </a:t>
            </a:r>
            <a:r>
              <a:rPr lang="en-GB" sz="2600" b="1" dirty="0">
                <a:latin typeface="Times New Roman" panose="02020603050405020304" pitchFamily="18" charset="0"/>
                <a:cs typeface="Times New Roman" panose="02020603050405020304" pitchFamily="18" charset="0"/>
              </a:rPr>
              <a:t>for Small Projects: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Big Bang Model is often considered suitable for small-scale projects or projects with very limited scope and well-understood requirements. </a:t>
            </a:r>
            <a:endParaRPr lang="en-GB"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349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619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10.1 Characteristics of Big Bang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16194"/>
            <a:ext cx="12192000" cy="6341806"/>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may be used for projects where quick development and delivery are prioritized over comprehensive planning and documentation.</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6. Flexibility</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Despite </a:t>
            </a:r>
            <a:r>
              <a:rPr lang="en-GB" sz="2600" dirty="0">
                <a:latin typeface="Times New Roman" panose="02020603050405020304" pitchFamily="18" charset="0"/>
                <a:cs typeface="Times New Roman" panose="02020603050405020304" pitchFamily="18" charset="0"/>
              </a:rPr>
              <a:t>its limitations, the Big Bang Model offers flexibility in terms of accommodating changes and updates throughout the development process.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However</a:t>
            </a:r>
            <a:r>
              <a:rPr lang="en-GB" sz="2600" dirty="0">
                <a:latin typeface="Times New Roman" panose="02020603050405020304" pitchFamily="18" charset="0"/>
                <a:cs typeface="Times New Roman" panose="02020603050405020304" pitchFamily="18" charset="0"/>
              </a:rPr>
              <a:t>, this flexibility comes at the cost of increased risk and uncertainty.</a:t>
            </a:r>
          </a:p>
          <a:p>
            <a:pPr marL="0" indent="0">
              <a:buNone/>
            </a:pPr>
            <a:endParaRPr lang="en-GB" sz="2600" dirty="0"/>
          </a:p>
        </p:txBody>
      </p:sp>
    </p:spTree>
    <p:extLst>
      <p:ext uri="{BB962C8B-B14F-4D97-AF65-F5344CB8AC3E}">
        <p14:creationId xmlns:p14="http://schemas.microsoft.com/office/powerpoint/2010/main" val="138923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1. Waterfall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0"/>
            <a:ext cx="12192000" cy="6592529"/>
          </a:xfrm>
        </p:spPr>
        <p:txBody>
          <a:bodyPr>
            <a:noAutofit/>
          </a:bodyPr>
          <a:lstStyle/>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is a </a:t>
            </a:r>
            <a:r>
              <a:rPr lang="en-GB" b="1" dirty="0" smtClean="0">
                <a:solidFill>
                  <a:srgbClr val="6600CC"/>
                </a:solidFill>
                <a:latin typeface="Times New Roman" panose="02020603050405020304" pitchFamily="18" charset="0"/>
                <a:cs typeface="Times New Roman" panose="02020603050405020304" pitchFamily="18" charset="0"/>
              </a:rPr>
              <a:t>sequential, linear approach</a:t>
            </a:r>
            <a:r>
              <a:rPr lang="en-GB" dirty="0" smtClean="0">
                <a:latin typeface="Times New Roman" panose="02020603050405020304" pitchFamily="18" charset="0"/>
                <a:cs typeface="Times New Roman" panose="02020603050405020304" pitchFamily="18" charset="0"/>
              </a:rPr>
              <a:t> to </a:t>
            </a:r>
            <a:r>
              <a:rPr lang="en-GB" b="1" dirty="0" smtClean="0">
                <a:solidFill>
                  <a:srgbClr val="6600CC"/>
                </a:solidFill>
                <a:latin typeface="Times New Roman" panose="02020603050405020304" pitchFamily="18" charset="0"/>
                <a:cs typeface="Times New Roman" panose="02020603050405020304" pitchFamily="18" charset="0"/>
              </a:rPr>
              <a:t>software</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development</a:t>
            </a:r>
            <a:r>
              <a:rPr lang="en-GB"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where </a:t>
            </a:r>
            <a:r>
              <a:rPr lang="en-GB" b="1" dirty="0" smtClean="0">
                <a:latin typeface="Times New Roman" panose="02020603050405020304" pitchFamily="18" charset="0"/>
                <a:cs typeface="Times New Roman" panose="02020603050405020304" pitchFamily="18" charset="0"/>
              </a:rPr>
              <a:t>each phase </a:t>
            </a:r>
            <a:r>
              <a:rPr lang="en-GB" dirty="0" smtClean="0">
                <a:latin typeface="Times New Roman" panose="02020603050405020304" pitchFamily="18" charset="0"/>
                <a:cs typeface="Times New Roman" panose="02020603050405020304" pitchFamily="18" charset="0"/>
              </a:rPr>
              <a:t>(</a:t>
            </a:r>
            <a:r>
              <a:rPr lang="en-GB" b="1" dirty="0" smtClean="0">
                <a:solidFill>
                  <a:srgbClr val="006600"/>
                </a:solidFill>
                <a:latin typeface="Times New Roman" panose="02020603050405020304" pitchFamily="18" charset="0"/>
                <a:cs typeface="Times New Roman" panose="02020603050405020304" pitchFamily="18" charset="0"/>
              </a:rPr>
              <a:t>requirements, design,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	implementation, testing</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deployment</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maintenance</a:t>
            </a:r>
            <a:r>
              <a:rPr lang="en-GB"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is completed </a:t>
            </a:r>
            <a:r>
              <a:rPr lang="en-GB" b="1" dirty="0" smtClean="0">
                <a:latin typeface="Times New Roman" panose="02020603050405020304" pitchFamily="18" charset="0"/>
                <a:cs typeface="Times New Roman" panose="02020603050405020304" pitchFamily="18" charset="0"/>
              </a:rPr>
              <a:t>before moving</a:t>
            </a:r>
            <a:r>
              <a:rPr lang="en-GB" dirty="0" smtClean="0">
                <a:latin typeface="Times New Roman" panose="02020603050405020304" pitchFamily="18" charset="0"/>
                <a:cs typeface="Times New Roman" panose="02020603050405020304" pitchFamily="18" charset="0"/>
              </a:rPr>
              <a:t> to the </a:t>
            </a:r>
            <a:r>
              <a:rPr lang="en-GB" b="1" dirty="0" smtClean="0">
                <a:latin typeface="Times New Roman" panose="02020603050405020304" pitchFamily="18" charset="0"/>
                <a:cs typeface="Times New Roman" panose="02020603050405020304" pitchFamily="18" charset="0"/>
              </a:rPr>
              <a:t>next</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phase</a:t>
            </a:r>
            <a:r>
              <a:rPr lang="en-GB"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is characterized by its </a:t>
            </a:r>
            <a:r>
              <a:rPr lang="en-GB" b="1" dirty="0" smtClean="0">
                <a:solidFill>
                  <a:srgbClr val="660033"/>
                </a:solidFill>
                <a:latin typeface="Times New Roman" panose="02020603050405020304" pitchFamily="18" charset="0"/>
                <a:cs typeface="Times New Roman" panose="02020603050405020304" pitchFamily="18" charset="0"/>
              </a:rPr>
              <a:t>strict phase-by-phase progression</a:t>
            </a:r>
            <a:r>
              <a:rPr lang="en-GB" dirty="0" smtClean="0">
                <a:solidFill>
                  <a:srgbClr val="660033"/>
                </a:solidFill>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and </a:t>
            </a:r>
            <a:r>
              <a:rPr lang="en-GB" b="1" dirty="0" smtClean="0">
                <a:solidFill>
                  <a:srgbClr val="660033"/>
                </a:solidFill>
                <a:latin typeface="Times New Roman" panose="02020603050405020304" pitchFamily="18" charset="0"/>
                <a:cs typeface="Times New Roman" panose="02020603050405020304" pitchFamily="18" charset="0"/>
              </a:rPr>
              <a:t>emphasis</a:t>
            </a:r>
            <a:r>
              <a:rPr lang="en-GB" dirty="0" smtClean="0">
                <a:latin typeface="Times New Roman" panose="02020603050405020304" pitchFamily="18" charset="0"/>
                <a:cs typeface="Times New Roman" panose="02020603050405020304" pitchFamily="18" charset="0"/>
              </a:rPr>
              <a:t> on </a:t>
            </a:r>
            <a:r>
              <a:rPr lang="en-GB" b="1" dirty="0" smtClean="0">
                <a:solidFill>
                  <a:srgbClr val="660033"/>
                </a:solidFill>
                <a:latin typeface="Times New Roman" panose="02020603050405020304" pitchFamily="18" charset="0"/>
                <a:cs typeface="Times New Roman" panose="02020603050405020304" pitchFamily="18" charset="0"/>
              </a:rPr>
              <a:t>documentation</a:t>
            </a:r>
            <a:r>
              <a:rPr lang="en-GB"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In the </a:t>
            </a:r>
            <a:r>
              <a:rPr lang="en-GB" b="1" dirty="0" smtClean="0">
                <a:solidFill>
                  <a:srgbClr val="006600"/>
                </a:solidFill>
                <a:latin typeface="Times New Roman" panose="02020603050405020304" pitchFamily="18" charset="0"/>
                <a:cs typeface="Times New Roman" panose="02020603050405020304" pitchFamily="18" charset="0"/>
              </a:rPr>
              <a:t>Waterfall Model</a:t>
            </a:r>
            <a:r>
              <a:rPr lang="en-GB" dirty="0" smtClean="0">
                <a:latin typeface="Times New Roman" panose="02020603050405020304" pitchFamily="18" charset="0"/>
                <a:cs typeface="Times New Roman" panose="02020603050405020304" pitchFamily="18" charset="0"/>
              </a:rPr>
              <a:t>, the </a:t>
            </a:r>
            <a:r>
              <a:rPr lang="en-GB" b="1" dirty="0" smtClean="0">
                <a:latin typeface="Times New Roman" panose="02020603050405020304" pitchFamily="18" charset="0"/>
                <a:cs typeface="Times New Roman" panose="02020603050405020304" pitchFamily="18" charset="0"/>
              </a:rPr>
              <a:t>software development process</a:t>
            </a:r>
            <a:r>
              <a:rPr lang="en-GB" dirty="0" smtClean="0">
                <a:latin typeface="Times New Roman" panose="02020603050405020304" pitchFamily="18" charset="0"/>
                <a:cs typeface="Times New Roman" panose="02020603050405020304" pitchFamily="18" charset="0"/>
              </a:rPr>
              <a:t> is divided into </a:t>
            </a:r>
            <a:r>
              <a:rPr lang="en-GB" b="1" dirty="0" smtClean="0">
                <a:solidFill>
                  <a:srgbClr val="660033"/>
                </a:solidFill>
                <a:latin typeface="Times New Roman" panose="02020603050405020304" pitchFamily="18" charset="0"/>
                <a:cs typeface="Times New Roman" panose="02020603050405020304" pitchFamily="18" charset="0"/>
              </a:rPr>
              <a:t>distinct phases</a:t>
            </a:r>
            <a:r>
              <a:rPr lang="en-GB" dirty="0" smtClean="0">
                <a:latin typeface="Times New Roman" panose="02020603050405020304" pitchFamily="18" charset="0"/>
                <a:cs typeface="Times New Roman" panose="02020603050405020304" pitchFamily="18" charset="0"/>
              </a:rPr>
              <a:t>, and each </a:t>
            </a:r>
            <a:r>
              <a:rPr lang="en-GB" b="1" dirty="0" smtClean="0">
                <a:solidFill>
                  <a:srgbClr val="660033"/>
                </a:solidFill>
                <a:latin typeface="Times New Roman" panose="02020603050405020304" pitchFamily="18" charset="0"/>
                <a:cs typeface="Times New Roman" panose="02020603050405020304" pitchFamily="18" charset="0"/>
              </a:rPr>
              <a:t>phase</a:t>
            </a:r>
            <a:r>
              <a:rPr lang="en-GB" dirty="0" smtClean="0">
                <a:latin typeface="Times New Roman" panose="02020603050405020304" pitchFamily="18" charset="0"/>
                <a:cs typeface="Times New Roman" panose="02020603050405020304" pitchFamily="18" charset="0"/>
              </a:rPr>
              <a:t> must be </a:t>
            </a:r>
            <a:r>
              <a:rPr lang="en-GB" b="1" dirty="0" smtClean="0">
                <a:solidFill>
                  <a:srgbClr val="660033"/>
                </a:solidFill>
                <a:latin typeface="Times New Roman" panose="02020603050405020304" pitchFamily="18" charset="0"/>
                <a:cs typeface="Times New Roman" panose="02020603050405020304" pitchFamily="18" charset="0"/>
              </a:rPr>
              <a:t>completed</a:t>
            </a:r>
            <a:r>
              <a:rPr lang="en-GB" dirty="0" smtClean="0">
                <a:latin typeface="Times New Roman" panose="02020603050405020304" pitchFamily="18" charset="0"/>
                <a:cs typeface="Times New Roman" panose="02020603050405020304" pitchFamily="18" charset="0"/>
              </a:rPr>
              <a:t> before the </a:t>
            </a:r>
            <a:r>
              <a:rPr lang="en-GB" b="1" dirty="0" smtClean="0">
                <a:solidFill>
                  <a:srgbClr val="660033"/>
                </a:solidFill>
                <a:latin typeface="Times New Roman" panose="02020603050405020304" pitchFamily="18" charset="0"/>
                <a:cs typeface="Times New Roman" panose="02020603050405020304" pitchFamily="18" charset="0"/>
              </a:rPr>
              <a:t>next</a:t>
            </a:r>
            <a:r>
              <a:rPr lang="en-GB" dirty="0" smtClean="0">
                <a:latin typeface="Times New Roman" panose="02020603050405020304" pitchFamily="18" charset="0"/>
                <a:cs typeface="Times New Roman" panose="02020603050405020304" pitchFamily="18" charset="0"/>
              </a:rPr>
              <a:t> one </a:t>
            </a:r>
            <a:r>
              <a:rPr lang="en-GB" b="1" dirty="0" smtClean="0">
                <a:solidFill>
                  <a:srgbClr val="660033"/>
                </a:solidFill>
                <a:latin typeface="Times New Roman" panose="02020603050405020304" pitchFamily="18" charset="0"/>
                <a:cs typeface="Times New Roman" panose="02020603050405020304" pitchFamily="18" charset="0"/>
              </a:rPr>
              <a:t>begins</a:t>
            </a:r>
            <a:r>
              <a:rPr lang="en-GB"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name </a:t>
            </a:r>
            <a:r>
              <a:rPr lang="en-GB" b="1" dirty="0" smtClean="0">
                <a:latin typeface="Times New Roman" panose="02020603050405020304" pitchFamily="18" charset="0"/>
                <a:cs typeface="Times New Roman" panose="02020603050405020304" pitchFamily="18" charset="0"/>
              </a:rPr>
              <a:t>"waterfall" </a:t>
            </a:r>
            <a:r>
              <a:rPr lang="en-GB" dirty="0" smtClean="0">
                <a:latin typeface="Times New Roman" panose="02020603050405020304" pitchFamily="18" charset="0"/>
                <a:cs typeface="Times New Roman" panose="02020603050405020304" pitchFamily="18" charset="0"/>
              </a:rPr>
              <a:t>is derived from the </a:t>
            </a:r>
            <a:r>
              <a:rPr lang="en-GB" b="1" dirty="0" smtClean="0">
                <a:solidFill>
                  <a:srgbClr val="006600"/>
                </a:solidFill>
                <a:latin typeface="Times New Roman" panose="02020603050405020304" pitchFamily="18" charset="0"/>
                <a:cs typeface="Times New Roman" panose="02020603050405020304" pitchFamily="18" charset="0"/>
              </a:rPr>
              <a:t>cascading</a:t>
            </a:r>
            <a:r>
              <a:rPr lang="en-GB" dirty="0" smtClean="0">
                <a:latin typeface="Times New Roman" panose="02020603050405020304" pitchFamily="18" charset="0"/>
                <a:cs typeface="Times New Roman" panose="02020603050405020304" pitchFamily="18" charset="0"/>
              </a:rPr>
              <a:t> flow of </a:t>
            </a:r>
            <a:r>
              <a:rPr lang="en-GB" b="1" dirty="0" smtClean="0">
                <a:solidFill>
                  <a:srgbClr val="006600"/>
                </a:solidFill>
                <a:latin typeface="Times New Roman" panose="02020603050405020304" pitchFamily="18" charset="0"/>
                <a:cs typeface="Times New Roman" panose="02020603050405020304" pitchFamily="18" charset="0"/>
              </a:rPr>
              <a:t>activities</a:t>
            </a:r>
            <a:r>
              <a:rPr lang="en-GB" dirty="0" smtClean="0">
                <a:latin typeface="Times New Roman" panose="02020603050405020304" pitchFamily="18" charset="0"/>
                <a:cs typeface="Times New Roman" panose="02020603050405020304" pitchFamily="18" charset="0"/>
              </a:rPr>
              <a:t> from one </a:t>
            </a:r>
            <a:r>
              <a:rPr lang="en-GB" b="1" dirty="0" smtClean="0">
                <a:solidFill>
                  <a:srgbClr val="FF0000"/>
                </a:solidFill>
                <a:latin typeface="Times New Roman" panose="02020603050405020304" pitchFamily="18" charset="0"/>
                <a:cs typeface="Times New Roman" panose="02020603050405020304" pitchFamily="18" charset="0"/>
              </a:rPr>
              <a:t>phase to the next</a:t>
            </a:r>
            <a:r>
              <a:rPr lang="en-GB" dirty="0" smtClean="0">
                <a:latin typeface="Times New Roman" panose="02020603050405020304" pitchFamily="18" charset="0"/>
                <a:cs typeface="Times New Roman" panose="02020603050405020304" pitchFamily="18" charset="0"/>
              </a:rPr>
              <a:t>, similar to how a </a:t>
            </a:r>
            <a:r>
              <a:rPr lang="en-GB" b="1" dirty="0" smtClean="0">
                <a:solidFill>
                  <a:srgbClr val="FF0000"/>
                </a:solidFill>
                <a:latin typeface="Times New Roman" panose="02020603050405020304" pitchFamily="18" charset="0"/>
                <a:cs typeface="Times New Roman" panose="02020603050405020304" pitchFamily="18" charset="0"/>
              </a:rPr>
              <a:t>waterfall flows downwards</a:t>
            </a:r>
            <a:r>
              <a:rPr lang="en-GB"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64826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8709"/>
          </a:xfrm>
        </p:spPr>
        <p:txBody>
          <a:bodyPr>
            <a:noAutofit/>
          </a:bodyPr>
          <a:lstStyle/>
          <a:p>
            <a:pPr algn="ctr"/>
            <a:r>
              <a:rPr lang="en-GB" sz="2800" b="1" dirty="0" smtClean="0">
                <a:latin typeface="Times New Roman" panose="02020603050405020304" pitchFamily="18" charset="0"/>
                <a:cs typeface="Times New Roman" panose="02020603050405020304" pitchFamily="18" charset="0"/>
              </a:rPr>
              <a:t>Activity: Multiple </a:t>
            </a:r>
            <a:r>
              <a:rPr lang="en-GB" sz="2800" b="1" dirty="0" smtClean="0">
                <a:latin typeface="Times New Roman" panose="02020603050405020304" pitchFamily="18" charset="0"/>
                <a:cs typeface="Times New Roman" panose="02020603050405020304" pitchFamily="18" charset="0"/>
              </a:rPr>
              <a:t>choice </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8710"/>
            <a:ext cx="12191999" cy="6489289"/>
          </a:xfrm>
        </p:spPr>
        <p:txBody>
          <a:bodyPr>
            <a:noAutofit/>
          </a:bodyPr>
          <a:lstStyle/>
          <a:p>
            <a:pPr marL="0" lvl="0" indent="0" eaLnBrk="0" fontAlgn="base" hangingPunct="0">
              <a:lnSpc>
                <a:spcPct val="100000"/>
              </a:lnSpc>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Which software process model follows a linear and sequential approach to development?</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 Waterfall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Agile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Spiral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Iterative Model</a:t>
            </a:r>
          </a:p>
          <a:p>
            <a:pPr marL="0" lvl="0" indent="0" eaLnBrk="0" fontAlgn="base" hangingPunct="0">
              <a:lnSpc>
                <a:spcPct val="100000"/>
              </a:lnSpc>
              <a:spcBef>
                <a:spcPct val="0"/>
              </a:spcBef>
              <a:spcAft>
                <a:spcPct val="0"/>
              </a:spcAft>
              <a:buNone/>
            </a:pPr>
            <a:r>
              <a:rPr lang="en-US" altLang="en-US" sz="1800" dirty="0" smtClean="0">
                <a:latin typeface="Times New Roman" panose="02020603050405020304" pitchFamily="18" charset="0"/>
                <a:cs typeface="Times New Roman" panose="02020603050405020304" pitchFamily="18" charset="0"/>
              </a:rPr>
              <a:t>2. Which </a:t>
            </a:r>
            <a:r>
              <a:rPr lang="en-US" altLang="en-US" sz="1800" dirty="0">
                <a:latin typeface="Times New Roman" panose="02020603050405020304" pitchFamily="18" charset="0"/>
                <a:cs typeface="Times New Roman" panose="02020603050405020304" pitchFamily="18" charset="0"/>
              </a:rPr>
              <a:t>software process model emphasizes delivering value to customers through iterative and incremental development?</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 Waterfall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Agile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Spiral Model</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V-Model</a:t>
            </a:r>
          </a:p>
          <a:p>
            <a:pPr marL="354013" lvl="0" indent="-354013" eaLnBrk="0" fontAlgn="base" hangingPunct="0">
              <a:lnSpc>
                <a:spcPct val="100000"/>
              </a:lnSpc>
              <a:spcBef>
                <a:spcPct val="0"/>
              </a:spcBef>
              <a:spcAft>
                <a:spcPct val="0"/>
              </a:spcAft>
              <a:buNone/>
            </a:pPr>
            <a:r>
              <a:rPr lang="en-US" altLang="en-US" sz="1800" dirty="0" smtClean="0">
                <a:latin typeface="Times New Roman" panose="02020603050405020304" pitchFamily="18" charset="0"/>
                <a:cs typeface="Times New Roman" panose="02020603050405020304" pitchFamily="18" charset="0"/>
              </a:rPr>
              <a:t>3. Which </a:t>
            </a:r>
            <a:r>
              <a:rPr lang="en-US" altLang="en-US" sz="1800" dirty="0">
                <a:latin typeface="Times New Roman" panose="02020603050405020304" pitchFamily="18" charset="0"/>
                <a:cs typeface="Times New Roman" panose="02020603050405020304" pitchFamily="18" charset="0"/>
              </a:rPr>
              <a:t>phase of the Software Development Life Cycle (SDLC) involves verifying and validating the software to ensure it </a:t>
            </a:r>
            <a:r>
              <a:rPr lang="en-US" altLang="en-US" sz="1800" dirty="0" smtClean="0">
                <a:latin typeface="Times New Roman" panose="02020603050405020304" pitchFamily="18" charset="0"/>
                <a:cs typeface="Times New Roman" panose="02020603050405020304" pitchFamily="18" charset="0"/>
              </a:rPr>
              <a:t>meets quality </a:t>
            </a:r>
            <a:r>
              <a:rPr lang="en-US" altLang="en-US" sz="1800" dirty="0">
                <a:latin typeface="Times New Roman" panose="02020603050405020304" pitchFamily="18" charset="0"/>
                <a:cs typeface="Times New Roman" panose="02020603050405020304" pitchFamily="18" charset="0"/>
              </a:rPr>
              <a:t>standards?</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 Requirements Analysis</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Design</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Implementation</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a:t>
            </a:r>
            <a:r>
              <a:rPr lang="en-US" altLang="en-US" sz="1800" dirty="0" smtClean="0">
                <a:latin typeface="Times New Roman" panose="02020603050405020304" pitchFamily="18" charset="0"/>
                <a:cs typeface="Times New Roman" panose="02020603050405020304" pitchFamily="18" charset="0"/>
              </a:rPr>
              <a:t>Testing</a:t>
            </a:r>
          </a:p>
          <a:p>
            <a:pPr marL="442913" lvl="0" indent="-442913" eaLnBrk="0" fontAlgn="base" hangingPunct="0">
              <a:lnSpc>
                <a:spcPct val="100000"/>
              </a:lnSpc>
              <a:spcBef>
                <a:spcPct val="0"/>
              </a:spcBef>
              <a:spcAft>
                <a:spcPct val="0"/>
              </a:spcAft>
              <a:buNone/>
            </a:pPr>
            <a:r>
              <a:rPr lang="en-US" altLang="en-US" sz="1800" dirty="0" smtClean="0">
                <a:latin typeface="Times New Roman" panose="02020603050405020304" pitchFamily="18" charset="0"/>
                <a:cs typeface="Times New Roman" panose="02020603050405020304" pitchFamily="18" charset="0"/>
              </a:rPr>
              <a:t>4. Which activity involves managing and controlling changes to the software system, including version control and release management?</a:t>
            </a:r>
          </a:p>
          <a:p>
            <a:pPr marL="457200" lvl="1" indent="0" eaLnBrk="0" fontAlgn="base" hangingPunct="0">
              <a:lnSpc>
                <a:spcPct val="100000"/>
              </a:lnSpc>
              <a:spcBef>
                <a:spcPct val="0"/>
              </a:spcBef>
              <a:spcAft>
                <a:spcPct val="0"/>
              </a:spcAft>
              <a:buNone/>
            </a:pPr>
            <a:r>
              <a:rPr lang="en-US" altLang="en-US" sz="1800" dirty="0" smtClean="0">
                <a:latin typeface="Times New Roman" panose="02020603050405020304" pitchFamily="18" charset="0"/>
                <a:cs typeface="Times New Roman" panose="02020603050405020304" pitchFamily="18" charset="0"/>
              </a:rPr>
              <a:t>A</a:t>
            </a:r>
            <a:r>
              <a:rPr lang="en-US" altLang="en-US" sz="1800" dirty="0">
                <a:latin typeface="Times New Roman" panose="02020603050405020304" pitchFamily="18" charset="0"/>
                <a:cs typeface="Times New Roman" panose="02020603050405020304" pitchFamily="18" charset="0"/>
              </a:rPr>
              <a:t>) Configuration Management</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B) Project Management</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C) Quality </a:t>
            </a:r>
            <a:r>
              <a:rPr lang="en-US" altLang="en-US" sz="1800" dirty="0" smtClean="0">
                <a:latin typeface="Times New Roman" panose="02020603050405020304" pitchFamily="18" charset="0"/>
                <a:cs typeface="Times New Roman" panose="02020603050405020304" pitchFamily="18" charset="0"/>
              </a:rPr>
              <a:t>Assurance</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D) Documentation</a:t>
            </a:r>
          </a:p>
          <a:p>
            <a:pPr marL="457200" lvl="1" indent="0" eaLnBrk="0" fontAlgn="base" hangingPunct="0">
              <a:lnSpc>
                <a:spcPct val="100000"/>
              </a:lnSpc>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3425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191728"/>
          </a:xfrm>
        </p:spPr>
        <p:txBody>
          <a:bodyPr>
            <a:noAutofit/>
          </a:bodyPr>
          <a:lstStyle/>
          <a:p>
            <a:pPr algn="ctr"/>
            <a:r>
              <a:rPr lang="en-GB" sz="2800" b="1" dirty="0" smtClean="0">
                <a:latin typeface="Times New Roman" panose="02020603050405020304" pitchFamily="18" charset="0"/>
                <a:cs typeface="Times New Roman" panose="02020603050405020304" pitchFamily="18" charset="0"/>
              </a:rPr>
              <a:t>Multiple choice continued </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239" y="2"/>
            <a:ext cx="12088761" cy="6857997"/>
          </a:xfrm>
        </p:spPr>
        <p:txBody>
          <a:bodyPr>
            <a:noAutofit/>
          </a:bodyPr>
          <a:lstStyle/>
          <a:p>
            <a:pPr marL="0" lvl="0" indent="0" algn="just" eaLnBrk="0" fontAlgn="base" hangingPunct="0">
              <a:lnSpc>
                <a:spcPct val="15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5. Which </a:t>
            </a:r>
            <a:r>
              <a:rPr lang="en-US" altLang="en-US" sz="2000" dirty="0">
                <a:latin typeface="Times New Roman" panose="02020603050405020304" pitchFamily="18" charset="0"/>
                <a:cs typeface="Times New Roman" panose="02020603050405020304" pitchFamily="18" charset="0"/>
              </a:rPr>
              <a:t>phase of the System Development Life Cycle (SDLC) focuses on gathering and analyzing requirements?</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A) Implementation</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B) Testing</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C) Analysis</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D) Deployment</a:t>
            </a:r>
          </a:p>
          <a:p>
            <a:pPr marL="0" lvl="0" indent="0" algn="just" eaLnBrk="0" fontAlgn="base" hangingPunct="0">
              <a:lnSpc>
                <a:spcPct val="15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6. </a:t>
            </a:r>
            <a:r>
              <a:rPr lang="en-US" altLang="en-US" sz="2000" dirty="0" smtClean="0">
                <a:latin typeface="Times New Roman" panose="02020603050405020304" pitchFamily="18" charset="0"/>
                <a:cs typeface="Times New Roman" panose="02020603050405020304" pitchFamily="18" charset="0"/>
              </a:rPr>
              <a:t>Which </a:t>
            </a:r>
            <a:r>
              <a:rPr lang="en-US" altLang="en-US" sz="2000" dirty="0">
                <a:latin typeface="Times New Roman" panose="02020603050405020304" pitchFamily="18" charset="0"/>
                <a:cs typeface="Times New Roman" panose="02020603050405020304" pitchFamily="18" charset="0"/>
              </a:rPr>
              <a:t>software development approach emphasizes flexibility, collaboration, and responsiveness to change?</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A) Waterfall Model</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B) Agile Methodologies</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C) Spiral Model</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D) Rapid Application Development (RAD)</a:t>
            </a:r>
          </a:p>
          <a:p>
            <a:pPr marL="0" lvl="0" indent="0" algn="just" eaLnBrk="0" fontAlgn="base" hangingPunct="0">
              <a:lnSpc>
                <a:spcPct val="15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7. </a:t>
            </a:r>
            <a:r>
              <a:rPr lang="en-US" altLang="en-US" sz="2000" dirty="0" smtClean="0">
                <a:latin typeface="Times New Roman" panose="02020603050405020304" pitchFamily="18" charset="0"/>
                <a:cs typeface="Times New Roman" panose="02020603050405020304" pitchFamily="18" charset="0"/>
              </a:rPr>
              <a:t>Which </a:t>
            </a:r>
            <a:r>
              <a:rPr lang="en-US" altLang="en-US" sz="2000" dirty="0">
                <a:latin typeface="Times New Roman" panose="02020603050405020304" pitchFamily="18" charset="0"/>
                <a:cs typeface="Times New Roman" panose="02020603050405020304" pitchFamily="18" charset="0"/>
              </a:rPr>
              <a:t>activity involves translating design specifications into executable code?</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A) Requirements Elicitation and Analysis</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B) System Design</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C) Implementation and Coding</a:t>
            </a:r>
          </a:p>
          <a:p>
            <a:pPr marL="457200" lvl="1" indent="0" algn="just" eaLnBrk="0" fontAlgn="base" hangingPunct="0">
              <a:lnSpc>
                <a:spcPct val="15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D) Testing</a:t>
            </a:r>
          </a:p>
          <a:p>
            <a:pPr marL="0" lvl="0" indent="0" algn="just" eaLnBrk="0" fontAlgn="base" hangingPunct="0">
              <a:lnSpc>
                <a:spcPct val="150000"/>
              </a:lnSpc>
              <a:spcBef>
                <a:spcPct val="0"/>
              </a:spcBef>
              <a:spcAft>
                <a:spcPct val="0"/>
              </a:spcAft>
              <a:buNone/>
            </a:pPr>
            <a:endParaRPr lang="en-GB"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7919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400" b="1" dirty="0" smtClean="0">
                <a:latin typeface="Times New Roman" panose="02020603050405020304" pitchFamily="18" charset="0"/>
                <a:cs typeface="Times New Roman" panose="02020603050405020304" pitchFamily="18" charset="0"/>
              </a:rPr>
              <a:t>Multiple choice continued </a:t>
            </a:r>
            <a:endParaRPr lang="en-GB"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239" y="427702"/>
            <a:ext cx="12088761" cy="6430297"/>
          </a:xfrm>
        </p:spPr>
        <p:txBody>
          <a:bodyPr>
            <a:noAutofit/>
          </a:bodyPr>
          <a:lstStyle/>
          <a:p>
            <a:pPr marL="0" lvl="0" indent="0" algn="just" eaLnBrk="0" fontAlgn="base" hangingPunct="0">
              <a:lnSpc>
                <a:spcPct val="15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8. </a:t>
            </a: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What </a:t>
            </a:r>
            <a:r>
              <a:rPr lang="en-US" altLang="en-US" sz="2400" dirty="0">
                <a:latin typeface="Times New Roman" panose="02020603050405020304" pitchFamily="18" charset="0"/>
                <a:cs typeface="Times New Roman" panose="02020603050405020304" pitchFamily="18" charset="0"/>
              </a:rPr>
              <a:t>is the primary focus of the deployment phase in the SDLC?</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 Writing code</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B) Verifying requirements</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C) Installing and launching the system</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D) Gathering user feedback</a:t>
            </a:r>
          </a:p>
          <a:p>
            <a:pPr marL="442913" lvl="0" indent="-442913" algn="just" eaLnBrk="0" fontAlgn="base" hangingPunct="0">
              <a:lnSpc>
                <a:spcPct val="15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9. Which </a:t>
            </a:r>
            <a:r>
              <a:rPr lang="en-US" altLang="en-US" sz="2400" dirty="0">
                <a:latin typeface="Times New Roman" panose="02020603050405020304" pitchFamily="18" charset="0"/>
                <a:cs typeface="Times New Roman" panose="02020603050405020304" pitchFamily="18" charset="0"/>
              </a:rPr>
              <a:t>phase of the SDLC involves ongoing support and maintenance of the software system?</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A) Requirements Elicitation and Analysis</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B) System Design</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C) Maintenance and Support</a:t>
            </a:r>
          </a:p>
          <a:p>
            <a:pPr marL="457200" lvl="1"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D) Deployment</a:t>
            </a:r>
          </a:p>
          <a:p>
            <a:pPr algn="just">
              <a:lnSpc>
                <a:spcPct val="150000"/>
              </a:lnSpc>
            </a:pP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5779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US" altLang="en-US" sz="3200" b="1" dirty="0" smtClean="0">
                <a:latin typeface="Times New Roman" panose="02020603050405020304" pitchFamily="18" charset="0"/>
                <a:cs typeface="Times New Roman" panose="02020603050405020304" pitchFamily="18" charset="0"/>
              </a:rPr>
              <a:t>Activity: True </a:t>
            </a:r>
            <a:r>
              <a:rPr lang="en-US" altLang="en-US" sz="3200" b="1" dirty="0">
                <a:latin typeface="Times New Roman" panose="02020603050405020304" pitchFamily="18" charset="0"/>
                <a:cs typeface="Times New Roman" panose="02020603050405020304" pitchFamily="18" charset="0"/>
              </a:rPr>
              <a:t>or </a:t>
            </a:r>
            <a:r>
              <a:rPr lang="en-US" altLang="en-US" sz="3200" b="1" dirty="0" smtClean="0">
                <a:latin typeface="Times New Roman" panose="02020603050405020304" pitchFamily="18" charset="0"/>
                <a:cs typeface="Times New Roman" panose="02020603050405020304" pitchFamily="18" charset="0"/>
              </a:rPr>
              <a:t>False</a:t>
            </a:r>
            <a:endParaRPr lang="en-GB" sz="3200" dirty="0"/>
          </a:p>
        </p:txBody>
      </p:sp>
      <p:sp>
        <p:nvSpPr>
          <p:cNvPr id="3" name="Content Placeholder 2"/>
          <p:cNvSpPr>
            <a:spLocks noGrp="1"/>
          </p:cNvSpPr>
          <p:nvPr>
            <p:ph idx="1"/>
          </p:nvPr>
        </p:nvSpPr>
        <p:spPr>
          <a:xfrm>
            <a:off x="0" y="265472"/>
            <a:ext cx="12192000" cy="6592528"/>
          </a:xfrm>
        </p:spPr>
        <p:txBody>
          <a:bodyPr>
            <a:noAutofit/>
          </a:bodyPr>
          <a:lstStyle/>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Agile Model follows a sequential and linear approach to software development. (</a:t>
            </a:r>
            <a:r>
              <a:rPr lang="en-US" altLang="en-US" sz="2400" dirty="0" smtClean="0">
                <a:latin typeface="Times New Roman" panose="02020603050405020304" pitchFamily="18" charset="0"/>
                <a:cs typeface="Times New Roman" panose="02020603050405020304" pitchFamily="18" charset="0"/>
              </a:rPr>
              <a:t>True/False)</a:t>
            </a:r>
          </a:p>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Spiral Model combines elements of iterative development and risk management. (</a:t>
            </a:r>
            <a:r>
              <a:rPr lang="en-US" altLang="en-US" sz="2400" dirty="0" smtClean="0">
                <a:latin typeface="Times New Roman" panose="02020603050405020304" pitchFamily="18" charset="0"/>
                <a:cs typeface="Times New Roman" panose="02020603050405020304" pitchFamily="18" charset="0"/>
              </a:rPr>
              <a:t>True/False)</a:t>
            </a:r>
          </a:p>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V-Model emphasizes flexibility, collaboration, and responsiveness to change. (</a:t>
            </a:r>
            <a:r>
              <a:rPr lang="en-US" altLang="en-US" sz="2400" dirty="0" smtClean="0">
                <a:latin typeface="Times New Roman" panose="02020603050405020304" pitchFamily="18" charset="0"/>
                <a:cs typeface="Times New Roman" panose="02020603050405020304" pitchFamily="18" charset="0"/>
              </a:rPr>
              <a:t>True/False)</a:t>
            </a:r>
          </a:p>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Prototyping </a:t>
            </a:r>
            <a:r>
              <a:rPr lang="en-US" altLang="en-US" sz="2400" dirty="0">
                <a:latin typeface="Times New Roman" panose="02020603050405020304" pitchFamily="18" charset="0"/>
                <a:cs typeface="Times New Roman" panose="02020603050405020304" pitchFamily="18" charset="0"/>
              </a:rPr>
              <a:t>is a software development approach that involves building quick and simplified versions of the system to gather feedback. (</a:t>
            </a:r>
            <a:r>
              <a:rPr lang="en-US" altLang="en-US" sz="2400" dirty="0" smtClean="0">
                <a:latin typeface="Times New Roman" panose="02020603050405020304" pitchFamily="18" charset="0"/>
                <a:cs typeface="Times New Roman" panose="02020603050405020304" pitchFamily="18" charset="0"/>
              </a:rPr>
              <a:t>True/False)</a:t>
            </a:r>
          </a:p>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Waterfall Model is a flexible and adaptive approach to software development that prioritizes customer collaboration and continuous improvement. (</a:t>
            </a:r>
            <a:r>
              <a:rPr lang="en-US" altLang="en-US" sz="2400" dirty="0" smtClean="0">
                <a:latin typeface="Times New Roman" panose="02020603050405020304" pitchFamily="18" charset="0"/>
                <a:cs typeface="Times New Roman" panose="02020603050405020304" pitchFamily="18" charset="0"/>
              </a:rPr>
              <a:t>True/False)</a:t>
            </a:r>
          </a:p>
          <a:p>
            <a:pPr marL="342900" lvl="0" indent="-342900" algn="just"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Agile </a:t>
            </a:r>
            <a:r>
              <a:rPr lang="en-US" altLang="en-US" sz="2400" dirty="0">
                <a:latin typeface="Times New Roman" panose="02020603050405020304" pitchFamily="18" charset="0"/>
                <a:cs typeface="Times New Roman" panose="02020603050405020304" pitchFamily="18" charset="0"/>
              </a:rPr>
              <a:t>methodologies emphasize delivering value to customers through iterative and incremental delivery of software. (True/False)</a:t>
            </a:r>
          </a:p>
          <a:p>
            <a:pPr marL="0" lvl="0" indent="0" eaLnBrk="0" fontAlgn="base" hangingPunct="0">
              <a:lnSpc>
                <a:spcPct val="15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67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US" altLang="en-US" sz="2800" b="1" dirty="0" smtClean="0">
                <a:latin typeface="Times New Roman" panose="02020603050405020304" pitchFamily="18" charset="0"/>
                <a:cs typeface="Times New Roman" panose="02020603050405020304" pitchFamily="18" charset="0"/>
              </a:rPr>
              <a:t>Activity: Short </a:t>
            </a:r>
            <a:r>
              <a:rPr lang="en-US" altLang="en-US" sz="2800" b="1" dirty="0">
                <a:latin typeface="Times New Roman" panose="02020603050405020304" pitchFamily="18" charset="0"/>
                <a:cs typeface="Times New Roman" panose="02020603050405020304" pitchFamily="18" charset="0"/>
              </a:rPr>
              <a:t>Answer </a:t>
            </a:r>
            <a:r>
              <a:rPr lang="en-US" altLang="en-US" sz="2800" b="1" dirty="0" smtClean="0">
                <a:latin typeface="Times New Roman" panose="02020603050405020304" pitchFamily="18" charset="0"/>
                <a:cs typeface="Times New Roman" panose="02020603050405020304" pitchFamily="18" charset="0"/>
              </a:rPr>
              <a:t>Questions</a:t>
            </a:r>
            <a:endParaRPr lang="en-GB" sz="2800" dirty="0"/>
          </a:p>
        </p:txBody>
      </p:sp>
      <p:sp>
        <p:nvSpPr>
          <p:cNvPr id="3" name="Content Placeholder 2"/>
          <p:cNvSpPr>
            <a:spLocks noGrp="1"/>
          </p:cNvSpPr>
          <p:nvPr>
            <p:ph idx="1"/>
          </p:nvPr>
        </p:nvSpPr>
        <p:spPr>
          <a:xfrm>
            <a:off x="-1" y="206478"/>
            <a:ext cx="12034685" cy="6651522"/>
          </a:xfrm>
        </p:spPr>
        <p:txBody>
          <a:bodyPr>
            <a:noAutofit/>
          </a:bodyPr>
          <a:lstStyle/>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Explain </a:t>
            </a:r>
            <a:r>
              <a:rPr lang="en-US" altLang="en-US" sz="2400" dirty="0">
                <a:latin typeface="Times New Roman" panose="02020603050405020304" pitchFamily="18" charset="0"/>
                <a:cs typeface="Times New Roman" panose="02020603050405020304" pitchFamily="18" charset="0"/>
              </a:rPr>
              <a:t>the main characteristics of the Waterfall Model in software development</a:t>
            </a:r>
            <a:r>
              <a:rPr lang="en-US" altLang="en-US" sz="2400" dirty="0" smtClean="0">
                <a:latin typeface="Times New Roman" panose="02020603050405020304" pitchFamily="18" charset="0"/>
                <a:cs typeface="Times New Roman" panose="02020603050405020304" pitchFamily="18" charset="0"/>
              </a:rPr>
              <a:t>.</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Describe the activities involved in the testing phase of the Software Development Life </a:t>
            </a:r>
            <a:r>
              <a:rPr lang="en-US" altLang="en-US" sz="2400" dirty="0" smtClean="0">
                <a:latin typeface="Times New Roman" panose="02020603050405020304" pitchFamily="18" charset="0"/>
                <a:cs typeface="Times New Roman" panose="02020603050405020304" pitchFamily="18" charset="0"/>
              </a:rPr>
              <a:t>Cycle.</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Briefly </a:t>
            </a:r>
            <a:r>
              <a:rPr lang="en-US" altLang="en-US" sz="2400" dirty="0">
                <a:latin typeface="Times New Roman" panose="02020603050405020304" pitchFamily="18" charset="0"/>
                <a:cs typeface="Times New Roman" panose="02020603050405020304" pitchFamily="18" charset="0"/>
              </a:rPr>
              <a:t>explain the concept of iterative and incremental development in software </a:t>
            </a:r>
            <a:r>
              <a:rPr lang="en-US" altLang="en-US" sz="2400" dirty="0" smtClean="0">
                <a:latin typeface="Times New Roman" panose="02020603050405020304" pitchFamily="18" charset="0"/>
                <a:cs typeface="Times New Roman" panose="02020603050405020304" pitchFamily="18" charset="0"/>
              </a:rPr>
              <a:t>development.</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Explain </a:t>
            </a:r>
            <a:r>
              <a:rPr lang="en-US" altLang="en-US" sz="2400" dirty="0">
                <a:latin typeface="Times New Roman" panose="02020603050405020304" pitchFamily="18" charset="0"/>
                <a:cs typeface="Times New Roman" panose="02020603050405020304" pitchFamily="18" charset="0"/>
              </a:rPr>
              <a:t>the main difference between the Waterfall Model and Agile Methodologies in software </a:t>
            </a:r>
            <a:r>
              <a:rPr lang="en-US" altLang="en-US" sz="2400" dirty="0" smtClean="0">
                <a:latin typeface="Times New Roman" panose="02020603050405020304" pitchFamily="18" charset="0"/>
                <a:cs typeface="Times New Roman" panose="02020603050405020304" pitchFamily="18" charset="0"/>
              </a:rPr>
              <a:t>development.</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Describe </a:t>
            </a:r>
            <a:r>
              <a:rPr lang="en-US" altLang="en-US" sz="2400" dirty="0">
                <a:latin typeface="Times New Roman" panose="02020603050405020304" pitchFamily="18" charset="0"/>
                <a:cs typeface="Times New Roman" panose="02020603050405020304" pitchFamily="18" charset="0"/>
              </a:rPr>
              <a:t>the activities involved in the testing phase of the System Development Life </a:t>
            </a:r>
            <a:r>
              <a:rPr lang="en-US" altLang="en-US" sz="2400" dirty="0" smtClean="0">
                <a:latin typeface="Times New Roman" panose="02020603050405020304" pitchFamily="18" charset="0"/>
                <a:cs typeface="Times New Roman" panose="02020603050405020304" pitchFamily="18" charset="0"/>
              </a:rPr>
              <a:t>Cycle.</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Why </a:t>
            </a:r>
            <a:r>
              <a:rPr lang="en-US" altLang="en-US" sz="2400" dirty="0">
                <a:latin typeface="Times New Roman" panose="02020603050405020304" pitchFamily="18" charset="0"/>
                <a:cs typeface="Times New Roman" panose="02020603050405020304" pitchFamily="18" charset="0"/>
              </a:rPr>
              <a:t>is it important to document requirements and design specifications during the software development </a:t>
            </a:r>
            <a:r>
              <a:rPr lang="en-US" altLang="en-US" sz="2400" dirty="0" smtClean="0">
                <a:latin typeface="Times New Roman" panose="02020603050405020304" pitchFamily="18" charset="0"/>
                <a:cs typeface="Times New Roman" panose="02020603050405020304" pitchFamily="18" charset="0"/>
              </a:rPr>
              <a:t>process?</a:t>
            </a:r>
          </a:p>
          <a:p>
            <a:pPr marL="342900" lvl="0" indent="-342900" algn="just" eaLnBrk="0" fontAlgn="base" hangingPunct="0">
              <a:lnSpc>
                <a:spcPct val="16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Briefly </a:t>
            </a:r>
            <a:r>
              <a:rPr lang="en-US" altLang="en-US" sz="2400" dirty="0">
                <a:latin typeface="Times New Roman" panose="02020603050405020304" pitchFamily="18" charset="0"/>
                <a:cs typeface="Times New Roman" panose="02020603050405020304" pitchFamily="18" charset="0"/>
              </a:rPr>
              <a:t>explain the concept of iterative and incremental development in software development.</a:t>
            </a:r>
          </a:p>
          <a:p>
            <a:pPr marL="342900" lvl="0" indent="-342900" algn="just" eaLnBrk="0" fontAlgn="base" hangingPunct="0">
              <a:lnSpc>
                <a:spcPct val="160000"/>
              </a:lnSpc>
              <a:spcBef>
                <a:spcPct val="0"/>
              </a:spcBef>
              <a:spcAft>
                <a:spcPct val="0"/>
              </a:spcAft>
              <a:buAutoNum type="arabicPeriod"/>
            </a:pPr>
            <a:endParaRPr lang="en-US" altLang="en-US" sz="2400" dirty="0">
              <a:latin typeface="Times New Roman" panose="02020603050405020304" pitchFamily="18" charset="0"/>
              <a:cs typeface="Times New Roman" panose="02020603050405020304" pitchFamily="18" charset="0"/>
            </a:endParaRPr>
          </a:p>
          <a:p>
            <a:pPr marL="0" lvl="0" indent="0" algn="just" eaLnBrk="0" fontAlgn="base" hangingPunct="0">
              <a:lnSpc>
                <a:spcPct val="160000"/>
              </a:lnSpc>
              <a:spcBef>
                <a:spcPct val="0"/>
              </a:spcBef>
              <a:spcAft>
                <a:spcPct val="0"/>
              </a:spcAft>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4781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26" y="1"/>
            <a:ext cx="11132574" cy="368709"/>
          </a:xfrm>
        </p:spPr>
        <p:txBody>
          <a:bodyPr>
            <a:noAutofit/>
          </a:bodyPr>
          <a:lstStyle/>
          <a:p>
            <a:pPr algn="ctr"/>
            <a:r>
              <a:rPr lang="en-GB" sz="2800" b="1" dirty="0" smtClean="0">
                <a:latin typeface="Times New Roman" panose="02020603050405020304" pitchFamily="18" charset="0"/>
                <a:cs typeface="Times New Roman" panose="02020603050405020304" pitchFamily="18" charset="0"/>
              </a:rPr>
              <a:t>Activity: Matching </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8710"/>
            <a:ext cx="12192000" cy="6489290"/>
          </a:xfrm>
        </p:spPr>
        <p:txBody>
          <a:bodyPr>
            <a:normAutofit fontScale="92500" lnSpcReduction="20000"/>
          </a:bodyPr>
          <a:lstStyle/>
          <a:p>
            <a:pPr lvl="0" algn="just" eaLnBrk="0" fontAlgn="base" hangingPunct="0">
              <a:lnSpc>
                <a:spcPct val="150000"/>
              </a:lnSpc>
              <a:spcBef>
                <a:spcPct val="0"/>
              </a:spcBef>
              <a:spcAft>
                <a:spcPct val="0"/>
              </a:spcAf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Match each software process model with its description.</a:t>
            </a:r>
          </a:p>
          <a:p>
            <a:pPr marL="971550" lvl="1" indent="-514350" algn="just" eaLnBrk="0" fontAlgn="base" hangingPunct="0">
              <a:lnSpc>
                <a:spcPct val="150000"/>
              </a:lnSpc>
              <a:spcBef>
                <a:spcPct val="0"/>
              </a:spcBef>
              <a:spcAft>
                <a:spcPct val="0"/>
              </a:spcAft>
              <a:buAutoNum type="alphaUcPeriod"/>
            </a:pPr>
            <a:r>
              <a:rPr lang="en-US" altLang="en-US" sz="2800" dirty="0" smtClean="0">
                <a:latin typeface="Times New Roman" panose="02020603050405020304" pitchFamily="18" charset="0"/>
                <a:cs typeface="Times New Roman" panose="02020603050405020304" pitchFamily="18" charset="0"/>
              </a:rPr>
              <a:t>Waterfall Model</a:t>
            </a:r>
          </a:p>
          <a:p>
            <a:pPr marL="971550" lvl="1" indent="-514350" algn="just" eaLnBrk="0" fontAlgn="base" hangingPunct="0">
              <a:lnSpc>
                <a:spcPct val="150000"/>
              </a:lnSpc>
              <a:spcBef>
                <a:spcPct val="0"/>
              </a:spcBef>
              <a:spcAft>
                <a:spcPct val="0"/>
              </a:spcAft>
              <a:buAutoNum type="alphaUcPeriod"/>
            </a:pPr>
            <a:r>
              <a:rPr lang="en-US" altLang="en-US" sz="2800" dirty="0" smtClean="0">
                <a:latin typeface="Times New Roman" panose="02020603050405020304" pitchFamily="18" charset="0"/>
                <a:cs typeface="Times New Roman" panose="02020603050405020304" pitchFamily="18" charset="0"/>
              </a:rPr>
              <a:t>Agile Model</a:t>
            </a:r>
          </a:p>
          <a:p>
            <a:pPr marL="971550" lvl="1" indent="-514350" algn="just" eaLnBrk="0" fontAlgn="base" hangingPunct="0">
              <a:lnSpc>
                <a:spcPct val="150000"/>
              </a:lnSpc>
              <a:spcBef>
                <a:spcPct val="0"/>
              </a:spcBef>
              <a:spcAft>
                <a:spcPct val="0"/>
              </a:spcAft>
              <a:buAutoNum type="alphaUcPeriod"/>
            </a:pPr>
            <a:r>
              <a:rPr lang="en-US" altLang="en-US" sz="2800" dirty="0" smtClean="0">
                <a:latin typeface="Times New Roman" panose="02020603050405020304" pitchFamily="18" charset="0"/>
                <a:cs typeface="Times New Roman" panose="02020603050405020304" pitchFamily="18" charset="0"/>
              </a:rPr>
              <a:t>Spiral Model</a:t>
            </a:r>
          </a:p>
          <a:p>
            <a:pPr marL="971550" lvl="1" indent="-514350" algn="just" eaLnBrk="0" fontAlgn="base" hangingPunct="0">
              <a:lnSpc>
                <a:spcPct val="150000"/>
              </a:lnSpc>
              <a:spcBef>
                <a:spcPct val="0"/>
              </a:spcBef>
              <a:spcAft>
                <a:spcPct val="0"/>
              </a:spcAft>
              <a:buAutoNum type="alphaUcPeriod"/>
            </a:pPr>
            <a:r>
              <a:rPr lang="en-US" altLang="en-US" sz="2800" dirty="0" smtClean="0">
                <a:latin typeface="Times New Roman" panose="02020603050405020304" pitchFamily="18" charset="0"/>
                <a:cs typeface="Times New Roman" panose="02020603050405020304" pitchFamily="18" charset="0"/>
              </a:rPr>
              <a:t>V-Model</a:t>
            </a:r>
            <a:endParaRPr lang="en-US" altLang="en-US" sz="2800"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Ø"/>
            </a:pPr>
            <a:r>
              <a:rPr lang="en-US" altLang="en-US" b="1" dirty="0" smtClean="0">
                <a:latin typeface="Times New Roman" panose="02020603050405020304" pitchFamily="18" charset="0"/>
                <a:cs typeface="Times New Roman" panose="02020603050405020304" pitchFamily="18" charset="0"/>
              </a:rPr>
              <a:t>Descriptions</a:t>
            </a:r>
          </a:p>
          <a:p>
            <a:pPr marL="514350" lvl="0" indent="-514350" algn="just" eaLnBrk="0" fontAlgn="base" hangingPunct="0">
              <a:lnSpc>
                <a:spcPct val="150000"/>
              </a:lnSpc>
              <a:spcBef>
                <a:spcPct val="0"/>
              </a:spcBef>
              <a:spcAft>
                <a:spcPct val="0"/>
              </a:spcAft>
              <a:buAutoNum type="arabicPeriod"/>
            </a:pPr>
            <a:r>
              <a:rPr lang="en-US" altLang="en-US" sz="2800" dirty="0" smtClean="0">
                <a:latin typeface="Times New Roman" panose="02020603050405020304" pitchFamily="18" charset="0"/>
                <a:cs typeface="Times New Roman" panose="02020603050405020304" pitchFamily="18" charset="0"/>
              </a:rPr>
              <a:t>Follows </a:t>
            </a:r>
            <a:r>
              <a:rPr lang="en-US" altLang="en-US" sz="2800" dirty="0">
                <a:latin typeface="Times New Roman" panose="02020603050405020304" pitchFamily="18" charset="0"/>
                <a:cs typeface="Times New Roman" panose="02020603050405020304" pitchFamily="18" charset="0"/>
              </a:rPr>
              <a:t>a linear and sequential approach to </a:t>
            </a:r>
            <a:r>
              <a:rPr lang="en-US" altLang="en-US" sz="2800" dirty="0" smtClean="0">
                <a:latin typeface="Times New Roman" panose="02020603050405020304" pitchFamily="18" charset="0"/>
                <a:cs typeface="Times New Roman" panose="02020603050405020304" pitchFamily="18" charset="0"/>
              </a:rPr>
              <a:t>development.</a:t>
            </a:r>
          </a:p>
          <a:p>
            <a:pPr marL="514350" lvl="0" indent="-514350" algn="just" eaLnBrk="0" fontAlgn="base" hangingPunct="0">
              <a:lnSpc>
                <a:spcPct val="150000"/>
              </a:lnSpc>
              <a:spcBef>
                <a:spcPct val="0"/>
              </a:spcBef>
              <a:spcAft>
                <a:spcPct val="0"/>
              </a:spcAft>
              <a:buAutoNum type="arabicPeriod"/>
            </a:pPr>
            <a:r>
              <a:rPr lang="en-US" altLang="en-US" sz="2800" dirty="0" smtClean="0">
                <a:latin typeface="Times New Roman" panose="02020603050405020304" pitchFamily="18" charset="0"/>
                <a:cs typeface="Times New Roman" panose="02020603050405020304" pitchFamily="18" charset="0"/>
              </a:rPr>
              <a:t>Emphasizes </a:t>
            </a:r>
            <a:r>
              <a:rPr lang="en-US" altLang="en-US" sz="2800" dirty="0">
                <a:latin typeface="Times New Roman" panose="02020603050405020304" pitchFamily="18" charset="0"/>
                <a:cs typeface="Times New Roman" panose="02020603050405020304" pitchFamily="18" charset="0"/>
              </a:rPr>
              <a:t>delivering value to customers through iterative and incremental </a:t>
            </a:r>
            <a:r>
              <a:rPr lang="en-US" altLang="en-US" sz="2800" dirty="0" smtClean="0">
                <a:latin typeface="Times New Roman" panose="02020603050405020304" pitchFamily="18" charset="0"/>
                <a:cs typeface="Times New Roman" panose="02020603050405020304" pitchFamily="18" charset="0"/>
              </a:rPr>
              <a:t>development.</a:t>
            </a:r>
          </a:p>
          <a:p>
            <a:pPr marL="514350" lvl="0" indent="-514350" algn="just" eaLnBrk="0" fontAlgn="base" hangingPunct="0">
              <a:lnSpc>
                <a:spcPct val="150000"/>
              </a:lnSpc>
              <a:spcBef>
                <a:spcPct val="0"/>
              </a:spcBef>
              <a:spcAft>
                <a:spcPct val="0"/>
              </a:spcAft>
              <a:buAutoNum type="arabicPeriod"/>
            </a:pPr>
            <a:r>
              <a:rPr lang="en-US" altLang="en-US" sz="2800" dirty="0" smtClean="0">
                <a:latin typeface="Times New Roman" panose="02020603050405020304" pitchFamily="18" charset="0"/>
                <a:cs typeface="Times New Roman" panose="02020603050405020304" pitchFamily="18" charset="0"/>
              </a:rPr>
              <a:t>Combines </a:t>
            </a:r>
            <a:r>
              <a:rPr lang="en-US" altLang="en-US" sz="2800" dirty="0">
                <a:latin typeface="Times New Roman" panose="02020603050405020304" pitchFamily="18" charset="0"/>
                <a:cs typeface="Times New Roman" panose="02020603050405020304" pitchFamily="18" charset="0"/>
              </a:rPr>
              <a:t>elements of iterative development and risk </a:t>
            </a:r>
            <a:r>
              <a:rPr lang="en-US" altLang="en-US" sz="2800" dirty="0" smtClean="0">
                <a:latin typeface="Times New Roman" panose="02020603050405020304" pitchFamily="18" charset="0"/>
                <a:cs typeface="Times New Roman" panose="02020603050405020304" pitchFamily="18" charset="0"/>
              </a:rPr>
              <a:t>management.</a:t>
            </a:r>
          </a:p>
          <a:p>
            <a:pPr marL="514350" lvl="0" indent="-514350" algn="just" eaLnBrk="0" fontAlgn="base" hangingPunct="0">
              <a:lnSpc>
                <a:spcPct val="150000"/>
              </a:lnSpc>
              <a:spcBef>
                <a:spcPct val="0"/>
              </a:spcBef>
              <a:spcAft>
                <a:spcPct val="0"/>
              </a:spcAft>
              <a:buAutoNum type="arabicPeriod"/>
            </a:pPr>
            <a:r>
              <a:rPr lang="en-US" altLang="en-US" sz="2800" dirty="0" smtClean="0">
                <a:latin typeface="Times New Roman" panose="02020603050405020304" pitchFamily="18" charset="0"/>
                <a:cs typeface="Times New Roman" panose="02020603050405020304" pitchFamily="18" charset="0"/>
              </a:rPr>
              <a:t>Emphasizes </a:t>
            </a:r>
            <a:r>
              <a:rPr lang="en-US" altLang="en-US" sz="2800" dirty="0">
                <a:latin typeface="Times New Roman" panose="02020603050405020304" pitchFamily="18" charset="0"/>
                <a:cs typeface="Times New Roman" panose="02020603050405020304" pitchFamily="18" charset="0"/>
              </a:rPr>
              <a:t>the verification and validation of requirements throughout the development lifecycle</a:t>
            </a: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7387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US" altLang="en-US" sz="2800" b="1" dirty="0" smtClean="0">
                <a:latin typeface="Times New Roman" panose="02020603050405020304" pitchFamily="18" charset="0"/>
                <a:cs typeface="Times New Roman" panose="02020603050405020304" pitchFamily="18" charset="0"/>
              </a:rPr>
              <a:t>Activity: Fill </a:t>
            </a:r>
            <a:r>
              <a:rPr lang="en-US" altLang="en-US" sz="2800" b="1" dirty="0">
                <a:latin typeface="Times New Roman" panose="02020603050405020304" pitchFamily="18" charset="0"/>
                <a:cs typeface="Times New Roman" panose="02020603050405020304" pitchFamily="18" charset="0"/>
              </a:rPr>
              <a:t>in the Blank</a:t>
            </a:r>
            <a:endParaRPr lang="en-GB" sz="2800" dirty="0"/>
          </a:p>
        </p:txBody>
      </p:sp>
      <p:sp>
        <p:nvSpPr>
          <p:cNvPr id="3" name="Content Placeholder 2"/>
          <p:cNvSpPr>
            <a:spLocks noGrp="1"/>
          </p:cNvSpPr>
          <p:nvPr>
            <p:ph idx="1"/>
          </p:nvPr>
        </p:nvSpPr>
        <p:spPr>
          <a:xfrm>
            <a:off x="176981" y="530942"/>
            <a:ext cx="11842954" cy="6194323"/>
          </a:xfrm>
        </p:spPr>
        <p:txBody>
          <a:bodyPr>
            <a:normAutofit/>
          </a:bodyPr>
          <a:lstStyle/>
          <a:p>
            <a:pPr marL="514350" lvl="0" indent="-514350" algn="just" eaLnBrk="0" fontAlgn="base" hangingPunct="0">
              <a:lnSpc>
                <a:spcPct val="150000"/>
              </a:lnSpc>
              <a:spcBef>
                <a:spcPct val="0"/>
              </a:spcBef>
              <a:spcAft>
                <a:spcPct val="0"/>
              </a:spcAft>
              <a:buAutoNum type="arabicPeriod"/>
            </a:pPr>
            <a:r>
              <a:rPr lang="en-US" altLang="en-US" dirty="0" smtClean="0">
                <a:latin typeface="Times New Roman" panose="02020603050405020304" pitchFamily="18" charset="0"/>
                <a:cs typeface="Times New Roman" panose="02020603050405020304" pitchFamily="18" charset="0"/>
              </a:rPr>
              <a:t>In </a:t>
            </a:r>
            <a:r>
              <a:rPr lang="en-US" altLang="en-US" dirty="0">
                <a:latin typeface="Times New Roman" panose="02020603050405020304" pitchFamily="18" charset="0"/>
                <a:cs typeface="Times New Roman" panose="02020603050405020304" pitchFamily="18" charset="0"/>
              </a:rPr>
              <a:t>the ____________ phase of the SDLC, system requirements are gathered and analyzed</a:t>
            </a:r>
            <a:r>
              <a:rPr lang="en-US" altLang="en-US" dirty="0" smtClean="0">
                <a:latin typeface="Times New Roman" panose="02020603050405020304" pitchFamily="18" charset="0"/>
                <a:cs typeface="Times New Roman" panose="02020603050405020304" pitchFamily="18" charset="0"/>
              </a:rPr>
              <a:t>.</a:t>
            </a:r>
          </a:p>
          <a:p>
            <a:pPr marL="514350" lvl="0" indent="-514350" algn="just" eaLnBrk="0" fontAlgn="base" hangingPunct="0">
              <a:lnSpc>
                <a:spcPct val="150000"/>
              </a:lnSpc>
              <a:spcBef>
                <a:spcPct val="0"/>
              </a:spcBef>
              <a:spcAft>
                <a:spcPct val="0"/>
              </a:spcAft>
              <a:buAutoNum type="arabicPeriod"/>
            </a:pPr>
            <a:r>
              <a:rPr lang="en-US" altLang="en-US" dirty="0" smtClean="0">
                <a:latin typeface="Times New Roman" panose="02020603050405020304" pitchFamily="18" charset="0"/>
                <a:cs typeface="Times New Roman" panose="02020603050405020304" pitchFamily="18" charset="0"/>
              </a:rPr>
              <a:t>____________ </a:t>
            </a:r>
            <a:r>
              <a:rPr lang="en-US" altLang="en-US" dirty="0">
                <a:latin typeface="Times New Roman" panose="02020603050405020304" pitchFamily="18" charset="0"/>
                <a:cs typeface="Times New Roman" panose="02020603050405020304" pitchFamily="18" charset="0"/>
              </a:rPr>
              <a:t>involves translating design specifications into executable code</a:t>
            </a:r>
            <a:r>
              <a:rPr lang="en-US" altLang="en-US" dirty="0" smtClean="0">
                <a:latin typeface="Times New Roman" panose="02020603050405020304" pitchFamily="18" charset="0"/>
                <a:cs typeface="Times New Roman" panose="02020603050405020304" pitchFamily="18" charset="0"/>
              </a:rPr>
              <a:t>.</a:t>
            </a:r>
          </a:p>
          <a:p>
            <a:pPr marL="514350" lvl="0" indent="-514350" algn="just" eaLnBrk="0" fontAlgn="base" hangingPunct="0">
              <a:lnSpc>
                <a:spcPct val="150000"/>
              </a:lnSpc>
              <a:spcBef>
                <a:spcPct val="0"/>
              </a:spcBef>
              <a:spcAft>
                <a:spcPct val="0"/>
              </a:spcAft>
              <a:buAutoNum type="arabicPeriod"/>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____________ phase of the SDLC involves deploying the software system into the production </a:t>
            </a:r>
            <a:r>
              <a:rPr lang="en-US" altLang="en-US" dirty="0" smtClean="0">
                <a:latin typeface="Times New Roman" panose="02020603050405020304" pitchFamily="18" charset="0"/>
                <a:cs typeface="Times New Roman" panose="02020603050405020304" pitchFamily="18" charset="0"/>
              </a:rPr>
              <a:t>environment.</a:t>
            </a:r>
          </a:p>
          <a:p>
            <a:pPr marL="0" indent="0">
              <a:buNone/>
            </a:pPr>
            <a:endParaRPr lang="en-GB" sz="4000" dirty="0"/>
          </a:p>
          <a:p>
            <a:pPr marL="514350" lvl="0" indent="-514350" algn="just" eaLnBrk="0" fontAlgn="base" hangingPunct="0">
              <a:lnSpc>
                <a:spcPct val="150000"/>
              </a:lnSpc>
              <a:spcBef>
                <a:spcPct val="0"/>
              </a:spcBef>
              <a:spcAft>
                <a:spcPct val="0"/>
              </a:spcAft>
              <a:buAutoNum type="arabicPeriod"/>
            </a:pP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2573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1905000" y="2057400"/>
            <a:ext cx="8229600" cy="4160838"/>
          </a:xfrm>
        </p:spPr>
        <p:txBody>
          <a:bodyPr>
            <a:normAutofit/>
          </a:bodyPr>
          <a:lstStyle/>
          <a:p>
            <a:pPr marL="274320" indent="-274320">
              <a:buClr>
                <a:schemeClr val="accent3"/>
              </a:buClr>
              <a:buNone/>
              <a:defRPr/>
            </a:pPr>
            <a:r>
              <a:rPr lang="en-US" b="1" dirty="0"/>
              <a:t>                     </a:t>
            </a:r>
          </a:p>
          <a:p>
            <a:pPr marL="274320" indent="-274320">
              <a:buClr>
                <a:schemeClr val="accent3"/>
              </a:buClr>
              <a:buNone/>
              <a:defRPr/>
            </a:pPr>
            <a:endParaRPr lang="en-US" b="1" dirty="0"/>
          </a:p>
          <a:p>
            <a:pPr marL="274320" indent="-274320">
              <a:buClr>
                <a:schemeClr val="accent3"/>
              </a:buClr>
              <a:buNone/>
              <a:defRPr/>
            </a:pPr>
            <a:endParaRPr lang="en-US" b="1" dirty="0"/>
          </a:p>
          <a:p>
            <a:pPr marL="274320" indent="-274320" algn="ctr">
              <a:buClr>
                <a:schemeClr val="accent3"/>
              </a:buClr>
              <a:buNone/>
              <a:defRPr/>
            </a:pPr>
            <a:r>
              <a:rPr lang="en-US" b="1" dirty="0">
                <a:solidFill>
                  <a:srgbClr val="0000CC"/>
                </a:solidFill>
                <a:latin typeface="Times New Roman" panose="02020603050405020304" pitchFamily="18" charset="0"/>
                <a:cs typeface="Times New Roman" panose="02020603050405020304" pitchFamily="18" charset="0"/>
              </a:rPr>
              <a:t>END OF CHAPTER </a:t>
            </a:r>
            <a:r>
              <a:rPr lang="en-US" b="1" dirty="0" smtClean="0">
                <a:solidFill>
                  <a:srgbClr val="0000CC"/>
                </a:solidFill>
                <a:latin typeface="Times New Roman" panose="02020603050405020304" pitchFamily="18" charset="0"/>
                <a:cs typeface="Times New Roman" panose="02020603050405020304" pitchFamily="18" charset="0"/>
              </a:rPr>
              <a:t>TWO!</a:t>
            </a:r>
            <a:r>
              <a:rPr lang="en-US" sz="3600" b="1" dirty="0"/>
              <a:t/>
            </a:r>
            <a:br>
              <a:rPr lang="en-US" sz="3600" b="1" dirty="0"/>
            </a:br>
            <a:endParaRPr lang="en-US" sz="36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117</a:t>
            </a:fld>
            <a:endParaRPr lang="en-US" dirty="0">
              <a:solidFill>
                <a:srgbClr val="04617B">
                  <a:shade val="90000"/>
                </a:srgbClr>
              </a:solidFill>
            </a:endParaRPr>
          </a:p>
        </p:txBody>
      </p:sp>
    </p:spTree>
    <p:extLst>
      <p:ext uri="{BB962C8B-B14F-4D97-AF65-F5344CB8AC3E}">
        <p14:creationId xmlns:p14="http://schemas.microsoft.com/office/powerpoint/2010/main" val="3595463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Waterfall Model ----------</a:t>
            </a:r>
          </a:p>
        </p:txBody>
      </p:sp>
      <p:sp>
        <p:nvSpPr>
          <p:cNvPr id="3" name="Content Placeholder 2"/>
          <p:cNvSpPr>
            <a:spLocks noGrp="1"/>
          </p:cNvSpPr>
          <p:nvPr>
            <p:ph idx="1"/>
          </p:nvPr>
        </p:nvSpPr>
        <p:spPr>
          <a:xfrm>
            <a:off x="0" y="265470"/>
            <a:ext cx="12192000" cy="6592529"/>
          </a:xfrm>
        </p:spPr>
        <p:txBody>
          <a:bodyPr>
            <a:noAutofit/>
          </a:bodyPr>
          <a:lstStyle/>
          <a:p>
            <a:pPr algn="just">
              <a:lnSpc>
                <a:spcPct val="150000"/>
              </a:lnSpc>
              <a:spcBef>
                <a:spcPts val="0"/>
              </a:spcBef>
              <a:buFont typeface="Wingdings" panose="05000000000000000000" pitchFamily="2" charset="2"/>
              <a:buChar char="Ø"/>
            </a:pPr>
            <a:r>
              <a:rPr lang="en-GB" sz="2700" dirty="0" smtClean="0">
                <a:latin typeface="Times New Roman" panose="02020603050405020304" pitchFamily="18" charset="0"/>
                <a:cs typeface="Times New Roman" panose="02020603050405020304" pitchFamily="18" charset="0"/>
              </a:rPr>
              <a:t>Here are the typical </a:t>
            </a:r>
            <a:r>
              <a:rPr lang="en-GB" sz="2700" b="1" dirty="0" smtClean="0">
                <a:latin typeface="Times New Roman" panose="02020603050405020304" pitchFamily="18" charset="0"/>
                <a:cs typeface="Times New Roman" panose="02020603050405020304" pitchFamily="18" charset="0"/>
              </a:rPr>
              <a:t>phases</a:t>
            </a:r>
            <a:r>
              <a:rPr lang="en-GB" sz="2700" dirty="0" smtClean="0">
                <a:latin typeface="Times New Roman" panose="02020603050405020304" pitchFamily="18" charset="0"/>
                <a:cs typeface="Times New Roman" panose="02020603050405020304" pitchFamily="18" charset="0"/>
              </a:rPr>
              <a:t> of the </a:t>
            </a:r>
            <a:r>
              <a:rPr lang="en-GB" sz="2700" b="1" dirty="0" smtClean="0">
                <a:latin typeface="Times New Roman" panose="02020603050405020304" pitchFamily="18" charset="0"/>
                <a:cs typeface="Times New Roman" panose="02020603050405020304" pitchFamily="18" charset="0"/>
              </a:rPr>
              <a:t>Waterfall Model:</a:t>
            </a:r>
          </a:p>
          <a:p>
            <a:pPr marL="514350" indent="-514350" algn="just">
              <a:lnSpc>
                <a:spcPct val="150000"/>
              </a:lnSpc>
              <a:spcBef>
                <a:spcPts val="0"/>
              </a:spcBef>
              <a:buAutoNum type="arabicPeriod"/>
            </a:pPr>
            <a:r>
              <a:rPr lang="en-GB" sz="2700" b="1" dirty="0" smtClean="0">
                <a:solidFill>
                  <a:srgbClr val="0000CC"/>
                </a:solidFill>
                <a:latin typeface="Times New Roman" panose="02020603050405020304" pitchFamily="18" charset="0"/>
                <a:cs typeface="Times New Roman" panose="02020603050405020304" pitchFamily="18" charset="0"/>
              </a:rPr>
              <a:t>Requirements Gathering and Analysis</a:t>
            </a:r>
            <a:endParaRPr lang="en-GB" sz="27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b="1" dirty="0" smtClean="0">
                <a:latin typeface="Times New Roman" panose="02020603050405020304" pitchFamily="18" charset="0"/>
                <a:cs typeface="Times New Roman" panose="02020603050405020304" pitchFamily="18" charset="0"/>
              </a:rPr>
              <a:t>Requirements</a:t>
            </a:r>
            <a:r>
              <a:rPr lang="en-GB" sz="2700" dirty="0" smtClean="0">
                <a:latin typeface="Times New Roman" panose="02020603050405020304" pitchFamily="18" charset="0"/>
                <a:cs typeface="Times New Roman" panose="02020603050405020304" pitchFamily="18" charset="0"/>
              </a:rPr>
              <a:t> are </a:t>
            </a:r>
            <a:r>
              <a:rPr lang="en-GB" sz="2700" b="1" dirty="0" smtClean="0">
                <a:latin typeface="Times New Roman" panose="02020603050405020304" pitchFamily="18" charset="0"/>
                <a:cs typeface="Times New Roman" panose="02020603050405020304" pitchFamily="18" charset="0"/>
              </a:rPr>
              <a:t>gathered</a:t>
            </a:r>
            <a:r>
              <a:rPr lang="en-GB" sz="2700" dirty="0" smtClean="0">
                <a:latin typeface="Times New Roman" panose="02020603050405020304" pitchFamily="18" charset="0"/>
                <a:cs typeface="Times New Roman" panose="02020603050405020304" pitchFamily="18" charset="0"/>
              </a:rPr>
              <a:t> from </a:t>
            </a:r>
            <a:r>
              <a:rPr lang="en-GB" sz="2700" b="1" dirty="0" smtClean="0">
                <a:solidFill>
                  <a:srgbClr val="660033"/>
                </a:solidFill>
                <a:latin typeface="Times New Roman" panose="02020603050405020304" pitchFamily="18" charset="0"/>
                <a:cs typeface="Times New Roman" panose="02020603050405020304" pitchFamily="18" charset="0"/>
              </a:rPr>
              <a:t>stakeholders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clients</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660033"/>
                </a:solidFill>
                <a:latin typeface="Times New Roman" panose="02020603050405020304" pitchFamily="18" charset="0"/>
                <a:cs typeface="Times New Roman" panose="02020603050405020304" pitchFamily="18" charset="0"/>
              </a:rPr>
              <a:t>end-users</a:t>
            </a:r>
            <a:r>
              <a:rPr lang="en-GB" sz="27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700" dirty="0" smtClean="0">
                <a:latin typeface="Times New Roman" panose="02020603050405020304" pitchFamily="18" charset="0"/>
                <a:cs typeface="Times New Roman" panose="02020603050405020304" pitchFamily="18" charset="0"/>
              </a:rPr>
              <a:t>These </a:t>
            </a:r>
            <a:r>
              <a:rPr lang="en-GB" sz="2700" b="1" dirty="0" smtClean="0">
                <a:solidFill>
                  <a:srgbClr val="006600"/>
                </a:solidFill>
                <a:latin typeface="Times New Roman" panose="02020603050405020304" pitchFamily="18" charset="0"/>
                <a:cs typeface="Times New Roman" panose="02020603050405020304" pitchFamily="18" charset="0"/>
              </a:rPr>
              <a:t>requirements</a:t>
            </a:r>
            <a:r>
              <a:rPr lang="en-GB" sz="2700" dirty="0" smtClean="0">
                <a:latin typeface="Times New Roman" panose="02020603050405020304" pitchFamily="18" charset="0"/>
                <a:cs typeface="Times New Roman" panose="02020603050405020304" pitchFamily="18" charset="0"/>
              </a:rPr>
              <a:t> are </a:t>
            </a:r>
            <a:r>
              <a:rPr lang="en-GB" sz="2700" b="1" dirty="0" smtClean="0">
                <a:solidFill>
                  <a:srgbClr val="FF0000"/>
                </a:solidFill>
                <a:latin typeface="Times New Roman" panose="02020603050405020304" pitchFamily="18" charset="0"/>
                <a:cs typeface="Times New Roman" panose="02020603050405020304" pitchFamily="18" charset="0"/>
              </a:rPr>
              <a:t>analysed</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documented</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FF0000"/>
                </a:solidFill>
                <a:latin typeface="Times New Roman" panose="02020603050405020304" pitchFamily="18" charset="0"/>
                <a:cs typeface="Times New Roman" panose="02020603050405020304" pitchFamily="18" charset="0"/>
              </a:rPr>
              <a:t>validated</a:t>
            </a:r>
            <a:r>
              <a:rPr lang="en-GB" sz="2700" dirty="0" smtClean="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	ensure</a:t>
            </a:r>
            <a:r>
              <a:rPr lang="en-GB" sz="2700" dirty="0" smtClean="0">
                <a:latin typeface="Times New Roman" panose="02020603050405020304" pitchFamily="18" charset="0"/>
                <a:cs typeface="Times New Roman" panose="02020603050405020304" pitchFamily="18" charset="0"/>
              </a:rPr>
              <a:t> a </a:t>
            </a:r>
            <a:r>
              <a:rPr lang="en-GB" sz="2700" b="1" dirty="0" smtClean="0">
                <a:latin typeface="Times New Roman" panose="02020603050405020304" pitchFamily="18" charset="0"/>
                <a:cs typeface="Times New Roman" panose="02020603050405020304" pitchFamily="18" charset="0"/>
              </a:rPr>
              <a:t>clear</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understanding</a:t>
            </a:r>
            <a:r>
              <a:rPr lang="en-GB" sz="2700" dirty="0" smtClean="0">
                <a:latin typeface="Times New Roman" panose="02020603050405020304" pitchFamily="18" charset="0"/>
                <a:cs typeface="Times New Roman" panose="02020603050405020304" pitchFamily="18" charset="0"/>
              </a:rPr>
              <a:t> of the </a:t>
            </a:r>
            <a:r>
              <a:rPr lang="en-GB" sz="2700" b="1" dirty="0" smtClean="0">
                <a:latin typeface="Times New Roman" panose="02020603050405020304" pitchFamily="18" charset="0"/>
                <a:cs typeface="Times New Roman" panose="02020603050405020304" pitchFamily="18" charset="0"/>
              </a:rPr>
              <a:t>software's</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scope</a:t>
            </a:r>
            <a:r>
              <a:rPr lang="en-GB" sz="2700" dirty="0" smtClean="0">
                <a:latin typeface="Times New Roman" panose="02020603050405020304" pitchFamily="18" charset="0"/>
                <a:cs typeface="Times New Roman" panose="02020603050405020304" pitchFamily="18" charset="0"/>
              </a:rPr>
              <a:t> and </a:t>
            </a:r>
            <a:r>
              <a:rPr lang="en-GB" sz="2700" b="1" dirty="0" smtClean="0">
                <a:latin typeface="Times New Roman" panose="02020603050405020304" pitchFamily="18" charset="0"/>
                <a:cs typeface="Times New Roman" panose="02020603050405020304" pitchFamily="18" charset="0"/>
              </a:rPr>
              <a:t>objectives</a:t>
            </a:r>
            <a:r>
              <a:rPr lang="en-GB" sz="27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700" b="1" dirty="0" smtClean="0">
                <a:solidFill>
                  <a:srgbClr val="0000CC"/>
                </a:solidFill>
                <a:latin typeface="Times New Roman" panose="02020603050405020304" pitchFamily="18" charset="0"/>
                <a:cs typeface="Times New Roman" panose="02020603050405020304" pitchFamily="18" charset="0"/>
              </a:rPr>
              <a:t>2. System Design</a:t>
            </a:r>
            <a:endParaRPr lang="en-GB" sz="27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a:t>
            </a:r>
            <a:r>
              <a:rPr lang="en-GB" sz="2700" dirty="0" smtClean="0">
                <a:latin typeface="Times New Roman" panose="02020603050405020304" pitchFamily="18" charset="0"/>
                <a:cs typeface="Times New Roman" panose="02020603050405020304" pitchFamily="18" charset="0"/>
              </a:rPr>
              <a:t>he </a:t>
            </a:r>
            <a:r>
              <a:rPr lang="en-GB" sz="2700" b="1" dirty="0" smtClean="0">
                <a:solidFill>
                  <a:srgbClr val="6600CC"/>
                </a:solidFill>
                <a:latin typeface="Times New Roman" panose="02020603050405020304" pitchFamily="18" charset="0"/>
                <a:cs typeface="Times New Roman" panose="02020603050405020304" pitchFamily="18" charset="0"/>
              </a:rPr>
              <a:t>system architecture</a:t>
            </a:r>
            <a:r>
              <a:rPr lang="en-GB" sz="2700" dirty="0" smtClean="0">
                <a:solidFill>
                  <a:srgbClr val="6600CC"/>
                </a:solidFill>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and </a:t>
            </a:r>
            <a:r>
              <a:rPr lang="en-GB" sz="2700" b="1" dirty="0" smtClean="0">
                <a:solidFill>
                  <a:srgbClr val="6600CC"/>
                </a:solidFill>
                <a:latin typeface="Times New Roman" panose="02020603050405020304" pitchFamily="18" charset="0"/>
                <a:cs typeface="Times New Roman" panose="02020603050405020304" pitchFamily="18" charset="0"/>
              </a:rPr>
              <a:t>design</a:t>
            </a:r>
            <a:r>
              <a:rPr lang="en-GB" sz="2700" dirty="0" smtClean="0">
                <a:latin typeface="Times New Roman" panose="02020603050405020304" pitchFamily="18" charset="0"/>
                <a:cs typeface="Times New Roman" panose="02020603050405020304" pitchFamily="18" charset="0"/>
              </a:rPr>
              <a:t> are </a:t>
            </a:r>
            <a:r>
              <a:rPr lang="en-GB" sz="2700" b="1" dirty="0" smtClean="0">
                <a:solidFill>
                  <a:srgbClr val="6600CC"/>
                </a:solidFill>
                <a:latin typeface="Times New Roman" panose="02020603050405020304" pitchFamily="18" charset="0"/>
                <a:cs typeface="Times New Roman" panose="02020603050405020304" pitchFamily="18" charset="0"/>
              </a:rPr>
              <a:t>developed</a:t>
            </a:r>
            <a:r>
              <a:rPr lang="en-GB" sz="27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smtClean="0">
                <a:latin typeface="Times New Roman" panose="02020603050405020304" pitchFamily="18" charset="0"/>
                <a:cs typeface="Times New Roman" panose="02020603050405020304" pitchFamily="18" charset="0"/>
              </a:rPr>
              <a:t>This phase </a:t>
            </a:r>
            <a:r>
              <a:rPr lang="en-GB" sz="2700" b="1" dirty="0" smtClean="0">
                <a:latin typeface="Times New Roman" panose="02020603050405020304" pitchFamily="18" charset="0"/>
                <a:cs typeface="Times New Roman" panose="02020603050405020304" pitchFamily="18" charset="0"/>
              </a:rPr>
              <a:t>involves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defining</a:t>
            </a:r>
            <a:r>
              <a:rPr lang="en-GB" sz="2700" dirty="0" smtClean="0">
                <a:latin typeface="Times New Roman" panose="02020603050405020304" pitchFamily="18" charset="0"/>
                <a:cs typeface="Times New Roman" panose="02020603050405020304" pitchFamily="18" charset="0"/>
              </a:rPr>
              <a:t> the </a:t>
            </a:r>
            <a:r>
              <a:rPr lang="en-GB" sz="2700" b="1" dirty="0" smtClean="0">
                <a:solidFill>
                  <a:srgbClr val="FF0000"/>
                </a:solidFill>
                <a:latin typeface="Times New Roman" panose="02020603050405020304" pitchFamily="18" charset="0"/>
                <a:cs typeface="Times New Roman" panose="02020603050405020304" pitchFamily="18" charset="0"/>
              </a:rPr>
              <a:t>system's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structure</a:t>
            </a:r>
            <a:r>
              <a:rPr lang="en-GB" sz="27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b="1" dirty="0">
                <a:solidFill>
                  <a:srgbClr val="FF0000"/>
                </a:solidFill>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		components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interfaces</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FF0000"/>
                </a:solidFill>
                <a:latin typeface="Times New Roman" panose="02020603050405020304" pitchFamily="18" charset="0"/>
                <a:cs typeface="Times New Roman" panose="02020603050405020304" pitchFamily="18" charset="0"/>
              </a:rPr>
              <a:t>data</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flows</a:t>
            </a:r>
            <a:r>
              <a:rPr lang="en-GB" sz="27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The </a:t>
            </a:r>
            <a:r>
              <a:rPr lang="en-GB" sz="2700" b="1" dirty="0">
                <a:solidFill>
                  <a:srgbClr val="660033"/>
                </a:solidFill>
                <a:latin typeface="Times New Roman" panose="02020603050405020304" pitchFamily="18" charset="0"/>
                <a:cs typeface="Times New Roman" panose="02020603050405020304" pitchFamily="18" charset="0"/>
              </a:rPr>
              <a:t>design</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documentation</a:t>
            </a:r>
            <a:r>
              <a:rPr lang="en-GB" sz="2700" dirty="0">
                <a:latin typeface="Times New Roman" panose="02020603050405020304" pitchFamily="18" charset="0"/>
                <a:cs typeface="Times New Roman" panose="02020603050405020304" pitchFamily="18" charset="0"/>
              </a:rPr>
              <a:t> serves as a </a:t>
            </a:r>
            <a:r>
              <a:rPr lang="en-GB" sz="2700" b="1" dirty="0">
                <a:latin typeface="Times New Roman" panose="02020603050405020304" pitchFamily="18" charset="0"/>
                <a:cs typeface="Times New Roman" panose="02020603050405020304" pitchFamily="18" charset="0"/>
              </a:rPr>
              <a:t>blueprint</a:t>
            </a:r>
            <a:r>
              <a:rPr lang="en-GB" sz="2700" dirty="0">
                <a:latin typeface="Times New Roman" panose="02020603050405020304" pitchFamily="18" charset="0"/>
                <a:cs typeface="Times New Roman" panose="02020603050405020304" pitchFamily="18" charset="0"/>
              </a:rPr>
              <a:t> for the </a:t>
            </a:r>
            <a:r>
              <a:rPr lang="en-GB" sz="2700" b="1" dirty="0">
                <a:latin typeface="Times New Roman" panose="02020603050405020304" pitchFamily="18" charset="0"/>
                <a:cs typeface="Times New Roman" panose="02020603050405020304" pitchFamily="18" charset="0"/>
              </a:rPr>
              <a:t>implementation</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phase</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endParaRPr lang="en-GB" sz="2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141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1. Waterfall Model ----------</a:t>
            </a:r>
            <a:endParaRPr lang="en-GB" sz="2800" dirty="0"/>
          </a:p>
        </p:txBody>
      </p:sp>
      <p:sp>
        <p:nvSpPr>
          <p:cNvPr id="3" name="Content Placeholder 2"/>
          <p:cNvSpPr>
            <a:spLocks noGrp="1"/>
          </p:cNvSpPr>
          <p:nvPr>
            <p:ph idx="1"/>
          </p:nvPr>
        </p:nvSpPr>
        <p:spPr>
          <a:xfrm>
            <a:off x="1" y="309716"/>
            <a:ext cx="12191999" cy="6548284"/>
          </a:xfrm>
        </p:spPr>
        <p:txBody>
          <a:bodyPr>
            <a:noAutofit/>
          </a:bodyPr>
          <a:lstStyle/>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3. Implementation </a:t>
            </a:r>
            <a:r>
              <a:rPr lang="en-US" altLang="en-US" sz="2600" b="1" dirty="0">
                <a:solidFill>
                  <a:srgbClr val="0000CC"/>
                </a:solidFill>
                <a:latin typeface="Times New Roman" panose="02020603050405020304" pitchFamily="18" charset="0"/>
                <a:cs typeface="Times New Roman" panose="02020603050405020304" pitchFamily="18" charset="0"/>
              </a:rPr>
              <a:t>(Coding</a:t>
            </a:r>
            <a:r>
              <a:rPr lang="en-US" altLang="en-US" sz="2600" b="1" dirty="0" smtClean="0">
                <a:solidFill>
                  <a:srgbClr val="0000CC"/>
                </a:solidFill>
                <a:latin typeface="Times New Roman" panose="02020603050405020304" pitchFamily="18" charset="0"/>
                <a:cs typeface="Times New Roman" panose="02020603050405020304" pitchFamily="18" charset="0"/>
              </a:rPr>
              <a:t>)</a:t>
            </a:r>
            <a:endParaRPr lang="en-US" altLang="en-US" sz="26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b="1" dirty="0" smtClean="0">
                <a:solidFill>
                  <a:srgbClr val="006600"/>
                </a:solidFill>
                <a:latin typeface="Times New Roman" panose="02020603050405020304" pitchFamily="18" charset="0"/>
                <a:cs typeface="Times New Roman" panose="02020603050405020304" pitchFamily="18" charset="0"/>
              </a:rPr>
              <a:t>Actual</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coding</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006600"/>
                </a:solidFill>
                <a:latin typeface="Times New Roman" panose="02020603050405020304" pitchFamily="18" charset="0"/>
                <a:cs typeface="Times New Roman" panose="02020603050405020304" pitchFamily="18" charset="0"/>
              </a:rPr>
              <a:t>programming</a:t>
            </a:r>
            <a:r>
              <a:rPr lang="en-US" altLang="en-US" sz="2600" dirty="0">
                <a:latin typeface="Times New Roman" panose="02020603050405020304" pitchFamily="18" charset="0"/>
                <a:cs typeface="Times New Roman" panose="02020603050405020304" pitchFamily="18" charset="0"/>
              </a:rPr>
              <a:t> of the </a:t>
            </a:r>
            <a:r>
              <a:rPr lang="en-US" altLang="en-US" sz="2600" b="1" dirty="0">
                <a:solidFill>
                  <a:srgbClr val="006600"/>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begins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ü"/>
            </a:pPr>
            <a:r>
              <a:rPr lang="en-US" altLang="en-US" sz="2600" b="1" dirty="0" smtClean="0">
                <a:latin typeface="Times New Roman" panose="02020603050405020304" pitchFamily="18" charset="0"/>
                <a:cs typeface="Times New Roman" panose="02020603050405020304" pitchFamily="18" charset="0"/>
              </a:rPr>
              <a:t>Developers</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write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code</a:t>
            </a:r>
            <a:r>
              <a:rPr lang="en-US" altLang="en-US" sz="2600" dirty="0">
                <a:latin typeface="Times New Roman" panose="02020603050405020304" pitchFamily="18" charset="0"/>
                <a:cs typeface="Times New Roman" panose="02020603050405020304" pitchFamily="18" charset="0"/>
              </a:rPr>
              <a:t> according to the </a:t>
            </a:r>
            <a:r>
              <a:rPr lang="en-US" altLang="en-US" sz="2600" b="1" dirty="0">
                <a:solidFill>
                  <a:srgbClr val="6600CC"/>
                </a:solidFill>
                <a:latin typeface="Times New Roman" panose="02020603050405020304" pitchFamily="18" charset="0"/>
                <a:cs typeface="Times New Roman" panose="02020603050405020304" pitchFamily="18" charset="0"/>
              </a:rPr>
              <a:t>specifications</a:t>
            </a:r>
            <a:r>
              <a:rPr lang="en-US" altLang="en-US" sz="2600" dirty="0">
                <a:latin typeface="Times New Roman" panose="02020603050405020304" pitchFamily="18" charset="0"/>
                <a:cs typeface="Times New Roman" panose="02020603050405020304" pitchFamily="18" charset="0"/>
              </a:rPr>
              <a:t> outlined in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the </a:t>
            </a:r>
            <a:r>
              <a:rPr lang="en-US" altLang="en-US" sz="2600" b="1" dirty="0">
                <a:solidFill>
                  <a:srgbClr val="6600CC"/>
                </a:solidFill>
                <a:latin typeface="Times New Roman" panose="02020603050405020304" pitchFamily="18" charset="0"/>
                <a:cs typeface="Times New Roman" panose="02020603050405020304" pitchFamily="18" charset="0"/>
              </a:rPr>
              <a:t>design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documentation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This phase </a:t>
            </a:r>
            <a:r>
              <a:rPr lang="en-US" altLang="en-US" sz="2600" dirty="0">
                <a:latin typeface="Times New Roman" panose="02020603050405020304" pitchFamily="18" charset="0"/>
                <a:cs typeface="Times New Roman" panose="02020603050405020304" pitchFamily="18" charset="0"/>
              </a:rPr>
              <a:t>focuses on </a:t>
            </a:r>
            <a:r>
              <a:rPr lang="en-US" altLang="en-US" sz="2600" b="1" dirty="0">
                <a:solidFill>
                  <a:srgbClr val="FF0000"/>
                </a:solidFill>
                <a:latin typeface="Times New Roman" panose="02020603050405020304" pitchFamily="18" charset="0"/>
                <a:cs typeface="Times New Roman" panose="02020603050405020304" pitchFamily="18" charset="0"/>
              </a:rPr>
              <a:t>translating</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FF0000"/>
                </a:solidFill>
                <a:latin typeface="Times New Roman" panose="02020603050405020304" pitchFamily="18" charset="0"/>
                <a:cs typeface="Times New Roman" panose="02020603050405020304" pitchFamily="18" charset="0"/>
              </a:rPr>
              <a:t>design</a:t>
            </a:r>
            <a:r>
              <a:rPr lang="en-US" altLang="en-US" sz="2600" dirty="0">
                <a:latin typeface="Times New Roman" panose="02020603050405020304" pitchFamily="18" charset="0"/>
                <a:cs typeface="Times New Roman" panose="02020603050405020304" pitchFamily="18" charset="0"/>
              </a:rPr>
              <a:t> into </a:t>
            </a:r>
            <a:r>
              <a:rPr lang="en-US" altLang="en-US" sz="2600" b="1" dirty="0">
                <a:solidFill>
                  <a:srgbClr val="FF0000"/>
                </a:solidFill>
                <a:latin typeface="Times New Roman" panose="02020603050405020304" pitchFamily="18" charset="0"/>
                <a:cs typeface="Times New Roman" panose="02020603050405020304" pitchFamily="18" charset="0"/>
              </a:rPr>
              <a:t>executable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code</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4. Testing</a:t>
            </a:r>
            <a:endParaRPr lang="en-US" altLang="en-US" sz="26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a:t>
            </a:r>
            <a:r>
              <a:rPr lang="en-US" altLang="en-US" sz="2600" dirty="0" smtClean="0">
                <a:latin typeface="Times New Roman" panose="02020603050405020304" pitchFamily="18" charset="0"/>
                <a:cs typeface="Times New Roman" panose="02020603050405020304" pitchFamily="18" charset="0"/>
              </a:rPr>
              <a:t>he </a:t>
            </a:r>
            <a:r>
              <a:rPr lang="en-US" altLang="en-US" sz="2600" b="1" dirty="0">
                <a:solidFill>
                  <a:srgbClr val="006600"/>
                </a:solidFill>
                <a:latin typeface="Times New Roman" panose="02020603050405020304" pitchFamily="18" charset="0"/>
                <a:cs typeface="Times New Roman" panose="02020603050405020304" pitchFamily="18" charset="0"/>
              </a:rPr>
              <a:t>software undergoes testing </a:t>
            </a:r>
            <a:r>
              <a:rPr lang="en-US" altLang="en-US" sz="2600" dirty="0">
                <a:latin typeface="Times New Roman" panose="02020603050405020304" pitchFamily="18" charset="0"/>
                <a:cs typeface="Times New Roman" panose="02020603050405020304" pitchFamily="18" charset="0"/>
              </a:rPr>
              <a:t>to </a:t>
            </a:r>
            <a:r>
              <a:rPr lang="en-US" altLang="en-US" sz="2600" b="1" dirty="0">
                <a:solidFill>
                  <a:srgbClr val="660033"/>
                </a:solidFill>
                <a:latin typeface="Times New Roman" panose="02020603050405020304" pitchFamily="18" charset="0"/>
                <a:cs typeface="Times New Roman" panose="02020603050405020304" pitchFamily="18" charset="0"/>
              </a:rPr>
              <a:t>detect</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fix</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defects</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660033"/>
                </a:solidFill>
                <a:latin typeface="Times New Roman" panose="02020603050405020304" pitchFamily="18" charset="0"/>
                <a:cs typeface="Times New Roman" panose="02020603050405020304" pitchFamily="18" charset="0"/>
              </a:rPr>
              <a:t>bugs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algn="just" eaLnBrk="0" fontAlgn="base" hangingPunct="0">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Testing </a:t>
            </a:r>
            <a:r>
              <a:rPr lang="en-US" altLang="en-US" sz="2600" b="1" dirty="0" smtClean="0">
                <a:latin typeface="Times New Roman" panose="02020603050405020304" pitchFamily="18" charset="0"/>
                <a:cs typeface="Times New Roman" panose="02020603050405020304" pitchFamily="18" charset="0"/>
              </a:rPr>
              <a:t>activities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include </a:t>
            </a:r>
            <a:r>
              <a:rPr lang="en-US" altLang="en-US" sz="2600" b="1" dirty="0">
                <a:solidFill>
                  <a:srgbClr val="6600CC"/>
                </a:solidFill>
                <a:latin typeface="Times New Roman" panose="02020603050405020304" pitchFamily="18" charset="0"/>
                <a:cs typeface="Times New Roman" panose="02020603050405020304" pitchFamily="18" charset="0"/>
              </a:rPr>
              <a:t>unit</a:t>
            </a: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testing</a:t>
            </a: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integration</a:t>
            </a: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testing</a:t>
            </a: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system</a:t>
            </a: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testing</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user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acceptance testing (UAT). </a:t>
            </a:r>
            <a:endParaRPr lang="en-US" altLang="en-US" sz="2600" b="1" dirty="0" smtClean="0">
              <a:solidFill>
                <a:srgbClr val="660033"/>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ts val="0"/>
              </a:spcBef>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goal</a:t>
            </a:r>
            <a:r>
              <a:rPr lang="en-US" altLang="en-US" sz="2600" dirty="0">
                <a:latin typeface="Times New Roman" panose="02020603050405020304" pitchFamily="18" charset="0"/>
                <a:cs typeface="Times New Roman" panose="02020603050405020304" pitchFamily="18" charset="0"/>
              </a:rPr>
              <a:t> is to ensure that the </a:t>
            </a:r>
            <a:r>
              <a:rPr lang="en-US" altLang="en-US" sz="2600" b="1" dirty="0">
                <a:solidFill>
                  <a:srgbClr val="FF0000"/>
                </a:solidFill>
                <a:latin typeface="Times New Roman" panose="02020603050405020304" pitchFamily="18" charset="0"/>
                <a:cs typeface="Times New Roman" panose="02020603050405020304" pitchFamily="18" charset="0"/>
              </a:rPr>
              <a:t>software meets</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FF0000"/>
                </a:solidFill>
                <a:latin typeface="Times New Roman" panose="02020603050405020304" pitchFamily="18" charset="0"/>
                <a:cs typeface="Times New Roman" panose="02020603050405020304" pitchFamily="18" charset="0"/>
              </a:rPr>
              <a:t>specified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functions</a:t>
            </a:r>
            <a:r>
              <a:rPr lang="en-US" altLang="en-US" sz="2600" dirty="0">
                <a:latin typeface="Times New Roman" panose="02020603050405020304" pitchFamily="18" charset="0"/>
                <a:cs typeface="Times New Roman" panose="02020603050405020304" pitchFamily="18" charset="0"/>
              </a:rPr>
              <a:t> as </a:t>
            </a:r>
            <a:r>
              <a:rPr lang="en-US" altLang="en-US" sz="2600" b="1" dirty="0">
                <a:solidFill>
                  <a:srgbClr val="FF0000"/>
                </a:solidFill>
                <a:latin typeface="Times New Roman" panose="02020603050405020304" pitchFamily="18" charset="0"/>
                <a:cs typeface="Times New Roman" panose="02020603050405020304" pitchFamily="18" charset="0"/>
              </a:rPr>
              <a:t>intended</a:t>
            </a:r>
            <a:r>
              <a:rPr lang="en-US" altLang="en-US" sz="2600" dirty="0">
                <a:latin typeface="Times New Roman" panose="02020603050405020304" pitchFamily="18" charset="0"/>
                <a:cs typeface="Times New Roman" panose="02020603050405020304" pitchFamily="18" charset="0"/>
              </a:rPr>
              <a:t>.</a:t>
            </a:r>
          </a:p>
          <a:p>
            <a:pPr algn="just" eaLnBrk="0" fontAlgn="base" hangingPunct="0">
              <a:lnSpc>
                <a:spcPct val="150000"/>
              </a:lnSpc>
              <a:spcBef>
                <a:spcPts val="0"/>
              </a:spcBef>
              <a:buFont typeface="Wingdings" panose="05000000000000000000" pitchFamily="2" charset="2"/>
              <a:buChar char="§"/>
            </a:pPr>
            <a:endParaRPr lang="en-US" altLang="en-US" sz="2600" b="1" dirty="0">
              <a:solidFill>
                <a:srgbClr val="660033"/>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endParaRPr lang="en-US" alt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1. Waterfall Model ----------</a:t>
            </a:r>
            <a:endParaRPr lang="en-GB" sz="3200" dirty="0"/>
          </a:p>
        </p:txBody>
      </p:sp>
      <p:sp>
        <p:nvSpPr>
          <p:cNvPr id="3" name="Content Placeholder 2"/>
          <p:cNvSpPr>
            <a:spLocks noGrp="1"/>
          </p:cNvSpPr>
          <p:nvPr>
            <p:ph idx="1"/>
          </p:nvPr>
        </p:nvSpPr>
        <p:spPr>
          <a:xfrm>
            <a:off x="1" y="309716"/>
            <a:ext cx="12192000" cy="6548284"/>
          </a:xfrm>
        </p:spPr>
        <p:txBody>
          <a:bodyPr>
            <a:noAutofit/>
          </a:bodyPr>
          <a:lstStyle/>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5. Deployment </a:t>
            </a:r>
            <a:r>
              <a:rPr lang="en-US" altLang="en-US" sz="2600" b="1" dirty="0">
                <a:solidFill>
                  <a:srgbClr val="0000CC"/>
                </a:solidFill>
                <a:latin typeface="Times New Roman" panose="02020603050405020304" pitchFamily="18" charset="0"/>
                <a:cs typeface="Times New Roman" panose="02020603050405020304" pitchFamily="18" charset="0"/>
              </a:rPr>
              <a:t>(Installation</a:t>
            </a:r>
            <a:r>
              <a:rPr lang="en-US" altLang="en-US" sz="2600" b="1" dirty="0" smtClean="0">
                <a:solidFill>
                  <a:srgbClr val="0000CC"/>
                </a:solidFill>
                <a:latin typeface="Times New Roman" panose="02020603050405020304" pitchFamily="18" charset="0"/>
                <a:cs typeface="Times New Roman" panose="02020603050405020304" pitchFamily="18" charset="0"/>
              </a:rPr>
              <a:t>)</a:t>
            </a:r>
            <a:endParaRPr lang="en-US" altLang="en-US" sz="26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a:t>
            </a:r>
            <a:r>
              <a:rPr lang="en-US" altLang="en-US" sz="2600" dirty="0" smtClean="0">
                <a:latin typeface="Times New Roman" panose="02020603050405020304" pitchFamily="18" charset="0"/>
                <a:cs typeface="Times New Roman" panose="02020603050405020304" pitchFamily="18" charset="0"/>
              </a:rPr>
              <a:t>he </a:t>
            </a:r>
            <a:r>
              <a:rPr lang="en-US" altLang="en-US" sz="2600" b="1" dirty="0">
                <a:solidFill>
                  <a:srgbClr val="6600CC"/>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6600CC"/>
                </a:solidFill>
                <a:latin typeface="Times New Roman" panose="02020603050405020304" pitchFamily="18" charset="0"/>
                <a:cs typeface="Times New Roman" panose="02020603050405020304" pitchFamily="18" charset="0"/>
              </a:rPr>
              <a:t>deployed</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6600CC"/>
                </a:solidFill>
                <a:latin typeface="Times New Roman" panose="02020603050405020304" pitchFamily="18" charset="0"/>
                <a:cs typeface="Times New Roman" panose="02020603050405020304" pitchFamily="18" charset="0"/>
              </a:rPr>
              <a:t>installed</a:t>
            </a:r>
            <a:r>
              <a:rPr lang="en-US" altLang="en-US" sz="2600" dirty="0">
                <a:latin typeface="Times New Roman" panose="02020603050405020304" pitchFamily="18" charset="0"/>
                <a:cs typeface="Times New Roman" panose="02020603050405020304" pitchFamily="18" charset="0"/>
              </a:rPr>
              <a:t> in the </a:t>
            </a:r>
            <a:r>
              <a:rPr lang="en-US" altLang="en-US" sz="2600" b="1" dirty="0">
                <a:solidFill>
                  <a:srgbClr val="6600CC"/>
                </a:solidFill>
                <a:latin typeface="Times New Roman" panose="02020603050405020304" pitchFamily="18" charset="0"/>
                <a:cs typeface="Times New Roman" panose="02020603050405020304" pitchFamily="18" charset="0"/>
              </a:rPr>
              <a:t>production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environment</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It involves </a:t>
            </a:r>
            <a:r>
              <a:rPr lang="en-US" altLang="en-US" sz="2600" b="1" dirty="0">
                <a:solidFill>
                  <a:srgbClr val="660033"/>
                </a:solidFill>
                <a:latin typeface="Times New Roman" panose="02020603050405020304" pitchFamily="18" charset="0"/>
                <a:cs typeface="Times New Roman" panose="02020603050405020304" pitchFamily="18" charset="0"/>
              </a:rPr>
              <a:t>delivering</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660033"/>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660033"/>
                </a:solidFill>
                <a:latin typeface="Times New Roman" panose="02020603050405020304" pitchFamily="18" charset="0"/>
                <a:cs typeface="Times New Roman" panose="02020603050405020304" pitchFamily="18" charset="0"/>
              </a:rPr>
              <a:t>end-users</a:t>
            </a:r>
            <a:r>
              <a:rPr lang="en-US" altLang="en-US" sz="2600" dirty="0">
                <a:latin typeface="Times New Roman" panose="02020603050405020304" pitchFamily="18" charset="0"/>
                <a:cs typeface="Times New Roman" panose="02020603050405020304" pitchFamily="18" charset="0"/>
              </a:rPr>
              <a:t> or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			clients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making it </a:t>
            </a:r>
            <a:r>
              <a:rPr lang="en-US" altLang="en-US" sz="2600" b="1" dirty="0" smtClean="0">
                <a:solidFill>
                  <a:srgbClr val="660033"/>
                </a:solidFill>
                <a:latin typeface="Times New Roman" panose="02020603050405020304" pitchFamily="18" charset="0"/>
                <a:cs typeface="Times New Roman" panose="02020603050405020304" pitchFamily="18" charset="0"/>
              </a:rPr>
              <a:t>operational</a:t>
            </a:r>
            <a:r>
              <a:rPr lang="en-US" altLang="en-US" sz="2600"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ts val="0"/>
              </a:spcBef>
              <a:buFont typeface="Wingdings" panose="05000000000000000000" pitchFamily="2" charset="2"/>
              <a:buChar char="ü"/>
            </a:pPr>
            <a:r>
              <a:rPr lang="en-US" altLang="en-US" sz="2600" b="1" dirty="0" smtClean="0">
                <a:solidFill>
                  <a:srgbClr val="006600"/>
                </a:solidFill>
                <a:latin typeface="Times New Roman" panose="02020603050405020304" pitchFamily="18" charset="0"/>
                <a:cs typeface="Times New Roman" panose="02020603050405020304" pitchFamily="18" charset="0"/>
              </a:rPr>
              <a:t>Installation</a:t>
            </a:r>
            <a:r>
              <a:rPr lang="en-US" altLang="en-US" sz="2600" b="1" dirty="0">
                <a:solidFill>
                  <a:srgbClr val="006600"/>
                </a:solidFill>
                <a:latin typeface="Times New Roman" panose="02020603050405020304" pitchFamily="18" charset="0"/>
                <a:cs typeface="Times New Roman" panose="02020603050405020304" pitchFamily="18" charset="0"/>
              </a:rPr>
              <a:t>, configuration</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6600"/>
                </a:solidFill>
                <a:latin typeface="Times New Roman" panose="02020603050405020304" pitchFamily="18" charset="0"/>
                <a:cs typeface="Times New Roman" panose="02020603050405020304" pitchFamily="18" charset="0"/>
              </a:rPr>
              <a:t>user training </a:t>
            </a:r>
            <a:r>
              <a:rPr lang="en-US" altLang="en-US" sz="2600" dirty="0">
                <a:latin typeface="Times New Roman" panose="02020603050405020304" pitchFamily="18" charset="0"/>
                <a:cs typeface="Times New Roman" panose="02020603050405020304" pitchFamily="18" charset="0"/>
              </a:rPr>
              <a:t>may be part of the </a:t>
            </a:r>
            <a:r>
              <a:rPr lang="en-US" altLang="en-US" sz="2600" b="1" dirty="0">
                <a:latin typeface="Times New Roman" panose="02020603050405020304" pitchFamily="18" charset="0"/>
                <a:cs typeface="Times New Roman" panose="02020603050405020304" pitchFamily="18" charset="0"/>
              </a:rPr>
              <a:t>deployment</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process</a:t>
            </a:r>
            <a:r>
              <a:rPr lang="en-US" altLang="en-US"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6. Maintenance</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phase </a:t>
            </a:r>
            <a:r>
              <a:rPr lang="en-GB" sz="2600" dirty="0">
                <a:latin typeface="Times New Roman" panose="02020603050405020304" pitchFamily="18" charset="0"/>
                <a:cs typeface="Times New Roman" panose="02020603050405020304" pitchFamily="18" charset="0"/>
              </a:rPr>
              <a:t>involves </a:t>
            </a:r>
            <a:r>
              <a:rPr lang="en-GB" sz="2600" b="1" dirty="0">
                <a:solidFill>
                  <a:srgbClr val="660033"/>
                </a:solidFill>
                <a:latin typeface="Times New Roman" panose="02020603050405020304" pitchFamily="18" charset="0"/>
                <a:cs typeface="Times New Roman" panose="02020603050405020304" pitchFamily="18" charset="0"/>
              </a:rPr>
              <a:t>ongoing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support</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maintenance</a:t>
            </a:r>
            <a:r>
              <a:rPr lang="en-GB" sz="2600" dirty="0">
                <a:latin typeface="Times New Roman" panose="02020603050405020304" pitchFamily="18" charset="0"/>
                <a:cs typeface="Times New Roman" panose="02020603050405020304" pitchFamily="18" charset="0"/>
              </a:rPr>
              <a:t> of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	software</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after it has </a:t>
            </a:r>
            <a:r>
              <a:rPr lang="en-GB" sz="2600" b="1" dirty="0">
                <a:solidFill>
                  <a:srgbClr val="6600CC"/>
                </a:solidFill>
                <a:latin typeface="Times New Roman" panose="02020603050405020304" pitchFamily="18" charset="0"/>
                <a:cs typeface="Times New Roman" panose="02020603050405020304" pitchFamily="18" charset="0"/>
              </a:rPr>
              <a:t>been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deployed</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includes </a:t>
            </a:r>
            <a:r>
              <a:rPr lang="en-GB" sz="2600" b="1" dirty="0">
                <a:solidFill>
                  <a:srgbClr val="FF0000"/>
                </a:solidFill>
                <a:latin typeface="Times New Roman" panose="02020603050405020304" pitchFamily="18" charset="0"/>
                <a:cs typeface="Times New Roman" panose="02020603050405020304" pitchFamily="18" charset="0"/>
              </a:rPr>
              <a:t>addressing</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bug</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fixes</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implementing</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enhancements</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or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006600"/>
                </a:solidFill>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	updates</a:t>
            </a:r>
            <a:r>
              <a:rPr lang="en-GB" sz="2600" dirty="0">
                <a:latin typeface="Times New Roman" panose="02020603050405020304" pitchFamily="18" charset="0"/>
                <a:cs typeface="Times New Roman" panose="02020603050405020304" pitchFamily="18" charset="0"/>
              </a:rPr>
              <a:t>, and providing </a:t>
            </a:r>
            <a:r>
              <a:rPr lang="en-GB" sz="2600" b="1" dirty="0">
                <a:solidFill>
                  <a:srgbClr val="006600"/>
                </a:solidFill>
                <a:latin typeface="Times New Roman" panose="02020603050405020304" pitchFamily="18" charset="0"/>
                <a:cs typeface="Times New Roman" panose="02020603050405020304" pitchFamily="18" charset="0"/>
              </a:rPr>
              <a:t>technical</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support</a:t>
            </a:r>
            <a:r>
              <a:rPr lang="en-GB" sz="2600" dirty="0">
                <a:latin typeface="Times New Roman" panose="02020603050405020304" pitchFamily="18" charset="0"/>
                <a:cs typeface="Times New Roman" panose="02020603050405020304" pitchFamily="18" charset="0"/>
              </a:rPr>
              <a:t> to </a:t>
            </a:r>
            <a:r>
              <a:rPr lang="en-GB" sz="2600" b="1" dirty="0">
                <a:solidFill>
                  <a:srgbClr val="0066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as needed.</a:t>
            </a:r>
          </a:p>
          <a:p>
            <a:pPr lvl="0" algn="just" eaLnBrk="0" fontAlgn="base" hangingPunct="0">
              <a:lnSpc>
                <a:spcPct val="150000"/>
              </a:lnSpc>
              <a:spcBef>
                <a:spcPts val="0"/>
              </a:spcBef>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endParaRPr lang="en-US" altLang="en-US" sz="26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591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Key </a:t>
            </a:r>
            <a:r>
              <a:rPr lang="en-GB" sz="2800" b="1" dirty="0">
                <a:solidFill>
                  <a:srgbClr val="FF0000"/>
                </a:solidFill>
                <a:latin typeface="Times New Roman" panose="02020603050405020304" pitchFamily="18" charset="0"/>
                <a:cs typeface="Times New Roman" panose="02020603050405020304" pitchFamily="18" charset="0"/>
              </a:rPr>
              <a:t>characteristics of the Waterfall Model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endParaRPr>
          </a:p>
        </p:txBody>
      </p:sp>
      <p:sp>
        <p:nvSpPr>
          <p:cNvPr id="3" name="Content Placeholder 2"/>
          <p:cNvSpPr>
            <a:spLocks noGrp="1"/>
          </p:cNvSpPr>
          <p:nvPr>
            <p:ph idx="1"/>
          </p:nvPr>
        </p:nvSpPr>
        <p:spPr>
          <a:xfrm>
            <a:off x="162231" y="265472"/>
            <a:ext cx="12029769" cy="6592528"/>
          </a:xfrm>
        </p:spPr>
        <p:txBody>
          <a:bodyPr>
            <a:normAutofit/>
          </a:bodyPr>
          <a:lstStyle/>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Sequential</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linear</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progression</a:t>
            </a:r>
            <a:r>
              <a:rPr lang="en-GB" dirty="0">
                <a:latin typeface="Times New Roman" panose="02020603050405020304" pitchFamily="18" charset="0"/>
                <a:cs typeface="Times New Roman" panose="02020603050405020304" pitchFamily="18" charset="0"/>
              </a:rPr>
              <a:t> through </a:t>
            </a:r>
            <a:r>
              <a:rPr lang="en-GB" b="1" dirty="0">
                <a:latin typeface="Times New Roman" panose="02020603050405020304" pitchFamily="18" charset="0"/>
                <a:cs typeface="Times New Roman" panose="02020603050405020304" pitchFamily="18" charset="0"/>
              </a:rPr>
              <a:t>phases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Emphasis</a:t>
            </a:r>
            <a:r>
              <a:rPr lang="en-GB" dirty="0">
                <a:latin typeface="Times New Roman" panose="02020603050405020304" pitchFamily="18" charset="0"/>
                <a:cs typeface="Times New Roman" panose="02020603050405020304" pitchFamily="18" charset="0"/>
              </a:rPr>
              <a:t> on </a:t>
            </a:r>
            <a:r>
              <a:rPr lang="en-GB" b="1" dirty="0">
                <a:solidFill>
                  <a:srgbClr val="6600CC"/>
                </a:solidFill>
                <a:latin typeface="Times New Roman" panose="02020603050405020304" pitchFamily="18" charset="0"/>
                <a:cs typeface="Times New Roman" panose="02020603050405020304" pitchFamily="18" charset="0"/>
              </a:rPr>
              <a:t>extensive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planning</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documentation</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upfront</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660033"/>
                </a:solidFill>
                <a:latin typeface="Times New Roman" panose="02020603050405020304" pitchFamily="18" charset="0"/>
                <a:cs typeface="Times New Roman" panose="02020603050405020304" pitchFamily="18" charset="0"/>
              </a:rPr>
              <a:t>Clear</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delineation</a:t>
            </a:r>
            <a:r>
              <a:rPr lang="en-GB" dirty="0">
                <a:latin typeface="Times New Roman" panose="02020603050405020304" pitchFamily="18" charset="0"/>
                <a:cs typeface="Times New Roman" panose="02020603050405020304" pitchFamily="18" charset="0"/>
              </a:rPr>
              <a:t> between </a:t>
            </a:r>
            <a:r>
              <a:rPr lang="en-GB" b="1" dirty="0">
                <a:solidFill>
                  <a:srgbClr val="660033"/>
                </a:solidFill>
                <a:latin typeface="Times New Roman" panose="02020603050405020304" pitchFamily="18" charset="0"/>
                <a:cs typeface="Times New Roman" panose="02020603050405020304" pitchFamily="18" charset="0"/>
              </a:rPr>
              <a:t>phases</a:t>
            </a:r>
            <a:r>
              <a:rPr lang="en-GB" dirty="0">
                <a:latin typeface="Times New Roman" panose="02020603050405020304" pitchFamily="18" charset="0"/>
                <a:cs typeface="Times New Roman" panose="02020603050405020304" pitchFamily="18" charset="0"/>
              </a:rPr>
              <a:t> with </a:t>
            </a:r>
            <a:r>
              <a:rPr lang="en-GB" b="1" dirty="0">
                <a:solidFill>
                  <a:srgbClr val="660033"/>
                </a:solidFill>
                <a:latin typeface="Times New Roman" panose="02020603050405020304" pitchFamily="18" charset="0"/>
                <a:cs typeface="Times New Roman" panose="02020603050405020304" pitchFamily="18" charset="0"/>
              </a:rPr>
              <a:t>minimal</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overlap</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FF0000"/>
                </a:solidFill>
                <a:latin typeface="Times New Roman" panose="02020603050405020304" pitchFamily="18" charset="0"/>
                <a:cs typeface="Times New Roman" panose="02020603050405020304" pitchFamily="18" charset="0"/>
              </a:rPr>
              <a:t>Limited</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flexibility</a:t>
            </a:r>
            <a:r>
              <a:rPr lang="en-GB" dirty="0">
                <a:latin typeface="Times New Roman" panose="02020603050405020304" pitchFamily="18" charset="0"/>
                <a:cs typeface="Times New Roman" panose="02020603050405020304" pitchFamily="18" charset="0"/>
              </a:rPr>
              <a:t> for </a:t>
            </a:r>
            <a:r>
              <a:rPr lang="en-GB" b="1" dirty="0">
                <a:solidFill>
                  <a:srgbClr val="006600"/>
                </a:solidFill>
                <a:latin typeface="Times New Roman" panose="02020603050405020304" pitchFamily="18" charset="0"/>
                <a:cs typeface="Times New Roman" panose="02020603050405020304" pitchFamily="18" charset="0"/>
              </a:rPr>
              <a:t>changes</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once</a:t>
            </a:r>
            <a:r>
              <a:rPr lang="en-GB" dirty="0">
                <a:latin typeface="Times New Roman" panose="02020603050405020304" pitchFamily="18" charset="0"/>
                <a:cs typeface="Times New Roman" panose="02020603050405020304" pitchFamily="18" charset="0"/>
              </a:rPr>
              <a:t> a </a:t>
            </a:r>
            <a:r>
              <a:rPr lang="en-GB" b="1" dirty="0">
                <a:solidFill>
                  <a:srgbClr val="006600"/>
                </a:solidFill>
                <a:latin typeface="Times New Roman" panose="02020603050405020304" pitchFamily="18" charset="0"/>
                <a:cs typeface="Times New Roman" panose="02020603050405020304" pitchFamily="18" charset="0"/>
              </a:rPr>
              <a:t>phase</a:t>
            </a:r>
            <a:r>
              <a:rPr lang="en-GB" dirty="0">
                <a:latin typeface="Times New Roman" panose="02020603050405020304" pitchFamily="18" charset="0"/>
                <a:cs typeface="Times New Roman" panose="02020603050405020304" pitchFamily="18" charset="0"/>
              </a:rPr>
              <a:t> is </a:t>
            </a:r>
            <a:r>
              <a:rPr lang="en-GB" b="1" dirty="0">
                <a:solidFill>
                  <a:srgbClr val="006600"/>
                </a:solidFill>
                <a:latin typeface="Times New Roman" panose="02020603050405020304" pitchFamily="18" charset="0"/>
                <a:cs typeface="Times New Roman" panose="02020603050405020304" pitchFamily="18" charset="0"/>
              </a:rPr>
              <a:t>completed</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Well-suited</a:t>
            </a:r>
            <a:r>
              <a:rPr lang="en-GB" dirty="0">
                <a:latin typeface="Times New Roman" panose="02020603050405020304" pitchFamily="18" charset="0"/>
                <a:cs typeface="Times New Roman" panose="02020603050405020304" pitchFamily="18" charset="0"/>
              </a:rPr>
              <a:t> for </a:t>
            </a:r>
            <a:r>
              <a:rPr lang="en-GB" b="1" dirty="0">
                <a:solidFill>
                  <a:srgbClr val="0000CC"/>
                </a:solidFill>
                <a:latin typeface="Times New Roman" panose="02020603050405020304" pitchFamily="18" charset="0"/>
                <a:cs typeface="Times New Roman" panose="02020603050405020304" pitchFamily="18" charset="0"/>
              </a:rPr>
              <a:t>projects</a:t>
            </a:r>
            <a:r>
              <a:rPr lang="en-GB" dirty="0">
                <a:latin typeface="Times New Roman" panose="02020603050405020304" pitchFamily="18" charset="0"/>
                <a:cs typeface="Times New Roman" panose="02020603050405020304" pitchFamily="18" charset="0"/>
              </a:rPr>
              <a:t> with </a:t>
            </a:r>
            <a:r>
              <a:rPr lang="en-GB" b="1" dirty="0">
                <a:solidFill>
                  <a:srgbClr val="0000CC"/>
                </a:solidFill>
                <a:latin typeface="Times New Roman" panose="02020603050405020304" pitchFamily="18" charset="0"/>
                <a:cs typeface="Times New Roman" panose="02020603050405020304" pitchFamily="18" charset="0"/>
              </a:rPr>
              <a:t>stable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well-defined</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scope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While the </a:t>
            </a:r>
            <a:r>
              <a:rPr lang="en-GB" b="1" dirty="0">
                <a:latin typeface="Times New Roman" panose="02020603050405020304" pitchFamily="18" charset="0"/>
                <a:cs typeface="Times New Roman" panose="02020603050405020304" pitchFamily="18" charset="0"/>
              </a:rPr>
              <a:t>Waterfall Model </a:t>
            </a:r>
            <a:r>
              <a:rPr lang="en-GB" dirty="0">
                <a:latin typeface="Times New Roman" panose="02020603050405020304" pitchFamily="18" charset="0"/>
                <a:cs typeface="Times New Roman" panose="02020603050405020304" pitchFamily="18" charset="0"/>
              </a:rPr>
              <a:t>offers a </a:t>
            </a:r>
            <a:r>
              <a:rPr lang="en-GB" b="1" dirty="0">
                <a:solidFill>
                  <a:srgbClr val="660033"/>
                </a:solidFill>
                <a:latin typeface="Times New Roman" panose="02020603050405020304" pitchFamily="18" charset="0"/>
                <a:cs typeface="Times New Roman" panose="02020603050405020304" pitchFamily="18" charset="0"/>
              </a:rPr>
              <a:t>structured</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systematic</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approach</a:t>
            </a:r>
            <a:r>
              <a:rPr lang="en-GB" dirty="0">
                <a:latin typeface="Times New Roman" panose="02020603050405020304" pitchFamily="18" charset="0"/>
                <a:cs typeface="Times New Roman" panose="02020603050405020304" pitchFamily="18" charset="0"/>
              </a:rPr>
              <a:t> to </a:t>
            </a:r>
            <a:r>
              <a:rPr lang="en-GB" b="1" dirty="0">
                <a:solidFill>
                  <a:srgbClr val="006600"/>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may </a:t>
            </a:r>
            <a:r>
              <a:rPr lang="en-GB" b="1" dirty="0">
                <a:solidFill>
                  <a:srgbClr val="FF0000"/>
                </a:solidFill>
                <a:latin typeface="Times New Roman" panose="02020603050405020304" pitchFamily="18" charset="0"/>
                <a:cs typeface="Times New Roman" panose="02020603050405020304" pitchFamily="18" charset="0"/>
              </a:rPr>
              <a:t>not be well-suited</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a:t>
            </a:r>
            <a:r>
              <a:rPr lang="en-GB" b="1" dirty="0">
                <a:solidFill>
                  <a:srgbClr val="FF0000"/>
                </a:solidFill>
                <a:latin typeface="Times New Roman" panose="02020603050405020304" pitchFamily="18" charset="0"/>
                <a:cs typeface="Times New Roman" panose="02020603050405020304" pitchFamily="18" charset="0"/>
              </a:rPr>
              <a:t>projects</a:t>
            </a:r>
            <a:r>
              <a:rPr lang="en-GB" dirty="0">
                <a:latin typeface="Times New Roman" panose="02020603050405020304" pitchFamily="18" charset="0"/>
                <a:cs typeface="Times New Roman" panose="02020603050405020304" pitchFamily="18" charset="0"/>
              </a:rPr>
              <a:t> with </a:t>
            </a:r>
            <a:r>
              <a:rPr lang="en-GB" b="1" dirty="0">
                <a:latin typeface="Times New Roman" panose="02020603050405020304" pitchFamily="18" charset="0"/>
                <a:cs typeface="Times New Roman" panose="02020603050405020304" pitchFamily="18" charset="0"/>
              </a:rPr>
              <a:t>evolving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or</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where </a:t>
            </a:r>
            <a:r>
              <a:rPr lang="en-GB" b="1" dirty="0">
                <a:solidFill>
                  <a:srgbClr val="660033"/>
                </a:solidFill>
                <a:latin typeface="Times New Roman" panose="02020603050405020304" pitchFamily="18" charset="0"/>
                <a:cs typeface="Times New Roman" panose="02020603050405020304" pitchFamily="18" charset="0"/>
              </a:rPr>
              <a:t>flexibility</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adaptability</a:t>
            </a:r>
            <a:r>
              <a:rPr lang="en-GB" dirty="0">
                <a:latin typeface="Times New Roman" panose="02020603050405020304" pitchFamily="18" charset="0"/>
                <a:cs typeface="Times New Roman" panose="02020603050405020304" pitchFamily="18" charset="0"/>
              </a:rPr>
              <a:t> are </a:t>
            </a:r>
            <a:r>
              <a:rPr lang="en-GB" b="1" dirty="0">
                <a:solidFill>
                  <a:srgbClr val="660033"/>
                </a:solidFill>
                <a:latin typeface="Times New Roman" panose="02020603050405020304" pitchFamily="18" charset="0"/>
                <a:cs typeface="Times New Roman" panose="02020603050405020304" pitchFamily="18" charset="0"/>
              </a:rPr>
              <a:t>critical</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such cases, </a:t>
            </a:r>
            <a:r>
              <a:rPr lang="en-GB" b="1" dirty="0">
                <a:solidFill>
                  <a:srgbClr val="0000CC"/>
                </a:solidFill>
                <a:latin typeface="Times New Roman" panose="02020603050405020304" pitchFamily="18" charset="0"/>
                <a:cs typeface="Times New Roman" panose="02020603050405020304" pitchFamily="18" charset="0"/>
              </a:rPr>
              <a:t>iterative</a:t>
            </a:r>
            <a:r>
              <a:rPr lang="en-GB" dirty="0">
                <a:latin typeface="Times New Roman" panose="02020603050405020304" pitchFamily="18" charset="0"/>
                <a:cs typeface="Times New Roman" panose="02020603050405020304" pitchFamily="18" charset="0"/>
              </a:rPr>
              <a:t> or </a:t>
            </a:r>
            <a:r>
              <a:rPr lang="en-GB" b="1" dirty="0">
                <a:solidFill>
                  <a:srgbClr val="0000CC"/>
                </a:solidFill>
                <a:latin typeface="Times New Roman" panose="02020603050405020304" pitchFamily="18" charset="0"/>
                <a:cs typeface="Times New Roman" panose="02020603050405020304" pitchFamily="18" charset="0"/>
              </a:rPr>
              <a:t>Agile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methodologies</a:t>
            </a:r>
            <a:r>
              <a:rPr lang="en-GB" dirty="0">
                <a:latin typeface="Times New Roman" panose="02020603050405020304" pitchFamily="18" charset="0"/>
                <a:cs typeface="Times New Roman" panose="02020603050405020304" pitchFamily="18" charset="0"/>
              </a:rPr>
              <a:t> may be more </a:t>
            </a:r>
            <a:r>
              <a:rPr lang="en-GB" b="1" dirty="0">
                <a:solidFill>
                  <a:srgbClr val="0000CC"/>
                </a:solidFill>
                <a:latin typeface="Times New Roman" panose="02020603050405020304" pitchFamily="18" charset="0"/>
                <a:cs typeface="Times New Roman" panose="02020603050405020304" pitchFamily="18" charset="0"/>
              </a:rPr>
              <a:t>appropriate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8297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9212"/>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Advantages of Waterfall Model</a:t>
            </a:r>
            <a:br>
              <a:rPr lang="en-GB" sz="2800" b="1" dirty="0" smtClean="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1729"/>
            <a:ext cx="12192000" cy="6784257"/>
          </a:xfrm>
        </p:spPr>
        <p:txBody>
          <a:bodyPr>
            <a:normAutofit/>
          </a:bodyPr>
          <a:lstStyle/>
          <a:p>
            <a:pPr marL="0" indent="0" algn="just">
              <a:lnSpc>
                <a:spcPct val="150000"/>
              </a:lnSpc>
              <a:spcBef>
                <a:spcPts val="0"/>
              </a:spcBef>
              <a:buNone/>
            </a:pPr>
            <a:r>
              <a:rPr lang="en-GB" b="1" dirty="0" smtClean="0">
                <a:solidFill>
                  <a:srgbClr val="0000CC"/>
                </a:solidFill>
                <a:latin typeface="Times New Roman" panose="02020603050405020304" pitchFamily="18" charset="0"/>
                <a:cs typeface="Times New Roman" panose="02020603050405020304" pitchFamily="18" charset="0"/>
              </a:rPr>
              <a:t>1. Clear and Well-Defined Phases</a:t>
            </a:r>
            <a:endParaRPr lang="en-GB"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is a </a:t>
            </a:r>
            <a:r>
              <a:rPr lang="en-GB" b="1" dirty="0" smtClean="0">
                <a:solidFill>
                  <a:srgbClr val="660033"/>
                </a:solidFill>
                <a:latin typeface="Times New Roman" panose="02020603050405020304" pitchFamily="18" charset="0"/>
                <a:cs typeface="Times New Roman" panose="02020603050405020304" pitchFamily="18" charset="0"/>
              </a:rPr>
              <a:t>sequential</a:t>
            </a:r>
            <a:r>
              <a:rPr lang="en-GB" dirty="0" smtClean="0">
                <a:latin typeface="Times New Roman" panose="02020603050405020304" pitchFamily="18" charset="0"/>
                <a:cs typeface="Times New Roman" panose="02020603050405020304" pitchFamily="18" charset="0"/>
              </a:rPr>
              <a:t> and </a:t>
            </a:r>
            <a:r>
              <a:rPr lang="en-GB" b="1" dirty="0" smtClean="0">
                <a:solidFill>
                  <a:srgbClr val="660033"/>
                </a:solidFill>
                <a:latin typeface="Times New Roman" panose="02020603050405020304" pitchFamily="18" charset="0"/>
                <a:cs typeface="Times New Roman" panose="02020603050405020304" pitchFamily="18" charset="0"/>
              </a:rPr>
              <a:t>linear</a:t>
            </a:r>
            <a:r>
              <a:rPr lang="en-GB" dirty="0" smtClean="0">
                <a:latin typeface="Times New Roman" panose="02020603050405020304" pitchFamily="18" charset="0"/>
                <a:cs typeface="Times New Roman" panose="02020603050405020304" pitchFamily="18" charset="0"/>
              </a:rPr>
              <a:t> </a:t>
            </a:r>
            <a:r>
              <a:rPr lang="en-GB" b="1" dirty="0" smtClean="0">
                <a:solidFill>
                  <a:srgbClr val="660033"/>
                </a:solidFill>
                <a:latin typeface="Times New Roman" panose="02020603050405020304" pitchFamily="18" charset="0"/>
                <a:cs typeface="Times New Roman" panose="02020603050405020304" pitchFamily="18" charset="0"/>
              </a:rPr>
              <a:t>progression</a:t>
            </a:r>
            <a:r>
              <a:rPr lang="en-GB" dirty="0" smtClean="0">
                <a:latin typeface="Times New Roman" panose="02020603050405020304" pitchFamily="18" charset="0"/>
                <a:cs typeface="Times New Roman" panose="02020603050405020304" pitchFamily="18" charset="0"/>
              </a:rPr>
              <a:t> through </a:t>
            </a:r>
            <a:r>
              <a:rPr lang="en-GB" b="1" dirty="0" smtClean="0">
                <a:solidFill>
                  <a:srgbClr val="006600"/>
                </a:solidFill>
                <a:latin typeface="Times New Roman" panose="02020603050405020304" pitchFamily="18" charset="0"/>
                <a:cs typeface="Times New Roman" panose="02020603050405020304" pitchFamily="18" charset="0"/>
              </a:rPr>
              <a:t>distinct</a:t>
            </a:r>
            <a:r>
              <a:rPr lang="en-GB" dirty="0" smtClean="0">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phases</a:t>
            </a:r>
            <a:r>
              <a:rPr lang="en-GB"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making it easy to </a:t>
            </a:r>
            <a:r>
              <a:rPr lang="en-GB" b="1" dirty="0" smtClean="0">
                <a:solidFill>
                  <a:srgbClr val="006600"/>
                </a:solidFill>
                <a:latin typeface="Times New Roman" panose="02020603050405020304" pitchFamily="18" charset="0"/>
                <a:cs typeface="Times New Roman" panose="02020603050405020304" pitchFamily="18" charset="0"/>
              </a:rPr>
              <a:t>understand</a:t>
            </a:r>
            <a:r>
              <a:rPr lang="en-GB" dirty="0" smtClean="0">
                <a:latin typeface="Times New Roman" panose="02020603050405020304" pitchFamily="18" charset="0"/>
                <a:cs typeface="Times New Roman" panose="02020603050405020304" pitchFamily="18" charset="0"/>
              </a:rPr>
              <a:t> and </a:t>
            </a:r>
            <a:r>
              <a:rPr lang="en-GB" b="1" dirty="0" smtClean="0">
                <a:solidFill>
                  <a:srgbClr val="006600"/>
                </a:solidFill>
                <a:latin typeface="Times New Roman" panose="02020603050405020304" pitchFamily="18" charset="0"/>
                <a:cs typeface="Times New Roman" panose="02020603050405020304" pitchFamily="18" charset="0"/>
              </a:rPr>
              <a:t>manage</a:t>
            </a:r>
            <a:r>
              <a:rPr lang="en-GB"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Each phase has </a:t>
            </a:r>
            <a:r>
              <a:rPr lang="en-GB" b="1" dirty="0" smtClean="0">
                <a:solidFill>
                  <a:srgbClr val="FF0000"/>
                </a:solidFill>
                <a:latin typeface="Times New Roman" panose="02020603050405020304" pitchFamily="18" charset="0"/>
                <a:cs typeface="Times New Roman" panose="02020603050405020304" pitchFamily="18" charset="0"/>
              </a:rPr>
              <a:t>specific</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objectives</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deliverables</a:t>
            </a:r>
            <a:r>
              <a:rPr lang="en-GB" dirty="0" smtClean="0">
                <a:latin typeface="Times New Roman" panose="02020603050405020304" pitchFamily="18" charset="0"/>
                <a:cs typeface="Times New Roman" panose="02020603050405020304" pitchFamily="18" charset="0"/>
              </a:rPr>
              <a:t>, and </a:t>
            </a:r>
            <a:r>
              <a:rPr lang="en-GB" b="1" dirty="0" smtClean="0">
                <a:solidFill>
                  <a:srgbClr val="FF0000"/>
                </a:solidFill>
                <a:latin typeface="Times New Roman" panose="02020603050405020304" pitchFamily="18" charset="0"/>
                <a:cs typeface="Times New Roman" panose="02020603050405020304" pitchFamily="18" charset="0"/>
              </a:rPr>
              <a:t>entry/exit</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criteria</a:t>
            </a:r>
            <a:r>
              <a:rPr lang="en-GB"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smtClean="0">
                <a:solidFill>
                  <a:srgbClr val="0000CC"/>
                </a:solidFill>
                <a:latin typeface="Times New Roman" panose="02020603050405020304" pitchFamily="18" charset="0"/>
                <a:cs typeface="Times New Roman" panose="02020603050405020304" pitchFamily="18" charset="0"/>
              </a:rPr>
              <a:t>2. Emphasis on Documentation</a:t>
            </a:r>
            <a:endParaRPr lang="en-GB"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Emphasis on </a:t>
            </a:r>
            <a:r>
              <a:rPr lang="en-GB" b="1" dirty="0" smtClean="0">
                <a:latin typeface="Times New Roman" panose="02020603050405020304" pitchFamily="18" charset="0"/>
                <a:cs typeface="Times New Roman" panose="02020603050405020304" pitchFamily="18" charset="0"/>
              </a:rPr>
              <a:t>documentation</a:t>
            </a:r>
            <a:r>
              <a:rPr lang="en-GB" dirty="0" smtClean="0">
                <a:latin typeface="Times New Roman" panose="02020603050405020304" pitchFamily="18" charset="0"/>
                <a:cs typeface="Times New Roman" panose="02020603050405020304" pitchFamily="18" charset="0"/>
              </a:rPr>
              <a:t> at </a:t>
            </a:r>
            <a:r>
              <a:rPr lang="en-GB" b="1" dirty="0" smtClean="0">
                <a:solidFill>
                  <a:srgbClr val="660033"/>
                </a:solidFill>
                <a:latin typeface="Times New Roman" panose="02020603050405020304" pitchFamily="18" charset="0"/>
                <a:cs typeface="Times New Roman" panose="02020603050405020304" pitchFamily="18" charset="0"/>
              </a:rPr>
              <a:t>each phase</a:t>
            </a:r>
            <a:r>
              <a:rPr lang="en-GB" dirty="0" smtClean="0">
                <a:latin typeface="Times New Roman" panose="02020603050405020304" pitchFamily="18" charset="0"/>
                <a:cs typeface="Times New Roman" panose="02020603050405020304" pitchFamily="18" charset="0"/>
              </a:rPr>
              <a:t>, including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	requirements</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specifications</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design</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documents</a:t>
            </a:r>
            <a:r>
              <a:rPr lang="en-GB" dirty="0" smtClean="0">
                <a:latin typeface="Times New Roman" panose="02020603050405020304" pitchFamily="18" charset="0"/>
                <a:cs typeface="Times New Roman" panose="02020603050405020304" pitchFamily="18" charset="0"/>
              </a:rPr>
              <a:t>, and </a:t>
            </a:r>
            <a:r>
              <a:rPr lang="en-GB" b="1" dirty="0" smtClean="0">
                <a:solidFill>
                  <a:srgbClr val="6600CC"/>
                </a:solidFill>
                <a:latin typeface="Times New Roman" panose="02020603050405020304" pitchFamily="18" charset="0"/>
                <a:cs typeface="Times New Roman" panose="02020603050405020304" pitchFamily="18" charset="0"/>
              </a:rPr>
              <a:t>test</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plans</a:t>
            </a:r>
            <a:r>
              <a:rPr lang="en-GB"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This </a:t>
            </a:r>
            <a:r>
              <a:rPr lang="en-GB" b="1" dirty="0" smtClean="0">
                <a:latin typeface="Times New Roman" panose="02020603050405020304" pitchFamily="18" charset="0"/>
                <a:cs typeface="Times New Roman" panose="02020603050405020304" pitchFamily="18" charset="0"/>
              </a:rPr>
              <a:t>documentation</a:t>
            </a:r>
            <a:r>
              <a:rPr lang="en-GB" dirty="0" smtClean="0">
                <a:latin typeface="Times New Roman" panose="02020603050405020304" pitchFamily="18" charset="0"/>
                <a:cs typeface="Times New Roman" panose="02020603050405020304" pitchFamily="18" charset="0"/>
              </a:rPr>
              <a:t> provides </a:t>
            </a:r>
            <a:r>
              <a:rPr lang="en-GB" b="1" dirty="0" smtClean="0">
                <a:solidFill>
                  <a:srgbClr val="006600"/>
                </a:solidFill>
                <a:latin typeface="Times New Roman" panose="02020603050405020304" pitchFamily="18" charset="0"/>
                <a:cs typeface="Times New Roman" panose="02020603050405020304" pitchFamily="18" charset="0"/>
              </a:rPr>
              <a:t>clarity</a:t>
            </a:r>
            <a:r>
              <a:rPr lang="en-GB" dirty="0" smtClean="0">
                <a:latin typeface="Times New Roman" panose="02020603050405020304" pitchFamily="18" charset="0"/>
                <a:cs typeface="Times New Roman" panose="02020603050405020304" pitchFamily="18" charset="0"/>
              </a:rPr>
              <a:t> and </a:t>
            </a:r>
            <a:r>
              <a:rPr lang="en-GB" b="1" dirty="0" smtClean="0">
                <a:solidFill>
                  <a:srgbClr val="006600"/>
                </a:solidFill>
                <a:latin typeface="Times New Roman" panose="02020603050405020304" pitchFamily="18" charset="0"/>
                <a:cs typeface="Times New Roman" panose="02020603050405020304" pitchFamily="18" charset="0"/>
              </a:rPr>
              <a:t>serves</a:t>
            </a:r>
            <a:r>
              <a:rPr lang="en-GB" dirty="0" smtClean="0">
                <a:latin typeface="Times New Roman" panose="02020603050405020304" pitchFamily="18" charset="0"/>
                <a:cs typeface="Times New Roman" panose="02020603050405020304" pitchFamily="18" charset="0"/>
              </a:rPr>
              <a:t> as a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	valuable</a:t>
            </a:r>
            <a:r>
              <a:rPr lang="en-GB" dirty="0" smtClean="0">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reference</a:t>
            </a:r>
            <a:r>
              <a:rPr lang="en-GB" dirty="0" smtClean="0">
                <a:latin typeface="Times New Roman" panose="02020603050405020304" pitchFamily="18" charset="0"/>
                <a:cs typeface="Times New Roman" panose="02020603050405020304" pitchFamily="18" charset="0"/>
              </a:rPr>
              <a:t> for </a:t>
            </a:r>
            <a:r>
              <a:rPr lang="en-GB" b="1" dirty="0" smtClean="0">
                <a:solidFill>
                  <a:srgbClr val="FF0000"/>
                </a:solidFill>
                <a:latin typeface="Times New Roman" panose="02020603050405020304" pitchFamily="18" charset="0"/>
                <a:cs typeface="Times New Roman" panose="02020603050405020304" pitchFamily="18" charset="0"/>
              </a:rPr>
              <a:t>developers</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testers</a:t>
            </a:r>
            <a:r>
              <a:rPr lang="en-GB" dirty="0" smtClean="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	stakeholders</a:t>
            </a:r>
            <a:r>
              <a:rPr lang="en-GB" dirty="0" smtClean="0">
                <a:latin typeface="Times New Roman" panose="02020603050405020304" pitchFamily="18" charset="0"/>
                <a:cs typeface="Times New Roman" panose="02020603050405020304" pitchFamily="18" charset="0"/>
              </a:rPr>
              <a:t> throughout the </a:t>
            </a:r>
            <a:r>
              <a:rPr lang="en-GB" b="1" dirty="0" smtClean="0">
                <a:latin typeface="Times New Roman" panose="02020603050405020304" pitchFamily="18" charset="0"/>
                <a:cs typeface="Times New Roman" panose="02020603050405020304" pitchFamily="18" charset="0"/>
              </a:rPr>
              <a:t>project</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lifecycle</a:t>
            </a:r>
            <a:r>
              <a:rPr lang="en-GB"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60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9212"/>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Advantages of Waterfall </a:t>
            </a:r>
            <a:r>
              <a:rPr lang="en-GB" sz="2800" b="1" dirty="0" smtClean="0">
                <a:solidFill>
                  <a:srgbClr val="FF0000"/>
                </a:solidFill>
                <a:latin typeface="Times New Roman" panose="02020603050405020304" pitchFamily="18" charset="0"/>
                <a:cs typeface="Times New Roman" panose="02020603050405020304" pitchFamily="18" charset="0"/>
              </a:rPr>
              <a:t>Model----</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1729"/>
            <a:ext cx="12192000" cy="6784257"/>
          </a:xfrm>
        </p:spPr>
        <p:txBody>
          <a:bodyPr>
            <a:noAutofit/>
          </a:bodyPr>
          <a:lstStyle/>
          <a:p>
            <a:pPr marL="0" lvl="0" indent="0" algn="just" eaLnBrk="0" fontAlgn="base" hangingPunct="0">
              <a:lnSpc>
                <a:spcPct val="15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3. Predictability </a:t>
            </a:r>
            <a:r>
              <a:rPr lang="en-US" altLang="en-US" sz="2600" b="1" dirty="0">
                <a:solidFill>
                  <a:srgbClr val="0000CC"/>
                </a:solidFill>
                <a:latin typeface="Times New Roman" panose="02020603050405020304" pitchFamily="18" charset="0"/>
                <a:cs typeface="Times New Roman" panose="02020603050405020304" pitchFamily="18" charset="0"/>
              </a:rPr>
              <a:t>and </a:t>
            </a:r>
            <a:r>
              <a:rPr lang="en-US" altLang="en-US" sz="2600" b="1" dirty="0" smtClean="0">
                <a:solidFill>
                  <a:srgbClr val="0000CC"/>
                </a:solidFill>
                <a:latin typeface="Times New Roman" panose="02020603050405020304" pitchFamily="18" charset="0"/>
                <a:cs typeface="Times New Roman" panose="02020603050405020304" pitchFamily="18" charset="0"/>
              </a:rPr>
              <a:t>Stability</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Well-suited</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for </a:t>
            </a:r>
            <a:r>
              <a:rPr lang="en-US" altLang="en-US" sz="2600" b="1" dirty="0">
                <a:solidFill>
                  <a:srgbClr val="660033"/>
                </a:solidFill>
                <a:latin typeface="Times New Roman" panose="02020603050405020304" pitchFamily="18" charset="0"/>
                <a:cs typeface="Times New Roman" panose="02020603050405020304" pitchFamily="18" charset="0"/>
              </a:rPr>
              <a:t>projects</a:t>
            </a:r>
            <a:r>
              <a:rPr lang="en-US" altLang="en-US" sz="2600" dirty="0">
                <a:latin typeface="Times New Roman" panose="02020603050405020304" pitchFamily="18" charset="0"/>
                <a:cs typeface="Times New Roman" panose="02020603050405020304" pitchFamily="18" charset="0"/>
              </a:rPr>
              <a:t> with </a:t>
            </a:r>
            <a:r>
              <a:rPr lang="en-US" altLang="en-US" sz="2600" b="1" dirty="0">
                <a:solidFill>
                  <a:srgbClr val="660033"/>
                </a:solidFill>
                <a:latin typeface="Times New Roman" panose="02020603050405020304" pitchFamily="18" charset="0"/>
                <a:cs typeface="Times New Roman" panose="02020603050405020304" pitchFamily="18" charset="0"/>
              </a:rPr>
              <a:t>stable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well-defined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scope</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It </a:t>
            </a:r>
            <a:r>
              <a:rPr lang="en-US" altLang="en-US" sz="2600" b="1" dirty="0">
                <a:solidFill>
                  <a:srgbClr val="006600"/>
                </a:solidFill>
                <a:latin typeface="Times New Roman" panose="02020603050405020304" pitchFamily="18" charset="0"/>
                <a:cs typeface="Times New Roman" panose="02020603050405020304" pitchFamily="18" charset="0"/>
              </a:rPr>
              <a:t>offers predictability </a:t>
            </a:r>
            <a:r>
              <a:rPr lang="en-US" altLang="en-US" sz="2600" dirty="0">
                <a:latin typeface="Times New Roman" panose="02020603050405020304" pitchFamily="18" charset="0"/>
                <a:cs typeface="Times New Roman" panose="02020603050405020304" pitchFamily="18" charset="0"/>
              </a:rPr>
              <a:t>in terms of </a:t>
            </a:r>
            <a:r>
              <a:rPr lang="en-US" altLang="en-US" sz="2600" b="1" dirty="0">
                <a:solidFill>
                  <a:srgbClr val="6600CC"/>
                </a:solidFill>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timeline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budget</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CC"/>
                </a:solidFill>
                <a:latin typeface="Times New Roman" panose="02020603050405020304" pitchFamily="18" charset="0"/>
                <a:cs typeface="Times New Roman" panose="02020603050405020304" pitchFamily="18" charset="0"/>
              </a:rPr>
              <a:t>deliverables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as </a:t>
            </a: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are </a:t>
            </a:r>
            <a:r>
              <a:rPr lang="en-US" altLang="en-US" sz="2600" b="1" dirty="0">
                <a:latin typeface="Times New Roman" panose="02020603050405020304" pitchFamily="18" charset="0"/>
                <a:cs typeface="Times New Roman" panose="02020603050405020304" pitchFamily="18" charset="0"/>
              </a:rPr>
              <a:t>finalized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upfront</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minimizing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changes</a:t>
            </a:r>
            <a:r>
              <a:rPr lang="en-US" altLang="en-US" sz="2600" dirty="0">
                <a:latin typeface="Times New Roman" panose="02020603050405020304" pitchFamily="18" charset="0"/>
                <a:cs typeface="Times New Roman" panose="02020603050405020304" pitchFamily="18" charset="0"/>
              </a:rPr>
              <a:t> during </a:t>
            </a:r>
            <a:r>
              <a:rPr lang="en-US" altLang="en-US" sz="2600" b="1" dirty="0">
                <a:solidFill>
                  <a:srgbClr val="FF0000"/>
                </a:solidFill>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4. Ease </a:t>
            </a:r>
            <a:r>
              <a:rPr lang="en-US" altLang="en-US" sz="2600" b="1" dirty="0">
                <a:solidFill>
                  <a:srgbClr val="0000CC"/>
                </a:solidFill>
                <a:latin typeface="Times New Roman" panose="02020603050405020304" pitchFamily="18" charset="0"/>
                <a:cs typeface="Times New Roman" panose="02020603050405020304" pitchFamily="18" charset="0"/>
              </a:rPr>
              <a:t>of </a:t>
            </a:r>
            <a:r>
              <a:rPr lang="en-US" altLang="en-US" sz="2600" b="1" dirty="0" smtClean="0">
                <a:solidFill>
                  <a:srgbClr val="0000CC"/>
                </a:solidFill>
                <a:latin typeface="Times New Roman" panose="02020603050405020304" pitchFamily="18" charset="0"/>
                <a:cs typeface="Times New Roman" panose="02020603050405020304" pitchFamily="18" charset="0"/>
              </a:rPr>
              <a:t>Management</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Due </a:t>
            </a:r>
            <a:r>
              <a:rPr lang="en-US" altLang="en-US" sz="2600" dirty="0">
                <a:latin typeface="Times New Roman" panose="02020603050405020304" pitchFamily="18" charset="0"/>
                <a:cs typeface="Times New Roman" panose="02020603050405020304" pitchFamily="18" charset="0"/>
              </a:rPr>
              <a:t>to its </a:t>
            </a:r>
            <a:r>
              <a:rPr lang="en-US" altLang="en-US" sz="2600" b="1" dirty="0">
                <a:solidFill>
                  <a:srgbClr val="660033"/>
                </a:solidFill>
                <a:latin typeface="Times New Roman" panose="02020603050405020304" pitchFamily="18" charset="0"/>
                <a:cs typeface="Times New Roman" panose="02020603050405020304" pitchFamily="18" charset="0"/>
              </a:rPr>
              <a:t>linear nature</a:t>
            </a:r>
            <a:r>
              <a:rPr lang="en-US" altLang="en-US" sz="2600" dirty="0">
                <a:latin typeface="Times New Roman" panose="02020603050405020304" pitchFamily="18" charset="0"/>
                <a:cs typeface="Times New Roman" panose="02020603050405020304" pitchFamily="18" charset="0"/>
              </a:rPr>
              <a:t>, the </a:t>
            </a:r>
            <a:r>
              <a:rPr lang="en-US" altLang="en-US" sz="2600" b="1" dirty="0">
                <a:latin typeface="Times New Roman" panose="02020603050405020304" pitchFamily="18" charset="0"/>
                <a:cs typeface="Times New Roman" panose="02020603050405020304" pitchFamily="18" charset="0"/>
              </a:rPr>
              <a:t>Waterfall Model </a:t>
            </a:r>
            <a:r>
              <a:rPr lang="en-US" altLang="en-US" sz="2600" dirty="0">
                <a:latin typeface="Times New Roman" panose="02020603050405020304" pitchFamily="18" charset="0"/>
                <a:cs typeface="Times New Roman" panose="02020603050405020304" pitchFamily="18" charset="0"/>
              </a:rPr>
              <a:t>is relatively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b="1" dirty="0">
                <a:solidFill>
                  <a:srgbClr val="FF0000"/>
                </a:solidFill>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	easy</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to </a:t>
            </a:r>
            <a:r>
              <a:rPr lang="en-US" altLang="en-US" sz="2600" b="1" dirty="0">
                <a:solidFill>
                  <a:srgbClr val="FF0000"/>
                </a:solidFill>
                <a:latin typeface="Times New Roman" panose="02020603050405020304" pitchFamily="18" charset="0"/>
                <a:cs typeface="Times New Roman" panose="02020603050405020304" pitchFamily="18" charset="0"/>
              </a:rPr>
              <a:t>manage</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track</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progress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sz="2600" b="1" dirty="0" smtClean="0">
                <a:latin typeface="Times New Roman" panose="02020603050405020304" pitchFamily="18" charset="0"/>
                <a:cs typeface="Times New Roman" panose="02020603050405020304" pitchFamily="18" charset="0"/>
              </a:rPr>
              <a:t>Software Project </a:t>
            </a:r>
            <a:r>
              <a:rPr lang="en-US" altLang="en-US" sz="2600" b="1" dirty="0">
                <a:latin typeface="Times New Roman" panose="02020603050405020304" pitchFamily="18" charset="0"/>
                <a:cs typeface="Times New Roman" panose="02020603050405020304" pitchFamily="18" charset="0"/>
              </a:rPr>
              <a:t>managers </a:t>
            </a:r>
            <a:r>
              <a:rPr lang="en-US" altLang="en-US" sz="2600" dirty="0">
                <a:latin typeface="Times New Roman" panose="02020603050405020304" pitchFamily="18" charset="0"/>
                <a:cs typeface="Times New Roman" panose="02020603050405020304" pitchFamily="18" charset="0"/>
              </a:rPr>
              <a:t>can </a:t>
            </a:r>
            <a:r>
              <a:rPr lang="en-US" altLang="en-US" sz="2600" b="1" dirty="0">
                <a:solidFill>
                  <a:srgbClr val="006600"/>
                </a:solidFill>
                <a:latin typeface="Times New Roman" panose="02020603050405020304" pitchFamily="18" charset="0"/>
                <a:cs typeface="Times New Roman" panose="02020603050405020304" pitchFamily="18" charset="0"/>
              </a:rPr>
              <a:t>plan</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6600"/>
                </a:solidFill>
                <a:latin typeface="Times New Roman" panose="02020603050405020304" pitchFamily="18" charset="0"/>
                <a:cs typeface="Times New Roman" panose="02020603050405020304" pitchFamily="18" charset="0"/>
              </a:rPr>
              <a:t>allocate</a:t>
            </a:r>
            <a:r>
              <a:rPr lang="en-US" altLang="en-US" sz="2600" dirty="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resources</a:t>
            </a:r>
          </a:p>
          <a:p>
            <a:pPr marL="0" lvl="0" indent="0" algn="just" eaLnBrk="0" fontAlgn="base" hangingPunct="0">
              <a:lnSpc>
                <a:spcPct val="150000"/>
              </a:lnSpc>
              <a:spcBef>
                <a:spcPct val="0"/>
              </a:spcBef>
              <a:spcAft>
                <a:spcPct val="0"/>
              </a:spcAft>
              <a:buNone/>
            </a:pPr>
            <a:r>
              <a:rPr lang="en-US" altLang="en-US" sz="2600" dirty="0" smtClean="0">
                <a:latin typeface="Times New Roman" panose="02020603050405020304" pitchFamily="18" charset="0"/>
                <a:cs typeface="Times New Roman" panose="02020603050405020304" pitchFamily="18" charset="0"/>
              </a:rPr>
              <a:t>	based </a:t>
            </a:r>
            <a:r>
              <a:rPr lang="en-US" altLang="en-US" sz="2600" dirty="0">
                <a:latin typeface="Times New Roman" panose="02020603050405020304" pitchFamily="18" charset="0"/>
                <a:cs typeface="Times New Roman" panose="02020603050405020304" pitchFamily="18" charset="0"/>
              </a:rPr>
              <a:t>on the </a:t>
            </a:r>
            <a:r>
              <a:rPr lang="en-US" altLang="en-US" sz="2600" b="1" dirty="0">
                <a:solidFill>
                  <a:srgbClr val="6600CC"/>
                </a:solidFill>
                <a:latin typeface="Times New Roman" panose="02020603050405020304" pitchFamily="18" charset="0"/>
                <a:cs typeface="Times New Roman" panose="02020603050405020304" pitchFamily="18" charset="0"/>
              </a:rPr>
              <a:t>defined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phases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CC"/>
                </a:solidFill>
                <a:latin typeface="Times New Roman" panose="02020603050405020304" pitchFamily="18" charset="0"/>
                <a:cs typeface="Times New Roman" panose="02020603050405020304" pitchFamily="18" charset="0"/>
              </a:rPr>
              <a:t>milestones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facilitating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effective</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management</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197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9212"/>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Advantages of Waterfall Model----</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1729"/>
            <a:ext cx="12192000" cy="6784257"/>
          </a:xfrm>
        </p:spPr>
        <p:txBody>
          <a:bodyPr>
            <a:noAutofit/>
          </a:bodyPr>
          <a:lstStyle/>
          <a:p>
            <a:pPr marL="0" lvl="0" indent="0" algn="just" eaLnBrk="0" fontAlgn="base" hangingPunct="0">
              <a:lnSpc>
                <a:spcPct val="150000"/>
              </a:lnSpc>
              <a:spcBef>
                <a:spcPct val="0"/>
              </a:spcBef>
              <a:spcAft>
                <a:spcPct val="0"/>
              </a:spcAft>
              <a:buNone/>
            </a:pPr>
            <a:r>
              <a:rPr lang="en-US" altLang="en-US" b="1" dirty="0">
                <a:solidFill>
                  <a:srgbClr val="0000CC"/>
                </a:solidFill>
                <a:latin typeface="Times New Roman" panose="02020603050405020304" pitchFamily="18" charset="0"/>
                <a:cs typeface="Times New Roman" panose="02020603050405020304" pitchFamily="18" charset="0"/>
              </a:rPr>
              <a:t>5. Quality </a:t>
            </a:r>
            <a:r>
              <a:rPr lang="en-US" altLang="en-US" b="1" dirty="0" smtClean="0">
                <a:solidFill>
                  <a:srgbClr val="0000CC"/>
                </a:solidFill>
                <a:latin typeface="Times New Roman" panose="02020603050405020304" pitchFamily="18" charset="0"/>
                <a:cs typeface="Times New Roman" panose="02020603050405020304" pitchFamily="18" charset="0"/>
              </a:rPr>
              <a:t>Assurance</a:t>
            </a:r>
            <a:endParaRPr lang="en-US" altLang="en-US"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model</a:t>
            </a:r>
            <a:r>
              <a:rPr lang="en-US" altLang="en-US" dirty="0">
                <a:latin typeface="Times New Roman" panose="02020603050405020304" pitchFamily="18" charset="0"/>
                <a:cs typeface="Times New Roman" panose="02020603050405020304" pitchFamily="18" charset="0"/>
              </a:rPr>
              <a:t> includes </a:t>
            </a:r>
            <a:r>
              <a:rPr lang="en-US" altLang="en-US" b="1" dirty="0">
                <a:solidFill>
                  <a:srgbClr val="660033"/>
                </a:solidFill>
                <a:latin typeface="Times New Roman" panose="02020603050405020304" pitchFamily="18" charset="0"/>
                <a:cs typeface="Times New Roman" panose="02020603050405020304" pitchFamily="18" charset="0"/>
              </a:rPr>
              <a:t>dedicated</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phases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allowing </a:t>
            </a:r>
            <a:r>
              <a:rPr lang="en-US" altLang="en-US" dirty="0">
                <a:latin typeface="Times New Roman" panose="02020603050405020304" pitchFamily="18" charset="0"/>
                <a:cs typeface="Times New Roman" panose="02020603050405020304" pitchFamily="18" charset="0"/>
              </a:rPr>
              <a:t>thorough </a:t>
            </a:r>
            <a:r>
              <a:rPr lang="en-US" altLang="en-US" b="1" dirty="0">
                <a:solidFill>
                  <a:srgbClr val="FF0000"/>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of the </a:t>
            </a:r>
            <a:r>
              <a:rPr lang="en-US" altLang="en-US" b="1" dirty="0">
                <a:solidFill>
                  <a:srgbClr val="FF0000"/>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before </a:t>
            </a:r>
            <a:r>
              <a:rPr lang="en-US" altLang="en-US" b="1" dirty="0">
                <a:solidFill>
                  <a:srgbClr val="FF0000"/>
                </a:solidFill>
                <a:latin typeface="Times New Roman" panose="02020603050405020304" pitchFamily="18" charset="0"/>
                <a:cs typeface="Times New Roman" panose="02020603050405020304" pitchFamily="18" charset="0"/>
              </a:rPr>
              <a:t>deployment</a:t>
            </a:r>
            <a:r>
              <a:rPr lang="en-US" altLang="en-US" dirty="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a:solidFill>
                  <a:srgbClr val="006600"/>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activities</a:t>
            </a:r>
            <a:r>
              <a:rPr lang="en-US" altLang="en-US" dirty="0">
                <a:latin typeface="Times New Roman" panose="02020603050405020304" pitchFamily="18" charset="0"/>
                <a:cs typeface="Times New Roman" panose="02020603050405020304" pitchFamily="18" charset="0"/>
              </a:rPr>
              <a:t> include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unit </a:t>
            </a:r>
            <a:r>
              <a:rPr lang="en-US" altLang="en-US" b="1" dirty="0">
                <a:latin typeface="Times New Roman" panose="02020603050405020304" pitchFamily="18" charset="0"/>
                <a:cs typeface="Times New Roman" panose="02020603050405020304" pitchFamily="18" charset="0"/>
              </a:rPr>
              <a:t>testing, integration testing, </a:t>
            </a:r>
            <a:endParaRPr lang="en-US" altLang="en-US" b="1"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system </a:t>
            </a:r>
            <a:r>
              <a:rPr lang="en-US" altLang="en-US" b="1" dirty="0">
                <a:solidFill>
                  <a:srgbClr val="6600CC"/>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user acceptance testing</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ensuring </a:t>
            </a:r>
            <a:r>
              <a:rPr lang="en-US" altLang="en-US" dirty="0">
                <a:latin typeface="Times New Roman" panose="02020603050405020304" pitchFamily="18" charset="0"/>
                <a:cs typeface="Times New Roman" panose="02020603050405020304" pitchFamily="18" charset="0"/>
              </a:rPr>
              <a:t>a </a:t>
            </a:r>
            <a:r>
              <a:rPr lang="en-US" altLang="en-US" b="1" dirty="0">
                <a:solidFill>
                  <a:srgbClr val="660033"/>
                </a:solidFill>
                <a:latin typeface="Times New Roman" panose="02020603050405020304" pitchFamily="18" charset="0"/>
                <a:cs typeface="Times New Roman" panose="02020603050405020304" pitchFamily="18" charset="0"/>
              </a:rPr>
              <a:t>high</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level</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660033"/>
                </a:solidFill>
                <a:latin typeface="Times New Roman" panose="02020603050405020304" pitchFamily="18" charset="0"/>
                <a:cs typeface="Times New Roman" panose="02020603050405020304" pitchFamily="18" charset="0"/>
              </a:rPr>
              <a:t>quality</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33"/>
                </a:solidFill>
                <a:latin typeface="Times New Roman" panose="02020603050405020304" pitchFamily="18" charset="0"/>
                <a:cs typeface="Times New Roman" panose="02020603050405020304" pitchFamily="18" charset="0"/>
              </a:rPr>
              <a:t>reliability</a:t>
            </a:r>
            <a:r>
              <a:rPr lang="en-US" altLang="en-US" dirty="0">
                <a:latin typeface="Times New Roman" panose="02020603050405020304" pitchFamily="18" charset="0"/>
                <a:cs typeface="Times New Roman" panose="02020603050405020304" pitchFamily="18" charset="0"/>
              </a:rPr>
              <a:t> in the </a:t>
            </a:r>
            <a:r>
              <a:rPr lang="en-US" altLang="en-US" b="1" dirty="0">
                <a:solidFill>
                  <a:srgbClr val="660033"/>
                </a:solidFill>
                <a:latin typeface="Times New Roman" panose="02020603050405020304" pitchFamily="18" charset="0"/>
                <a:cs typeface="Times New Roman" panose="02020603050405020304" pitchFamily="18" charset="0"/>
              </a:rPr>
              <a:t>final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product</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4433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728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Disadvantages </a:t>
            </a:r>
            <a:r>
              <a:rPr lang="en-GB" sz="2800" b="1" dirty="0">
                <a:solidFill>
                  <a:srgbClr val="FF0000"/>
                </a:solidFill>
                <a:latin typeface="Times New Roman" panose="02020603050405020304" pitchFamily="18" charset="0"/>
                <a:cs typeface="Times New Roman" panose="02020603050405020304" pitchFamily="18" charset="0"/>
              </a:rPr>
              <a:t>of the Waterfall </a:t>
            </a:r>
            <a:r>
              <a:rPr lang="en-GB" sz="2800" b="1" dirty="0" smtClean="0">
                <a:solidFill>
                  <a:srgbClr val="FF0000"/>
                </a:solidFill>
                <a:latin typeface="Times New Roman" panose="02020603050405020304" pitchFamily="18" charset="0"/>
                <a:cs typeface="Times New Roman" panose="02020603050405020304" pitchFamily="18" charset="0"/>
              </a:rPr>
              <a:t>Model</a:t>
            </a:r>
            <a:r>
              <a:rPr lang="en-GB" sz="2800" dirty="0">
                <a:solidFill>
                  <a:srgbClr val="FF0000"/>
                </a:solidFill>
                <a:latin typeface="Times New Roman" panose="02020603050405020304" pitchFamily="18" charset="0"/>
                <a:cs typeface="Times New Roman" panose="02020603050405020304" pitchFamily="18" charset="0"/>
              </a:rPr>
              <a:t/>
            </a:r>
            <a:br>
              <a:rPr lang="en-GB" sz="2800"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7286"/>
            <a:ext cx="12192000" cy="6590714"/>
          </a:xfrm>
        </p:spPr>
        <p:txBody>
          <a:bodyPr>
            <a:noAutofit/>
          </a:bodyPr>
          <a:lstStyle/>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1. Limited Flexibility</a:t>
            </a:r>
            <a:endParaRPr lang="en-GB" sz="26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L</a:t>
            </a:r>
            <a:r>
              <a:rPr lang="en-GB" sz="2600" b="1" dirty="0" smtClean="0">
                <a:latin typeface="Times New Roman" panose="02020603050405020304" pitchFamily="18" charset="0"/>
                <a:cs typeface="Times New Roman" panose="02020603050405020304" pitchFamily="18" charset="0"/>
              </a:rPr>
              <a:t>ittle</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flexibility</a:t>
            </a:r>
            <a:r>
              <a:rPr lang="en-GB" sz="2600" dirty="0" smtClean="0">
                <a:latin typeface="Times New Roman" panose="02020603050405020304" pitchFamily="18" charset="0"/>
                <a:cs typeface="Times New Roman" panose="02020603050405020304" pitchFamily="18" charset="0"/>
              </a:rPr>
              <a:t> for </a:t>
            </a:r>
            <a:r>
              <a:rPr lang="en-GB" sz="2600" b="1" dirty="0" smtClean="0">
                <a:latin typeface="Times New Roman" panose="02020603050405020304" pitchFamily="18" charset="0"/>
                <a:cs typeface="Times New Roman" panose="02020603050405020304" pitchFamily="18" charset="0"/>
              </a:rPr>
              <a:t>accommodating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changes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660033"/>
                </a:solidFill>
                <a:latin typeface="Times New Roman" panose="02020603050405020304" pitchFamily="18" charset="0"/>
                <a:cs typeface="Times New Roman" panose="02020603050405020304" pitchFamily="18" charset="0"/>
              </a:rPr>
              <a:t>revisions</a:t>
            </a:r>
            <a:r>
              <a:rPr lang="en-GB" sz="2600" dirty="0" smtClean="0">
                <a:latin typeface="Times New Roman" panose="02020603050405020304" pitchFamily="18" charset="0"/>
                <a:cs typeface="Times New Roman" panose="02020603050405020304" pitchFamily="18" charset="0"/>
              </a:rPr>
              <a:t> once a </a:t>
            </a:r>
            <a:r>
              <a:rPr lang="en-GB" sz="2600" b="1" dirty="0" smtClean="0">
                <a:solidFill>
                  <a:srgbClr val="660033"/>
                </a:solidFill>
                <a:latin typeface="Times New Roman" panose="02020603050405020304" pitchFamily="18" charset="0"/>
                <a:cs typeface="Times New Roman" panose="02020603050405020304" pitchFamily="18" charset="0"/>
              </a:rPr>
              <a:t>phase</a:t>
            </a:r>
            <a:r>
              <a:rPr lang="en-GB" sz="2600" dirty="0" smtClean="0">
                <a:latin typeface="Times New Roman" panose="02020603050405020304" pitchFamily="18" charset="0"/>
                <a:cs typeface="Times New Roman" panose="02020603050405020304" pitchFamily="18" charset="0"/>
              </a:rPr>
              <a:t> is </a:t>
            </a:r>
            <a:r>
              <a:rPr lang="en-GB" sz="2600" b="1" dirty="0" smtClean="0">
                <a:solidFill>
                  <a:srgbClr val="660033"/>
                </a:solidFill>
                <a:latin typeface="Times New Roman" panose="02020603050405020304" pitchFamily="18" charset="0"/>
                <a:cs typeface="Times New Roman" panose="02020603050405020304" pitchFamily="18" charset="0"/>
              </a:rPr>
              <a:t>completed</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smtClean="0">
                <a:solidFill>
                  <a:srgbClr val="006600"/>
                </a:solidFill>
                <a:latin typeface="Times New Roman" panose="02020603050405020304" pitchFamily="18" charset="0"/>
                <a:cs typeface="Times New Roman" panose="02020603050405020304" pitchFamily="18" charset="0"/>
              </a:rPr>
              <a:t>Requirements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changes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006600"/>
                </a:solidFill>
                <a:latin typeface="Times New Roman" panose="02020603050405020304" pitchFamily="18" charset="0"/>
                <a:cs typeface="Times New Roman" panose="02020603050405020304" pitchFamily="18" charset="0"/>
              </a:rPr>
              <a:t>new</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insights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discovered</a:t>
            </a:r>
            <a:r>
              <a:rPr lang="en-GB" sz="2600" dirty="0" smtClean="0">
                <a:latin typeface="Times New Roman" panose="02020603050405020304" pitchFamily="18" charset="0"/>
                <a:cs typeface="Times New Roman" panose="02020603050405020304" pitchFamily="18" charset="0"/>
              </a:rPr>
              <a:t> later in the</a:t>
            </a:r>
          </a:p>
          <a:p>
            <a:pPr marL="0" indent="0" algn="just">
              <a:lnSpc>
                <a:spcPct val="150000"/>
              </a:lnSpc>
              <a:spcBef>
                <a:spcPts val="0"/>
              </a:spcBef>
              <a:buNone/>
            </a:pPr>
            <a:r>
              <a:rPr lang="en-GB" sz="2600" b="1" dirty="0" smtClean="0">
                <a:latin typeface="Times New Roman" panose="02020603050405020304" pitchFamily="18" charset="0"/>
                <a:cs typeface="Times New Roman" panose="02020603050405020304" pitchFamily="18" charset="0"/>
              </a:rPr>
              <a:t>	project</a:t>
            </a:r>
            <a:r>
              <a:rPr lang="en-GB" sz="2600" dirty="0" smtClean="0">
                <a:latin typeface="Times New Roman" panose="02020603050405020304" pitchFamily="18" charset="0"/>
                <a:cs typeface="Times New Roman" panose="02020603050405020304" pitchFamily="18" charset="0"/>
              </a:rPr>
              <a:t> may </a:t>
            </a:r>
            <a:r>
              <a:rPr lang="en-GB" sz="2600" b="1" dirty="0" smtClean="0">
                <a:latin typeface="Times New Roman" panose="02020603050405020304" pitchFamily="18" charset="0"/>
                <a:cs typeface="Times New Roman" panose="02020603050405020304" pitchFamily="18" charset="0"/>
              </a:rPr>
              <a:t>require</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costly</a:t>
            </a:r>
            <a:r>
              <a:rPr lang="en-GB" sz="2600" dirty="0" smtClean="0">
                <a:latin typeface="Times New Roman" panose="02020603050405020304" pitchFamily="18" charset="0"/>
                <a:cs typeface="Times New Roman" panose="02020603050405020304" pitchFamily="18" charset="0"/>
              </a:rPr>
              <a:t> and </a:t>
            </a:r>
            <a:r>
              <a:rPr lang="en-GB" sz="2600" b="1" dirty="0" smtClean="0">
                <a:latin typeface="Times New Roman" panose="02020603050405020304" pitchFamily="18" charset="0"/>
                <a:cs typeface="Times New Roman" panose="02020603050405020304" pitchFamily="18" charset="0"/>
              </a:rPr>
              <a:t>time-consuming</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rework</a:t>
            </a:r>
            <a:r>
              <a:rPr lang="en-GB"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2. Late Feedback</a:t>
            </a:r>
          </a:p>
          <a:p>
            <a:pPr algn="just">
              <a:lnSpc>
                <a:spcPct val="150000"/>
              </a:lnSpc>
              <a:spcBef>
                <a:spcPts val="0"/>
              </a:spcBef>
              <a:buFont typeface="Wingdings" panose="05000000000000000000" pitchFamily="2" charset="2"/>
              <a:buChar char="§"/>
            </a:pPr>
            <a:r>
              <a:rPr lang="en-GB" sz="2600" b="1" dirty="0" smtClean="0">
                <a:solidFill>
                  <a:srgbClr val="660033"/>
                </a:solidFill>
                <a:latin typeface="Times New Roman" panose="02020603050405020304" pitchFamily="18" charset="0"/>
                <a:cs typeface="Times New Roman" panose="02020603050405020304" pitchFamily="18" charset="0"/>
              </a:rPr>
              <a:t>Stakeholder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feedback</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33"/>
                </a:solidFill>
                <a:latin typeface="Times New Roman" panose="02020603050405020304" pitchFamily="18" charset="0"/>
                <a:cs typeface="Times New Roman" panose="02020603050405020304" pitchFamily="18" charset="0"/>
              </a:rPr>
              <a:t>user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validation</a:t>
            </a:r>
            <a:r>
              <a:rPr lang="en-GB" sz="2600" dirty="0" smtClean="0">
                <a:latin typeface="Times New Roman" panose="02020603050405020304" pitchFamily="18" charset="0"/>
                <a:cs typeface="Times New Roman" panose="02020603050405020304" pitchFamily="18" charset="0"/>
              </a:rPr>
              <a:t> typically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occur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late</a:t>
            </a:r>
            <a:r>
              <a:rPr lang="en-GB" sz="2600" dirty="0" smtClean="0">
                <a:latin typeface="Times New Roman" panose="02020603050405020304" pitchFamily="18" charset="0"/>
                <a:cs typeface="Times New Roman" panose="02020603050405020304" pitchFamily="18" charset="0"/>
              </a:rPr>
              <a:t> in the </a:t>
            </a:r>
            <a:r>
              <a:rPr lang="en-GB" sz="2600" b="1" dirty="0" smtClean="0">
                <a:solidFill>
                  <a:srgbClr val="FF0000"/>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during the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testing</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FF0000"/>
                </a:solidFill>
                <a:latin typeface="Times New Roman" panose="02020603050405020304" pitchFamily="18" charset="0"/>
                <a:cs typeface="Times New Roman" panose="02020603050405020304" pitchFamily="18" charset="0"/>
              </a:rPr>
              <a:t>deployment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phases</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This </a:t>
            </a:r>
            <a:r>
              <a:rPr lang="en-GB" sz="2600" b="1" dirty="0" smtClean="0">
                <a:latin typeface="Times New Roman" panose="02020603050405020304" pitchFamily="18" charset="0"/>
                <a:cs typeface="Times New Roman" panose="02020603050405020304" pitchFamily="18" charset="0"/>
              </a:rPr>
              <a:t>late feedback </a:t>
            </a:r>
            <a:r>
              <a:rPr lang="en-GB" sz="2600" dirty="0" smtClean="0">
                <a:latin typeface="Times New Roman" panose="02020603050405020304" pitchFamily="18" charset="0"/>
                <a:cs typeface="Times New Roman" panose="02020603050405020304" pitchFamily="18" charset="0"/>
              </a:rPr>
              <a:t>can lead to </a:t>
            </a:r>
            <a:r>
              <a:rPr lang="en-GB" sz="2600" b="1" dirty="0" smtClean="0">
                <a:solidFill>
                  <a:srgbClr val="0000CC"/>
                </a:solidFill>
                <a:latin typeface="Times New Roman" panose="02020603050405020304" pitchFamily="18" charset="0"/>
                <a:cs typeface="Times New Roman" panose="02020603050405020304" pitchFamily="18" charset="0"/>
              </a:rPr>
              <a:t>misunderstandings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0000CC"/>
                </a:solidFill>
                <a:latin typeface="Times New Roman" panose="02020603050405020304" pitchFamily="18" charset="0"/>
                <a:cs typeface="Times New Roman" panose="02020603050405020304" pitchFamily="18" charset="0"/>
              </a:rPr>
              <a:t>mismatches</a:t>
            </a:r>
            <a:r>
              <a:rPr lang="en-GB" sz="2600" dirty="0" smtClean="0">
                <a:latin typeface="Times New Roman" panose="02020603050405020304" pitchFamily="18" charset="0"/>
                <a:cs typeface="Times New Roman" panose="02020603050405020304" pitchFamily="18" charset="0"/>
              </a:rPr>
              <a:t> between the</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software</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33"/>
                </a:solidFill>
                <a:latin typeface="Times New Roman" panose="02020603050405020304" pitchFamily="18" charset="0"/>
                <a:cs typeface="Times New Roman" panose="02020603050405020304" pitchFamily="18" charset="0"/>
              </a:rPr>
              <a:t>user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expectations</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resulting</a:t>
            </a:r>
            <a:r>
              <a:rPr lang="en-GB" sz="2600" dirty="0" smtClean="0">
                <a:latin typeface="Times New Roman" panose="02020603050405020304" pitchFamily="18" charset="0"/>
                <a:cs typeface="Times New Roman" panose="02020603050405020304" pitchFamily="18" charset="0"/>
              </a:rPr>
              <a:t> in </a:t>
            </a:r>
            <a:r>
              <a:rPr lang="en-GB" sz="2600" b="1" dirty="0" smtClean="0">
                <a:solidFill>
                  <a:srgbClr val="660033"/>
                </a:solidFill>
                <a:latin typeface="Times New Roman" panose="02020603050405020304" pitchFamily="18" charset="0"/>
                <a:cs typeface="Times New Roman" panose="02020603050405020304" pitchFamily="18" charset="0"/>
              </a:rPr>
              <a:t>costly</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revisions</a:t>
            </a:r>
            <a:r>
              <a:rPr lang="en-GB"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15589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37289" y="0"/>
            <a:ext cx="7772400" cy="381000"/>
          </a:xfrm>
        </p:spPr>
        <p:txBody>
          <a:bodyPr>
            <a:normAutofit fontScale="90000"/>
          </a:bodyPr>
          <a:lstStyle/>
          <a:p>
            <a:pPr algn="ctr" eaLnBrk="1" hangingPunct="1"/>
            <a:r>
              <a:rPr lang="en-GB" sz="4000" b="1" dirty="0">
                <a:solidFill>
                  <a:srgbClr val="FF0000"/>
                </a:solidFill>
                <a:latin typeface="Times New Roman" panose="02020603050405020304" pitchFamily="18" charset="0"/>
                <a:cs typeface="Times New Roman" panose="02020603050405020304" pitchFamily="18" charset="0"/>
              </a:rPr>
              <a:t>What is a software process?</a:t>
            </a:r>
          </a:p>
        </p:txBody>
      </p:sp>
      <p:sp>
        <p:nvSpPr>
          <p:cNvPr id="18435" name="Rectangle 3"/>
          <p:cNvSpPr>
            <a:spLocks noGrp="1" noChangeArrowheads="1"/>
          </p:cNvSpPr>
          <p:nvPr>
            <p:ph idx="1"/>
          </p:nvPr>
        </p:nvSpPr>
        <p:spPr>
          <a:xfrm>
            <a:off x="1" y="381001"/>
            <a:ext cx="12192000" cy="6476999"/>
          </a:xfrm>
        </p:spPr>
        <p:txBody>
          <a:bodyPr>
            <a:no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 </a:t>
            </a:r>
            <a:r>
              <a:rPr lang="en-GB" sz="2600" b="1" dirty="0" smtClean="0">
                <a:latin typeface="Times New Roman" panose="02020603050405020304" pitchFamily="18" charset="0"/>
                <a:cs typeface="Times New Roman" panose="02020603050405020304" pitchFamily="18" charset="0"/>
              </a:rPr>
              <a:t>software process</a:t>
            </a:r>
            <a:r>
              <a:rPr lang="en-GB" sz="2600" dirty="0" smtClean="0">
                <a:latin typeface="Times New Roman" panose="02020603050405020304" pitchFamily="18" charset="0"/>
                <a:cs typeface="Times New Roman" panose="02020603050405020304" pitchFamily="18" charset="0"/>
              </a:rPr>
              <a:t>, also known as a </a:t>
            </a:r>
            <a:r>
              <a:rPr lang="en-GB" sz="2600" b="1" dirty="0" smtClean="0">
                <a:solidFill>
                  <a:srgbClr val="D60093"/>
                </a:solidFill>
                <a:latin typeface="Times New Roman" panose="02020603050405020304" pitchFamily="18" charset="0"/>
                <a:cs typeface="Times New Roman" panose="02020603050405020304" pitchFamily="18" charset="0"/>
              </a:rPr>
              <a:t>software development process </a:t>
            </a:r>
            <a:r>
              <a:rPr lang="en-GB" sz="2600" dirty="0" smtClean="0">
                <a:latin typeface="Times New Roman" panose="02020603050405020304" pitchFamily="18" charset="0"/>
                <a:cs typeface="Times New Roman" panose="02020603050405020304" pitchFamily="18" charset="0"/>
              </a:rPr>
              <a:t>or </a:t>
            </a:r>
            <a:r>
              <a:rPr lang="en-GB" sz="2600" b="1" dirty="0" smtClean="0">
                <a:solidFill>
                  <a:srgbClr val="6600CC"/>
                </a:solidFill>
                <a:latin typeface="Times New Roman" panose="02020603050405020304" pitchFamily="18" charset="0"/>
                <a:cs typeface="Times New Roman" panose="02020603050405020304" pitchFamily="18" charset="0"/>
              </a:rPr>
              <a:t>software engineering process</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refers to a </a:t>
            </a:r>
            <a:r>
              <a:rPr lang="en-GB" sz="2600" b="1" dirty="0" smtClean="0">
                <a:latin typeface="Times New Roman" panose="02020603050405020304" pitchFamily="18" charset="0"/>
                <a:cs typeface="Times New Roman" panose="02020603050405020304" pitchFamily="18" charset="0"/>
              </a:rPr>
              <a:t>set</a:t>
            </a:r>
            <a:r>
              <a:rPr lang="en-GB" sz="2600" dirty="0" smtClean="0">
                <a:latin typeface="Times New Roman" panose="02020603050405020304" pitchFamily="18" charset="0"/>
                <a:cs typeface="Times New Roman" panose="02020603050405020304" pitchFamily="18" charset="0"/>
              </a:rPr>
              <a:t> of </a:t>
            </a:r>
            <a:r>
              <a:rPr lang="en-GB" sz="2600" b="1" dirty="0" smtClean="0">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methods</a:t>
            </a:r>
            <a:r>
              <a:rPr lang="en-GB" sz="2600" dirty="0" smtClean="0">
                <a:latin typeface="Times New Roman" panose="02020603050405020304" pitchFamily="18" charset="0"/>
                <a:cs typeface="Times New Roman" panose="02020603050405020304" pitchFamily="18" charset="0"/>
              </a:rPr>
              <a:t>, and </a:t>
            </a:r>
            <a:r>
              <a:rPr lang="en-GB" sz="2600" b="1" dirty="0" smtClean="0">
                <a:latin typeface="Times New Roman" panose="02020603050405020304" pitchFamily="18" charset="0"/>
                <a:cs typeface="Times New Roman" panose="02020603050405020304" pitchFamily="18" charset="0"/>
              </a:rPr>
              <a:t>techniques</a:t>
            </a:r>
            <a:r>
              <a:rPr lang="en-GB" sz="2600" dirty="0" smtClean="0">
                <a:latin typeface="Times New Roman" panose="02020603050405020304" pitchFamily="18" charset="0"/>
                <a:cs typeface="Times New Roman" panose="02020603050405020304" pitchFamily="18" charset="0"/>
              </a:rPr>
              <a:t> used to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design</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develop</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test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deploy</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0000CC"/>
                </a:solidFill>
                <a:latin typeface="Times New Roman" panose="02020603050405020304" pitchFamily="18" charset="0"/>
                <a:cs typeface="Times New Roman" panose="02020603050405020304" pitchFamily="18" charset="0"/>
              </a:rPr>
              <a:t>maintain</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800000"/>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800000"/>
                </a:solidFill>
                <a:latin typeface="Times New Roman" panose="02020603050405020304" pitchFamily="18" charset="0"/>
                <a:cs typeface="Times New Roman" panose="02020603050405020304" pitchFamily="18" charset="0"/>
              </a:rPr>
              <a:t>applications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800000"/>
                </a:solidFill>
                <a:latin typeface="Times New Roman" panose="02020603050405020304" pitchFamily="18" charset="0"/>
                <a:cs typeface="Times New Roman" panose="02020603050405020304" pitchFamily="18" charset="0"/>
              </a:rPr>
              <a:t>systems</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encompasses the entire </a:t>
            </a:r>
            <a:r>
              <a:rPr lang="en-GB" sz="2600" b="1" dirty="0" smtClean="0">
                <a:solidFill>
                  <a:srgbClr val="006600"/>
                </a:solidFill>
                <a:latin typeface="Times New Roman" panose="02020603050405020304" pitchFamily="18" charset="0"/>
                <a:cs typeface="Times New Roman" panose="02020603050405020304" pitchFamily="18" charset="0"/>
              </a:rPr>
              <a:t>lifecycle</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006600"/>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from </a:t>
            </a:r>
            <a:r>
              <a:rPr lang="en-GB" sz="2600" b="1" dirty="0" smtClean="0">
                <a:solidFill>
                  <a:srgbClr val="D60093"/>
                </a:solidFill>
                <a:latin typeface="Times New Roman" panose="02020603050405020304" pitchFamily="18" charset="0"/>
                <a:cs typeface="Times New Roman" panose="02020603050405020304" pitchFamily="18" charset="0"/>
              </a:rPr>
              <a:t>initial</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conception</a:t>
            </a:r>
            <a:r>
              <a:rPr lang="en-GB" sz="2600" dirty="0" smtClean="0">
                <a:latin typeface="Times New Roman" panose="02020603050405020304" pitchFamily="18" charset="0"/>
                <a:cs typeface="Times New Roman" panose="02020603050405020304" pitchFamily="18" charset="0"/>
              </a:rPr>
              <a:t> to </a:t>
            </a:r>
            <a:r>
              <a:rPr lang="en-GB" sz="2600" b="1" dirty="0" smtClean="0">
                <a:solidFill>
                  <a:srgbClr val="D60093"/>
                </a:solidFill>
                <a:latin typeface="Times New Roman" panose="02020603050405020304" pitchFamily="18" charset="0"/>
                <a:cs typeface="Times New Roman" panose="02020603050405020304" pitchFamily="18" charset="0"/>
              </a:rPr>
              <a:t>final</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delivery</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D60093"/>
                </a:solidFill>
                <a:latin typeface="Times New Roman" panose="02020603050405020304" pitchFamily="18" charset="0"/>
                <a:cs typeface="Times New Roman" panose="02020603050405020304" pitchFamily="18" charset="0"/>
              </a:rPr>
              <a:t>ongoing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maintenance</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Here are the key </a:t>
            </a:r>
            <a:r>
              <a:rPr lang="en-GB" sz="2600" b="1" dirty="0" smtClean="0">
                <a:latin typeface="Times New Roman" panose="02020603050405020304" pitchFamily="18" charset="0"/>
                <a:cs typeface="Times New Roman" panose="02020603050405020304" pitchFamily="18" charset="0"/>
              </a:rPr>
              <a:t>aspects</a:t>
            </a:r>
            <a:r>
              <a:rPr lang="en-GB" sz="2600" dirty="0" smtClean="0">
                <a:latin typeface="Times New Roman" panose="02020603050405020304" pitchFamily="18" charset="0"/>
                <a:cs typeface="Times New Roman" panose="02020603050405020304" pitchFamily="18" charset="0"/>
              </a:rPr>
              <a:t> of a </a:t>
            </a:r>
            <a:r>
              <a:rPr lang="en-GB" sz="2600" b="1" dirty="0" smtClean="0">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2600" b="1" dirty="0" smtClean="0">
                <a:solidFill>
                  <a:srgbClr val="0000CC"/>
                </a:solidFill>
                <a:latin typeface="Times New Roman" panose="02020603050405020304" pitchFamily="18" charset="0"/>
                <a:cs typeface="Times New Roman" panose="02020603050405020304" pitchFamily="18" charset="0"/>
              </a:rPr>
              <a:t>Lifecycle Phases</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 A </a:t>
            </a:r>
            <a:r>
              <a:rPr lang="en-GB" sz="2600" b="1" dirty="0" smtClean="0">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typically consists of </a:t>
            </a:r>
            <a:r>
              <a:rPr lang="en-GB" sz="2600" b="1" dirty="0" smtClean="0">
                <a:solidFill>
                  <a:srgbClr val="D60093"/>
                </a:solidFill>
                <a:latin typeface="Times New Roman" panose="02020603050405020304" pitchFamily="18" charset="0"/>
                <a:cs typeface="Times New Roman" panose="02020603050405020304" pitchFamily="18" charset="0"/>
              </a:rPr>
              <a:t>distinct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phases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D60093"/>
                </a:solidFill>
                <a:latin typeface="Times New Roman" panose="02020603050405020304" pitchFamily="18" charset="0"/>
                <a:cs typeface="Times New Roman" panose="02020603050405020304" pitchFamily="18" charset="0"/>
              </a:rPr>
              <a:t>stages</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each with its own </a:t>
            </a:r>
            <a:r>
              <a:rPr lang="en-GB" sz="2600" b="1" dirty="0" smtClean="0">
                <a:solidFill>
                  <a:srgbClr val="800000"/>
                </a:solidFill>
                <a:latin typeface="Times New Roman" panose="02020603050405020304" pitchFamily="18" charset="0"/>
                <a:cs typeface="Times New Roman" panose="02020603050405020304" pitchFamily="18" charset="0"/>
              </a:rPr>
              <a:t>set</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800000"/>
                </a:solidFill>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800000"/>
                </a:solidFill>
                <a:latin typeface="Times New Roman" panose="02020603050405020304" pitchFamily="18" charset="0"/>
                <a:cs typeface="Times New Roman" panose="02020603050405020304" pitchFamily="18" charset="0"/>
              </a:rPr>
              <a:t>objectives</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3E468B8-7589-45E4-8D83-D9BB1DFADBF6}" type="slidenum">
              <a:rPr lang="en-US" smtClean="0"/>
              <a:t>2</a:t>
            </a:fld>
            <a:endParaRPr lang="en-US"/>
          </a:p>
        </p:txBody>
      </p:sp>
    </p:spTree>
    <p:extLst>
      <p:ext uri="{BB962C8B-B14F-4D97-AF65-F5344CB8AC3E}">
        <p14:creationId xmlns:p14="http://schemas.microsoft.com/office/powerpoint/2010/main" val="2299246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lide(fromBottom)">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lide(fromBottom)">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lide(fromBottom)">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slide(fromBottom)">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slide(fromBottom)">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slide(fromBottom)">
                                      <p:cBhvr>
                                        <p:cTn id="37" dur="500"/>
                                        <p:tgtEl>
                                          <p:spTgt spid="1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8435">
                                            <p:txEl>
                                              <p:pRg st="7" end="7"/>
                                            </p:txEl>
                                          </p:spTgt>
                                        </p:tgtEl>
                                        <p:attrNameLst>
                                          <p:attrName>style.visibility</p:attrName>
                                        </p:attrNameLst>
                                      </p:cBhvr>
                                      <p:to>
                                        <p:strVal val="visible"/>
                                      </p:to>
                                    </p:set>
                                    <p:animEffect transition="in" filter="slide(fromBottom)">
                                      <p:cBhvr>
                                        <p:cTn id="42" dur="500"/>
                                        <p:tgtEl>
                                          <p:spTgt spid="18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8435">
                                            <p:txEl>
                                              <p:pRg st="8" end="8"/>
                                            </p:txEl>
                                          </p:spTgt>
                                        </p:tgtEl>
                                        <p:attrNameLst>
                                          <p:attrName>style.visibility</p:attrName>
                                        </p:attrNameLst>
                                      </p:cBhvr>
                                      <p:to>
                                        <p:strVal val="visible"/>
                                      </p:to>
                                    </p:set>
                                    <p:animEffect transition="in" filter="slide(fromBottom)">
                                      <p:cBhvr>
                                        <p:cTn id="47"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728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Disadvantages of the Waterfall </a:t>
            </a:r>
            <a:r>
              <a:rPr lang="en-GB" sz="2800" b="1" dirty="0" smtClean="0">
                <a:solidFill>
                  <a:srgbClr val="FF0000"/>
                </a:solidFill>
                <a:latin typeface="Times New Roman" panose="02020603050405020304" pitchFamily="18" charset="0"/>
                <a:cs typeface="Times New Roman" panose="02020603050405020304" pitchFamily="18" charset="0"/>
              </a:rPr>
              <a:t>Model-----</a:t>
            </a:r>
            <a:r>
              <a:rPr lang="en-GB" sz="2800" dirty="0">
                <a:solidFill>
                  <a:srgbClr val="FF0000"/>
                </a:solidFill>
                <a:latin typeface="Times New Roman" panose="02020603050405020304" pitchFamily="18" charset="0"/>
                <a:cs typeface="Times New Roman" panose="02020603050405020304" pitchFamily="18" charset="0"/>
              </a:rPr>
              <a:t/>
            </a:r>
            <a:br>
              <a:rPr lang="en-GB" sz="2800" dirty="0">
                <a:solidFill>
                  <a:srgbClr val="FF0000"/>
                </a:solidFill>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7286"/>
            <a:ext cx="12192000" cy="6590714"/>
          </a:xfrm>
        </p:spPr>
        <p:txBody>
          <a:bodyPr>
            <a:noAutofit/>
          </a:bodyPr>
          <a:lstStyle/>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3. High </a:t>
            </a:r>
            <a:r>
              <a:rPr lang="en-GB" sz="2600" b="1" dirty="0">
                <a:solidFill>
                  <a:srgbClr val="6600CC"/>
                </a:solidFill>
                <a:latin typeface="Times New Roman" panose="02020603050405020304" pitchFamily="18" charset="0"/>
                <a:cs typeface="Times New Roman" panose="02020603050405020304" pitchFamily="18" charset="0"/>
              </a:rPr>
              <a:t>Risk of Project </a:t>
            </a:r>
            <a:r>
              <a:rPr lang="en-GB" sz="2600" b="1" dirty="0" smtClean="0">
                <a:solidFill>
                  <a:srgbClr val="6600CC"/>
                </a:solidFill>
                <a:latin typeface="Times New Roman" panose="02020603050405020304" pitchFamily="18" charset="0"/>
                <a:cs typeface="Times New Roman" panose="02020603050405020304" pitchFamily="18" charset="0"/>
              </a:rPr>
              <a:t>Failure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model's rigid </a:t>
            </a:r>
            <a:r>
              <a:rPr lang="en-GB" sz="2600" dirty="0">
                <a:latin typeface="Times New Roman" panose="02020603050405020304" pitchFamily="18" charset="0"/>
                <a:cs typeface="Times New Roman" panose="02020603050405020304" pitchFamily="18" charset="0"/>
              </a:rPr>
              <a:t>and </a:t>
            </a:r>
            <a:r>
              <a:rPr lang="en-GB" sz="2600" b="1" dirty="0">
                <a:latin typeface="Times New Roman" panose="02020603050405020304" pitchFamily="18" charset="0"/>
                <a:cs typeface="Times New Roman" panose="02020603050405020304" pitchFamily="18" charset="0"/>
              </a:rPr>
              <a:t>sequential nature </a:t>
            </a:r>
            <a:r>
              <a:rPr lang="en-GB" sz="2600" dirty="0">
                <a:latin typeface="Times New Roman" panose="02020603050405020304" pitchFamily="18" charset="0"/>
                <a:cs typeface="Times New Roman" panose="02020603050405020304" pitchFamily="18" charset="0"/>
              </a:rPr>
              <a:t>can </a:t>
            </a:r>
            <a:r>
              <a:rPr lang="en-GB" sz="2600" b="1" dirty="0">
                <a:solidFill>
                  <a:srgbClr val="660033"/>
                </a:solidFill>
                <a:latin typeface="Times New Roman" panose="02020603050405020304" pitchFamily="18" charset="0"/>
                <a:cs typeface="Times New Roman" panose="02020603050405020304" pitchFamily="18" charset="0"/>
              </a:rPr>
              <a:t>increase</a:t>
            </a: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risk</a:t>
            </a:r>
            <a:r>
              <a:rPr lang="en-GB" sz="2600" dirty="0">
                <a:latin typeface="Times New Roman" panose="02020603050405020304" pitchFamily="18" charset="0"/>
                <a:cs typeface="Times New Roman" panose="02020603050405020304" pitchFamily="18" charset="0"/>
              </a:rPr>
              <a:t> of </a:t>
            </a:r>
            <a:r>
              <a:rPr lang="en-GB" sz="2600" b="1" dirty="0">
                <a:solidFill>
                  <a:srgbClr val="660033"/>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failure</a:t>
            </a:r>
            <a:r>
              <a:rPr lang="en-GB" sz="2600" dirty="0">
                <a:latin typeface="Times New Roman" panose="02020603050405020304" pitchFamily="18" charset="0"/>
                <a:cs typeface="Times New Roman" panose="02020603050405020304" pitchFamily="18" charset="0"/>
              </a:rPr>
              <a:t>, especially if </a:t>
            </a: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a:solidFill>
                  <a:srgbClr val="006600"/>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well-defined</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upfront</a:t>
            </a:r>
            <a:r>
              <a:rPr lang="en-GB" sz="2600" dirty="0">
                <a:latin typeface="Times New Roman" panose="02020603050405020304" pitchFamily="18" charset="0"/>
                <a:cs typeface="Times New Roman" panose="02020603050405020304" pitchFamily="18" charset="0"/>
              </a:rPr>
              <a:t> or if </a:t>
            </a:r>
            <a:r>
              <a:rPr lang="en-GB" sz="2600" b="1" dirty="0">
                <a:solidFill>
                  <a:srgbClr val="FF0000"/>
                </a:solidFill>
                <a:latin typeface="Times New Roman" panose="02020603050405020304" pitchFamily="18" charset="0"/>
                <a:cs typeface="Times New Roman" panose="02020603050405020304" pitchFamily="18" charset="0"/>
              </a:rPr>
              <a:t>assumptions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prove</a:t>
            </a:r>
            <a:r>
              <a:rPr lang="en-GB" sz="2600" dirty="0">
                <a:latin typeface="Times New Roman" panose="02020603050405020304" pitchFamily="18" charset="0"/>
                <a:cs typeface="Times New Roman" panose="02020603050405020304" pitchFamily="18" charset="0"/>
              </a:rPr>
              <a:t> to be </a:t>
            </a:r>
            <a:r>
              <a:rPr lang="en-GB" sz="2600" b="1" dirty="0">
                <a:solidFill>
                  <a:srgbClr val="FF0000"/>
                </a:solidFill>
                <a:latin typeface="Times New Roman" panose="02020603050405020304" pitchFamily="18" charset="0"/>
                <a:cs typeface="Times New Roman" panose="02020603050405020304" pitchFamily="18" charset="0"/>
              </a:rPr>
              <a:t>incorrect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Any </a:t>
            </a:r>
            <a:r>
              <a:rPr lang="en-GB" sz="2600" b="1" dirty="0">
                <a:latin typeface="Times New Roman" panose="02020603050405020304" pitchFamily="18" charset="0"/>
                <a:cs typeface="Times New Roman" panose="02020603050405020304" pitchFamily="18" charset="0"/>
              </a:rPr>
              <a:t>flaws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oversights</a:t>
            </a:r>
            <a:r>
              <a:rPr lang="en-GB" sz="2600" dirty="0">
                <a:latin typeface="Times New Roman" panose="02020603050405020304" pitchFamily="18" charset="0"/>
                <a:cs typeface="Times New Roman" panose="02020603050405020304" pitchFamily="18" charset="0"/>
              </a:rPr>
              <a:t> discovered late in the </a:t>
            </a:r>
            <a:r>
              <a:rPr lang="en-GB" sz="2600" b="1" dirty="0">
                <a:solidFill>
                  <a:srgbClr val="660033"/>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can have </a:t>
            </a:r>
            <a:r>
              <a:rPr lang="en-GB" sz="2600" b="1" dirty="0">
                <a:solidFill>
                  <a:srgbClr val="660033"/>
                </a:solidFill>
                <a:latin typeface="Times New Roman" panose="02020603050405020304" pitchFamily="18" charset="0"/>
                <a:cs typeface="Times New Roman" panose="02020603050405020304" pitchFamily="18" charset="0"/>
              </a:rPr>
              <a:t>significant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consequences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4. Long </a:t>
            </a:r>
            <a:r>
              <a:rPr lang="en-GB" sz="2600" b="1" dirty="0">
                <a:solidFill>
                  <a:srgbClr val="6600CC"/>
                </a:solidFill>
                <a:latin typeface="Times New Roman" panose="02020603050405020304" pitchFamily="18" charset="0"/>
                <a:cs typeface="Times New Roman" panose="02020603050405020304" pitchFamily="18" charset="0"/>
              </a:rPr>
              <a:t>Delivery </a:t>
            </a:r>
            <a:r>
              <a:rPr lang="en-GB" sz="2600" b="1" dirty="0" smtClean="0">
                <a:solidFill>
                  <a:srgbClr val="6600CC"/>
                </a:solidFill>
                <a:latin typeface="Times New Roman" panose="02020603050405020304" pitchFamily="18" charset="0"/>
                <a:cs typeface="Times New Roman" panose="02020603050405020304" pitchFamily="18" charset="0"/>
              </a:rPr>
              <a:t>Time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Often </a:t>
            </a:r>
            <a:r>
              <a:rPr lang="en-GB" sz="2600" b="1" dirty="0">
                <a:solidFill>
                  <a:srgbClr val="006600"/>
                </a:solidFill>
                <a:latin typeface="Times New Roman" panose="02020603050405020304" pitchFamily="18" charset="0"/>
                <a:cs typeface="Times New Roman" panose="02020603050405020304" pitchFamily="18" charset="0"/>
              </a:rPr>
              <a:t>results</a:t>
            </a:r>
            <a:r>
              <a:rPr lang="en-GB" sz="2600" dirty="0">
                <a:latin typeface="Times New Roman" panose="02020603050405020304" pitchFamily="18" charset="0"/>
                <a:cs typeface="Times New Roman" panose="02020603050405020304" pitchFamily="18" charset="0"/>
              </a:rPr>
              <a:t> in </a:t>
            </a:r>
            <a:r>
              <a:rPr lang="en-GB" sz="2600" b="1" dirty="0">
                <a:solidFill>
                  <a:srgbClr val="006600"/>
                </a:solidFill>
                <a:latin typeface="Times New Roman" panose="02020603050405020304" pitchFamily="18" charset="0"/>
                <a:cs typeface="Times New Roman" panose="02020603050405020304" pitchFamily="18" charset="0"/>
              </a:rPr>
              <a:t>longer</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delivery</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times</a:t>
            </a:r>
            <a:r>
              <a:rPr lang="en-GB" sz="2600" dirty="0">
                <a:latin typeface="Times New Roman" panose="02020603050405020304" pitchFamily="18" charset="0"/>
                <a:cs typeface="Times New Roman" panose="02020603050405020304" pitchFamily="18" charset="0"/>
              </a:rPr>
              <a:t> compared to </a:t>
            </a:r>
            <a:r>
              <a:rPr lang="en-GB" sz="2600" b="1" dirty="0">
                <a:latin typeface="Times New Roman" panose="02020603050405020304" pitchFamily="18" charset="0"/>
                <a:cs typeface="Times New Roman" panose="02020603050405020304" pitchFamily="18" charset="0"/>
              </a:rPr>
              <a:t>iterative</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Agile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approaches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The </a:t>
            </a:r>
            <a:r>
              <a:rPr lang="en-GB" sz="2600" b="1" dirty="0">
                <a:solidFill>
                  <a:srgbClr val="660033"/>
                </a:solidFill>
                <a:latin typeface="Times New Roman" panose="02020603050405020304" pitchFamily="18" charset="0"/>
                <a:cs typeface="Times New Roman" panose="02020603050405020304" pitchFamily="18" charset="0"/>
              </a:rPr>
              <a:t>sequential nature</a:t>
            </a:r>
            <a:r>
              <a:rPr lang="en-GB" sz="2600" dirty="0">
                <a:solidFill>
                  <a:srgbClr val="660033"/>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the </a:t>
            </a:r>
            <a:r>
              <a:rPr lang="en-GB" sz="2600" b="1" dirty="0">
                <a:solidFill>
                  <a:srgbClr val="660033"/>
                </a:solidFill>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means that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each</a:t>
            </a:r>
            <a:r>
              <a:rPr lang="en-GB" sz="2600" dirty="0" smtClean="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phase</a:t>
            </a:r>
            <a:r>
              <a:rPr lang="en-GB" sz="2600" dirty="0">
                <a:latin typeface="Times New Roman" panose="02020603050405020304" pitchFamily="18" charset="0"/>
                <a:cs typeface="Times New Roman" panose="02020603050405020304" pitchFamily="18" charset="0"/>
              </a:rPr>
              <a:t> must be </a:t>
            </a:r>
            <a:r>
              <a:rPr lang="en-GB" sz="2600" b="1" dirty="0">
                <a:solidFill>
                  <a:srgbClr val="FF0000"/>
                </a:solidFill>
                <a:latin typeface="Times New Roman" panose="02020603050405020304" pitchFamily="18" charset="0"/>
                <a:cs typeface="Times New Roman" panose="02020603050405020304" pitchFamily="18" charset="0"/>
              </a:rPr>
              <a:t>completed</a:t>
            </a:r>
            <a:r>
              <a:rPr lang="en-GB" sz="2600" dirty="0">
                <a:latin typeface="Times New Roman" panose="02020603050405020304" pitchFamily="18" charset="0"/>
                <a:cs typeface="Times New Roman" panose="02020603050405020304" pitchFamily="18" charset="0"/>
              </a:rPr>
              <a:t> before </a:t>
            </a:r>
            <a:r>
              <a:rPr lang="en-GB" sz="2600" b="1" dirty="0">
                <a:solidFill>
                  <a:srgbClr val="FF0000"/>
                </a:solidFill>
                <a:latin typeface="Times New Roman" panose="02020603050405020304" pitchFamily="18" charset="0"/>
                <a:cs typeface="Times New Roman" panose="02020603050405020304" pitchFamily="18" charset="0"/>
              </a:rPr>
              <a:t>moving</a:t>
            </a:r>
            <a:r>
              <a:rPr lang="en-GB" sz="2600" dirty="0">
                <a:latin typeface="Times New Roman" panose="02020603050405020304" pitchFamily="18" charset="0"/>
                <a:cs typeface="Times New Roman" panose="02020603050405020304" pitchFamily="18" charset="0"/>
              </a:rPr>
              <a:t> to the </a:t>
            </a:r>
            <a:r>
              <a:rPr lang="en-GB" sz="2600" b="1" dirty="0">
                <a:solidFill>
                  <a:srgbClr val="FF0000"/>
                </a:solidFill>
                <a:latin typeface="Times New Roman" panose="02020603050405020304" pitchFamily="18" charset="0"/>
                <a:cs typeface="Times New Roman" panose="02020603050405020304" pitchFamily="18" charset="0"/>
              </a:rPr>
              <a:t>next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potentially</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prolonging</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overall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timeline</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423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728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Disadvantages of the Waterfall Model-----</a:t>
            </a:r>
            <a:r>
              <a:rPr lang="en-GB" sz="2800" dirty="0">
                <a:solidFill>
                  <a:srgbClr val="FF0000"/>
                </a:solidFill>
                <a:latin typeface="Times New Roman" panose="02020603050405020304" pitchFamily="18" charset="0"/>
                <a:cs typeface="Times New Roman" panose="02020603050405020304" pitchFamily="18" charset="0"/>
              </a:rPr>
              <a:t/>
            </a:r>
            <a:br>
              <a:rPr lang="en-GB" sz="2800" dirty="0">
                <a:solidFill>
                  <a:srgbClr val="FF0000"/>
                </a:solidFill>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7286"/>
            <a:ext cx="12192000" cy="6590714"/>
          </a:xfrm>
        </p:spPr>
        <p:txBody>
          <a:bodyPr>
            <a:noAutofit/>
          </a:bodyPr>
          <a:lstStyle/>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5. Limited </a:t>
            </a:r>
            <a:r>
              <a:rPr lang="en-GB" sz="2600" b="1" dirty="0">
                <a:solidFill>
                  <a:srgbClr val="6600CC"/>
                </a:solidFill>
                <a:latin typeface="Times New Roman" panose="02020603050405020304" pitchFamily="18" charset="0"/>
                <a:cs typeface="Times New Roman" panose="02020603050405020304" pitchFamily="18" charset="0"/>
              </a:rPr>
              <a:t>Client </a:t>
            </a:r>
            <a:r>
              <a:rPr lang="en-GB" sz="2600" b="1" dirty="0" smtClean="0">
                <a:solidFill>
                  <a:srgbClr val="6600CC"/>
                </a:solidFill>
                <a:latin typeface="Times New Roman" panose="02020603050405020304" pitchFamily="18" charset="0"/>
                <a:cs typeface="Times New Roman" panose="02020603050405020304" pitchFamily="18" charset="0"/>
              </a:rPr>
              <a:t>Involvement</a:t>
            </a:r>
          </a:p>
          <a:p>
            <a:pPr algn="just">
              <a:lnSpc>
                <a:spcPct val="150000"/>
              </a:lnSpc>
              <a:spcBef>
                <a:spcPts val="0"/>
              </a:spcBef>
              <a:buFont typeface="Wingdings" panose="05000000000000000000" pitchFamily="2" charset="2"/>
              <a:buChar char="§"/>
            </a:pPr>
            <a:r>
              <a:rPr lang="en-GB" sz="2600" b="1" dirty="0" smtClean="0">
                <a:solidFill>
                  <a:srgbClr val="D60093"/>
                </a:solidFill>
                <a:latin typeface="Times New Roman" panose="02020603050405020304" pitchFamily="18" charset="0"/>
                <a:cs typeface="Times New Roman" panose="02020603050405020304" pitchFamily="18" charset="0"/>
              </a:rPr>
              <a:t>Clients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or </a:t>
            </a:r>
            <a:r>
              <a:rPr lang="en-GB" sz="2600" b="1" dirty="0">
                <a:solidFill>
                  <a:srgbClr val="D60093"/>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may have </a:t>
            </a:r>
            <a:r>
              <a:rPr lang="en-GB" sz="2600" b="1" dirty="0">
                <a:solidFill>
                  <a:srgbClr val="D60093"/>
                </a:solidFill>
                <a:latin typeface="Times New Roman" panose="02020603050405020304" pitchFamily="18" charset="0"/>
                <a:cs typeface="Times New Roman" panose="02020603050405020304" pitchFamily="18" charset="0"/>
              </a:rPr>
              <a:t>limited</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involvement</a:t>
            </a:r>
            <a:r>
              <a:rPr lang="en-GB" sz="2600" dirty="0">
                <a:latin typeface="Times New Roman" panose="02020603050405020304" pitchFamily="18" charset="0"/>
                <a:cs typeface="Times New Roman" panose="02020603050405020304" pitchFamily="18" charset="0"/>
              </a:rPr>
              <a:t> in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early</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stages</a:t>
            </a:r>
            <a:r>
              <a:rPr lang="en-GB" sz="2600" dirty="0">
                <a:latin typeface="Times New Roman" panose="02020603050405020304" pitchFamily="18" charset="0"/>
                <a:cs typeface="Times New Roman" panose="02020603050405020304" pitchFamily="18" charset="0"/>
              </a:rPr>
              <a:t> of the </a:t>
            </a:r>
            <a:r>
              <a:rPr lang="en-GB" sz="2600" b="1" dirty="0">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leading</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misunderstandings</a:t>
            </a:r>
            <a:r>
              <a:rPr lang="en-GB" sz="2600" dirty="0">
                <a:latin typeface="Times New Roman" panose="02020603050405020304" pitchFamily="18" charset="0"/>
                <a:cs typeface="Times New Roman" panose="02020603050405020304" pitchFamily="18" charset="0"/>
              </a:rPr>
              <a:t> or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misalignment</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between the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a:t>
            </a:r>
            <a:r>
              <a:rPr lang="en-GB" sz="2600" b="1" dirty="0">
                <a:solidFill>
                  <a:srgbClr val="006600"/>
                </a:solidFill>
                <a:latin typeface="Times New Roman" panose="02020603050405020304" pitchFamily="18" charset="0"/>
                <a:cs typeface="Times New Roman" panose="02020603050405020304" pitchFamily="18" charset="0"/>
              </a:rPr>
              <a:t>lack</a:t>
            </a:r>
            <a:r>
              <a:rPr lang="en-GB" sz="2600" dirty="0">
                <a:latin typeface="Times New Roman" panose="02020603050405020304" pitchFamily="18" charset="0"/>
                <a:cs typeface="Times New Roman" panose="02020603050405020304" pitchFamily="18" charset="0"/>
              </a:rPr>
              <a:t> of </a:t>
            </a:r>
            <a:r>
              <a:rPr lang="en-GB" sz="2600" b="1" dirty="0">
                <a:solidFill>
                  <a:srgbClr val="006600"/>
                </a:solidFill>
                <a:latin typeface="Times New Roman" panose="02020603050405020304" pitchFamily="18" charset="0"/>
                <a:cs typeface="Times New Roman" panose="02020603050405020304" pitchFamily="18" charset="0"/>
              </a:rPr>
              <a:t>early</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collaboration</a:t>
            </a:r>
            <a:r>
              <a:rPr lang="en-GB" sz="2600" dirty="0">
                <a:latin typeface="Times New Roman" panose="02020603050405020304" pitchFamily="18" charset="0"/>
                <a:cs typeface="Times New Roman" panose="02020603050405020304" pitchFamily="18" charset="0"/>
              </a:rPr>
              <a:t> can result in </a:t>
            </a:r>
            <a:r>
              <a:rPr lang="en-GB" sz="2600" b="1" dirty="0">
                <a:solidFill>
                  <a:srgbClr val="0000CC"/>
                </a:solidFill>
                <a:latin typeface="Times New Roman" panose="02020603050405020304" pitchFamily="18" charset="0"/>
                <a:cs typeface="Times New Roman" panose="02020603050405020304" pitchFamily="18" charset="0"/>
              </a:rPr>
              <a:t>dissatisfaction</a:t>
            </a:r>
            <a:r>
              <a:rPr lang="en-GB" sz="2600" dirty="0">
                <a:latin typeface="Times New Roman" panose="02020603050405020304" pitchFamily="18" charset="0"/>
                <a:cs typeface="Times New Roman" panose="02020603050405020304" pitchFamily="18" charset="0"/>
              </a:rPr>
              <a:t> with the </a:t>
            </a:r>
            <a:r>
              <a:rPr lang="en-GB" sz="2600" b="1" dirty="0">
                <a:solidFill>
                  <a:srgbClr val="0000CC"/>
                </a:solidFill>
                <a:latin typeface="Times New Roman" panose="02020603050405020304" pitchFamily="18" charset="0"/>
                <a:cs typeface="Times New Roman" panose="02020603050405020304" pitchFamily="18" charset="0"/>
              </a:rPr>
              <a:t>final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product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Overall, while the </a:t>
            </a:r>
            <a:r>
              <a:rPr lang="en-GB" sz="2600" b="1" dirty="0">
                <a:latin typeface="Times New Roman" panose="02020603050405020304" pitchFamily="18" charset="0"/>
                <a:cs typeface="Times New Roman" panose="02020603050405020304" pitchFamily="18" charset="0"/>
              </a:rPr>
              <a:t>Waterfall Model </a:t>
            </a:r>
            <a:r>
              <a:rPr lang="en-GB" sz="2600" dirty="0">
                <a:latin typeface="Times New Roman" panose="02020603050405020304" pitchFamily="18" charset="0"/>
                <a:cs typeface="Times New Roman" panose="02020603050405020304" pitchFamily="18" charset="0"/>
              </a:rPr>
              <a:t>offers </a:t>
            </a:r>
            <a:r>
              <a:rPr lang="en-GB" sz="2600" b="1" dirty="0">
                <a:solidFill>
                  <a:srgbClr val="6600CC"/>
                </a:solidFill>
                <a:latin typeface="Times New Roman" panose="02020603050405020304" pitchFamily="18" charset="0"/>
                <a:cs typeface="Times New Roman" panose="02020603050405020304" pitchFamily="18" charset="0"/>
              </a:rPr>
              <a:t>structure</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predictability</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its </a:t>
            </a:r>
            <a:r>
              <a:rPr lang="en-GB" sz="2600" b="1" dirty="0">
                <a:solidFill>
                  <a:srgbClr val="FF0000"/>
                </a:solidFill>
                <a:latin typeface="Times New Roman" panose="02020603050405020304" pitchFamily="18" charset="0"/>
                <a:cs typeface="Times New Roman" panose="02020603050405020304" pitchFamily="18" charset="0"/>
              </a:rPr>
              <a:t>inflexibility</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late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feedback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loops</a:t>
            </a:r>
            <a:r>
              <a:rPr lang="en-GB" sz="2600" dirty="0">
                <a:latin typeface="Times New Roman" panose="02020603050405020304" pitchFamily="18" charset="0"/>
                <a:cs typeface="Times New Roman" panose="02020603050405020304" pitchFamily="18" charset="0"/>
              </a:rPr>
              <a:t> can </a:t>
            </a:r>
            <a:r>
              <a:rPr lang="en-GB" sz="2600" b="1" dirty="0">
                <a:solidFill>
                  <a:srgbClr val="FF0000"/>
                </a:solidFill>
                <a:latin typeface="Times New Roman" panose="02020603050405020304" pitchFamily="18" charset="0"/>
                <a:cs typeface="Times New Roman" panose="02020603050405020304" pitchFamily="18" charset="0"/>
              </a:rPr>
              <a:t>pose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challenges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for </a:t>
            </a:r>
            <a:r>
              <a:rPr lang="en-GB" sz="2600" b="1" dirty="0">
                <a:solidFill>
                  <a:srgbClr val="660033"/>
                </a:solidFill>
                <a:latin typeface="Times New Roman" panose="02020603050405020304" pitchFamily="18" charset="0"/>
                <a:cs typeface="Times New Roman" panose="02020603050405020304" pitchFamily="18" charset="0"/>
              </a:rPr>
              <a:t>projects</a:t>
            </a:r>
            <a:r>
              <a:rPr lang="en-GB" sz="2600" dirty="0">
                <a:latin typeface="Times New Roman" panose="02020603050405020304" pitchFamily="18" charset="0"/>
                <a:cs typeface="Times New Roman" panose="02020603050405020304" pitchFamily="18" charset="0"/>
              </a:rPr>
              <a:t> with </a:t>
            </a:r>
            <a:r>
              <a:rPr lang="en-GB" sz="2600" b="1" dirty="0">
                <a:solidFill>
                  <a:srgbClr val="660033"/>
                </a:solidFill>
                <a:latin typeface="Times New Roman" panose="02020603050405020304" pitchFamily="18" charset="0"/>
                <a:cs typeface="Times New Roman" panose="02020603050405020304" pitchFamily="18" charset="0"/>
              </a:rPr>
              <a:t>evolving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dynamic</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environments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is </a:t>
            </a:r>
            <a:r>
              <a:rPr lang="en-GB" sz="2600" b="1" dirty="0">
                <a:latin typeface="Times New Roman" panose="02020603050405020304" pitchFamily="18" charset="0"/>
                <a:cs typeface="Times New Roman" panose="02020603050405020304" pitchFamily="18" charset="0"/>
              </a:rPr>
              <a:t>essential</a:t>
            </a:r>
            <a:r>
              <a:rPr lang="en-GB" sz="2600" dirty="0">
                <a:latin typeface="Times New Roman" panose="02020603050405020304" pitchFamily="18" charset="0"/>
                <a:cs typeface="Times New Roman" panose="02020603050405020304" pitchFamily="18" charset="0"/>
              </a:rPr>
              <a:t> to carefully </a:t>
            </a:r>
            <a:r>
              <a:rPr lang="en-GB" sz="2600" b="1" dirty="0">
                <a:solidFill>
                  <a:srgbClr val="0000CC"/>
                </a:solidFill>
                <a:latin typeface="Times New Roman" panose="02020603050405020304" pitchFamily="18" charset="0"/>
                <a:cs typeface="Times New Roman" panose="02020603050405020304" pitchFamily="18" charset="0"/>
              </a:rPr>
              <a:t>assess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characteristics</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stakeholder</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needs before </a:t>
            </a:r>
            <a:r>
              <a:rPr lang="en-GB" sz="2600" b="1" dirty="0">
                <a:solidFill>
                  <a:srgbClr val="D60093"/>
                </a:solidFill>
                <a:latin typeface="Times New Roman" panose="02020603050405020304" pitchFamily="18" charset="0"/>
                <a:cs typeface="Times New Roman" panose="02020603050405020304" pitchFamily="18" charset="0"/>
              </a:rPr>
              <a:t>selecting</a:t>
            </a:r>
            <a:r>
              <a:rPr lang="en-GB" sz="2600" dirty="0">
                <a:latin typeface="Times New Roman" panose="02020603050405020304" pitchFamily="18" charset="0"/>
                <a:cs typeface="Times New Roman" panose="02020603050405020304" pitchFamily="18" charset="0"/>
              </a:rPr>
              <a:t> the </a:t>
            </a:r>
            <a:r>
              <a:rPr lang="en-GB" sz="2600" b="1" dirty="0">
                <a:solidFill>
                  <a:srgbClr val="D60093"/>
                </a:solidFill>
                <a:latin typeface="Times New Roman" panose="02020603050405020304" pitchFamily="18" charset="0"/>
                <a:cs typeface="Times New Roman" panose="02020603050405020304" pitchFamily="18" charset="0"/>
              </a:rPr>
              <a:t>appropriate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D60093"/>
                </a:solidFill>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methodology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075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 Iterative </a:t>
            </a:r>
            <a:r>
              <a:rPr lang="en-GB" sz="2800" b="1" dirty="0">
                <a:solidFill>
                  <a:srgbClr val="FF0000"/>
                </a:solidFill>
                <a:latin typeface="Times New Roman" panose="02020603050405020304" pitchFamily="18" charset="0"/>
                <a:cs typeface="Times New Roman" panose="02020603050405020304" pitchFamily="18" charset="0"/>
              </a:rPr>
              <a:t>Model </a:t>
            </a:r>
          </a:p>
        </p:txBody>
      </p:sp>
      <p:sp>
        <p:nvSpPr>
          <p:cNvPr id="3" name="Content Placeholder 2"/>
          <p:cNvSpPr>
            <a:spLocks noGrp="1"/>
          </p:cNvSpPr>
          <p:nvPr>
            <p:ph idx="1"/>
          </p:nvPr>
        </p:nvSpPr>
        <p:spPr>
          <a:xfrm>
            <a:off x="0" y="281354"/>
            <a:ext cx="12192000" cy="6576645"/>
          </a:xfrm>
        </p:spPr>
        <p:txBody>
          <a:bodyPr>
            <a:noAutofit/>
          </a:bodyPr>
          <a:lstStyle/>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is </a:t>
            </a:r>
            <a:r>
              <a:rPr lang="en-GB" dirty="0">
                <a:latin typeface="Times New Roman" panose="02020603050405020304" pitchFamily="18" charset="0"/>
                <a:cs typeface="Times New Roman" panose="02020603050405020304" pitchFamily="18" charset="0"/>
              </a:rPr>
              <a:t>an </a:t>
            </a:r>
            <a:r>
              <a:rPr lang="en-GB" b="1" dirty="0">
                <a:solidFill>
                  <a:srgbClr val="6600CC"/>
                </a:solidFill>
                <a:latin typeface="Times New Roman" panose="02020603050405020304" pitchFamily="18" charset="0"/>
                <a:cs typeface="Times New Roman" panose="02020603050405020304" pitchFamily="18" charset="0"/>
              </a:rPr>
              <a:t>incremental</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process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model</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where </a:t>
            </a:r>
            <a:r>
              <a:rPr lang="en-GB" dirty="0">
                <a:latin typeface="Times New Roman" panose="02020603050405020304" pitchFamily="18" charset="0"/>
                <a:cs typeface="Times New Roman" panose="02020603050405020304" pitchFamily="18" charset="0"/>
              </a:rPr>
              <a:t>the </a:t>
            </a:r>
            <a:r>
              <a:rPr lang="en-GB" b="1" dirty="0">
                <a:solidFill>
                  <a:srgbClr val="660033"/>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activities</a:t>
            </a:r>
            <a:r>
              <a:rPr lang="en-GB" dirty="0">
                <a:latin typeface="Times New Roman" panose="02020603050405020304" pitchFamily="18" charset="0"/>
                <a:cs typeface="Times New Roman" panose="02020603050405020304" pitchFamily="18" charset="0"/>
              </a:rPr>
              <a:t> are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divided</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into </a:t>
            </a:r>
            <a:r>
              <a:rPr lang="en-GB" b="1" dirty="0">
                <a:solidFill>
                  <a:srgbClr val="D60093"/>
                </a:solidFill>
                <a:latin typeface="Times New Roman" panose="02020603050405020304" pitchFamily="18" charset="0"/>
                <a:cs typeface="Times New Roman" panose="02020603050405020304" pitchFamily="18" charset="0"/>
              </a:rPr>
              <a:t>smaller</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iterations</a:t>
            </a:r>
            <a:r>
              <a:rPr lang="en-GB" dirty="0">
                <a:latin typeface="Times New Roman" panose="02020603050405020304" pitchFamily="18" charset="0"/>
                <a:cs typeface="Times New Roman" panose="02020603050405020304" pitchFamily="18" charset="0"/>
              </a:rPr>
              <a:t> or </a:t>
            </a:r>
            <a:r>
              <a:rPr lang="en-GB" b="1" dirty="0" smtClean="0">
                <a:solidFill>
                  <a:srgbClr val="D60093"/>
                </a:solidFill>
                <a:latin typeface="Times New Roman" panose="02020603050405020304" pitchFamily="18" charset="0"/>
                <a:cs typeface="Times New Roman" panose="02020603050405020304" pitchFamily="18" charset="0"/>
              </a:rPr>
              <a:t>cycles</a:t>
            </a:r>
            <a:r>
              <a:rPr lang="en-GB"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Each </a:t>
            </a:r>
            <a:r>
              <a:rPr lang="en-GB" b="1" dirty="0">
                <a:latin typeface="Times New Roman" panose="02020603050405020304" pitchFamily="18" charset="0"/>
                <a:cs typeface="Times New Roman" panose="02020603050405020304" pitchFamily="18" charset="0"/>
              </a:rPr>
              <a:t>iteration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results</a:t>
            </a:r>
            <a:r>
              <a:rPr lang="en-GB" dirty="0">
                <a:latin typeface="Times New Roman" panose="02020603050405020304" pitchFamily="18" charset="0"/>
                <a:cs typeface="Times New Roman" panose="02020603050405020304" pitchFamily="18" charset="0"/>
              </a:rPr>
              <a:t> in a </a:t>
            </a:r>
            <a:r>
              <a:rPr lang="en-GB" b="1" dirty="0">
                <a:solidFill>
                  <a:srgbClr val="0000CC"/>
                </a:solidFill>
                <a:latin typeface="Times New Roman" panose="02020603050405020304" pitchFamily="18" charset="0"/>
                <a:cs typeface="Times New Roman" panose="02020603050405020304" pitchFamily="18" charset="0"/>
              </a:rPr>
              <a:t>working</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version</a:t>
            </a:r>
            <a:r>
              <a:rPr lang="en-GB" dirty="0">
                <a:latin typeface="Times New Roman" panose="02020603050405020304" pitchFamily="18" charset="0"/>
                <a:cs typeface="Times New Roman" panose="02020603050405020304" pitchFamily="18" charset="0"/>
              </a:rPr>
              <a:t> of the </a:t>
            </a:r>
            <a:r>
              <a:rPr lang="en-GB" b="1" dirty="0">
                <a:solidFill>
                  <a:srgbClr val="0000CC"/>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with additional </a:t>
            </a:r>
            <a:r>
              <a:rPr lang="en-GB" b="1" dirty="0" smtClean="0">
                <a:solidFill>
                  <a:srgbClr val="FF0000"/>
                </a:solidFill>
                <a:latin typeface="Times New Roman" panose="02020603050405020304" pitchFamily="18" charset="0"/>
                <a:cs typeface="Times New Roman" panose="02020603050405020304" pitchFamily="18" charset="0"/>
              </a:rPr>
              <a:t>features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or </a:t>
            </a:r>
            <a:r>
              <a:rPr lang="en-GB" b="1" dirty="0">
                <a:solidFill>
                  <a:srgbClr val="FF0000"/>
                </a:solidFill>
                <a:latin typeface="Times New Roman" panose="02020603050405020304" pitchFamily="18" charset="0"/>
                <a:cs typeface="Times New Roman" panose="02020603050405020304" pitchFamily="18" charset="0"/>
              </a:rPr>
              <a:t>functionality</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smtClean="0">
                <a:latin typeface="Times New Roman" panose="02020603050405020304" pitchFamily="18" charset="0"/>
                <a:cs typeface="Times New Roman" panose="02020603050405020304" pitchFamily="18" charset="0"/>
              </a:rPr>
              <a:t>				added</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a:t>
            </a:r>
            <a:r>
              <a:rPr lang="en-GB" b="1" dirty="0">
                <a:solidFill>
                  <a:srgbClr val="FF0000"/>
                </a:solidFill>
                <a:latin typeface="Times New Roman" panose="02020603050405020304" pitchFamily="18" charset="0"/>
                <a:cs typeface="Times New Roman" panose="02020603050405020304" pitchFamily="18" charset="0"/>
              </a:rPr>
              <a:t>subsequent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iterations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a:t>
            </a:r>
            <a:r>
              <a:rPr lang="en-GB" b="1" dirty="0">
                <a:solidFill>
                  <a:srgbClr val="660033"/>
                </a:solidFill>
                <a:latin typeface="Times New Roman" panose="02020603050405020304" pitchFamily="18" charset="0"/>
                <a:cs typeface="Times New Roman" panose="02020603050405020304" pitchFamily="18" charset="0"/>
              </a:rPr>
              <a:t>Iterative Model </a:t>
            </a:r>
            <a:r>
              <a:rPr lang="en-GB" dirty="0">
                <a:latin typeface="Times New Roman" panose="02020603050405020304" pitchFamily="18" charset="0"/>
                <a:cs typeface="Times New Roman" panose="02020603050405020304" pitchFamily="18" charset="0"/>
              </a:rPr>
              <a:t>allows for </a:t>
            </a:r>
            <a:r>
              <a:rPr lang="en-GB" b="1" dirty="0">
                <a:solidFill>
                  <a:srgbClr val="006600"/>
                </a:solidFill>
                <a:latin typeface="Times New Roman" panose="02020603050405020304" pitchFamily="18" charset="0"/>
                <a:cs typeface="Times New Roman" panose="02020603050405020304" pitchFamily="18" charset="0"/>
              </a:rPr>
              <a:t>flexibility</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	adaptability</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iterative</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refinement</a:t>
            </a:r>
            <a:r>
              <a:rPr lang="en-GB" dirty="0">
                <a:latin typeface="Times New Roman" panose="02020603050405020304" pitchFamily="18" charset="0"/>
                <a:cs typeface="Times New Roman" panose="02020603050405020304" pitchFamily="18" charset="0"/>
              </a:rPr>
              <a:t> of the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software</a:t>
            </a:r>
            <a:r>
              <a:rPr lang="en-GB" dirty="0" smtClean="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product</a:t>
            </a:r>
            <a:r>
              <a:rPr lang="en-GB" dirty="0">
                <a:latin typeface="Times New Roman" panose="02020603050405020304" pitchFamily="18" charset="0"/>
                <a:cs typeface="Times New Roman" panose="02020603050405020304" pitchFamily="18" charset="0"/>
              </a:rPr>
              <a:t> based on </a:t>
            </a:r>
            <a:r>
              <a:rPr lang="en-GB" b="1" dirty="0">
                <a:solidFill>
                  <a:srgbClr val="0000CC"/>
                </a:solidFill>
                <a:latin typeface="Times New Roman" panose="02020603050405020304" pitchFamily="18" charset="0"/>
                <a:cs typeface="Times New Roman" panose="02020603050405020304" pitchFamily="18" charset="0"/>
              </a:rPr>
              <a:t>feedback</a:t>
            </a:r>
            <a:r>
              <a:rPr lang="en-GB" dirty="0">
                <a:latin typeface="Times New Roman" panose="02020603050405020304" pitchFamily="18" charset="0"/>
                <a:cs typeface="Times New Roman" panose="02020603050405020304" pitchFamily="18" charset="0"/>
              </a:rPr>
              <a:t> obtained from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stakeholders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r>
              <a:rPr lang="en-GB" b="1" dirty="0">
                <a:solidFill>
                  <a:srgbClr val="0000CC"/>
                </a:solidFill>
                <a:latin typeface="Times New Roman" panose="02020603050405020304" pitchFamily="18" charset="0"/>
                <a:cs typeface="Times New Roman" panose="02020603050405020304" pitchFamily="18" charset="0"/>
              </a:rPr>
              <a:t>end-users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778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12955"/>
          </a:xfrm>
        </p:spPr>
        <p:txBody>
          <a:bodyPr>
            <a:noAutofit/>
          </a:bodyPr>
          <a:lstStyle/>
          <a:p>
            <a:pPr algn="ct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Iterative Model  </a:t>
            </a:r>
            <a:r>
              <a:rPr lang="en-US" sz="3200" b="1" dirty="0" smtClean="0">
                <a:solidFill>
                  <a:srgbClr val="FF0000"/>
                </a:solidFill>
                <a:latin typeface="Times New Roman" pitchFamily="18" charset="0"/>
                <a:cs typeface="Times New Roman" pitchFamily="18" charset="0"/>
              </a:rPr>
              <a:t>phase-</a:t>
            </a:r>
            <a:r>
              <a:rPr lang="en-US" sz="3200" b="1" dirty="0">
                <a:solidFill>
                  <a:srgbClr val="FF0000"/>
                </a:solidFill>
                <a:latin typeface="Times New Roman" pitchFamily="18" charset="0"/>
                <a:cs typeface="Times New Roman" pitchFamily="18" charset="0"/>
              </a:rPr>
              <a:t>-</a:t>
            </a:r>
            <a:br>
              <a:rPr lang="en-US" sz="3200" b="1" dirty="0">
                <a:solidFill>
                  <a:srgbClr val="FF0000"/>
                </a:solidFill>
                <a:latin typeface="Times New Roman" pitchFamily="18" charset="0"/>
                <a:cs typeface="Times New Roman" pitchFamily="18" charset="0"/>
              </a:rPr>
            </a:br>
            <a:endParaRPr lang="en-GB" sz="3200" dirty="0"/>
          </a:p>
        </p:txBody>
      </p:sp>
      <p:sp>
        <p:nvSpPr>
          <p:cNvPr id="4" name="Slide Number Placeholder 3"/>
          <p:cNvSpPr>
            <a:spLocks noGrp="1"/>
          </p:cNvSpPr>
          <p:nvPr>
            <p:ph type="sldNum" sz="quarter" idx="12"/>
          </p:nvPr>
        </p:nvSpPr>
        <p:spPr/>
        <p:txBody>
          <a:bodyPr/>
          <a:lstStyle/>
          <a:p>
            <a:fld id="{0D9CEE1F-4CBF-4213-98C6-B986271D5E47}" type="slidenum">
              <a:rPr lang="en-US" smtClean="0"/>
              <a:pPr/>
              <a:t>23</a:t>
            </a:fld>
            <a:endParaRPr lang="en-US"/>
          </a:p>
        </p:txBody>
      </p:sp>
      <p:pic>
        <p:nvPicPr>
          <p:cNvPr id="5" name="Picture 2"/>
          <p:cNvPicPr>
            <a:picLocks noChangeAspect="1" noChangeArrowheads="1"/>
          </p:cNvPicPr>
          <p:nvPr/>
        </p:nvPicPr>
        <p:blipFill>
          <a:blip r:embed="rId2"/>
          <a:srcRect/>
          <a:stretch>
            <a:fillRect/>
          </a:stretch>
        </p:blipFill>
        <p:spPr bwMode="auto">
          <a:xfrm>
            <a:off x="671052" y="762000"/>
            <a:ext cx="9539748" cy="5869982"/>
          </a:xfrm>
          <a:prstGeom prst="rect">
            <a:avLst/>
          </a:prstGeom>
          <a:noFill/>
          <a:ln w="9525">
            <a:noFill/>
            <a:miter lim="800000"/>
            <a:headEnd/>
            <a:tailEnd/>
          </a:ln>
          <a:effectLst/>
        </p:spPr>
      </p:pic>
    </p:spTree>
    <p:extLst>
      <p:ext uri="{BB962C8B-B14F-4D97-AF65-F5344CB8AC3E}">
        <p14:creationId xmlns:p14="http://schemas.microsoft.com/office/powerpoint/2010/main" val="245004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2.1 Characteristics of Iterative </a:t>
            </a:r>
            <a:r>
              <a:rPr lang="en-GB" sz="2800" b="1" dirty="0">
                <a:solidFill>
                  <a:srgbClr val="FF0000"/>
                </a:solidFill>
                <a:latin typeface="Times New Roman" panose="02020603050405020304" pitchFamily="18" charset="0"/>
                <a:cs typeface="Times New Roman" panose="02020603050405020304" pitchFamily="18" charset="0"/>
              </a:rPr>
              <a:t>Model </a:t>
            </a:r>
          </a:p>
        </p:txBody>
      </p:sp>
      <p:sp>
        <p:nvSpPr>
          <p:cNvPr id="3" name="Content Placeholder 2"/>
          <p:cNvSpPr>
            <a:spLocks noGrp="1"/>
          </p:cNvSpPr>
          <p:nvPr>
            <p:ph idx="1"/>
          </p:nvPr>
        </p:nvSpPr>
        <p:spPr>
          <a:xfrm>
            <a:off x="0" y="281354"/>
            <a:ext cx="12192000" cy="6576645"/>
          </a:xfrm>
        </p:spPr>
        <p:txBody>
          <a:bodyPr>
            <a:noAutofit/>
          </a:bodyPr>
          <a:lstStyle/>
          <a:p>
            <a:pPr marL="514350" indent="-514350" algn="just">
              <a:lnSpc>
                <a:spcPct val="150000"/>
              </a:lnSpc>
              <a:spcBef>
                <a:spcPts val="0"/>
              </a:spcBef>
              <a:buAutoNum type="arabicPeriod"/>
            </a:pPr>
            <a:r>
              <a:rPr lang="en-GB" b="1" dirty="0" smtClean="0">
                <a:solidFill>
                  <a:srgbClr val="0000CC"/>
                </a:solidFill>
                <a:latin typeface="Times New Roman" panose="02020603050405020304" pitchFamily="18" charset="0"/>
                <a:cs typeface="Times New Roman" panose="02020603050405020304" pitchFamily="18" charset="0"/>
              </a:rPr>
              <a:t>Repetitive Cycles</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Iterative Model </a:t>
            </a:r>
            <a:r>
              <a:rPr lang="en-GB" dirty="0">
                <a:latin typeface="Times New Roman" panose="02020603050405020304" pitchFamily="18" charset="0"/>
                <a:cs typeface="Times New Roman" panose="02020603050405020304" pitchFamily="18" charset="0"/>
              </a:rPr>
              <a:t>consists of a </a:t>
            </a:r>
            <a:r>
              <a:rPr lang="en-GB" b="1" dirty="0">
                <a:solidFill>
                  <a:srgbClr val="660033"/>
                </a:solidFill>
                <a:latin typeface="Times New Roman" panose="02020603050405020304" pitchFamily="18" charset="0"/>
                <a:cs typeface="Times New Roman" panose="02020603050405020304" pitchFamily="18" charset="0"/>
              </a:rPr>
              <a:t>series</a:t>
            </a:r>
            <a:r>
              <a:rPr lang="en-GB" dirty="0">
                <a:latin typeface="Times New Roman" panose="02020603050405020304" pitchFamily="18" charset="0"/>
                <a:cs typeface="Times New Roman" panose="02020603050405020304" pitchFamily="18" charset="0"/>
              </a:rPr>
              <a:t> of </a:t>
            </a:r>
            <a:r>
              <a:rPr lang="en-GB" b="1" dirty="0">
                <a:solidFill>
                  <a:srgbClr val="660033"/>
                </a:solidFill>
                <a:latin typeface="Times New Roman" panose="02020603050405020304" pitchFamily="18" charset="0"/>
                <a:cs typeface="Times New Roman" panose="02020603050405020304" pitchFamily="18" charset="0"/>
              </a:rPr>
              <a:t>iterative</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cycles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with </a:t>
            </a:r>
            <a:r>
              <a:rPr lang="en-GB" b="1" dirty="0">
                <a:solidFill>
                  <a:srgbClr val="FF0000"/>
                </a:solidFill>
                <a:latin typeface="Times New Roman" panose="02020603050405020304" pitchFamily="18" charset="0"/>
                <a:cs typeface="Times New Roman" panose="02020603050405020304" pitchFamily="18" charset="0"/>
              </a:rPr>
              <a:t>each cycle encompassing phases</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a:t>
            </a:r>
            <a:r>
              <a:rPr lang="en-GB" b="1" dirty="0">
                <a:solidFill>
                  <a:srgbClr val="FF0000"/>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and </a:t>
            </a:r>
            <a:r>
              <a:rPr lang="en-GB" b="1" dirty="0">
                <a:solidFill>
                  <a:srgbClr val="D60093"/>
                </a:solidFill>
                <a:latin typeface="Times New Roman" panose="02020603050405020304" pitchFamily="18" charset="0"/>
                <a:cs typeface="Times New Roman" panose="02020603050405020304" pitchFamily="18" charset="0"/>
              </a:rPr>
              <a:t>feedback</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gathering</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Each </a:t>
            </a:r>
            <a:r>
              <a:rPr lang="en-GB" b="1" dirty="0">
                <a:solidFill>
                  <a:srgbClr val="660033"/>
                </a:solidFill>
                <a:latin typeface="Times New Roman" panose="02020603050405020304" pitchFamily="18" charset="0"/>
                <a:cs typeface="Times New Roman" panose="02020603050405020304" pitchFamily="18" charset="0"/>
              </a:rPr>
              <a:t>iteration produces</a:t>
            </a:r>
            <a:r>
              <a:rPr lang="en-GB" dirty="0">
                <a:solidFill>
                  <a:srgbClr val="660033"/>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 </a:t>
            </a:r>
            <a:r>
              <a:rPr lang="en-GB" b="1" dirty="0">
                <a:solidFill>
                  <a:srgbClr val="660033"/>
                </a:solidFill>
                <a:latin typeface="Times New Roman" panose="02020603050405020304" pitchFamily="18" charset="0"/>
                <a:cs typeface="Times New Roman" panose="02020603050405020304" pitchFamily="18" charset="0"/>
              </a:rPr>
              <a:t>partially</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completed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version</a:t>
            </a:r>
            <a:r>
              <a:rPr lang="en-GB" dirty="0">
                <a:latin typeface="Times New Roman" panose="02020603050405020304" pitchFamily="18" charset="0"/>
                <a:cs typeface="Times New Roman" panose="02020603050405020304" pitchFamily="18" charset="0"/>
              </a:rPr>
              <a:t> of the </a:t>
            </a: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which </a:t>
            </a:r>
            <a:r>
              <a:rPr lang="en-GB" dirty="0">
                <a:latin typeface="Times New Roman" panose="02020603050405020304" pitchFamily="18" charset="0"/>
                <a:cs typeface="Times New Roman" panose="02020603050405020304" pitchFamily="18" charset="0"/>
              </a:rPr>
              <a:t>is </a:t>
            </a:r>
            <a:r>
              <a:rPr lang="en-GB" b="1" dirty="0">
                <a:solidFill>
                  <a:srgbClr val="006600"/>
                </a:solidFill>
                <a:latin typeface="Times New Roman" panose="02020603050405020304" pitchFamily="18" charset="0"/>
                <a:cs typeface="Times New Roman" panose="02020603050405020304" pitchFamily="18" charset="0"/>
              </a:rPr>
              <a:t>refined</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enhanced</a:t>
            </a:r>
            <a:r>
              <a:rPr lang="en-GB" dirty="0">
                <a:latin typeface="Times New Roman" panose="02020603050405020304" pitchFamily="18" charset="0"/>
                <a:cs typeface="Times New Roman" panose="02020603050405020304" pitchFamily="18" charset="0"/>
              </a:rPr>
              <a:t> in </a:t>
            </a:r>
            <a:r>
              <a:rPr lang="en-GB" b="1" dirty="0">
                <a:solidFill>
                  <a:srgbClr val="006600"/>
                </a:solidFill>
                <a:latin typeface="Times New Roman" panose="02020603050405020304" pitchFamily="18" charset="0"/>
                <a:cs typeface="Times New Roman" panose="02020603050405020304" pitchFamily="18" charset="0"/>
              </a:rPr>
              <a:t>subsequent</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iterations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smtClean="0">
                <a:solidFill>
                  <a:srgbClr val="0000CC"/>
                </a:solidFill>
                <a:latin typeface="Times New Roman" panose="02020603050405020304" pitchFamily="18" charset="0"/>
                <a:cs typeface="Times New Roman" panose="02020603050405020304" pitchFamily="18" charset="0"/>
              </a:rPr>
              <a:t>2. Incremental Development</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a:t>
            </a:r>
            <a:r>
              <a:rPr lang="en-GB" b="1" dirty="0">
                <a:solidFill>
                  <a:srgbClr val="6600CC"/>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is </a:t>
            </a:r>
            <a:r>
              <a:rPr lang="en-GB" b="1" dirty="0">
                <a:solidFill>
                  <a:srgbClr val="6600CC"/>
                </a:solidFill>
                <a:latin typeface="Times New Roman" panose="02020603050405020304" pitchFamily="18" charset="0"/>
                <a:cs typeface="Times New Roman" panose="02020603050405020304" pitchFamily="18" charset="0"/>
              </a:rPr>
              <a:t>developed</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incrementally</a:t>
            </a:r>
            <a:r>
              <a:rPr lang="en-GB" dirty="0">
                <a:latin typeface="Times New Roman" panose="02020603050405020304" pitchFamily="18" charset="0"/>
                <a:cs typeface="Times New Roman" panose="02020603050405020304" pitchFamily="18" charset="0"/>
              </a:rPr>
              <a:t>, with </a:t>
            </a:r>
            <a:r>
              <a:rPr lang="en-GB" b="1" dirty="0">
                <a:solidFill>
                  <a:srgbClr val="D60093"/>
                </a:solidFill>
                <a:latin typeface="Times New Roman" panose="02020603050405020304" pitchFamily="18" charset="0"/>
                <a:cs typeface="Times New Roman" panose="02020603050405020304" pitchFamily="18" charset="0"/>
              </a:rPr>
              <a:t>each</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iteration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adding</a:t>
            </a:r>
            <a:r>
              <a:rPr lang="en-GB" dirty="0" smtClean="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new</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functionalities</a:t>
            </a:r>
            <a:r>
              <a:rPr lang="en-GB" dirty="0">
                <a:latin typeface="Times New Roman" panose="02020603050405020304" pitchFamily="18" charset="0"/>
                <a:cs typeface="Times New Roman" panose="02020603050405020304" pitchFamily="18" charset="0"/>
              </a:rPr>
              <a:t>, or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enhancements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to the </a:t>
            </a:r>
            <a:r>
              <a:rPr lang="en-GB" b="1" dirty="0">
                <a:latin typeface="Times New Roman" panose="02020603050405020304" pitchFamily="18" charset="0"/>
                <a:cs typeface="Times New Roman" panose="02020603050405020304" pitchFamily="18" charset="0"/>
              </a:rPr>
              <a:t>existing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838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2.1 Characteristics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354"/>
            <a:ext cx="12192000" cy="6576645"/>
          </a:xfrm>
        </p:spPr>
        <p:txBody>
          <a:bodyPr>
            <a:noAutofit/>
          </a:bodyPr>
          <a:lstStyle/>
          <a:p>
            <a:pPr marL="0" indent="0" algn="just">
              <a:lnSpc>
                <a:spcPct val="15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3. Feedback-driven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Feedback </a:t>
            </a:r>
            <a:r>
              <a:rPr lang="en-GB" sz="2600" dirty="0">
                <a:latin typeface="Times New Roman" panose="02020603050405020304" pitchFamily="18" charset="0"/>
                <a:cs typeface="Times New Roman" panose="02020603050405020304" pitchFamily="18" charset="0"/>
              </a:rPr>
              <a:t>from </a:t>
            </a:r>
            <a:r>
              <a:rPr lang="en-GB" sz="2600" b="1" dirty="0">
                <a:solidFill>
                  <a:srgbClr val="660033"/>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testing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are </a:t>
            </a:r>
            <a:r>
              <a:rPr lang="en-GB" sz="2600" b="1" dirty="0" smtClean="0">
                <a:solidFill>
                  <a:srgbClr val="006600"/>
                </a:solidFill>
                <a:latin typeface="Times New Roman" panose="02020603050405020304" pitchFamily="18" charset="0"/>
                <a:cs typeface="Times New Roman" panose="02020603050405020304" pitchFamily="18" charset="0"/>
              </a:rPr>
              <a:t>collected</a:t>
            </a:r>
            <a:r>
              <a:rPr lang="en-GB" sz="2600" dirty="0" smtClean="0">
                <a:latin typeface="Times New Roman" panose="02020603050405020304" pitchFamily="18" charset="0"/>
                <a:cs typeface="Times New Roman" panose="02020603050405020304" pitchFamily="18" charset="0"/>
              </a:rPr>
              <a:t> at the </a:t>
            </a:r>
            <a:r>
              <a:rPr lang="en-GB" sz="2600" b="1" dirty="0" smtClean="0">
                <a:solidFill>
                  <a:srgbClr val="006600"/>
                </a:solidFill>
                <a:latin typeface="Times New Roman" panose="02020603050405020304" pitchFamily="18" charset="0"/>
                <a:cs typeface="Times New Roman" panose="02020603050405020304" pitchFamily="18" charset="0"/>
              </a:rPr>
              <a:t>end</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006600"/>
                </a:solidFill>
                <a:latin typeface="Times New Roman" panose="02020603050405020304" pitchFamily="18" charset="0"/>
                <a:cs typeface="Times New Roman" panose="02020603050405020304" pitchFamily="18" charset="0"/>
              </a:rPr>
              <a:t>each</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iteration</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This </a:t>
            </a:r>
            <a:r>
              <a:rPr lang="en-GB" sz="2600" b="1" dirty="0">
                <a:latin typeface="Times New Roman" panose="02020603050405020304" pitchFamily="18" charset="0"/>
                <a:cs typeface="Times New Roman" panose="02020603050405020304" pitchFamily="18" charset="0"/>
              </a:rPr>
              <a:t>feedback</a:t>
            </a:r>
            <a:r>
              <a:rPr lang="en-GB" sz="2600" dirty="0">
                <a:latin typeface="Times New Roman" panose="02020603050405020304" pitchFamily="18" charset="0"/>
                <a:cs typeface="Times New Roman" panose="02020603050405020304" pitchFamily="18" charset="0"/>
              </a:rPr>
              <a:t> is used to </a:t>
            </a:r>
            <a:r>
              <a:rPr lang="en-GB" sz="2600" b="1" dirty="0">
                <a:solidFill>
                  <a:srgbClr val="6600CC"/>
                </a:solidFill>
                <a:latin typeface="Times New Roman" panose="02020603050405020304" pitchFamily="18" charset="0"/>
                <a:cs typeface="Times New Roman" panose="02020603050405020304" pitchFamily="18" charset="0"/>
              </a:rPr>
              <a:t>evaluate</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current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state</a:t>
            </a:r>
            <a:r>
              <a:rPr lang="en-GB" sz="2600" dirty="0">
                <a:latin typeface="Times New Roman" panose="02020603050405020304" pitchFamily="18" charset="0"/>
                <a:cs typeface="Times New Roman" panose="02020603050405020304" pitchFamily="18" charset="0"/>
              </a:rPr>
              <a:t> of the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identify</a:t>
            </a:r>
            <a:r>
              <a:rPr lang="en-GB" sz="2600" dirty="0" smtClean="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areas</a:t>
            </a:r>
            <a:r>
              <a:rPr lang="en-GB" sz="2600" dirty="0">
                <a:latin typeface="Times New Roman" panose="02020603050405020304" pitchFamily="18" charset="0"/>
                <a:cs typeface="Times New Roman" panose="02020603050405020304" pitchFamily="18" charset="0"/>
              </a:rPr>
              <a:t> for </a:t>
            </a:r>
            <a:r>
              <a:rPr lang="en-GB" sz="2600" b="1" dirty="0">
                <a:solidFill>
                  <a:srgbClr val="D60093"/>
                </a:solidFill>
                <a:latin typeface="Times New Roman" panose="02020603050405020304" pitchFamily="18" charset="0"/>
                <a:cs typeface="Times New Roman" panose="02020603050405020304" pitchFamily="18" charset="0"/>
              </a:rPr>
              <a:t>improvement</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prioritize</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changes</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enhancements</a:t>
            </a:r>
            <a:r>
              <a:rPr lang="en-GB" sz="2600" dirty="0">
                <a:latin typeface="Times New Roman" panose="02020603050405020304" pitchFamily="18" charset="0"/>
                <a:cs typeface="Times New Roman" panose="02020603050405020304" pitchFamily="18" charset="0"/>
              </a:rPr>
              <a:t> for the </a:t>
            </a:r>
            <a:r>
              <a:rPr lang="en-GB" sz="2600" b="1" dirty="0">
                <a:solidFill>
                  <a:srgbClr val="660033"/>
                </a:solidFill>
                <a:latin typeface="Times New Roman" panose="02020603050405020304" pitchFamily="18" charset="0"/>
                <a:cs typeface="Times New Roman" panose="02020603050405020304" pitchFamily="18" charset="0"/>
              </a:rPr>
              <a:t>next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iteration</a:t>
            </a:r>
            <a:r>
              <a:rPr lang="en-GB" sz="26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4. Flexibility </a:t>
            </a:r>
            <a:r>
              <a:rPr lang="en-US" altLang="en-US" sz="2600" b="1" dirty="0">
                <a:solidFill>
                  <a:srgbClr val="0000CC"/>
                </a:solidFill>
                <a:latin typeface="Times New Roman" panose="02020603050405020304" pitchFamily="18" charset="0"/>
                <a:cs typeface="Times New Roman" panose="02020603050405020304" pitchFamily="18" charset="0"/>
              </a:rPr>
              <a:t>and </a:t>
            </a:r>
            <a:r>
              <a:rPr lang="en-US" altLang="en-US" sz="2600" b="1" dirty="0" smtClean="0">
                <a:solidFill>
                  <a:srgbClr val="0000CC"/>
                </a:solidFill>
                <a:latin typeface="Times New Roman" panose="02020603050405020304" pitchFamily="18" charset="0"/>
                <a:cs typeface="Times New Roman" panose="02020603050405020304" pitchFamily="18" charset="0"/>
              </a:rPr>
              <a:t>Adaptability</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a:solidFill>
                  <a:srgbClr val="6600CC"/>
                </a:solidFill>
                <a:latin typeface="Times New Roman" panose="02020603050405020304" pitchFamily="18" charset="0"/>
                <a:cs typeface="Times New Roman" panose="02020603050405020304" pitchFamily="18" charset="0"/>
              </a:rPr>
              <a:t>F</a:t>
            </a:r>
            <a:r>
              <a:rPr lang="en-US" altLang="en-US" sz="2600" b="1" dirty="0" smtClean="0">
                <a:solidFill>
                  <a:srgbClr val="6600CC"/>
                </a:solidFill>
                <a:latin typeface="Times New Roman" panose="02020603050405020304" pitchFamily="18" charset="0"/>
                <a:cs typeface="Times New Roman" panose="02020603050405020304" pitchFamily="18" charset="0"/>
              </a:rPr>
              <a:t>lexibility</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6600CC"/>
                </a:solidFill>
                <a:latin typeface="Times New Roman" panose="02020603050405020304" pitchFamily="18" charset="0"/>
                <a:cs typeface="Times New Roman" panose="02020603050405020304" pitchFamily="18" charset="0"/>
              </a:rPr>
              <a:t>adaptability</a:t>
            </a:r>
            <a:r>
              <a:rPr lang="en-US" altLang="en-US" sz="2600" dirty="0">
                <a:latin typeface="Times New Roman" panose="02020603050405020304" pitchFamily="18" charset="0"/>
                <a:cs typeface="Times New Roman" panose="02020603050405020304" pitchFamily="18" charset="0"/>
              </a:rPr>
              <a:t> to </a:t>
            </a:r>
            <a:r>
              <a:rPr lang="en-US" altLang="en-US" sz="2600" b="1" dirty="0" smtClean="0">
                <a:latin typeface="Times New Roman" panose="02020603050405020304" pitchFamily="18" charset="0"/>
                <a:cs typeface="Times New Roman" panose="02020603050405020304" pitchFamily="18" charset="0"/>
              </a:rPr>
              <a:t>accommodate</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changes</a:t>
            </a:r>
            <a:r>
              <a:rPr lang="en-US" altLang="en-US" sz="2600" dirty="0">
                <a:latin typeface="Times New Roman" panose="02020603050405020304" pitchFamily="18" charset="0"/>
                <a:cs typeface="Times New Roman" panose="02020603050405020304" pitchFamily="18" charset="0"/>
              </a:rPr>
              <a:t> in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b="1" dirty="0">
                <a:solidFill>
                  <a:srgbClr val="FF0000"/>
                </a:solidFill>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		requirements</a:t>
            </a:r>
            <a:r>
              <a:rPr lang="en-US" altLang="en-US" sz="2600" dirty="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technology</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FF0000"/>
                </a:solidFill>
                <a:latin typeface="Times New Roman" panose="02020603050405020304" pitchFamily="18" charset="0"/>
                <a:cs typeface="Times New Roman" panose="02020603050405020304" pitchFamily="18" charset="0"/>
              </a:rPr>
              <a:t>business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needs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Since </a:t>
            </a:r>
            <a:r>
              <a:rPr lang="en-US" altLang="en-US" sz="2400" b="1" dirty="0">
                <a:solidFill>
                  <a:srgbClr val="006600"/>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 occurs in </a:t>
            </a:r>
            <a:r>
              <a:rPr lang="en-US" altLang="en-US" sz="2400" b="1" dirty="0">
                <a:solidFill>
                  <a:srgbClr val="006600"/>
                </a:solidFill>
                <a:latin typeface="Times New Roman" panose="02020603050405020304" pitchFamily="18" charset="0"/>
                <a:cs typeface="Times New Roman" panose="02020603050405020304" pitchFamily="18" charset="0"/>
              </a:rPr>
              <a:t>iterations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changes</a:t>
            </a:r>
            <a:r>
              <a:rPr lang="en-US" altLang="en-US" sz="2400" dirty="0">
                <a:latin typeface="Times New Roman" panose="02020603050405020304" pitchFamily="18" charset="0"/>
                <a:cs typeface="Times New Roman" panose="02020603050405020304" pitchFamily="18" charset="0"/>
              </a:rPr>
              <a:t> can be </a:t>
            </a:r>
            <a:r>
              <a:rPr lang="en-US" altLang="en-US" sz="2400" b="1" dirty="0">
                <a:solidFill>
                  <a:srgbClr val="660033"/>
                </a:solidFill>
                <a:latin typeface="Times New Roman" panose="02020603050405020304" pitchFamily="18" charset="0"/>
                <a:cs typeface="Times New Roman" panose="02020603050405020304" pitchFamily="18" charset="0"/>
              </a:rPr>
              <a:t>incorporated</a:t>
            </a:r>
            <a:r>
              <a:rPr lang="en-US" altLang="en-US" sz="2400" dirty="0">
                <a:latin typeface="Times New Roman" panose="02020603050405020304" pitchFamily="18" charset="0"/>
                <a:cs typeface="Times New Roman" panose="02020603050405020304" pitchFamily="18" charset="0"/>
              </a:rPr>
              <a:t> into the </a:t>
            </a:r>
            <a:r>
              <a:rPr lang="en-US" altLang="en-US" sz="2400" b="1" dirty="0">
                <a:solidFill>
                  <a:srgbClr val="660033"/>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t>
            </a:r>
            <a:r>
              <a:rPr lang="en-US" altLang="en-US" sz="2400" dirty="0" smtClean="0">
                <a:latin typeface="Times New Roman" panose="02020603050405020304" pitchFamily="18" charset="0"/>
                <a:cs typeface="Times New Roman" panose="02020603050405020304" pitchFamily="18" charset="0"/>
              </a:rPr>
              <a:t>any</a:t>
            </a:r>
          </a:p>
          <a:p>
            <a:pPr mar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stage</a:t>
            </a:r>
            <a:r>
              <a:rPr lang="en-US" altLang="en-US" sz="2400" dirty="0">
                <a:latin typeface="Times New Roman" panose="02020603050405020304" pitchFamily="18" charset="0"/>
                <a:cs typeface="Times New Roman" panose="02020603050405020304" pitchFamily="18" charset="0"/>
              </a:rPr>
              <a:t>, allowing for </a:t>
            </a:r>
            <a:r>
              <a:rPr lang="en-US" altLang="en-US" sz="2400" b="1" dirty="0">
                <a:solidFill>
                  <a:srgbClr val="6600CC"/>
                </a:solidFill>
                <a:latin typeface="Times New Roman" panose="02020603050405020304" pitchFamily="18" charset="0"/>
                <a:cs typeface="Times New Roman" panose="02020603050405020304" pitchFamily="18" charset="0"/>
              </a:rPr>
              <a:t>rapid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response</a:t>
            </a:r>
            <a:r>
              <a:rPr lang="en-US" altLang="en-US" sz="2400" dirty="0">
                <a:latin typeface="Times New Roman" panose="02020603050405020304" pitchFamily="18" charset="0"/>
                <a:cs typeface="Times New Roman" panose="02020603050405020304" pitchFamily="18" charset="0"/>
              </a:rPr>
              <a:t> to </a:t>
            </a:r>
            <a:r>
              <a:rPr lang="en-US" altLang="en-US" sz="2400" b="1" dirty="0">
                <a:solidFill>
                  <a:srgbClr val="6600CC"/>
                </a:solidFill>
                <a:latin typeface="Times New Roman" panose="02020603050405020304" pitchFamily="18" charset="0"/>
                <a:cs typeface="Times New Roman" panose="02020603050405020304" pitchFamily="18" charset="0"/>
              </a:rPr>
              <a:t>evolving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requirements</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endParaRPr lang="en-US" alt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781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2.1 Characteristics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354"/>
            <a:ext cx="12192000" cy="6576645"/>
          </a:xfrm>
        </p:spPr>
        <p:txBody>
          <a:bodyPr>
            <a:noAutofit/>
          </a:bodyPr>
          <a:lstStyle/>
          <a:p>
            <a:pPr marL="0" lvl="0" indent="0" algn="just" eaLnBrk="0" fontAlgn="base" hangingPunct="0">
              <a:lnSpc>
                <a:spcPct val="150000"/>
              </a:lnSpc>
              <a:spcBef>
                <a:spcPts val="0"/>
              </a:spcBef>
              <a:buNone/>
            </a:pPr>
            <a:r>
              <a:rPr lang="en-US" altLang="en-US" sz="2500" b="1" dirty="0" smtClean="0">
                <a:solidFill>
                  <a:srgbClr val="0000CC"/>
                </a:solidFill>
                <a:latin typeface="Times New Roman" panose="02020603050405020304" pitchFamily="18" charset="0"/>
                <a:cs typeface="Times New Roman" panose="02020603050405020304" pitchFamily="18" charset="0"/>
              </a:rPr>
              <a:t>5. Risk Management</a:t>
            </a:r>
            <a:endParaRPr lang="en-US" altLang="en-US" sz="25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500" dirty="0" smtClean="0">
                <a:latin typeface="Times New Roman" panose="02020603050405020304" pitchFamily="18" charset="0"/>
                <a:cs typeface="Times New Roman" panose="02020603050405020304" pitchFamily="18" charset="0"/>
              </a:rPr>
              <a:t>Helps </a:t>
            </a:r>
            <a:r>
              <a:rPr lang="en-US" altLang="en-US" sz="2500" b="1" dirty="0">
                <a:solidFill>
                  <a:srgbClr val="D60093"/>
                </a:solidFill>
                <a:latin typeface="Times New Roman" panose="02020603050405020304" pitchFamily="18" charset="0"/>
                <a:cs typeface="Times New Roman" panose="02020603050405020304" pitchFamily="18" charset="0"/>
              </a:rPr>
              <a:t>manage</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D60093"/>
                </a:solidFill>
                <a:latin typeface="Times New Roman" panose="02020603050405020304" pitchFamily="18" charset="0"/>
                <a:cs typeface="Times New Roman" panose="02020603050405020304" pitchFamily="18" charset="0"/>
              </a:rPr>
              <a:t>project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D60093"/>
                </a:solidFill>
                <a:latin typeface="Times New Roman" panose="02020603050405020304" pitchFamily="18" charset="0"/>
                <a:cs typeface="Times New Roman" panose="02020603050405020304" pitchFamily="18" charset="0"/>
              </a:rPr>
              <a:t>risks</a:t>
            </a:r>
            <a:r>
              <a:rPr lang="en-US" altLang="en-US" sz="2500" dirty="0">
                <a:latin typeface="Times New Roman" panose="02020603050405020304" pitchFamily="18" charset="0"/>
                <a:cs typeface="Times New Roman" panose="02020603050405020304" pitchFamily="18" charset="0"/>
              </a:rPr>
              <a:t> by </a:t>
            </a:r>
            <a:r>
              <a:rPr lang="en-US" altLang="en-US" sz="2500" b="1" dirty="0" smtClean="0">
                <a:solidFill>
                  <a:srgbClr val="660033"/>
                </a:solidFill>
                <a:latin typeface="Times New Roman" panose="02020603050405020304" pitchFamily="18" charset="0"/>
                <a:cs typeface="Times New Roman" panose="02020603050405020304" pitchFamily="18" charset="0"/>
              </a:rPr>
              <a:t>addressing</a:t>
            </a:r>
            <a:r>
              <a:rPr lang="en-US" altLang="en-US" sz="2500" dirty="0" smtClean="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high-priority</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b="1" dirty="0" smtClean="0">
                <a:solidFill>
                  <a:srgbClr val="FF0000"/>
                </a:solidFill>
                <a:latin typeface="Times New Roman" panose="02020603050405020304" pitchFamily="18" charset="0"/>
                <a:cs typeface="Times New Roman" panose="02020603050405020304" pitchFamily="18" charset="0"/>
              </a:rPr>
              <a:t>	requirements</a:t>
            </a:r>
            <a:r>
              <a:rPr lang="en-US" altLang="en-US" sz="2500" dirty="0" smtClean="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and </a:t>
            </a:r>
            <a:r>
              <a:rPr lang="en-US" altLang="en-US" sz="2500" b="1" dirty="0" smtClean="0">
                <a:solidFill>
                  <a:srgbClr val="FF0000"/>
                </a:solidFill>
                <a:latin typeface="Times New Roman" panose="02020603050405020304" pitchFamily="18" charset="0"/>
                <a:cs typeface="Times New Roman" panose="02020603050405020304" pitchFamily="18" charset="0"/>
              </a:rPr>
              <a:t>functionality</a:t>
            </a:r>
            <a:r>
              <a:rPr lang="en-US" altLang="en-US" sz="2500" dirty="0" smtClean="0">
                <a:latin typeface="Times New Roman" panose="02020603050405020304" pitchFamily="18" charset="0"/>
                <a:cs typeface="Times New Roman" panose="02020603050405020304" pitchFamily="18" charset="0"/>
              </a:rPr>
              <a:t> </a:t>
            </a:r>
            <a:r>
              <a:rPr lang="en-US" altLang="en-US" sz="2500" b="1" dirty="0">
                <a:solidFill>
                  <a:srgbClr val="FF0000"/>
                </a:solidFill>
                <a:latin typeface="Times New Roman" panose="02020603050405020304" pitchFamily="18" charset="0"/>
                <a:cs typeface="Times New Roman" panose="02020603050405020304" pitchFamily="18" charset="0"/>
              </a:rPr>
              <a:t>early</a:t>
            </a:r>
            <a:r>
              <a:rPr lang="en-US" altLang="en-US" sz="2500" dirty="0">
                <a:latin typeface="Times New Roman" panose="02020603050405020304" pitchFamily="18" charset="0"/>
                <a:cs typeface="Times New Roman" panose="02020603050405020304" pitchFamily="18" charset="0"/>
              </a:rPr>
              <a:t> in the </a:t>
            </a:r>
            <a:r>
              <a:rPr lang="en-US" altLang="en-US" sz="2500" b="1" dirty="0">
                <a:solidFill>
                  <a:srgbClr val="FF0000"/>
                </a:solidFill>
                <a:latin typeface="Times New Roman" panose="02020603050405020304" pitchFamily="18" charset="0"/>
                <a:cs typeface="Times New Roman" panose="02020603050405020304" pitchFamily="18" charset="0"/>
              </a:rPr>
              <a:t>development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FF0000"/>
                </a:solidFill>
                <a:latin typeface="Times New Roman" panose="02020603050405020304" pitchFamily="18" charset="0"/>
                <a:cs typeface="Times New Roman" panose="02020603050405020304" pitchFamily="18" charset="0"/>
              </a:rPr>
              <a:t>process</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500" dirty="0" smtClean="0">
                <a:latin typeface="Times New Roman" panose="02020603050405020304" pitchFamily="18" charset="0"/>
                <a:cs typeface="Times New Roman" panose="02020603050405020304" pitchFamily="18" charset="0"/>
              </a:rPr>
              <a:t>By </a:t>
            </a:r>
            <a:r>
              <a:rPr lang="en-US" altLang="en-US" sz="2500" b="1" dirty="0">
                <a:solidFill>
                  <a:srgbClr val="6600CC"/>
                </a:solidFill>
                <a:latin typeface="Times New Roman" panose="02020603050405020304" pitchFamily="18" charset="0"/>
                <a:cs typeface="Times New Roman" panose="02020603050405020304" pitchFamily="18" charset="0"/>
              </a:rPr>
              <a:t>delivering</a:t>
            </a:r>
            <a:r>
              <a:rPr lang="en-US" altLang="en-US" sz="2500" dirty="0">
                <a:latin typeface="Times New Roman" panose="02020603050405020304" pitchFamily="18" charset="0"/>
                <a:cs typeface="Times New Roman" panose="02020603050405020304" pitchFamily="18" charset="0"/>
              </a:rPr>
              <a:t> working </a:t>
            </a:r>
            <a:r>
              <a:rPr lang="en-US" altLang="en-US" sz="2500" b="1" dirty="0">
                <a:solidFill>
                  <a:srgbClr val="6600CC"/>
                </a:solidFill>
                <a:latin typeface="Times New Roman" panose="02020603050405020304" pitchFamily="18" charset="0"/>
                <a:cs typeface="Times New Roman" panose="02020603050405020304" pitchFamily="18" charset="0"/>
              </a:rPr>
              <a:t>increments</a:t>
            </a:r>
            <a:r>
              <a:rPr lang="en-US" altLang="en-US" sz="2500" dirty="0">
                <a:latin typeface="Times New Roman" panose="02020603050405020304" pitchFamily="18" charset="0"/>
                <a:cs typeface="Times New Roman" panose="02020603050405020304" pitchFamily="18" charset="0"/>
              </a:rPr>
              <a:t> of the </a:t>
            </a:r>
            <a:r>
              <a:rPr lang="en-US" altLang="en-US" sz="2500" b="1" dirty="0">
                <a:latin typeface="Times New Roman" panose="02020603050405020304" pitchFamily="18" charset="0"/>
                <a:cs typeface="Times New Roman" panose="02020603050405020304" pitchFamily="18" charset="0"/>
              </a:rPr>
              <a:t>software</a:t>
            </a:r>
            <a:r>
              <a:rPr lang="en-US" altLang="en-US" sz="2500" dirty="0">
                <a:latin typeface="Times New Roman" panose="02020603050405020304" pitchFamily="18" charset="0"/>
                <a:cs typeface="Times New Roman" panose="02020603050405020304" pitchFamily="18" charset="0"/>
              </a:rPr>
              <a:t> at </a:t>
            </a:r>
            <a:r>
              <a:rPr lang="en-US" altLang="en-US" sz="2500" b="1" dirty="0">
                <a:latin typeface="Times New Roman" panose="02020603050405020304" pitchFamily="18" charset="0"/>
                <a:cs typeface="Times New Roman" panose="02020603050405020304" pitchFamily="18" charset="0"/>
              </a:rPr>
              <a:t>regular</a:t>
            </a:r>
            <a:r>
              <a:rPr lang="en-US" altLang="en-US" sz="2500" dirty="0">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intervals</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500" dirty="0">
                <a:latin typeface="Times New Roman" panose="02020603050405020304" pitchFamily="18" charset="0"/>
                <a:cs typeface="Times New Roman" panose="02020603050405020304" pitchFamily="18" charset="0"/>
              </a:rPr>
              <a:t>	</a:t>
            </a:r>
            <a:r>
              <a:rPr lang="en-US" altLang="en-US" sz="2500" dirty="0" smtClean="0">
                <a:latin typeface="Times New Roman" panose="02020603050405020304" pitchFamily="18" charset="0"/>
                <a:cs typeface="Times New Roman" panose="02020603050405020304" pitchFamily="18" charset="0"/>
              </a:rPr>
              <a:t>the </a:t>
            </a:r>
            <a:r>
              <a:rPr lang="en-US" altLang="en-US" sz="2500" b="1" dirty="0">
                <a:solidFill>
                  <a:srgbClr val="006600"/>
                </a:solidFill>
                <a:latin typeface="Times New Roman" panose="02020603050405020304" pitchFamily="18" charset="0"/>
                <a:cs typeface="Times New Roman" panose="02020603050405020304" pitchFamily="18" charset="0"/>
              </a:rPr>
              <a:t>model</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6600"/>
                </a:solidFill>
                <a:latin typeface="Times New Roman" panose="02020603050405020304" pitchFamily="18" charset="0"/>
                <a:cs typeface="Times New Roman" panose="02020603050405020304" pitchFamily="18" charset="0"/>
              </a:rPr>
              <a:t>reduces</a:t>
            </a:r>
            <a:r>
              <a:rPr lang="en-US" altLang="en-US" sz="2500" dirty="0">
                <a:latin typeface="Times New Roman" panose="02020603050405020304" pitchFamily="18" charset="0"/>
                <a:cs typeface="Times New Roman" panose="02020603050405020304" pitchFamily="18" charset="0"/>
              </a:rPr>
              <a:t> the </a:t>
            </a:r>
            <a:r>
              <a:rPr lang="en-US" altLang="en-US" sz="2500" b="1" dirty="0">
                <a:solidFill>
                  <a:srgbClr val="006600"/>
                </a:solidFill>
                <a:latin typeface="Times New Roman" panose="02020603050405020304" pitchFamily="18" charset="0"/>
                <a:cs typeface="Times New Roman" panose="02020603050405020304" pitchFamily="18" charset="0"/>
              </a:rPr>
              <a:t>risk</a:t>
            </a:r>
            <a:r>
              <a:rPr lang="en-US" altLang="en-US" sz="2500" dirty="0">
                <a:latin typeface="Times New Roman" panose="02020603050405020304" pitchFamily="18" charset="0"/>
                <a:cs typeface="Times New Roman" panose="02020603050405020304" pitchFamily="18" charset="0"/>
              </a:rPr>
              <a:t> of </a:t>
            </a:r>
            <a:r>
              <a:rPr lang="en-US" altLang="en-US" sz="2500" b="1" dirty="0">
                <a:solidFill>
                  <a:srgbClr val="006600"/>
                </a:solidFill>
                <a:latin typeface="Times New Roman" panose="02020603050405020304" pitchFamily="18" charset="0"/>
                <a:cs typeface="Times New Roman" panose="02020603050405020304" pitchFamily="18" charset="0"/>
              </a:rPr>
              <a:t>project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6600"/>
                </a:solidFill>
                <a:latin typeface="Times New Roman" panose="02020603050405020304" pitchFamily="18" charset="0"/>
                <a:cs typeface="Times New Roman" panose="02020603050405020304" pitchFamily="18" charset="0"/>
              </a:rPr>
              <a:t>failure</a:t>
            </a:r>
            <a:r>
              <a:rPr lang="en-US" altLang="en-US" sz="2500" dirty="0">
                <a:latin typeface="Times New Roman" panose="02020603050405020304" pitchFamily="18" charset="0"/>
                <a:cs typeface="Times New Roman" panose="02020603050405020304" pitchFamily="18" charset="0"/>
              </a:rPr>
              <a:t> and </a:t>
            </a:r>
            <a:endParaRPr lang="en-US" altLang="en-US" sz="25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500" dirty="0">
                <a:latin typeface="Times New Roman" panose="02020603050405020304" pitchFamily="18" charset="0"/>
                <a:cs typeface="Times New Roman" panose="02020603050405020304" pitchFamily="18" charset="0"/>
              </a:rPr>
              <a:t>	</a:t>
            </a:r>
            <a:r>
              <a:rPr lang="en-US" altLang="en-US" sz="2500" dirty="0" smtClean="0">
                <a:latin typeface="Times New Roman" panose="02020603050405020304" pitchFamily="18" charset="0"/>
                <a:cs typeface="Times New Roman" panose="02020603050405020304" pitchFamily="18" charset="0"/>
              </a:rPr>
              <a:t>allows </a:t>
            </a:r>
            <a:r>
              <a:rPr lang="en-US" altLang="en-US" sz="2500" dirty="0">
                <a:latin typeface="Times New Roman" panose="02020603050405020304" pitchFamily="18" charset="0"/>
                <a:cs typeface="Times New Roman" panose="02020603050405020304" pitchFamily="18" charset="0"/>
              </a:rPr>
              <a:t>for </a:t>
            </a:r>
            <a:r>
              <a:rPr lang="en-US" altLang="en-US" sz="2500" b="1" dirty="0">
                <a:latin typeface="Times New Roman" panose="02020603050405020304" pitchFamily="18" charset="0"/>
                <a:cs typeface="Times New Roman" panose="02020603050405020304" pitchFamily="18" charset="0"/>
              </a:rPr>
              <a:t>early</a:t>
            </a:r>
            <a:r>
              <a:rPr lang="en-US" altLang="en-US" sz="2500" dirty="0">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detection</a:t>
            </a:r>
            <a:r>
              <a:rPr lang="en-US" altLang="en-US" sz="2500" dirty="0">
                <a:latin typeface="Times New Roman" panose="02020603050405020304" pitchFamily="18" charset="0"/>
                <a:cs typeface="Times New Roman" panose="02020603050405020304" pitchFamily="18" charset="0"/>
              </a:rPr>
              <a:t> and </a:t>
            </a:r>
            <a:r>
              <a:rPr lang="en-US" altLang="en-US" sz="2500" b="1" dirty="0">
                <a:latin typeface="Times New Roman" panose="02020603050405020304" pitchFamily="18" charset="0"/>
                <a:cs typeface="Times New Roman" panose="02020603050405020304" pitchFamily="18" charset="0"/>
              </a:rPr>
              <a:t>mitigation</a:t>
            </a:r>
            <a:r>
              <a:rPr lang="en-US" altLang="en-US" sz="2500" dirty="0">
                <a:latin typeface="Times New Roman" panose="02020603050405020304" pitchFamily="18" charset="0"/>
                <a:cs typeface="Times New Roman" panose="02020603050405020304" pitchFamily="18" charset="0"/>
              </a:rPr>
              <a:t> of </a:t>
            </a:r>
            <a:r>
              <a:rPr lang="en-US" altLang="en-US" sz="2500" b="1" dirty="0" smtClean="0">
                <a:latin typeface="Times New Roman" panose="02020603050405020304" pitchFamily="18" charset="0"/>
                <a:cs typeface="Times New Roman" panose="02020603050405020304" pitchFamily="18" charset="0"/>
              </a:rPr>
              <a:t>issues</a:t>
            </a:r>
            <a:r>
              <a:rPr lang="en-US" altLang="en-US" sz="25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500" b="1" dirty="0" smtClean="0">
                <a:solidFill>
                  <a:srgbClr val="0000CC"/>
                </a:solidFill>
                <a:latin typeface="Times New Roman" panose="02020603050405020304" pitchFamily="18" charset="0"/>
                <a:cs typeface="Times New Roman" panose="02020603050405020304" pitchFamily="18" charset="0"/>
              </a:rPr>
              <a:t>6. Parallel Development and Testing</a:t>
            </a:r>
          </a:p>
          <a:p>
            <a:pPr lvl="0" algn="just" eaLnBrk="0" fontAlgn="base" hangingPunct="0">
              <a:lnSpc>
                <a:spcPct val="150000"/>
              </a:lnSpc>
              <a:spcBef>
                <a:spcPts val="0"/>
              </a:spcBef>
              <a:buFont typeface="Wingdings" panose="05000000000000000000" pitchFamily="2" charset="2"/>
              <a:buChar char="§"/>
            </a:pPr>
            <a:r>
              <a:rPr lang="en-US" altLang="en-US" sz="2500" b="1" dirty="0" smtClean="0">
                <a:solidFill>
                  <a:srgbClr val="660033"/>
                </a:solidFill>
                <a:latin typeface="Times New Roman" panose="02020603050405020304" pitchFamily="18" charset="0"/>
                <a:cs typeface="Times New Roman" panose="02020603050405020304" pitchFamily="18" charset="0"/>
              </a:rPr>
              <a:t>Development</a:t>
            </a:r>
            <a:r>
              <a:rPr lang="en-US" altLang="en-US" sz="2500" dirty="0" smtClean="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and </a:t>
            </a:r>
            <a:r>
              <a:rPr lang="en-US" altLang="en-US" sz="2500" b="1" dirty="0">
                <a:solidFill>
                  <a:srgbClr val="660033"/>
                </a:solidFill>
                <a:latin typeface="Times New Roman" panose="02020603050405020304" pitchFamily="18" charset="0"/>
                <a:cs typeface="Times New Roman" panose="02020603050405020304" pitchFamily="18" charset="0"/>
              </a:rPr>
              <a:t>testing</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33"/>
                </a:solidFill>
                <a:latin typeface="Times New Roman" panose="02020603050405020304" pitchFamily="18" charset="0"/>
                <a:cs typeface="Times New Roman" panose="02020603050405020304" pitchFamily="18" charset="0"/>
              </a:rPr>
              <a:t>activities</a:t>
            </a:r>
            <a:r>
              <a:rPr lang="en-US" altLang="en-US" sz="2500" dirty="0">
                <a:latin typeface="Times New Roman" panose="02020603050405020304" pitchFamily="18" charset="0"/>
                <a:cs typeface="Times New Roman" panose="02020603050405020304" pitchFamily="18" charset="0"/>
              </a:rPr>
              <a:t> can occur in </a:t>
            </a:r>
            <a:r>
              <a:rPr lang="en-US" altLang="en-US" sz="2500" b="1" dirty="0" smtClean="0">
                <a:solidFill>
                  <a:srgbClr val="D60093"/>
                </a:solidFill>
                <a:latin typeface="Times New Roman" panose="02020603050405020304" pitchFamily="18" charset="0"/>
                <a:cs typeface="Times New Roman" panose="02020603050405020304" pitchFamily="18" charset="0"/>
              </a:rPr>
              <a:t>parallel</a:t>
            </a:r>
            <a:r>
              <a:rPr lang="en-US" altLang="en-US" sz="2500" dirty="0" smtClean="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during </a:t>
            </a:r>
            <a:endParaRPr lang="en-US" altLang="en-US" sz="25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500" b="1" dirty="0">
                <a:solidFill>
                  <a:srgbClr val="D60093"/>
                </a:solidFill>
                <a:latin typeface="Times New Roman" panose="02020603050405020304" pitchFamily="18" charset="0"/>
                <a:cs typeface="Times New Roman" panose="02020603050405020304" pitchFamily="18" charset="0"/>
              </a:rPr>
              <a:t>	</a:t>
            </a:r>
            <a:r>
              <a:rPr lang="en-US" altLang="en-US" sz="2500" b="1" dirty="0" smtClean="0">
                <a:solidFill>
                  <a:srgbClr val="D60093"/>
                </a:solidFill>
                <a:latin typeface="Times New Roman" panose="02020603050405020304" pitchFamily="18" charset="0"/>
                <a:cs typeface="Times New Roman" panose="02020603050405020304" pitchFamily="18" charset="0"/>
              </a:rPr>
              <a:t>each</a:t>
            </a:r>
            <a:r>
              <a:rPr lang="en-US" altLang="en-US" sz="2500" dirty="0" smtClean="0">
                <a:latin typeface="Times New Roman" panose="02020603050405020304" pitchFamily="18" charset="0"/>
                <a:cs typeface="Times New Roman" panose="02020603050405020304" pitchFamily="18" charset="0"/>
              </a:rPr>
              <a:t> </a:t>
            </a:r>
            <a:r>
              <a:rPr lang="en-US" altLang="en-US" sz="2500" b="1" dirty="0">
                <a:solidFill>
                  <a:srgbClr val="D60093"/>
                </a:solidFill>
                <a:latin typeface="Times New Roman" panose="02020603050405020304" pitchFamily="18" charset="0"/>
                <a:cs typeface="Times New Roman" panose="02020603050405020304" pitchFamily="18" charset="0"/>
              </a:rPr>
              <a:t>iteration</a:t>
            </a:r>
            <a:r>
              <a:rPr lang="en-US" altLang="en-US" sz="2500" dirty="0">
                <a:latin typeface="Times New Roman" panose="02020603050405020304" pitchFamily="18" charset="0"/>
                <a:cs typeface="Times New Roman" panose="02020603050405020304" pitchFamily="18" charset="0"/>
              </a:rPr>
              <a:t>, allowing for </a:t>
            </a:r>
            <a:r>
              <a:rPr lang="en-US" altLang="en-US" sz="2500" b="1" dirty="0" smtClean="0">
                <a:solidFill>
                  <a:srgbClr val="6600CC"/>
                </a:solidFill>
                <a:latin typeface="Times New Roman" panose="02020603050405020304" pitchFamily="18" charset="0"/>
                <a:cs typeface="Times New Roman" panose="02020603050405020304" pitchFamily="18" charset="0"/>
              </a:rPr>
              <a:t>faster</a:t>
            </a:r>
            <a:r>
              <a:rPr lang="en-US" altLang="en-US" sz="2500" dirty="0" smtClean="0">
                <a:latin typeface="Times New Roman" panose="02020603050405020304" pitchFamily="18" charset="0"/>
                <a:cs typeface="Times New Roman" panose="02020603050405020304" pitchFamily="18" charset="0"/>
              </a:rPr>
              <a:t> </a:t>
            </a:r>
            <a:r>
              <a:rPr lang="en-US" altLang="en-US" sz="2500" b="1" dirty="0">
                <a:solidFill>
                  <a:srgbClr val="6600CC"/>
                </a:solidFill>
                <a:latin typeface="Times New Roman" panose="02020603050405020304" pitchFamily="18" charset="0"/>
                <a:cs typeface="Times New Roman" panose="02020603050405020304" pitchFamily="18" charset="0"/>
              </a:rPr>
              <a:t>feedback</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6600CC"/>
                </a:solidFill>
                <a:latin typeface="Times New Roman" panose="02020603050405020304" pitchFamily="18" charset="0"/>
                <a:cs typeface="Times New Roman" panose="02020603050405020304" pitchFamily="18" charset="0"/>
              </a:rPr>
              <a:t>loops</a:t>
            </a:r>
            <a:r>
              <a:rPr lang="en-US" altLang="en-US" sz="2500" dirty="0">
                <a:latin typeface="Times New Roman" panose="02020603050405020304" pitchFamily="18" charset="0"/>
                <a:cs typeface="Times New Roman" panose="02020603050405020304" pitchFamily="18" charset="0"/>
              </a:rPr>
              <a:t> and </a:t>
            </a:r>
            <a:endParaRPr lang="en-US" altLang="en-US" sz="25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500" b="1" dirty="0">
                <a:solidFill>
                  <a:srgbClr val="6600CC"/>
                </a:solidFill>
                <a:latin typeface="Times New Roman" panose="02020603050405020304" pitchFamily="18" charset="0"/>
                <a:cs typeface="Times New Roman" panose="02020603050405020304" pitchFamily="18" charset="0"/>
              </a:rPr>
              <a:t>	</a:t>
            </a:r>
            <a:r>
              <a:rPr lang="en-US" altLang="en-US" sz="2500" b="1" dirty="0" smtClean="0">
                <a:solidFill>
                  <a:srgbClr val="6600CC"/>
                </a:solidFill>
                <a:latin typeface="Times New Roman" panose="02020603050405020304" pitchFamily="18" charset="0"/>
                <a:cs typeface="Times New Roman" panose="02020603050405020304" pitchFamily="18" charset="0"/>
              </a:rPr>
              <a:t>quicker</a:t>
            </a:r>
            <a:r>
              <a:rPr lang="en-US" altLang="en-US" sz="2500" dirty="0" smtClean="0">
                <a:latin typeface="Times New Roman" panose="02020603050405020304" pitchFamily="18" charset="0"/>
                <a:cs typeface="Times New Roman" panose="02020603050405020304" pitchFamily="18" charset="0"/>
              </a:rPr>
              <a:t> </a:t>
            </a:r>
            <a:r>
              <a:rPr lang="en-US" altLang="en-US" sz="2500" b="1" dirty="0">
                <a:solidFill>
                  <a:srgbClr val="6600CC"/>
                </a:solidFill>
                <a:latin typeface="Times New Roman" panose="02020603050405020304" pitchFamily="18" charset="0"/>
                <a:cs typeface="Times New Roman" panose="02020603050405020304" pitchFamily="18" charset="0"/>
              </a:rPr>
              <a:t>identification</a:t>
            </a:r>
            <a:r>
              <a:rPr lang="en-US" altLang="en-US" sz="2500" dirty="0">
                <a:latin typeface="Times New Roman" panose="02020603050405020304" pitchFamily="18" charset="0"/>
                <a:cs typeface="Times New Roman" panose="02020603050405020304" pitchFamily="18" charset="0"/>
              </a:rPr>
              <a:t> of </a:t>
            </a:r>
            <a:r>
              <a:rPr lang="en-US" altLang="en-US" sz="2500" b="1" dirty="0">
                <a:solidFill>
                  <a:srgbClr val="6600CC"/>
                </a:solidFill>
                <a:latin typeface="Times New Roman" panose="02020603050405020304" pitchFamily="18" charset="0"/>
                <a:cs typeface="Times New Roman" panose="02020603050405020304" pitchFamily="18" charset="0"/>
              </a:rPr>
              <a:t>defects</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ü"/>
            </a:pPr>
            <a:r>
              <a:rPr lang="en-US" altLang="en-US" sz="2500" dirty="0" smtClean="0">
                <a:latin typeface="Times New Roman" panose="02020603050405020304" pitchFamily="18" charset="0"/>
                <a:cs typeface="Times New Roman" panose="02020603050405020304" pitchFamily="18" charset="0"/>
              </a:rPr>
              <a:t>This </a:t>
            </a:r>
            <a:r>
              <a:rPr lang="en-US" altLang="en-US" sz="2500" b="1" dirty="0">
                <a:latin typeface="Times New Roman" panose="02020603050405020304" pitchFamily="18" charset="0"/>
                <a:cs typeface="Times New Roman" panose="02020603050405020304" pitchFamily="18" charset="0"/>
              </a:rPr>
              <a:t>parallelism</a:t>
            </a:r>
            <a:r>
              <a:rPr lang="en-US" altLang="en-US" sz="2500" dirty="0">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enhances</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6600"/>
                </a:solidFill>
                <a:latin typeface="Times New Roman" panose="02020603050405020304" pitchFamily="18" charset="0"/>
                <a:cs typeface="Times New Roman" panose="02020603050405020304" pitchFamily="18" charset="0"/>
              </a:rPr>
              <a:t>efficiency</a:t>
            </a:r>
            <a:r>
              <a:rPr lang="en-US" altLang="en-US" sz="2500" dirty="0">
                <a:latin typeface="Times New Roman" panose="02020603050405020304" pitchFamily="18" charset="0"/>
                <a:cs typeface="Times New Roman" panose="02020603050405020304" pitchFamily="18" charset="0"/>
              </a:rPr>
              <a:t> and </a:t>
            </a:r>
            <a:r>
              <a:rPr lang="en-US" altLang="en-US" sz="2500" b="1" dirty="0">
                <a:solidFill>
                  <a:srgbClr val="006600"/>
                </a:solidFill>
                <a:latin typeface="Times New Roman" panose="02020603050405020304" pitchFamily="18" charset="0"/>
                <a:cs typeface="Times New Roman" panose="02020603050405020304" pitchFamily="18" charset="0"/>
              </a:rPr>
              <a:t>accelerates</a:t>
            </a:r>
            <a:r>
              <a:rPr lang="en-US" altLang="en-US" sz="2500" dirty="0">
                <a:latin typeface="Times New Roman" panose="02020603050405020304" pitchFamily="18" charset="0"/>
                <a:cs typeface="Times New Roman" panose="02020603050405020304" pitchFamily="18" charset="0"/>
              </a:rPr>
              <a:t> the overall </a:t>
            </a:r>
            <a:r>
              <a:rPr lang="en-US" altLang="en-US" sz="2500" b="1" dirty="0">
                <a:solidFill>
                  <a:srgbClr val="006600"/>
                </a:solidFill>
                <a:latin typeface="Times New Roman" panose="02020603050405020304" pitchFamily="18" charset="0"/>
                <a:cs typeface="Times New Roman" panose="02020603050405020304" pitchFamily="18" charset="0"/>
              </a:rPr>
              <a:t>development</a:t>
            </a:r>
            <a:r>
              <a:rPr lang="en-US" altLang="en-US" sz="2500" dirty="0">
                <a:latin typeface="Times New Roman" panose="02020603050405020304" pitchFamily="18" charset="0"/>
                <a:cs typeface="Times New Roman" panose="02020603050405020304" pitchFamily="18" charset="0"/>
              </a:rPr>
              <a:t> </a:t>
            </a:r>
            <a:r>
              <a:rPr lang="en-US" altLang="en-US" sz="2500" b="1" dirty="0">
                <a:solidFill>
                  <a:srgbClr val="006600"/>
                </a:solidFill>
                <a:latin typeface="Times New Roman" panose="02020603050405020304" pitchFamily="18" charset="0"/>
                <a:cs typeface="Times New Roman" panose="02020603050405020304" pitchFamily="18" charset="0"/>
              </a:rPr>
              <a:t>process</a:t>
            </a:r>
            <a:r>
              <a:rPr lang="en-US" altLang="en-US" sz="2500" dirty="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ts val="0"/>
              </a:spcBef>
              <a:buFont typeface="Wingdings" panose="05000000000000000000" pitchFamily="2" charset="2"/>
              <a:buChar char="§"/>
            </a:pPr>
            <a:endParaRPr lang="en-US" altLang="en-US" sz="25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5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483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2.1 Characteristics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354"/>
            <a:ext cx="12192000" cy="6576645"/>
          </a:xfrm>
        </p:spPr>
        <p:txBody>
          <a:bodyPr>
            <a:noAutofit/>
          </a:bodyPr>
          <a:lstStyle/>
          <a:p>
            <a:pPr marL="0" lvl="0" indent="0" algn="just" eaLnBrk="0" fontAlgn="base" hangingPunct="0">
              <a:lnSpc>
                <a:spcPct val="150000"/>
              </a:lnSpc>
              <a:spcBef>
                <a:spcPct val="0"/>
              </a:spcBef>
              <a:spcAft>
                <a:spcPct val="0"/>
              </a:spcAft>
              <a:buNone/>
            </a:pPr>
            <a:r>
              <a:rPr lang="en-US" altLang="en-US" b="1" dirty="0" smtClean="0">
                <a:solidFill>
                  <a:srgbClr val="0000CC"/>
                </a:solidFill>
                <a:latin typeface="Times New Roman" panose="02020603050405020304" pitchFamily="18" charset="0"/>
                <a:cs typeface="Times New Roman" panose="02020603050405020304" pitchFamily="18" charset="0"/>
              </a:rPr>
              <a:t>7. Continuous Improvement</a:t>
            </a: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a:solidFill>
                  <a:srgbClr val="D60093"/>
                </a:solidFill>
                <a:latin typeface="Times New Roman" panose="02020603050405020304" pitchFamily="18" charset="0"/>
                <a:cs typeface="Times New Roman" panose="02020603050405020304" pitchFamily="18" charset="0"/>
              </a:rPr>
              <a:t>F</a:t>
            </a:r>
            <a:r>
              <a:rPr lang="en-US" altLang="en-US" b="1" dirty="0" smtClean="0">
                <a:solidFill>
                  <a:srgbClr val="D60093"/>
                </a:solidFill>
                <a:latin typeface="Times New Roman" panose="02020603050405020304" pitchFamily="18" charset="0"/>
                <a:cs typeface="Times New Roman" panose="02020603050405020304" pitchFamily="18" charset="0"/>
              </a:rPr>
              <a:t>osters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 </a:t>
            </a:r>
            <a:r>
              <a:rPr lang="en-US" altLang="en-US" b="1" dirty="0">
                <a:solidFill>
                  <a:srgbClr val="D60093"/>
                </a:solidFill>
                <a:latin typeface="Times New Roman" panose="02020603050405020304" pitchFamily="18" charset="0"/>
                <a:cs typeface="Times New Roman" panose="02020603050405020304" pitchFamily="18" charset="0"/>
              </a:rPr>
              <a:t>culture</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D60093"/>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improvement</a:t>
            </a:r>
            <a:r>
              <a:rPr lang="en-US" altLang="en-US" dirty="0">
                <a:latin typeface="Times New Roman" panose="02020603050405020304" pitchFamily="18" charset="0"/>
                <a:cs typeface="Times New Roman" panose="02020603050405020304" pitchFamily="18" charset="0"/>
              </a:rPr>
              <a:t>, with each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	iteration</a:t>
            </a:r>
            <a:r>
              <a:rPr lang="en-US" altLang="en-US"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building</a:t>
            </a:r>
            <a:r>
              <a:rPr lang="en-US" altLang="en-US" dirty="0">
                <a:latin typeface="Times New Roman" panose="02020603050405020304" pitchFamily="18" charset="0"/>
                <a:cs typeface="Times New Roman" panose="02020603050405020304" pitchFamily="18" charset="0"/>
              </a:rPr>
              <a:t> upon the </a:t>
            </a:r>
            <a:r>
              <a:rPr lang="en-US" altLang="en-US" b="1" dirty="0">
                <a:solidFill>
                  <a:srgbClr val="660033"/>
                </a:solidFill>
                <a:latin typeface="Times New Roman" panose="02020603050405020304" pitchFamily="18" charset="0"/>
                <a:cs typeface="Times New Roman" panose="02020603050405020304" pitchFamily="18" charset="0"/>
              </a:rPr>
              <a:t>lessons</a:t>
            </a:r>
            <a:r>
              <a:rPr lang="en-US" altLang="en-US" dirty="0">
                <a:latin typeface="Times New Roman" panose="02020603050405020304" pitchFamily="18" charset="0"/>
                <a:cs typeface="Times New Roman" panose="02020603050405020304" pitchFamily="18" charset="0"/>
              </a:rPr>
              <a:t> learned from </a:t>
            </a:r>
            <a:r>
              <a:rPr lang="en-US" altLang="en-US" b="1" dirty="0">
                <a:solidFill>
                  <a:srgbClr val="660033"/>
                </a:solidFill>
                <a:latin typeface="Times New Roman" panose="02020603050405020304" pitchFamily="18" charset="0"/>
                <a:cs typeface="Times New Roman" panose="02020603050405020304" pitchFamily="18" charset="0"/>
              </a:rPr>
              <a:t>previous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iterations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Through </a:t>
            </a:r>
            <a:r>
              <a:rPr lang="en-US" altLang="en-US" b="1" dirty="0">
                <a:solidFill>
                  <a:srgbClr val="660033"/>
                </a:solidFill>
                <a:latin typeface="Times New Roman" panose="02020603050405020304" pitchFamily="18" charset="0"/>
                <a:cs typeface="Times New Roman" panose="02020603050405020304" pitchFamily="18" charset="0"/>
              </a:rPr>
              <a:t>ongoing feedback</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evaluation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refinement</a:t>
            </a:r>
            <a:r>
              <a:rPr lang="en-US" altLang="en-US" dirty="0">
                <a:latin typeface="Times New Roman" panose="02020603050405020304" pitchFamily="18" charset="0"/>
                <a:cs typeface="Times New Roman" panose="02020603050405020304" pitchFamily="18" charset="0"/>
              </a:rPr>
              <a:t>, the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software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evolves to </a:t>
            </a:r>
            <a:r>
              <a:rPr lang="en-US" altLang="en-US" b="1" dirty="0">
                <a:latin typeface="Times New Roman" panose="02020603050405020304" pitchFamily="18" charset="0"/>
                <a:cs typeface="Times New Roman" panose="02020603050405020304" pitchFamily="18" charset="0"/>
              </a:rPr>
              <a:t>better</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meet</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user</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needs</a:t>
            </a:r>
            <a:r>
              <a:rPr lang="en-US" altLang="en-US" dirty="0">
                <a:latin typeface="Times New Roman" panose="02020603050405020304" pitchFamily="18" charset="0"/>
                <a:cs typeface="Times New Roman" panose="02020603050405020304" pitchFamily="18" charset="0"/>
              </a:rPr>
              <a:t> and </a:t>
            </a:r>
            <a:r>
              <a:rPr lang="en-US" altLang="en-US" b="1" dirty="0" smtClean="0">
                <a:solidFill>
                  <a:srgbClr val="FF0000"/>
                </a:solidFill>
                <a:latin typeface="Times New Roman" panose="02020603050405020304" pitchFamily="18" charset="0"/>
                <a:cs typeface="Times New Roman" panose="02020603050405020304" pitchFamily="18" charset="0"/>
              </a:rPr>
              <a:t>expectations</a:t>
            </a:r>
            <a:r>
              <a:rPr lang="en-US" altLang="en-US"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b="1" dirty="0" smtClean="0">
                <a:solidFill>
                  <a:srgbClr val="0000CC"/>
                </a:solidFill>
                <a:latin typeface="Times New Roman" panose="02020603050405020304" pitchFamily="18" charset="0"/>
                <a:cs typeface="Times New Roman" panose="02020603050405020304" pitchFamily="18" charset="0"/>
              </a:rPr>
              <a:t>8. Final Integration</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Once </a:t>
            </a:r>
            <a:r>
              <a:rPr lang="en-US" altLang="en-US" dirty="0">
                <a:latin typeface="Times New Roman" panose="02020603050405020304" pitchFamily="18" charset="0"/>
                <a:cs typeface="Times New Roman" panose="02020603050405020304" pitchFamily="18" charset="0"/>
              </a:rPr>
              <a:t>all </a:t>
            </a:r>
            <a:r>
              <a:rPr lang="en-US" altLang="en-US" b="1" dirty="0">
                <a:solidFill>
                  <a:srgbClr val="660033"/>
                </a:solidFill>
                <a:latin typeface="Times New Roman" panose="02020603050405020304" pitchFamily="18" charset="0"/>
                <a:cs typeface="Times New Roman" panose="02020603050405020304" pitchFamily="18" charset="0"/>
              </a:rPr>
              <a:t>iterations</a:t>
            </a:r>
            <a:r>
              <a:rPr lang="en-US" altLang="en-US" dirty="0">
                <a:latin typeface="Times New Roman" panose="02020603050405020304" pitchFamily="18" charset="0"/>
                <a:cs typeface="Times New Roman" panose="02020603050405020304" pitchFamily="18" charset="0"/>
              </a:rPr>
              <a:t> are </a:t>
            </a:r>
            <a:r>
              <a:rPr lang="en-US" altLang="en-US" b="1" dirty="0">
                <a:solidFill>
                  <a:srgbClr val="660033"/>
                </a:solidFill>
                <a:latin typeface="Times New Roman" panose="02020603050405020304" pitchFamily="18" charset="0"/>
                <a:cs typeface="Times New Roman" panose="02020603050405020304" pitchFamily="18" charset="0"/>
              </a:rPr>
              <a:t>completed</a:t>
            </a:r>
            <a:r>
              <a:rPr lang="en-US" altLang="en-US" dirty="0">
                <a:latin typeface="Times New Roman" panose="02020603050405020304" pitchFamily="18" charset="0"/>
                <a:cs typeface="Times New Roman" panose="02020603050405020304" pitchFamily="18" charset="0"/>
              </a:rPr>
              <a:t> and the </a:t>
            </a:r>
            <a:r>
              <a:rPr lang="en-US" altLang="en-US" b="1" dirty="0">
                <a:solidFill>
                  <a:srgbClr val="006600"/>
                </a:solidFill>
                <a:latin typeface="Times New Roman" panose="02020603050405020304" pitchFamily="18" charset="0"/>
                <a:cs typeface="Times New Roman" panose="02020603050405020304" pitchFamily="18" charset="0"/>
              </a:rPr>
              <a:t>desired</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level</a:t>
            </a:r>
            <a:r>
              <a:rPr lang="en-US" altLang="en-US" dirty="0">
                <a:latin typeface="Times New Roman" panose="02020603050405020304" pitchFamily="18" charset="0"/>
                <a:cs typeface="Times New Roman" panose="02020603050405020304" pitchFamily="18" charset="0"/>
              </a:rPr>
              <a:t> of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b="1" dirty="0">
                <a:solidFill>
                  <a:srgbClr val="006600"/>
                </a:solidFill>
                <a:latin typeface="Times New Roman" panose="02020603050405020304" pitchFamily="18" charset="0"/>
                <a:cs typeface="Times New Roman" panose="02020603050405020304" pitchFamily="18" charset="0"/>
              </a:rPr>
              <a:t>	</a:t>
            </a:r>
            <a:r>
              <a:rPr lang="en-US" altLang="en-US" b="1" dirty="0" smtClean="0">
                <a:solidFill>
                  <a:srgbClr val="006600"/>
                </a:solidFill>
                <a:latin typeface="Times New Roman" panose="02020603050405020304" pitchFamily="18" charset="0"/>
                <a:cs typeface="Times New Roman" panose="02020603050405020304" pitchFamily="18" charset="0"/>
              </a:rPr>
              <a:t>	functionality</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achieved, a </a:t>
            </a:r>
            <a:r>
              <a:rPr lang="en-US" altLang="en-US" b="1" dirty="0">
                <a:solidFill>
                  <a:srgbClr val="6600CC"/>
                </a:solidFill>
                <a:latin typeface="Times New Roman" panose="02020603050405020304" pitchFamily="18" charset="0"/>
                <a:cs typeface="Times New Roman" panose="02020603050405020304" pitchFamily="18" charset="0"/>
              </a:rPr>
              <a:t>final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integration</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testing</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phase</a:t>
            </a:r>
            <a:r>
              <a:rPr lang="en-US" altLang="en-US" dirty="0">
                <a:latin typeface="Times New Roman" panose="02020603050405020304" pitchFamily="18" charset="0"/>
                <a:cs typeface="Times New Roman" panose="02020603050405020304" pitchFamily="18" charset="0"/>
              </a:rPr>
              <a:t> may be </a:t>
            </a:r>
            <a:r>
              <a:rPr lang="en-US" altLang="en-US" b="1" dirty="0">
                <a:latin typeface="Times New Roman" panose="02020603050405020304" pitchFamily="18" charset="0"/>
                <a:cs typeface="Times New Roman" panose="02020603050405020304" pitchFamily="18" charset="0"/>
              </a:rPr>
              <a:t>conducted</a:t>
            </a:r>
            <a:r>
              <a:rPr lang="en-US" altLang="en-US" dirty="0">
                <a:latin typeface="Times New Roman" panose="02020603050405020304" pitchFamily="18" charset="0"/>
                <a:cs typeface="Times New Roman" panose="02020603050405020304" pitchFamily="18" charset="0"/>
              </a:rPr>
              <a:t> to </a:t>
            </a:r>
            <a:r>
              <a:rPr lang="en-US" altLang="en-US" b="1" dirty="0">
                <a:latin typeface="Times New Roman" panose="02020603050405020304" pitchFamily="18" charset="0"/>
                <a:cs typeface="Times New Roman" panose="02020603050405020304" pitchFamily="18" charset="0"/>
              </a:rPr>
              <a:t>ensure</a:t>
            </a:r>
            <a:r>
              <a:rPr lang="en-US" altLang="en-US" dirty="0">
                <a:latin typeface="Times New Roman" panose="02020603050405020304" pitchFamily="18" charset="0"/>
                <a:cs typeface="Times New Roman" panose="02020603050405020304" pitchFamily="18" charset="0"/>
              </a:rPr>
              <a:t> the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coherence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b="1" dirty="0">
                <a:solidFill>
                  <a:srgbClr val="FF0000"/>
                </a:solidFill>
                <a:latin typeface="Times New Roman" panose="02020603050405020304" pitchFamily="18" charset="0"/>
                <a:cs typeface="Times New Roman" panose="02020603050405020304" pitchFamily="18" charset="0"/>
              </a:rPr>
              <a:t>compatibility</a:t>
            </a:r>
            <a:r>
              <a:rPr lang="en-US" altLang="en-US" dirty="0">
                <a:latin typeface="Times New Roman" panose="02020603050405020304" pitchFamily="18" charset="0"/>
                <a:cs typeface="Times New Roman" panose="02020603050405020304" pitchFamily="18" charset="0"/>
              </a:rPr>
              <a:t> of the </a:t>
            </a:r>
            <a:r>
              <a:rPr lang="en-US" altLang="en-US" b="1" dirty="0">
                <a:solidFill>
                  <a:srgbClr val="FF0000"/>
                </a:solidFill>
                <a:latin typeface="Times New Roman" panose="02020603050405020304" pitchFamily="18" charset="0"/>
                <a:cs typeface="Times New Roman" panose="02020603050405020304" pitchFamily="18" charset="0"/>
              </a:rPr>
              <a:t>entire</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system</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566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2.1 Characteristics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354"/>
            <a:ext cx="12192000" cy="6576645"/>
          </a:xfrm>
        </p:spPr>
        <p:txBody>
          <a:bodyPr>
            <a:no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Overall</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Iterative Model </a:t>
            </a:r>
            <a:r>
              <a:rPr lang="en-US" altLang="en-US" dirty="0">
                <a:latin typeface="Times New Roman" panose="02020603050405020304" pitchFamily="18" charset="0"/>
                <a:cs typeface="Times New Roman" panose="02020603050405020304" pitchFamily="18" charset="0"/>
              </a:rPr>
              <a:t>promotes </a:t>
            </a:r>
            <a:r>
              <a:rPr lang="en-US" altLang="en-US" b="1" dirty="0">
                <a:solidFill>
                  <a:srgbClr val="0000CC"/>
                </a:solidFill>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flexibility</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and 	</a:t>
            </a:r>
            <a:r>
              <a:rPr lang="en-US" altLang="en-US" b="1" dirty="0" smtClean="0">
                <a:solidFill>
                  <a:srgbClr val="660033"/>
                </a:solidFill>
                <a:latin typeface="Times New Roman" panose="02020603050405020304" pitchFamily="18" charset="0"/>
                <a:cs typeface="Times New Roman" panose="02020603050405020304" pitchFamily="18" charset="0"/>
              </a:rPr>
              <a:t>responsiveness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 </a:t>
            </a:r>
            <a:r>
              <a:rPr lang="en-US" altLang="en-US" b="1" dirty="0">
                <a:solidFill>
                  <a:srgbClr val="660033"/>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allowing </a:t>
            </a:r>
            <a:r>
              <a:rPr lang="en-US" altLang="en-US" dirty="0">
                <a:latin typeface="Times New Roman" panose="02020603050405020304" pitchFamily="18" charset="0"/>
                <a:cs typeface="Times New Roman" panose="02020603050405020304" pitchFamily="18" charset="0"/>
              </a:rPr>
              <a:t>teams to </a:t>
            </a:r>
            <a:r>
              <a:rPr lang="en-US" altLang="en-US" b="1" dirty="0">
                <a:solidFill>
                  <a:srgbClr val="D60093"/>
                </a:solidFill>
                <a:latin typeface="Times New Roman" panose="02020603050405020304" pitchFamily="18" charset="0"/>
                <a:cs typeface="Times New Roman" panose="02020603050405020304" pitchFamily="18" charset="0"/>
              </a:rPr>
              <a:t>deliver</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high-quality</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that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meets</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evolving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stakeholder</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expectations</a:t>
            </a:r>
            <a:r>
              <a:rPr lang="en-US" altLang="en-US"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 typeface="Wingdings" panose="05000000000000000000" pitchFamily="2" charset="2"/>
              <a:buChar char="ü"/>
            </a:pP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is particularly </a:t>
            </a:r>
            <a:r>
              <a:rPr lang="en-US" altLang="en-US" b="1" dirty="0">
                <a:solidFill>
                  <a:srgbClr val="FF0000"/>
                </a:solidFill>
                <a:latin typeface="Times New Roman" panose="02020603050405020304" pitchFamily="18" charset="0"/>
                <a:cs typeface="Times New Roman" panose="02020603050405020304" pitchFamily="18" charset="0"/>
              </a:rPr>
              <a:t>well-suited</a:t>
            </a:r>
            <a:r>
              <a:rPr lang="en-US" altLang="en-US" dirty="0">
                <a:latin typeface="Times New Roman" panose="02020603050405020304" pitchFamily="18" charset="0"/>
                <a:cs typeface="Times New Roman" panose="02020603050405020304" pitchFamily="18" charset="0"/>
              </a:rPr>
              <a:t> for </a:t>
            </a:r>
            <a:r>
              <a:rPr lang="en-US" altLang="en-US" b="1" dirty="0">
                <a:latin typeface="Times New Roman" panose="02020603050405020304" pitchFamily="18" charset="0"/>
                <a:cs typeface="Times New Roman" panose="02020603050405020304" pitchFamily="18" charset="0"/>
              </a:rPr>
              <a:t>projects</a:t>
            </a:r>
            <a:r>
              <a:rPr lang="en-US" altLang="en-US" dirty="0">
                <a:latin typeface="Times New Roman" panose="02020603050405020304" pitchFamily="18" charset="0"/>
                <a:cs typeface="Times New Roman" panose="02020603050405020304" pitchFamily="18" charset="0"/>
              </a:rPr>
              <a:t> with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b="1" dirty="0">
                <a:solidFill>
                  <a:srgbClr val="660033"/>
                </a:solidFill>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changing</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or </a:t>
            </a:r>
            <a:r>
              <a:rPr lang="en-US" altLang="en-US" b="1" dirty="0">
                <a:solidFill>
                  <a:srgbClr val="660033"/>
                </a:solidFill>
                <a:latin typeface="Times New Roman" panose="02020603050405020304" pitchFamily="18" charset="0"/>
                <a:cs typeface="Times New Roman" panose="02020603050405020304" pitchFamily="18" charset="0"/>
              </a:rPr>
              <a:t>unclear</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as well as for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projects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where </a:t>
            </a:r>
            <a:r>
              <a:rPr lang="en-US" altLang="en-US" b="1" dirty="0">
                <a:solidFill>
                  <a:srgbClr val="006600"/>
                </a:solidFill>
                <a:latin typeface="Times New Roman" panose="02020603050405020304" pitchFamily="18" charset="0"/>
                <a:cs typeface="Times New Roman" panose="02020603050405020304" pitchFamily="18" charset="0"/>
              </a:rPr>
              <a:t>early</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006600"/>
                </a:solidFill>
                <a:latin typeface="Times New Roman" panose="02020603050405020304" pitchFamily="18" charset="0"/>
                <a:cs typeface="Times New Roman" panose="02020603050405020304" pitchFamily="18" charset="0"/>
              </a:rPr>
              <a:t>value</a:t>
            </a:r>
            <a:r>
              <a:rPr lang="en-US" altLang="en-US" dirty="0">
                <a:latin typeface="Times New Roman" panose="02020603050405020304" pitchFamily="18" charset="0"/>
                <a:cs typeface="Times New Roman" panose="02020603050405020304" pitchFamily="18" charset="0"/>
              </a:rPr>
              <a:t> is </a:t>
            </a:r>
            <a:r>
              <a:rPr lang="en-US" altLang="en-US" b="1" dirty="0">
                <a:solidFill>
                  <a:srgbClr val="006600"/>
                </a:solidFill>
                <a:latin typeface="Times New Roman" panose="02020603050405020304" pitchFamily="18" charset="0"/>
                <a:cs typeface="Times New Roman" panose="02020603050405020304" pitchFamily="18" charset="0"/>
              </a:rPr>
              <a:t>important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solidFill>
                  <a:srgbClr val="6600CC"/>
                </a:solidFill>
                <a:latin typeface="Times New Roman" panose="02020603050405020304" pitchFamily="18" charset="0"/>
                <a:cs typeface="Times New Roman" panose="02020603050405020304" pitchFamily="18" charset="0"/>
              </a:rPr>
              <a:t>Examples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a:t>
            </a:r>
            <a:r>
              <a:rPr lang="en-US" altLang="en-US" b="1" dirty="0">
                <a:solidFill>
                  <a:srgbClr val="6600CC"/>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methodologies</a:t>
            </a:r>
            <a:r>
              <a:rPr lang="en-US" altLang="en-US" dirty="0">
                <a:latin typeface="Times New Roman" panose="02020603050405020304" pitchFamily="18" charset="0"/>
                <a:cs typeface="Times New Roman" panose="02020603050405020304" pitchFamily="18" charset="0"/>
              </a:rPr>
              <a:t> include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Agile</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Scrum</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Extreme</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Programming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XP</a:t>
            </a:r>
            <a:r>
              <a:rPr lang="en-US"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783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2.2 Advantages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1280437"/>
              </p:ext>
            </p:extLst>
          </p:nvPr>
        </p:nvGraphicFramePr>
        <p:xfrm>
          <a:off x="103238" y="309716"/>
          <a:ext cx="12088762" cy="6537960"/>
        </p:xfrm>
        <a:graphic>
          <a:graphicData uri="http://schemas.openxmlformats.org/drawingml/2006/table">
            <a:tbl>
              <a:tblPr firstRow="1" bandRow="1">
                <a:tableStyleId>{5C22544A-7EE6-4342-B048-85BDC9FD1C3A}</a:tableStyleId>
              </a:tblPr>
              <a:tblGrid>
                <a:gridCol w="3672349">
                  <a:extLst>
                    <a:ext uri="{9D8B030D-6E8A-4147-A177-3AD203B41FA5}">
                      <a16:colId xmlns:a16="http://schemas.microsoft.com/office/drawing/2014/main" val="3998089511"/>
                    </a:ext>
                  </a:extLst>
                </a:gridCol>
                <a:gridCol w="8416413">
                  <a:extLst>
                    <a:ext uri="{9D8B030D-6E8A-4147-A177-3AD203B41FA5}">
                      <a16:colId xmlns:a16="http://schemas.microsoft.com/office/drawing/2014/main" val="2514180198"/>
                    </a:ext>
                  </a:extLst>
                </a:gridCol>
              </a:tblGrid>
              <a:tr h="585019">
                <a:tc>
                  <a:txBody>
                    <a:bodyPr/>
                    <a:lstStyle/>
                    <a:p>
                      <a:pPr algn="just">
                        <a:lnSpc>
                          <a:spcPct val="150000"/>
                        </a:lnSpc>
                      </a:pPr>
                      <a:r>
                        <a:rPr lang="en-GB" sz="2700" dirty="0" smtClean="0">
                          <a:latin typeface="Times New Roman" panose="02020603050405020304" pitchFamily="18" charset="0"/>
                          <a:cs typeface="Times New Roman" panose="02020603050405020304" pitchFamily="18" charset="0"/>
                        </a:rPr>
                        <a:t>Advantages </a:t>
                      </a:r>
                      <a:endParaRPr lang="en-GB" sz="27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700" dirty="0" smtClean="0">
                          <a:latin typeface="Times New Roman" panose="02020603050405020304" pitchFamily="18" charset="0"/>
                          <a:cs typeface="Times New Roman" panose="02020603050405020304" pitchFamily="18" charset="0"/>
                        </a:rPr>
                        <a:t>Description </a:t>
                      </a:r>
                      <a:endParaRPr lang="en-GB"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3234247"/>
                  </a:ext>
                </a:extLst>
              </a:tr>
              <a:tr h="585019">
                <a:tc>
                  <a:txBody>
                    <a:bodyPr/>
                    <a:lstStyle/>
                    <a:p>
                      <a:pPr algn="just">
                        <a:lnSpc>
                          <a:spcPct val="150000"/>
                        </a:lnSpc>
                      </a:pPr>
                      <a:r>
                        <a:rPr lang="en-GB" sz="2700" b="1" dirty="0" smtClean="0">
                          <a:solidFill>
                            <a:srgbClr val="D60093"/>
                          </a:solidFill>
                          <a:latin typeface="Times New Roman" panose="02020603050405020304" pitchFamily="18" charset="0"/>
                          <a:cs typeface="Times New Roman" panose="02020603050405020304" pitchFamily="18" charset="0"/>
                        </a:rPr>
                        <a:t>Flexibility and Adaptability</a:t>
                      </a:r>
                      <a:endParaRPr lang="en-GB" sz="2700" dirty="0">
                        <a:solidFill>
                          <a:srgbClr val="D6009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700" dirty="0" smtClean="0">
                          <a:latin typeface="Times New Roman" panose="02020603050405020304" pitchFamily="18" charset="0"/>
                          <a:cs typeface="Times New Roman" panose="02020603050405020304" pitchFamily="18" charset="0"/>
                        </a:rPr>
                        <a:t> Allows for </a:t>
                      </a:r>
                      <a:r>
                        <a:rPr lang="en-GB" sz="2700" b="1" dirty="0" smtClean="0">
                          <a:solidFill>
                            <a:srgbClr val="0000CC"/>
                          </a:solidFill>
                          <a:latin typeface="Times New Roman" panose="02020603050405020304" pitchFamily="18" charset="0"/>
                          <a:cs typeface="Times New Roman" panose="02020603050405020304" pitchFamily="18" charset="0"/>
                        </a:rPr>
                        <a:t>flexibility</a:t>
                      </a:r>
                      <a:r>
                        <a:rPr lang="en-GB" sz="2700" dirty="0" smtClean="0">
                          <a:latin typeface="Times New Roman" panose="02020603050405020304" pitchFamily="18" charset="0"/>
                          <a:cs typeface="Times New Roman" panose="02020603050405020304" pitchFamily="18" charset="0"/>
                        </a:rPr>
                        <a:t> in </a:t>
                      </a:r>
                      <a:r>
                        <a:rPr lang="en-GB" sz="2700" b="1" dirty="0" smtClean="0">
                          <a:solidFill>
                            <a:srgbClr val="0000CC"/>
                          </a:solidFill>
                          <a:latin typeface="Times New Roman" panose="02020603050405020304" pitchFamily="18" charset="0"/>
                          <a:cs typeface="Times New Roman" panose="02020603050405020304" pitchFamily="18" charset="0"/>
                        </a:rPr>
                        <a:t>accommodating</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changes</a:t>
                      </a:r>
                      <a:r>
                        <a:rPr lang="en-GB" sz="2700" dirty="0" smtClean="0">
                          <a:latin typeface="Times New Roman" panose="02020603050405020304" pitchFamily="18" charset="0"/>
                          <a:cs typeface="Times New Roman" panose="02020603050405020304" pitchFamily="18" charset="0"/>
                        </a:rPr>
                        <a:t> and </a:t>
                      </a:r>
                      <a:r>
                        <a:rPr lang="en-GB" sz="2700" b="1" dirty="0" smtClean="0">
                          <a:latin typeface="Times New Roman" panose="02020603050405020304" pitchFamily="18" charset="0"/>
                          <a:cs typeface="Times New Roman" panose="02020603050405020304" pitchFamily="18" charset="0"/>
                        </a:rPr>
                        <a:t>adapting</a:t>
                      </a:r>
                      <a:r>
                        <a:rPr lang="en-GB" sz="2700" dirty="0" smtClean="0">
                          <a:latin typeface="Times New Roman" panose="02020603050405020304" pitchFamily="18" charset="0"/>
                          <a:cs typeface="Times New Roman" panose="02020603050405020304" pitchFamily="18" charset="0"/>
                        </a:rPr>
                        <a:t> to </a:t>
                      </a:r>
                      <a:r>
                        <a:rPr lang="en-GB" sz="2700" b="1" dirty="0" smtClean="0">
                          <a:latin typeface="Times New Roman" panose="02020603050405020304" pitchFamily="18" charset="0"/>
                          <a:cs typeface="Times New Roman" panose="02020603050405020304" pitchFamily="18" charset="0"/>
                        </a:rPr>
                        <a:t>evolving</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requirements</a:t>
                      </a:r>
                      <a:r>
                        <a:rPr lang="en-GB" sz="27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25026476"/>
                  </a:ext>
                </a:extLst>
              </a:tr>
              <a:tr h="585019">
                <a:tc>
                  <a:txBody>
                    <a:bodyPr/>
                    <a:lstStyle/>
                    <a:p>
                      <a:pPr algn="just">
                        <a:lnSpc>
                          <a:spcPct val="150000"/>
                        </a:lnSpc>
                      </a:pPr>
                      <a:endParaRPr lang="en-GB" sz="2700" b="1"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pPr>
                      <a:r>
                        <a:rPr lang="en-GB" sz="2700" b="1" dirty="0" smtClean="0">
                          <a:solidFill>
                            <a:srgbClr val="6600CC"/>
                          </a:solidFill>
                          <a:latin typeface="Times New Roman" panose="02020603050405020304" pitchFamily="18" charset="0"/>
                          <a:cs typeface="Times New Roman" panose="02020603050405020304" pitchFamily="18" charset="0"/>
                        </a:rPr>
                        <a:t>Early Delivery of Value</a:t>
                      </a:r>
                      <a:endParaRPr lang="en-GB" sz="27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700" b="1" dirty="0" smtClean="0">
                          <a:solidFill>
                            <a:srgbClr val="6600CC"/>
                          </a:solidFill>
                          <a:latin typeface="Times New Roman" panose="02020603050405020304" pitchFamily="18" charset="0"/>
                          <a:cs typeface="Times New Roman" panose="02020603050405020304" pitchFamily="18" charset="0"/>
                        </a:rPr>
                        <a:t>Stakeholders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CC"/>
                          </a:solidFill>
                          <a:latin typeface="Times New Roman" panose="02020603050405020304" pitchFamily="18" charset="0"/>
                          <a:cs typeface="Times New Roman" panose="02020603050405020304" pitchFamily="18" charset="0"/>
                        </a:rPr>
                        <a:t>receive</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CC"/>
                          </a:solidFill>
                          <a:latin typeface="Times New Roman" panose="02020603050405020304" pitchFamily="18" charset="0"/>
                          <a:cs typeface="Times New Roman" panose="02020603050405020304" pitchFamily="18" charset="0"/>
                        </a:rPr>
                        <a:t>working</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CC"/>
                          </a:solidFill>
                          <a:latin typeface="Times New Roman" panose="02020603050405020304" pitchFamily="18" charset="0"/>
                          <a:cs typeface="Times New Roman" panose="02020603050405020304" pitchFamily="18" charset="0"/>
                        </a:rPr>
                        <a:t>increments</a:t>
                      </a:r>
                      <a:r>
                        <a:rPr lang="en-GB" sz="2700" dirty="0" smtClean="0">
                          <a:latin typeface="Times New Roman" panose="02020603050405020304" pitchFamily="18" charset="0"/>
                          <a:cs typeface="Times New Roman" panose="02020603050405020304" pitchFamily="18" charset="0"/>
                        </a:rPr>
                        <a:t> of the </a:t>
                      </a:r>
                      <a:r>
                        <a:rPr lang="en-GB" sz="2700" b="1" dirty="0" smtClean="0">
                          <a:solidFill>
                            <a:srgbClr val="660033"/>
                          </a:solidFill>
                          <a:latin typeface="Times New Roman" panose="02020603050405020304" pitchFamily="18" charset="0"/>
                          <a:cs typeface="Times New Roman" panose="02020603050405020304" pitchFamily="18" charset="0"/>
                        </a:rPr>
                        <a:t>software</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early</a:t>
                      </a:r>
                      <a:r>
                        <a:rPr lang="en-GB" sz="2700" dirty="0" smtClean="0">
                          <a:latin typeface="Times New Roman" panose="02020603050405020304" pitchFamily="18" charset="0"/>
                          <a:cs typeface="Times New Roman" panose="02020603050405020304" pitchFamily="18" charset="0"/>
                        </a:rPr>
                        <a:t> in the </a:t>
                      </a:r>
                      <a:r>
                        <a:rPr lang="en-GB" sz="2700" b="1" dirty="0" smtClean="0">
                          <a:solidFill>
                            <a:srgbClr val="660033"/>
                          </a:solidFill>
                          <a:latin typeface="Times New Roman" panose="02020603050405020304" pitchFamily="18" charset="0"/>
                          <a:cs typeface="Times New Roman" panose="02020603050405020304" pitchFamily="18" charset="0"/>
                        </a:rPr>
                        <a:t>development</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process</a:t>
                      </a:r>
                      <a:r>
                        <a:rPr lang="en-GB" sz="27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providing</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early</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value</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0000CC"/>
                          </a:solidFill>
                          <a:latin typeface="Times New Roman" panose="02020603050405020304" pitchFamily="18" charset="0"/>
                          <a:cs typeface="Times New Roman" panose="02020603050405020304" pitchFamily="18" charset="0"/>
                        </a:rPr>
                        <a:t>reducing</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time-to-market</a:t>
                      </a:r>
                      <a:r>
                        <a:rPr lang="en-GB" sz="27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95155363"/>
                  </a:ext>
                </a:extLst>
              </a:tr>
              <a:tr h="585019">
                <a:tc>
                  <a:txBody>
                    <a:bodyPr/>
                    <a:lstStyle/>
                    <a:p>
                      <a:pPr algn="just">
                        <a:lnSpc>
                          <a:spcPct val="150000"/>
                        </a:lnSpc>
                      </a:pPr>
                      <a:r>
                        <a:rPr lang="en-GB" sz="2700" b="1" dirty="0" smtClean="0">
                          <a:solidFill>
                            <a:srgbClr val="660033"/>
                          </a:solidFill>
                          <a:latin typeface="Times New Roman" panose="02020603050405020304" pitchFamily="18" charset="0"/>
                          <a:cs typeface="Times New Roman" panose="02020603050405020304" pitchFamily="18" charset="0"/>
                        </a:rPr>
                        <a:t>Improved Stakeholder Engagement</a:t>
                      </a:r>
                      <a:endParaRPr lang="en-GB" sz="27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700" b="1" dirty="0" smtClean="0">
                          <a:latin typeface="Times New Roman" panose="02020603050405020304" pitchFamily="18" charset="0"/>
                          <a:cs typeface="Times New Roman" panose="02020603050405020304" pitchFamily="18" charset="0"/>
                        </a:rPr>
                        <a:t>Regular</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feedback</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cycles</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foster</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collaboration</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FF0000"/>
                          </a:solidFill>
                          <a:latin typeface="Times New Roman" panose="02020603050405020304" pitchFamily="18" charset="0"/>
                          <a:cs typeface="Times New Roman" panose="02020603050405020304" pitchFamily="18" charset="0"/>
                        </a:rPr>
                        <a:t>engagement</a:t>
                      </a:r>
                      <a:r>
                        <a:rPr lang="en-GB" sz="2700" dirty="0" smtClean="0">
                          <a:latin typeface="Times New Roman" panose="02020603050405020304" pitchFamily="18" charset="0"/>
                          <a:cs typeface="Times New Roman" panose="02020603050405020304" pitchFamily="18" charset="0"/>
                        </a:rPr>
                        <a:t> between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6600"/>
                          </a:solidFill>
                          <a:latin typeface="Times New Roman" panose="02020603050405020304" pitchFamily="18" charset="0"/>
                          <a:cs typeface="Times New Roman" panose="02020603050405020304" pitchFamily="18" charset="0"/>
                        </a:rPr>
                        <a:t>stakeholders</a:t>
                      </a:r>
                      <a:r>
                        <a:rPr lang="en-GB" sz="2700" dirty="0" smtClean="0">
                          <a:latin typeface="Times New Roman" panose="02020603050405020304" pitchFamily="18" charset="0"/>
                          <a:cs typeface="Times New Roman" panose="02020603050405020304" pitchFamily="18" charset="0"/>
                        </a:rPr>
                        <a:t> and </a:t>
                      </a:r>
                      <a:r>
                        <a:rPr lang="en-GB" sz="2700" b="1" dirty="0" smtClean="0">
                          <a:solidFill>
                            <a:srgbClr val="006600"/>
                          </a:solidFill>
                          <a:latin typeface="Times New Roman" panose="02020603050405020304" pitchFamily="18" charset="0"/>
                          <a:cs typeface="Times New Roman" panose="02020603050405020304" pitchFamily="18" charset="0"/>
                        </a:rPr>
                        <a:t>development</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6600"/>
                          </a:solidFill>
                          <a:latin typeface="Times New Roman" panose="02020603050405020304" pitchFamily="18" charset="0"/>
                          <a:cs typeface="Times New Roman" panose="02020603050405020304" pitchFamily="18" charset="0"/>
                        </a:rPr>
                        <a:t>teams</a:t>
                      </a:r>
                      <a:r>
                        <a:rPr lang="en-GB" sz="27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resulting</a:t>
                      </a:r>
                      <a:r>
                        <a:rPr lang="en-GB" sz="2700" dirty="0" smtClean="0">
                          <a:latin typeface="Times New Roman" panose="02020603050405020304" pitchFamily="18" charset="0"/>
                          <a:cs typeface="Times New Roman" panose="02020603050405020304" pitchFamily="18" charset="0"/>
                        </a:rPr>
                        <a:t> in </a:t>
                      </a:r>
                      <a:r>
                        <a:rPr lang="en-GB" sz="2700" b="1" dirty="0" smtClean="0">
                          <a:solidFill>
                            <a:srgbClr val="660033"/>
                          </a:solidFill>
                          <a:latin typeface="Times New Roman" panose="02020603050405020304" pitchFamily="18" charset="0"/>
                          <a:cs typeface="Times New Roman" panose="02020603050405020304" pitchFamily="18" charset="0"/>
                        </a:rPr>
                        <a:t>better</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alignment</a:t>
                      </a:r>
                      <a:r>
                        <a:rPr lang="en-GB" sz="2700" dirty="0" smtClean="0">
                          <a:latin typeface="Times New Roman" panose="02020603050405020304" pitchFamily="18" charset="0"/>
                          <a:cs typeface="Times New Roman" panose="02020603050405020304" pitchFamily="18" charset="0"/>
                        </a:rPr>
                        <a:t> with </a:t>
                      </a:r>
                      <a:r>
                        <a:rPr lang="en-GB" sz="2700" b="1" dirty="0" smtClean="0">
                          <a:solidFill>
                            <a:srgbClr val="660033"/>
                          </a:solidFill>
                          <a:latin typeface="Times New Roman" panose="02020603050405020304" pitchFamily="18" charset="0"/>
                          <a:cs typeface="Times New Roman" panose="02020603050405020304" pitchFamily="18" charset="0"/>
                        </a:rPr>
                        <a:t>user</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needs</a:t>
                      </a:r>
                      <a:r>
                        <a:rPr lang="en-GB" sz="27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67529625"/>
                  </a:ext>
                </a:extLst>
              </a:tr>
            </a:tbl>
          </a:graphicData>
        </a:graphic>
      </p:graphicFrame>
    </p:spTree>
    <p:extLst>
      <p:ext uri="{BB962C8B-B14F-4D97-AF65-F5344CB8AC3E}">
        <p14:creationId xmlns:p14="http://schemas.microsoft.com/office/powerpoint/2010/main" val="76425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is a software process</a:t>
            </a:r>
            <a:r>
              <a:rPr lang="en-GB" sz="2800" b="1" dirty="0" smtClean="0">
                <a:solidFill>
                  <a:srgbClr val="FF0000"/>
                </a:solidFill>
                <a:latin typeface="Times New Roman" panose="02020603050405020304" pitchFamily="18" charset="0"/>
                <a:cs typeface="Times New Roman" panose="02020603050405020304" pitchFamily="18" charset="0"/>
              </a:rPr>
              <a:t>?-----</a:t>
            </a:r>
            <a:endParaRPr lang="en-GB" sz="2800" dirty="0"/>
          </a:p>
        </p:txBody>
      </p:sp>
      <p:sp>
        <p:nvSpPr>
          <p:cNvPr id="3" name="Content Placeholder 2"/>
          <p:cNvSpPr>
            <a:spLocks noGrp="1"/>
          </p:cNvSpPr>
          <p:nvPr>
            <p:ph idx="1"/>
          </p:nvPr>
        </p:nvSpPr>
        <p:spPr>
          <a:xfrm>
            <a:off x="0" y="309716"/>
            <a:ext cx="12192000" cy="6548284"/>
          </a:xfrm>
        </p:spPr>
        <p:txBody>
          <a:bodyPr>
            <a:normAutofit/>
          </a:bodyPr>
          <a:lstStyle/>
          <a:p>
            <a:pPr algn="just">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Common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phases</a:t>
            </a:r>
            <a:r>
              <a:rPr lang="en-GB" dirty="0">
                <a:latin typeface="Times New Roman" panose="02020603050405020304" pitchFamily="18" charset="0"/>
                <a:cs typeface="Times New Roman" panose="02020603050405020304" pitchFamily="18" charset="0"/>
              </a:rPr>
              <a:t> include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requirements</a:t>
            </a:r>
            <a:r>
              <a:rPr lang="en-GB" dirty="0" smtClean="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gathering</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design</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implementation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deployment</a:t>
            </a:r>
            <a:r>
              <a:rPr lang="en-GB" dirty="0">
                <a:latin typeface="Times New Roman" panose="02020603050405020304" pitchFamily="18" charset="0"/>
                <a:cs typeface="Times New Roman" panose="02020603050405020304" pitchFamily="18" charset="0"/>
              </a:rPr>
              <a:t>, and </a:t>
            </a:r>
            <a:r>
              <a:rPr lang="en-GB" b="1" dirty="0">
                <a:solidFill>
                  <a:srgbClr val="D60093"/>
                </a:solidFill>
                <a:latin typeface="Times New Roman" panose="02020603050405020304" pitchFamily="18" charset="0"/>
                <a:cs typeface="Times New Roman" panose="02020603050405020304" pitchFamily="18" charset="0"/>
              </a:rPr>
              <a:t>maintenance</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smtClean="0">
                <a:solidFill>
                  <a:srgbClr val="0000CC"/>
                </a:solidFill>
                <a:latin typeface="Times New Roman" panose="02020603050405020304" pitchFamily="18" charset="0"/>
                <a:cs typeface="Times New Roman" panose="02020603050405020304" pitchFamily="18" charset="0"/>
              </a:rPr>
              <a:t>2. Activities </a:t>
            </a:r>
            <a:r>
              <a:rPr lang="en-GB" b="1" dirty="0">
                <a:solidFill>
                  <a:srgbClr val="0000CC"/>
                </a:solidFill>
                <a:latin typeface="Times New Roman" panose="02020603050405020304" pitchFamily="18" charset="0"/>
                <a:cs typeface="Times New Roman" panose="02020603050405020304" pitchFamily="18" charset="0"/>
              </a:rPr>
              <a:t>and </a:t>
            </a:r>
            <a:r>
              <a:rPr lang="en-GB" b="1" dirty="0" smtClean="0">
                <a:solidFill>
                  <a:srgbClr val="0000CC"/>
                </a:solidFill>
                <a:latin typeface="Times New Roman" panose="02020603050405020304" pitchFamily="18" charset="0"/>
                <a:cs typeface="Times New Roman" panose="02020603050405020304" pitchFamily="18" charset="0"/>
              </a:rPr>
              <a:t>Tasks</a:t>
            </a: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Within </a:t>
            </a:r>
            <a:r>
              <a:rPr lang="en-GB" dirty="0">
                <a:latin typeface="Times New Roman" panose="02020603050405020304" pitchFamily="18" charset="0"/>
                <a:cs typeface="Times New Roman" panose="02020603050405020304" pitchFamily="18" charset="0"/>
              </a:rPr>
              <a:t>each </a:t>
            </a:r>
            <a:r>
              <a:rPr lang="en-GB" b="1" dirty="0">
                <a:latin typeface="Times New Roman" panose="02020603050405020304" pitchFamily="18" charset="0"/>
                <a:cs typeface="Times New Roman" panose="02020603050405020304" pitchFamily="18" charset="0"/>
              </a:rPr>
              <a:t>phase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specific</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activities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tasks</a:t>
            </a:r>
            <a:r>
              <a:rPr lang="en-GB" dirty="0">
                <a:latin typeface="Times New Roman" panose="02020603050405020304" pitchFamily="18" charset="0"/>
                <a:cs typeface="Times New Roman" panose="02020603050405020304" pitchFamily="18" charset="0"/>
              </a:rPr>
              <a:t> are performed to achieve the </a:t>
            </a:r>
            <a:r>
              <a:rPr lang="en-GB" b="1" dirty="0">
                <a:solidFill>
                  <a:srgbClr val="800000"/>
                </a:solidFill>
                <a:latin typeface="Times New Roman" panose="02020603050405020304" pitchFamily="18" charset="0"/>
                <a:cs typeface="Times New Roman" panose="02020603050405020304" pitchFamily="18" charset="0"/>
              </a:rPr>
              <a:t>objectives</a:t>
            </a:r>
            <a:r>
              <a:rPr lang="en-GB" dirty="0">
                <a:latin typeface="Times New Roman" panose="02020603050405020304" pitchFamily="18" charset="0"/>
                <a:cs typeface="Times New Roman" panose="02020603050405020304" pitchFamily="18" charset="0"/>
              </a:rPr>
              <a:t> of that </a:t>
            </a:r>
            <a:r>
              <a:rPr lang="en-GB" b="1" dirty="0">
                <a:solidFill>
                  <a:srgbClr val="800000"/>
                </a:solidFill>
                <a:latin typeface="Times New Roman" panose="02020603050405020304" pitchFamily="18" charset="0"/>
                <a:cs typeface="Times New Roman" panose="02020603050405020304" pitchFamily="18" charset="0"/>
              </a:rPr>
              <a:t>phase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These </a:t>
            </a:r>
            <a:r>
              <a:rPr lang="en-GB" b="1" dirty="0">
                <a:solidFill>
                  <a:srgbClr val="006600"/>
                </a:solidFill>
                <a:latin typeface="Times New Roman" panose="02020603050405020304" pitchFamily="18" charset="0"/>
                <a:cs typeface="Times New Roman" panose="02020603050405020304" pitchFamily="18" charset="0"/>
              </a:rPr>
              <a:t>activities</a:t>
            </a:r>
            <a:r>
              <a:rPr lang="en-GB" dirty="0">
                <a:latin typeface="Times New Roman" panose="02020603050405020304" pitchFamily="18" charset="0"/>
                <a:cs typeface="Times New Roman" panose="02020603050405020304" pitchFamily="18" charset="0"/>
              </a:rPr>
              <a:t> may </a:t>
            </a:r>
            <a:r>
              <a:rPr lang="en-GB" b="1" dirty="0">
                <a:solidFill>
                  <a:srgbClr val="006600"/>
                </a:solidFill>
                <a:latin typeface="Times New Roman" panose="02020603050405020304" pitchFamily="18" charset="0"/>
                <a:cs typeface="Times New Roman" panose="02020603050405020304" pitchFamily="18" charset="0"/>
              </a:rPr>
              <a:t>include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requirements </a:t>
            </a:r>
            <a:r>
              <a:rPr lang="en-GB" b="1" dirty="0">
                <a:solidFill>
                  <a:srgbClr val="6600CC"/>
                </a:solidFill>
                <a:latin typeface="Times New Roman" panose="02020603050405020304" pitchFamily="18" charset="0"/>
                <a:cs typeface="Times New Roman" panose="02020603050405020304" pitchFamily="18" charset="0"/>
              </a:rPr>
              <a:t>analysis, architectural design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coding</a:t>
            </a:r>
            <a:r>
              <a:rPr lang="en-GB" b="1" dirty="0">
                <a:solidFill>
                  <a:srgbClr val="FF0000"/>
                </a:solidFill>
                <a:latin typeface="Times New Roman" panose="02020603050405020304" pitchFamily="18" charset="0"/>
                <a:cs typeface="Times New Roman" panose="02020603050405020304" pitchFamily="18" charset="0"/>
              </a:rPr>
              <a:t>, unit testing, system integration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user </a:t>
            </a:r>
            <a:r>
              <a:rPr lang="en-GB" b="1" dirty="0">
                <a:solidFill>
                  <a:srgbClr val="0000CC"/>
                </a:solidFill>
                <a:latin typeface="Times New Roman" panose="02020603050405020304" pitchFamily="18" charset="0"/>
                <a:cs typeface="Times New Roman" panose="02020603050405020304" pitchFamily="18" charset="0"/>
              </a:rPr>
              <a:t>acceptance testing</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software documentation.</a:t>
            </a:r>
            <a:endParaRPr lang="en-GB" b="1" dirty="0">
              <a:solidFill>
                <a:srgbClr val="0000CC"/>
              </a:solidFill>
            </a:endParaRPr>
          </a:p>
        </p:txBody>
      </p:sp>
    </p:spTree>
    <p:extLst>
      <p:ext uri="{BB962C8B-B14F-4D97-AF65-F5344CB8AC3E}">
        <p14:creationId xmlns:p14="http://schemas.microsoft.com/office/powerpoint/2010/main" val="2157294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2.2 Advantages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393" y="3831405"/>
            <a:ext cx="10515600" cy="4351338"/>
          </a:xfrm>
        </p:spPr>
        <p:txBody>
          <a:bodyPr>
            <a:normAutofit/>
          </a:bodyPr>
          <a:lstStyle/>
          <a:p>
            <a:endParaRPr lang="en-GB" b="1" dirty="0" smtClean="0"/>
          </a:p>
          <a:p>
            <a:endParaRPr lang="en-GB" b="1" dirty="0"/>
          </a:p>
          <a:p>
            <a:endParaRPr lang="en-GB" b="1" dirty="0" smtClean="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64037145"/>
              </p:ext>
            </p:extLst>
          </p:nvPr>
        </p:nvGraphicFramePr>
        <p:xfrm>
          <a:off x="103238" y="309716"/>
          <a:ext cx="12088762" cy="4754880"/>
        </p:xfrm>
        <a:graphic>
          <a:graphicData uri="http://schemas.openxmlformats.org/drawingml/2006/table">
            <a:tbl>
              <a:tblPr firstRow="1" bandRow="1">
                <a:tableStyleId>{5C22544A-7EE6-4342-B048-85BDC9FD1C3A}</a:tableStyleId>
              </a:tblPr>
              <a:tblGrid>
                <a:gridCol w="3672349">
                  <a:extLst>
                    <a:ext uri="{9D8B030D-6E8A-4147-A177-3AD203B41FA5}">
                      <a16:colId xmlns:a16="http://schemas.microsoft.com/office/drawing/2014/main" val="3998089511"/>
                    </a:ext>
                  </a:extLst>
                </a:gridCol>
                <a:gridCol w="8416413">
                  <a:extLst>
                    <a:ext uri="{9D8B030D-6E8A-4147-A177-3AD203B41FA5}">
                      <a16:colId xmlns:a16="http://schemas.microsoft.com/office/drawing/2014/main" val="2514180198"/>
                    </a:ext>
                  </a:extLst>
                </a:gridCol>
              </a:tblGrid>
              <a:tr h="585019">
                <a:tc>
                  <a:txBody>
                    <a:bodyPr/>
                    <a:lstStyle/>
                    <a:p>
                      <a:pPr algn="just">
                        <a:lnSpc>
                          <a:spcPct val="150000"/>
                        </a:lnSpc>
                      </a:pPr>
                      <a:r>
                        <a:rPr lang="en-GB" sz="2800" dirty="0" smtClean="0">
                          <a:latin typeface="Times New Roman" panose="02020603050405020304" pitchFamily="18" charset="0"/>
                          <a:cs typeface="Times New Roman" panose="02020603050405020304" pitchFamily="18" charset="0"/>
                        </a:rPr>
                        <a:t>Advantages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80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3234247"/>
                  </a:ext>
                </a:extLst>
              </a:tr>
              <a:tr h="585019">
                <a:tc>
                  <a:txBody>
                    <a:bodyPr/>
                    <a:lstStyle/>
                    <a:p>
                      <a:pPr algn="just">
                        <a:lnSpc>
                          <a:spcPct val="150000"/>
                        </a:lnSpc>
                      </a:pPr>
                      <a:r>
                        <a:rPr lang="en-GB" sz="2800" b="1" dirty="0" smtClean="0">
                          <a:solidFill>
                            <a:srgbClr val="6600CC"/>
                          </a:solidFill>
                          <a:latin typeface="Times New Roman" panose="02020603050405020304" pitchFamily="18" charset="0"/>
                          <a:cs typeface="Times New Roman" panose="02020603050405020304" pitchFamily="18" charset="0"/>
                        </a:rPr>
                        <a:t>Risk Reduction</a:t>
                      </a:r>
                      <a:endParaRPr lang="en-GB" sz="28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b="1" dirty="0" smtClean="0">
                          <a:latin typeface="Times New Roman" panose="02020603050405020304" pitchFamily="18" charset="0"/>
                          <a:cs typeface="Times New Roman" panose="02020603050405020304" pitchFamily="18" charset="0"/>
                        </a:rPr>
                        <a:t>Risks</a:t>
                      </a:r>
                      <a:r>
                        <a:rPr lang="en-GB" sz="2800" dirty="0" smtClean="0">
                          <a:latin typeface="Times New Roman" panose="02020603050405020304" pitchFamily="18" charset="0"/>
                          <a:cs typeface="Times New Roman" panose="02020603050405020304" pitchFamily="18" charset="0"/>
                        </a:rPr>
                        <a:t> are </a:t>
                      </a:r>
                      <a:r>
                        <a:rPr lang="en-GB" sz="2800" b="1" dirty="0" smtClean="0">
                          <a:solidFill>
                            <a:srgbClr val="D60093"/>
                          </a:solidFill>
                          <a:latin typeface="Times New Roman" panose="02020603050405020304" pitchFamily="18" charset="0"/>
                          <a:cs typeface="Times New Roman" panose="02020603050405020304" pitchFamily="18" charset="0"/>
                        </a:rPr>
                        <a:t>identified</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D60093"/>
                          </a:solidFill>
                          <a:latin typeface="Times New Roman" panose="02020603050405020304" pitchFamily="18" charset="0"/>
                          <a:cs typeface="Times New Roman" panose="02020603050405020304" pitchFamily="18" charset="0"/>
                        </a:rPr>
                        <a:t>addressed</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D60093"/>
                          </a:solidFill>
                          <a:latin typeface="Times New Roman" panose="02020603050405020304" pitchFamily="18" charset="0"/>
                          <a:cs typeface="Times New Roman" panose="02020603050405020304" pitchFamily="18" charset="0"/>
                        </a:rPr>
                        <a:t>incrementally</a:t>
                      </a:r>
                      <a:r>
                        <a:rPr lang="en-GB" sz="2800" dirty="0" smtClean="0">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660033"/>
                          </a:solidFill>
                          <a:latin typeface="Times New Roman" panose="02020603050405020304" pitchFamily="18" charset="0"/>
                          <a:cs typeface="Times New Roman" panose="02020603050405020304" pitchFamily="18" charset="0"/>
                        </a:rPr>
                        <a:t>        reducing</a:t>
                      </a:r>
                      <a:r>
                        <a:rPr lang="en-GB" sz="2800" dirty="0" smtClean="0">
                          <a:latin typeface="Times New Roman" panose="02020603050405020304" pitchFamily="18" charset="0"/>
                          <a:cs typeface="Times New Roman" panose="02020603050405020304" pitchFamily="18" charset="0"/>
                        </a:rPr>
                        <a:t> the </a:t>
                      </a:r>
                      <a:r>
                        <a:rPr lang="en-GB" sz="2800" b="1" dirty="0" smtClean="0">
                          <a:solidFill>
                            <a:srgbClr val="660033"/>
                          </a:solidFill>
                          <a:latin typeface="Times New Roman" panose="02020603050405020304" pitchFamily="18" charset="0"/>
                          <a:cs typeface="Times New Roman" panose="02020603050405020304" pitchFamily="18" charset="0"/>
                        </a:rPr>
                        <a:t>likelihood</a:t>
                      </a:r>
                      <a:r>
                        <a:rPr lang="en-GB" sz="2800" dirty="0" smtClean="0">
                          <a:latin typeface="Times New Roman" panose="02020603050405020304" pitchFamily="18" charset="0"/>
                          <a:cs typeface="Times New Roman" panose="02020603050405020304" pitchFamily="18" charset="0"/>
                        </a:rPr>
                        <a:t> of </a:t>
                      </a:r>
                      <a:r>
                        <a:rPr lang="en-GB" sz="2800" b="1" dirty="0" smtClean="0">
                          <a:solidFill>
                            <a:srgbClr val="660033"/>
                          </a:solidFill>
                          <a:latin typeface="Times New Roman" panose="02020603050405020304" pitchFamily="18" charset="0"/>
                          <a:cs typeface="Times New Roman" panose="02020603050405020304" pitchFamily="18" charset="0"/>
                        </a:rPr>
                        <a:t>project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failure</a:t>
                      </a:r>
                      <a:r>
                        <a:rPr lang="en-GB"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and </a:t>
                      </a:r>
                      <a:r>
                        <a:rPr lang="en-GB" sz="2800" baseline="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increasing</a:t>
                      </a:r>
                      <a:r>
                        <a:rPr lang="en-GB" sz="2800" dirty="0" smtClean="0">
                          <a:latin typeface="Times New Roman" panose="02020603050405020304" pitchFamily="18" charset="0"/>
                          <a:cs typeface="Times New Roman" panose="02020603050405020304" pitchFamily="18" charset="0"/>
                        </a:rPr>
                        <a:t> the </a:t>
                      </a:r>
                      <a:r>
                        <a:rPr lang="en-GB" sz="2800" b="1" dirty="0" smtClean="0">
                          <a:solidFill>
                            <a:srgbClr val="6600CC"/>
                          </a:solidFill>
                          <a:latin typeface="Times New Roman" panose="02020603050405020304" pitchFamily="18" charset="0"/>
                          <a:cs typeface="Times New Roman" panose="02020603050405020304" pitchFamily="18" charset="0"/>
                        </a:rPr>
                        <a:t>predictability</a:t>
                      </a:r>
                      <a:r>
                        <a:rPr lang="en-GB" sz="2800" dirty="0" smtClean="0">
                          <a:latin typeface="Times New Roman" panose="02020603050405020304" pitchFamily="18" charset="0"/>
                          <a:cs typeface="Times New Roman" panose="02020603050405020304" pitchFamily="18" charset="0"/>
                        </a:rPr>
                        <a:t> of </a:t>
                      </a:r>
                      <a:r>
                        <a:rPr lang="en-GB" sz="2800" b="1" dirty="0" smtClean="0">
                          <a:solidFill>
                            <a:srgbClr val="6600CC"/>
                          </a:solidFill>
                          <a:latin typeface="Times New Roman" panose="02020603050405020304" pitchFamily="18" charset="0"/>
                          <a:cs typeface="Times New Roman" panose="02020603050405020304" pitchFamily="18" charset="0"/>
                        </a:rPr>
                        <a:t>outcomes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25026476"/>
                  </a:ext>
                </a:extLst>
              </a:tr>
              <a:tr h="585019">
                <a:tc>
                  <a:txBody>
                    <a:bodyPr/>
                    <a:lstStyle/>
                    <a:p>
                      <a:pPr algn="just">
                        <a:lnSpc>
                          <a:spcPct val="150000"/>
                        </a:lnSpc>
                      </a:pPr>
                      <a:r>
                        <a:rPr lang="en-GB" sz="2800" b="1" dirty="0" smtClean="0">
                          <a:solidFill>
                            <a:srgbClr val="0000CC"/>
                          </a:solidFill>
                          <a:latin typeface="Times New Roman" panose="02020603050405020304" pitchFamily="18" charset="0"/>
                          <a:cs typeface="Times New Roman" panose="02020603050405020304" pitchFamily="18" charset="0"/>
                        </a:rPr>
                        <a:t>Quality Improvement</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b="1" dirty="0" smtClean="0">
                          <a:solidFill>
                            <a:srgbClr val="FF0000"/>
                          </a:solidFill>
                          <a:latin typeface="Times New Roman" panose="02020603050405020304" pitchFamily="18" charset="0"/>
                          <a:cs typeface="Times New Roman" panose="02020603050405020304" pitchFamily="18" charset="0"/>
                        </a:rPr>
                        <a:t>Continuous testing</a:t>
                      </a:r>
                      <a:r>
                        <a:rPr lang="en-GB" sz="2800" dirty="0" smtClean="0">
                          <a:solidFill>
                            <a:srgbClr val="FF0000"/>
                          </a:solidFill>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and </a:t>
                      </a:r>
                      <a:r>
                        <a:rPr lang="en-GB" sz="2800" b="1" dirty="0" smtClean="0">
                          <a:solidFill>
                            <a:srgbClr val="FF0000"/>
                          </a:solidFill>
                          <a:latin typeface="Times New Roman" panose="02020603050405020304" pitchFamily="18" charset="0"/>
                          <a:cs typeface="Times New Roman" panose="02020603050405020304" pitchFamily="18" charset="0"/>
                        </a:rPr>
                        <a:t>refinement</a:t>
                      </a:r>
                      <a:r>
                        <a:rPr lang="en-GB" sz="2800" dirty="0" smtClean="0">
                          <a:latin typeface="Times New Roman" panose="02020603050405020304" pitchFamily="18" charset="0"/>
                          <a:cs typeface="Times New Roman" panose="02020603050405020304" pitchFamily="18" charset="0"/>
                        </a:rPr>
                        <a:t> throughout the</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aseline="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process</a:t>
                      </a:r>
                      <a:r>
                        <a:rPr lang="en-GB" sz="2800" dirty="0" smtClean="0">
                          <a:latin typeface="Times New Roman" panose="02020603050405020304" pitchFamily="18" charset="0"/>
                          <a:cs typeface="Times New Roman" panose="02020603050405020304" pitchFamily="18" charset="0"/>
                        </a:rPr>
                        <a:t> lead 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660033"/>
                          </a:solidFill>
                          <a:latin typeface="Times New Roman" panose="02020603050405020304" pitchFamily="18" charset="0"/>
                          <a:cs typeface="Times New Roman" panose="02020603050405020304" pitchFamily="18" charset="0"/>
                        </a:rPr>
                        <a:t>        higher-quality software</a:t>
                      </a:r>
                      <a:r>
                        <a:rPr lang="en-GB" sz="2800" dirty="0" smtClean="0">
                          <a:solidFill>
                            <a:srgbClr val="660033"/>
                          </a:solidFill>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with </a:t>
                      </a:r>
                      <a:r>
                        <a:rPr lang="en-GB" sz="2800" b="1" dirty="0" smtClean="0">
                          <a:solidFill>
                            <a:srgbClr val="660033"/>
                          </a:solidFill>
                          <a:latin typeface="Times New Roman" panose="02020603050405020304" pitchFamily="18" charset="0"/>
                          <a:cs typeface="Times New Roman" panose="02020603050405020304" pitchFamily="18" charset="0"/>
                        </a:rPr>
                        <a:t>fewer</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defects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95155363"/>
                  </a:ext>
                </a:extLst>
              </a:tr>
            </a:tbl>
          </a:graphicData>
        </a:graphic>
      </p:graphicFrame>
    </p:spTree>
    <p:extLst>
      <p:ext uri="{BB962C8B-B14F-4D97-AF65-F5344CB8AC3E}">
        <p14:creationId xmlns:p14="http://schemas.microsoft.com/office/powerpoint/2010/main" val="1512856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2.3 Disadvantages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29959172"/>
              </p:ext>
            </p:extLst>
          </p:nvPr>
        </p:nvGraphicFramePr>
        <p:xfrm>
          <a:off x="0" y="309716"/>
          <a:ext cx="12192000" cy="6777990"/>
        </p:xfrm>
        <a:graphic>
          <a:graphicData uri="http://schemas.openxmlformats.org/drawingml/2006/table">
            <a:tbl>
              <a:tblPr firstRow="1" bandRow="1">
                <a:tableStyleId>{5C22544A-7EE6-4342-B048-85BDC9FD1C3A}</a:tableStyleId>
              </a:tblPr>
              <a:tblGrid>
                <a:gridCol w="2816942">
                  <a:extLst>
                    <a:ext uri="{9D8B030D-6E8A-4147-A177-3AD203B41FA5}">
                      <a16:colId xmlns:a16="http://schemas.microsoft.com/office/drawing/2014/main" val="3998089511"/>
                    </a:ext>
                  </a:extLst>
                </a:gridCol>
                <a:gridCol w="9375058">
                  <a:extLst>
                    <a:ext uri="{9D8B030D-6E8A-4147-A177-3AD203B41FA5}">
                      <a16:colId xmlns:a16="http://schemas.microsoft.com/office/drawing/2014/main" val="2514180198"/>
                    </a:ext>
                  </a:extLst>
                </a:gridCol>
              </a:tblGrid>
              <a:tr h="457200">
                <a:tc>
                  <a:txBody>
                    <a:bodyPr/>
                    <a:lstStyle/>
                    <a:p>
                      <a:pPr algn="just">
                        <a:lnSpc>
                          <a:spcPct val="150000"/>
                        </a:lnSpc>
                      </a:pPr>
                      <a:r>
                        <a:rPr lang="en-GB" sz="2550" dirty="0" smtClean="0">
                          <a:latin typeface="Times New Roman" panose="02020603050405020304" pitchFamily="18" charset="0"/>
                          <a:cs typeface="Times New Roman" panose="02020603050405020304" pitchFamily="18" charset="0"/>
                        </a:rPr>
                        <a:t>Advantages </a:t>
                      </a:r>
                      <a:endParaRPr lang="en-GB" sz="255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550" dirty="0" smtClean="0">
                          <a:latin typeface="Times New Roman" panose="02020603050405020304" pitchFamily="18" charset="0"/>
                          <a:cs typeface="Times New Roman" panose="02020603050405020304" pitchFamily="18" charset="0"/>
                        </a:rPr>
                        <a:t>Description </a:t>
                      </a:r>
                      <a:endParaRPr lang="en-GB" sz="25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3234247"/>
                  </a:ext>
                </a:extLst>
              </a:tr>
              <a:tr h="1759114">
                <a:tc>
                  <a:txBody>
                    <a:bodyPr/>
                    <a:lstStyle/>
                    <a:p>
                      <a:pPr algn="just">
                        <a:lnSpc>
                          <a:spcPct val="150000"/>
                        </a:lnSpc>
                      </a:pPr>
                      <a:r>
                        <a:rPr lang="en-GB" sz="2550" b="1" dirty="0" smtClean="0">
                          <a:solidFill>
                            <a:srgbClr val="6600CC"/>
                          </a:solidFill>
                          <a:latin typeface="Times New Roman" panose="02020603050405020304" pitchFamily="18" charset="0"/>
                          <a:cs typeface="Times New Roman" panose="02020603050405020304" pitchFamily="18" charset="0"/>
                        </a:rPr>
                        <a:t>Complexity Management</a:t>
                      </a:r>
                      <a:endParaRPr lang="en-GB" sz="255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514350" indent="-514350" algn="just">
                        <a:lnSpc>
                          <a:spcPct val="150000"/>
                        </a:lnSpc>
                        <a:buFont typeface="Wingdings" panose="05000000000000000000" pitchFamily="2" charset="2"/>
                        <a:buChar char="§"/>
                      </a:pPr>
                      <a:r>
                        <a:rPr lang="en-GB" sz="2550" b="1" dirty="0" smtClean="0">
                          <a:solidFill>
                            <a:srgbClr val="D60093"/>
                          </a:solidFill>
                          <a:latin typeface="Times New Roman" panose="02020603050405020304" pitchFamily="18" charset="0"/>
                          <a:cs typeface="Times New Roman" panose="02020603050405020304" pitchFamily="18" charset="0"/>
                        </a:rPr>
                        <a:t>Managing multiple iterations </a:t>
                      </a:r>
                      <a:r>
                        <a:rPr lang="en-GB" sz="2550" dirty="0" smtClean="0">
                          <a:latin typeface="Times New Roman" panose="02020603050405020304" pitchFamily="18" charset="0"/>
                          <a:cs typeface="Times New Roman" panose="02020603050405020304" pitchFamily="18" charset="0"/>
                        </a:rPr>
                        <a:t>and </a:t>
                      </a:r>
                      <a:r>
                        <a:rPr lang="en-GB" sz="2550" b="1" dirty="0" smtClean="0">
                          <a:latin typeface="Times New Roman" panose="02020603050405020304" pitchFamily="18" charset="0"/>
                          <a:cs typeface="Times New Roman" panose="02020603050405020304" pitchFamily="18" charset="0"/>
                        </a:rPr>
                        <a:t>incorporating</a:t>
                      </a:r>
                      <a:r>
                        <a:rPr lang="en-GB" sz="2550" dirty="0" smtClean="0">
                          <a:latin typeface="Times New Roman" panose="02020603050405020304" pitchFamily="18" charset="0"/>
                          <a:cs typeface="Times New Roman" panose="02020603050405020304" pitchFamily="18" charset="0"/>
                        </a:rPr>
                        <a:t> </a:t>
                      </a:r>
                      <a:r>
                        <a:rPr lang="en-GB" sz="2550" b="1" dirty="0" smtClean="0">
                          <a:latin typeface="Times New Roman" panose="02020603050405020304" pitchFamily="18" charset="0"/>
                          <a:cs typeface="Times New Roman" panose="02020603050405020304" pitchFamily="18" charset="0"/>
                        </a:rPr>
                        <a:t>changes</a:t>
                      </a:r>
                      <a:r>
                        <a:rPr lang="en-GB" sz="2550" dirty="0" smtClean="0">
                          <a:latin typeface="Times New Roman" panose="02020603050405020304" pitchFamily="18" charset="0"/>
                          <a:cs typeface="Times New Roman" panose="02020603050405020304" pitchFamily="18" charset="0"/>
                        </a:rPr>
                        <a:t> can </a:t>
                      </a:r>
                      <a:r>
                        <a:rPr lang="en-GB" sz="2550" b="1" dirty="0" smtClean="0">
                          <a:solidFill>
                            <a:srgbClr val="006600"/>
                          </a:solidFill>
                          <a:latin typeface="Times New Roman" panose="02020603050405020304" pitchFamily="18" charset="0"/>
                          <a:cs typeface="Times New Roman" panose="02020603050405020304" pitchFamily="18" charset="0"/>
                        </a:rPr>
                        <a:t>increase project</a:t>
                      </a:r>
                      <a:r>
                        <a:rPr lang="en-GB" sz="2550" dirty="0" smtClean="0">
                          <a:solidFill>
                            <a:srgbClr val="006600"/>
                          </a:solidFill>
                          <a:latin typeface="Times New Roman" panose="02020603050405020304" pitchFamily="18" charset="0"/>
                          <a:cs typeface="Times New Roman" panose="02020603050405020304" pitchFamily="18" charset="0"/>
                        </a:rPr>
                        <a:t> </a:t>
                      </a:r>
                      <a:r>
                        <a:rPr lang="en-GB" sz="2550" b="1" dirty="0" smtClean="0">
                          <a:solidFill>
                            <a:srgbClr val="006600"/>
                          </a:solidFill>
                          <a:latin typeface="Times New Roman" panose="02020603050405020304" pitchFamily="18" charset="0"/>
                          <a:cs typeface="Times New Roman" panose="02020603050405020304" pitchFamily="18" charset="0"/>
                        </a:rPr>
                        <a:t>complexity</a:t>
                      </a:r>
                      <a:r>
                        <a:rPr lang="en-GB" sz="2550" dirty="0" smtClean="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pitchFamily="2" charset="2"/>
                        <a:buNone/>
                      </a:pPr>
                      <a:r>
                        <a:rPr lang="en-GB" sz="2550" b="1" dirty="0" smtClean="0">
                          <a:solidFill>
                            <a:srgbClr val="0000CC"/>
                          </a:solidFill>
                          <a:latin typeface="Times New Roman" panose="02020603050405020304" pitchFamily="18" charset="0"/>
                          <a:cs typeface="Times New Roman" panose="02020603050405020304" pitchFamily="18" charset="0"/>
                        </a:rPr>
                        <a:t>     requiring</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0000CC"/>
                          </a:solidFill>
                          <a:latin typeface="Times New Roman" panose="02020603050405020304" pitchFamily="18" charset="0"/>
                          <a:cs typeface="Times New Roman" panose="02020603050405020304" pitchFamily="18" charset="0"/>
                        </a:rPr>
                        <a:t>careful</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0000CC"/>
                          </a:solidFill>
                          <a:latin typeface="Times New Roman" panose="02020603050405020304" pitchFamily="18" charset="0"/>
                          <a:cs typeface="Times New Roman" panose="02020603050405020304" pitchFamily="18" charset="0"/>
                        </a:rPr>
                        <a:t>coordination</a:t>
                      </a:r>
                      <a:r>
                        <a:rPr lang="en-GB" sz="2550" dirty="0" smtClean="0">
                          <a:latin typeface="Times New Roman" panose="02020603050405020304" pitchFamily="18" charset="0"/>
                          <a:cs typeface="Times New Roman" panose="02020603050405020304" pitchFamily="18" charset="0"/>
                        </a:rPr>
                        <a:t> and </a:t>
                      </a:r>
                      <a:r>
                        <a:rPr lang="en-GB" sz="2550" b="1" dirty="0" smtClean="0">
                          <a:solidFill>
                            <a:srgbClr val="0000CC"/>
                          </a:solidFill>
                          <a:latin typeface="Times New Roman" panose="02020603050405020304" pitchFamily="18" charset="0"/>
                          <a:cs typeface="Times New Roman" panose="02020603050405020304" pitchFamily="18" charset="0"/>
                        </a:rPr>
                        <a:t>communication</a:t>
                      </a:r>
                      <a:r>
                        <a:rPr lang="en-GB" sz="255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25026476"/>
                  </a:ext>
                </a:extLst>
              </a:tr>
              <a:tr h="2295077">
                <a:tc>
                  <a:txBody>
                    <a:bodyPr/>
                    <a:lstStyle/>
                    <a:p>
                      <a:pPr algn="just">
                        <a:lnSpc>
                          <a:spcPct val="150000"/>
                        </a:lnSpc>
                      </a:pPr>
                      <a:r>
                        <a:rPr lang="en-GB" sz="2550" b="1" dirty="0" smtClean="0">
                          <a:solidFill>
                            <a:srgbClr val="FF0000"/>
                          </a:solidFill>
                          <a:latin typeface="Times New Roman" panose="02020603050405020304" pitchFamily="18" charset="0"/>
                          <a:cs typeface="Times New Roman" panose="02020603050405020304" pitchFamily="18" charset="0"/>
                        </a:rPr>
                        <a:t>Potential Scope Creep</a:t>
                      </a: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50" dirty="0" smtClean="0">
                          <a:latin typeface="Times New Roman" panose="02020603050405020304" pitchFamily="18" charset="0"/>
                          <a:cs typeface="Times New Roman" panose="02020603050405020304" pitchFamily="18" charset="0"/>
                        </a:rPr>
                        <a:t>Without </a:t>
                      </a:r>
                      <a:r>
                        <a:rPr lang="en-GB" sz="2550" b="1" dirty="0" smtClean="0">
                          <a:latin typeface="Times New Roman" panose="02020603050405020304" pitchFamily="18" charset="0"/>
                          <a:cs typeface="Times New Roman" panose="02020603050405020304" pitchFamily="18" charset="0"/>
                        </a:rPr>
                        <a:t>proper control, </a:t>
                      </a:r>
                      <a:r>
                        <a:rPr lang="en-GB" sz="2550" dirty="0" smtClean="0">
                          <a:latin typeface="Times New Roman" panose="02020603050405020304" pitchFamily="18" charset="0"/>
                          <a:cs typeface="Times New Roman" panose="02020603050405020304" pitchFamily="18" charset="0"/>
                        </a:rPr>
                        <a:t>the </a:t>
                      </a:r>
                      <a:r>
                        <a:rPr lang="en-GB" sz="2550" b="1" dirty="0" smtClean="0">
                          <a:solidFill>
                            <a:srgbClr val="660033"/>
                          </a:solidFill>
                          <a:latin typeface="Times New Roman" panose="02020603050405020304" pitchFamily="18" charset="0"/>
                          <a:cs typeface="Times New Roman" panose="02020603050405020304" pitchFamily="18" charset="0"/>
                        </a:rPr>
                        <a:t>iterative</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660033"/>
                          </a:solidFill>
                          <a:latin typeface="Times New Roman" panose="02020603050405020304" pitchFamily="18" charset="0"/>
                          <a:cs typeface="Times New Roman" panose="02020603050405020304" pitchFamily="18" charset="0"/>
                        </a:rPr>
                        <a:t>model</a:t>
                      </a:r>
                      <a:r>
                        <a:rPr lang="en-GB" sz="2550" dirty="0" smtClean="0">
                          <a:latin typeface="Times New Roman" panose="02020603050405020304" pitchFamily="18" charset="0"/>
                          <a:cs typeface="Times New Roman" panose="02020603050405020304" pitchFamily="18" charset="0"/>
                        </a:rPr>
                        <a:t> may be </a:t>
                      </a:r>
                      <a:r>
                        <a:rPr lang="en-GB" sz="2550" b="1" dirty="0" smtClean="0">
                          <a:solidFill>
                            <a:srgbClr val="6600CC"/>
                          </a:solidFill>
                          <a:latin typeface="Times New Roman" panose="02020603050405020304" pitchFamily="18" charset="0"/>
                          <a:cs typeface="Times New Roman" panose="02020603050405020304" pitchFamily="18" charset="0"/>
                        </a:rPr>
                        <a:t>susceptible</a:t>
                      </a:r>
                      <a:r>
                        <a:rPr lang="en-GB" sz="2550" dirty="0" smtClean="0">
                          <a:latin typeface="Times New Roman" panose="02020603050405020304" pitchFamily="18" charset="0"/>
                          <a:cs typeface="Times New Roman" panose="02020603050405020304" pitchFamily="18" charset="0"/>
                        </a:rPr>
                        <a:t> to </a:t>
                      </a:r>
                      <a:r>
                        <a:rPr lang="en-GB" sz="2550" b="1" dirty="0" smtClean="0">
                          <a:solidFill>
                            <a:srgbClr val="6600CC"/>
                          </a:solidFill>
                          <a:latin typeface="Times New Roman" panose="02020603050405020304" pitchFamily="18" charset="0"/>
                          <a:cs typeface="Times New Roman" panose="02020603050405020304" pitchFamily="18" charset="0"/>
                        </a:rPr>
                        <a:t>scope</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6600CC"/>
                          </a:solidFill>
                          <a:latin typeface="Times New Roman" panose="02020603050405020304" pitchFamily="18" charset="0"/>
                          <a:cs typeface="Times New Roman" panose="02020603050405020304" pitchFamily="18" charset="0"/>
                        </a:rPr>
                        <a:t>creep</a:t>
                      </a:r>
                      <a:r>
                        <a:rPr lang="en-GB" sz="2550" dirty="0" smtClean="0">
                          <a:latin typeface="Times New Roman" panose="02020603050405020304" pitchFamily="18" charset="0"/>
                          <a:cs typeface="Times New Roman" panose="02020603050405020304" pitchFamily="18" charset="0"/>
                        </a:rPr>
                        <a:t>, where </a:t>
                      </a:r>
                      <a:r>
                        <a:rPr lang="en-GB" sz="2550" b="1" dirty="0" smtClean="0">
                          <a:solidFill>
                            <a:srgbClr val="FF0000"/>
                          </a:solidFill>
                          <a:latin typeface="Times New Roman" panose="02020603050405020304" pitchFamily="18" charset="0"/>
                          <a:cs typeface="Times New Roman" panose="02020603050405020304" pitchFamily="18" charset="0"/>
                        </a:rPr>
                        <a:t>additional</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FF0000"/>
                          </a:solidFill>
                          <a:latin typeface="Times New Roman" panose="02020603050405020304" pitchFamily="18" charset="0"/>
                          <a:cs typeface="Times New Roman" panose="02020603050405020304" pitchFamily="18" charset="0"/>
                        </a:rPr>
                        <a:t>requirements</a:t>
                      </a:r>
                      <a:r>
                        <a:rPr lang="en-GB" sz="2550" dirty="0" smtClean="0">
                          <a:latin typeface="Times New Roman" panose="02020603050405020304" pitchFamily="18" charset="0"/>
                          <a:cs typeface="Times New Roman" panose="02020603050405020304" pitchFamily="18" charset="0"/>
                        </a:rPr>
                        <a:t> are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50" dirty="0" smtClean="0">
                          <a:latin typeface="Times New Roman" panose="02020603050405020304" pitchFamily="18" charset="0"/>
                          <a:cs typeface="Times New Roman" panose="02020603050405020304" pitchFamily="18" charset="0"/>
                        </a:rPr>
                        <a:t>           added without  </a:t>
                      </a:r>
                      <a:r>
                        <a:rPr lang="en-GB" sz="2550" b="1" dirty="0" smtClean="0">
                          <a:solidFill>
                            <a:srgbClr val="006600"/>
                          </a:solidFill>
                          <a:latin typeface="Times New Roman" panose="02020603050405020304" pitchFamily="18" charset="0"/>
                          <a:cs typeface="Times New Roman" panose="02020603050405020304" pitchFamily="18" charset="0"/>
                        </a:rPr>
                        <a:t>corresponding</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006600"/>
                          </a:solidFill>
                          <a:latin typeface="Times New Roman" panose="02020603050405020304" pitchFamily="18" charset="0"/>
                          <a:cs typeface="Times New Roman" panose="02020603050405020304" pitchFamily="18" charset="0"/>
                        </a:rPr>
                        <a:t>adjustments</a:t>
                      </a:r>
                      <a:r>
                        <a:rPr lang="en-GB" sz="2550" dirty="0" smtClean="0">
                          <a:latin typeface="Times New Roman" panose="02020603050405020304" pitchFamily="18" charset="0"/>
                          <a:cs typeface="Times New Roman" panose="02020603050405020304" pitchFamily="18" charset="0"/>
                        </a:rPr>
                        <a:t> 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50" b="1" dirty="0" smtClean="0">
                          <a:solidFill>
                            <a:srgbClr val="006600"/>
                          </a:solidFill>
                          <a:latin typeface="Times New Roman" panose="02020603050405020304" pitchFamily="18" charset="0"/>
                          <a:cs typeface="Times New Roman" panose="02020603050405020304" pitchFamily="18" charset="0"/>
                        </a:rPr>
                        <a:t>          timelines</a:t>
                      </a:r>
                      <a:r>
                        <a:rPr lang="en-GB" sz="2550" dirty="0" smtClean="0">
                          <a:latin typeface="Times New Roman" panose="02020603050405020304" pitchFamily="18" charset="0"/>
                          <a:cs typeface="Times New Roman" panose="02020603050405020304" pitchFamily="18" charset="0"/>
                        </a:rPr>
                        <a:t> or </a:t>
                      </a:r>
                      <a:r>
                        <a:rPr lang="en-GB" sz="2550" b="1" dirty="0" smtClean="0">
                          <a:solidFill>
                            <a:srgbClr val="006600"/>
                          </a:solidFill>
                          <a:latin typeface="Times New Roman" panose="02020603050405020304" pitchFamily="18" charset="0"/>
                          <a:cs typeface="Times New Roman" panose="02020603050405020304" pitchFamily="18" charset="0"/>
                        </a:rPr>
                        <a:t>resources</a:t>
                      </a:r>
                      <a:r>
                        <a:rPr lang="en-GB" sz="255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95155363"/>
                  </a:ext>
                </a:extLst>
              </a:tr>
              <a:tr h="705243">
                <a:tc>
                  <a:txBody>
                    <a:bodyPr/>
                    <a:lstStyle/>
                    <a:p>
                      <a:pPr algn="just">
                        <a:lnSpc>
                          <a:spcPct val="150000"/>
                        </a:lnSpc>
                      </a:pPr>
                      <a:r>
                        <a:rPr lang="en-GB" sz="2550" b="1" dirty="0" smtClean="0">
                          <a:solidFill>
                            <a:srgbClr val="6600CC"/>
                          </a:solidFill>
                          <a:latin typeface="Times New Roman" panose="02020603050405020304" pitchFamily="18" charset="0"/>
                          <a:cs typeface="Times New Roman" panose="02020603050405020304" pitchFamily="18" charset="0"/>
                        </a:rPr>
                        <a:t>Increased Overhead</a:t>
                      </a:r>
                      <a:endParaRPr lang="en-GB" sz="255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50" dirty="0" smtClean="0">
                          <a:latin typeface="Times New Roman" panose="02020603050405020304" pitchFamily="18" charset="0"/>
                          <a:cs typeface="Times New Roman" panose="02020603050405020304" pitchFamily="18" charset="0"/>
                        </a:rPr>
                        <a:t>May </a:t>
                      </a:r>
                      <a:r>
                        <a:rPr lang="en-GB" sz="2550" b="1" dirty="0" smtClean="0">
                          <a:solidFill>
                            <a:srgbClr val="660033"/>
                          </a:solidFill>
                          <a:latin typeface="Times New Roman" panose="02020603050405020304" pitchFamily="18" charset="0"/>
                          <a:cs typeface="Times New Roman" panose="02020603050405020304" pitchFamily="18" charset="0"/>
                        </a:rPr>
                        <a:t>require</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660033"/>
                          </a:solidFill>
                          <a:latin typeface="Times New Roman" panose="02020603050405020304" pitchFamily="18" charset="0"/>
                          <a:cs typeface="Times New Roman" panose="02020603050405020304" pitchFamily="18" charset="0"/>
                        </a:rPr>
                        <a:t>additional</a:t>
                      </a:r>
                      <a:r>
                        <a:rPr lang="en-GB" sz="2550" dirty="0" smtClean="0">
                          <a:latin typeface="Times New Roman" panose="02020603050405020304" pitchFamily="18" charset="0"/>
                          <a:cs typeface="Times New Roman" panose="02020603050405020304" pitchFamily="18" charset="0"/>
                        </a:rPr>
                        <a:t> </a:t>
                      </a:r>
                      <a:r>
                        <a:rPr lang="en-GB" sz="2550" b="1" dirty="0" smtClean="0">
                          <a:solidFill>
                            <a:srgbClr val="660033"/>
                          </a:solidFill>
                          <a:latin typeface="Times New Roman" panose="02020603050405020304" pitchFamily="18" charset="0"/>
                          <a:cs typeface="Times New Roman" panose="02020603050405020304" pitchFamily="18" charset="0"/>
                        </a:rPr>
                        <a:t>overhead</a:t>
                      </a:r>
                      <a:r>
                        <a:rPr lang="en-GB" sz="2550" dirty="0" smtClean="0">
                          <a:latin typeface="Times New Roman" panose="02020603050405020304" pitchFamily="18" charset="0"/>
                          <a:cs typeface="Times New Roman" panose="02020603050405020304" pitchFamily="18" charset="0"/>
                        </a:rPr>
                        <a:t> for </a:t>
                      </a:r>
                      <a:r>
                        <a:rPr lang="en-GB" sz="2550" b="1" dirty="0" smtClean="0">
                          <a:solidFill>
                            <a:srgbClr val="0000CC"/>
                          </a:solidFill>
                          <a:latin typeface="Times New Roman" panose="02020603050405020304" pitchFamily="18" charset="0"/>
                          <a:cs typeface="Times New Roman" panose="02020603050405020304" pitchFamily="18" charset="0"/>
                        </a:rPr>
                        <a:t>planning</a:t>
                      </a:r>
                      <a:r>
                        <a:rPr lang="en-GB" sz="255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50" b="1" dirty="0" smtClean="0">
                          <a:solidFill>
                            <a:srgbClr val="0000CC"/>
                          </a:solidFill>
                          <a:latin typeface="Times New Roman" panose="02020603050405020304" pitchFamily="18" charset="0"/>
                          <a:cs typeface="Times New Roman" panose="02020603050405020304" pitchFamily="18" charset="0"/>
                        </a:rPr>
                        <a:t>            coordination</a:t>
                      </a:r>
                      <a:r>
                        <a:rPr lang="en-GB" sz="2550" dirty="0" smtClean="0">
                          <a:latin typeface="Times New Roman" panose="02020603050405020304" pitchFamily="18" charset="0"/>
                          <a:cs typeface="Times New Roman" panose="02020603050405020304" pitchFamily="18" charset="0"/>
                        </a:rPr>
                        <a:t>, and </a:t>
                      </a:r>
                      <a:r>
                        <a:rPr lang="en-GB" sz="2550" b="1" dirty="0" smtClean="0">
                          <a:solidFill>
                            <a:srgbClr val="0000CC"/>
                          </a:solidFill>
                          <a:latin typeface="Times New Roman" panose="02020603050405020304" pitchFamily="18" charset="0"/>
                          <a:cs typeface="Times New Roman" panose="02020603050405020304" pitchFamily="18" charset="0"/>
                        </a:rPr>
                        <a:t>documentation</a:t>
                      </a:r>
                      <a:r>
                        <a:rPr lang="en-GB" sz="2550" dirty="0" smtClean="0">
                          <a:latin typeface="Times New Roman" panose="02020603050405020304" pitchFamily="18" charset="0"/>
                          <a:cs typeface="Times New Roman" panose="02020603050405020304" pitchFamily="18" charset="0"/>
                        </a:rPr>
                        <a:t> compared to</a:t>
                      </a:r>
                      <a:r>
                        <a:rPr lang="en-GB" sz="2550" b="1"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50" b="1" dirty="0" smtClean="0">
                          <a:solidFill>
                            <a:srgbClr val="FF0000"/>
                          </a:solidFill>
                          <a:latin typeface="Times New Roman" panose="02020603050405020304" pitchFamily="18" charset="0"/>
                          <a:cs typeface="Times New Roman" panose="02020603050405020304" pitchFamily="18" charset="0"/>
                        </a:rPr>
                        <a:t>                           linear</a:t>
                      </a:r>
                      <a:r>
                        <a:rPr lang="en-GB" sz="2550" b="1" dirty="0" smtClean="0">
                          <a:latin typeface="Times New Roman" panose="02020603050405020304" pitchFamily="18" charset="0"/>
                          <a:cs typeface="Times New Roman" panose="02020603050405020304" pitchFamily="18" charset="0"/>
                        </a:rPr>
                        <a:t> </a:t>
                      </a:r>
                      <a:r>
                        <a:rPr lang="en-GB" sz="2550" b="1" dirty="0" smtClean="0">
                          <a:solidFill>
                            <a:srgbClr val="FF0000"/>
                          </a:solidFill>
                          <a:latin typeface="Times New Roman" panose="02020603050405020304" pitchFamily="18" charset="0"/>
                          <a:cs typeface="Times New Roman" panose="02020603050405020304" pitchFamily="18" charset="0"/>
                        </a:rPr>
                        <a:t>models</a:t>
                      </a:r>
                      <a:r>
                        <a:rPr lang="en-GB" sz="2550" b="1"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67529625"/>
                  </a:ext>
                </a:extLst>
              </a:tr>
            </a:tbl>
          </a:graphicData>
        </a:graphic>
      </p:graphicFrame>
    </p:spTree>
    <p:extLst>
      <p:ext uri="{BB962C8B-B14F-4D97-AF65-F5344CB8AC3E}">
        <p14:creationId xmlns:p14="http://schemas.microsoft.com/office/powerpoint/2010/main" val="143281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2.3 Disadvantages of Iterative Model----</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54603799"/>
              </p:ext>
            </p:extLst>
          </p:nvPr>
        </p:nvGraphicFramePr>
        <p:xfrm>
          <a:off x="0" y="309717"/>
          <a:ext cx="12192000" cy="4145534"/>
        </p:xfrm>
        <a:graphic>
          <a:graphicData uri="http://schemas.openxmlformats.org/drawingml/2006/table">
            <a:tbl>
              <a:tblPr firstRow="1" bandRow="1">
                <a:tableStyleId>{5C22544A-7EE6-4342-B048-85BDC9FD1C3A}</a:tableStyleId>
              </a:tblPr>
              <a:tblGrid>
                <a:gridCol w="3377381">
                  <a:extLst>
                    <a:ext uri="{9D8B030D-6E8A-4147-A177-3AD203B41FA5}">
                      <a16:colId xmlns:a16="http://schemas.microsoft.com/office/drawing/2014/main" val="3998089511"/>
                    </a:ext>
                  </a:extLst>
                </a:gridCol>
                <a:gridCol w="8814619">
                  <a:extLst>
                    <a:ext uri="{9D8B030D-6E8A-4147-A177-3AD203B41FA5}">
                      <a16:colId xmlns:a16="http://schemas.microsoft.com/office/drawing/2014/main" val="2514180198"/>
                    </a:ext>
                  </a:extLst>
                </a:gridCol>
              </a:tblGrid>
              <a:tr h="607112">
                <a:tc>
                  <a:txBody>
                    <a:bodyPr/>
                    <a:lstStyle/>
                    <a:p>
                      <a:pPr algn="just">
                        <a:lnSpc>
                          <a:spcPct val="150000"/>
                        </a:lnSpc>
                      </a:pPr>
                      <a:r>
                        <a:rPr lang="en-GB" sz="2700" dirty="0" smtClean="0">
                          <a:latin typeface="Times New Roman" panose="02020603050405020304" pitchFamily="18" charset="0"/>
                          <a:cs typeface="Times New Roman" panose="02020603050405020304" pitchFamily="18" charset="0"/>
                        </a:rPr>
                        <a:t>Advantages </a:t>
                      </a:r>
                      <a:endParaRPr lang="en-GB" sz="27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700" dirty="0" smtClean="0">
                          <a:latin typeface="Times New Roman" panose="02020603050405020304" pitchFamily="18" charset="0"/>
                          <a:cs typeface="Times New Roman" panose="02020603050405020304" pitchFamily="18" charset="0"/>
                        </a:rPr>
                        <a:t>Description </a:t>
                      </a:r>
                      <a:endParaRPr lang="en-GB"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3234247"/>
                  </a:ext>
                </a:extLst>
              </a:tr>
              <a:tr h="1831771">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Dependency Management</a:t>
                      </a:r>
                      <a:r>
                        <a:rPr lang="en-GB" sz="2400" dirty="0" smtClean="0">
                          <a:solidFill>
                            <a:srgbClr val="0000CC"/>
                          </a:solidFill>
                          <a:latin typeface="Times New Roman" panose="02020603050405020304" pitchFamily="18" charset="0"/>
                          <a:cs typeface="Times New Roman" panose="02020603050405020304" pitchFamily="18" charset="0"/>
                        </a:rPr>
                        <a:t> </a:t>
                      </a:r>
                      <a:endParaRPr lang="en-GB" sz="27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Dependencies</a:t>
                      </a:r>
                      <a:r>
                        <a:rPr lang="en-GB" sz="2800" dirty="0" smtClean="0">
                          <a:latin typeface="Times New Roman" panose="02020603050405020304" pitchFamily="18" charset="0"/>
                          <a:cs typeface="Times New Roman" panose="02020603050405020304" pitchFamily="18" charset="0"/>
                        </a:rPr>
                        <a:t> between </a:t>
                      </a:r>
                      <a:r>
                        <a:rPr lang="en-GB" sz="2800" b="1" dirty="0" smtClean="0">
                          <a:solidFill>
                            <a:srgbClr val="D60093"/>
                          </a:solidFill>
                          <a:latin typeface="Times New Roman" panose="02020603050405020304" pitchFamily="18" charset="0"/>
                          <a:cs typeface="Times New Roman" panose="02020603050405020304" pitchFamily="18" charset="0"/>
                        </a:rPr>
                        <a:t>iterations</a:t>
                      </a:r>
                      <a:r>
                        <a:rPr lang="en-GB" sz="2800" dirty="0" smtClean="0">
                          <a:latin typeface="Times New Roman" panose="02020603050405020304" pitchFamily="18" charset="0"/>
                          <a:cs typeface="Times New Roman" panose="02020603050405020304" pitchFamily="18" charset="0"/>
                        </a:rPr>
                        <a:t> may introduce </a:t>
                      </a:r>
                      <a:r>
                        <a:rPr lang="en-GB" sz="2800" b="1" dirty="0" smtClean="0">
                          <a:solidFill>
                            <a:srgbClr val="D60093"/>
                          </a:solidFill>
                          <a:latin typeface="Times New Roman" panose="02020603050405020304" pitchFamily="18" charset="0"/>
                          <a:cs typeface="Times New Roman" panose="02020603050405020304" pitchFamily="18" charset="0"/>
                        </a:rPr>
                        <a:t>challenges</a:t>
                      </a:r>
                      <a:r>
                        <a:rPr lang="en-GB" sz="2800" dirty="0" smtClean="0">
                          <a:latin typeface="Times New Roman" panose="02020603050405020304" pitchFamily="18" charset="0"/>
                          <a:cs typeface="Times New Roman" panose="02020603050405020304" pitchFamily="18" charset="0"/>
                        </a:rPr>
                        <a:t> in </a:t>
                      </a:r>
                      <a:r>
                        <a:rPr lang="en-GB" sz="2800" b="1" dirty="0" smtClean="0">
                          <a:solidFill>
                            <a:srgbClr val="D60093"/>
                          </a:solidFill>
                          <a:latin typeface="Times New Roman" panose="02020603050405020304" pitchFamily="18" charset="0"/>
                          <a:cs typeface="Times New Roman" panose="02020603050405020304" pitchFamily="18" charset="0"/>
                        </a:rPr>
                        <a:t>coordinating</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D60093"/>
                          </a:solidFill>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activities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CC"/>
                          </a:solidFill>
                          <a:latin typeface="Times New Roman" panose="02020603050405020304" pitchFamily="18" charset="0"/>
                          <a:cs typeface="Times New Roman" panose="02020603050405020304" pitchFamily="18" charset="0"/>
                        </a:rPr>
                        <a:t>resolving</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conflicts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25026476"/>
                  </a:ext>
                </a:extLst>
              </a:tr>
              <a:tr h="1425194">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Suitability for Small Projects</a:t>
                      </a:r>
                      <a:endParaRPr lang="en-GB" sz="2700" b="1" dirty="0" smtClean="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b="1" dirty="0" smtClean="0">
                          <a:solidFill>
                            <a:srgbClr val="FF0000"/>
                          </a:solidFill>
                          <a:latin typeface="Times New Roman" panose="02020603050405020304" pitchFamily="18" charset="0"/>
                          <a:cs typeface="Times New Roman" panose="02020603050405020304" pitchFamily="18" charset="0"/>
                        </a:rPr>
                        <a:t>Not</a:t>
                      </a:r>
                      <a:r>
                        <a:rPr lang="en-GB" sz="2400" dirty="0" smtClean="0">
                          <a:latin typeface="Times New Roman" panose="02020603050405020304" pitchFamily="18" charset="0"/>
                          <a:cs typeface="Times New Roman" panose="02020603050405020304" pitchFamily="18" charset="0"/>
                        </a:rPr>
                        <a:t> be </a:t>
                      </a:r>
                      <a:r>
                        <a:rPr lang="en-GB" sz="2400" b="1" dirty="0" smtClean="0">
                          <a:solidFill>
                            <a:srgbClr val="FF0000"/>
                          </a:solidFill>
                          <a:latin typeface="Times New Roman" panose="02020603050405020304" pitchFamily="18" charset="0"/>
                          <a:cs typeface="Times New Roman" panose="02020603050405020304" pitchFamily="18" charset="0"/>
                        </a:rPr>
                        <a:t>well-suited</a:t>
                      </a:r>
                      <a:r>
                        <a:rPr lang="en-GB" sz="2400" dirty="0" smtClean="0">
                          <a:latin typeface="Times New Roman" panose="02020603050405020304" pitchFamily="18" charset="0"/>
                          <a:cs typeface="Times New Roman" panose="02020603050405020304" pitchFamily="18" charset="0"/>
                        </a:rPr>
                        <a:t> for </a:t>
                      </a:r>
                      <a:r>
                        <a:rPr lang="en-GB" sz="2400" b="1" dirty="0" smtClean="0">
                          <a:latin typeface="Times New Roman" panose="02020603050405020304" pitchFamily="18" charset="0"/>
                          <a:cs typeface="Times New Roman" panose="02020603050405020304" pitchFamily="18" charset="0"/>
                        </a:rPr>
                        <a:t>very</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small</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projects</a:t>
                      </a:r>
                      <a:r>
                        <a:rPr lang="en-GB" sz="2400" dirty="0" smtClean="0">
                          <a:latin typeface="Times New Roman" panose="02020603050405020304" pitchFamily="18" charset="0"/>
                          <a:cs typeface="Times New Roman" panose="02020603050405020304" pitchFamily="18" charset="0"/>
                        </a:rPr>
                        <a:t> or </a:t>
                      </a:r>
                      <a:r>
                        <a:rPr lang="en-GB" sz="2400" b="1" dirty="0" smtClean="0">
                          <a:latin typeface="Times New Roman" panose="02020603050405020304" pitchFamily="18" charset="0"/>
                          <a:cs typeface="Times New Roman" panose="02020603050405020304" pitchFamily="18" charset="0"/>
                        </a:rPr>
                        <a:t>projects</a:t>
                      </a:r>
                      <a:r>
                        <a:rPr lang="en-GB" sz="2400" dirty="0" smtClean="0">
                          <a:latin typeface="Times New Roman" panose="02020603050405020304" pitchFamily="18" charset="0"/>
                          <a:cs typeface="Times New Roman" panose="02020603050405020304" pitchFamily="18" charset="0"/>
                        </a:rPr>
                        <a:t> with </a:t>
                      </a:r>
                      <a:r>
                        <a:rPr lang="en-GB" sz="2400" b="1" dirty="0" smtClean="0">
                          <a:solidFill>
                            <a:srgbClr val="660033"/>
                          </a:solidFill>
                          <a:latin typeface="Times New Roman" panose="02020603050405020304" pitchFamily="18" charset="0"/>
                          <a:cs typeface="Times New Roman" panose="02020603050405020304" pitchFamily="18" charset="0"/>
                        </a:rPr>
                        <a:t>well-defined</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requirements</a:t>
                      </a:r>
                      <a:r>
                        <a:rPr lang="en-GB" sz="2400" dirty="0" smtClean="0">
                          <a:latin typeface="Times New Roman" panose="02020603050405020304" pitchFamily="18" charset="0"/>
                          <a:cs typeface="Times New Roman" panose="02020603050405020304" pitchFamily="18" charset="0"/>
                        </a:rPr>
                        <a:t> where a </a:t>
                      </a:r>
                      <a:r>
                        <a:rPr lang="en-GB" sz="2400" b="1" dirty="0" smtClean="0">
                          <a:solidFill>
                            <a:srgbClr val="660033"/>
                          </a:solidFill>
                          <a:latin typeface="Times New Roman" panose="02020603050405020304" pitchFamily="18" charset="0"/>
                          <a:cs typeface="Times New Roman" panose="02020603050405020304" pitchFamily="18" charset="0"/>
                        </a:rPr>
                        <a:t>simpler</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approach</a:t>
                      </a:r>
                      <a:r>
                        <a:rPr lang="en-GB" sz="2400" dirty="0" smtClean="0">
                          <a:latin typeface="Times New Roman" panose="02020603050405020304" pitchFamily="18" charset="0"/>
                          <a:cs typeface="Times New Roman" panose="02020603050405020304" pitchFamily="18" charset="0"/>
                        </a:rPr>
                        <a:t> may </a:t>
                      </a:r>
                      <a:r>
                        <a:rPr lang="en-GB" sz="2400" b="1" dirty="0" smtClean="0">
                          <a:solidFill>
                            <a:srgbClr val="660033"/>
                          </a:solidFill>
                          <a:latin typeface="Times New Roman" panose="02020603050405020304" pitchFamily="18" charset="0"/>
                          <a:cs typeface="Times New Roman" panose="02020603050405020304" pitchFamily="18" charset="0"/>
                        </a:rPr>
                        <a:t>suffice</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95155363"/>
                  </a:ext>
                </a:extLst>
              </a:tr>
            </a:tbl>
          </a:graphicData>
        </a:graphic>
      </p:graphicFrame>
      <p:sp>
        <p:nvSpPr>
          <p:cNvPr id="3" name="TextBox 2"/>
          <p:cNvSpPr txBox="1"/>
          <p:nvPr/>
        </p:nvSpPr>
        <p:spPr>
          <a:xfrm>
            <a:off x="0" y="4464807"/>
            <a:ext cx="12192000" cy="369331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GB" sz="2600" b="1" u="sng" dirty="0" smtClean="0">
                <a:solidFill>
                  <a:srgbClr val="FF0000"/>
                </a:solidFill>
                <a:latin typeface="Times New Roman" panose="02020603050405020304" pitchFamily="18" charset="0"/>
                <a:cs typeface="Times New Roman" panose="02020603050405020304" pitchFamily="18" charset="0"/>
              </a:rPr>
              <a:t>Note</a:t>
            </a:r>
            <a:r>
              <a:rPr lang="en-GB" sz="2600" b="1" dirty="0" smtClean="0">
                <a:latin typeface="Times New Roman" panose="02020603050405020304" pitchFamily="18" charset="0"/>
                <a:cs typeface="Times New Roman" panose="02020603050405020304" pitchFamily="18" charset="0"/>
              </a:rPr>
              <a:t>: Despite</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these </a:t>
            </a:r>
            <a:r>
              <a:rPr lang="en-GB" sz="2600" b="1" dirty="0">
                <a:latin typeface="Times New Roman" panose="02020603050405020304" pitchFamily="18" charset="0"/>
                <a:cs typeface="Times New Roman" panose="02020603050405020304" pitchFamily="18" charset="0"/>
              </a:rPr>
              <a:t>disadvantages</a:t>
            </a:r>
            <a:r>
              <a:rPr lang="en-GB" sz="2600" dirty="0">
                <a:latin typeface="Times New Roman" panose="02020603050405020304" pitchFamily="18" charset="0"/>
                <a:cs typeface="Times New Roman" panose="02020603050405020304" pitchFamily="18" charset="0"/>
              </a:rPr>
              <a:t>, the </a:t>
            </a:r>
            <a:r>
              <a:rPr lang="en-GB" sz="2600" b="1" dirty="0">
                <a:solidFill>
                  <a:srgbClr val="0000CC"/>
                </a:solidFill>
                <a:latin typeface="Times New Roman" panose="02020603050405020304" pitchFamily="18" charset="0"/>
                <a:cs typeface="Times New Roman" panose="02020603050405020304" pitchFamily="18" charset="0"/>
              </a:rPr>
              <a:t>Iterative Model </a:t>
            </a:r>
            <a:r>
              <a:rPr lang="en-GB" sz="2600" dirty="0">
                <a:latin typeface="Times New Roman" panose="02020603050405020304" pitchFamily="18" charset="0"/>
                <a:cs typeface="Times New Roman" panose="02020603050405020304" pitchFamily="18" charset="0"/>
              </a:rPr>
              <a:t>remains a </a:t>
            </a:r>
            <a:r>
              <a:rPr lang="en-GB" sz="2600" b="1" dirty="0">
                <a:solidFill>
                  <a:srgbClr val="D60093"/>
                </a:solidFill>
                <a:latin typeface="Times New Roman" panose="02020603050405020304" pitchFamily="18" charset="0"/>
                <a:cs typeface="Times New Roman" panose="02020603050405020304" pitchFamily="18" charset="0"/>
              </a:rPr>
              <a:t>popular</a:t>
            </a:r>
            <a:r>
              <a:rPr lang="en-GB" sz="2600" dirty="0">
                <a:latin typeface="Times New Roman" panose="02020603050405020304" pitchFamily="18" charset="0"/>
                <a:cs typeface="Times New Roman" panose="02020603050405020304" pitchFamily="18" charset="0"/>
              </a:rPr>
              <a:t> and </a:t>
            </a:r>
            <a:r>
              <a:rPr lang="en-GB" sz="2600" b="1" dirty="0">
                <a:solidFill>
                  <a:srgbClr val="D60093"/>
                </a:solidFill>
                <a:latin typeface="Times New Roman" panose="02020603050405020304" pitchFamily="18" charset="0"/>
                <a:cs typeface="Times New Roman" panose="02020603050405020304" pitchFamily="18" charset="0"/>
              </a:rPr>
              <a:t>effective</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approach</a:t>
            </a:r>
            <a:r>
              <a:rPr lang="en-GB" sz="2600" dirty="0">
                <a:latin typeface="Times New Roman" panose="02020603050405020304" pitchFamily="18" charset="0"/>
                <a:cs typeface="Times New Roman" panose="02020603050405020304" pitchFamily="18" charset="0"/>
              </a:rPr>
              <a:t> for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particularly</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 </a:t>
            </a:r>
            <a:r>
              <a:rPr lang="en-GB" sz="2600" b="1" dirty="0">
                <a:latin typeface="Times New Roman" panose="02020603050405020304" pitchFamily="18" charset="0"/>
                <a:cs typeface="Times New Roman" panose="02020603050405020304" pitchFamily="18" charset="0"/>
              </a:rPr>
              <a:t>contexts</a:t>
            </a:r>
            <a:r>
              <a:rPr lang="en-GB" sz="2600" dirty="0">
                <a:latin typeface="Times New Roman" panose="02020603050405020304" pitchFamily="18" charset="0"/>
                <a:cs typeface="Times New Roman" panose="02020603050405020304" pitchFamily="18" charset="0"/>
              </a:rPr>
              <a:t> where </a:t>
            </a:r>
            <a:r>
              <a:rPr lang="en-GB" sz="2600" b="1" dirty="0">
                <a:solidFill>
                  <a:srgbClr val="FF0000"/>
                </a:solidFill>
                <a:latin typeface="Times New Roman" panose="02020603050405020304" pitchFamily="18" charset="0"/>
                <a:cs typeface="Times New Roman" panose="02020603050405020304" pitchFamily="18" charset="0"/>
              </a:rPr>
              <a:t>flexibility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responsiveness</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algn="just">
              <a:lnSpc>
                <a:spcPct val="150000"/>
              </a:lnSpc>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stakeholder</a:t>
            </a:r>
            <a:r>
              <a:rPr lang="en-GB" sz="2600" dirty="0" smtClean="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involvement</a:t>
            </a:r>
            <a:r>
              <a:rPr lang="en-GB" sz="2600" dirty="0">
                <a:latin typeface="Times New Roman" panose="02020603050405020304" pitchFamily="18" charset="0"/>
                <a:cs typeface="Times New Roman" panose="02020603050405020304" pitchFamily="18" charset="0"/>
              </a:rPr>
              <a:t> are </a:t>
            </a:r>
            <a:r>
              <a:rPr lang="en-GB" sz="2600" b="1" dirty="0">
                <a:solidFill>
                  <a:srgbClr val="660033"/>
                </a:solidFill>
                <a:latin typeface="Times New Roman" panose="02020603050405020304" pitchFamily="18" charset="0"/>
                <a:cs typeface="Times New Roman" panose="02020603050405020304" pitchFamily="18" charset="0"/>
              </a:rPr>
              <a:t>critical</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success</a:t>
            </a:r>
            <a:r>
              <a:rPr lang="en-GB" sz="26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5" name="Right Arrow 4"/>
          <p:cNvSpPr/>
          <p:nvPr/>
        </p:nvSpPr>
        <p:spPr>
          <a:xfrm>
            <a:off x="0" y="4348061"/>
            <a:ext cx="12064181" cy="233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9487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12954"/>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 Incremental </a:t>
            </a:r>
            <a:r>
              <a:rPr lang="en-GB" sz="2800" b="1"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0" y="412954"/>
            <a:ext cx="12192000" cy="6445045"/>
          </a:xfrm>
        </p:spPr>
        <p:txBody>
          <a:bodyPr>
            <a:no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is </a:t>
            </a:r>
            <a:r>
              <a:rPr lang="en-GB" sz="2600" dirty="0">
                <a:latin typeface="Times New Roman" panose="02020603050405020304" pitchFamily="18" charset="0"/>
                <a:cs typeface="Times New Roman" panose="02020603050405020304" pitchFamily="18" charset="0"/>
              </a:rPr>
              <a:t>a </a:t>
            </a:r>
            <a:r>
              <a:rPr lang="en-GB" sz="2600" b="1" dirty="0">
                <a:solidFill>
                  <a:srgbClr val="0000CC"/>
                </a:solidFill>
                <a:latin typeface="Times New Roman" panose="02020603050405020304" pitchFamily="18" charset="0"/>
                <a:cs typeface="Times New Roman" panose="02020603050405020304" pitchFamily="18" charset="0"/>
              </a:rPr>
              <a:t>software development process model </a:t>
            </a:r>
            <a:r>
              <a:rPr lang="en-GB" sz="2600" dirty="0">
                <a:latin typeface="Times New Roman" panose="02020603050405020304" pitchFamily="18" charset="0"/>
                <a:cs typeface="Times New Roman" panose="02020603050405020304" pitchFamily="18" charset="0"/>
              </a:rPr>
              <a:t>that </a:t>
            </a:r>
            <a:r>
              <a:rPr lang="en-GB" sz="2600" b="1" dirty="0">
                <a:latin typeface="Times New Roman" panose="02020603050405020304" pitchFamily="18" charset="0"/>
                <a:cs typeface="Times New Roman" panose="02020603050405020304" pitchFamily="18" charset="0"/>
              </a:rPr>
              <a:t>divides</a:t>
            </a: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the</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	development</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 </a:t>
            </a:r>
            <a:r>
              <a:rPr lang="en-GB" sz="2600" b="1" dirty="0">
                <a:solidFill>
                  <a:srgbClr val="FF00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into </a:t>
            </a:r>
            <a:r>
              <a:rPr lang="en-GB" sz="2600" b="1" dirty="0">
                <a:solidFill>
                  <a:srgbClr val="660033"/>
                </a:solidFill>
                <a:latin typeface="Times New Roman" panose="02020603050405020304" pitchFamily="18" charset="0"/>
                <a:cs typeface="Times New Roman" panose="02020603050405020304" pitchFamily="18" charset="0"/>
              </a:rPr>
              <a:t>smaller</a:t>
            </a:r>
            <a:r>
              <a:rPr lang="en-GB"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660033"/>
                </a:solidFill>
                <a:latin typeface="Times New Roman" panose="02020603050405020304" pitchFamily="18" charset="0"/>
                <a:cs typeface="Times New Roman" panose="02020603050405020304" pitchFamily="18" charset="0"/>
              </a:rPr>
              <a:t>		incremental</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builds</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modules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Each</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module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represents</a:t>
            </a:r>
            <a:r>
              <a:rPr lang="en-GB" sz="2600" dirty="0">
                <a:latin typeface="Times New Roman" panose="02020603050405020304" pitchFamily="18" charset="0"/>
                <a:cs typeface="Times New Roman" panose="02020603050405020304" pitchFamily="18" charset="0"/>
              </a:rPr>
              <a:t> a </a:t>
            </a:r>
            <a:r>
              <a:rPr lang="en-GB" sz="2600" b="1" dirty="0">
                <a:solidFill>
                  <a:srgbClr val="006600"/>
                </a:solidFill>
                <a:latin typeface="Times New Roman" panose="02020603050405020304" pitchFamily="18" charset="0"/>
                <a:cs typeface="Times New Roman" panose="02020603050405020304" pitchFamily="18" charset="0"/>
              </a:rPr>
              <a:t>subset</a:t>
            </a:r>
            <a:r>
              <a:rPr lang="en-GB" sz="2600" dirty="0">
                <a:latin typeface="Times New Roman" panose="02020603050405020304" pitchFamily="18" charset="0"/>
                <a:cs typeface="Times New Roman" panose="02020603050405020304" pitchFamily="18" charset="0"/>
              </a:rPr>
              <a:t> of the </a:t>
            </a:r>
            <a:r>
              <a:rPr lang="en-GB" sz="2600" b="1" dirty="0">
                <a:solidFill>
                  <a:srgbClr val="006600"/>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functionality</a:t>
            </a:r>
            <a:r>
              <a:rPr lang="en-GB" sz="2600" dirty="0">
                <a:latin typeface="Times New Roman" panose="02020603050405020304" pitchFamily="18" charset="0"/>
                <a:cs typeface="Times New Roman" panose="02020603050405020304" pitchFamily="18" charset="0"/>
              </a:rPr>
              <a:t> and is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	developed</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0000CC"/>
                </a:solidFill>
                <a:latin typeface="Times New Roman" panose="02020603050405020304" pitchFamily="18" charset="0"/>
                <a:cs typeface="Times New Roman" panose="02020603050405020304" pitchFamily="18" charset="0"/>
              </a:rPr>
              <a:t>delivered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incrementally</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a:solidFill>
                  <a:srgbClr val="660033"/>
                </a:solidFill>
                <a:latin typeface="Times New Roman" panose="02020603050405020304" pitchFamily="18" charset="0"/>
                <a:cs typeface="Times New Roman" panose="02020603050405020304" pitchFamily="18" charset="0"/>
              </a:rPr>
              <a:t>Incremental Model </a:t>
            </a:r>
            <a:r>
              <a:rPr lang="en-GB" sz="2600" dirty="0">
                <a:latin typeface="Times New Roman" panose="02020603050405020304" pitchFamily="18" charset="0"/>
                <a:cs typeface="Times New Roman" panose="02020603050405020304" pitchFamily="18" charset="0"/>
              </a:rPr>
              <a:t>combines elements of both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		waterfall</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iterative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allowing</a:t>
            </a:r>
            <a:r>
              <a:rPr lang="en-GB" sz="2600" dirty="0">
                <a:latin typeface="Times New Roman" panose="02020603050405020304" pitchFamily="18" charset="0"/>
                <a:cs typeface="Times New Roman" panose="02020603050405020304" pitchFamily="18" charset="0"/>
              </a:rPr>
              <a:t> for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parallel</a:t>
            </a:r>
            <a:r>
              <a:rPr lang="en-GB" sz="2600" dirty="0" smtClean="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of </a:t>
            </a:r>
            <a:r>
              <a:rPr lang="en-GB" sz="2600" b="1" dirty="0">
                <a:solidFill>
                  <a:srgbClr val="D60093"/>
                </a:solidFill>
                <a:latin typeface="Times New Roman" panose="02020603050405020304" pitchFamily="18" charset="0"/>
                <a:cs typeface="Times New Roman" panose="02020603050405020304" pitchFamily="18" charset="0"/>
              </a:rPr>
              <a:t>multiple</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modules</a:t>
            </a:r>
            <a:r>
              <a:rPr lang="en-GB" sz="2600" dirty="0">
                <a:latin typeface="Times New Roman" panose="02020603050405020304" pitchFamily="18" charset="0"/>
                <a:cs typeface="Times New Roman" panose="02020603050405020304" pitchFamily="18" charset="0"/>
              </a:rPr>
              <a:t> while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providing </a:t>
            </a: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flexibility</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accommodate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changes</a:t>
            </a:r>
            <a:r>
              <a:rPr lang="en-GB" sz="2600" dirty="0" smtClean="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throughout</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417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135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 Incremental </a:t>
            </a:r>
            <a:r>
              <a:rPr lang="en-GB" sz="2800" b="1" dirty="0" smtClean="0">
                <a:solidFill>
                  <a:srgbClr val="FF0000"/>
                </a:solidFill>
                <a:latin typeface="Times New Roman" panose="02020603050405020304" pitchFamily="18" charset="0"/>
                <a:cs typeface="Times New Roman" panose="02020603050405020304" pitchFamily="18" charset="0"/>
              </a:rPr>
              <a:t>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354"/>
            <a:ext cx="12192000" cy="6576645"/>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incremental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approach</a:t>
            </a:r>
            <a:r>
              <a:rPr lang="en-GB" dirty="0">
                <a:latin typeface="Times New Roman" panose="02020603050405020304" pitchFamily="18" charset="0"/>
                <a:cs typeface="Times New Roman" panose="02020603050405020304" pitchFamily="18" charset="0"/>
              </a:rPr>
              <a:t> allows for </a:t>
            </a:r>
            <a:r>
              <a:rPr lang="en-GB" b="1" dirty="0">
                <a:solidFill>
                  <a:srgbClr val="0000CC"/>
                </a:solidFill>
                <a:latin typeface="Times New Roman" panose="02020603050405020304" pitchFamily="18" charset="0"/>
                <a:cs typeface="Times New Roman" panose="02020603050405020304" pitchFamily="18" charset="0"/>
              </a:rPr>
              <a:t>progressive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refinement</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r>
              <a:rPr lang="en-GB" b="1" dirty="0">
                <a:solidFill>
                  <a:srgbClr val="0000CC"/>
                </a:solidFill>
                <a:latin typeface="Times New Roman" panose="02020603050405020304" pitchFamily="18" charset="0"/>
                <a:cs typeface="Times New Roman" panose="02020603050405020304" pitchFamily="18" charset="0"/>
              </a:rPr>
              <a:t>improvement</a:t>
            </a:r>
            <a:r>
              <a:rPr lang="en-GB" dirty="0">
                <a:latin typeface="Times New Roman" panose="02020603050405020304" pitchFamily="18" charset="0"/>
                <a:cs typeface="Times New Roman" panose="02020603050405020304" pitchFamily="18" charset="0"/>
              </a:rPr>
              <a:t> of the </a:t>
            </a:r>
            <a:r>
              <a:rPr lang="en-GB" b="1" dirty="0">
                <a:solidFill>
                  <a:srgbClr val="0000CC"/>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over</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1332273" y="1682207"/>
            <a:ext cx="8445908" cy="4959048"/>
          </a:xfrm>
          <a:prstGeom prst="rect">
            <a:avLst/>
          </a:prstGeom>
        </p:spPr>
      </p:pic>
    </p:spTree>
    <p:extLst>
      <p:ext uri="{BB962C8B-B14F-4D97-AF65-F5344CB8AC3E}">
        <p14:creationId xmlns:p14="http://schemas.microsoft.com/office/powerpoint/2010/main" val="18685504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3. Incremental Model------</a:t>
            </a:r>
            <a:endParaRPr lang="en-GB" sz="2400" dirty="0"/>
          </a:p>
        </p:txBody>
      </p:sp>
      <p:sp>
        <p:nvSpPr>
          <p:cNvPr id="3" name="Content Placeholder 2"/>
          <p:cNvSpPr>
            <a:spLocks noGrp="1"/>
          </p:cNvSpPr>
          <p:nvPr>
            <p:ph idx="1"/>
          </p:nvPr>
        </p:nvSpPr>
        <p:spPr>
          <a:xfrm>
            <a:off x="132735" y="457201"/>
            <a:ext cx="12059265" cy="6400799"/>
          </a:xfrm>
        </p:spPr>
        <p:txBody>
          <a:bodyPr>
            <a:noAutofit/>
          </a:bodyPr>
          <a:lstStyle/>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the </a:t>
            </a:r>
            <a:r>
              <a:rPr lang="en-GB" b="1" dirty="0">
                <a:latin typeface="Times New Roman" panose="02020603050405020304" pitchFamily="18" charset="0"/>
                <a:cs typeface="Times New Roman" panose="02020603050405020304" pitchFamily="18" charset="0"/>
              </a:rPr>
              <a:t>incremental model</a:t>
            </a:r>
            <a:r>
              <a:rPr lang="en-GB" dirty="0">
                <a:latin typeface="Times New Roman" panose="02020603050405020304" pitchFamily="18" charset="0"/>
                <a:cs typeface="Times New Roman" panose="02020603050405020304" pitchFamily="18" charset="0"/>
              </a:rPr>
              <a:t>, instead of </a:t>
            </a:r>
            <a:r>
              <a:rPr lang="en-GB" b="1" dirty="0">
                <a:solidFill>
                  <a:srgbClr val="0000FF"/>
                </a:solidFill>
                <a:latin typeface="Times New Roman" panose="02020603050405020304" pitchFamily="18" charset="0"/>
                <a:cs typeface="Times New Roman" panose="02020603050405020304" pitchFamily="18" charset="0"/>
              </a:rPr>
              <a:t>making </a:t>
            </a:r>
            <a:r>
              <a:rPr lang="en-GB" dirty="0">
                <a:latin typeface="Times New Roman" panose="02020603050405020304" pitchFamily="18" charset="0"/>
                <a:cs typeface="Times New Roman" panose="02020603050405020304" pitchFamily="18" charset="0"/>
              </a:rPr>
              <a:t>one</a:t>
            </a:r>
            <a:r>
              <a:rPr lang="en-GB" b="1" dirty="0">
                <a:solidFill>
                  <a:srgbClr val="0000FF"/>
                </a:solidFill>
                <a:latin typeface="Times New Roman" panose="02020603050405020304" pitchFamily="18" charset="0"/>
                <a:cs typeface="Times New Roman" panose="02020603050405020304" pitchFamily="18" charset="0"/>
              </a:rPr>
              <a:t> huge leap</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we </a:t>
            </a:r>
            <a:r>
              <a:rPr lang="en-GB" dirty="0">
                <a:latin typeface="Times New Roman" panose="02020603050405020304" pitchFamily="18" charset="0"/>
                <a:cs typeface="Times New Roman" panose="02020603050405020304" pitchFamily="18" charset="0"/>
              </a:rPr>
              <a:t>achieve our </a:t>
            </a:r>
            <a:r>
              <a:rPr lang="en-GB" b="1" dirty="0">
                <a:latin typeface="Times New Roman" panose="02020603050405020304" pitchFamily="18" charset="0"/>
                <a:cs typeface="Times New Roman" panose="02020603050405020304" pitchFamily="18" charset="0"/>
              </a:rPr>
              <a:t>goals </a:t>
            </a:r>
            <a:r>
              <a:rPr lang="en-GB" dirty="0">
                <a:latin typeface="Times New Roman" panose="02020603050405020304" pitchFamily="18" charset="0"/>
                <a:cs typeface="Times New Roman" panose="02020603050405020304" pitchFamily="18" charset="0"/>
              </a:rPr>
              <a:t>in</a:t>
            </a:r>
            <a:r>
              <a:rPr lang="en-GB" b="1" dirty="0">
                <a:latin typeface="Times New Roman" panose="02020603050405020304" pitchFamily="18" charset="0"/>
                <a:cs typeface="Times New Roman" panose="02020603050405020304" pitchFamily="18" charset="0"/>
              </a:rPr>
              <a:t> small steps</a:t>
            </a:r>
            <a:r>
              <a:rPr lang="en-GB"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As soon as the </a:t>
            </a:r>
            <a:r>
              <a:rPr lang="en-GB" b="1" dirty="0">
                <a:solidFill>
                  <a:srgbClr val="FF0000"/>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are </a:t>
            </a:r>
            <a:r>
              <a:rPr lang="en-GB" b="1" dirty="0">
                <a:solidFill>
                  <a:srgbClr val="9900CC"/>
                </a:solidFill>
                <a:latin typeface="Times New Roman" panose="02020603050405020304" pitchFamily="18" charset="0"/>
                <a:cs typeface="Times New Roman" panose="02020603050405020304" pitchFamily="18" charset="0"/>
              </a:rPr>
              <a:t>divided</a:t>
            </a:r>
            <a:r>
              <a:rPr lang="en-GB" dirty="0">
                <a:latin typeface="Times New Roman" panose="02020603050405020304" pitchFamily="18" charset="0"/>
                <a:cs typeface="Times New Roman" panose="02020603050405020304" pitchFamily="18" charset="0"/>
              </a:rPr>
              <a:t> into </a:t>
            </a:r>
            <a:endParaRPr lang="en-GB"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GB" b="1" dirty="0">
                <a:solidFill>
                  <a:srgbClr val="9900CC"/>
                </a:solidFill>
                <a:latin typeface="Times New Roman" panose="02020603050405020304" pitchFamily="18" charset="0"/>
                <a:cs typeface="Times New Roman" panose="02020603050405020304" pitchFamily="18" charset="0"/>
              </a:rPr>
              <a:t>	</a:t>
            </a:r>
            <a:r>
              <a:rPr lang="en-GB" b="1" dirty="0" smtClean="0">
                <a:solidFill>
                  <a:srgbClr val="9900CC"/>
                </a:solidFill>
                <a:latin typeface="Times New Roman" panose="02020603050405020304" pitchFamily="18" charset="0"/>
                <a:cs typeface="Times New Roman" panose="02020603050405020304" pitchFamily="18" charset="0"/>
              </a:rPr>
              <a:t>	modules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increments</a:t>
            </a:r>
            <a:r>
              <a:rPr lang="en-GB" dirty="0">
                <a:latin typeface="Times New Roman" panose="02020603050405020304" pitchFamily="18" charset="0"/>
                <a:cs typeface="Times New Roman" panose="02020603050405020304" pitchFamily="18" charset="0"/>
              </a:rPr>
              <a:t>), </a:t>
            </a:r>
            <a:r>
              <a:rPr lang="en-GB" b="1" dirty="0">
                <a:solidFill>
                  <a:srgbClr val="3333FF"/>
                </a:solidFill>
                <a:latin typeface="Times New Roman" panose="02020603050405020304" pitchFamily="18" charset="0"/>
                <a:cs typeface="Times New Roman" panose="02020603050405020304" pitchFamily="18" charset="0"/>
              </a:rPr>
              <a:t>incremental development</a:t>
            </a:r>
            <a:r>
              <a:rPr lang="en-GB" dirty="0">
                <a:solidFill>
                  <a:srgbClr val="3333FF"/>
                </a:solidFill>
                <a:latin typeface="Times New Roman" panose="02020603050405020304" pitchFamily="18" charset="0"/>
                <a:cs typeface="Times New Roman" panose="02020603050405020304" pitchFamily="18" charset="0"/>
              </a:rPr>
              <a:t> </a:t>
            </a:r>
            <a:endParaRPr lang="en-GB" dirty="0" smtClean="0">
              <a:solidFill>
                <a:srgbClr val="3333FF"/>
              </a:solidFill>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GB" dirty="0">
                <a:solidFill>
                  <a:srgbClr val="3333FF"/>
                </a:solidFill>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will </a:t>
            </a:r>
            <a:r>
              <a:rPr lang="en-GB" b="1" dirty="0">
                <a:solidFill>
                  <a:srgbClr val="3333FF"/>
                </a:solidFill>
                <a:latin typeface="Times New Roman" panose="02020603050405020304" pitchFamily="18" charset="0"/>
                <a:cs typeface="Times New Roman" panose="02020603050405020304" pitchFamily="18" charset="0"/>
              </a:rPr>
              <a:t>begin</a:t>
            </a:r>
            <a:r>
              <a:rPr lang="en-GB" dirty="0">
                <a:latin typeface="Times New Roman" panose="02020603050405020304" pitchFamily="18" charset="0"/>
                <a:cs typeface="Times New Roman" panose="02020603050405020304" pitchFamily="18" charset="0"/>
              </a:rPr>
              <a:t> as shown in the previous slide. </a:t>
            </a:r>
          </a:p>
          <a:p>
            <a:pPr algn="just">
              <a:lnSpc>
                <a:spcPct val="16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As </a:t>
            </a:r>
            <a:r>
              <a:rPr lang="en-GB" b="1" dirty="0">
                <a:solidFill>
                  <a:srgbClr val="6600CC"/>
                </a:solidFill>
                <a:latin typeface="Times New Roman" panose="02020603050405020304" pitchFamily="18" charset="0"/>
                <a:cs typeface="Times New Roman" panose="02020603050405020304" pitchFamily="18" charset="0"/>
              </a:rPr>
              <a:t>part</a:t>
            </a:r>
            <a:r>
              <a:rPr lang="en-GB" dirty="0">
                <a:latin typeface="Times New Roman" panose="02020603050405020304" pitchFamily="18" charset="0"/>
                <a:cs typeface="Times New Roman" panose="02020603050405020304" pitchFamily="18" charset="0"/>
              </a:rPr>
              <a:t> of the </a:t>
            </a:r>
            <a:r>
              <a:rPr lang="en-GB" b="1" dirty="0">
                <a:solidFill>
                  <a:srgbClr val="6600CC"/>
                </a:solidFill>
                <a:latin typeface="Times New Roman" panose="02020603050405020304" pitchFamily="18" charset="0"/>
                <a:cs typeface="Times New Roman" panose="02020603050405020304" pitchFamily="18" charset="0"/>
              </a:rPr>
              <a:t>Incremental model</a:t>
            </a:r>
            <a:r>
              <a:rPr lang="en-GB" dirty="0">
                <a:latin typeface="Times New Roman" panose="02020603050405020304" pitchFamily="18" charset="0"/>
                <a:cs typeface="Times New Roman" panose="02020603050405020304" pitchFamily="18" charset="0"/>
              </a:rPr>
              <a:t>, each</a:t>
            </a:r>
            <a:r>
              <a:rPr lang="en-GB" b="1" dirty="0">
                <a:latin typeface="Times New Roman" panose="02020603050405020304" pitchFamily="18" charset="0"/>
                <a:cs typeface="Times New Roman" panose="02020603050405020304" pitchFamily="18" charset="0"/>
              </a:rPr>
              <a:t> module (increment)</a:t>
            </a:r>
            <a:r>
              <a:rPr lang="en-GB" dirty="0">
                <a:latin typeface="Times New Roman" panose="02020603050405020304" pitchFamily="18" charset="0"/>
                <a:cs typeface="Times New Roman" panose="02020603050405020304" pitchFamily="18" charset="0"/>
              </a:rPr>
              <a:t> passes through </a:t>
            </a:r>
            <a:r>
              <a:rPr lang="en-GB" b="1" dirty="0">
                <a:solidFill>
                  <a:srgbClr val="FF0000"/>
                </a:solidFill>
                <a:latin typeface="Times New Roman" panose="02020603050405020304" pitchFamily="18" charset="0"/>
                <a:cs typeface="Times New Roman" panose="02020603050405020304" pitchFamily="18" charset="0"/>
              </a:rPr>
              <a:t>four phases</a:t>
            </a:r>
            <a:r>
              <a:rPr lang="en-GB" dirty="0">
                <a:latin typeface="Times New Roman" panose="02020603050405020304" pitchFamily="18" charset="0"/>
                <a:cs typeface="Times New Roman" panose="02020603050405020304" pitchFamily="18" charset="0"/>
              </a:rPr>
              <a:t>: </a:t>
            </a:r>
          </a:p>
          <a:p>
            <a:pPr marL="0" indent="0" algn="just">
              <a:lnSpc>
                <a:spcPct val="160000"/>
              </a:lnSpc>
              <a:spcBef>
                <a:spcPts val="0"/>
              </a:spcBef>
              <a:buNone/>
            </a:pPr>
            <a:r>
              <a:rPr lang="en-GB" b="1" dirty="0" smtClean="0">
                <a:solidFill>
                  <a:srgbClr val="800080"/>
                </a:solidFill>
                <a:latin typeface="Times New Roman" panose="02020603050405020304" pitchFamily="18" charset="0"/>
                <a:cs typeface="Times New Roman" panose="02020603050405020304" pitchFamily="18" charset="0"/>
              </a:rPr>
              <a:t>	requirements</a:t>
            </a:r>
            <a:r>
              <a:rPr lang="en-GB" dirty="0">
                <a:latin typeface="Times New Roman" panose="02020603050405020304" pitchFamily="18" charset="0"/>
                <a:cs typeface="Times New Roman" panose="02020603050405020304" pitchFamily="18" charset="0"/>
              </a:rPr>
              <a:t>, </a:t>
            </a:r>
            <a:r>
              <a:rPr lang="en-GB" b="1" dirty="0">
                <a:solidFill>
                  <a:srgbClr val="800080"/>
                </a:solidFill>
                <a:latin typeface="Times New Roman" panose="02020603050405020304" pitchFamily="18" charset="0"/>
                <a:cs typeface="Times New Roman" panose="02020603050405020304" pitchFamily="18" charset="0"/>
              </a:rPr>
              <a:t>design</a:t>
            </a:r>
            <a:r>
              <a:rPr lang="en-GB" dirty="0">
                <a:latin typeface="Times New Roman" panose="02020603050405020304" pitchFamily="18" charset="0"/>
                <a:cs typeface="Times New Roman" panose="02020603050405020304" pitchFamily="18" charset="0"/>
              </a:rPr>
              <a:t> and </a:t>
            </a:r>
            <a:endParaRPr lang="en-GB"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GB" b="1" dirty="0">
                <a:solidFill>
                  <a:srgbClr val="800080"/>
                </a:solidFill>
                <a:latin typeface="Times New Roman" panose="02020603050405020304" pitchFamily="18" charset="0"/>
                <a:cs typeface="Times New Roman" panose="02020603050405020304" pitchFamily="18" charset="0"/>
              </a:rPr>
              <a:t>	</a:t>
            </a:r>
            <a:r>
              <a:rPr lang="en-GB" b="1" dirty="0" smtClean="0">
                <a:solidFill>
                  <a:srgbClr val="800080"/>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solidFill>
                  <a:srgbClr val="800080"/>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and </a:t>
            </a:r>
            <a:r>
              <a:rPr lang="en-GB" b="1" dirty="0">
                <a:solidFill>
                  <a:srgbClr val="800080"/>
                </a:solidFill>
                <a:latin typeface="Times New Roman" panose="02020603050405020304" pitchFamily="18" charset="0"/>
                <a:cs typeface="Times New Roman" panose="02020603050405020304" pitchFamily="18" charset="0"/>
              </a:rPr>
              <a:t>implementation</a:t>
            </a:r>
            <a:r>
              <a:rPr lang="en-GB"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D9CEE1F-4CBF-4213-98C6-B986271D5E47}" type="slidenum">
              <a:rPr lang="en-US" smtClean="0"/>
              <a:pPr/>
              <a:t>35</a:t>
            </a:fld>
            <a:endParaRPr lang="en-US"/>
          </a:p>
        </p:txBody>
      </p:sp>
    </p:spTree>
    <p:extLst>
      <p:ext uri="{BB962C8B-B14F-4D97-AF65-F5344CB8AC3E}">
        <p14:creationId xmlns:p14="http://schemas.microsoft.com/office/powerpoint/2010/main" val="603429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 Incremental Model------</a:t>
            </a:r>
            <a:endParaRPr lang="en-GB" sz="2800" dirty="0"/>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Every</a:t>
            </a:r>
            <a:r>
              <a:rPr lang="en-GB" sz="3200" b="1" dirty="0">
                <a:solidFill>
                  <a:srgbClr val="3333FF"/>
                </a:solidFill>
                <a:latin typeface="Times New Roman" panose="02020603050405020304" pitchFamily="18" charset="0"/>
                <a:cs typeface="Times New Roman" panose="02020603050405020304" pitchFamily="18" charset="0"/>
              </a:rPr>
              <a:t> new release </a:t>
            </a:r>
            <a:r>
              <a:rPr lang="en-GB" sz="3200" dirty="0">
                <a:latin typeface="Times New Roman" panose="02020603050405020304" pitchFamily="18" charset="0"/>
                <a:cs typeface="Times New Roman" panose="02020603050405020304" pitchFamily="18" charset="0"/>
              </a:rPr>
              <a:t>of the </a:t>
            </a:r>
            <a:r>
              <a:rPr lang="en-GB" sz="3200" b="1" dirty="0">
                <a:latin typeface="Times New Roman" panose="02020603050405020304" pitchFamily="18" charset="0"/>
                <a:cs typeface="Times New Roman" panose="02020603050405020304" pitchFamily="18" charset="0"/>
              </a:rPr>
              <a:t>module adds functionality </a:t>
            </a:r>
            <a:r>
              <a:rPr lang="en-GB" sz="3200" dirty="0">
                <a:latin typeface="Times New Roman" panose="02020603050405020304" pitchFamily="18" charset="0"/>
                <a:cs typeface="Times New Roman" panose="02020603050405020304" pitchFamily="18" charset="0"/>
              </a:rPr>
              <a:t>to the </a:t>
            </a:r>
            <a:r>
              <a:rPr lang="en-GB" sz="3200" b="1" dirty="0">
                <a:solidFill>
                  <a:srgbClr val="9900CC"/>
                </a:solidFill>
                <a:latin typeface="Times New Roman" panose="02020603050405020304" pitchFamily="18" charset="0"/>
                <a:cs typeface="Times New Roman" panose="02020603050405020304" pitchFamily="18" charset="0"/>
              </a:rPr>
              <a:t>previous release module</a:t>
            </a:r>
            <a:r>
              <a:rPr lang="en-GB"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The </a:t>
            </a:r>
            <a:r>
              <a:rPr lang="en-GB" sz="3200" b="1" dirty="0">
                <a:latin typeface="Times New Roman" panose="02020603050405020304" pitchFamily="18" charset="0"/>
                <a:cs typeface="Times New Roman" panose="02020603050405020304" pitchFamily="18" charset="0"/>
              </a:rPr>
              <a:t>process continues until all </a:t>
            </a:r>
            <a:r>
              <a:rPr lang="en-GB" sz="3200" dirty="0">
                <a:latin typeface="Times New Roman" panose="02020603050405020304" pitchFamily="18" charset="0"/>
                <a:cs typeface="Times New Roman" panose="02020603050405020304" pitchFamily="18" charset="0"/>
              </a:rPr>
              <a:t>the intended </a:t>
            </a:r>
            <a:endParaRPr lang="en-GB" sz="3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3200" b="1" dirty="0">
                <a:solidFill>
                  <a:srgbClr val="0000FF"/>
                </a:solidFill>
                <a:latin typeface="Times New Roman" panose="02020603050405020304" pitchFamily="18" charset="0"/>
                <a:cs typeface="Times New Roman" panose="02020603050405020304" pitchFamily="18" charset="0"/>
              </a:rPr>
              <a:t>	</a:t>
            </a:r>
            <a:r>
              <a:rPr lang="en-GB" sz="3200" b="1" dirty="0" smtClean="0">
                <a:solidFill>
                  <a:srgbClr val="0000FF"/>
                </a:solidFill>
                <a:latin typeface="Times New Roman" panose="02020603050405020304" pitchFamily="18" charset="0"/>
                <a:cs typeface="Times New Roman" panose="02020603050405020304" pitchFamily="18" charset="0"/>
              </a:rPr>
              <a:t>	functionality</a:t>
            </a:r>
            <a:r>
              <a:rPr lang="en-GB" sz="3200" dirty="0" smtClean="0">
                <a:solidFill>
                  <a:srgbClr val="0000FF"/>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has been </a:t>
            </a:r>
            <a:r>
              <a:rPr lang="en-GB" sz="3200" b="1" dirty="0">
                <a:solidFill>
                  <a:srgbClr val="0000FF"/>
                </a:solidFill>
                <a:latin typeface="Times New Roman" panose="02020603050405020304" pitchFamily="18" charset="0"/>
                <a:cs typeface="Times New Roman" panose="02020603050405020304" pitchFamily="18" charset="0"/>
              </a:rPr>
              <a:t>implemented</a:t>
            </a:r>
            <a:r>
              <a:rPr lang="en-GB" sz="3200" dirty="0">
                <a:latin typeface="Times New Roman" panose="02020603050405020304" pitchFamily="18" charset="0"/>
                <a:cs typeface="Times New Roman" panose="02020603050405020304" pitchFamily="18" charset="0"/>
              </a:rPr>
              <a:t> and </a:t>
            </a:r>
            <a:endParaRPr lang="en-GB" sz="3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3200" b="1" dirty="0">
                <a:solidFill>
                  <a:srgbClr val="0000FF"/>
                </a:solidFill>
                <a:latin typeface="Times New Roman" panose="02020603050405020304" pitchFamily="18" charset="0"/>
                <a:cs typeface="Times New Roman" panose="02020603050405020304" pitchFamily="18" charset="0"/>
              </a:rPr>
              <a:t>	</a:t>
            </a:r>
            <a:r>
              <a:rPr lang="en-GB" sz="3200" b="1" dirty="0" smtClean="0">
                <a:solidFill>
                  <a:srgbClr val="0000FF"/>
                </a:solidFill>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the</a:t>
            </a:r>
            <a:r>
              <a:rPr lang="en-GB" sz="3200" b="1" dirty="0" smtClean="0">
                <a:solidFill>
                  <a:srgbClr val="0000FF"/>
                </a:solidFill>
                <a:latin typeface="Times New Roman" panose="02020603050405020304" pitchFamily="18" charset="0"/>
                <a:cs typeface="Times New Roman" panose="02020603050405020304" pitchFamily="18" charset="0"/>
              </a:rPr>
              <a:t> complete</a:t>
            </a:r>
            <a:r>
              <a:rPr lang="en-GB" sz="3200" dirty="0" smtClean="0">
                <a:latin typeface="Times New Roman" panose="02020603050405020304" pitchFamily="18" charset="0"/>
                <a:cs typeface="Times New Roman" panose="02020603050405020304" pitchFamily="18" charset="0"/>
              </a:rPr>
              <a:t> </a:t>
            </a:r>
            <a:r>
              <a:rPr lang="en-GB" sz="3200" b="1" dirty="0">
                <a:solidFill>
                  <a:srgbClr val="0000FF"/>
                </a:solidFill>
                <a:latin typeface="Times New Roman" panose="02020603050405020304" pitchFamily="18" charset="0"/>
                <a:cs typeface="Times New Roman" panose="02020603050405020304" pitchFamily="18" charset="0"/>
              </a:rPr>
              <a:t>system</a:t>
            </a:r>
            <a:r>
              <a:rPr lang="en-GB" sz="3200" dirty="0">
                <a:latin typeface="Times New Roman" panose="02020603050405020304" pitchFamily="18" charset="0"/>
                <a:cs typeface="Times New Roman" panose="02020603050405020304" pitchFamily="18" charset="0"/>
              </a:rPr>
              <a:t> is </a:t>
            </a:r>
            <a:r>
              <a:rPr lang="en-GB" sz="3200" b="1" dirty="0">
                <a:solidFill>
                  <a:srgbClr val="0000FF"/>
                </a:solidFill>
                <a:latin typeface="Times New Roman" panose="02020603050405020304" pitchFamily="18" charset="0"/>
                <a:cs typeface="Times New Roman" panose="02020603050405020304" pitchFamily="18" charset="0"/>
              </a:rPr>
              <a:t>developed</a:t>
            </a:r>
            <a:r>
              <a:rPr lang="en-GB"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3200" b="1" u="sng" dirty="0">
                <a:latin typeface="Times New Roman" panose="02020603050405020304" pitchFamily="18" charset="0"/>
                <a:cs typeface="Times New Roman" panose="02020603050405020304" pitchFamily="18" charset="0"/>
              </a:rPr>
              <a:t>Example</a:t>
            </a:r>
            <a:r>
              <a:rPr lang="en-GB" sz="3200" b="1" dirty="0">
                <a:latin typeface="Times New Roman" panose="02020603050405020304" pitchFamily="18" charset="0"/>
                <a:cs typeface="Times New Roman" panose="02020603050405020304" pitchFamily="18" charset="0"/>
              </a:rPr>
              <a:t>:</a:t>
            </a:r>
            <a:r>
              <a:rPr lang="en-GB"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Assume we are expected to </a:t>
            </a:r>
            <a:r>
              <a:rPr lang="en-GB" sz="3200" b="1" dirty="0">
                <a:latin typeface="Times New Roman" panose="02020603050405020304" pitchFamily="18" charset="0"/>
                <a:cs typeface="Times New Roman" panose="02020603050405020304" pitchFamily="18" charset="0"/>
              </a:rPr>
              <a:t>deliver</a:t>
            </a:r>
            <a:r>
              <a:rPr lang="en-GB" sz="3200" dirty="0">
                <a:latin typeface="Times New Roman" panose="02020603050405020304" pitchFamily="18" charset="0"/>
                <a:cs typeface="Times New Roman" panose="02020603050405020304" pitchFamily="18" charset="0"/>
              </a:rPr>
              <a:t> a </a:t>
            </a:r>
            <a:r>
              <a:rPr lang="en-GB" sz="3200" b="1" i="1" dirty="0">
                <a:solidFill>
                  <a:srgbClr val="FF0000"/>
                </a:solidFill>
                <a:latin typeface="Times New Roman" panose="02020603050405020304" pitchFamily="18" charset="0"/>
                <a:cs typeface="Times New Roman" panose="02020603050405020304" pitchFamily="18" charset="0"/>
              </a:rPr>
              <a:t>word processor </a:t>
            </a:r>
            <a:r>
              <a:rPr lang="en-GB" sz="3200" dirty="0">
                <a:latin typeface="Times New Roman" panose="02020603050405020304" pitchFamily="18" charset="0"/>
                <a:cs typeface="Times New Roman" panose="02020603050405020304" pitchFamily="18" charset="0"/>
              </a:rPr>
              <a:t>to the </a:t>
            </a:r>
            <a:r>
              <a:rPr lang="en-GB" sz="3200" b="1" i="1" dirty="0">
                <a:latin typeface="Times New Roman" panose="02020603050405020304" pitchFamily="18" charset="0"/>
                <a:cs typeface="Times New Roman" panose="02020603050405020304" pitchFamily="18" charset="0"/>
              </a:rPr>
              <a:t>client</a:t>
            </a:r>
            <a:r>
              <a:rPr lang="en-GB" sz="3200" dirty="0">
                <a:latin typeface="Times New Roman" panose="02020603050405020304" pitchFamily="18" charset="0"/>
                <a:cs typeface="Times New Roman" panose="02020603050405020304" pitchFamily="18" charset="0"/>
              </a:rPr>
              <a:t> by an </a:t>
            </a:r>
            <a:r>
              <a:rPr lang="en-GB" sz="3200" b="1" dirty="0">
                <a:solidFill>
                  <a:srgbClr val="6600CC"/>
                </a:solidFill>
                <a:latin typeface="Times New Roman" panose="02020603050405020304" pitchFamily="18" charset="0"/>
                <a:cs typeface="Times New Roman" panose="02020603050405020304" pitchFamily="18" charset="0"/>
              </a:rPr>
              <a:t>impossible deadline</a:t>
            </a:r>
            <a:r>
              <a:rPr lang="en-GB"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We will </a:t>
            </a:r>
            <a:r>
              <a:rPr lang="en-GB" sz="3200" b="1" dirty="0">
                <a:solidFill>
                  <a:srgbClr val="800080"/>
                </a:solidFill>
                <a:latin typeface="Times New Roman" panose="02020603050405020304" pitchFamily="18" charset="0"/>
                <a:cs typeface="Times New Roman" panose="02020603050405020304" pitchFamily="18" charset="0"/>
              </a:rPr>
              <a:t>consider</a:t>
            </a:r>
            <a:r>
              <a:rPr lang="en-GB" sz="3200" dirty="0">
                <a:latin typeface="Times New Roman" panose="02020603050405020304" pitchFamily="18" charset="0"/>
                <a:cs typeface="Times New Roman" panose="02020603050405020304" pitchFamily="18" charset="0"/>
              </a:rPr>
              <a:t> </a:t>
            </a:r>
            <a:r>
              <a:rPr lang="en-GB" sz="3200" b="1" dirty="0">
                <a:solidFill>
                  <a:srgbClr val="800080"/>
                </a:solidFill>
                <a:latin typeface="Times New Roman" panose="02020603050405020304" pitchFamily="18" charset="0"/>
                <a:cs typeface="Times New Roman" panose="02020603050405020304" pitchFamily="18" charset="0"/>
              </a:rPr>
              <a:t>incremental development </a:t>
            </a:r>
            <a:r>
              <a:rPr lang="en-GB" sz="3200" dirty="0">
                <a:latin typeface="Times New Roman" panose="02020603050405020304" pitchFamily="18" charset="0"/>
                <a:cs typeface="Times New Roman" panose="02020603050405020304" pitchFamily="18" charset="0"/>
              </a:rPr>
              <a:t>for this </a:t>
            </a:r>
            <a:r>
              <a:rPr lang="en-GB" sz="3200" b="1" dirty="0">
                <a:latin typeface="Times New Roman" panose="02020603050405020304" pitchFamily="18" charset="0"/>
                <a:cs typeface="Times New Roman" panose="02020603050405020304" pitchFamily="18" charset="0"/>
              </a:rPr>
              <a:t>project</a:t>
            </a:r>
            <a:r>
              <a:rPr lang="en-GB" sz="32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9CEE1F-4CBF-4213-98C6-B986271D5E47}" type="slidenum">
              <a:rPr lang="en-US" smtClean="0"/>
              <a:pPr/>
              <a:t>36</a:t>
            </a:fld>
            <a:endParaRPr lang="en-US"/>
          </a:p>
        </p:txBody>
      </p:sp>
    </p:spTree>
    <p:extLst>
      <p:ext uri="{BB962C8B-B14F-4D97-AF65-F5344CB8AC3E}">
        <p14:creationId xmlns:p14="http://schemas.microsoft.com/office/powerpoint/2010/main" val="4260332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GB" sz="2400" b="1" dirty="0">
                <a:solidFill>
                  <a:srgbClr val="FF0000"/>
                </a:solidFill>
                <a:latin typeface="Times New Roman" panose="02020603050405020304" pitchFamily="18" charset="0"/>
                <a:cs typeface="Times New Roman" panose="02020603050405020304" pitchFamily="18" charset="0"/>
              </a:rPr>
              <a:t>3. Incremental Model------</a:t>
            </a:r>
            <a:endParaRPr lang="en-GB" sz="2400" dirty="0"/>
          </a:p>
        </p:txBody>
      </p:sp>
      <p:sp>
        <p:nvSpPr>
          <p:cNvPr id="3" name="Content Placeholder 2"/>
          <p:cNvSpPr>
            <a:spLocks noGrp="1"/>
          </p:cNvSpPr>
          <p:nvPr>
            <p:ph idx="1"/>
          </p:nvPr>
        </p:nvSpPr>
        <p:spPr>
          <a:xfrm>
            <a:off x="0" y="381000"/>
            <a:ext cx="11960942" cy="6340475"/>
          </a:xfrm>
        </p:spPr>
        <p:txBody>
          <a:bodyPr>
            <a:normAutofit/>
          </a:bodyPr>
          <a:lstStyle/>
          <a:p>
            <a:pPr algn="just">
              <a:lnSpc>
                <a:spcPct val="150000"/>
              </a:lnSpc>
              <a:spcBef>
                <a:spcPts val="0"/>
              </a:spcBef>
              <a:buFont typeface="Wingdings" panose="05000000000000000000" pitchFamily="2" charset="2"/>
              <a:buChar char="§"/>
            </a:pPr>
            <a:r>
              <a:rPr lang="en-GB" b="1" dirty="0">
                <a:solidFill>
                  <a:srgbClr val="800080"/>
                </a:solidFill>
                <a:latin typeface="Times New Roman" panose="02020603050405020304" pitchFamily="18" charset="0"/>
                <a:cs typeface="Times New Roman" panose="02020603050405020304" pitchFamily="18" charset="0"/>
              </a:rPr>
              <a:t>Divided</a:t>
            </a:r>
            <a:r>
              <a:rPr lang="en-GB" dirty="0">
                <a:latin typeface="Times New Roman" panose="02020603050405020304" pitchFamily="18" charset="0"/>
                <a:cs typeface="Times New Roman" panose="02020603050405020304" pitchFamily="18" charset="0"/>
              </a:rPr>
              <a:t> the </a:t>
            </a:r>
            <a:r>
              <a:rPr lang="en-GB" b="1" dirty="0">
                <a:solidFill>
                  <a:srgbClr val="800080"/>
                </a:solidFill>
                <a:latin typeface="Times New Roman" panose="02020603050405020304" pitchFamily="18" charset="0"/>
                <a:cs typeface="Times New Roman" panose="02020603050405020304" pitchFamily="18" charset="0"/>
              </a:rPr>
              <a:t>software requirements </a:t>
            </a:r>
            <a:r>
              <a:rPr lang="en-GB" dirty="0">
                <a:latin typeface="Times New Roman" panose="02020603050405020304" pitchFamily="18" charset="0"/>
                <a:cs typeface="Times New Roman" panose="02020603050405020304" pitchFamily="18" charset="0"/>
              </a:rPr>
              <a:t>into </a:t>
            </a:r>
            <a:r>
              <a:rPr lang="en-GB" b="1" dirty="0">
                <a:solidFill>
                  <a:srgbClr val="0000FF"/>
                </a:solidFill>
                <a:latin typeface="Times New Roman" panose="02020603050405020304" pitchFamily="18" charset="0"/>
                <a:cs typeface="Times New Roman" panose="02020603050405020304" pitchFamily="18" charset="0"/>
              </a:rPr>
              <a:t>three</a:t>
            </a:r>
            <a:r>
              <a:rPr lang="en-GB" dirty="0">
                <a:latin typeface="Times New Roman" panose="02020603050405020304" pitchFamily="18" charset="0"/>
                <a:cs typeface="Times New Roman" panose="02020603050405020304" pitchFamily="18" charset="0"/>
              </a:rPr>
              <a:t> </a:t>
            </a:r>
            <a:r>
              <a:rPr lang="en-GB" b="1" dirty="0">
                <a:solidFill>
                  <a:srgbClr val="0000FF"/>
                </a:solidFill>
                <a:latin typeface="Times New Roman" panose="02020603050405020304" pitchFamily="18" charset="0"/>
                <a:cs typeface="Times New Roman" panose="02020603050405020304" pitchFamily="18" charset="0"/>
              </a:rPr>
              <a:t>specific</a:t>
            </a:r>
            <a:r>
              <a:rPr lang="en-GB" dirty="0">
                <a:latin typeface="Times New Roman" panose="02020603050405020304" pitchFamily="18" charset="0"/>
                <a:cs typeface="Times New Roman" panose="02020603050405020304" pitchFamily="18" charset="0"/>
              </a:rPr>
              <a:t> </a:t>
            </a:r>
            <a:r>
              <a:rPr lang="en-GB" b="1" dirty="0">
                <a:solidFill>
                  <a:srgbClr val="0000FF"/>
                </a:solidFill>
                <a:latin typeface="Times New Roman" panose="02020603050405020304" pitchFamily="18" charset="0"/>
                <a:cs typeface="Times New Roman" panose="02020603050405020304" pitchFamily="18" charset="0"/>
              </a:rPr>
              <a:t>modules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	A</a:t>
            </a:r>
            <a:r>
              <a:rPr lang="en-GB" b="1" dirty="0">
                <a:solidFill>
                  <a:srgbClr val="FF0000"/>
                </a:solidFill>
                <a:latin typeface="Times New Roman" panose="02020603050405020304" pitchFamily="18" charset="0"/>
                <a:cs typeface="Times New Roman" panose="02020603050405020304" pitchFamily="18" charset="0"/>
              </a:rPr>
              <a:t>, B</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C</a:t>
            </a:r>
            <a:r>
              <a:rPr lang="en-GB" dirty="0">
                <a:latin typeface="Times New Roman" panose="02020603050405020304" pitchFamily="18" charset="0"/>
                <a:cs typeface="Times New Roman" panose="02020603050405020304" pitchFamily="18" charset="0"/>
              </a:rPr>
              <a:t> as shown below.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Each </a:t>
            </a:r>
            <a:r>
              <a:rPr lang="en-GB" b="1" dirty="0">
                <a:solidFill>
                  <a:srgbClr val="9900CC"/>
                </a:solidFill>
                <a:latin typeface="Times New Roman" panose="02020603050405020304" pitchFamily="18" charset="0"/>
                <a:cs typeface="Times New Roman" panose="02020603050405020304" pitchFamily="18" charset="0"/>
              </a:rPr>
              <a:t>module</a:t>
            </a:r>
            <a:r>
              <a:rPr lang="en-GB" dirty="0">
                <a:latin typeface="Times New Roman" panose="02020603050405020304" pitchFamily="18" charset="0"/>
                <a:cs typeface="Times New Roman" panose="02020603050405020304" pitchFamily="18" charset="0"/>
              </a:rPr>
              <a:t> of a </a:t>
            </a:r>
            <a:r>
              <a:rPr lang="en-GB" b="1" dirty="0">
                <a:solidFill>
                  <a:srgbClr val="9900CC"/>
                </a:solidFill>
                <a:latin typeface="Times New Roman" panose="02020603050405020304" pitchFamily="18" charset="0"/>
                <a:cs typeface="Times New Roman" panose="02020603050405020304" pitchFamily="18" charset="0"/>
              </a:rPr>
              <a:t>software product</a:t>
            </a:r>
            <a:r>
              <a:rPr lang="en-GB" dirty="0">
                <a:solidFill>
                  <a:srgbClr val="99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incrementally</a:t>
            </a:r>
            <a:r>
              <a:rPr lang="en-GB"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developed</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delivered</a:t>
            </a:r>
            <a:r>
              <a:rPr lang="en-GB" dirty="0">
                <a:latin typeface="Times New Roman" panose="02020603050405020304" pitchFamily="18" charset="0"/>
                <a:cs typeface="Times New Roman" panose="02020603050405020304" pitchFamily="18" charset="0"/>
              </a:rPr>
              <a:t>. </a:t>
            </a:r>
          </a:p>
          <a:p>
            <a:endParaRPr lang="en-GB" dirty="0"/>
          </a:p>
        </p:txBody>
      </p:sp>
      <p:sp>
        <p:nvSpPr>
          <p:cNvPr id="4" name="Slide Number Placeholder 3"/>
          <p:cNvSpPr>
            <a:spLocks noGrp="1"/>
          </p:cNvSpPr>
          <p:nvPr>
            <p:ph type="sldNum" sz="quarter" idx="12"/>
          </p:nvPr>
        </p:nvSpPr>
        <p:spPr/>
        <p:txBody>
          <a:bodyPr/>
          <a:lstStyle/>
          <a:p>
            <a:fld id="{0D9CEE1F-4CBF-4213-98C6-B986271D5E47}" type="slidenum">
              <a:rPr lang="en-US" smtClean="0"/>
              <a:pPr/>
              <a:t>37</a:t>
            </a:fld>
            <a:endParaRPr lang="en-US"/>
          </a:p>
        </p:txBody>
      </p:sp>
      <p:pic>
        <p:nvPicPr>
          <p:cNvPr id="5" name="Picture 4"/>
          <p:cNvPicPr>
            <a:picLocks noChangeAspect="1"/>
          </p:cNvPicPr>
          <p:nvPr/>
        </p:nvPicPr>
        <p:blipFill>
          <a:blip r:embed="rId2"/>
          <a:stretch>
            <a:fillRect/>
          </a:stretch>
        </p:blipFill>
        <p:spPr>
          <a:xfrm>
            <a:off x="1523721" y="3551237"/>
            <a:ext cx="9667255" cy="3114368"/>
          </a:xfrm>
          <a:prstGeom prst="rect">
            <a:avLst/>
          </a:prstGeom>
        </p:spPr>
      </p:pic>
    </p:spTree>
    <p:extLst>
      <p:ext uri="{BB962C8B-B14F-4D97-AF65-F5344CB8AC3E}">
        <p14:creationId xmlns:p14="http://schemas.microsoft.com/office/powerpoint/2010/main" val="5977502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38100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 Incremental Model------</a:t>
            </a:r>
            <a:endParaRPr lang="en-GB" sz="2800" dirty="0"/>
          </a:p>
        </p:txBody>
      </p:sp>
      <p:sp>
        <p:nvSpPr>
          <p:cNvPr id="3" name="Content Placeholder 2"/>
          <p:cNvSpPr>
            <a:spLocks noGrp="1"/>
          </p:cNvSpPr>
          <p:nvPr>
            <p:ph idx="1"/>
          </p:nvPr>
        </p:nvSpPr>
        <p:spPr>
          <a:xfrm>
            <a:off x="0" y="381001"/>
            <a:ext cx="12192000" cy="6476999"/>
          </a:xfrm>
        </p:spPr>
        <p:txBody>
          <a:bodyPr>
            <a:noAutofit/>
          </a:bodyPr>
          <a:lstStyle/>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first release (A) </a:t>
            </a:r>
            <a:r>
              <a:rPr lang="en-GB" dirty="0">
                <a:latin typeface="Times New Roman" panose="02020603050405020304" pitchFamily="18" charset="0"/>
                <a:cs typeface="Times New Roman" panose="02020603050405020304" pitchFamily="18" charset="0"/>
              </a:rPr>
              <a:t>of the </a:t>
            </a:r>
            <a:r>
              <a:rPr lang="en-GB" b="1" dirty="0">
                <a:solidFill>
                  <a:srgbClr val="3333FF"/>
                </a:solidFill>
                <a:latin typeface="Times New Roman" panose="02020603050405020304" pitchFamily="18" charset="0"/>
                <a:cs typeface="Times New Roman" panose="02020603050405020304" pitchFamily="18" charset="0"/>
              </a:rPr>
              <a:t>software </a:t>
            </a:r>
            <a:r>
              <a:rPr lang="en-GB" dirty="0">
                <a:latin typeface="Times New Roman" panose="02020603050405020304" pitchFamily="18" charset="0"/>
                <a:cs typeface="Times New Roman" panose="02020603050405020304" pitchFamily="18" charset="0"/>
              </a:rPr>
              <a:t>contains:</a:t>
            </a:r>
          </a:p>
          <a:p>
            <a:pPr algn="just">
              <a:lnSpc>
                <a:spcPct val="150000"/>
              </a:lnSpc>
              <a:spcBef>
                <a:spcPts val="0"/>
              </a:spcBef>
              <a:buFont typeface="Wingdings" panose="05000000000000000000" pitchFamily="2" charset="2"/>
              <a:buChar char="ü"/>
            </a:pPr>
            <a:r>
              <a:rPr lang="en-GB" b="1" dirty="0">
                <a:solidFill>
                  <a:srgbClr val="6600CC"/>
                </a:solidFill>
                <a:latin typeface="Times New Roman" panose="02020603050405020304" pitchFamily="18" charset="0"/>
                <a:cs typeface="Times New Roman" panose="02020603050405020304" pitchFamily="18" charset="0"/>
              </a:rPr>
              <a:t>File management, </a:t>
            </a:r>
          </a:p>
          <a:p>
            <a:pPr algn="just">
              <a:lnSpc>
                <a:spcPct val="150000"/>
              </a:lnSpc>
              <a:spcBef>
                <a:spcPts val="0"/>
              </a:spcBef>
              <a:buFont typeface="Wingdings" panose="05000000000000000000" pitchFamily="2" charset="2"/>
              <a:buChar char="ü"/>
            </a:pPr>
            <a:r>
              <a:rPr lang="en-GB" b="1" dirty="0">
                <a:solidFill>
                  <a:srgbClr val="6600CC"/>
                </a:solidFill>
                <a:latin typeface="Times New Roman" panose="02020603050405020304" pitchFamily="18" charset="0"/>
                <a:cs typeface="Times New Roman" panose="02020603050405020304" pitchFamily="18" charset="0"/>
              </a:rPr>
              <a:t>Document generation</a:t>
            </a:r>
            <a:r>
              <a:rPr lang="en-GB" dirty="0">
                <a:latin typeface="Times New Roman" panose="02020603050405020304" pitchFamily="18" charset="0"/>
                <a:cs typeface="Times New Roman" panose="02020603050405020304" pitchFamily="18" charset="0"/>
              </a:rPr>
              <a:t>, and </a:t>
            </a:r>
          </a:p>
          <a:p>
            <a:pPr algn="just">
              <a:lnSpc>
                <a:spcPct val="150000"/>
              </a:lnSpc>
              <a:spcBef>
                <a:spcPts val="0"/>
              </a:spcBef>
              <a:buFont typeface="Wingdings" panose="05000000000000000000" pitchFamily="2" charset="2"/>
              <a:buChar char="ü"/>
            </a:pPr>
            <a:r>
              <a:rPr lang="en-GB" b="1" dirty="0">
                <a:solidFill>
                  <a:srgbClr val="6600CC"/>
                </a:solidFill>
                <a:latin typeface="Times New Roman" panose="02020603050405020304" pitchFamily="18" charset="0"/>
                <a:cs typeface="Times New Roman" panose="02020603050405020304" pitchFamily="18" charset="0"/>
              </a:rPr>
              <a:t>Editing capabilities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next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release (B), </a:t>
            </a:r>
            <a:r>
              <a:rPr lang="en-GB" dirty="0">
                <a:latin typeface="Times New Roman" panose="02020603050405020304" pitchFamily="18" charset="0"/>
                <a:cs typeface="Times New Roman" panose="02020603050405020304" pitchFamily="18" charset="0"/>
              </a:rPr>
              <a:t>of the </a:t>
            </a: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includes</a:t>
            </a:r>
            <a:r>
              <a:rPr lang="en-GB" b="1"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b="1" dirty="0">
                <a:solidFill>
                  <a:srgbClr val="D60093"/>
                </a:solidFill>
                <a:latin typeface="Times New Roman" panose="02020603050405020304" pitchFamily="18" charset="0"/>
                <a:cs typeface="Times New Roman" panose="02020603050405020304" pitchFamily="18" charset="0"/>
              </a:rPr>
              <a:t>Sophisticated editing tools </a:t>
            </a:r>
            <a:r>
              <a:rPr lang="en-GB" dirty="0">
                <a:latin typeface="Times New Roman" panose="02020603050405020304" pitchFamily="18" charset="0"/>
                <a:cs typeface="Times New Roman" panose="02020603050405020304" pitchFamily="18" charset="0"/>
              </a:rPr>
              <a:t>and </a:t>
            </a:r>
          </a:p>
          <a:p>
            <a:pPr algn="just">
              <a:lnSpc>
                <a:spcPct val="150000"/>
              </a:lnSpc>
              <a:spcBef>
                <a:spcPts val="0"/>
              </a:spcBef>
              <a:buFont typeface="Wingdings" panose="05000000000000000000" pitchFamily="2" charset="2"/>
              <a:buChar char="ü"/>
            </a:pPr>
            <a:r>
              <a:rPr lang="en-GB" b="1" dirty="0">
                <a:solidFill>
                  <a:srgbClr val="008000"/>
                </a:solidFill>
                <a:latin typeface="Times New Roman" panose="02020603050405020304" pitchFamily="18" charset="0"/>
                <a:cs typeface="Times New Roman" panose="02020603050405020304" pitchFamily="18" charset="0"/>
              </a:rPr>
              <a:t>Advanced file creation functionality</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third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increment (C) </a:t>
            </a:r>
            <a:r>
              <a:rPr lang="en-GB" dirty="0">
                <a:latin typeface="Times New Roman" panose="02020603050405020304" pitchFamily="18" charset="0"/>
                <a:cs typeface="Times New Roman" panose="02020603050405020304" pitchFamily="18" charset="0"/>
              </a:rPr>
              <a:t>will provide </a:t>
            </a:r>
            <a:r>
              <a:rPr lang="en-GB" b="1" dirty="0">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such as:</a:t>
            </a:r>
          </a:p>
          <a:p>
            <a:pPr algn="just">
              <a:lnSpc>
                <a:spcPct val="150000"/>
              </a:lnSpc>
              <a:spcBef>
                <a:spcPts val="0"/>
              </a:spcBef>
              <a:buFont typeface="Wingdings" panose="05000000000000000000" pitchFamily="2" charset="2"/>
              <a:buChar char="ü"/>
            </a:pPr>
            <a:r>
              <a:rPr lang="en-GB" b="1" dirty="0">
                <a:solidFill>
                  <a:srgbClr val="FF0000"/>
                </a:solidFill>
                <a:latin typeface="Times New Roman" panose="02020603050405020304" pitchFamily="18" charset="0"/>
                <a:cs typeface="Times New Roman" panose="02020603050405020304" pitchFamily="18" charset="0"/>
              </a:rPr>
              <a:t>Spell checking, </a:t>
            </a:r>
          </a:p>
          <a:p>
            <a:pPr algn="just">
              <a:lnSpc>
                <a:spcPct val="150000"/>
              </a:lnSpc>
              <a:spcBef>
                <a:spcPts val="0"/>
              </a:spcBef>
              <a:buFont typeface="Wingdings" panose="05000000000000000000" pitchFamily="2" charset="2"/>
              <a:buChar char="ü"/>
            </a:pPr>
            <a:r>
              <a:rPr lang="en-GB" b="1" dirty="0">
                <a:solidFill>
                  <a:srgbClr val="FF0000"/>
                </a:solidFill>
                <a:latin typeface="Times New Roman" panose="02020603050405020304" pitchFamily="18" charset="0"/>
                <a:cs typeface="Times New Roman" panose="02020603050405020304" pitchFamily="18" charset="0"/>
              </a:rPr>
              <a:t>Grammar checking,  Mailing</a:t>
            </a:r>
            <a:r>
              <a:rPr lang="en-GB" dirty="0">
                <a:latin typeface="Times New Roman" panose="02020603050405020304" pitchFamily="18" charset="0"/>
                <a:cs typeface="Times New Roman" panose="02020603050405020304" pitchFamily="18" charset="0"/>
              </a:rPr>
              <a:t>, etc.</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D9CEE1F-4CBF-4213-98C6-B986271D5E47}" type="slidenum">
              <a:rPr lang="en-US" smtClean="0"/>
              <a:pPr/>
              <a:t>38</a:t>
            </a:fld>
            <a:endParaRPr lang="en-US"/>
          </a:p>
        </p:txBody>
      </p:sp>
    </p:spTree>
    <p:extLst>
      <p:ext uri="{BB962C8B-B14F-4D97-AF65-F5344CB8AC3E}">
        <p14:creationId xmlns:p14="http://schemas.microsoft.com/office/powerpoint/2010/main" val="3940199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3.1 Characteristics of Incremental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01809398"/>
              </p:ext>
            </p:extLst>
          </p:nvPr>
        </p:nvGraphicFramePr>
        <p:xfrm>
          <a:off x="0" y="357074"/>
          <a:ext cx="12192000" cy="6400800"/>
        </p:xfrm>
        <a:graphic>
          <a:graphicData uri="http://schemas.openxmlformats.org/drawingml/2006/table">
            <a:tbl>
              <a:tblPr firstRow="1" bandRow="1">
                <a:tableStyleId>{5C22544A-7EE6-4342-B048-85BDC9FD1C3A}</a:tableStyleId>
              </a:tblPr>
              <a:tblGrid>
                <a:gridCol w="2816942">
                  <a:extLst>
                    <a:ext uri="{9D8B030D-6E8A-4147-A177-3AD203B41FA5}">
                      <a16:colId xmlns:a16="http://schemas.microsoft.com/office/drawing/2014/main" val="1595161736"/>
                    </a:ext>
                  </a:extLst>
                </a:gridCol>
                <a:gridCol w="9375058">
                  <a:extLst>
                    <a:ext uri="{9D8B030D-6E8A-4147-A177-3AD203B41FA5}">
                      <a16:colId xmlns:a16="http://schemas.microsoft.com/office/drawing/2014/main" val="2128230618"/>
                    </a:ext>
                  </a:extLst>
                </a:gridCol>
              </a:tblGrid>
              <a:tr h="430612">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Characteristics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558940"/>
                  </a:ext>
                </a:extLst>
              </a:tr>
              <a:tr h="430612">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Divided into Increments</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b="1" dirty="0" smtClean="0">
                          <a:latin typeface="Times New Roman" panose="02020603050405020304" pitchFamily="18" charset="0"/>
                          <a:cs typeface="Times New Roman" panose="02020603050405020304" pitchFamily="18" charset="0"/>
                        </a:rPr>
                        <a:t>Development process </a:t>
                      </a:r>
                      <a:r>
                        <a:rPr lang="en-GB" sz="2400" dirty="0" smtClean="0">
                          <a:latin typeface="Times New Roman" panose="02020603050405020304" pitchFamily="18" charset="0"/>
                          <a:cs typeface="Times New Roman" panose="02020603050405020304" pitchFamily="18" charset="0"/>
                        </a:rPr>
                        <a:t>is divided into </a:t>
                      </a:r>
                      <a:r>
                        <a:rPr lang="en-GB" sz="2400" b="1" dirty="0" smtClean="0">
                          <a:solidFill>
                            <a:srgbClr val="6600CC"/>
                          </a:solidFill>
                          <a:latin typeface="Times New Roman" panose="02020603050405020304" pitchFamily="18" charset="0"/>
                          <a:cs typeface="Times New Roman" panose="02020603050405020304" pitchFamily="18" charset="0"/>
                        </a:rPr>
                        <a:t> multiple increments</a:t>
                      </a:r>
                      <a:r>
                        <a:rPr lang="en-GB" sz="2400" dirty="0" smtClean="0">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with </a:t>
                      </a:r>
                      <a:r>
                        <a:rPr lang="en-GB" sz="2400" b="1" dirty="0" smtClean="0">
                          <a:solidFill>
                            <a:srgbClr val="006600"/>
                          </a:solidFill>
                          <a:latin typeface="Times New Roman" panose="02020603050405020304" pitchFamily="18" charset="0"/>
                          <a:cs typeface="Times New Roman" panose="02020603050405020304" pitchFamily="18" charset="0"/>
                        </a:rPr>
                        <a:t>each</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6600"/>
                          </a:solidFill>
                          <a:latin typeface="Times New Roman" panose="02020603050405020304" pitchFamily="18" charset="0"/>
                          <a:cs typeface="Times New Roman" panose="02020603050405020304" pitchFamily="18" charset="0"/>
                        </a:rPr>
                        <a:t>increment</a:t>
                      </a:r>
                      <a:r>
                        <a:rPr lang="en-GB" sz="2400" dirty="0" smtClean="0">
                          <a:latin typeface="Times New Roman" panose="02020603050405020304" pitchFamily="18" charset="0"/>
                          <a:cs typeface="Times New Roman" panose="02020603050405020304" pitchFamily="18" charset="0"/>
                        </a:rPr>
                        <a:t> delivering a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b="1" dirty="0" smtClean="0">
                          <a:solidFill>
                            <a:srgbClr val="FF0000"/>
                          </a:solidFill>
                          <a:latin typeface="Times New Roman" panose="02020603050405020304" pitchFamily="18" charset="0"/>
                          <a:cs typeface="Times New Roman" panose="02020603050405020304" pitchFamily="18" charset="0"/>
                        </a:rPr>
                        <a:t>        subset</a:t>
                      </a:r>
                      <a:r>
                        <a:rPr lang="en-GB" sz="2400" dirty="0" smtClean="0">
                          <a:latin typeface="Times New Roman" panose="02020603050405020304" pitchFamily="18" charset="0"/>
                          <a:cs typeface="Times New Roman" panose="02020603050405020304" pitchFamily="18" charset="0"/>
                        </a:rPr>
                        <a:t> of the </a:t>
                      </a:r>
                      <a:r>
                        <a:rPr lang="en-GB" sz="2400" b="1" dirty="0" smtClean="0">
                          <a:solidFill>
                            <a:srgbClr val="FF0000"/>
                          </a:solidFill>
                          <a:latin typeface="Times New Roman" panose="02020603050405020304" pitchFamily="18" charset="0"/>
                          <a:cs typeface="Times New Roman" panose="02020603050405020304" pitchFamily="18" charset="0"/>
                        </a:rPr>
                        <a:t>system's</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functionality</a:t>
                      </a:r>
                      <a:r>
                        <a:rPr lang="en-GB" sz="2400" dirty="0" smtClean="0">
                          <a:latin typeface="Times New Roman" panose="02020603050405020304" pitchFamily="18" charset="0"/>
                          <a:cs typeface="Times New Roman" panose="02020603050405020304" pitchFamily="18" charset="0"/>
                        </a:rPr>
                        <a:t>.</a:t>
                      </a:r>
                    </a:p>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dirty="0" smtClean="0">
                          <a:latin typeface="Times New Roman" panose="02020603050405020304" pitchFamily="18" charset="0"/>
                          <a:cs typeface="Times New Roman" panose="02020603050405020304" pitchFamily="18" charset="0"/>
                        </a:rPr>
                        <a:t>Each </a:t>
                      </a:r>
                      <a:r>
                        <a:rPr lang="en-GB" sz="2400" b="1" dirty="0" smtClean="0">
                          <a:solidFill>
                            <a:srgbClr val="660033"/>
                          </a:solidFill>
                          <a:latin typeface="Times New Roman" panose="02020603050405020304" pitchFamily="18" charset="0"/>
                          <a:cs typeface="Times New Roman" panose="02020603050405020304" pitchFamily="18" charset="0"/>
                        </a:rPr>
                        <a:t>increment</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adds</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new</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features</a:t>
                      </a:r>
                      <a:r>
                        <a:rPr lang="en-GB" sz="2400" dirty="0" smtClean="0">
                          <a:latin typeface="Times New Roman" panose="02020603050405020304" pitchFamily="18" charset="0"/>
                          <a:cs typeface="Times New Roman" panose="02020603050405020304" pitchFamily="18" charset="0"/>
                        </a:rPr>
                        <a:t> or </a:t>
                      </a:r>
                      <a:r>
                        <a:rPr lang="en-GB" sz="2400" b="1" dirty="0" smtClean="0">
                          <a:solidFill>
                            <a:srgbClr val="660033"/>
                          </a:solidFill>
                          <a:latin typeface="Times New Roman" panose="02020603050405020304" pitchFamily="18" charset="0"/>
                          <a:cs typeface="Times New Roman" panose="02020603050405020304" pitchFamily="18" charset="0"/>
                        </a:rPr>
                        <a:t>capabilities</a:t>
                      </a:r>
                      <a:r>
                        <a:rPr lang="en-GB" sz="2400" dirty="0" smtClean="0">
                          <a:latin typeface="Times New Roman" panose="02020603050405020304" pitchFamily="18" charset="0"/>
                          <a:cs typeface="Times New Roman" panose="02020603050405020304" pitchFamily="18" charset="0"/>
                        </a:rPr>
                        <a:t> to the </a:t>
                      </a:r>
                      <a:r>
                        <a:rPr lang="en-GB" sz="2400" b="1" dirty="0" smtClean="0">
                          <a:solidFill>
                            <a:srgbClr val="660033"/>
                          </a:solidFill>
                          <a:latin typeface="Times New Roman" panose="02020603050405020304" pitchFamily="18" charset="0"/>
                          <a:cs typeface="Times New Roman" panose="02020603050405020304" pitchFamily="18" charset="0"/>
                        </a:rPr>
                        <a:t>system</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7821671"/>
                  </a:ext>
                </a:extLst>
              </a:tr>
              <a:tr h="430612">
                <a:tc>
                  <a:txBody>
                    <a:bodyPr/>
                    <a:lstStyle/>
                    <a:p>
                      <a:pPr algn="just">
                        <a:lnSpc>
                          <a:spcPct val="150000"/>
                        </a:lnSpc>
                      </a:pPr>
                      <a:r>
                        <a:rPr lang="en-GB" sz="2400" b="1" dirty="0" smtClean="0">
                          <a:solidFill>
                            <a:srgbClr val="D60093"/>
                          </a:solidFill>
                          <a:latin typeface="Times New Roman" panose="02020603050405020304" pitchFamily="18" charset="0"/>
                          <a:cs typeface="Times New Roman" panose="02020603050405020304" pitchFamily="18" charset="0"/>
                        </a:rPr>
                        <a:t>Incremental Builds</a:t>
                      </a:r>
                      <a:endParaRPr lang="en-GB" sz="2400" dirty="0">
                        <a:solidFill>
                          <a:srgbClr val="D60093"/>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b="1" dirty="0" smtClean="0">
                          <a:latin typeface="Times New Roman" panose="02020603050405020304" pitchFamily="18" charset="0"/>
                          <a:cs typeface="Times New Roman" panose="02020603050405020304" pitchFamily="18" charset="0"/>
                        </a:rPr>
                        <a:t>Development occurs </a:t>
                      </a:r>
                      <a:r>
                        <a:rPr lang="en-GB" sz="2400" dirty="0" smtClean="0">
                          <a:latin typeface="Times New Roman" panose="02020603050405020304" pitchFamily="18" charset="0"/>
                          <a:cs typeface="Times New Roman" panose="02020603050405020304" pitchFamily="18" charset="0"/>
                        </a:rPr>
                        <a:t>in a </a:t>
                      </a:r>
                      <a:r>
                        <a:rPr lang="en-GB" sz="2400" b="1" dirty="0" smtClean="0">
                          <a:solidFill>
                            <a:srgbClr val="0000CC"/>
                          </a:solidFill>
                          <a:latin typeface="Times New Roman" panose="02020603050405020304" pitchFamily="18" charset="0"/>
                          <a:cs typeface="Times New Roman" panose="02020603050405020304" pitchFamily="18" charset="0"/>
                        </a:rPr>
                        <a:t>series</a:t>
                      </a:r>
                      <a:r>
                        <a:rPr lang="en-GB" sz="2400" dirty="0" smtClean="0">
                          <a:latin typeface="Times New Roman" panose="02020603050405020304" pitchFamily="18" charset="0"/>
                          <a:cs typeface="Times New Roman" panose="02020603050405020304" pitchFamily="18" charset="0"/>
                        </a:rPr>
                        <a:t> of </a:t>
                      </a:r>
                      <a:r>
                        <a:rPr lang="en-GB" sz="2400" b="1" dirty="0" smtClean="0">
                          <a:solidFill>
                            <a:srgbClr val="0000CC"/>
                          </a:solidFill>
                          <a:latin typeface="Times New Roman" panose="02020603050405020304" pitchFamily="18" charset="0"/>
                          <a:cs typeface="Times New Roman" panose="02020603050405020304" pitchFamily="18" charset="0"/>
                        </a:rPr>
                        <a:t>incremental</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builds</a:t>
                      </a:r>
                      <a:r>
                        <a:rPr lang="en-GB" sz="2400" dirty="0" smtClean="0">
                          <a:latin typeface="Times New Roman" panose="02020603050405020304" pitchFamily="18" charset="0"/>
                          <a:cs typeface="Times New Roman" panose="02020603050405020304" pitchFamily="18" charset="0"/>
                        </a:rPr>
                        <a:t>, where each </a:t>
                      </a:r>
                      <a:r>
                        <a:rPr lang="en-GB" sz="2400" b="1" dirty="0" smtClean="0">
                          <a:solidFill>
                            <a:srgbClr val="FF0000"/>
                          </a:solidFill>
                          <a:latin typeface="Times New Roman" panose="02020603050405020304" pitchFamily="18" charset="0"/>
                          <a:cs typeface="Times New Roman" panose="02020603050405020304" pitchFamily="18" charset="0"/>
                        </a:rPr>
                        <a:t>build</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incorporates</a:t>
                      </a:r>
                      <a:r>
                        <a:rPr lang="en-GB" sz="2400" dirty="0" smtClean="0">
                          <a:latin typeface="Times New Roman" panose="02020603050405020304" pitchFamily="18" charset="0"/>
                          <a:cs typeface="Times New Roman" panose="02020603050405020304" pitchFamily="18" charset="0"/>
                        </a:rPr>
                        <a:t> the </a:t>
                      </a:r>
                      <a:r>
                        <a:rPr lang="en-GB" sz="2400" b="1" dirty="0" smtClean="0">
                          <a:solidFill>
                            <a:srgbClr val="FF0000"/>
                          </a:solidFill>
                          <a:latin typeface="Times New Roman" panose="02020603050405020304" pitchFamily="18" charset="0"/>
                          <a:cs typeface="Times New Roman" panose="02020603050405020304" pitchFamily="18" charset="0"/>
                        </a:rPr>
                        <a:t>features</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implemented</a:t>
                      </a:r>
                      <a:r>
                        <a:rPr lang="en-GB" sz="2400" dirty="0" smtClean="0">
                          <a:latin typeface="Times New Roman" panose="02020603050405020304" pitchFamily="18" charset="0"/>
                          <a:cs typeface="Times New Roman" panose="02020603050405020304" pitchFamily="18" charset="0"/>
                        </a:rPr>
                        <a:t> in previous</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b="1" dirty="0" smtClean="0">
                          <a:solidFill>
                            <a:srgbClr val="6600CC"/>
                          </a:solidFill>
                          <a:latin typeface="Times New Roman" panose="02020603050405020304" pitchFamily="18" charset="0"/>
                          <a:cs typeface="Times New Roman" panose="02020603050405020304" pitchFamily="18" charset="0"/>
                        </a:rPr>
                        <a:t>           increments</a:t>
                      </a:r>
                      <a:r>
                        <a:rPr lang="en-GB" sz="2400" dirty="0" smtClean="0">
                          <a:latin typeface="Times New Roman" panose="02020603050405020304" pitchFamily="18" charset="0"/>
                          <a:cs typeface="Times New Roman" panose="02020603050405020304" pitchFamily="18" charset="0"/>
                        </a:rPr>
                        <a:t> along with </a:t>
                      </a:r>
                      <a:r>
                        <a:rPr lang="en-GB" sz="2400" b="1" dirty="0" smtClean="0">
                          <a:solidFill>
                            <a:srgbClr val="6600CC"/>
                          </a:solidFill>
                          <a:latin typeface="Times New Roman" panose="02020603050405020304" pitchFamily="18" charset="0"/>
                          <a:cs typeface="Times New Roman" panose="02020603050405020304" pitchFamily="18" charset="0"/>
                        </a:rPr>
                        <a:t>new</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functionalities</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09628857"/>
                  </a:ext>
                </a:extLst>
              </a:tr>
              <a:tr h="430612">
                <a:tc>
                  <a:txBody>
                    <a:bodyPr/>
                    <a:lstStyle/>
                    <a:p>
                      <a:pPr algn="just">
                        <a:lnSpc>
                          <a:spcPct val="150000"/>
                        </a:lnSpc>
                      </a:pPr>
                      <a:r>
                        <a:rPr lang="en-GB" sz="2400" b="1" dirty="0" smtClean="0">
                          <a:solidFill>
                            <a:srgbClr val="660033"/>
                          </a:solidFill>
                          <a:latin typeface="Times New Roman" panose="02020603050405020304" pitchFamily="18" charset="0"/>
                          <a:cs typeface="Times New Roman" panose="02020603050405020304" pitchFamily="18" charset="0"/>
                        </a:rPr>
                        <a:t>Parallel Development</a:t>
                      </a:r>
                      <a:endParaRPr lang="en-GB" sz="24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b="1" dirty="0" smtClean="0">
                          <a:solidFill>
                            <a:srgbClr val="0000CC"/>
                          </a:solidFill>
                          <a:latin typeface="Times New Roman" panose="02020603050405020304" pitchFamily="18" charset="0"/>
                          <a:cs typeface="Times New Roman" panose="02020603050405020304" pitchFamily="18" charset="0"/>
                        </a:rPr>
                        <a:t>Multiple modules</a:t>
                      </a:r>
                      <a:r>
                        <a:rPr lang="en-GB" sz="2400" dirty="0" smtClean="0">
                          <a:solidFill>
                            <a:srgbClr val="0000CC"/>
                          </a:solidFill>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or </a:t>
                      </a:r>
                      <a:r>
                        <a:rPr lang="en-GB" sz="2400" b="1" dirty="0" smtClean="0">
                          <a:solidFill>
                            <a:srgbClr val="0000CC"/>
                          </a:solidFill>
                          <a:latin typeface="Times New Roman" panose="02020603050405020304" pitchFamily="18" charset="0"/>
                          <a:cs typeface="Times New Roman" panose="02020603050405020304" pitchFamily="18" charset="0"/>
                        </a:rPr>
                        <a:t>components</a:t>
                      </a:r>
                      <a:r>
                        <a:rPr lang="en-GB" sz="2400" dirty="0" smtClean="0">
                          <a:latin typeface="Times New Roman" panose="02020603050405020304" pitchFamily="18" charset="0"/>
                          <a:cs typeface="Times New Roman" panose="02020603050405020304" pitchFamily="18" charset="0"/>
                        </a:rPr>
                        <a:t> of the </a:t>
                      </a:r>
                      <a:r>
                        <a:rPr lang="en-GB" sz="2400" b="1" dirty="0" smtClean="0">
                          <a:solidFill>
                            <a:srgbClr val="0000CC"/>
                          </a:solidFill>
                          <a:latin typeface="Times New Roman" panose="02020603050405020304" pitchFamily="18" charset="0"/>
                          <a:cs typeface="Times New Roman" panose="02020603050405020304" pitchFamily="18" charset="0"/>
                        </a:rPr>
                        <a:t>system</a:t>
                      </a:r>
                      <a:r>
                        <a:rPr lang="en-GB" sz="2400" dirty="0" smtClean="0">
                          <a:latin typeface="Times New Roman" panose="02020603050405020304" pitchFamily="18" charset="0"/>
                          <a:cs typeface="Times New Roman" panose="02020603050405020304" pitchFamily="18" charset="0"/>
                        </a:rPr>
                        <a:t> are developed in</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baseline="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parallel</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allowing</a:t>
                      </a:r>
                      <a:r>
                        <a:rPr lang="en-GB" sz="2400" dirty="0" smtClean="0">
                          <a:latin typeface="Times New Roman" panose="02020603050405020304" pitchFamily="18" charset="0"/>
                          <a:cs typeface="Times New Roman" panose="02020603050405020304" pitchFamily="18" charset="0"/>
                        </a:rPr>
                        <a:t> for </a:t>
                      </a:r>
                      <a:r>
                        <a:rPr lang="en-GB" sz="2400" b="1" dirty="0" smtClean="0">
                          <a:latin typeface="Times New Roman" panose="02020603050405020304" pitchFamily="18" charset="0"/>
                          <a:cs typeface="Times New Roman" panose="02020603050405020304" pitchFamily="18" charset="0"/>
                        </a:rPr>
                        <a:t>concurrent</a:t>
                      </a:r>
                      <a:r>
                        <a:rPr lang="en-GB"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D60093"/>
                          </a:solidFill>
                          <a:latin typeface="Times New Roman" panose="02020603050405020304" pitchFamily="18" charset="0"/>
                          <a:cs typeface="Times New Roman" panose="02020603050405020304" pitchFamily="18" charset="0"/>
                        </a:rPr>
                        <a:t>development</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D60093"/>
                          </a:solidFill>
                          <a:latin typeface="Times New Roman" panose="02020603050405020304" pitchFamily="18" charset="0"/>
                          <a:cs typeface="Times New Roman" panose="02020603050405020304" pitchFamily="18" charset="0"/>
                        </a:rPr>
                        <a:t>activities</a:t>
                      </a:r>
                      <a:r>
                        <a:rPr lang="en-GB" sz="2400" dirty="0" smtClean="0">
                          <a:latin typeface="Times New Roman" panose="02020603050405020304" pitchFamily="18" charset="0"/>
                          <a:cs typeface="Times New Roman" panose="02020603050405020304" pitchFamily="18" charset="0"/>
                        </a:rPr>
                        <a:t> and </a:t>
                      </a:r>
                      <a:r>
                        <a:rPr lang="en-GB" sz="2400" b="1" dirty="0" smtClean="0">
                          <a:solidFill>
                            <a:srgbClr val="D60093"/>
                          </a:solidFill>
                          <a:latin typeface="Times New Roman" panose="02020603050405020304" pitchFamily="18" charset="0"/>
                          <a:cs typeface="Times New Roman" panose="02020603050405020304" pitchFamily="18" charset="0"/>
                        </a:rPr>
                        <a:t>faster</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D60093"/>
                          </a:solidFill>
                          <a:latin typeface="Times New Roman" panose="02020603050405020304" pitchFamily="18" charset="0"/>
                          <a:cs typeface="Times New Roman" panose="02020603050405020304" pitchFamily="18" charset="0"/>
                        </a:rPr>
                        <a:t>time-to-market</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577903793"/>
                  </a:ext>
                </a:extLst>
              </a:tr>
            </a:tbl>
          </a:graphicData>
        </a:graphic>
      </p:graphicFrame>
    </p:spTree>
    <p:extLst>
      <p:ext uri="{BB962C8B-B14F-4D97-AF65-F5344CB8AC3E}">
        <p14:creationId xmlns:p14="http://schemas.microsoft.com/office/powerpoint/2010/main" val="205701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2446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is a software process?-----</a:t>
            </a:r>
            <a:endParaRPr lang="en-GB" sz="2800" dirty="0"/>
          </a:p>
        </p:txBody>
      </p:sp>
      <p:sp>
        <p:nvSpPr>
          <p:cNvPr id="3" name="Content Placeholder 2"/>
          <p:cNvSpPr>
            <a:spLocks noGrp="1"/>
          </p:cNvSpPr>
          <p:nvPr>
            <p:ph idx="1"/>
          </p:nvPr>
        </p:nvSpPr>
        <p:spPr>
          <a:xfrm>
            <a:off x="0" y="206478"/>
            <a:ext cx="12192000" cy="6651522"/>
          </a:xfrm>
        </p:spPr>
        <p:txBody>
          <a:bodyPr>
            <a:noAutofit/>
          </a:bodyPr>
          <a:lstStyle/>
          <a:p>
            <a:pPr marL="0" lvl="0" indent="0" algn="just" eaLnBrk="0" fontAlgn="base" hangingPunct="0">
              <a:lnSpc>
                <a:spcPct val="17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3. Methodologies </a:t>
            </a:r>
            <a:r>
              <a:rPr lang="en-US" altLang="en-US" sz="2600" b="1" dirty="0">
                <a:solidFill>
                  <a:srgbClr val="0000CC"/>
                </a:solidFill>
                <a:latin typeface="Times New Roman" panose="02020603050405020304" pitchFamily="18" charset="0"/>
                <a:cs typeface="Times New Roman" panose="02020603050405020304" pitchFamily="18" charset="0"/>
              </a:rPr>
              <a:t>and </a:t>
            </a:r>
            <a:r>
              <a:rPr lang="en-US" altLang="en-US" sz="2600" b="1" dirty="0" smtClean="0">
                <a:solidFill>
                  <a:srgbClr val="0000CC"/>
                </a:solidFill>
                <a:latin typeface="Times New Roman" panose="02020603050405020304" pitchFamily="18" charset="0"/>
                <a:cs typeface="Times New Roman" panose="02020603050405020304" pitchFamily="18" charset="0"/>
              </a:rPr>
              <a:t>Models</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Software </a:t>
            </a:r>
            <a:r>
              <a:rPr lang="en-US" altLang="en-US" sz="2600" b="1" dirty="0">
                <a:latin typeface="Times New Roman" panose="02020603050405020304" pitchFamily="18" charset="0"/>
                <a:cs typeface="Times New Roman" panose="02020603050405020304" pitchFamily="18" charset="0"/>
              </a:rPr>
              <a:t>processes </a:t>
            </a:r>
            <a:r>
              <a:rPr lang="en-US" altLang="en-US" sz="2600" dirty="0">
                <a:latin typeface="Times New Roman" panose="02020603050405020304" pitchFamily="18" charset="0"/>
                <a:cs typeface="Times New Roman" panose="02020603050405020304" pitchFamily="18" charset="0"/>
              </a:rPr>
              <a:t>are often guided by </a:t>
            </a:r>
            <a:r>
              <a:rPr lang="en-US" altLang="en-US" sz="2600" b="1" dirty="0">
                <a:solidFill>
                  <a:srgbClr val="800000"/>
                </a:solidFill>
                <a:latin typeface="Times New Roman" panose="02020603050405020304" pitchFamily="18" charset="0"/>
                <a:cs typeface="Times New Roman" panose="02020603050405020304" pitchFamily="18" charset="0"/>
              </a:rPr>
              <a:t>methodologies</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800000"/>
                </a:solidFill>
                <a:latin typeface="Times New Roman" panose="02020603050405020304" pitchFamily="18" charset="0"/>
                <a:cs typeface="Times New Roman" panose="02020603050405020304" pitchFamily="18" charset="0"/>
              </a:rPr>
              <a:t>models</a:t>
            </a:r>
            <a:r>
              <a:rPr lang="en-US" altLang="en-US" sz="2600" dirty="0">
                <a:latin typeface="Times New Roman" panose="02020603050405020304" pitchFamily="18" charset="0"/>
                <a:cs typeface="Times New Roman" panose="02020603050405020304" pitchFamily="18" charset="0"/>
              </a:rPr>
              <a:t> that provide </a:t>
            </a:r>
            <a:r>
              <a:rPr lang="en-US" altLang="en-US" sz="2600" b="1" dirty="0">
                <a:latin typeface="Times New Roman" panose="02020603050405020304" pitchFamily="18" charset="0"/>
                <a:cs typeface="Times New Roman" panose="02020603050405020304" pitchFamily="18" charset="0"/>
              </a:rPr>
              <a:t>frameworks</a:t>
            </a:r>
            <a:r>
              <a:rPr lang="en-US" altLang="en-US" sz="2600" dirty="0">
                <a:latin typeface="Times New Roman" panose="02020603050405020304" pitchFamily="18" charset="0"/>
                <a:cs typeface="Times New Roman" panose="02020603050405020304" pitchFamily="18" charset="0"/>
              </a:rPr>
              <a:t> for </a:t>
            </a:r>
            <a:r>
              <a:rPr lang="en-US" altLang="en-US" sz="2600" b="1" dirty="0">
                <a:solidFill>
                  <a:srgbClr val="006600"/>
                </a:solidFill>
                <a:latin typeface="Times New Roman" panose="02020603050405020304" pitchFamily="18" charset="0"/>
                <a:cs typeface="Times New Roman" panose="02020603050405020304" pitchFamily="18" charset="0"/>
              </a:rPr>
              <a:t>organizing</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6600"/>
                </a:solidFill>
                <a:latin typeface="Times New Roman" panose="02020603050405020304" pitchFamily="18" charset="0"/>
                <a:cs typeface="Times New Roman" panose="02020603050405020304" pitchFamily="18" charset="0"/>
              </a:rPr>
              <a:t>executing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activities</a:t>
            </a:r>
            <a:r>
              <a:rPr lang="en-US" altLang="en-US" sz="2600" dirty="0" smtClean="0">
                <a:latin typeface="Times New Roman" panose="02020603050405020304" pitchFamily="18" charset="0"/>
                <a:cs typeface="Times New Roman" panose="02020603050405020304" pitchFamily="18" charset="0"/>
              </a:rPr>
              <a:t>.</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Examples </a:t>
            </a:r>
            <a:r>
              <a:rPr lang="en-US" altLang="en-US" sz="2600" dirty="0">
                <a:latin typeface="Times New Roman" panose="02020603050405020304" pitchFamily="18" charset="0"/>
                <a:cs typeface="Times New Roman" panose="02020603050405020304" pitchFamily="18" charset="0"/>
              </a:rPr>
              <a:t>of </a:t>
            </a:r>
            <a:r>
              <a:rPr lang="en-US" altLang="en-US" sz="2600" b="1" dirty="0">
                <a:solidFill>
                  <a:srgbClr val="6600CC"/>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methodologies</a:t>
            </a:r>
            <a:r>
              <a:rPr lang="en-US" altLang="en-US" sz="2600" dirty="0">
                <a:latin typeface="Times New Roman" panose="02020603050405020304" pitchFamily="18" charset="0"/>
                <a:cs typeface="Times New Roman" panose="02020603050405020304" pitchFamily="18" charset="0"/>
              </a:rPr>
              <a:t> include </a:t>
            </a:r>
            <a:r>
              <a:rPr lang="en-US" altLang="en-US" sz="2600" b="1" dirty="0">
                <a:solidFill>
                  <a:srgbClr val="800000"/>
                </a:solidFill>
                <a:latin typeface="Times New Roman" panose="02020603050405020304" pitchFamily="18" charset="0"/>
                <a:cs typeface="Times New Roman" panose="02020603050405020304" pitchFamily="18" charset="0"/>
              </a:rPr>
              <a:t>Waterfall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Agile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Scrum</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800000"/>
                </a:solidFill>
                <a:latin typeface="Times New Roman" panose="02020603050405020304" pitchFamily="18" charset="0"/>
                <a:cs typeface="Times New Roman" panose="02020603050405020304" pitchFamily="18" charset="0"/>
              </a:rPr>
              <a:t>DevOps</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7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4. Roles </a:t>
            </a:r>
            <a:r>
              <a:rPr lang="en-US" altLang="en-US" sz="2600" b="1" dirty="0">
                <a:solidFill>
                  <a:srgbClr val="0000CC"/>
                </a:solidFill>
                <a:latin typeface="Times New Roman" panose="02020603050405020304" pitchFamily="18" charset="0"/>
                <a:cs typeface="Times New Roman" panose="02020603050405020304" pitchFamily="18" charset="0"/>
              </a:rPr>
              <a:t>and </a:t>
            </a:r>
            <a:r>
              <a:rPr lang="en-US" altLang="en-US" sz="2600" b="1" dirty="0" smtClean="0">
                <a:solidFill>
                  <a:srgbClr val="0000CC"/>
                </a:solidFill>
                <a:latin typeface="Times New Roman" panose="02020603050405020304" pitchFamily="18" charset="0"/>
                <a:cs typeface="Times New Roman" panose="02020603050405020304" pitchFamily="18" charset="0"/>
              </a:rPr>
              <a:t>Responsibilities</a:t>
            </a: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Different </a:t>
            </a:r>
            <a:r>
              <a:rPr lang="en-US" altLang="en-US" sz="2600" b="1" dirty="0">
                <a:latin typeface="Times New Roman" panose="02020603050405020304" pitchFamily="18" charset="0"/>
                <a:cs typeface="Times New Roman" panose="02020603050405020304" pitchFamily="18" charset="0"/>
              </a:rPr>
              <a:t>individuals</a:t>
            </a:r>
            <a:r>
              <a:rPr lang="en-US" altLang="en-US" sz="2600" dirty="0">
                <a:latin typeface="Times New Roman" panose="02020603050405020304" pitchFamily="18" charset="0"/>
                <a:cs typeface="Times New Roman" panose="02020603050405020304" pitchFamily="18" charset="0"/>
              </a:rPr>
              <a:t> or </a:t>
            </a:r>
            <a:r>
              <a:rPr lang="en-US" altLang="en-US" sz="2600" b="1" dirty="0">
                <a:latin typeface="Times New Roman" panose="02020603050405020304" pitchFamily="18" charset="0"/>
                <a:cs typeface="Times New Roman" panose="02020603050405020304" pitchFamily="18" charset="0"/>
              </a:rPr>
              <a:t>teams</a:t>
            </a:r>
            <a:r>
              <a:rPr lang="en-US" altLang="en-US" sz="2600" dirty="0">
                <a:latin typeface="Times New Roman" panose="02020603050405020304" pitchFamily="18" charset="0"/>
                <a:cs typeface="Times New Roman" panose="02020603050405020304" pitchFamily="18" charset="0"/>
              </a:rPr>
              <a:t> may be involved in </a:t>
            </a:r>
            <a:r>
              <a:rPr lang="en-US" altLang="en-US" sz="2600" b="1" dirty="0">
                <a:solidFill>
                  <a:srgbClr val="006600"/>
                </a:solidFill>
                <a:latin typeface="Times New Roman" panose="02020603050405020304" pitchFamily="18" charset="0"/>
                <a:cs typeface="Times New Roman" panose="02020603050405020304" pitchFamily="18" charset="0"/>
              </a:rPr>
              <a:t>executing</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006600"/>
                </a:solidFill>
                <a:latin typeface="Times New Roman" panose="02020603050405020304" pitchFamily="18" charset="0"/>
                <a:cs typeface="Times New Roman" panose="02020603050405020304" pitchFamily="18" charset="0"/>
              </a:rPr>
              <a:t>activities</a:t>
            </a:r>
            <a:r>
              <a:rPr lang="en-US" altLang="en-US" sz="2600" dirty="0">
                <a:latin typeface="Times New Roman" panose="02020603050405020304" pitchFamily="18" charset="0"/>
                <a:cs typeface="Times New Roman" panose="02020603050405020304" pitchFamily="18" charset="0"/>
              </a:rPr>
              <a:t> of a </a:t>
            </a:r>
            <a:r>
              <a:rPr lang="en-US" altLang="en-US" sz="2600" b="1" dirty="0">
                <a:solidFill>
                  <a:srgbClr val="006600"/>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process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Common</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roles</a:t>
            </a:r>
            <a:r>
              <a:rPr lang="en-US" altLang="en-US" sz="2600" dirty="0">
                <a:latin typeface="Times New Roman" panose="02020603050405020304" pitchFamily="18" charset="0"/>
                <a:cs typeface="Times New Roman" panose="02020603050405020304" pitchFamily="18" charset="0"/>
              </a:rPr>
              <a:t> include </a:t>
            </a:r>
            <a:r>
              <a:rPr lang="en-US" altLang="en-US" sz="2600" b="1" dirty="0">
                <a:solidFill>
                  <a:srgbClr val="D60093"/>
                </a:solidFill>
                <a:latin typeface="Times New Roman" panose="02020603050405020304" pitchFamily="18" charset="0"/>
                <a:cs typeface="Times New Roman" panose="02020603050405020304" pitchFamily="18" charset="0"/>
              </a:rPr>
              <a:t>project managers, software developers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testers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designers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architects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technical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writers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732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3.1 Characteristics of Incremental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2899251"/>
              </p:ext>
            </p:extLst>
          </p:nvPr>
        </p:nvGraphicFramePr>
        <p:xfrm>
          <a:off x="0" y="265471"/>
          <a:ext cx="12192000" cy="6903883"/>
        </p:xfrm>
        <a:graphic>
          <a:graphicData uri="http://schemas.openxmlformats.org/drawingml/2006/table">
            <a:tbl>
              <a:tblPr firstRow="1" bandRow="1">
                <a:tableStyleId>{5C22544A-7EE6-4342-B048-85BDC9FD1C3A}</a:tableStyleId>
              </a:tblPr>
              <a:tblGrid>
                <a:gridCol w="2816942">
                  <a:extLst>
                    <a:ext uri="{9D8B030D-6E8A-4147-A177-3AD203B41FA5}">
                      <a16:colId xmlns:a16="http://schemas.microsoft.com/office/drawing/2014/main" val="1595161736"/>
                    </a:ext>
                  </a:extLst>
                </a:gridCol>
                <a:gridCol w="9375058">
                  <a:extLst>
                    <a:ext uri="{9D8B030D-6E8A-4147-A177-3AD203B41FA5}">
                      <a16:colId xmlns:a16="http://schemas.microsoft.com/office/drawing/2014/main" val="2128230618"/>
                    </a:ext>
                  </a:extLst>
                </a:gridCol>
              </a:tblGrid>
              <a:tr h="695022">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Characteristics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558940"/>
                  </a:ext>
                </a:extLst>
              </a:tr>
              <a:tr h="2502078">
                <a:tc>
                  <a:txBody>
                    <a:bodyPr/>
                    <a:lstStyle/>
                    <a:p>
                      <a:pPr algn="just">
                        <a:lnSpc>
                          <a:spcPct val="150000"/>
                        </a:lnSpc>
                      </a:pPr>
                      <a:r>
                        <a:rPr lang="en-US" altLang="en-US" sz="2600" b="1" dirty="0" smtClean="0">
                          <a:solidFill>
                            <a:srgbClr val="0000CC"/>
                          </a:solidFill>
                          <a:latin typeface="Times New Roman" panose="02020603050405020304" pitchFamily="18" charset="0"/>
                          <a:cs typeface="Times New Roman" panose="02020603050405020304" pitchFamily="18" charset="0"/>
                        </a:rPr>
                        <a:t>Feedback and Validation</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Each increment </a:t>
                      </a:r>
                      <a:r>
                        <a:rPr lang="en-US" altLang="en-US" sz="2600" dirty="0" smtClean="0">
                          <a:latin typeface="Times New Roman" panose="02020603050405020304" pitchFamily="18" charset="0"/>
                          <a:cs typeface="Times New Roman" panose="02020603050405020304" pitchFamily="18" charset="0"/>
                        </a:rPr>
                        <a:t>is subject to </a:t>
                      </a:r>
                      <a:r>
                        <a:rPr lang="en-US" altLang="en-US" sz="2600" b="1" dirty="0" smtClean="0">
                          <a:solidFill>
                            <a:srgbClr val="6600CC"/>
                          </a:solidFill>
                          <a:latin typeface="Times New Roman" panose="02020603050405020304" pitchFamily="18" charset="0"/>
                          <a:cs typeface="Times New Roman" panose="02020603050405020304" pitchFamily="18" charset="0"/>
                        </a:rPr>
                        <a:t>validation</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6600CC"/>
                          </a:solidFill>
                          <a:latin typeface="Times New Roman" panose="02020603050405020304" pitchFamily="18" charset="0"/>
                          <a:cs typeface="Times New Roman" panose="02020603050405020304" pitchFamily="18" charset="0"/>
                        </a:rPr>
                        <a:t>feedback</a:t>
                      </a:r>
                      <a:r>
                        <a:rPr lang="en-US" altLang="en-US" sz="2600" dirty="0" smtClean="0">
                          <a:latin typeface="Times New Roman" panose="02020603050405020304" pitchFamily="18" charset="0"/>
                          <a:cs typeface="Times New Roman" panose="02020603050405020304" pitchFamily="18" charset="0"/>
                        </a:rPr>
                        <a:t> from </a:t>
                      </a:r>
                      <a:r>
                        <a:rPr lang="en-US" altLang="en-US" sz="2600" b="1" dirty="0" smtClean="0">
                          <a:solidFill>
                            <a:srgbClr val="006600"/>
                          </a:solidFill>
                          <a:latin typeface="Times New Roman" panose="02020603050405020304" pitchFamily="18" charset="0"/>
                          <a:cs typeface="Times New Roman" panose="02020603050405020304" pitchFamily="18" charset="0"/>
                        </a:rPr>
                        <a:t>stakeholders</a:t>
                      </a:r>
                      <a:r>
                        <a:rPr lang="en-US" altLang="en-US" sz="2600" dirty="0" smtClean="0">
                          <a:latin typeface="Times New Roman" panose="02020603050405020304" pitchFamily="18" charset="0"/>
                          <a:cs typeface="Times New Roman" panose="02020603050405020304" pitchFamily="18" charset="0"/>
                        </a:rPr>
                        <a:t>, allowing for early </a:t>
                      </a:r>
                      <a:r>
                        <a:rPr lang="en-US" altLang="en-US" sz="2600" b="1" dirty="0" smtClean="0">
                          <a:solidFill>
                            <a:srgbClr val="006600"/>
                          </a:solidFill>
                          <a:latin typeface="Times New Roman" panose="02020603050405020304" pitchFamily="18" charset="0"/>
                          <a:cs typeface="Times New Roman" panose="02020603050405020304" pitchFamily="18" charset="0"/>
                        </a:rPr>
                        <a:t>detection</a:t>
                      </a:r>
                      <a:r>
                        <a:rPr lang="en-US" altLang="en-US" sz="2600" dirty="0" smtClean="0">
                          <a:latin typeface="Times New Roman" panose="02020603050405020304" pitchFamily="18" charset="0"/>
                          <a:cs typeface="Times New Roman" panose="02020603050405020304" pitchFamily="18" charset="0"/>
                        </a:rPr>
                        <a:t> of </a:t>
                      </a:r>
                      <a:r>
                        <a:rPr lang="en-US" altLang="en-US" sz="2600" b="1" dirty="0" smtClean="0">
                          <a:solidFill>
                            <a:srgbClr val="006600"/>
                          </a:solidFill>
                          <a:latin typeface="Times New Roman" panose="02020603050405020304" pitchFamily="18" charset="0"/>
                          <a:cs typeface="Times New Roman" panose="02020603050405020304" pitchFamily="18" charset="0"/>
                        </a:rPr>
                        <a:t>issues</a:t>
                      </a:r>
                      <a:r>
                        <a:rPr lang="en-US" altLang="en-US" sz="26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00CC"/>
                          </a:solidFill>
                          <a:latin typeface="Times New Roman" panose="02020603050405020304" pitchFamily="18" charset="0"/>
                          <a:cs typeface="Times New Roman" panose="02020603050405020304" pitchFamily="18" charset="0"/>
                        </a:rPr>
                        <a:t>validation</a:t>
                      </a:r>
                      <a:r>
                        <a:rPr lang="en-US" altLang="en-US" sz="2600" dirty="0" smtClean="0">
                          <a:latin typeface="Times New Roman" panose="02020603050405020304" pitchFamily="18" charset="0"/>
                          <a:cs typeface="Times New Roman" panose="02020603050405020304" pitchFamily="18" charset="0"/>
                        </a:rPr>
                        <a:t> of </a:t>
                      </a:r>
                      <a:r>
                        <a:rPr lang="en-US" altLang="en-US" sz="2600" b="1" dirty="0" smtClean="0">
                          <a:solidFill>
                            <a:srgbClr val="0000CC"/>
                          </a:solidFill>
                          <a:latin typeface="Times New Roman" panose="02020603050405020304" pitchFamily="18" charset="0"/>
                          <a:cs typeface="Times New Roman" panose="02020603050405020304" pitchFamily="18" charset="0"/>
                        </a:rPr>
                        <a:t>requirements</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0000CC"/>
                          </a:solidFill>
                          <a:latin typeface="Times New Roman" panose="02020603050405020304" pitchFamily="18" charset="0"/>
                          <a:cs typeface="Times New Roman" panose="02020603050405020304" pitchFamily="18" charset="0"/>
                        </a:rPr>
                        <a:t>incorporation</a:t>
                      </a:r>
                      <a:r>
                        <a:rPr lang="en-US" altLang="en-US" sz="2600" dirty="0" smtClean="0">
                          <a:latin typeface="Times New Roman" panose="02020603050405020304" pitchFamily="18" charset="0"/>
                          <a:cs typeface="Times New Roman" panose="02020603050405020304" pitchFamily="18" charset="0"/>
                        </a:rPr>
                        <a:t> of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changes</a:t>
                      </a:r>
                      <a:r>
                        <a:rPr lang="en-US" altLang="en-US" sz="2600" dirty="0" smtClean="0">
                          <a:latin typeface="Times New Roman" panose="02020603050405020304" pitchFamily="18" charset="0"/>
                          <a:cs typeface="Times New Roman" panose="02020603050405020304" pitchFamily="18" charset="0"/>
                        </a:rPr>
                        <a:t> based on </a:t>
                      </a:r>
                      <a:r>
                        <a:rPr lang="en-US" altLang="en-US" sz="2600" b="1" dirty="0" smtClean="0">
                          <a:solidFill>
                            <a:srgbClr val="FF0000"/>
                          </a:solidFill>
                          <a:latin typeface="Times New Roman" panose="02020603050405020304" pitchFamily="18" charset="0"/>
                          <a:cs typeface="Times New Roman" panose="02020603050405020304" pitchFamily="18" charset="0"/>
                        </a:rPr>
                        <a:t>stakeholder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feedback</a:t>
                      </a:r>
                      <a:r>
                        <a:rPr lang="en-US" altLang="en-US"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7821671"/>
                  </a:ext>
                </a:extLst>
              </a:tr>
              <a:tr h="3706783">
                <a:tc>
                  <a:txBody>
                    <a:bodyPr/>
                    <a:lstStyle/>
                    <a:p>
                      <a:pPr algn="just">
                        <a:lnSpc>
                          <a:spcPct val="150000"/>
                        </a:lnSpc>
                      </a:pPr>
                      <a:r>
                        <a:rPr lang="en-US" altLang="en-US" sz="2600" b="1" dirty="0" smtClean="0">
                          <a:solidFill>
                            <a:srgbClr val="D60093"/>
                          </a:solidFill>
                          <a:latin typeface="Times New Roman" panose="02020603050405020304" pitchFamily="18" charset="0"/>
                          <a:cs typeface="Times New Roman" panose="02020603050405020304" pitchFamily="18" charset="0"/>
                        </a:rPr>
                        <a:t>Integration</a:t>
                      </a:r>
                      <a:endParaRPr lang="en-GB" sz="2600" dirty="0">
                        <a:solidFill>
                          <a:srgbClr val="D60093"/>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spcBef>
                          <a:spcPts val="0"/>
                        </a:spcBef>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Incremental builds </a:t>
                      </a:r>
                      <a:r>
                        <a:rPr lang="en-US" altLang="en-US" sz="2600" dirty="0" smtClean="0">
                          <a:latin typeface="Times New Roman" panose="02020603050405020304" pitchFamily="18" charset="0"/>
                          <a:cs typeface="Times New Roman" panose="02020603050405020304" pitchFamily="18" charset="0"/>
                        </a:rPr>
                        <a:t>are </a:t>
                      </a:r>
                      <a:r>
                        <a:rPr lang="en-US" altLang="en-US" sz="2600" b="1" dirty="0" smtClean="0">
                          <a:solidFill>
                            <a:srgbClr val="6600CC"/>
                          </a:solidFill>
                          <a:latin typeface="Times New Roman" panose="02020603050405020304" pitchFamily="18" charset="0"/>
                          <a:cs typeface="Times New Roman" panose="02020603050405020304" pitchFamily="18" charset="0"/>
                        </a:rPr>
                        <a:t>integrated</a:t>
                      </a:r>
                      <a:r>
                        <a:rPr lang="en-US" altLang="en-US" sz="2600" dirty="0" smtClean="0">
                          <a:latin typeface="Times New Roman" panose="02020603050405020304" pitchFamily="18" charset="0"/>
                          <a:cs typeface="Times New Roman" panose="02020603050405020304" pitchFamily="18" charset="0"/>
                        </a:rPr>
                        <a:t> into the </a:t>
                      </a:r>
                      <a:r>
                        <a:rPr lang="en-US" altLang="en-US" sz="2600" b="1" dirty="0" smtClean="0">
                          <a:solidFill>
                            <a:srgbClr val="6600CC"/>
                          </a:solidFill>
                          <a:latin typeface="Times New Roman" panose="02020603050405020304" pitchFamily="18" charset="0"/>
                          <a:cs typeface="Times New Roman" panose="02020603050405020304" pitchFamily="18" charset="0"/>
                        </a:rPr>
                        <a:t>system</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incrementally</a:t>
                      </a:r>
                      <a:r>
                        <a:rPr lang="en-US" altLang="en-US"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Font typeface="Wingdings" panose="05000000000000000000" pitchFamily="2" charset="2"/>
                        <a:buNone/>
                      </a:pPr>
                      <a:r>
                        <a:rPr lang="en-US" altLang="en-US" sz="2600" baseline="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ensuring</a:t>
                      </a:r>
                      <a:r>
                        <a:rPr lang="en-US" altLang="en-US" sz="2600" dirty="0" smtClean="0">
                          <a:latin typeface="Times New Roman" panose="02020603050405020304" pitchFamily="18" charset="0"/>
                          <a:cs typeface="Times New Roman" panose="02020603050405020304" pitchFamily="18" charset="0"/>
                        </a:rPr>
                        <a:t> that the </a:t>
                      </a:r>
                      <a:r>
                        <a:rPr lang="en-US" altLang="en-US" sz="2600" b="1" dirty="0" smtClean="0">
                          <a:solidFill>
                            <a:srgbClr val="FF0000"/>
                          </a:solidFill>
                          <a:latin typeface="Times New Roman" panose="02020603050405020304" pitchFamily="18" charset="0"/>
                          <a:cs typeface="Times New Roman" panose="02020603050405020304" pitchFamily="18" charset="0"/>
                        </a:rPr>
                        <a:t>system</a:t>
                      </a:r>
                      <a:r>
                        <a:rPr lang="en-US" altLang="en-US" sz="2600" dirty="0" smtClean="0">
                          <a:latin typeface="Times New Roman" panose="02020603050405020304" pitchFamily="18" charset="0"/>
                          <a:cs typeface="Times New Roman" panose="02020603050405020304" pitchFamily="18" charset="0"/>
                        </a:rPr>
                        <a:t> evolves </a:t>
                      </a:r>
                      <a:r>
                        <a:rPr lang="en-US" altLang="en-US" sz="2600" b="1" dirty="0" smtClean="0">
                          <a:solidFill>
                            <a:srgbClr val="FF0000"/>
                          </a:solidFill>
                          <a:latin typeface="Times New Roman" panose="02020603050405020304" pitchFamily="18" charset="0"/>
                          <a:cs typeface="Times New Roman" panose="02020603050405020304" pitchFamily="18" charset="0"/>
                        </a:rPr>
                        <a:t>progressively</a:t>
                      </a:r>
                      <a:r>
                        <a:rPr lang="en-US" altLang="en-US" sz="2600" dirty="0" smtClean="0">
                          <a:latin typeface="Times New Roman" panose="02020603050405020304" pitchFamily="18" charset="0"/>
                          <a:cs typeface="Times New Roman" panose="02020603050405020304" pitchFamily="18" charset="0"/>
                        </a:rPr>
                        <a:t> with each</a:t>
                      </a:r>
                    </a:p>
                    <a:p>
                      <a:pPr marL="0" indent="0" algn="just">
                        <a:lnSpc>
                          <a:spcPct val="150000"/>
                        </a:lnSpc>
                        <a:spcBef>
                          <a:spcPts val="0"/>
                        </a:spcBef>
                        <a:buFont typeface="Wingdings" panose="05000000000000000000" pitchFamily="2" charset="2"/>
                        <a:buNone/>
                      </a:pPr>
                      <a:r>
                        <a:rPr lang="en-US" altLang="en-US" sz="2600" baseline="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increment</a:t>
                      </a:r>
                      <a:r>
                        <a:rPr lang="en-US" altLang="en-US" sz="2600" dirty="0" smtClean="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Wingdings" panose="05000000000000000000" pitchFamily="2" charset="2"/>
                        <a:buChar char="§"/>
                      </a:pPr>
                      <a:r>
                        <a:rPr lang="en-US" altLang="en-US" sz="2600" b="1" dirty="0" smtClean="0">
                          <a:solidFill>
                            <a:srgbClr val="660033"/>
                          </a:solidFill>
                          <a:latin typeface="Times New Roman" panose="02020603050405020304" pitchFamily="18" charset="0"/>
                          <a:cs typeface="Times New Roman" panose="02020603050405020304" pitchFamily="18" charset="0"/>
                        </a:rPr>
                        <a:t>Integration testing </a:t>
                      </a:r>
                      <a:r>
                        <a:rPr lang="en-US" altLang="en-US" sz="2600" dirty="0" smtClean="0">
                          <a:latin typeface="Times New Roman" panose="02020603050405020304" pitchFamily="18" charset="0"/>
                          <a:cs typeface="Times New Roman" panose="02020603050405020304" pitchFamily="18" charset="0"/>
                        </a:rPr>
                        <a:t>is performed at </a:t>
                      </a:r>
                      <a:r>
                        <a:rPr lang="en-US" altLang="en-US" sz="2600" b="1" dirty="0" smtClean="0">
                          <a:solidFill>
                            <a:srgbClr val="006600"/>
                          </a:solidFill>
                          <a:latin typeface="Times New Roman" panose="02020603050405020304" pitchFamily="18" charset="0"/>
                          <a:cs typeface="Times New Roman" panose="02020603050405020304" pitchFamily="18" charset="0"/>
                        </a:rPr>
                        <a:t>each</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stage</a:t>
                      </a:r>
                      <a:r>
                        <a:rPr lang="en-US" altLang="en-US" sz="2600" dirty="0" smtClean="0">
                          <a:latin typeface="Times New Roman" panose="02020603050405020304" pitchFamily="18" charset="0"/>
                          <a:cs typeface="Times New Roman" panose="02020603050405020304" pitchFamily="18" charset="0"/>
                        </a:rPr>
                        <a:t> to </a:t>
                      </a:r>
                      <a:r>
                        <a:rPr lang="en-US" altLang="en-US" sz="2600" b="1" dirty="0" smtClean="0">
                          <a:solidFill>
                            <a:srgbClr val="006600"/>
                          </a:solidFill>
                          <a:latin typeface="Times New Roman" panose="02020603050405020304" pitchFamily="18" charset="0"/>
                          <a:cs typeface="Times New Roman" panose="02020603050405020304" pitchFamily="18" charset="0"/>
                        </a:rPr>
                        <a:t>ensure</a:t>
                      </a:r>
                      <a:r>
                        <a:rPr lang="en-US" altLang="en-US" sz="2600" dirty="0" smtClean="0">
                          <a:latin typeface="Times New Roman" panose="02020603050405020304" pitchFamily="18" charset="0"/>
                          <a:cs typeface="Times New Roman" panose="02020603050405020304" pitchFamily="18" charset="0"/>
                        </a:rPr>
                        <a:t> that the </a:t>
                      </a:r>
                      <a:r>
                        <a:rPr lang="en-US" altLang="en-US" sz="2600" b="1" dirty="0" smtClean="0">
                          <a:solidFill>
                            <a:srgbClr val="0000CC"/>
                          </a:solidFill>
                          <a:latin typeface="Times New Roman" panose="02020603050405020304" pitchFamily="18" charset="0"/>
                          <a:cs typeface="Times New Roman" panose="02020603050405020304" pitchFamily="18" charset="0"/>
                        </a:rPr>
                        <a:t>integrated</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00CC"/>
                          </a:solidFill>
                          <a:latin typeface="Times New Roman" panose="02020603050405020304" pitchFamily="18" charset="0"/>
                          <a:cs typeface="Times New Roman" panose="02020603050405020304" pitchFamily="18" charset="0"/>
                        </a:rPr>
                        <a:t>system</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00CC"/>
                          </a:solidFill>
                          <a:latin typeface="Times New Roman" panose="02020603050405020304" pitchFamily="18" charset="0"/>
                          <a:cs typeface="Times New Roman" panose="02020603050405020304" pitchFamily="18" charset="0"/>
                        </a:rPr>
                        <a:t>functions</a:t>
                      </a:r>
                      <a:r>
                        <a:rPr lang="en-US" altLang="en-US" sz="2600" dirty="0" smtClean="0">
                          <a:latin typeface="Times New Roman" panose="02020603050405020304" pitchFamily="18" charset="0"/>
                          <a:cs typeface="Times New Roman" panose="02020603050405020304" pitchFamily="18" charset="0"/>
                        </a:rPr>
                        <a:t> as expected.</a:t>
                      </a:r>
                      <a:endParaRPr lang="en-US" alt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628857"/>
                  </a:ext>
                </a:extLst>
              </a:tr>
            </a:tbl>
          </a:graphicData>
        </a:graphic>
      </p:graphicFrame>
    </p:spTree>
    <p:extLst>
      <p:ext uri="{BB962C8B-B14F-4D97-AF65-F5344CB8AC3E}">
        <p14:creationId xmlns:p14="http://schemas.microsoft.com/office/powerpoint/2010/main" val="2937300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3.1 Characteristics of Incremental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7553302"/>
              </p:ext>
            </p:extLst>
          </p:nvPr>
        </p:nvGraphicFramePr>
        <p:xfrm>
          <a:off x="0" y="357074"/>
          <a:ext cx="12192000" cy="6400800"/>
        </p:xfrm>
        <a:graphic>
          <a:graphicData uri="http://schemas.openxmlformats.org/drawingml/2006/table">
            <a:tbl>
              <a:tblPr firstRow="1" bandRow="1">
                <a:tableStyleId>{5C22544A-7EE6-4342-B048-85BDC9FD1C3A}</a:tableStyleId>
              </a:tblPr>
              <a:tblGrid>
                <a:gridCol w="2816942">
                  <a:extLst>
                    <a:ext uri="{9D8B030D-6E8A-4147-A177-3AD203B41FA5}">
                      <a16:colId xmlns:a16="http://schemas.microsoft.com/office/drawing/2014/main" val="1595161736"/>
                    </a:ext>
                  </a:extLst>
                </a:gridCol>
                <a:gridCol w="9375058">
                  <a:extLst>
                    <a:ext uri="{9D8B030D-6E8A-4147-A177-3AD203B41FA5}">
                      <a16:colId xmlns:a16="http://schemas.microsoft.com/office/drawing/2014/main" val="2128230618"/>
                    </a:ext>
                  </a:extLst>
                </a:gridCol>
              </a:tblGrid>
              <a:tr h="430612">
                <a:tc>
                  <a:txBody>
                    <a:bodyPr/>
                    <a:lstStyle/>
                    <a:p>
                      <a:pPr>
                        <a:lnSpc>
                          <a:spcPct val="150000"/>
                        </a:lnSpc>
                      </a:pPr>
                      <a:r>
                        <a:rPr lang="en-GB" sz="2400" dirty="0" smtClean="0">
                          <a:latin typeface="Times New Roman" panose="02020603050405020304" pitchFamily="18" charset="0"/>
                          <a:cs typeface="Times New Roman" panose="02020603050405020304" pitchFamily="18" charset="0"/>
                        </a:rPr>
                        <a:t>Characteristics </a:t>
                      </a:r>
                      <a:endParaRPr lang="en-GB" sz="24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1558940"/>
                  </a:ext>
                </a:extLst>
              </a:tr>
              <a:tr h="430612">
                <a:tc>
                  <a:txBody>
                    <a:bodyPr/>
                    <a:lstStyle/>
                    <a:p>
                      <a:pPr algn="just">
                        <a:lnSpc>
                          <a:spcPct val="150000"/>
                        </a:lnSpc>
                      </a:pPr>
                      <a:r>
                        <a:rPr lang="en-US" altLang="en-US" sz="2400" b="1" dirty="0" smtClean="0">
                          <a:solidFill>
                            <a:srgbClr val="660033"/>
                          </a:solidFill>
                          <a:latin typeface="Times New Roman" panose="02020603050405020304" pitchFamily="18" charset="0"/>
                          <a:cs typeface="Times New Roman" panose="02020603050405020304" pitchFamily="18" charset="0"/>
                        </a:rPr>
                        <a:t>Iterative Refinement</a:t>
                      </a:r>
                      <a:endParaRPr lang="en-GB" sz="24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latin typeface="Times New Roman" panose="02020603050405020304" pitchFamily="18" charset="0"/>
                          <a:cs typeface="Times New Roman" panose="02020603050405020304" pitchFamily="18" charset="0"/>
                        </a:rPr>
                        <a:t>Incorporates iterative refinement</a:t>
                      </a:r>
                      <a:r>
                        <a:rPr lang="en-US" altLang="en-US" sz="2400" dirty="0" smtClean="0">
                          <a:latin typeface="Times New Roman" panose="02020603050405020304" pitchFamily="18" charset="0"/>
                          <a:cs typeface="Times New Roman" panose="02020603050405020304" pitchFamily="18" charset="0"/>
                        </a:rPr>
                        <a:t>, allowing for </a:t>
                      </a:r>
                      <a:r>
                        <a:rPr lang="en-US" altLang="en-US" sz="2400" b="1" dirty="0" smtClean="0">
                          <a:solidFill>
                            <a:srgbClr val="6600CC"/>
                          </a:solidFill>
                          <a:latin typeface="Times New Roman" panose="02020603050405020304" pitchFamily="18" charset="0"/>
                          <a:cs typeface="Times New Roman" panose="02020603050405020304" pitchFamily="18" charset="0"/>
                        </a:rPr>
                        <a:t>continuous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improvement</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enhancement</a:t>
                      </a:r>
                      <a:r>
                        <a:rPr lang="en-US" altLang="en-US" sz="2400" dirty="0" smtClean="0">
                          <a:latin typeface="Times New Roman" panose="02020603050405020304" pitchFamily="18" charset="0"/>
                          <a:cs typeface="Times New Roman" panose="02020603050405020304" pitchFamily="18" charset="0"/>
                        </a:rPr>
                        <a:t> of the </a:t>
                      </a:r>
                      <a:r>
                        <a:rPr lang="en-US" altLang="en-US" sz="2400" b="1" dirty="0" smtClean="0">
                          <a:solidFill>
                            <a:srgbClr val="D60093"/>
                          </a:solidFill>
                          <a:latin typeface="Times New Roman" panose="02020603050405020304" pitchFamily="18" charset="0"/>
                          <a:cs typeface="Times New Roman" panose="02020603050405020304" pitchFamily="18" charset="0"/>
                        </a:rPr>
                        <a:t>system</a:t>
                      </a:r>
                      <a:r>
                        <a:rPr lang="en-US" altLang="en-US" sz="2400" dirty="0" smtClean="0">
                          <a:latin typeface="Times New Roman" panose="02020603050405020304" pitchFamily="18" charset="0"/>
                          <a:cs typeface="Times New Roman" panose="02020603050405020304" pitchFamily="18" charset="0"/>
                        </a:rPr>
                        <a:t> with </a:t>
                      </a:r>
                      <a:r>
                        <a:rPr lang="en-US" altLang="en-US" sz="2400" b="1" dirty="0" smtClean="0">
                          <a:solidFill>
                            <a:srgbClr val="D60093"/>
                          </a:solidFill>
                          <a:latin typeface="Times New Roman" panose="02020603050405020304" pitchFamily="18" charset="0"/>
                          <a:cs typeface="Times New Roman" panose="02020603050405020304" pitchFamily="18" charset="0"/>
                        </a:rPr>
                        <a:t>each</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increment</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353999083"/>
                  </a:ext>
                </a:extLst>
              </a:tr>
              <a:tr h="430612">
                <a:tc>
                  <a:txBody>
                    <a:bodyPr/>
                    <a:lstStyle/>
                    <a:p>
                      <a:pPr algn="just">
                        <a:lnSpc>
                          <a:spcPct val="150000"/>
                        </a:lnSpc>
                      </a:pPr>
                      <a:r>
                        <a:rPr lang="en-US" altLang="en-US" sz="2400" b="1" dirty="0" smtClean="0">
                          <a:solidFill>
                            <a:srgbClr val="0000CC"/>
                          </a:solidFill>
                          <a:latin typeface="Times New Roman" panose="02020603050405020304" pitchFamily="18" charset="0"/>
                          <a:cs typeface="Times New Roman" panose="02020603050405020304" pitchFamily="18" charset="0"/>
                        </a:rPr>
                        <a:t>Modular Development</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The </a:t>
                      </a:r>
                      <a:r>
                        <a:rPr lang="en-US" altLang="en-US" sz="2400" b="1" dirty="0" smtClean="0">
                          <a:solidFill>
                            <a:srgbClr val="006600"/>
                          </a:solidFill>
                          <a:latin typeface="Times New Roman" panose="02020603050405020304" pitchFamily="18" charset="0"/>
                          <a:cs typeface="Times New Roman" panose="02020603050405020304" pitchFamily="18" charset="0"/>
                        </a:rPr>
                        <a:t>system</a:t>
                      </a:r>
                      <a:r>
                        <a:rPr lang="en-US" altLang="en-US" sz="2400" dirty="0" smtClean="0">
                          <a:latin typeface="Times New Roman" panose="02020603050405020304" pitchFamily="18" charset="0"/>
                          <a:cs typeface="Times New Roman" panose="02020603050405020304" pitchFamily="18" charset="0"/>
                        </a:rPr>
                        <a:t> is </a:t>
                      </a:r>
                      <a:r>
                        <a:rPr lang="en-US" altLang="en-US" sz="2400" b="1" dirty="0" smtClean="0">
                          <a:solidFill>
                            <a:srgbClr val="006600"/>
                          </a:solidFill>
                          <a:latin typeface="Times New Roman" panose="02020603050405020304" pitchFamily="18" charset="0"/>
                          <a:cs typeface="Times New Roman" panose="02020603050405020304" pitchFamily="18" charset="0"/>
                        </a:rPr>
                        <a:t>developed</a:t>
                      </a:r>
                      <a:r>
                        <a:rPr lang="en-US" altLang="en-US" sz="2400" dirty="0" smtClean="0">
                          <a:latin typeface="Times New Roman" panose="02020603050405020304" pitchFamily="18" charset="0"/>
                          <a:cs typeface="Times New Roman" panose="02020603050405020304" pitchFamily="18" charset="0"/>
                        </a:rPr>
                        <a:t> in a </a:t>
                      </a:r>
                      <a:r>
                        <a:rPr lang="en-US" altLang="en-US" sz="2400" b="1" dirty="0" smtClean="0">
                          <a:solidFill>
                            <a:srgbClr val="006600"/>
                          </a:solidFill>
                          <a:latin typeface="Times New Roman" panose="02020603050405020304" pitchFamily="18" charset="0"/>
                          <a:cs typeface="Times New Roman" panose="02020603050405020304" pitchFamily="18" charset="0"/>
                        </a:rPr>
                        <a:t>modular</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6600"/>
                          </a:solidFill>
                          <a:latin typeface="Times New Roman" panose="02020603050405020304" pitchFamily="18" charset="0"/>
                          <a:cs typeface="Times New Roman" panose="02020603050405020304" pitchFamily="18" charset="0"/>
                        </a:rPr>
                        <a:t>fashion</a:t>
                      </a:r>
                      <a:r>
                        <a:rPr lang="en-US" altLang="en-US" sz="2400" dirty="0" smtClean="0">
                          <a:latin typeface="Times New Roman" panose="02020603050405020304" pitchFamily="18" charset="0"/>
                          <a:cs typeface="Times New Roman" panose="02020603050405020304" pitchFamily="18" charset="0"/>
                        </a:rPr>
                        <a:t>, with each </a:t>
                      </a:r>
                      <a:r>
                        <a:rPr lang="en-US" altLang="en-US" sz="2400" b="1" dirty="0" smtClean="0">
                          <a:solidFill>
                            <a:srgbClr val="660033"/>
                          </a:solidFill>
                          <a:latin typeface="Times New Roman" panose="02020603050405020304" pitchFamily="18" charset="0"/>
                          <a:cs typeface="Times New Roman" panose="02020603050405020304" pitchFamily="18" charset="0"/>
                        </a:rPr>
                        <a:t>module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representing</a:t>
                      </a:r>
                      <a:r>
                        <a:rPr lang="en-US" altLang="en-US" sz="2400" dirty="0" smtClean="0">
                          <a:latin typeface="Times New Roman" panose="02020603050405020304" pitchFamily="18" charset="0"/>
                          <a:cs typeface="Times New Roman" panose="02020603050405020304" pitchFamily="18" charset="0"/>
                        </a:rPr>
                        <a:t> a </a:t>
                      </a:r>
                      <a:r>
                        <a:rPr lang="en-US" altLang="en-US" sz="2400" b="1" dirty="0" smtClean="0">
                          <a:solidFill>
                            <a:srgbClr val="660033"/>
                          </a:solidFill>
                          <a:latin typeface="Times New Roman" panose="02020603050405020304" pitchFamily="18" charset="0"/>
                          <a:cs typeface="Times New Roman" panose="02020603050405020304" pitchFamily="18" charset="0"/>
                        </a:rPr>
                        <a:t>cohesive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unit</a:t>
                      </a:r>
                      <a:r>
                        <a:rPr lang="en-US" altLang="en-US" sz="2400" dirty="0" smtClean="0">
                          <a:latin typeface="Times New Roman" panose="02020603050405020304" pitchFamily="18" charset="0"/>
                          <a:cs typeface="Times New Roman" panose="02020603050405020304" pitchFamily="18" charset="0"/>
                        </a:rPr>
                        <a:t> of </a:t>
                      </a:r>
                      <a:r>
                        <a:rPr lang="en-US" altLang="en-US" sz="2400" b="1" dirty="0" smtClean="0">
                          <a:solidFill>
                            <a:srgbClr val="660033"/>
                          </a:solidFill>
                          <a:latin typeface="Times New Roman" panose="02020603050405020304" pitchFamily="18" charset="0"/>
                          <a:cs typeface="Times New Roman" panose="02020603050405020304" pitchFamily="18" charset="0"/>
                        </a:rPr>
                        <a:t>functionality</a:t>
                      </a:r>
                      <a:r>
                        <a:rPr lang="en-US" altLang="en-US" sz="2400" dirty="0" smtClean="0">
                          <a:latin typeface="Times New Roman" panose="02020603050405020304" pitchFamily="18" charset="0"/>
                          <a:cs typeface="Times New Roman" panose="02020603050405020304" pitchFamily="18" charset="0"/>
                        </a:rPr>
                        <a:t>.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This </a:t>
                      </a:r>
                      <a:r>
                        <a:rPr lang="en-US" altLang="en-US" sz="2400" b="1" dirty="0" smtClean="0">
                          <a:latin typeface="Times New Roman" panose="02020603050405020304" pitchFamily="18" charset="0"/>
                          <a:cs typeface="Times New Roman" panose="02020603050405020304" pitchFamily="18" charset="0"/>
                        </a:rPr>
                        <a:t>modular</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approach</a:t>
                      </a:r>
                      <a:r>
                        <a:rPr lang="en-US" altLang="en-US" sz="2400" dirty="0" smtClean="0">
                          <a:latin typeface="Times New Roman" panose="02020603050405020304" pitchFamily="18" charset="0"/>
                          <a:cs typeface="Times New Roman" panose="02020603050405020304" pitchFamily="18" charset="0"/>
                        </a:rPr>
                        <a:t> promotes </a:t>
                      </a:r>
                      <a:r>
                        <a:rPr lang="en-US" altLang="en-US" sz="2400" b="1" dirty="0" smtClean="0">
                          <a:solidFill>
                            <a:srgbClr val="D60093"/>
                          </a:solidFill>
                          <a:latin typeface="Times New Roman" panose="02020603050405020304" pitchFamily="18" charset="0"/>
                          <a:cs typeface="Times New Roman" panose="02020603050405020304" pitchFamily="18" charset="0"/>
                        </a:rPr>
                        <a:t>reusability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maintainability</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D60093"/>
                          </a:solidFill>
                          <a:latin typeface="Times New Roman" panose="02020603050405020304" pitchFamily="18" charset="0"/>
                          <a:cs typeface="Times New Roman" panose="02020603050405020304" pitchFamily="18" charset="0"/>
                        </a:rPr>
                        <a:t>scalability</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7821671"/>
                  </a:ext>
                </a:extLst>
              </a:tr>
              <a:tr h="430612">
                <a:tc>
                  <a:txBody>
                    <a:bodyPr/>
                    <a:lstStyle/>
                    <a:p>
                      <a:pPr algn="just">
                        <a:lnSpc>
                          <a:spcPct val="150000"/>
                        </a:lnSpc>
                      </a:pPr>
                      <a:r>
                        <a:rPr lang="en-US" altLang="en-US" sz="2400" b="1" dirty="0" smtClean="0">
                          <a:solidFill>
                            <a:srgbClr val="FF0000"/>
                          </a:solidFill>
                          <a:latin typeface="Times New Roman" panose="02020603050405020304" pitchFamily="18" charset="0"/>
                          <a:cs typeface="Times New Roman" panose="02020603050405020304" pitchFamily="18" charset="0"/>
                        </a:rPr>
                        <a:t>Risk Management</a:t>
                      </a:r>
                      <a:r>
                        <a:rPr lang="en-US" altLang="en-US" sz="2400" dirty="0" smtClean="0">
                          <a:solidFill>
                            <a:srgbClr val="FF0000"/>
                          </a:solidFill>
                          <a:latin typeface="Times New Roman" panose="02020603050405020304" pitchFamily="18" charset="0"/>
                          <a:cs typeface="Times New Roman" panose="02020603050405020304" pitchFamily="18" charset="0"/>
                        </a:rPr>
                        <a:t> </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spcBef>
                          <a:spcPts val="0"/>
                        </a:spcBef>
                        <a:buFont typeface="Wingdings" panose="05000000000000000000" pitchFamily="2" charset="2"/>
                        <a:buChar char="§"/>
                      </a:pPr>
                      <a:r>
                        <a:rPr lang="en-US" altLang="en-US" sz="2400" b="1" dirty="0" smtClean="0">
                          <a:solidFill>
                            <a:srgbClr val="0000CC"/>
                          </a:solidFill>
                          <a:latin typeface="Times New Roman" panose="02020603050405020304" pitchFamily="18" charset="0"/>
                          <a:cs typeface="Times New Roman" panose="02020603050405020304" pitchFamily="18" charset="0"/>
                        </a:rPr>
                        <a:t>Risks</a:t>
                      </a:r>
                      <a:r>
                        <a:rPr lang="en-US" altLang="en-US" sz="2400" dirty="0" smtClean="0">
                          <a:latin typeface="Times New Roman" panose="02020603050405020304" pitchFamily="18" charset="0"/>
                          <a:cs typeface="Times New Roman" panose="02020603050405020304" pitchFamily="18" charset="0"/>
                        </a:rPr>
                        <a:t> are </a:t>
                      </a:r>
                      <a:r>
                        <a:rPr lang="en-US" altLang="en-US" sz="2400" b="1" dirty="0" smtClean="0">
                          <a:solidFill>
                            <a:srgbClr val="0000CC"/>
                          </a:solidFill>
                          <a:latin typeface="Times New Roman" panose="02020603050405020304" pitchFamily="18" charset="0"/>
                          <a:cs typeface="Times New Roman" panose="02020603050405020304" pitchFamily="18" charset="0"/>
                        </a:rPr>
                        <a:t>managed</a:t>
                      </a:r>
                      <a:r>
                        <a:rPr lang="en-US" altLang="en-US" sz="2400" dirty="0" smtClean="0">
                          <a:latin typeface="Times New Roman" panose="02020603050405020304" pitchFamily="18" charset="0"/>
                          <a:cs typeface="Times New Roman" panose="02020603050405020304" pitchFamily="18" charset="0"/>
                        </a:rPr>
                        <a:t> through </a:t>
                      </a:r>
                      <a:r>
                        <a:rPr lang="en-US" altLang="en-US" sz="2400" b="1" dirty="0" smtClean="0">
                          <a:solidFill>
                            <a:srgbClr val="0000CC"/>
                          </a:solidFill>
                          <a:latin typeface="Times New Roman" panose="02020603050405020304" pitchFamily="18" charset="0"/>
                          <a:cs typeface="Times New Roman" panose="02020603050405020304" pitchFamily="18" charset="0"/>
                        </a:rPr>
                        <a:t>incremental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delivery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allowing</a:t>
                      </a:r>
                      <a:r>
                        <a:rPr lang="en-US" altLang="en-US" sz="2400" dirty="0" smtClean="0">
                          <a:latin typeface="Times New Roman" panose="02020603050405020304" pitchFamily="18" charset="0"/>
                          <a:cs typeface="Times New Roman" panose="02020603050405020304" pitchFamily="18" charset="0"/>
                        </a:rPr>
                        <a:t> for early </a:t>
                      </a:r>
                      <a:r>
                        <a:rPr lang="en-US" altLang="en-US" sz="2400" b="1" dirty="0" smtClean="0">
                          <a:solidFill>
                            <a:srgbClr val="6600CC"/>
                          </a:solidFill>
                          <a:latin typeface="Times New Roman" panose="02020603050405020304" pitchFamily="18" charset="0"/>
                          <a:cs typeface="Times New Roman" panose="02020603050405020304" pitchFamily="18" charset="0"/>
                        </a:rPr>
                        <a:t>identification</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mitigation</a:t>
                      </a:r>
                      <a:r>
                        <a:rPr lang="en-US" altLang="en-US" sz="2400" dirty="0" smtClean="0">
                          <a:latin typeface="Times New Roman" panose="02020603050405020304" pitchFamily="18" charset="0"/>
                          <a:cs typeface="Times New Roman" panose="02020603050405020304" pitchFamily="18" charset="0"/>
                        </a:rPr>
                        <a:t> of </a:t>
                      </a:r>
                      <a:r>
                        <a:rPr lang="en-US" altLang="en-US" sz="2400" b="1" dirty="0" smtClean="0">
                          <a:solidFill>
                            <a:srgbClr val="6600CC"/>
                          </a:solidFill>
                          <a:latin typeface="Times New Roman" panose="02020603050405020304" pitchFamily="18" charset="0"/>
                          <a:cs typeface="Times New Roman" panose="02020603050405020304" pitchFamily="18" charset="0"/>
                        </a:rPr>
                        <a:t>risks</a:t>
                      </a:r>
                      <a:r>
                        <a:rPr lang="en-US" altLang="en-US" sz="2400" dirty="0" smtClean="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Issues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discovered</a:t>
                      </a:r>
                      <a:r>
                        <a:rPr lang="en-US" altLang="en-US" sz="2400" dirty="0" smtClean="0">
                          <a:latin typeface="Times New Roman" panose="02020603050405020304" pitchFamily="18" charset="0"/>
                          <a:cs typeface="Times New Roman" panose="02020603050405020304" pitchFamily="18" charset="0"/>
                        </a:rPr>
                        <a:t> in </a:t>
                      </a:r>
                      <a:r>
                        <a:rPr lang="en-US" altLang="en-US" sz="2400" b="1" dirty="0" smtClean="0">
                          <a:solidFill>
                            <a:srgbClr val="660033"/>
                          </a:solidFill>
                          <a:latin typeface="Times New Roman" panose="02020603050405020304" pitchFamily="18" charset="0"/>
                          <a:cs typeface="Times New Roman" panose="02020603050405020304" pitchFamily="18" charset="0"/>
                        </a:rPr>
                        <a:t>early increments </a:t>
                      </a:r>
                      <a:r>
                        <a:rPr lang="en-US" altLang="en-US" sz="2400" dirty="0" smtClean="0">
                          <a:latin typeface="Times New Roman" panose="02020603050405020304" pitchFamily="18" charset="0"/>
                          <a:cs typeface="Times New Roman" panose="02020603050405020304" pitchFamily="18" charset="0"/>
                        </a:rPr>
                        <a:t>can be </a:t>
                      </a:r>
                      <a:r>
                        <a:rPr lang="en-US" altLang="en-US" sz="2400" b="1" dirty="0" smtClean="0">
                          <a:latin typeface="Times New Roman" panose="02020603050405020304" pitchFamily="18" charset="0"/>
                          <a:cs typeface="Times New Roman" panose="02020603050405020304" pitchFamily="18" charset="0"/>
                        </a:rPr>
                        <a:t>addressed</a:t>
                      </a:r>
                      <a:r>
                        <a:rPr lang="en-US" altLang="en-US" sz="2400" dirty="0" smtClean="0">
                          <a:latin typeface="Times New Roman" panose="02020603050405020304" pitchFamily="18" charset="0"/>
                          <a:cs typeface="Times New Roman" panose="02020603050405020304" pitchFamily="18" charset="0"/>
                        </a:rPr>
                        <a:t> before they </a:t>
                      </a:r>
                      <a:r>
                        <a:rPr lang="en-US" altLang="en-US" sz="2400" b="1" dirty="0" smtClean="0">
                          <a:latin typeface="Times New Roman" panose="02020603050405020304" pitchFamily="18" charset="0"/>
                          <a:cs typeface="Times New Roman" panose="02020603050405020304" pitchFamily="18" charset="0"/>
                        </a:rPr>
                        <a:t>escalate</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628857"/>
                  </a:ext>
                </a:extLst>
              </a:tr>
            </a:tbl>
          </a:graphicData>
        </a:graphic>
      </p:graphicFrame>
    </p:spTree>
    <p:extLst>
      <p:ext uri="{BB962C8B-B14F-4D97-AF65-F5344CB8AC3E}">
        <p14:creationId xmlns:p14="http://schemas.microsoft.com/office/powerpoint/2010/main" val="1643133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3.2 Advantages </a:t>
            </a:r>
            <a:r>
              <a:rPr lang="en-GB" sz="2800" b="1" dirty="0">
                <a:solidFill>
                  <a:srgbClr val="FF0000"/>
                </a:solidFill>
                <a:latin typeface="Times New Roman" panose="02020603050405020304" pitchFamily="18" charset="0"/>
                <a:cs typeface="Times New Roman" panose="02020603050405020304" pitchFamily="18" charset="0"/>
              </a:rPr>
              <a:t>of the Incremental </a:t>
            </a:r>
            <a:r>
              <a:rPr lang="en-GB" sz="2800" b="1" dirty="0" smtClean="0">
                <a:solidFill>
                  <a:srgbClr val="FF0000"/>
                </a:solidFill>
                <a:latin typeface="Times New Roman" panose="02020603050405020304" pitchFamily="18" charset="0"/>
                <a:cs typeface="Times New Roman" panose="02020603050405020304" pitchFamily="18" charset="0"/>
              </a:rPr>
              <a:t>Model</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63375535"/>
              </p:ext>
            </p:extLst>
          </p:nvPr>
        </p:nvGraphicFramePr>
        <p:xfrm>
          <a:off x="0" y="353961"/>
          <a:ext cx="12192000" cy="6949440"/>
        </p:xfrm>
        <a:graphic>
          <a:graphicData uri="http://schemas.openxmlformats.org/drawingml/2006/table">
            <a:tbl>
              <a:tblPr firstRow="1" bandRow="1">
                <a:tableStyleId>{5C22544A-7EE6-4342-B048-85BDC9FD1C3A}</a:tableStyleId>
              </a:tblPr>
              <a:tblGrid>
                <a:gridCol w="2713703">
                  <a:extLst>
                    <a:ext uri="{9D8B030D-6E8A-4147-A177-3AD203B41FA5}">
                      <a16:colId xmlns:a16="http://schemas.microsoft.com/office/drawing/2014/main" val="904735072"/>
                    </a:ext>
                  </a:extLst>
                </a:gridCol>
                <a:gridCol w="9478297">
                  <a:extLst>
                    <a:ext uri="{9D8B030D-6E8A-4147-A177-3AD203B41FA5}">
                      <a16:colId xmlns:a16="http://schemas.microsoft.com/office/drawing/2014/main" val="159669990"/>
                    </a:ext>
                  </a:extLst>
                </a:gridCol>
              </a:tblGrid>
              <a:tr h="479660">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5254994"/>
                  </a:ext>
                </a:extLst>
              </a:tr>
              <a:tr h="773953">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400" b="1"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Early Delivery of Functionality</a:t>
                      </a:r>
                    </a:p>
                    <a:p>
                      <a:pPr algn="just">
                        <a:lnSpc>
                          <a:spcPct val="150000"/>
                        </a:lnSpc>
                      </a:pPr>
                      <a:endParaRPr lang="en-GB" sz="2400" dirty="0">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b="1" dirty="0" smtClean="0">
                          <a:latin typeface="Times New Roman" panose="02020603050405020304" pitchFamily="18" charset="0"/>
                          <a:cs typeface="Times New Roman" panose="02020603050405020304" pitchFamily="18" charset="0"/>
                        </a:rPr>
                        <a:t>Stakeholders</a:t>
                      </a:r>
                      <a:r>
                        <a:rPr lang="en-GB" sz="2400" dirty="0" smtClean="0">
                          <a:latin typeface="Times New Roman" panose="02020603050405020304" pitchFamily="18" charset="0"/>
                          <a:cs typeface="Times New Roman" panose="02020603050405020304" pitchFamily="18" charset="0"/>
                        </a:rPr>
                        <a:t> receive </a:t>
                      </a:r>
                      <a:r>
                        <a:rPr lang="en-GB" sz="2400" b="1" dirty="0" smtClean="0">
                          <a:solidFill>
                            <a:srgbClr val="D60093"/>
                          </a:solidFill>
                          <a:latin typeface="Times New Roman" panose="02020603050405020304" pitchFamily="18" charset="0"/>
                          <a:cs typeface="Times New Roman" panose="02020603050405020304" pitchFamily="18" charset="0"/>
                        </a:rPr>
                        <a:t>working</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D60093"/>
                          </a:solidFill>
                          <a:latin typeface="Times New Roman" panose="02020603050405020304" pitchFamily="18" charset="0"/>
                          <a:cs typeface="Times New Roman" panose="02020603050405020304" pitchFamily="18" charset="0"/>
                        </a:rPr>
                        <a:t>increments</a:t>
                      </a:r>
                      <a:r>
                        <a:rPr lang="en-GB" sz="2400" dirty="0" smtClean="0">
                          <a:latin typeface="Times New Roman" panose="02020603050405020304" pitchFamily="18" charset="0"/>
                          <a:cs typeface="Times New Roman" panose="02020603050405020304" pitchFamily="18" charset="0"/>
                        </a:rPr>
                        <a:t> of the </a:t>
                      </a:r>
                      <a:r>
                        <a:rPr lang="en-GB" sz="2400" b="1" dirty="0" smtClean="0">
                          <a:solidFill>
                            <a:srgbClr val="D60093"/>
                          </a:solidFill>
                          <a:latin typeface="Times New Roman" panose="02020603050405020304" pitchFamily="18" charset="0"/>
                          <a:cs typeface="Times New Roman" panose="02020603050405020304" pitchFamily="18" charset="0"/>
                        </a:rPr>
                        <a:t>system</a:t>
                      </a:r>
                      <a:r>
                        <a:rPr lang="en-GB" sz="2400" dirty="0" smtClean="0">
                          <a:latin typeface="Times New Roman" panose="02020603050405020304" pitchFamily="18" charset="0"/>
                          <a:cs typeface="Times New Roman" panose="02020603050405020304" pitchFamily="18" charset="0"/>
                        </a:rPr>
                        <a:t> early in the </a:t>
                      </a:r>
                      <a:r>
                        <a:rPr lang="en-GB" sz="2400" b="1" dirty="0" smtClean="0">
                          <a:solidFill>
                            <a:srgbClr val="6600CC"/>
                          </a:solidFill>
                          <a:latin typeface="Times New Roman" panose="02020603050405020304" pitchFamily="18" charset="0"/>
                          <a:cs typeface="Times New Roman" panose="02020603050405020304" pitchFamily="18" charset="0"/>
                        </a:rPr>
                        <a:t>development</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process</a:t>
                      </a:r>
                      <a:r>
                        <a:rPr lang="en-GB"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allowing for </a:t>
                      </a:r>
                      <a:r>
                        <a:rPr lang="en-GB" sz="2400" b="1" dirty="0" smtClean="0">
                          <a:solidFill>
                            <a:srgbClr val="660033"/>
                          </a:solidFill>
                          <a:latin typeface="Times New Roman" panose="02020603050405020304" pitchFamily="18" charset="0"/>
                          <a:cs typeface="Times New Roman" panose="02020603050405020304" pitchFamily="18" charset="0"/>
                        </a:rPr>
                        <a:t>early</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validation</a:t>
                      </a:r>
                      <a:r>
                        <a:rPr lang="en-GB" sz="2400" dirty="0" smtClean="0">
                          <a:latin typeface="Times New Roman" panose="02020603050405020304" pitchFamily="18" charset="0"/>
                          <a:cs typeface="Times New Roman" panose="02020603050405020304" pitchFamily="18" charset="0"/>
                        </a:rPr>
                        <a:t> of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requirements</a:t>
                      </a:r>
                      <a:r>
                        <a:rPr lang="en-GB" sz="2400" dirty="0" smtClean="0">
                          <a:latin typeface="Times New Roman" panose="02020603050405020304" pitchFamily="18" charset="0"/>
                          <a:cs typeface="Times New Roman" panose="02020603050405020304" pitchFamily="18" charset="0"/>
                        </a:rPr>
                        <a:t> and </a:t>
                      </a:r>
                      <a:r>
                        <a:rPr lang="en-GB" sz="2400" b="1" dirty="0" smtClean="0">
                          <a:solidFill>
                            <a:srgbClr val="660033"/>
                          </a:solidFill>
                          <a:latin typeface="Times New Roman" panose="02020603050405020304" pitchFamily="18" charset="0"/>
                          <a:cs typeface="Times New Roman" panose="02020603050405020304" pitchFamily="18" charset="0"/>
                        </a:rPr>
                        <a:t>early</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delivery</a:t>
                      </a:r>
                      <a:r>
                        <a:rPr lang="en-GB" sz="2400" dirty="0" smtClean="0">
                          <a:latin typeface="Times New Roman" panose="02020603050405020304" pitchFamily="18" charset="0"/>
                          <a:cs typeface="Times New Roman" panose="02020603050405020304" pitchFamily="18" charset="0"/>
                        </a:rPr>
                        <a:t> of </a:t>
                      </a:r>
                      <a:r>
                        <a:rPr lang="en-GB" sz="2400" b="1" dirty="0" smtClean="0">
                          <a:solidFill>
                            <a:srgbClr val="660033"/>
                          </a:solidFill>
                          <a:latin typeface="Times New Roman" panose="02020603050405020304" pitchFamily="18" charset="0"/>
                          <a:cs typeface="Times New Roman" panose="02020603050405020304" pitchFamily="18" charset="0"/>
                        </a:rPr>
                        <a:t>value</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02326495"/>
                  </a:ext>
                </a:extLst>
              </a:tr>
              <a:tr h="888163">
                <a:tc>
                  <a:txBody>
                    <a:bodyPr/>
                    <a:lstStyle/>
                    <a:p>
                      <a:pPr algn="just">
                        <a:lnSpc>
                          <a:spcPct val="150000"/>
                        </a:lnSpc>
                      </a:pPr>
                      <a:r>
                        <a:rPr lang="en-GB" sz="2400" b="1" dirty="0" smtClean="0">
                          <a:solidFill>
                            <a:srgbClr val="0000CC"/>
                          </a:solidFill>
                          <a:latin typeface="Times New Roman" panose="02020603050405020304" pitchFamily="18" charset="0"/>
                          <a:cs typeface="Times New Roman" panose="02020603050405020304" pitchFamily="18" charset="0"/>
                        </a:rPr>
                        <a:t>Flexibility and Adaptability</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400" dirty="0" smtClean="0">
                          <a:latin typeface="Times New Roman" panose="02020603050405020304" pitchFamily="18" charset="0"/>
                          <a:cs typeface="Times New Roman" panose="02020603050405020304" pitchFamily="18" charset="0"/>
                        </a:rPr>
                        <a:t>The </a:t>
                      </a:r>
                      <a:r>
                        <a:rPr lang="en-GB" sz="2400" b="1" dirty="0" smtClean="0">
                          <a:latin typeface="Times New Roman" panose="02020603050405020304" pitchFamily="18" charset="0"/>
                          <a:cs typeface="Times New Roman" panose="02020603050405020304" pitchFamily="18" charset="0"/>
                        </a:rPr>
                        <a:t>Incremental</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Model</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accommodates</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changes</a:t>
                      </a:r>
                      <a:r>
                        <a:rPr lang="en-GB" sz="2400" dirty="0" smtClean="0">
                          <a:latin typeface="Times New Roman" panose="02020603050405020304" pitchFamily="18" charset="0"/>
                          <a:cs typeface="Times New Roman" panose="02020603050405020304" pitchFamily="18" charset="0"/>
                        </a:rPr>
                        <a:t> in </a:t>
                      </a:r>
                      <a:r>
                        <a:rPr lang="en-GB" sz="2400" b="1" dirty="0" smtClean="0">
                          <a:solidFill>
                            <a:srgbClr val="FF0000"/>
                          </a:solidFill>
                          <a:latin typeface="Times New Roman" panose="02020603050405020304" pitchFamily="18" charset="0"/>
                          <a:cs typeface="Times New Roman" panose="02020603050405020304" pitchFamily="18" charset="0"/>
                        </a:rPr>
                        <a:t>requirements</a:t>
                      </a:r>
                      <a:r>
                        <a:rPr lang="en-GB" sz="2400" dirty="0" smtClean="0">
                          <a:latin typeface="Times New Roman" panose="02020603050405020304" pitchFamily="18" charset="0"/>
                          <a:cs typeface="Times New Roman" panose="02020603050405020304" pitchFamily="18" charset="0"/>
                        </a:rPr>
                        <a:t> and </a:t>
                      </a:r>
                      <a:r>
                        <a:rPr lang="en-GB" sz="2400" b="1" dirty="0" smtClean="0">
                          <a:latin typeface="Times New Roman" panose="02020603050405020304" pitchFamily="18" charset="0"/>
                          <a:cs typeface="Times New Roman" panose="02020603050405020304" pitchFamily="18" charset="0"/>
                        </a:rPr>
                        <a:t>stakeholder</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feedback</a:t>
                      </a:r>
                      <a:r>
                        <a:rPr lang="en-GB"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allowing for </a:t>
                      </a:r>
                      <a:r>
                        <a:rPr lang="en-GB" sz="2400" b="1" dirty="0" smtClean="0">
                          <a:solidFill>
                            <a:srgbClr val="0000CC"/>
                          </a:solidFill>
                          <a:latin typeface="Times New Roman" panose="02020603050405020304" pitchFamily="18" charset="0"/>
                          <a:cs typeface="Times New Roman" panose="02020603050405020304" pitchFamily="18" charset="0"/>
                        </a:rPr>
                        <a:t>greater</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flexibility</a:t>
                      </a:r>
                      <a:r>
                        <a:rPr lang="en-GB" sz="24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6600"/>
                          </a:solidFill>
                          <a:latin typeface="Times New Roman" panose="02020603050405020304" pitchFamily="18" charset="0"/>
                          <a:cs typeface="Times New Roman" panose="02020603050405020304" pitchFamily="18" charset="0"/>
                        </a:rPr>
                        <a:t>adaptability</a:t>
                      </a:r>
                      <a:r>
                        <a:rPr lang="en-GB" sz="2400" dirty="0" smtClean="0">
                          <a:latin typeface="Times New Roman" panose="02020603050405020304" pitchFamily="18" charset="0"/>
                          <a:cs typeface="Times New Roman" panose="02020603050405020304" pitchFamily="18" charset="0"/>
                        </a:rPr>
                        <a:t> compared to </a:t>
                      </a:r>
                      <a:r>
                        <a:rPr lang="en-GB" sz="2400" b="1" dirty="0" smtClean="0">
                          <a:solidFill>
                            <a:srgbClr val="006600"/>
                          </a:solidFill>
                          <a:latin typeface="Times New Roman" panose="02020603050405020304" pitchFamily="18" charset="0"/>
                          <a:cs typeface="Times New Roman" panose="02020603050405020304" pitchFamily="18" charset="0"/>
                        </a:rPr>
                        <a:t>traditional</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6600"/>
                          </a:solidFill>
                          <a:latin typeface="Times New Roman" panose="02020603050405020304" pitchFamily="18" charset="0"/>
                          <a:cs typeface="Times New Roman" panose="02020603050405020304" pitchFamily="18" charset="0"/>
                        </a:rPr>
                        <a:t>waterfall</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006600"/>
                          </a:solidFill>
                          <a:latin typeface="Times New Roman" panose="02020603050405020304" pitchFamily="18" charset="0"/>
                          <a:cs typeface="Times New Roman" panose="02020603050405020304" pitchFamily="18" charset="0"/>
                        </a:rPr>
                        <a:t>approaches</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942350361"/>
                  </a:ext>
                </a:extLst>
              </a:tr>
              <a:tr h="1135108">
                <a:tc>
                  <a:txBody>
                    <a:bodyPr/>
                    <a:lstStyle/>
                    <a:p>
                      <a:pPr algn="just">
                        <a:lnSpc>
                          <a:spcPct val="150000"/>
                        </a:lnSpc>
                      </a:pPr>
                      <a:r>
                        <a:rPr lang="en-GB" sz="2400" b="1" dirty="0" smtClean="0">
                          <a:solidFill>
                            <a:srgbClr val="FF0000"/>
                          </a:solidFill>
                          <a:latin typeface="Times New Roman" panose="02020603050405020304" pitchFamily="18" charset="0"/>
                          <a:cs typeface="Times New Roman" panose="02020603050405020304" pitchFamily="18" charset="0"/>
                        </a:rPr>
                        <a:t>Reduced Risk</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spcBef>
                          <a:spcPts val="0"/>
                        </a:spcBef>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Risks</a:t>
                      </a:r>
                      <a:r>
                        <a:rPr lang="en-GB" sz="2400" dirty="0" smtClean="0">
                          <a:latin typeface="Times New Roman" panose="02020603050405020304" pitchFamily="18" charset="0"/>
                          <a:cs typeface="Times New Roman" panose="02020603050405020304" pitchFamily="18" charset="0"/>
                        </a:rPr>
                        <a:t> are </a:t>
                      </a:r>
                      <a:r>
                        <a:rPr lang="en-GB" sz="2400" b="1" dirty="0" smtClean="0">
                          <a:latin typeface="Times New Roman" panose="02020603050405020304" pitchFamily="18" charset="0"/>
                          <a:cs typeface="Times New Roman" panose="02020603050405020304" pitchFamily="18" charset="0"/>
                        </a:rPr>
                        <a:t>mitigated</a:t>
                      </a:r>
                      <a:r>
                        <a:rPr lang="en-GB" sz="2400" dirty="0" smtClean="0">
                          <a:latin typeface="Times New Roman" panose="02020603050405020304" pitchFamily="18" charset="0"/>
                          <a:cs typeface="Times New Roman" panose="02020603050405020304" pitchFamily="18" charset="0"/>
                        </a:rPr>
                        <a:t> through </a:t>
                      </a:r>
                      <a:r>
                        <a:rPr lang="en-GB" sz="2400" b="1" dirty="0" smtClean="0">
                          <a:solidFill>
                            <a:srgbClr val="6600CC"/>
                          </a:solidFill>
                          <a:latin typeface="Times New Roman" panose="02020603050405020304" pitchFamily="18" charset="0"/>
                          <a:cs typeface="Times New Roman" panose="02020603050405020304" pitchFamily="18" charset="0"/>
                        </a:rPr>
                        <a:t>incremental</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development</a:t>
                      </a:r>
                      <a:r>
                        <a:rPr lang="en-GB" sz="2400" dirty="0" smtClean="0">
                          <a:latin typeface="Times New Roman" panose="02020603050405020304" pitchFamily="18" charset="0"/>
                          <a:cs typeface="Times New Roman" panose="02020603050405020304" pitchFamily="18" charset="0"/>
                        </a:rPr>
                        <a:t> and</a:t>
                      </a:r>
                    </a:p>
                    <a:p>
                      <a:pPr marL="0" indent="0" algn="just">
                        <a:lnSpc>
                          <a:spcPct val="150000"/>
                        </a:lnSpc>
                        <a:spcBef>
                          <a:spcPts val="0"/>
                        </a:spcBef>
                        <a:buFont typeface="Wingdings" panose="05000000000000000000" pitchFamily="2" charset="2"/>
                        <a:buNone/>
                      </a:pPr>
                      <a:r>
                        <a:rPr lang="en-GB" sz="2400" b="1" baseline="0" dirty="0" smtClean="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validation</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reducing</a:t>
                      </a:r>
                      <a:r>
                        <a:rPr lang="en-GB" sz="2400" dirty="0" smtClean="0">
                          <a:latin typeface="Times New Roman" panose="02020603050405020304" pitchFamily="18" charset="0"/>
                          <a:cs typeface="Times New Roman" panose="02020603050405020304" pitchFamily="18" charset="0"/>
                        </a:rPr>
                        <a:t> the </a:t>
                      </a:r>
                      <a:r>
                        <a:rPr lang="en-GB" sz="2400" b="1" dirty="0" smtClean="0">
                          <a:solidFill>
                            <a:srgbClr val="660033"/>
                          </a:solidFill>
                          <a:latin typeface="Times New Roman" panose="02020603050405020304" pitchFamily="18" charset="0"/>
                          <a:cs typeface="Times New Roman" panose="02020603050405020304" pitchFamily="18" charset="0"/>
                        </a:rPr>
                        <a:t>likelihood</a:t>
                      </a:r>
                      <a:r>
                        <a:rPr lang="en-GB" sz="2400" dirty="0" smtClean="0">
                          <a:latin typeface="Times New Roman" panose="02020603050405020304" pitchFamily="18" charset="0"/>
                          <a:cs typeface="Times New Roman" panose="02020603050405020304" pitchFamily="18" charset="0"/>
                        </a:rPr>
                        <a:t> of </a:t>
                      </a:r>
                    </a:p>
                    <a:p>
                      <a:pPr marL="0" indent="0" algn="just">
                        <a:lnSpc>
                          <a:spcPct val="150000"/>
                        </a:lnSpc>
                        <a:spcBef>
                          <a:spcPts val="0"/>
                        </a:spcBef>
                        <a:buFont typeface="Wingdings" panose="05000000000000000000" pitchFamily="2" charset="2"/>
                        <a:buNone/>
                      </a:pPr>
                      <a:r>
                        <a:rPr lang="en-GB" sz="2400" b="1" dirty="0" smtClean="0">
                          <a:solidFill>
                            <a:srgbClr val="660033"/>
                          </a:solidFill>
                          <a:latin typeface="Times New Roman" panose="02020603050405020304" pitchFamily="18" charset="0"/>
                          <a:cs typeface="Times New Roman" panose="02020603050405020304" pitchFamily="18" charset="0"/>
                        </a:rPr>
                        <a:t>      project</a:t>
                      </a:r>
                      <a:r>
                        <a:rPr lang="en-GB" sz="2400" dirty="0" smtClean="0">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failure</a:t>
                      </a:r>
                      <a:r>
                        <a:rPr lang="en-GB" sz="2400" dirty="0" smtClean="0">
                          <a:latin typeface="Times New Roman" panose="02020603050405020304" pitchFamily="18" charset="0"/>
                          <a:cs typeface="Times New Roman" panose="02020603050405020304" pitchFamily="18" charset="0"/>
                        </a:rPr>
                        <a:t> and </a:t>
                      </a:r>
                      <a:r>
                        <a:rPr lang="en-GB" sz="2400" b="1" dirty="0" smtClean="0">
                          <a:latin typeface="Times New Roman" panose="02020603050405020304" pitchFamily="18" charset="0"/>
                          <a:cs typeface="Times New Roman" panose="02020603050405020304" pitchFamily="18" charset="0"/>
                        </a:rPr>
                        <a:t>increasing</a:t>
                      </a:r>
                      <a:r>
                        <a:rPr lang="en-GB" sz="2400" dirty="0" smtClean="0">
                          <a:latin typeface="Times New Roman" panose="02020603050405020304" pitchFamily="18" charset="0"/>
                          <a:cs typeface="Times New Roman" panose="02020603050405020304" pitchFamily="18" charset="0"/>
                        </a:rPr>
                        <a:t> the </a:t>
                      </a:r>
                      <a:r>
                        <a:rPr lang="en-GB" sz="2400" b="1" dirty="0" smtClean="0">
                          <a:latin typeface="Times New Roman" panose="02020603050405020304" pitchFamily="18" charset="0"/>
                          <a:cs typeface="Times New Roman" panose="02020603050405020304" pitchFamily="18" charset="0"/>
                        </a:rPr>
                        <a:t>predictability</a:t>
                      </a:r>
                      <a:r>
                        <a:rPr lang="en-GB" sz="2400" dirty="0" smtClean="0">
                          <a:latin typeface="Times New Roman" panose="02020603050405020304" pitchFamily="18" charset="0"/>
                          <a:cs typeface="Times New Roman" panose="02020603050405020304" pitchFamily="18" charset="0"/>
                        </a:rPr>
                        <a:t> of </a:t>
                      </a:r>
                      <a:r>
                        <a:rPr lang="en-GB" sz="2400" b="1" dirty="0" smtClean="0">
                          <a:latin typeface="Times New Roman" panose="02020603050405020304" pitchFamily="18" charset="0"/>
                          <a:cs typeface="Times New Roman" panose="02020603050405020304" pitchFamily="18" charset="0"/>
                        </a:rPr>
                        <a:t>outcomes</a:t>
                      </a:r>
                      <a:r>
                        <a:rPr lang="en-GB"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04089738"/>
                  </a:ext>
                </a:extLst>
              </a:tr>
            </a:tbl>
          </a:graphicData>
        </a:graphic>
      </p:graphicFrame>
    </p:spTree>
    <p:extLst>
      <p:ext uri="{BB962C8B-B14F-4D97-AF65-F5344CB8AC3E}">
        <p14:creationId xmlns:p14="http://schemas.microsoft.com/office/powerpoint/2010/main" val="2252994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3.2 Advantages </a:t>
            </a:r>
            <a:r>
              <a:rPr lang="en-GB" sz="2800" b="1" dirty="0">
                <a:solidFill>
                  <a:srgbClr val="FF0000"/>
                </a:solidFill>
                <a:latin typeface="Times New Roman" panose="02020603050405020304" pitchFamily="18" charset="0"/>
                <a:cs typeface="Times New Roman" panose="02020603050405020304" pitchFamily="18" charset="0"/>
              </a:rPr>
              <a:t>of the Incremental </a:t>
            </a:r>
            <a:r>
              <a:rPr lang="en-GB" sz="2800" b="1" dirty="0" smtClean="0">
                <a:solidFill>
                  <a:srgbClr val="FF0000"/>
                </a:solidFill>
                <a:latin typeface="Times New Roman" panose="02020603050405020304" pitchFamily="18" charset="0"/>
                <a:cs typeface="Times New Roman" panose="02020603050405020304" pitchFamily="18" charset="0"/>
              </a:rPr>
              <a:t>Model------</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72389299"/>
              </p:ext>
            </p:extLst>
          </p:nvPr>
        </p:nvGraphicFramePr>
        <p:xfrm>
          <a:off x="0" y="353961"/>
          <a:ext cx="12192000" cy="4365522"/>
        </p:xfrm>
        <a:graphic>
          <a:graphicData uri="http://schemas.openxmlformats.org/drawingml/2006/table">
            <a:tbl>
              <a:tblPr firstRow="1" bandRow="1">
                <a:tableStyleId>{5C22544A-7EE6-4342-B048-85BDC9FD1C3A}</a:tableStyleId>
              </a:tblPr>
              <a:tblGrid>
                <a:gridCol w="3362633">
                  <a:extLst>
                    <a:ext uri="{9D8B030D-6E8A-4147-A177-3AD203B41FA5}">
                      <a16:colId xmlns:a16="http://schemas.microsoft.com/office/drawing/2014/main" val="904735072"/>
                    </a:ext>
                  </a:extLst>
                </a:gridCol>
                <a:gridCol w="8829367">
                  <a:extLst>
                    <a:ext uri="{9D8B030D-6E8A-4147-A177-3AD203B41FA5}">
                      <a16:colId xmlns:a16="http://schemas.microsoft.com/office/drawing/2014/main" val="159669990"/>
                    </a:ext>
                  </a:extLst>
                </a:gridCol>
              </a:tblGrid>
              <a:tr h="677006">
                <a:tc>
                  <a:txBody>
                    <a:bodyPr/>
                    <a:lstStyle/>
                    <a:p>
                      <a:pPr algn="just">
                        <a:lnSpc>
                          <a:spcPct val="150000"/>
                        </a:lnSpc>
                      </a:pPr>
                      <a:r>
                        <a:rPr lang="en-GB" sz="2500" dirty="0" smtClean="0">
                          <a:latin typeface="Times New Roman" panose="02020603050405020304" pitchFamily="18" charset="0"/>
                          <a:cs typeface="Times New Roman" panose="02020603050405020304" pitchFamily="18" charset="0"/>
                        </a:rPr>
                        <a:t>Advantages </a:t>
                      </a:r>
                      <a:endParaRPr lang="en-GB" sz="25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500" smtClean="0">
                          <a:latin typeface="Times New Roman" panose="02020603050405020304" pitchFamily="18" charset="0"/>
                          <a:cs typeface="Times New Roman" panose="02020603050405020304" pitchFamily="18" charset="0"/>
                        </a:rPr>
                        <a:t>Description </a:t>
                      </a:r>
                      <a:endParaRPr lang="en-GB"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5254994"/>
                  </a:ext>
                </a:extLst>
              </a:tr>
              <a:tr h="1844258">
                <a:tc>
                  <a:txBody>
                    <a:bodyPr/>
                    <a:lstStyle/>
                    <a:p>
                      <a:pPr algn="just">
                        <a:lnSpc>
                          <a:spcPct val="150000"/>
                        </a:lnSpc>
                      </a:pPr>
                      <a:r>
                        <a:rPr lang="en-GB" sz="2500" b="1" dirty="0" smtClean="0">
                          <a:solidFill>
                            <a:srgbClr val="660033"/>
                          </a:solidFill>
                          <a:latin typeface="Times New Roman" panose="02020603050405020304" pitchFamily="18" charset="0"/>
                          <a:cs typeface="Times New Roman" panose="02020603050405020304" pitchFamily="18" charset="0"/>
                        </a:rPr>
                        <a:t>Faster Time-to-Market</a:t>
                      </a:r>
                      <a:endParaRPr lang="en-GB" sz="25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00" b="1" dirty="0" smtClean="0">
                          <a:solidFill>
                            <a:srgbClr val="0000CC"/>
                          </a:solidFill>
                          <a:latin typeface="Times New Roman" panose="02020603050405020304" pitchFamily="18" charset="0"/>
                          <a:cs typeface="Times New Roman" panose="02020603050405020304" pitchFamily="18" charset="0"/>
                        </a:rPr>
                        <a:t>Incremental</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development</a:t>
                      </a:r>
                      <a:r>
                        <a:rPr lang="en-GB" sz="2500" dirty="0" smtClean="0">
                          <a:latin typeface="Times New Roman" panose="02020603050405020304" pitchFamily="18" charset="0"/>
                          <a:cs typeface="Times New Roman" panose="02020603050405020304" pitchFamily="18" charset="0"/>
                        </a:rPr>
                        <a:t> and </a:t>
                      </a:r>
                      <a:r>
                        <a:rPr lang="en-GB" sz="2500" b="1" dirty="0" smtClean="0">
                          <a:solidFill>
                            <a:srgbClr val="0000CC"/>
                          </a:solidFill>
                          <a:latin typeface="Times New Roman" panose="02020603050405020304" pitchFamily="18" charset="0"/>
                          <a:cs typeface="Times New Roman" panose="02020603050405020304" pitchFamily="18" charset="0"/>
                        </a:rPr>
                        <a:t>parallel</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development</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baseline="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activities</a:t>
                      </a:r>
                      <a:r>
                        <a:rPr lang="en-GB" sz="250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result</a:t>
                      </a:r>
                      <a:r>
                        <a:rPr lang="en-GB" sz="2500" dirty="0" smtClean="0">
                          <a:latin typeface="Times New Roman" panose="02020603050405020304" pitchFamily="18" charset="0"/>
                          <a:cs typeface="Times New Roman" panose="02020603050405020304" pitchFamily="18" charset="0"/>
                        </a:rPr>
                        <a:t> in </a:t>
                      </a:r>
                      <a:r>
                        <a:rPr lang="en-GB" sz="2500" b="1" dirty="0" smtClean="0">
                          <a:solidFill>
                            <a:srgbClr val="FF0000"/>
                          </a:solidFill>
                          <a:latin typeface="Times New Roman" panose="02020603050405020304" pitchFamily="18" charset="0"/>
                          <a:cs typeface="Times New Roman" panose="02020603050405020304" pitchFamily="18" charset="0"/>
                        </a:rPr>
                        <a:t>faster time-to-market</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baseline="0" dirty="0" smtClean="0">
                          <a:latin typeface="Times New Roman" panose="02020603050405020304" pitchFamily="18" charset="0"/>
                          <a:cs typeface="Times New Roman" panose="02020603050405020304" pitchFamily="18" charset="0"/>
                        </a:rPr>
                        <a:t>           </a:t>
                      </a:r>
                      <a:r>
                        <a:rPr lang="en-GB" sz="2500" dirty="0" smtClean="0">
                          <a:latin typeface="Times New Roman" panose="02020603050405020304" pitchFamily="18" charset="0"/>
                          <a:cs typeface="Times New Roman" panose="02020603050405020304" pitchFamily="18" charset="0"/>
                        </a:rPr>
                        <a:t>compared to </a:t>
                      </a:r>
                      <a:r>
                        <a:rPr lang="en-GB" sz="2500" b="1" dirty="0" smtClean="0">
                          <a:solidFill>
                            <a:srgbClr val="660033"/>
                          </a:solidFill>
                          <a:latin typeface="Times New Roman" panose="02020603050405020304" pitchFamily="18" charset="0"/>
                          <a:cs typeface="Times New Roman" panose="02020603050405020304" pitchFamily="18" charset="0"/>
                        </a:rPr>
                        <a:t>sequential</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33"/>
                          </a:solidFill>
                          <a:latin typeface="Times New Roman" panose="02020603050405020304" pitchFamily="18" charset="0"/>
                          <a:cs typeface="Times New Roman" panose="02020603050405020304" pitchFamily="18" charset="0"/>
                        </a:rPr>
                        <a:t>development</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33"/>
                          </a:solidFill>
                          <a:latin typeface="Times New Roman" panose="02020603050405020304" pitchFamily="18" charset="0"/>
                          <a:cs typeface="Times New Roman" panose="02020603050405020304" pitchFamily="18" charset="0"/>
                        </a:rPr>
                        <a:t>approaches</a:t>
                      </a:r>
                      <a:r>
                        <a:rPr lang="en-GB" sz="25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02326495"/>
                  </a:ext>
                </a:extLst>
              </a:tr>
              <a:tr h="1844258">
                <a:tc>
                  <a:txBody>
                    <a:bodyPr/>
                    <a:lstStyle/>
                    <a:p>
                      <a:pPr algn="just">
                        <a:lnSpc>
                          <a:spcPct val="150000"/>
                        </a:lnSpc>
                      </a:pPr>
                      <a:r>
                        <a:rPr lang="en-GB" sz="2500" b="1" dirty="0" smtClean="0">
                          <a:solidFill>
                            <a:srgbClr val="0000CC"/>
                          </a:solidFill>
                          <a:latin typeface="Times New Roman" panose="02020603050405020304" pitchFamily="18" charset="0"/>
                          <a:cs typeface="Times New Roman" panose="02020603050405020304" pitchFamily="18" charset="0"/>
                        </a:rPr>
                        <a:t>Improved Stakeholder Engagement</a:t>
                      </a:r>
                      <a:r>
                        <a:rPr lang="en-GB" sz="2500" dirty="0" smtClean="0">
                          <a:solidFill>
                            <a:srgbClr val="0000CC"/>
                          </a:solidFill>
                          <a:latin typeface="Times New Roman" panose="02020603050405020304" pitchFamily="18" charset="0"/>
                          <a:cs typeface="Times New Roman" panose="02020603050405020304" pitchFamily="18" charset="0"/>
                        </a:rPr>
                        <a:t> </a:t>
                      </a:r>
                      <a:endParaRPr lang="en-GB" sz="25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00" b="1" dirty="0" smtClean="0">
                          <a:latin typeface="Times New Roman" panose="02020603050405020304" pitchFamily="18" charset="0"/>
                          <a:cs typeface="Times New Roman" panose="02020603050405020304" pitchFamily="18" charset="0"/>
                        </a:rPr>
                        <a:t>Stakeholders</a:t>
                      </a:r>
                      <a:r>
                        <a:rPr lang="en-GB" sz="2500" dirty="0" smtClean="0">
                          <a:latin typeface="Times New Roman" panose="02020603050405020304" pitchFamily="18" charset="0"/>
                          <a:cs typeface="Times New Roman" panose="02020603050405020304" pitchFamily="18" charset="0"/>
                        </a:rPr>
                        <a:t> are </a:t>
                      </a:r>
                      <a:r>
                        <a:rPr lang="en-GB" sz="2500" b="1" dirty="0" smtClean="0">
                          <a:solidFill>
                            <a:srgbClr val="006600"/>
                          </a:solidFill>
                          <a:latin typeface="Times New Roman" panose="02020603050405020304" pitchFamily="18" charset="0"/>
                          <a:cs typeface="Times New Roman" panose="02020603050405020304" pitchFamily="18" charset="0"/>
                        </a:rPr>
                        <a:t>actively</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involved</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throughout</a:t>
                      </a:r>
                      <a:r>
                        <a:rPr lang="en-GB" sz="2500" dirty="0" smtClean="0">
                          <a:latin typeface="Times New Roman" panose="02020603050405020304" pitchFamily="18" charset="0"/>
                          <a:cs typeface="Times New Roman" panose="02020603050405020304" pitchFamily="18" charset="0"/>
                        </a:rPr>
                        <a:t> the</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baseline="0" dirty="0" smtClean="0">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development</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process</a:t>
                      </a:r>
                      <a:r>
                        <a:rPr lang="en-GB" sz="2500" dirty="0" smtClean="0">
                          <a:latin typeface="Times New Roman" panose="02020603050405020304" pitchFamily="18" charset="0"/>
                          <a:cs typeface="Times New Roman" panose="02020603050405020304" pitchFamily="18" charset="0"/>
                        </a:rPr>
                        <a:t>, providing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FF0000"/>
                          </a:solidFill>
                          <a:latin typeface="Times New Roman" panose="02020603050405020304" pitchFamily="18" charset="0"/>
                          <a:cs typeface="Times New Roman" panose="02020603050405020304" pitchFamily="18" charset="0"/>
                        </a:rPr>
                        <a:t>feedback</a:t>
                      </a:r>
                      <a:r>
                        <a:rPr lang="en-GB" sz="2500" dirty="0" smtClean="0">
                          <a:latin typeface="Times New Roman" panose="02020603050405020304" pitchFamily="18" charset="0"/>
                          <a:cs typeface="Times New Roman" panose="02020603050405020304" pitchFamily="18" charset="0"/>
                        </a:rPr>
                        <a:t> and </a:t>
                      </a:r>
                      <a:r>
                        <a:rPr lang="en-GB" sz="2500" b="1" dirty="0" smtClean="0">
                          <a:solidFill>
                            <a:srgbClr val="FF0000"/>
                          </a:solidFill>
                          <a:latin typeface="Times New Roman" panose="02020603050405020304" pitchFamily="18" charset="0"/>
                          <a:cs typeface="Times New Roman" panose="02020603050405020304" pitchFamily="18" charset="0"/>
                        </a:rPr>
                        <a:t>validation</a:t>
                      </a:r>
                      <a:r>
                        <a:rPr lang="en-GB" sz="2500" dirty="0" smtClean="0">
                          <a:latin typeface="Times New Roman" panose="02020603050405020304" pitchFamily="18" charset="0"/>
                          <a:cs typeface="Times New Roman" panose="02020603050405020304" pitchFamily="18" charset="0"/>
                        </a:rPr>
                        <a:t> at </a:t>
                      </a:r>
                      <a:r>
                        <a:rPr lang="en-GB" sz="2500" b="1" dirty="0" smtClean="0">
                          <a:solidFill>
                            <a:srgbClr val="FF0000"/>
                          </a:solidFill>
                          <a:latin typeface="Times New Roman" panose="02020603050405020304" pitchFamily="18" charset="0"/>
                          <a:cs typeface="Times New Roman" panose="02020603050405020304" pitchFamily="18" charset="0"/>
                        </a:rPr>
                        <a:t>each</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FF0000"/>
                          </a:solidFill>
                          <a:latin typeface="Times New Roman" panose="02020603050405020304" pitchFamily="18" charset="0"/>
                          <a:cs typeface="Times New Roman" panose="02020603050405020304" pitchFamily="18" charset="0"/>
                        </a:rPr>
                        <a:t>stage</a:t>
                      </a:r>
                      <a:r>
                        <a:rPr lang="en-GB" sz="25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942350361"/>
                  </a:ext>
                </a:extLst>
              </a:tr>
            </a:tbl>
          </a:graphicData>
        </a:graphic>
      </p:graphicFrame>
    </p:spTree>
    <p:extLst>
      <p:ext uri="{BB962C8B-B14F-4D97-AF65-F5344CB8AC3E}">
        <p14:creationId xmlns:p14="http://schemas.microsoft.com/office/powerpoint/2010/main" val="4274713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57199"/>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3.3 Disadvantages </a:t>
            </a:r>
            <a:r>
              <a:rPr lang="en-GB" sz="2800" b="1" dirty="0">
                <a:solidFill>
                  <a:srgbClr val="FF0000"/>
                </a:solidFill>
                <a:latin typeface="Times New Roman" panose="02020603050405020304" pitchFamily="18" charset="0"/>
                <a:cs typeface="Times New Roman" panose="02020603050405020304" pitchFamily="18" charset="0"/>
              </a:rPr>
              <a:t>of the Incremental Model</a:t>
            </a:r>
            <a:endParaRPr lang="en-GB" sz="28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79372352"/>
              </p:ext>
            </p:extLst>
          </p:nvPr>
        </p:nvGraphicFramePr>
        <p:xfrm>
          <a:off x="0" y="457200"/>
          <a:ext cx="12192000" cy="6652260"/>
        </p:xfrm>
        <a:graphic>
          <a:graphicData uri="http://schemas.openxmlformats.org/drawingml/2006/table">
            <a:tbl>
              <a:tblPr firstRow="1" bandRow="1">
                <a:tableStyleId>{5C22544A-7EE6-4342-B048-85BDC9FD1C3A}</a:tableStyleId>
              </a:tblPr>
              <a:tblGrid>
                <a:gridCol w="3067665">
                  <a:extLst>
                    <a:ext uri="{9D8B030D-6E8A-4147-A177-3AD203B41FA5}">
                      <a16:colId xmlns:a16="http://schemas.microsoft.com/office/drawing/2014/main" val="4075911851"/>
                    </a:ext>
                  </a:extLst>
                </a:gridCol>
                <a:gridCol w="9124335">
                  <a:extLst>
                    <a:ext uri="{9D8B030D-6E8A-4147-A177-3AD203B41FA5}">
                      <a16:colId xmlns:a16="http://schemas.microsoft.com/office/drawing/2014/main" val="3052874364"/>
                    </a:ext>
                  </a:extLst>
                </a:gridCol>
              </a:tblGrid>
              <a:tr h="427703">
                <a:tc>
                  <a:txBody>
                    <a:bodyPr/>
                    <a:lstStyle/>
                    <a:p>
                      <a:pPr algn="just">
                        <a:lnSpc>
                          <a:spcPct val="150000"/>
                        </a:lnSpc>
                      </a:pPr>
                      <a:r>
                        <a:rPr lang="en-GB" sz="2500" dirty="0" smtClean="0">
                          <a:latin typeface="Times New Roman" panose="02020603050405020304" pitchFamily="18" charset="0"/>
                          <a:cs typeface="Times New Roman" panose="02020603050405020304" pitchFamily="18" charset="0"/>
                        </a:rPr>
                        <a:t>Disadvantages </a:t>
                      </a:r>
                      <a:endParaRPr lang="en-GB" sz="25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500" dirty="0" smtClean="0">
                          <a:latin typeface="Times New Roman" panose="02020603050405020304" pitchFamily="18" charset="0"/>
                          <a:cs typeface="Times New Roman" panose="02020603050405020304" pitchFamily="18" charset="0"/>
                        </a:rPr>
                        <a:t>Descriptions </a:t>
                      </a:r>
                      <a:endParaRPr lang="en-GB"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391927"/>
                  </a:ext>
                </a:extLst>
              </a:tr>
              <a:tr h="427703">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500" b="1" dirty="0" smtClean="0">
                          <a:solidFill>
                            <a:srgbClr val="660033"/>
                          </a:solidFill>
                          <a:latin typeface="Times New Roman" panose="02020603050405020304" pitchFamily="18" charset="0"/>
                          <a:cs typeface="Times New Roman" panose="02020603050405020304" pitchFamily="18" charset="0"/>
                        </a:rPr>
                        <a:t>Complexity Management</a:t>
                      </a:r>
                      <a:r>
                        <a:rPr lang="en-GB" sz="2500" dirty="0" smtClean="0">
                          <a:solidFill>
                            <a:srgbClr val="660033"/>
                          </a:solidFill>
                          <a:latin typeface="Times New Roman" panose="02020603050405020304" pitchFamily="18" charset="0"/>
                          <a:cs typeface="Times New Roman" panose="02020603050405020304" pitchFamily="18" charset="0"/>
                        </a:rPr>
                        <a:t> </a:t>
                      </a:r>
                    </a:p>
                    <a:p>
                      <a:pPr algn="just">
                        <a:lnSpc>
                          <a:spcPct val="150000"/>
                        </a:lnSpc>
                      </a:pPr>
                      <a:endParaRPr lang="en-GB" sz="2500" dirty="0">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00" b="1" dirty="0" smtClean="0">
                          <a:solidFill>
                            <a:srgbClr val="6600CC"/>
                          </a:solidFill>
                          <a:latin typeface="Times New Roman" panose="02020603050405020304" pitchFamily="18" charset="0"/>
                          <a:cs typeface="Times New Roman" panose="02020603050405020304" pitchFamily="18" charset="0"/>
                        </a:rPr>
                        <a:t>Managing</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multiple</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increments</a:t>
                      </a:r>
                      <a:r>
                        <a:rPr lang="en-GB" sz="2500" dirty="0" smtClean="0">
                          <a:latin typeface="Times New Roman" panose="02020603050405020304" pitchFamily="18" charset="0"/>
                          <a:cs typeface="Times New Roman" panose="02020603050405020304" pitchFamily="18" charset="0"/>
                        </a:rPr>
                        <a:t> and </a:t>
                      </a:r>
                      <a:r>
                        <a:rPr lang="en-GB" sz="2500" b="1" dirty="0" smtClean="0">
                          <a:solidFill>
                            <a:srgbClr val="6600CC"/>
                          </a:solidFill>
                          <a:latin typeface="Times New Roman" panose="02020603050405020304" pitchFamily="18" charset="0"/>
                          <a:cs typeface="Times New Roman" panose="02020603050405020304" pitchFamily="18" charset="0"/>
                        </a:rPr>
                        <a:t>dependencies</a:t>
                      </a:r>
                      <a:r>
                        <a:rPr lang="en-GB" sz="2500" dirty="0" smtClean="0">
                          <a:latin typeface="Times New Roman" panose="02020603050405020304" pitchFamily="18" charset="0"/>
                          <a:cs typeface="Times New Roman" panose="02020603050405020304" pitchFamily="18" charset="0"/>
                        </a:rPr>
                        <a:t> between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modules</a:t>
                      </a:r>
                      <a:r>
                        <a:rPr lang="en-GB" sz="2500" dirty="0" smtClean="0">
                          <a:latin typeface="Times New Roman" panose="02020603050405020304" pitchFamily="18" charset="0"/>
                          <a:cs typeface="Times New Roman" panose="02020603050405020304" pitchFamily="18" charset="0"/>
                        </a:rPr>
                        <a:t> can </a:t>
                      </a:r>
                      <a:r>
                        <a:rPr lang="en-GB" sz="2500" b="1" dirty="0" smtClean="0">
                          <a:latin typeface="Times New Roman" panose="02020603050405020304" pitchFamily="18" charset="0"/>
                          <a:cs typeface="Times New Roman" panose="02020603050405020304" pitchFamily="18" charset="0"/>
                        </a:rPr>
                        <a:t>introduce</a:t>
                      </a:r>
                      <a:r>
                        <a:rPr lang="en-GB" sz="250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complexity</a:t>
                      </a:r>
                      <a:r>
                        <a:rPr lang="en-GB" sz="25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D60093"/>
                          </a:solidFill>
                          <a:latin typeface="Times New Roman" panose="02020603050405020304" pitchFamily="18" charset="0"/>
                          <a:cs typeface="Times New Roman" panose="02020603050405020304" pitchFamily="18" charset="0"/>
                        </a:rPr>
                        <a:t>overhead</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D60093"/>
                          </a:solidFill>
                          <a:latin typeface="Times New Roman" panose="02020603050405020304" pitchFamily="18" charset="0"/>
                          <a:cs typeface="Times New Roman" panose="02020603050405020304" pitchFamily="18" charset="0"/>
                        </a:rPr>
                        <a:t>requiring</a:t>
                      </a:r>
                      <a:r>
                        <a:rPr lang="en-GB" sz="2500" dirty="0" smtClean="0">
                          <a:latin typeface="Times New Roman" panose="02020603050405020304" pitchFamily="18" charset="0"/>
                          <a:cs typeface="Times New Roman" panose="02020603050405020304" pitchFamily="18" charset="0"/>
                        </a:rPr>
                        <a:t> careful </a:t>
                      </a:r>
                      <a:r>
                        <a:rPr lang="en-GB" sz="2500" b="1" dirty="0" smtClean="0">
                          <a:solidFill>
                            <a:srgbClr val="D60093"/>
                          </a:solidFill>
                          <a:latin typeface="Times New Roman" panose="02020603050405020304" pitchFamily="18" charset="0"/>
                          <a:cs typeface="Times New Roman" panose="02020603050405020304" pitchFamily="18" charset="0"/>
                        </a:rPr>
                        <a:t>coordination</a:t>
                      </a:r>
                      <a:r>
                        <a:rPr lang="en-GB" sz="2500" dirty="0" smtClean="0">
                          <a:latin typeface="Times New Roman" panose="02020603050405020304" pitchFamily="18" charset="0"/>
                          <a:cs typeface="Times New Roman" panose="02020603050405020304" pitchFamily="18" charset="0"/>
                        </a:rPr>
                        <a:t> and </a:t>
                      </a:r>
                      <a:r>
                        <a:rPr lang="en-GB" sz="2500" b="1" dirty="0" smtClean="0">
                          <a:solidFill>
                            <a:srgbClr val="D60093"/>
                          </a:solidFill>
                          <a:latin typeface="Times New Roman" panose="02020603050405020304" pitchFamily="18" charset="0"/>
                          <a:cs typeface="Times New Roman" panose="02020603050405020304" pitchFamily="18" charset="0"/>
                        </a:rPr>
                        <a:t>communication</a:t>
                      </a:r>
                      <a:r>
                        <a:rPr lang="en-GB" sz="25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01216016"/>
                  </a:ext>
                </a:extLst>
              </a:tr>
              <a:tr h="427703">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500" b="1" dirty="0" smtClean="0">
                          <a:solidFill>
                            <a:srgbClr val="0000CC"/>
                          </a:solidFill>
                          <a:latin typeface="Times New Roman" panose="02020603050405020304" pitchFamily="18" charset="0"/>
                          <a:cs typeface="Times New Roman" panose="02020603050405020304" pitchFamily="18" charset="0"/>
                        </a:rPr>
                        <a:t>Potential Scope Creep</a:t>
                      </a:r>
                      <a:endParaRPr lang="en-GB" sz="25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pPr>
                      <a:endParaRPr lang="en-GB" sz="2500" dirty="0">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00" dirty="0" smtClean="0">
                          <a:latin typeface="Times New Roman" panose="02020603050405020304" pitchFamily="18" charset="0"/>
                          <a:cs typeface="Times New Roman" panose="02020603050405020304" pitchFamily="18" charset="0"/>
                        </a:rPr>
                        <a:t>Without </a:t>
                      </a:r>
                      <a:r>
                        <a:rPr lang="en-GB" sz="2500" b="1" dirty="0" smtClean="0">
                          <a:latin typeface="Times New Roman" panose="02020603050405020304" pitchFamily="18" charset="0"/>
                          <a:cs typeface="Times New Roman" panose="02020603050405020304" pitchFamily="18" charset="0"/>
                        </a:rPr>
                        <a:t>proper</a:t>
                      </a:r>
                      <a:r>
                        <a:rPr lang="en-GB" sz="250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control</a:t>
                      </a:r>
                      <a:r>
                        <a:rPr lang="en-GB" sz="2500" dirty="0" smtClean="0">
                          <a:latin typeface="Times New Roman" panose="02020603050405020304" pitchFamily="18" charset="0"/>
                          <a:cs typeface="Times New Roman" panose="02020603050405020304" pitchFamily="18" charset="0"/>
                        </a:rPr>
                        <a:t>, the </a:t>
                      </a:r>
                      <a:r>
                        <a:rPr lang="en-GB" sz="2500" b="1" dirty="0" smtClean="0">
                          <a:solidFill>
                            <a:srgbClr val="FF0000"/>
                          </a:solidFill>
                          <a:latin typeface="Times New Roman" panose="02020603050405020304" pitchFamily="18" charset="0"/>
                          <a:cs typeface="Times New Roman" panose="02020603050405020304" pitchFamily="18" charset="0"/>
                        </a:rPr>
                        <a:t>Incremental</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FF0000"/>
                          </a:solidFill>
                          <a:latin typeface="Times New Roman" panose="02020603050405020304" pitchFamily="18" charset="0"/>
                          <a:cs typeface="Times New Roman" panose="02020603050405020304" pitchFamily="18" charset="0"/>
                        </a:rPr>
                        <a:t>Model</a:t>
                      </a:r>
                      <a:r>
                        <a:rPr lang="en-GB" sz="2500" dirty="0" smtClean="0">
                          <a:latin typeface="Times New Roman" panose="02020603050405020304" pitchFamily="18" charset="0"/>
                          <a:cs typeface="Times New Roman" panose="02020603050405020304" pitchFamily="18" charset="0"/>
                        </a:rPr>
                        <a:t> may be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latin typeface="Times New Roman" panose="02020603050405020304" pitchFamily="18" charset="0"/>
                          <a:cs typeface="Times New Roman" panose="02020603050405020304" pitchFamily="18" charset="0"/>
                        </a:rPr>
                        <a:t>susceptible</a:t>
                      </a:r>
                      <a:r>
                        <a:rPr lang="en-GB" sz="2500" dirty="0" smtClean="0">
                          <a:latin typeface="Times New Roman" panose="02020603050405020304" pitchFamily="18" charset="0"/>
                          <a:cs typeface="Times New Roman" panose="02020603050405020304" pitchFamily="18" charset="0"/>
                        </a:rPr>
                        <a:t> to </a:t>
                      </a:r>
                      <a:r>
                        <a:rPr lang="en-GB" sz="2500" b="1" dirty="0" smtClean="0">
                          <a:solidFill>
                            <a:srgbClr val="660033"/>
                          </a:solidFill>
                          <a:latin typeface="Times New Roman" panose="02020603050405020304" pitchFamily="18" charset="0"/>
                          <a:cs typeface="Times New Roman" panose="02020603050405020304" pitchFamily="18" charset="0"/>
                        </a:rPr>
                        <a:t>scope</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33"/>
                          </a:solidFill>
                          <a:latin typeface="Times New Roman" panose="02020603050405020304" pitchFamily="18" charset="0"/>
                          <a:cs typeface="Times New Roman" panose="02020603050405020304" pitchFamily="18" charset="0"/>
                        </a:rPr>
                        <a:t>creep</a:t>
                      </a:r>
                      <a:r>
                        <a:rPr lang="en-GB" sz="2500" dirty="0" smtClean="0">
                          <a:latin typeface="Times New Roman" panose="02020603050405020304" pitchFamily="18" charset="0"/>
                          <a:cs typeface="Times New Roman" panose="02020603050405020304" pitchFamily="18" charset="0"/>
                        </a:rPr>
                        <a:t>, where additional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requirements</a:t>
                      </a:r>
                      <a:r>
                        <a:rPr lang="en-GB" sz="2500" dirty="0" smtClean="0">
                          <a:latin typeface="Times New Roman" panose="02020603050405020304" pitchFamily="18" charset="0"/>
                          <a:cs typeface="Times New Roman" panose="02020603050405020304" pitchFamily="18" charset="0"/>
                        </a:rPr>
                        <a:t> are</a:t>
                      </a:r>
                      <a:r>
                        <a:rPr lang="en-GB" sz="2500" baseline="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added</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without</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corresponding</a:t>
                      </a:r>
                      <a:r>
                        <a:rPr lang="en-GB" sz="25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adjustments</a:t>
                      </a:r>
                      <a:r>
                        <a:rPr lang="en-GB" sz="2500" dirty="0" smtClean="0">
                          <a:latin typeface="Times New Roman" panose="02020603050405020304" pitchFamily="18" charset="0"/>
                          <a:cs typeface="Times New Roman" panose="02020603050405020304" pitchFamily="18" charset="0"/>
                        </a:rPr>
                        <a:t> to </a:t>
                      </a:r>
                      <a:r>
                        <a:rPr lang="en-GB" sz="2500" b="1" dirty="0" smtClean="0">
                          <a:solidFill>
                            <a:srgbClr val="0000CC"/>
                          </a:solidFill>
                          <a:latin typeface="Times New Roman" panose="02020603050405020304" pitchFamily="18" charset="0"/>
                          <a:cs typeface="Times New Roman" panose="02020603050405020304" pitchFamily="18" charset="0"/>
                        </a:rPr>
                        <a:t>timelines</a:t>
                      </a:r>
                      <a:r>
                        <a:rPr lang="en-GB" sz="2500" dirty="0" smtClean="0">
                          <a:latin typeface="Times New Roman" panose="02020603050405020304" pitchFamily="18" charset="0"/>
                          <a:cs typeface="Times New Roman" panose="02020603050405020304" pitchFamily="18" charset="0"/>
                        </a:rPr>
                        <a:t> or </a:t>
                      </a:r>
                      <a:r>
                        <a:rPr lang="en-GB" sz="2500" b="1" dirty="0" smtClean="0">
                          <a:solidFill>
                            <a:srgbClr val="0000CC"/>
                          </a:solidFill>
                          <a:latin typeface="Times New Roman" panose="02020603050405020304" pitchFamily="18" charset="0"/>
                          <a:cs typeface="Times New Roman" panose="02020603050405020304" pitchFamily="18" charset="0"/>
                        </a:rPr>
                        <a:t>resources</a:t>
                      </a:r>
                      <a:r>
                        <a:rPr lang="en-GB" sz="25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833996718"/>
                  </a:ext>
                </a:extLst>
              </a:tr>
              <a:tr h="427703">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500" b="1" dirty="0" smtClean="0">
                          <a:solidFill>
                            <a:srgbClr val="FF0000"/>
                          </a:solidFill>
                          <a:latin typeface="Times New Roman" panose="02020603050405020304" pitchFamily="18" charset="0"/>
                          <a:cs typeface="Times New Roman" panose="02020603050405020304" pitchFamily="18" charset="0"/>
                        </a:rPr>
                        <a:t>Dependency Management</a:t>
                      </a:r>
                      <a:endParaRPr lang="en-GB" sz="2500" dirty="0" smtClean="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500" b="1" dirty="0" smtClean="0">
                          <a:latin typeface="Times New Roman" panose="02020603050405020304" pitchFamily="18" charset="0"/>
                          <a:cs typeface="Times New Roman" panose="02020603050405020304" pitchFamily="18" charset="0"/>
                        </a:rPr>
                        <a:t>Dependencies</a:t>
                      </a:r>
                      <a:r>
                        <a:rPr lang="en-GB" sz="2500" dirty="0" smtClean="0">
                          <a:latin typeface="Times New Roman" panose="02020603050405020304" pitchFamily="18" charset="0"/>
                          <a:cs typeface="Times New Roman" panose="02020603050405020304" pitchFamily="18" charset="0"/>
                        </a:rPr>
                        <a:t> between </a:t>
                      </a:r>
                      <a:r>
                        <a:rPr lang="en-GB" sz="2500" b="1" dirty="0" smtClean="0">
                          <a:latin typeface="Times New Roman" panose="02020603050405020304" pitchFamily="18" charset="0"/>
                          <a:cs typeface="Times New Roman" panose="02020603050405020304" pitchFamily="18" charset="0"/>
                        </a:rPr>
                        <a:t>modules</a:t>
                      </a:r>
                      <a:r>
                        <a:rPr lang="en-GB" sz="2500" dirty="0" smtClean="0">
                          <a:latin typeface="Times New Roman" panose="02020603050405020304" pitchFamily="18" charset="0"/>
                          <a:cs typeface="Times New Roman" panose="02020603050405020304" pitchFamily="18" charset="0"/>
                        </a:rPr>
                        <a:t> may introduce</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challenges</a:t>
                      </a:r>
                      <a:r>
                        <a:rPr lang="en-GB" sz="2500" dirty="0" smtClean="0">
                          <a:latin typeface="Times New Roman" panose="02020603050405020304" pitchFamily="18" charset="0"/>
                          <a:cs typeface="Times New Roman" panose="02020603050405020304" pitchFamily="18" charset="0"/>
                        </a:rPr>
                        <a:t> in coordinating </a:t>
                      </a:r>
                      <a:r>
                        <a:rPr lang="en-GB" sz="2500" b="1" dirty="0" smtClean="0">
                          <a:solidFill>
                            <a:srgbClr val="6600CC"/>
                          </a:solidFill>
                          <a:latin typeface="Times New Roman" panose="02020603050405020304" pitchFamily="18" charset="0"/>
                          <a:cs typeface="Times New Roman" panose="02020603050405020304" pitchFamily="18" charset="0"/>
                        </a:rPr>
                        <a:t>development</a:t>
                      </a:r>
                      <a:r>
                        <a:rPr lang="en-GB" sz="25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500" b="1" dirty="0" smtClean="0">
                          <a:solidFill>
                            <a:srgbClr val="6600CC"/>
                          </a:solidFill>
                          <a:latin typeface="Times New Roman" panose="02020603050405020304" pitchFamily="18" charset="0"/>
                          <a:cs typeface="Times New Roman" panose="02020603050405020304" pitchFamily="18" charset="0"/>
                        </a:rPr>
                        <a:t>       activities</a:t>
                      </a:r>
                      <a:r>
                        <a:rPr lang="en-GB" sz="2500" dirty="0" smtClean="0">
                          <a:latin typeface="Times New Roman" panose="02020603050405020304" pitchFamily="18" charset="0"/>
                          <a:cs typeface="Times New Roman" panose="02020603050405020304" pitchFamily="18" charset="0"/>
                        </a:rPr>
                        <a:t> and </a:t>
                      </a:r>
                      <a:r>
                        <a:rPr lang="en-GB" sz="2500" b="1" dirty="0" smtClean="0">
                          <a:solidFill>
                            <a:srgbClr val="6600CC"/>
                          </a:solidFill>
                          <a:latin typeface="Times New Roman" panose="02020603050405020304" pitchFamily="18" charset="0"/>
                          <a:cs typeface="Times New Roman" panose="02020603050405020304" pitchFamily="18" charset="0"/>
                        </a:rPr>
                        <a:t>resolving</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conflicts</a:t>
                      </a:r>
                      <a:r>
                        <a:rPr lang="en-GB" sz="25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889283869"/>
                  </a:ext>
                </a:extLst>
              </a:tr>
            </a:tbl>
          </a:graphicData>
        </a:graphic>
      </p:graphicFrame>
    </p:spTree>
    <p:extLst>
      <p:ext uri="{BB962C8B-B14F-4D97-AF65-F5344CB8AC3E}">
        <p14:creationId xmlns:p14="http://schemas.microsoft.com/office/powerpoint/2010/main" val="1976461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57199"/>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3.3 Disadvantages </a:t>
            </a:r>
            <a:r>
              <a:rPr lang="en-GB" sz="2800" b="1" dirty="0">
                <a:solidFill>
                  <a:srgbClr val="FF0000"/>
                </a:solidFill>
                <a:latin typeface="Times New Roman" panose="02020603050405020304" pitchFamily="18" charset="0"/>
                <a:cs typeface="Times New Roman" panose="02020603050405020304" pitchFamily="18" charset="0"/>
              </a:rPr>
              <a:t>of the Incremental Model</a:t>
            </a:r>
            <a:endParaRPr lang="en-GB" sz="28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54364147"/>
              </p:ext>
            </p:extLst>
          </p:nvPr>
        </p:nvGraphicFramePr>
        <p:xfrm>
          <a:off x="0" y="457200"/>
          <a:ext cx="12192000" cy="2484120"/>
        </p:xfrm>
        <a:graphic>
          <a:graphicData uri="http://schemas.openxmlformats.org/drawingml/2006/table">
            <a:tbl>
              <a:tblPr firstRow="1" bandRow="1">
                <a:tableStyleId>{5C22544A-7EE6-4342-B048-85BDC9FD1C3A}</a:tableStyleId>
              </a:tblPr>
              <a:tblGrid>
                <a:gridCol w="3067665">
                  <a:extLst>
                    <a:ext uri="{9D8B030D-6E8A-4147-A177-3AD203B41FA5}">
                      <a16:colId xmlns:a16="http://schemas.microsoft.com/office/drawing/2014/main" val="4075911851"/>
                    </a:ext>
                  </a:extLst>
                </a:gridCol>
                <a:gridCol w="9124335">
                  <a:extLst>
                    <a:ext uri="{9D8B030D-6E8A-4147-A177-3AD203B41FA5}">
                      <a16:colId xmlns:a16="http://schemas.microsoft.com/office/drawing/2014/main" val="3052874364"/>
                    </a:ext>
                  </a:extLst>
                </a:gridCol>
              </a:tblGrid>
              <a:tr h="427703">
                <a:tc>
                  <a:txBody>
                    <a:bodyPr/>
                    <a:lstStyle/>
                    <a:p>
                      <a:r>
                        <a:rPr lang="en-GB" sz="2500" dirty="0" smtClean="0">
                          <a:latin typeface="Times New Roman" panose="02020603050405020304" pitchFamily="18" charset="0"/>
                          <a:cs typeface="Times New Roman" panose="02020603050405020304" pitchFamily="18" charset="0"/>
                        </a:rPr>
                        <a:t>Disadvantages </a:t>
                      </a:r>
                      <a:endParaRPr lang="en-GB" sz="2500" dirty="0">
                        <a:latin typeface="Times New Roman" panose="02020603050405020304" pitchFamily="18" charset="0"/>
                        <a:cs typeface="Times New Roman" panose="02020603050405020304" pitchFamily="18" charset="0"/>
                      </a:endParaRPr>
                    </a:p>
                  </a:txBody>
                  <a:tcPr/>
                </a:tc>
                <a:tc>
                  <a:txBody>
                    <a:bodyPr/>
                    <a:lstStyle/>
                    <a:p>
                      <a:r>
                        <a:rPr lang="en-GB" sz="2500" dirty="0" smtClean="0">
                          <a:latin typeface="Times New Roman" panose="02020603050405020304" pitchFamily="18" charset="0"/>
                          <a:cs typeface="Times New Roman" panose="02020603050405020304" pitchFamily="18" charset="0"/>
                        </a:rPr>
                        <a:t>Descriptions </a:t>
                      </a:r>
                      <a:endParaRPr lang="en-GB"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6391927"/>
                  </a:ext>
                </a:extLst>
              </a:tr>
              <a:tr h="427703">
                <a:tc>
                  <a:txBody>
                    <a:bodyPr/>
                    <a:lstStyle/>
                    <a:p>
                      <a:pPr marL="0" indent="0" algn="just">
                        <a:lnSpc>
                          <a:spcPct val="150000"/>
                        </a:lnSpc>
                        <a:spcBef>
                          <a:spcPts val="0"/>
                        </a:spcBef>
                        <a:buNone/>
                      </a:pPr>
                      <a:r>
                        <a:rPr lang="en-GB" sz="2400" b="1" dirty="0" smtClean="0">
                          <a:solidFill>
                            <a:srgbClr val="0000CC"/>
                          </a:solidFill>
                          <a:latin typeface="Times New Roman" panose="02020603050405020304" pitchFamily="18" charset="0"/>
                          <a:cs typeface="Times New Roman" panose="02020603050405020304" pitchFamily="18" charset="0"/>
                        </a:rPr>
                        <a:t>Integration Challenges</a:t>
                      </a:r>
                      <a:r>
                        <a:rPr lang="en-GB" sz="2400" dirty="0" smtClean="0">
                          <a:solidFill>
                            <a:srgbClr val="0000CC"/>
                          </a:solidFill>
                          <a:latin typeface="Times New Roman" panose="02020603050405020304" pitchFamily="18" charset="0"/>
                          <a:cs typeface="Times New Roman" panose="02020603050405020304" pitchFamily="18" charset="0"/>
                        </a:rPr>
                        <a:t> </a:t>
                      </a:r>
                    </a:p>
                    <a:p>
                      <a:pPr algn="just">
                        <a:lnSpc>
                          <a:spcPct val="150000"/>
                        </a:lnSpc>
                      </a:pPr>
                      <a:endParaRPr lang="en-GB" sz="2500" dirty="0">
                        <a:latin typeface="Times New Roman" panose="02020603050405020304" pitchFamily="18" charset="0"/>
                        <a:cs typeface="Times New Roman" panose="02020603050405020304" pitchFamily="18" charset="0"/>
                      </a:endParaRPr>
                    </a:p>
                  </a:txBody>
                  <a:tcPr/>
                </a:tc>
                <a:tc>
                  <a:txBody>
                    <a:bodyPr/>
                    <a:lstStyle/>
                    <a:p>
                      <a:pPr marL="457200" indent="-457200" algn="just">
                        <a:lnSpc>
                          <a:spcPct val="150000"/>
                        </a:lnSpc>
                        <a:spcBef>
                          <a:spcPts val="0"/>
                        </a:spcBef>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Integrating incremental </a:t>
                      </a:r>
                      <a:r>
                        <a:rPr lang="en-GB" sz="2800" dirty="0" smtClean="0">
                          <a:latin typeface="Times New Roman" panose="02020603050405020304" pitchFamily="18" charset="0"/>
                          <a:cs typeface="Times New Roman" panose="02020603050405020304" pitchFamily="18" charset="0"/>
                        </a:rPr>
                        <a:t>builds into the </a:t>
                      </a:r>
                      <a:r>
                        <a:rPr lang="en-GB" sz="2800" b="1" dirty="0" smtClean="0">
                          <a:solidFill>
                            <a:srgbClr val="6600CC"/>
                          </a:solidFill>
                          <a:latin typeface="Times New Roman" panose="02020603050405020304" pitchFamily="18" charset="0"/>
                          <a:cs typeface="Times New Roman" panose="02020603050405020304" pitchFamily="18" charset="0"/>
                        </a:rPr>
                        <a:t>system</a:t>
                      </a:r>
                      <a:r>
                        <a:rPr lang="en-GB" sz="2800" dirty="0" smtClean="0">
                          <a:latin typeface="Times New Roman" panose="02020603050405020304" pitchFamily="18" charset="0"/>
                          <a:cs typeface="Times New Roman" panose="02020603050405020304" pitchFamily="18" charset="0"/>
                        </a:rPr>
                        <a:t> may pose </a:t>
                      </a:r>
                      <a:r>
                        <a:rPr lang="en-GB" sz="2800" b="1" dirty="0" smtClean="0">
                          <a:solidFill>
                            <a:srgbClr val="6600CC"/>
                          </a:solidFill>
                          <a:latin typeface="Times New Roman" panose="02020603050405020304" pitchFamily="18" charset="0"/>
                          <a:cs typeface="Times New Roman" panose="02020603050405020304" pitchFamily="18" charset="0"/>
                        </a:rPr>
                        <a:t>challenges</a:t>
                      </a:r>
                      <a:r>
                        <a:rPr lang="en-GB" sz="2800" dirty="0" smtClean="0">
                          <a:latin typeface="Times New Roman" panose="02020603050405020304" pitchFamily="18" charset="0"/>
                          <a:cs typeface="Times New Roman" panose="02020603050405020304" pitchFamily="18" charset="0"/>
                        </a:rPr>
                        <a:t>, particularly if </a:t>
                      </a:r>
                      <a:r>
                        <a:rPr lang="en-GB" sz="2800" b="1" dirty="0" smtClean="0">
                          <a:solidFill>
                            <a:srgbClr val="006600"/>
                          </a:solidFill>
                          <a:latin typeface="Times New Roman" panose="02020603050405020304" pitchFamily="18" charset="0"/>
                          <a:cs typeface="Times New Roman" panose="02020603050405020304" pitchFamily="18" charset="0"/>
                        </a:rPr>
                        <a:t>dependencies</a:t>
                      </a:r>
                      <a:r>
                        <a:rPr lang="en-GB" sz="2800" dirty="0" smtClean="0">
                          <a:latin typeface="Times New Roman" panose="02020603050405020304" pitchFamily="18" charset="0"/>
                          <a:cs typeface="Times New Roman" panose="02020603050405020304" pitchFamily="18" charset="0"/>
                        </a:rPr>
                        <a:t> between </a:t>
                      </a:r>
                      <a:r>
                        <a:rPr lang="en-GB" sz="2800" b="1" dirty="0" smtClean="0">
                          <a:solidFill>
                            <a:srgbClr val="006600"/>
                          </a:solidFill>
                          <a:latin typeface="Times New Roman" panose="02020603050405020304" pitchFamily="18" charset="0"/>
                          <a:cs typeface="Times New Roman" panose="02020603050405020304" pitchFamily="18" charset="0"/>
                        </a:rPr>
                        <a:t>modules</a:t>
                      </a:r>
                      <a:r>
                        <a:rPr lang="en-GB" sz="2800" dirty="0" smtClean="0">
                          <a:latin typeface="Times New Roman" panose="02020603050405020304" pitchFamily="18" charset="0"/>
                          <a:cs typeface="Times New Roman" panose="02020603050405020304" pitchFamily="18" charset="0"/>
                        </a:rPr>
                        <a:t> are </a:t>
                      </a:r>
                      <a:r>
                        <a:rPr lang="en-GB" sz="2800" b="1" dirty="0" smtClean="0">
                          <a:solidFill>
                            <a:srgbClr val="006600"/>
                          </a:solidFill>
                          <a:latin typeface="Times New Roman" panose="02020603050405020304" pitchFamily="18" charset="0"/>
                          <a:cs typeface="Times New Roman" panose="02020603050405020304" pitchFamily="18" charset="0"/>
                        </a:rPr>
                        <a:t>not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6600"/>
                          </a:solidFill>
                          <a:latin typeface="Times New Roman" panose="02020603050405020304" pitchFamily="18" charset="0"/>
                          <a:cs typeface="Times New Roman" panose="02020603050405020304" pitchFamily="18" charset="0"/>
                        </a:rPr>
                        <a:t>well-managed</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1216016"/>
                  </a:ext>
                </a:extLst>
              </a:tr>
            </a:tbl>
          </a:graphicData>
        </a:graphic>
      </p:graphicFrame>
      <p:sp>
        <p:nvSpPr>
          <p:cNvPr id="5" name="Content Placeholder 4"/>
          <p:cNvSpPr>
            <a:spLocks noGrp="1"/>
          </p:cNvSpPr>
          <p:nvPr>
            <p:ph idx="1"/>
          </p:nvPr>
        </p:nvSpPr>
        <p:spPr>
          <a:xfrm>
            <a:off x="0" y="3064489"/>
            <a:ext cx="12192000" cy="3793511"/>
          </a:xfrm>
        </p:spPr>
        <p:txBody>
          <a:bodyPr>
            <a:normAutofit/>
          </a:bodyPr>
          <a:lstStyle/>
          <a:p>
            <a:pPr algn="just">
              <a:lnSpc>
                <a:spcPct val="150000"/>
              </a:lnSpc>
              <a:spcBef>
                <a:spcPts val="0"/>
              </a:spcBef>
              <a:buFont typeface="Wingdings" panose="05000000000000000000" pitchFamily="2" charset="2"/>
              <a:buChar char="§"/>
            </a:pPr>
            <a:r>
              <a:rPr lang="en-GB" sz="2600" b="1" u="sng" dirty="0" smtClean="0">
                <a:solidFill>
                  <a:srgbClr val="FF0000"/>
                </a:solidFill>
                <a:latin typeface="Times New Roman" panose="02020603050405020304" pitchFamily="18" charset="0"/>
                <a:cs typeface="Times New Roman" panose="02020603050405020304" pitchFamily="18" charset="0"/>
              </a:rPr>
              <a:t>Note:</a:t>
            </a:r>
            <a:r>
              <a:rPr lang="en-GB" sz="2600" dirty="0" smtClean="0">
                <a:latin typeface="Times New Roman" panose="02020603050405020304" pitchFamily="18" charset="0"/>
                <a:cs typeface="Times New Roman" panose="02020603050405020304" pitchFamily="18" charset="0"/>
              </a:rPr>
              <a:t> Overall</a:t>
            </a:r>
            <a:r>
              <a:rPr lang="en-GB" sz="2600" dirty="0">
                <a:latin typeface="Times New Roman" panose="02020603050405020304" pitchFamily="18" charset="0"/>
                <a:cs typeface="Times New Roman" panose="02020603050405020304" pitchFamily="18" charset="0"/>
              </a:rPr>
              <a:t>, the </a:t>
            </a:r>
            <a:r>
              <a:rPr lang="en-GB" sz="2600" b="1" dirty="0">
                <a:solidFill>
                  <a:srgbClr val="0000CC"/>
                </a:solidFill>
                <a:latin typeface="Times New Roman" panose="02020603050405020304" pitchFamily="18" charset="0"/>
                <a:cs typeface="Times New Roman" panose="02020603050405020304" pitchFamily="18" charset="0"/>
              </a:rPr>
              <a:t>Incremental Model </a:t>
            </a:r>
            <a:r>
              <a:rPr lang="en-GB" sz="2600" dirty="0">
                <a:latin typeface="Times New Roman" panose="02020603050405020304" pitchFamily="18" charset="0"/>
                <a:cs typeface="Times New Roman" panose="02020603050405020304" pitchFamily="18" charset="0"/>
              </a:rPr>
              <a:t>is </a:t>
            </a:r>
            <a:r>
              <a:rPr lang="en-GB" sz="2600" b="1" dirty="0">
                <a:latin typeface="Times New Roman" panose="02020603050405020304" pitchFamily="18" charset="0"/>
                <a:cs typeface="Times New Roman" panose="02020603050405020304" pitchFamily="18" charset="0"/>
              </a:rPr>
              <a:t>well-suited</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projects</a:t>
            </a:r>
            <a:r>
              <a:rPr lang="en-GB" sz="2600" dirty="0">
                <a:latin typeface="Times New Roman" panose="02020603050405020304" pitchFamily="18" charset="0"/>
                <a:cs typeface="Times New Roman" panose="02020603050405020304" pitchFamily="18" charset="0"/>
              </a:rPr>
              <a:t> where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flexibility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stakeholder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involvement</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early </a:t>
            </a:r>
            <a:r>
              <a:rPr lang="en-GB" sz="2600" b="1" dirty="0">
                <a:solidFill>
                  <a:srgbClr val="D60093"/>
                </a:solidFill>
                <a:latin typeface="Times New Roman" panose="02020603050405020304" pitchFamily="18" charset="0"/>
                <a:cs typeface="Times New Roman" panose="02020603050405020304" pitchFamily="18" charset="0"/>
              </a:rPr>
              <a:t>delivery</a:t>
            </a:r>
            <a:r>
              <a:rPr lang="en-GB" sz="2600" dirty="0">
                <a:latin typeface="Times New Roman" panose="02020603050405020304" pitchFamily="18" charset="0"/>
                <a:cs typeface="Times New Roman" panose="02020603050405020304" pitchFamily="18" charset="0"/>
              </a:rPr>
              <a:t> of </a:t>
            </a:r>
            <a:r>
              <a:rPr lang="en-GB" sz="2600" b="1" dirty="0">
                <a:solidFill>
                  <a:srgbClr val="D60093"/>
                </a:solidFill>
                <a:latin typeface="Times New Roman" panose="02020603050405020304" pitchFamily="18" charset="0"/>
                <a:cs typeface="Times New Roman" panose="02020603050405020304" pitchFamily="18" charset="0"/>
              </a:rPr>
              <a:t>value</a:t>
            </a:r>
            <a:r>
              <a:rPr lang="en-GB" sz="2600" dirty="0">
                <a:latin typeface="Times New Roman" panose="02020603050405020304" pitchFamily="18" charset="0"/>
                <a:cs typeface="Times New Roman" panose="02020603050405020304" pitchFamily="18" charset="0"/>
              </a:rPr>
              <a:t> are </a:t>
            </a:r>
            <a:r>
              <a:rPr lang="en-GB" sz="2600" b="1" dirty="0">
                <a:solidFill>
                  <a:srgbClr val="D60093"/>
                </a:solidFill>
                <a:latin typeface="Times New Roman" panose="02020603050405020304" pitchFamily="18" charset="0"/>
                <a:cs typeface="Times New Roman" panose="02020603050405020304" pitchFamily="18" charset="0"/>
              </a:rPr>
              <a:t>critical</a:t>
            </a:r>
            <a:r>
              <a:rPr lang="en-GB" sz="2600" dirty="0">
                <a:latin typeface="Times New Roman" panose="02020603050405020304" pitchFamily="18" charset="0"/>
                <a:cs typeface="Times New Roman" panose="02020603050405020304" pitchFamily="18" charset="0"/>
              </a:rPr>
              <a:t> to </a:t>
            </a:r>
            <a:r>
              <a:rPr lang="en-GB" sz="2600" b="1" dirty="0">
                <a:solidFill>
                  <a:srgbClr val="D60093"/>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success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By breaking 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into </a:t>
            </a:r>
            <a:r>
              <a:rPr lang="en-GB" sz="2600" b="1" dirty="0">
                <a:solidFill>
                  <a:srgbClr val="0000CC"/>
                </a:solidFill>
                <a:latin typeface="Times New Roman" panose="02020603050405020304" pitchFamily="18" charset="0"/>
                <a:cs typeface="Times New Roman" panose="02020603050405020304" pitchFamily="18" charset="0"/>
              </a:rPr>
              <a:t>smaller</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manageable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increments</a:t>
            </a:r>
            <a:r>
              <a:rPr lang="en-GB" sz="2600" dirty="0">
                <a:latin typeface="Times New Roman" panose="02020603050405020304" pitchFamily="18" charset="0"/>
                <a:cs typeface="Times New Roman" panose="02020603050405020304" pitchFamily="18" charset="0"/>
              </a:rPr>
              <a:t>, the</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	Incremental Model </a:t>
            </a:r>
            <a:r>
              <a:rPr lang="en-GB" sz="2600" dirty="0">
                <a:latin typeface="Times New Roman" panose="02020603050405020304" pitchFamily="18" charset="0"/>
                <a:cs typeface="Times New Roman" panose="02020603050405020304" pitchFamily="18" charset="0"/>
              </a:rPr>
              <a:t>allows for </a:t>
            </a:r>
            <a:r>
              <a:rPr lang="en-GB" sz="2600" b="1" dirty="0">
                <a:solidFill>
                  <a:srgbClr val="FF0000"/>
                </a:solidFill>
                <a:latin typeface="Times New Roman" panose="02020603050405020304" pitchFamily="18" charset="0"/>
                <a:cs typeface="Times New Roman" panose="02020603050405020304" pitchFamily="18" charset="0"/>
              </a:rPr>
              <a:t>greater</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adaptability</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risk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responsiveness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changing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endParaRPr lang="en-GB" sz="2600" dirty="0"/>
          </a:p>
          <a:p>
            <a:pPr marL="0" indent="0">
              <a:buNone/>
            </a:pPr>
            <a:endParaRPr lang="en-GB" sz="2600" dirty="0"/>
          </a:p>
        </p:txBody>
      </p:sp>
      <p:sp>
        <p:nvSpPr>
          <p:cNvPr id="6" name="Right Arrow 5"/>
          <p:cNvSpPr/>
          <p:nvPr/>
        </p:nvSpPr>
        <p:spPr>
          <a:xfrm>
            <a:off x="0" y="2952288"/>
            <a:ext cx="12192000" cy="224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1238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4. Spiral Model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239" y="398206"/>
            <a:ext cx="12088761" cy="6459794"/>
          </a:xfrm>
        </p:spPr>
        <p:txBody>
          <a:bodyPr>
            <a:noAutofit/>
          </a:bodyPr>
          <a:lstStyle/>
          <a:p>
            <a:pPr algn="just">
              <a:lnSpc>
                <a:spcPct val="17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It is a </a:t>
            </a:r>
            <a:r>
              <a:rPr lang="en-GB" sz="2700" b="1" dirty="0">
                <a:solidFill>
                  <a:srgbClr val="6600CC"/>
                </a:solidFill>
                <a:latin typeface="Times New Roman" panose="02020603050405020304" pitchFamily="18" charset="0"/>
                <a:cs typeface="Times New Roman" panose="02020603050405020304" pitchFamily="18" charset="0"/>
              </a:rPr>
              <a:t>software development process model</a:t>
            </a: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that</a:t>
            </a:r>
          </a:p>
          <a:p>
            <a:pPr marL="0" indent="0" algn="just">
              <a:lnSpc>
                <a:spcPct val="170000"/>
              </a:lnSpc>
              <a:spcBef>
                <a:spcPts val="0"/>
              </a:spcBef>
              <a:buNone/>
            </a:pP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660033"/>
                </a:solidFill>
                <a:latin typeface="Times New Roman" panose="02020603050405020304" pitchFamily="18" charset="0"/>
                <a:cs typeface="Times New Roman" panose="02020603050405020304" pitchFamily="18" charset="0"/>
              </a:rPr>
              <a:t>combines</a:t>
            </a:r>
            <a:r>
              <a:rPr lang="en-GB" sz="2700" dirty="0" smtClean="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elements</a:t>
            </a:r>
            <a:r>
              <a:rPr lang="en-GB" sz="2700" dirty="0">
                <a:latin typeface="Times New Roman" panose="02020603050405020304" pitchFamily="18" charset="0"/>
                <a:cs typeface="Times New Roman" panose="02020603050405020304" pitchFamily="18" charset="0"/>
              </a:rPr>
              <a:t> of </a:t>
            </a:r>
            <a:r>
              <a:rPr lang="en-GB" sz="2700" b="1" dirty="0">
                <a:solidFill>
                  <a:srgbClr val="660033"/>
                </a:solidFill>
                <a:latin typeface="Times New Roman" panose="02020603050405020304" pitchFamily="18" charset="0"/>
                <a:cs typeface="Times New Roman" panose="02020603050405020304" pitchFamily="18" charset="0"/>
              </a:rPr>
              <a:t>iterative</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development</a:t>
            </a:r>
            <a:r>
              <a:rPr lang="en-GB" sz="2700" dirty="0">
                <a:latin typeface="Times New Roman" panose="02020603050405020304" pitchFamily="18" charset="0"/>
                <a:cs typeface="Times New Roman" panose="02020603050405020304" pitchFamily="18" charset="0"/>
              </a:rPr>
              <a:t> with </a:t>
            </a:r>
            <a:endParaRPr lang="en-GB" sz="27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6600"/>
                </a:solidFill>
                <a:latin typeface="Times New Roman" panose="02020603050405020304" pitchFamily="18" charset="0"/>
                <a:cs typeface="Times New Roman" panose="02020603050405020304" pitchFamily="18" charset="0"/>
              </a:rPr>
              <a:t>aspects</a:t>
            </a:r>
            <a:r>
              <a:rPr lang="en-GB" sz="2700" dirty="0" smtClean="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of the </a:t>
            </a:r>
            <a:r>
              <a:rPr lang="en-GB" sz="2700" b="1" dirty="0">
                <a:solidFill>
                  <a:srgbClr val="006600"/>
                </a:solidFill>
                <a:latin typeface="Times New Roman" panose="02020603050405020304" pitchFamily="18" charset="0"/>
                <a:cs typeface="Times New Roman" panose="02020603050405020304" pitchFamily="18" charset="0"/>
              </a:rPr>
              <a:t>waterfall</a:t>
            </a:r>
            <a:r>
              <a:rPr lang="en-GB" sz="2700" dirty="0">
                <a:latin typeface="Times New Roman" panose="02020603050405020304" pitchFamily="18" charset="0"/>
                <a:cs typeface="Times New Roman" panose="02020603050405020304" pitchFamily="18" charset="0"/>
              </a:rPr>
              <a:t> </a:t>
            </a:r>
            <a:r>
              <a:rPr lang="en-GB" sz="2700" b="1" dirty="0">
                <a:solidFill>
                  <a:srgbClr val="006600"/>
                </a:solidFill>
                <a:latin typeface="Times New Roman" panose="02020603050405020304" pitchFamily="18" charset="0"/>
                <a:cs typeface="Times New Roman" panose="02020603050405020304" pitchFamily="18" charset="0"/>
              </a:rPr>
              <a:t>model</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It </a:t>
            </a:r>
            <a:r>
              <a:rPr lang="en-GB" sz="2700" dirty="0">
                <a:latin typeface="Times New Roman" panose="02020603050405020304" pitchFamily="18" charset="0"/>
                <a:cs typeface="Times New Roman" panose="02020603050405020304" pitchFamily="18" charset="0"/>
              </a:rPr>
              <a:t>is characterized by a </a:t>
            </a:r>
            <a:r>
              <a:rPr lang="en-GB" sz="2700" b="1" dirty="0">
                <a:solidFill>
                  <a:srgbClr val="FF0000"/>
                </a:solidFill>
                <a:latin typeface="Times New Roman" panose="02020603050405020304" pitchFamily="18" charset="0"/>
                <a:cs typeface="Times New Roman" panose="02020603050405020304" pitchFamily="18" charset="0"/>
              </a:rPr>
              <a:t>spiral</a:t>
            </a:r>
            <a:r>
              <a:rPr lang="en-GB" sz="2700" dirty="0">
                <a:solidFill>
                  <a:srgbClr val="FF0000"/>
                </a:solidFill>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or </a:t>
            </a:r>
            <a:r>
              <a:rPr lang="en-GB" sz="2700" b="1" dirty="0">
                <a:solidFill>
                  <a:srgbClr val="FF0000"/>
                </a:solidFill>
                <a:latin typeface="Times New Roman" panose="02020603050405020304" pitchFamily="18" charset="0"/>
                <a:cs typeface="Times New Roman" panose="02020603050405020304" pitchFamily="18" charset="0"/>
              </a:rPr>
              <a:t>helical</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approach</a:t>
            </a:r>
            <a:r>
              <a:rPr lang="en-GB" sz="2700" dirty="0">
                <a:latin typeface="Times New Roman" panose="02020603050405020304" pitchFamily="18" charset="0"/>
                <a:cs typeface="Times New Roman" panose="02020603050405020304" pitchFamily="18" charset="0"/>
              </a:rPr>
              <a:t>, where the </a:t>
            </a:r>
            <a:endParaRPr lang="en-GB" sz="27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development </a:t>
            </a:r>
            <a:r>
              <a:rPr lang="en-GB" sz="2700" b="1" dirty="0">
                <a:latin typeface="Times New Roman" panose="02020603050405020304" pitchFamily="18" charset="0"/>
                <a:cs typeface="Times New Roman" panose="02020603050405020304" pitchFamily="18" charset="0"/>
              </a:rPr>
              <a:t>process progresses </a:t>
            </a:r>
            <a:r>
              <a:rPr lang="en-GB" sz="2700" dirty="0">
                <a:latin typeface="Times New Roman" panose="02020603050405020304" pitchFamily="18" charset="0"/>
                <a:cs typeface="Times New Roman" panose="02020603050405020304" pitchFamily="18" charset="0"/>
              </a:rPr>
              <a:t>through a </a:t>
            </a:r>
            <a:r>
              <a:rPr lang="en-GB" sz="2700" b="1" dirty="0">
                <a:solidFill>
                  <a:srgbClr val="660033"/>
                </a:solidFill>
                <a:latin typeface="Times New Roman" panose="02020603050405020304" pitchFamily="18" charset="0"/>
                <a:cs typeface="Times New Roman" panose="02020603050405020304" pitchFamily="18" charset="0"/>
              </a:rPr>
              <a:t>series</a:t>
            </a:r>
            <a:r>
              <a:rPr lang="en-GB" sz="2700" dirty="0">
                <a:latin typeface="Times New Roman" panose="02020603050405020304" pitchFamily="18" charset="0"/>
                <a:cs typeface="Times New Roman" panose="02020603050405020304" pitchFamily="18" charset="0"/>
              </a:rPr>
              <a:t> of </a:t>
            </a:r>
            <a:r>
              <a:rPr lang="en-GB" sz="2700" b="1" dirty="0">
                <a:solidFill>
                  <a:srgbClr val="660033"/>
                </a:solidFill>
                <a:latin typeface="Times New Roman" panose="02020603050405020304" pitchFamily="18" charset="0"/>
                <a:cs typeface="Times New Roman" panose="02020603050405020304" pitchFamily="18" charset="0"/>
              </a:rPr>
              <a:t>iterations</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each </a:t>
            </a:r>
            <a:r>
              <a:rPr lang="en-GB" sz="2700" dirty="0">
                <a:latin typeface="Times New Roman" panose="02020603050405020304" pitchFamily="18" charset="0"/>
                <a:cs typeface="Times New Roman" panose="02020603050405020304" pitchFamily="18" charset="0"/>
              </a:rPr>
              <a:t>of which involves </a:t>
            </a:r>
            <a:r>
              <a:rPr lang="en-GB" sz="2700" b="1" dirty="0">
                <a:solidFill>
                  <a:srgbClr val="0000CC"/>
                </a:solidFill>
                <a:latin typeface="Times New Roman" panose="02020603050405020304" pitchFamily="18" charset="0"/>
                <a:cs typeface="Times New Roman" panose="02020603050405020304" pitchFamily="18" charset="0"/>
              </a:rPr>
              <a:t>planning, risk analysis, </a:t>
            </a:r>
            <a:endParaRPr lang="en-GB" sz="2700" b="1" dirty="0" smtClean="0">
              <a:solidFill>
                <a:srgbClr val="0000CC"/>
              </a:solidFill>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		engineering</a:t>
            </a:r>
            <a:r>
              <a:rPr lang="en-GB" sz="2700" b="1" dirty="0">
                <a:solidFill>
                  <a:srgbClr val="0000CC"/>
                </a:solidFill>
                <a:latin typeface="Times New Roman" panose="02020603050405020304" pitchFamily="18" charset="0"/>
                <a:cs typeface="Times New Roman" panose="02020603050405020304" pitchFamily="18" charset="0"/>
              </a:rPr>
              <a:t>,</a:t>
            </a:r>
            <a:r>
              <a:rPr lang="en-GB" sz="2700" dirty="0">
                <a:latin typeface="Times New Roman" panose="02020603050405020304" pitchFamily="18" charset="0"/>
                <a:cs typeface="Times New Roman" panose="02020603050405020304" pitchFamily="18" charset="0"/>
              </a:rPr>
              <a:t> and </a:t>
            </a:r>
            <a:r>
              <a:rPr lang="en-GB" sz="2700" b="1" dirty="0">
                <a:solidFill>
                  <a:srgbClr val="0000CC"/>
                </a:solidFill>
                <a:latin typeface="Times New Roman" panose="02020603050405020304" pitchFamily="18" charset="0"/>
                <a:cs typeface="Times New Roman" panose="02020603050405020304" pitchFamily="18" charset="0"/>
              </a:rPr>
              <a:t>evaluation</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The </a:t>
            </a:r>
            <a:r>
              <a:rPr lang="en-GB" sz="2700" b="1" dirty="0">
                <a:latin typeface="Times New Roman" panose="02020603050405020304" pitchFamily="18" charset="0"/>
                <a:cs typeface="Times New Roman" panose="02020603050405020304" pitchFamily="18" charset="0"/>
              </a:rPr>
              <a:t>Spiral Model </a:t>
            </a:r>
            <a:r>
              <a:rPr lang="en-GB" sz="2700" dirty="0">
                <a:latin typeface="Times New Roman" panose="02020603050405020304" pitchFamily="18" charset="0"/>
                <a:cs typeface="Times New Roman" panose="02020603050405020304" pitchFamily="18" charset="0"/>
              </a:rPr>
              <a:t>was proposed by </a:t>
            </a:r>
            <a:r>
              <a:rPr lang="en-GB" sz="2700" b="1" dirty="0">
                <a:solidFill>
                  <a:srgbClr val="6600CC"/>
                </a:solidFill>
                <a:latin typeface="Times New Roman" panose="02020603050405020304" pitchFamily="18" charset="0"/>
                <a:cs typeface="Times New Roman" panose="02020603050405020304" pitchFamily="18" charset="0"/>
              </a:rPr>
              <a:t>Barry Boehm</a:t>
            </a:r>
            <a:r>
              <a:rPr lang="en-GB" sz="2700" dirty="0">
                <a:solidFill>
                  <a:srgbClr val="6600CC"/>
                </a:solidFill>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in </a:t>
            </a:r>
            <a:r>
              <a:rPr lang="en-GB" sz="2700" b="1" dirty="0">
                <a:solidFill>
                  <a:srgbClr val="6600CC"/>
                </a:solidFill>
                <a:latin typeface="Times New Roman" panose="02020603050405020304" pitchFamily="18" charset="0"/>
                <a:cs typeface="Times New Roman" panose="02020603050405020304" pitchFamily="18" charset="0"/>
              </a:rPr>
              <a:t>1986</a:t>
            </a:r>
            <a:r>
              <a:rPr lang="en-GB" sz="2700" dirty="0">
                <a:latin typeface="Times New Roman" panose="02020603050405020304" pitchFamily="18" charset="0"/>
                <a:cs typeface="Times New Roman" panose="02020603050405020304" pitchFamily="18" charset="0"/>
              </a:rPr>
              <a:t> and is </a:t>
            </a:r>
            <a:r>
              <a:rPr lang="en-GB" sz="2700" b="1" dirty="0">
                <a:solidFill>
                  <a:srgbClr val="D60093"/>
                </a:solidFill>
                <a:latin typeface="Times New Roman" panose="02020603050405020304" pitchFamily="18" charset="0"/>
                <a:cs typeface="Times New Roman" panose="02020603050405020304" pitchFamily="18" charset="0"/>
              </a:rPr>
              <a:t>particularly</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well-suited</a:t>
            </a:r>
            <a:r>
              <a:rPr lang="en-GB" sz="2700" dirty="0">
                <a:latin typeface="Times New Roman" panose="02020603050405020304" pitchFamily="18" charset="0"/>
                <a:cs typeface="Times New Roman" panose="02020603050405020304" pitchFamily="18" charset="0"/>
              </a:rPr>
              <a:t> for </a:t>
            </a:r>
            <a:r>
              <a:rPr lang="en-GB" sz="2700" b="1" dirty="0">
                <a:solidFill>
                  <a:srgbClr val="D60093"/>
                </a:solidFill>
                <a:latin typeface="Times New Roman" panose="02020603050405020304" pitchFamily="18" charset="0"/>
                <a:cs typeface="Times New Roman" panose="02020603050405020304" pitchFamily="18" charset="0"/>
              </a:rPr>
              <a:t>projects</a:t>
            </a:r>
            <a:r>
              <a:rPr lang="en-GB" sz="2700" dirty="0">
                <a:latin typeface="Times New Roman" panose="02020603050405020304" pitchFamily="18" charset="0"/>
                <a:cs typeface="Times New Roman" panose="02020603050405020304" pitchFamily="18" charset="0"/>
              </a:rPr>
              <a:t> with high levels of </a:t>
            </a:r>
            <a:r>
              <a:rPr lang="en-GB" sz="2700" b="1" dirty="0">
                <a:solidFill>
                  <a:srgbClr val="FF0000"/>
                </a:solidFill>
                <a:latin typeface="Times New Roman" panose="02020603050405020304" pitchFamily="18" charset="0"/>
                <a:cs typeface="Times New Roman" panose="02020603050405020304" pitchFamily="18" charset="0"/>
              </a:rPr>
              <a:t>uncertainty</a:t>
            </a:r>
            <a:r>
              <a:rPr lang="en-GB" sz="2700" dirty="0">
                <a:latin typeface="Times New Roman" panose="02020603050405020304" pitchFamily="18" charset="0"/>
                <a:cs typeface="Times New Roman" panose="02020603050405020304" pitchFamily="18" charset="0"/>
              </a:rPr>
              <a:t> and </a:t>
            </a:r>
            <a:r>
              <a:rPr lang="en-GB" sz="2700" b="1" dirty="0">
                <a:solidFill>
                  <a:srgbClr val="FF0000"/>
                </a:solidFill>
                <a:latin typeface="Times New Roman" panose="02020603050405020304" pitchFamily="18" charset="0"/>
                <a:cs typeface="Times New Roman" panose="02020603050405020304" pitchFamily="18" charset="0"/>
              </a:rPr>
              <a:t>complexity</a:t>
            </a:r>
            <a:r>
              <a:rPr lang="en-GB" sz="2700" dirty="0">
                <a:latin typeface="Times New Roman" panose="02020603050405020304" pitchFamily="18" charset="0"/>
                <a:cs typeface="Times New Roman" panose="02020603050405020304" pitchFamily="18" charset="0"/>
              </a:rPr>
              <a:t>.</a:t>
            </a:r>
          </a:p>
          <a:p>
            <a:pPr algn="just">
              <a:lnSpc>
                <a:spcPct val="170000"/>
              </a:lnSpc>
              <a:spcBef>
                <a:spcPts val="0"/>
              </a:spcBef>
            </a:pPr>
            <a:endParaRPr lang="en-GB"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35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2122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4.1 Characteristics of Spiral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1227"/>
            <a:ext cx="12192000" cy="6636774"/>
          </a:xfrm>
        </p:spPr>
        <p:txBody>
          <a:bodyPr>
            <a:noAutofit/>
          </a:bodyPr>
          <a:lstStyle/>
          <a:p>
            <a:pPr marL="0" indent="0" algn="just">
              <a:lnSpc>
                <a:spcPct val="17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1. Iterative Approach</a:t>
            </a:r>
            <a:endParaRPr lang="en-GB" sz="2600" dirty="0" smtClean="0">
              <a:solidFill>
                <a:srgbClr val="0000CC"/>
              </a:solidFill>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Follows </a:t>
            </a:r>
            <a:r>
              <a:rPr lang="en-GB" sz="2600" dirty="0">
                <a:latin typeface="Times New Roman" panose="02020603050405020304" pitchFamily="18" charset="0"/>
                <a:cs typeface="Times New Roman" panose="02020603050405020304" pitchFamily="18" charset="0"/>
              </a:rPr>
              <a:t>an </a:t>
            </a:r>
            <a:r>
              <a:rPr lang="en-GB" sz="2600" b="1" dirty="0">
                <a:solidFill>
                  <a:srgbClr val="660033"/>
                </a:solidFill>
                <a:latin typeface="Times New Roman" panose="02020603050405020304" pitchFamily="18" charset="0"/>
                <a:cs typeface="Times New Roman" panose="02020603050405020304" pitchFamily="18" charset="0"/>
              </a:rPr>
              <a:t>iterative development approach</a:t>
            </a:r>
            <a:r>
              <a:rPr lang="en-GB" sz="2600" dirty="0">
                <a:latin typeface="Times New Roman" panose="02020603050405020304" pitchFamily="18" charset="0"/>
                <a:cs typeface="Times New Roman" panose="02020603050405020304" pitchFamily="18" charset="0"/>
              </a:rPr>
              <a:t>, where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solidFill>
                  <a:srgbClr val="D60093"/>
                </a:solidFill>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is </a:t>
            </a:r>
            <a:r>
              <a:rPr lang="en-GB" sz="2600" b="1" dirty="0">
                <a:solidFill>
                  <a:srgbClr val="D60093"/>
                </a:solidFill>
                <a:latin typeface="Times New Roman" panose="02020603050405020304" pitchFamily="18" charset="0"/>
                <a:cs typeface="Times New Roman" panose="02020603050405020304" pitchFamily="18" charset="0"/>
              </a:rPr>
              <a:t>developed</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incrementally</a:t>
            </a:r>
            <a:r>
              <a:rPr lang="en-GB" sz="2600" dirty="0">
                <a:latin typeface="Times New Roman" panose="02020603050405020304" pitchFamily="18" charset="0"/>
                <a:cs typeface="Times New Roman" panose="02020603050405020304" pitchFamily="18" charset="0"/>
              </a:rPr>
              <a:t> through a </a:t>
            </a:r>
            <a:r>
              <a:rPr lang="en-GB" sz="2600" b="1" dirty="0">
                <a:latin typeface="Times New Roman" panose="02020603050405020304" pitchFamily="18" charset="0"/>
                <a:cs typeface="Times New Roman" panose="02020603050405020304" pitchFamily="18" charset="0"/>
              </a:rPr>
              <a:t>series</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iterations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Each </a:t>
            </a:r>
            <a:r>
              <a:rPr lang="en-GB" sz="2600" b="1" dirty="0">
                <a:latin typeface="Times New Roman" panose="02020603050405020304" pitchFamily="18" charset="0"/>
                <a:cs typeface="Times New Roman" panose="02020603050405020304" pitchFamily="18" charset="0"/>
              </a:rPr>
              <a:t>iteration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results</a:t>
            </a:r>
            <a:r>
              <a:rPr lang="en-GB" sz="2600" dirty="0">
                <a:latin typeface="Times New Roman" panose="02020603050405020304" pitchFamily="18" charset="0"/>
                <a:cs typeface="Times New Roman" panose="02020603050405020304" pitchFamily="18" charset="0"/>
              </a:rPr>
              <a:t> in the creation of a </a:t>
            </a:r>
            <a:r>
              <a:rPr lang="en-GB" sz="2600" b="1" dirty="0">
                <a:solidFill>
                  <a:srgbClr val="6600CC"/>
                </a:solidFill>
                <a:latin typeface="Times New Roman" panose="02020603050405020304" pitchFamily="18" charset="0"/>
                <a:cs typeface="Times New Roman" panose="02020603050405020304" pitchFamily="18" charset="0"/>
              </a:rPr>
              <a:t>prototype</a:t>
            </a:r>
            <a:r>
              <a:rPr lang="en-GB" sz="2600" dirty="0">
                <a:latin typeface="Times New Roman" panose="02020603050405020304" pitchFamily="18" charset="0"/>
                <a:cs typeface="Times New Roman" panose="02020603050405020304" pitchFamily="18" charset="0"/>
              </a:rPr>
              <a:t> or </a:t>
            </a:r>
            <a:r>
              <a:rPr lang="en-GB" sz="2600" b="1" dirty="0">
                <a:solidFill>
                  <a:srgbClr val="6600CC"/>
                </a:solidFill>
                <a:latin typeface="Times New Roman" panose="02020603050405020304" pitchFamily="18" charset="0"/>
                <a:cs typeface="Times New Roman" panose="02020603050405020304" pitchFamily="18" charset="0"/>
              </a:rPr>
              <a:t>increment</a:t>
            </a:r>
            <a:r>
              <a:rPr lang="en-GB" sz="2600" dirty="0">
                <a:latin typeface="Times New Roman" panose="02020603050405020304" pitchFamily="18" charset="0"/>
                <a:cs typeface="Times New Roman" panose="02020603050405020304" pitchFamily="18" charset="0"/>
              </a:rPr>
              <a:t> of the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which </a:t>
            </a:r>
            <a:r>
              <a:rPr lang="en-GB" sz="2600" dirty="0">
                <a:latin typeface="Times New Roman" panose="02020603050405020304" pitchFamily="18" charset="0"/>
                <a:cs typeface="Times New Roman" panose="02020603050405020304" pitchFamily="18" charset="0"/>
              </a:rPr>
              <a:t>is </a:t>
            </a:r>
            <a:r>
              <a:rPr lang="en-GB" sz="2600" b="1" dirty="0">
                <a:solidFill>
                  <a:srgbClr val="006600"/>
                </a:solidFill>
                <a:latin typeface="Times New Roman" panose="02020603050405020304" pitchFamily="18" charset="0"/>
                <a:cs typeface="Times New Roman" panose="02020603050405020304" pitchFamily="18" charset="0"/>
              </a:rPr>
              <a:t>refined</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enhanced</a:t>
            </a:r>
            <a:r>
              <a:rPr lang="en-GB" sz="2600" dirty="0">
                <a:latin typeface="Times New Roman" panose="02020603050405020304" pitchFamily="18" charset="0"/>
                <a:cs typeface="Times New Roman" panose="02020603050405020304" pitchFamily="18" charset="0"/>
              </a:rPr>
              <a:t> in </a:t>
            </a:r>
            <a:r>
              <a:rPr lang="en-GB" sz="2600" b="1" dirty="0">
                <a:solidFill>
                  <a:srgbClr val="006600"/>
                </a:solidFill>
                <a:latin typeface="Times New Roman" panose="02020603050405020304" pitchFamily="18" charset="0"/>
                <a:cs typeface="Times New Roman" panose="02020603050405020304" pitchFamily="18" charset="0"/>
              </a:rPr>
              <a:t>subsequent</a:t>
            </a:r>
            <a:r>
              <a:rPr lang="en-GB" sz="2600" dirty="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iterations</a:t>
            </a:r>
            <a:r>
              <a:rPr lang="en-GB" sz="2600" dirty="0" smtClean="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2. Risk Management</a:t>
            </a:r>
            <a:endParaRPr lang="en-GB" sz="2600" dirty="0" smtClean="0">
              <a:solidFill>
                <a:srgbClr val="0000CC"/>
              </a:solidFill>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 </a:t>
            </a:r>
            <a:r>
              <a:rPr lang="en-GB" sz="2600" b="1" dirty="0">
                <a:solidFill>
                  <a:srgbClr val="6600CC"/>
                </a:solidFill>
                <a:latin typeface="Times New Roman" panose="02020603050405020304" pitchFamily="18" charset="0"/>
                <a:cs typeface="Times New Roman" panose="02020603050405020304" pitchFamily="18" charset="0"/>
              </a:rPr>
              <a:t>strong emphasis on risk management </a:t>
            </a:r>
            <a:r>
              <a:rPr lang="en-GB" sz="2600" dirty="0">
                <a:latin typeface="Times New Roman" panose="02020603050405020304" pitchFamily="18" charset="0"/>
                <a:cs typeface="Times New Roman" panose="02020603050405020304" pitchFamily="18" charset="0"/>
              </a:rPr>
              <a:t>throughout 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Each </a:t>
            </a:r>
            <a:r>
              <a:rPr lang="en-GB" sz="2600" b="1" dirty="0">
                <a:solidFill>
                  <a:srgbClr val="660033"/>
                </a:solidFill>
                <a:latin typeface="Times New Roman" panose="02020603050405020304" pitchFamily="18" charset="0"/>
                <a:cs typeface="Times New Roman" panose="02020603050405020304" pitchFamily="18" charset="0"/>
              </a:rPr>
              <a:t>iteration begins</a:t>
            </a:r>
            <a:r>
              <a:rPr lang="en-GB" sz="2600" dirty="0">
                <a:solidFill>
                  <a:srgbClr val="660033"/>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with a </a:t>
            </a:r>
            <a:r>
              <a:rPr lang="en-GB" sz="2600" b="1" dirty="0">
                <a:solidFill>
                  <a:srgbClr val="660033"/>
                </a:solidFill>
                <a:latin typeface="Times New Roman" panose="02020603050405020304" pitchFamily="18" charset="0"/>
                <a:cs typeface="Times New Roman" panose="02020603050405020304" pitchFamily="18" charset="0"/>
              </a:rPr>
              <a:t>risk</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analysis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phase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where </a:t>
            </a:r>
            <a:r>
              <a:rPr lang="en-GB" sz="2600" b="1" dirty="0">
                <a:solidFill>
                  <a:srgbClr val="6600CC"/>
                </a:solidFill>
                <a:latin typeface="Times New Roman" panose="02020603050405020304" pitchFamily="18" charset="0"/>
                <a:cs typeface="Times New Roman" panose="02020603050405020304" pitchFamily="18" charset="0"/>
              </a:rPr>
              <a:t>potential</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risks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uncertainties</a:t>
            </a:r>
            <a:r>
              <a:rPr lang="en-GB" sz="2600" dirty="0">
                <a:latin typeface="Times New Roman" panose="02020603050405020304" pitchFamily="18" charset="0"/>
                <a:cs typeface="Times New Roman" panose="02020603050405020304" pitchFamily="18" charset="0"/>
              </a:rPr>
              <a:t> are </a:t>
            </a:r>
            <a:r>
              <a:rPr lang="en-GB" sz="2600" b="1" dirty="0">
                <a:solidFill>
                  <a:srgbClr val="FF0000"/>
                </a:solidFill>
                <a:latin typeface="Times New Roman" panose="02020603050405020304" pitchFamily="18" charset="0"/>
                <a:cs typeface="Times New Roman" panose="02020603050405020304" pitchFamily="18" charset="0"/>
              </a:rPr>
              <a:t>identified</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				analysed</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FF0000"/>
                </a:solidFill>
                <a:latin typeface="Times New Roman" panose="02020603050405020304" pitchFamily="18" charset="0"/>
                <a:cs typeface="Times New Roman" panose="02020603050405020304" pitchFamily="18" charset="0"/>
              </a:rPr>
              <a:t>mitigated</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8026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2122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4.1 Characteristics of Spiral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1227"/>
            <a:ext cx="12192000" cy="6636774"/>
          </a:xfrm>
        </p:spPr>
        <p:txBody>
          <a:bodyPr>
            <a:noAutofit/>
          </a:bodyPr>
          <a:lstStyle/>
          <a:p>
            <a:pPr algn="just">
              <a:lnSpc>
                <a:spcPct val="150000"/>
              </a:lnSpc>
              <a:spcBef>
                <a:spcPts val="0"/>
              </a:spcBef>
              <a:buFont typeface="Wingdings" panose="05000000000000000000" pitchFamily="2" charset="2"/>
              <a:buChar char="ü"/>
            </a:pPr>
            <a:r>
              <a:rPr lang="en-GB" sz="2500" b="1" dirty="0" smtClean="0">
                <a:latin typeface="Times New Roman" panose="02020603050405020304" pitchFamily="18" charset="0"/>
                <a:cs typeface="Times New Roman" panose="02020603050405020304" pitchFamily="18" charset="0"/>
              </a:rPr>
              <a:t>Risk management activities </a:t>
            </a:r>
            <a:r>
              <a:rPr lang="en-GB" sz="2500" dirty="0" smtClean="0">
                <a:latin typeface="Times New Roman" panose="02020603050405020304" pitchFamily="18" charset="0"/>
                <a:cs typeface="Times New Roman" panose="02020603050405020304" pitchFamily="18" charset="0"/>
              </a:rPr>
              <a:t>help </a:t>
            </a:r>
            <a:r>
              <a:rPr lang="en-GB" sz="2500" b="1" dirty="0" smtClean="0">
                <a:solidFill>
                  <a:srgbClr val="006600"/>
                </a:solidFill>
                <a:latin typeface="Times New Roman" panose="02020603050405020304" pitchFamily="18" charset="0"/>
                <a:cs typeface="Times New Roman" panose="02020603050405020304" pitchFamily="18" charset="0"/>
              </a:rPr>
              <a:t>ensure</a:t>
            </a:r>
            <a:r>
              <a:rPr lang="en-GB" sz="2500" dirty="0" smtClean="0">
                <a:latin typeface="Times New Roman" panose="02020603050405020304" pitchFamily="18" charset="0"/>
                <a:cs typeface="Times New Roman" panose="02020603050405020304" pitchFamily="18" charset="0"/>
              </a:rPr>
              <a:t> that </a:t>
            </a:r>
            <a:r>
              <a:rPr lang="en-GB" sz="2500" b="1" dirty="0" smtClean="0">
                <a:solidFill>
                  <a:srgbClr val="006600"/>
                </a:solidFill>
                <a:latin typeface="Times New Roman" panose="02020603050405020304" pitchFamily="18" charset="0"/>
                <a:cs typeface="Times New Roman" panose="02020603050405020304" pitchFamily="18" charset="0"/>
              </a:rPr>
              <a:t>potential</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006600"/>
                </a:solidFill>
                <a:latin typeface="Times New Roman" panose="02020603050405020304" pitchFamily="18" charset="0"/>
                <a:cs typeface="Times New Roman" panose="02020603050405020304" pitchFamily="18" charset="0"/>
              </a:rPr>
              <a:t>issues</a:t>
            </a:r>
            <a:r>
              <a:rPr lang="en-GB" sz="2500" dirty="0" smtClean="0">
                <a:latin typeface="Times New Roman" panose="02020603050405020304" pitchFamily="18" charset="0"/>
                <a:cs typeface="Times New Roman" panose="02020603050405020304" pitchFamily="18" charset="0"/>
              </a:rPr>
              <a:t> are </a:t>
            </a:r>
            <a:r>
              <a:rPr lang="en-GB" sz="2500" b="1" dirty="0" smtClean="0">
                <a:solidFill>
                  <a:srgbClr val="660033"/>
                </a:solidFill>
                <a:latin typeface="Times New Roman" panose="02020603050405020304" pitchFamily="18" charset="0"/>
                <a:cs typeface="Times New Roman" panose="02020603050405020304" pitchFamily="18" charset="0"/>
              </a:rPr>
              <a:t>addressed</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33"/>
                </a:solidFill>
                <a:latin typeface="Times New Roman" panose="02020603050405020304" pitchFamily="18" charset="0"/>
                <a:cs typeface="Times New Roman" panose="02020603050405020304" pitchFamily="18" charset="0"/>
              </a:rPr>
              <a:t>early</a:t>
            </a:r>
            <a:r>
              <a:rPr lang="en-GB" sz="2500" dirty="0" smtClean="0">
                <a:latin typeface="Times New Roman" panose="02020603050405020304" pitchFamily="18" charset="0"/>
                <a:cs typeface="Times New Roman" panose="02020603050405020304" pitchFamily="18" charset="0"/>
              </a:rPr>
              <a:t> in the </a:t>
            </a:r>
            <a:r>
              <a:rPr lang="en-GB" sz="2500" b="1" dirty="0" smtClean="0">
                <a:solidFill>
                  <a:srgbClr val="660033"/>
                </a:solidFill>
                <a:latin typeface="Times New Roman" panose="02020603050405020304" pitchFamily="18" charset="0"/>
                <a:cs typeface="Times New Roman" panose="02020603050405020304" pitchFamily="18" charset="0"/>
              </a:rPr>
              <a:t>development</a:t>
            </a:r>
            <a:r>
              <a:rPr lang="en-GB" sz="2500" dirty="0" smtClean="0">
                <a:latin typeface="Times New Roman" panose="02020603050405020304" pitchFamily="18" charset="0"/>
                <a:cs typeface="Times New Roman" panose="02020603050405020304" pitchFamily="18" charset="0"/>
              </a:rPr>
              <a:t> </a:t>
            </a:r>
            <a:r>
              <a:rPr lang="en-GB" sz="2500" b="1" dirty="0" smtClean="0">
                <a:solidFill>
                  <a:srgbClr val="660033"/>
                </a:solidFill>
                <a:latin typeface="Times New Roman" panose="02020603050405020304" pitchFamily="18" charset="0"/>
                <a:cs typeface="Times New Roman" panose="02020603050405020304" pitchFamily="18" charset="0"/>
              </a:rPr>
              <a:t>process</a:t>
            </a:r>
            <a:r>
              <a:rPr lang="en-GB" sz="25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500" b="1" dirty="0" smtClean="0">
                <a:solidFill>
                  <a:srgbClr val="0000CC"/>
                </a:solidFill>
                <a:latin typeface="Times New Roman" panose="02020603050405020304" pitchFamily="18" charset="0"/>
                <a:cs typeface="Times New Roman" panose="02020603050405020304" pitchFamily="18" charset="0"/>
              </a:rPr>
              <a:t>3. Four Quadrants</a:t>
            </a:r>
          </a:p>
          <a:p>
            <a:pPr algn="just">
              <a:lnSpc>
                <a:spcPct val="150000"/>
              </a:lnSpc>
              <a:spcBef>
                <a:spcPts val="0"/>
              </a:spcBef>
              <a:buFont typeface="Wingdings" panose="05000000000000000000" pitchFamily="2" charset="2"/>
              <a:buChar char="§"/>
            </a:pPr>
            <a:r>
              <a:rPr lang="en-GB" sz="2500" dirty="0" smtClean="0">
                <a:latin typeface="Times New Roman" panose="02020603050405020304" pitchFamily="18" charset="0"/>
                <a:cs typeface="Times New Roman" panose="02020603050405020304" pitchFamily="18" charset="0"/>
              </a:rPr>
              <a:t>The </a:t>
            </a:r>
            <a:r>
              <a:rPr lang="en-GB" sz="2500" b="1" dirty="0">
                <a:latin typeface="Times New Roman" panose="02020603050405020304" pitchFamily="18" charset="0"/>
                <a:cs typeface="Times New Roman" panose="02020603050405020304" pitchFamily="18" charset="0"/>
              </a:rPr>
              <a:t>Spiral Model </a:t>
            </a:r>
            <a:r>
              <a:rPr lang="en-GB" sz="2500" dirty="0">
                <a:latin typeface="Times New Roman" panose="02020603050405020304" pitchFamily="18" charset="0"/>
                <a:cs typeface="Times New Roman" panose="02020603050405020304" pitchFamily="18" charset="0"/>
              </a:rPr>
              <a:t>is divided into four </a:t>
            </a:r>
            <a:r>
              <a:rPr lang="en-GB" sz="2500" b="1" dirty="0">
                <a:latin typeface="Times New Roman" panose="02020603050405020304" pitchFamily="18" charset="0"/>
                <a:cs typeface="Times New Roman" panose="02020603050405020304" pitchFamily="18" charset="0"/>
              </a:rPr>
              <a:t>quadrants</a:t>
            </a:r>
            <a:r>
              <a:rPr lang="en-GB" sz="2500" dirty="0">
                <a:latin typeface="Times New Roman" panose="02020603050405020304" pitchFamily="18" charset="0"/>
                <a:cs typeface="Times New Roman" panose="02020603050405020304" pitchFamily="18" charset="0"/>
              </a:rPr>
              <a:t> or </a:t>
            </a:r>
            <a:r>
              <a:rPr lang="en-GB" sz="2500" b="1" dirty="0">
                <a:latin typeface="Times New Roman" panose="02020603050405020304" pitchFamily="18" charset="0"/>
                <a:cs typeface="Times New Roman" panose="02020603050405020304" pitchFamily="18" charset="0"/>
              </a:rPr>
              <a:t>sectors</a:t>
            </a:r>
            <a:r>
              <a:rPr lang="en-GB" sz="2500" dirty="0">
                <a:latin typeface="Times New Roman" panose="02020603050405020304" pitchFamily="18" charset="0"/>
                <a:cs typeface="Times New Roman" panose="02020603050405020304" pitchFamily="18" charset="0"/>
              </a:rPr>
              <a:t>, </a:t>
            </a:r>
            <a:endParaRPr lang="en-GB" sz="25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500" b="1" dirty="0">
                <a:solidFill>
                  <a:srgbClr val="6600CC"/>
                </a:solidFill>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representing</a:t>
            </a:r>
            <a:r>
              <a:rPr lang="en-GB" sz="2500" dirty="0" smtClean="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different </a:t>
            </a:r>
            <a:r>
              <a:rPr lang="en-GB" sz="2500" b="1" dirty="0">
                <a:solidFill>
                  <a:srgbClr val="6600CC"/>
                </a:solidFill>
                <a:latin typeface="Times New Roman" panose="02020603050405020304" pitchFamily="18" charset="0"/>
                <a:cs typeface="Times New Roman" panose="02020603050405020304" pitchFamily="18" charset="0"/>
              </a:rPr>
              <a:t>phases</a:t>
            </a:r>
            <a:r>
              <a:rPr lang="en-GB" sz="2500" dirty="0">
                <a:latin typeface="Times New Roman" panose="02020603050405020304" pitchFamily="18" charset="0"/>
                <a:cs typeface="Times New Roman" panose="02020603050405020304" pitchFamily="18" charset="0"/>
              </a:rPr>
              <a:t> of the </a:t>
            </a:r>
            <a:r>
              <a:rPr lang="en-GB" sz="2500" b="1" dirty="0">
                <a:solidFill>
                  <a:srgbClr val="6600CC"/>
                </a:solidFill>
                <a:latin typeface="Times New Roman" panose="02020603050405020304" pitchFamily="18" charset="0"/>
                <a:cs typeface="Times New Roman" panose="02020603050405020304" pitchFamily="18" charset="0"/>
              </a:rPr>
              <a:t>development</a:t>
            </a:r>
            <a:r>
              <a:rPr lang="en-GB" sz="2500" dirty="0">
                <a:latin typeface="Times New Roman" panose="02020603050405020304" pitchFamily="18" charset="0"/>
                <a:cs typeface="Times New Roman" panose="02020603050405020304" pitchFamily="18" charset="0"/>
              </a:rPr>
              <a:t> </a:t>
            </a:r>
            <a:r>
              <a:rPr lang="en-GB" sz="2500" b="1" dirty="0" smtClean="0">
                <a:solidFill>
                  <a:srgbClr val="6600CC"/>
                </a:solidFill>
                <a:latin typeface="Times New Roman" panose="02020603050405020304" pitchFamily="18" charset="0"/>
                <a:cs typeface="Times New Roman" panose="02020603050405020304" pitchFamily="18" charset="0"/>
              </a:rPr>
              <a:t>process</a:t>
            </a:r>
            <a:r>
              <a:rPr lang="en-GB" sz="2500" dirty="0" smtClean="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lphaUcPeriod"/>
            </a:pPr>
            <a:r>
              <a:rPr lang="en-GB" sz="2500" b="1" dirty="0" smtClean="0">
                <a:solidFill>
                  <a:srgbClr val="D60093"/>
                </a:solidFill>
                <a:latin typeface="Times New Roman" panose="02020603050405020304" pitchFamily="18" charset="0"/>
                <a:cs typeface="Times New Roman" panose="02020603050405020304" pitchFamily="18" charset="0"/>
              </a:rPr>
              <a:t>Planning</a:t>
            </a:r>
          </a:p>
          <a:p>
            <a:pPr algn="just">
              <a:lnSpc>
                <a:spcPct val="150000"/>
              </a:lnSpc>
              <a:spcBef>
                <a:spcPts val="0"/>
              </a:spcBef>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E</a:t>
            </a:r>
            <a:r>
              <a:rPr lang="en-GB" sz="2500" b="1" dirty="0" smtClean="0">
                <a:latin typeface="Times New Roman" panose="02020603050405020304" pitchFamily="18" charset="0"/>
                <a:cs typeface="Times New Roman" panose="02020603050405020304" pitchFamily="18" charset="0"/>
              </a:rPr>
              <a:t>stablishing</a:t>
            </a:r>
            <a:r>
              <a:rPr lang="en-GB" sz="2500" dirty="0" smtClean="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project</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objectives</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and </a:t>
            </a:r>
            <a:endParaRPr lang="en-GB" sz="25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500" b="1" dirty="0">
                <a:solidFill>
                  <a:srgbClr val="0000CC"/>
                </a:solidFill>
                <a:latin typeface="Times New Roman" panose="02020603050405020304" pitchFamily="18" charset="0"/>
                <a:cs typeface="Times New Roman" panose="02020603050405020304" pitchFamily="18" charset="0"/>
              </a:rPr>
              <a:t>	</a:t>
            </a:r>
            <a:r>
              <a:rPr lang="en-GB" sz="2500" b="1" dirty="0" smtClean="0">
                <a:solidFill>
                  <a:srgbClr val="0000CC"/>
                </a:solidFill>
                <a:latin typeface="Times New Roman" panose="02020603050405020304" pitchFamily="18" charset="0"/>
                <a:cs typeface="Times New Roman" panose="02020603050405020304" pitchFamily="18" charset="0"/>
              </a:rPr>
              <a:t>		constraints</a:t>
            </a:r>
            <a:r>
              <a:rPr lang="en-GB" sz="2500" dirty="0">
                <a:latin typeface="Times New Roman" panose="02020603050405020304" pitchFamily="18" charset="0"/>
                <a:cs typeface="Times New Roman" panose="02020603050405020304" pitchFamily="18" charset="0"/>
              </a:rPr>
              <a:t>, as well as defining the </a:t>
            </a:r>
            <a:r>
              <a:rPr lang="en-GB" sz="2500" b="1" dirty="0">
                <a:solidFill>
                  <a:srgbClr val="0000CC"/>
                </a:solidFill>
                <a:latin typeface="Times New Roman" panose="02020603050405020304" pitchFamily="18" charset="0"/>
                <a:cs typeface="Times New Roman" panose="02020603050405020304" pitchFamily="18" charset="0"/>
              </a:rPr>
              <a:t>scope</a:t>
            </a:r>
            <a:r>
              <a:rPr lang="en-GB" sz="2500" dirty="0">
                <a:latin typeface="Times New Roman" panose="02020603050405020304" pitchFamily="18" charset="0"/>
                <a:cs typeface="Times New Roman" panose="02020603050405020304" pitchFamily="18" charset="0"/>
              </a:rPr>
              <a:t> of the </a:t>
            </a:r>
            <a:r>
              <a:rPr lang="en-GB" sz="2500" b="1" dirty="0" smtClean="0">
                <a:solidFill>
                  <a:srgbClr val="0000CC"/>
                </a:solidFill>
                <a:latin typeface="Times New Roman" panose="02020603050405020304" pitchFamily="18" charset="0"/>
                <a:cs typeface="Times New Roman" panose="02020603050405020304" pitchFamily="18" charset="0"/>
              </a:rPr>
              <a:t>project</a:t>
            </a:r>
            <a:r>
              <a:rPr lang="en-GB" sz="25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500" b="1" dirty="0">
                <a:solidFill>
                  <a:srgbClr val="D60093"/>
                </a:solidFill>
                <a:latin typeface="Times New Roman" panose="02020603050405020304" pitchFamily="18" charset="0"/>
                <a:cs typeface="Times New Roman" panose="02020603050405020304" pitchFamily="18" charset="0"/>
              </a:rPr>
              <a:t>B. Risk Analysis</a:t>
            </a:r>
          </a:p>
          <a:p>
            <a:pPr algn="just">
              <a:lnSpc>
                <a:spcPct val="150000"/>
              </a:lnSpc>
              <a:spcBef>
                <a:spcPts val="0"/>
              </a:spcBef>
              <a:buFont typeface="Wingdings" panose="05000000000000000000" pitchFamily="2" charset="2"/>
              <a:buChar char="§"/>
            </a:pPr>
            <a:r>
              <a:rPr lang="en-GB" sz="2500" b="1" dirty="0" smtClean="0">
                <a:solidFill>
                  <a:srgbClr val="006600"/>
                </a:solidFill>
                <a:latin typeface="Times New Roman" panose="02020603050405020304" pitchFamily="18" charset="0"/>
                <a:cs typeface="Times New Roman" panose="02020603050405020304" pitchFamily="18" charset="0"/>
              </a:rPr>
              <a:t>Potential </a:t>
            </a:r>
            <a:r>
              <a:rPr lang="en-GB" sz="2500" b="1" dirty="0">
                <a:solidFill>
                  <a:srgbClr val="006600"/>
                </a:solidFill>
                <a:latin typeface="Times New Roman" panose="02020603050405020304" pitchFamily="18" charset="0"/>
                <a:cs typeface="Times New Roman" panose="02020603050405020304" pitchFamily="18" charset="0"/>
              </a:rPr>
              <a:t>risks</a:t>
            </a:r>
            <a:r>
              <a:rPr lang="en-GB" sz="2500" dirty="0">
                <a:solidFill>
                  <a:srgbClr val="006600"/>
                </a:solidFill>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and </a:t>
            </a:r>
            <a:r>
              <a:rPr lang="en-GB" sz="2500" b="1" dirty="0">
                <a:solidFill>
                  <a:srgbClr val="006600"/>
                </a:solidFill>
                <a:latin typeface="Times New Roman" panose="02020603050405020304" pitchFamily="18" charset="0"/>
                <a:cs typeface="Times New Roman" panose="02020603050405020304" pitchFamily="18" charset="0"/>
              </a:rPr>
              <a:t>uncertainties</a:t>
            </a:r>
            <a:r>
              <a:rPr lang="en-GB" sz="2500" dirty="0">
                <a:latin typeface="Times New Roman" panose="02020603050405020304" pitchFamily="18" charset="0"/>
                <a:cs typeface="Times New Roman" panose="02020603050405020304" pitchFamily="18" charset="0"/>
              </a:rPr>
              <a:t> are </a:t>
            </a:r>
            <a:r>
              <a:rPr lang="en-GB" sz="2500" b="1" dirty="0">
                <a:solidFill>
                  <a:srgbClr val="006600"/>
                </a:solidFill>
                <a:latin typeface="Times New Roman" panose="02020603050405020304" pitchFamily="18" charset="0"/>
                <a:cs typeface="Times New Roman" panose="02020603050405020304" pitchFamily="18" charset="0"/>
              </a:rPr>
              <a:t>identified</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evaluated</a:t>
            </a:r>
            <a:r>
              <a:rPr lang="en-GB" sz="2500" dirty="0">
                <a:latin typeface="Times New Roman" panose="02020603050405020304" pitchFamily="18" charset="0"/>
                <a:cs typeface="Times New Roman" panose="02020603050405020304" pitchFamily="18" charset="0"/>
              </a:rPr>
              <a:t>, and </a:t>
            </a:r>
            <a:r>
              <a:rPr lang="en-GB" sz="2500" b="1" dirty="0" smtClean="0">
                <a:latin typeface="Times New Roman" panose="02020603050405020304" pitchFamily="18" charset="0"/>
                <a:cs typeface="Times New Roman" panose="02020603050405020304" pitchFamily="18" charset="0"/>
              </a:rPr>
              <a:t>prioritized</a:t>
            </a:r>
            <a:r>
              <a:rPr lang="en-GB" sz="25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500" b="1" dirty="0" smtClean="0">
                <a:latin typeface="Times New Roman" panose="02020603050405020304" pitchFamily="18" charset="0"/>
                <a:cs typeface="Times New Roman" panose="02020603050405020304" pitchFamily="18" charset="0"/>
              </a:rPr>
              <a:t>Risk </a:t>
            </a:r>
            <a:r>
              <a:rPr lang="en-GB" sz="2500" b="1" dirty="0">
                <a:latin typeface="Times New Roman" panose="02020603050405020304" pitchFamily="18" charset="0"/>
                <a:cs typeface="Times New Roman" panose="02020603050405020304" pitchFamily="18" charset="0"/>
              </a:rPr>
              <a:t>mitigation</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strategies</a:t>
            </a:r>
            <a:r>
              <a:rPr lang="en-GB" sz="2500" dirty="0">
                <a:latin typeface="Times New Roman" panose="02020603050405020304" pitchFamily="18" charset="0"/>
                <a:cs typeface="Times New Roman" panose="02020603050405020304" pitchFamily="18" charset="0"/>
              </a:rPr>
              <a:t> are developed to address </a:t>
            </a:r>
            <a:r>
              <a:rPr lang="en-GB" sz="2500" b="1" dirty="0">
                <a:solidFill>
                  <a:srgbClr val="FF0000"/>
                </a:solidFill>
                <a:latin typeface="Times New Roman" panose="02020603050405020304" pitchFamily="18" charset="0"/>
                <a:cs typeface="Times New Roman" panose="02020603050405020304" pitchFamily="18" charset="0"/>
              </a:rPr>
              <a:t>high-priority risks.</a:t>
            </a:r>
          </a:p>
          <a:p>
            <a:pPr marL="0" indent="0" algn="just">
              <a:lnSpc>
                <a:spcPct val="150000"/>
              </a:lnSpc>
              <a:spcBef>
                <a:spcPts val="0"/>
              </a:spcBef>
              <a:buNone/>
            </a:pPr>
            <a:endParaRPr lang="en-GB"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074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69"/>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4.1 Characteristics of Spiral Model--- </a:t>
            </a:r>
          </a:p>
        </p:txBody>
      </p:sp>
      <p:sp>
        <p:nvSpPr>
          <p:cNvPr id="3" name="Content Placeholder 2"/>
          <p:cNvSpPr>
            <a:spLocks noGrp="1"/>
          </p:cNvSpPr>
          <p:nvPr>
            <p:ph idx="1"/>
          </p:nvPr>
        </p:nvSpPr>
        <p:spPr>
          <a:xfrm>
            <a:off x="0" y="117987"/>
            <a:ext cx="12078929" cy="6740013"/>
          </a:xfrm>
        </p:spPr>
        <p:txBody>
          <a:bodyPr>
            <a:noAutofit/>
          </a:bodyPr>
          <a:lstStyle/>
          <a:p>
            <a:pPr marL="0" indent="0" algn="just">
              <a:lnSpc>
                <a:spcPct val="170000"/>
              </a:lnSpc>
              <a:spcBef>
                <a:spcPts val="0"/>
              </a:spcBef>
              <a:buNone/>
            </a:pPr>
            <a:r>
              <a:rPr lang="en-GB" sz="2600" b="1" dirty="0" smtClean="0">
                <a:solidFill>
                  <a:srgbClr val="D60093"/>
                </a:solidFill>
                <a:latin typeface="Times New Roman" panose="02020603050405020304" pitchFamily="18" charset="0"/>
                <a:cs typeface="Times New Roman" panose="02020603050405020304" pitchFamily="18" charset="0"/>
              </a:rPr>
              <a:t>C. Engineering</a:t>
            </a: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a:t>
            </a:r>
            <a:r>
              <a:rPr lang="en-GB" sz="2600" dirty="0">
                <a:latin typeface="Times New Roman" panose="02020603050405020304" pitchFamily="18" charset="0"/>
                <a:cs typeface="Times New Roman" panose="02020603050405020304" pitchFamily="18" charset="0"/>
              </a:rPr>
              <a:t>phase focuses on 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of the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ü"/>
            </a:pPr>
            <a:r>
              <a:rPr lang="en-GB" sz="2600" b="1" dirty="0" smtClean="0">
                <a:solidFill>
                  <a:srgbClr val="660033"/>
                </a:solidFill>
                <a:latin typeface="Times New Roman" panose="02020603050405020304" pitchFamily="18" charset="0"/>
                <a:cs typeface="Times New Roman" panose="02020603050405020304" pitchFamily="18" charset="0"/>
              </a:rPr>
              <a:t>Incremental</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builds</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prototypes</a:t>
            </a:r>
            <a:r>
              <a:rPr lang="en-GB" sz="2600" dirty="0">
                <a:latin typeface="Times New Roman" panose="02020603050405020304" pitchFamily="18" charset="0"/>
                <a:cs typeface="Times New Roman" panose="02020603050405020304" pitchFamily="18" charset="0"/>
              </a:rPr>
              <a:t> are </a:t>
            </a:r>
            <a:r>
              <a:rPr lang="en-GB" sz="2600" b="1" dirty="0">
                <a:solidFill>
                  <a:srgbClr val="0000CC"/>
                </a:solidFill>
                <a:latin typeface="Times New Roman" panose="02020603050405020304" pitchFamily="18" charset="0"/>
                <a:cs typeface="Times New Roman" panose="02020603050405020304" pitchFamily="18" charset="0"/>
              </a:rPr>
              <a:t>created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refined</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		evaluated</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based on </a:t>
            </a:r>
            <a:r>
              <a:rPr lang="en-GB" sz="2600" b="1" dirty="0">
                <a:latin typeface="Times New Roman" panose="02020603050405020304" pitchFamily="18" charset="0"/>
                <a:cs typeface="Times New Roman" panose="02020603050405020304" pitchFamily="18" charset="0"/>
              </a:rPr>
              <a:t>stakeholder</a:t>
            </a:r>
            <a:r>
              <a:rPr lang="en-GB" sz="2600"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feedback</a:t>
            </a:r>
            <a:r>
              <a:rPr lang="en-GB" sz="2600" dirty="0" smtClean="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sz="2600" b="1" dirty="0" smtClean="0">
                <a:solidFill>
                  <a:srgbClr val="D60093"/>
                </a:solidFill>
                <a:latin typeface="Times New Roman" panose="02020603050405020304" pitchFamily="18" charset="0"/>
                <a:cs typeface="Times New Roman" panose="02020603050405020304" pitchFamily="18" charset="0"/>
              </a:rPr>
              <a:t>D. Evaluation</a:t>
            </a:r>
            <a:endParaRPr lang="en-GB" sz="2600" dirty="0" smtClean="0">
              <a:solidFill>
                <a:srgbClr val="D60093"/>
              </a:solidFill>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a:t>
            </a:r>
            <a:r>
              <a:rPr lang="en-GB" sz="2600" dirty="0">
                <a:latin typeface="Times New Roman" panose="02020603050405020304" pitchFamily="18" charset="0"/>
                <a:cs typeface="Times New Roman" panose="02020603050405020304" pitchFamily="18" charset="0"/>
              </a:rPr>
              <a:t>phase involves </a:t>
            </a:r>
            <a:r>
              <a:rPr lang="en-GB" sz="2600" b="1" dirty="0">
                <a:solidFill>
                  <a:srgbClr val="6600CC"/>
                </a:solidFill>
                <a:latin typeface="Times New Roman" panose="02020603050405020304" pitchFamily="18" charset="0"/>
                <a:cs typeface="Times New Roman" panose="02020603050405020304" pitchFamily="18" charset="0"/>
              </a:rPr>
              <a:t>reviewing</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evaluating</a:t>
            </a:r>
            <a:r>
              <a:rPr lang="en-GB" sz="2600" dirty="0">
                <a:latin typeface="Times New Roman" panose="02020603050405020304" pitchFamily="18" charset="0"/>
                <a:cs typeface="Times New Roman" panose="02020603050405020304" pitchFamily="18" charset="0"/>
              </a:rPr>
              <a:t>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	progress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made during the </a:t>
            </a:r>
            <a:r>
              <a:rPr lang="en-GB" sz="2600" b="1" dirty="0">
                <a:solidFill>
                  <a:srgbClr val="FF0000"/>
                </a:solidFill>
                <a:latin typeface="Times New Roman" panose="02020603050405020304" pitchFamily="18" charset="0"/>
                <a:cs typeface="Times New Roman" panose="02020603050405020304" pitchFamily="18" charset="0"/>
              </a:rPr>
              <a:t>iteration</a:t>
            </a:r>
            <a:r>
              <a:rPr lang="en-GB" sz="2600" dirty="0">
                <a:latin typeface="Times New Roman" panose="02020603050405020304" pitchFamily="18" charset="0"/>
                <a:cs typeface="Times New Roman" panose="02020603050405020304" pitchFamily="18" charset="0"/>
              </a:rPr>
              <a:t>, as well as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		assessing</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the </a:t>
            </a:r>
            <a:r>
              <a:rPr lang="en-GB" sz="2600" b="1" dirty="0">
                <a:solidFill>
                  <a:srgbClr val="FF0000"/>
                </a:solidFill>
                <a:latin typeface="Times New Roman" panose="02020603050405020304" pitchFamily="18" charset="0"/>
                <a:cs typeface="Times New Roman" panose="02020603050405020304" pitchFamily="18" charset="0"/>
              </a:rPr>
              <a:t>quality</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 of the </a:t>
            </a:r>
            <a:r>
              <a:rPr lang="en-GB" sz="2600" b="1" dirty="0">
                <a:solidFill>
                  <a:srgbClr val="FF0000"/>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Feedback</a:t>
            </a:r>
            <a:r>
              <a:rPr lang="en-GB" sz="2600" dirty="0">
                <a:latin typeface="Times New Roman" panose="02020603050405020304" pitchFamily="18" charset="0"/>
                <a:cs typeface="Times New Roman" panose="02020603050405020304" pitchFamily="18" charset="0"/>
              </a:rPr>
              <a:t> obtained during the </a:t>
            </a:r>
            <a:r>
              <a:rPr lang="en-GB" sz="2600" b="1" dirty="0">
                <a:solidFill>
                  <a:srgbClr val="660033"/>
                </a:solidFill>
                <a:latin typeface="Times New Roman" panose="02020603050405020304" pitchFamily="18" charset="0"/>
                <a:cs typeface="Times New Roman" panose="02020603050405020304" pitchFamily="18" charset="0"/>
              </a:rPr>
              <a:t>evaluation</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phase</a:t>
            </a:r>
            <a:r>
              <a:rPr lang="en-GB" sz="2600" dirty="0">
                <a:latin typeface="Times New Roman" panose="02020603050405020304" pitchFamily="18" charset="0"/>
                <a:cs typeface="Times New Roman" panose="02020603050405020304" pitchFamily="18" charset="0"/>
              </a:rPr>
              <a:t> informs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planning</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t>
            </a:r>
            <a:r>
              <a:rPr lang="en-GB" sz="2600" b="1" dirty="0">
                <a:solidFill>
                  <a:srgbClr val="660033"/>
                </a:solidFill>
                <a:latin typeface="Times New Roman" panose="02020603050405020304" pitchFamily="18" charset="0"/>
                <a:cs typeface="Times New Roman" panose="02020603050405020304" pitchFamily="18" charset="0"/>
              </a:rPr>
              <a:t>subsequent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iterations</a:t>
            </a:r>
            <a:r>
              <a:rPr lang="en-GB" sz="2600" dirty="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157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24464"/>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What is a software process?-----</a:t>
            </a:r>
            <a:endParaRPr lang="en-GB" sz="2800" dirty="0"/>
          </a:p>
        </p:txBody>
      </p:sp>
      <p:sp>
        <p:nvSpPr>
          <p:cNvPr id="3" name="Content Placeholder 2"/>
          <p:cNvSpPr>
            <a:spLocks noGrp="1"/>
          </p:cNvSpPr>
          <p:nvPr>
            <p:ph idx="1"/>
          </p:nvPr>
        </p:nvSpPr>
        <p:spPr>
          <a:xfrm>
            <a:off x="0" y="324464"/>
            <a:ext cx="12192000" cy="6533535"/>
          </a:xfrm>
        </p:spPr>
        <p:txBody>
          <a:bodyPr>
            <a:noAutofit/>
          </a:bodyPr>
          <a:lstStyle/>
          <a:p>
            <a:pPr lvl="0" algn="just" eaLnBrk="0" fontAlgn="base" hangingPunct="0">
              <a:lnSpc>
                <a:spcPct val="170000"/>
              </a:lnSpc>
              <a:spcBef>
                <a:spcPct val="0"/>
              </a:spcBef>
              <a:spcAft>
                <a:spcPct val="0"/>
              </a:spcAft>
              <a:buFont typeface="Wingdings" panose="05000000000000000000" pitchFamily="2" charset="2"/>
              <a:buChar char="ü"/>
            </a:pPr>
            <a:r>
              <a:rPr lang="en-US" altLang="en-US" dirty="0" smtClean="0">
                <a:latin typeface="Times New Roman" panose="02020603050405020304" pitchFamily="18" charset="0"/>
                <a:cs typeface="Times New Roman" panose="02020603050405020304" pitchFamily="18" charset="0"/>
              </a:rPr>
              <a:t>Each </a:t>
            </a:r>
            <a:r>
              <a:rPr lang="en-US" altLang="en-US" b="1" dirty="0" smtClean="0">
                <a:latin typeface="Times New Roman" panose="02020603050405020304" pitchFamily="18" charset="0"/>
                <a:cs typeface="Times New Roman" panose="02020603050405020304" pitchFamily="18" charset="0"/>
              </a:rPr>
              <a:t>role</a:t>
            </a:r>
            <a:r>
              <a:rPr lang="en-US" altLang="en-US" dirty="0" smtClean="0">
                <a:latin typeface="Times New Roman" panose="02020603050405020304" pitchFamily="18" charset="0"/>
                <a:cs typeface="Times New Roman" panose="02020603050405020304" pitchFamily="18" charset="0"/>
              </a:rPr>
              <a:t> has specific </a:t>
            </a:r>
            <a:r>
              <a:rPr lang="en-US" altLang="en-US" b="1" dirty="0" smtClean="0">
                <a:latin typeface="Times New Roman" panose="02020603050405020304" pitchFamily="18" charset="0"/>
                <a:cs typeface="Times New Roman" panose="02020603050405020304" pitchFamily="18" charset="0"/>
              </a:rPr>
              <a:t>responsibilities</a:t>
            </a:r>
            <a:r>
              <a:rPr lang="en-US" altLang="en-US" dirty="0" smtClean="0">
                <a:latin typeface="Times New Roman" panose="02020603050405020304" pitchFamily="18" charset="0"/>
                <a:cs typeface="Times New Roman" panose="02020603050405020304" pitchFamily="18" charset="0"/>
              </a:rPr>
              <a:t> within the </a:t>
            </a:r>
            <a:r>
              <a:rPr lang="en-US" altLang="en-US" b="1" dirty="0" smtClean="0">
                <a:solidFill>
                  <a:srgbClr val="800000"/>
                </a:solidFill>
                <a:latin typeface="Times New Roman" panose="02020603050405020304" pitchFamily="18" charset="0"/>
                <a:cs typeface="Times New Roman" panose="02020603050405020304" pitchFamily="18" charset="0"/>
              </a:rPr>
              <a:t>software development lifecycle</a:t>
            </a:r>
            <a:r>
              <a:rPr lang="en-US" altLang="en-US"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70000"/>
              </a:lnSpc>
              <a:spcBef>
                <a:spcPct val="0"/>
              </a:spcBef>
              <a:spcAft>
                <a:spcPct val="0"/>
              </a:spcAft>
              <a:buNone/>
            </a:pPr>
            <a:r>
              <a:rPr lang="en-US" altLang="en-US" b="1" dirty="0" smtClean="0">
                <a:solidFill>
                  <a:srgbClr val="0000CC"/>
                </a:solidFill>
                <a:latin typeface="Times New Roman" panose="02020603050405020304" pitchFamily="18" charset="0"/>
                <a:cs typeface="Times New Roman" panose="02020603050405020304" pitchFamily="18" charset="0"/>
              </a:rPr>
              <a:t>5. Artifacts and Deliverables</a:t>
            </a:r>
          </a:p>
          <a:p>
            <a:pPr lvl="0" algn="just" eaLnBrk="0" fontAlgn="base" hangingPunct="0">
              <a:lnSpc>
                <a:spcPct val="170000"/>
              </a:lnSpc>
              <a:spcBef>
                <a:spcPct val="0"/>
              </a:spcBef>
              <a:spcAft>
                <a:spcPct val="0"/>
              </a:spcAft>
              <a:buFont typeface="Wingdings" panose="05000000000000000000" pitchFamily="2" charset="2"/>
              <a:buChar char="§"/>
            </a:pPr>
            <a:r>
              <a:rPr lang="en-US" altLang="en-US" b="1" dirty="0" smtClean="0">
                <a:latin typeface="Times New Roman" panose="02020603050405020304" pitchFamily="18" charset="0"/>
                <a:cs typeface="Times New Roman" panose="02020603050405020304" pitchFamily="18" charset="0"/>
              </a:rPr>
              <a:t>Throughout</a:t>
            </a:r>
            <a:r>
              <a:rPr lang="en-US" altLang="en-US" dirty="0" smtClean="0">
                <a:latin typeface="Times New Roman" panose="02020603050405020304" pitchFamily="18" charset="0"/>
                <a:cs typeface="Times New Roman" panose="02020603050405020304" pitchFamily="18" charset="0"/>
              </a:rPr>
              <a:t> the </a:t>
            </a:r>
            <a:r>
              <a:rPr lang="en-US" altLang="en-US" b="1" dirty="0" smtClean="0">
                <a:solidFill>
                  <a:srgbClr val="006600"/>
                </a:solidFill>
                <a:latin typeface="Times New Roman" panose="02020603050405020304" pitchFamily="18" charset="0"/>
                <a:cs typeface="Times New Roman" panose="02020603050405020304" pitchFamily="18" charset="0"/>
              </a:rPr>
              <a:t>software</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6600"/>
                </a:solidFill>
                <a:latin typeface="Times New Roman" panose="02020603050405020304" pitchFamily="18" charset="0"/>
                <a:cs typeface="Times New Roman" panose="02020603050405020304" pitchFamily="18" charset="0"/>
              </a:rPr>
              <a:t>process</a:t>
            </a:r>
            <a:r>
              <a:rPr lang="en-US" altLang="en-US" dirty="0" smtClean="0">
                <a:latin typeface="Times New Roman" panose="02020603050405020304" pitchFamily="18" charset="0"/>
                <a:cs typeface="Times New Roman" panose="02020603050405020304" pitchFamily="18" charset="0"/>
              </a:rPr>
              <a:t>, various </a:t>
            </a:r>
          </a:p>
          <a:p>
            <a:pPr marL="0" lvl="0" indent="0" algn="just" eaLnBrk="0" fontAlgn="base" hangingPunct="0">
              <a:lnSpc>
                <a:spcPct val="17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artifacts</a:t>
            </a:r>
            <a:r>
              <a:rPr lang="en-US" altLang="en-US" dirty="0" smtClean="0">
                <a:latin typeface="Times New Roman" panose="02020603050405020304" pitchFamily="18" charset="0"/>
                <a:cs typeface="Times New Roman" panose="02020603050405020304" pitchFamily="18" charset="0"/>
              </a:rPr>
              <a:t> and </a:t>
            </a:r>
            <a:r>
              <a:rPr lang="en-US" altLang="en-US" b="1" dirty="0" smtClean="0">
                <a:latin typeface="Times New Roman" panose="02020603050405020304" pitchFamily="18" charset="0"/>
                <a:cs typeface="Times New Roman" panose="02020603050405020304" pitchFamily="18" charset="0"/>
              </a:rPr>
              <a:t>deliverables</a:t>
            </a:r>
            <a:r>
              <a:rPr lang="en-US" altLang="en-US" dirty="0" smtClean="0">
                <a:latin typeface="Times New Roman" panose="02020603050405020304" pitchFamily="18" charset="0"/>
                <a:cs typeface="Times New Roman" panose="02020603050405020304" pitchFamily="18" charset="0"/>
              </a:rPr>
              <a:t> are </a:t>
            </a:r>
            <a:r>
              <a:rPr lang="en-US" altLang="en-US" b="1" dirty="0" smtClean="0">
                <a:solidFill>
                  <a:srgbClr val="D60093"/>
                </a:solidFill>
                <a:latin typeface="Times New Roman" panose="02020603050405020304" pitchFamily="18" charset="0"/>
                <a:cs typeface="Times New Roman" panose="02020603050405020304" pitchFamily="18" charset="0"/>
              </a:rPr>
              <a:t>produced</a:t>
            </a:r>
            <a:r>
              <a:rPr lang="en-US" altLang="en-US" dirty="0" smtClean="0">
                <a:latin typeface="Times New Roman" panose="02020603050405020304" pitchFamily="18" charset="0"/>
                <a:cs typeface="Times New Roman" panose="02020603050405020304" pitchFamily="18" charset="0"/>
              </a:rPr>
              <a:t> to </a:t>
            </a:r>
          </a:p>
          <a:p>
            <a:pPr marL="0" lvl="0" indent="0" algn="just" eaLnBrk="0" fontAlgn="base" hangingPunct="0">
              <a:lnSpc>
                <a:spcPct val="17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document</a:t>
            </a:r>
            <a:r>
              <a:rPr lang="en-US" altLang="en-US" dirty="0" smtClean="0">
                <a:latin typeface="Times New Roman" panose="02020603050405020304" pitchFamily="18" charset="0"/>
                <a:cs typeface="Times New Roman" panose="02020603050405020304" pitchFamily="18" charset="0"/>
              </a:rPr>
              <a:t> the </a:t>
            </a:r>
            <a:r>
              <a:rPr lang="en-US" altLang="en-US" b="1" dirty="0" smtClean="0">
                <a:solidFill>
                  <a:srgbClr val="800000"/>
                </a:solidFill>
                <a:latin typeface="Times New Roman" panose="02020603050405020304" pitchFamily="18" charset="0"/>
                <a:cs typeface="Times New Roman" panose="02020603050405020304" pitchFamily="18" charset="0"/>
              </a:rPr>
              <a:t>progress</a:t>
            </a:r>
            <a:r>
              <a:rPr lang="en-US" altLang="en-US" dirty="0" smtClean="0">
                <a:latin typeface="Times New Roman" panose="02020603050405020304" pitchFamily="18" charset="0"/>
                <a:cs typeface="Times New Roman" panose="02020603050405020304" pitchFamily="18" charset="0"/>
              </a:rPr>
              <a:t> of </a:t>
            </a:r>
            <a:r>
              <a:rPr lang="en-US" altLang="en-US" b="1" dirty="0" smtClean="0">
                <a:solidFill>
                  <a:srgbClr val="800000"/>
                </a:solidFill>
                <a:latin typeface="Times New Roman" panose="02020603050405020304" pitchFamily="18" charset="0"/>
                <a:cs typeface="Times New Roman" panose="02020603050405020304" pitchFamily="18" charset="0"/>
              </a:rPr>
              <a:t>development</a:t>
            </a:r>
            <a:r>
              <a:rPr lang="en-US" altLang="en-US" dirty="0" smtClean="0">
                <a:latin typeface="Times New Roman" panose="02020603050405020304" pitchFamily="18" charset="0"/>
                <a:cs typeface="Times New Roman" panose="02020603050405020304" pitchFamily="18" charset="0"/>
              </a:rPr>
              <a:t> and </a:t>
            </a:r>
          </a:p>
          <a:p>
            <a:pPr marL="0" lvl="0" indent="0" algn="just" eaLnBrk="0" fontAlgn="base" hangingPunct="0">
              <a:lnSpc>
                <a:spcPct val="17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ensure</a:t>
            </a:r>
            <a:r>
              <a:rPr lang="en-US" altLang="en-US" dirty="0" smtClean="0">
                <a:latin typeface="Times New Roman" panose="02020603050405020304" pitchFamily="18" charset="0"/>
                <a:cs typeface="Times New Roman" panose="02020603050405020304" pitchFamily="18" charset="0"/>
              </a:rPr>
              <a:t> the </a:t>
            </a:r>
            <a:r>
              <a:rPr lang="en-US" altLang="en-US" b="1" dirty="0" smtClean="0">
                <a:solidFill>
                  <a:srgbClr val="FF0000"/>
                </a:solidFill>
                <a:latin typeface="Times New Roman" panose="02020603050405020304" pitchFamily="18" charset="0"/>
                <a:cs typeface="Times New Roman" panose="02020603050405020304" pitchFamily="18" charset="0"/>
              </a:rPr>
              <a:t>quality</a:t>
            </a:r>
            <a:r>
              <a:rPr lang="en-US" altLang="en-US" dirty="0" smtClean="0">
                <a:latin typeface="Times New Roman" panose="02020603050405020304" pitchFamily="18" charset="0"/>
                <a:cs typeface="Times New Roman" panose="02020603050405020304" pitchFamily="18" charset="0"/>
              </a:rPr>
              <a:t> of the </a:t>
            </a:r>
            <a:r>
              <a:rPr lang="en-US" altLang="en-US" b="1" dirty="0" smtClean="0">
                <a:solidFill>
                  <a:srgbClr val="FF0000"/>
                </a:solidFill>
                <a:latin typeface="Times New Roman" panose="02020603050405020304" pitchFamily="18" charset="0"/>
                <a:cs typeface="Times New Roman" panose="02020603050405020304" pitchFamily="18" charset="0"/>
              </a:rPr>
              <a:t>software</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product</a:t>
            </a:r>
            <a:r>
              <a:rPr lang="en-US" altLang="en-US" dirty="0" smtClean="0">
                <a:latin typeface="Times New Roman" panose="02020603050405020304" pitchFamily="18" charset="0"/>
                <a:cs typeface="Times New Roman" panose="02020603050405020304" pitchFamily="18" charset="0"/>
              </a:rPr>
              <a:t>. </a:t>
            </a:r>
          </a:p>
          <a:p>
            <a:pPr lvl="0" algn="just" eaLnBrk="0" fontAlgn="base" hangingPunct="0">
              <a:lnSpc>
                <a:spcPct val="170000"/>
              </a:lnSpc>
              <a:spcBef>
                <a:spcPct val="0"/>
              </a:spcBef>
              <a:spcAft>
                <a:spcPct val="0"/>
              </a:spcAft>
              <a:buFont typeface="Wingdings" panose="05000000000000000000" pitchFamily="2" charset="2"/>
              <a:buChar char="ü"/>
            </a:pPr>
            <a:r>
              <a:rPr lang="en-US" altLang="en-US" b="1" dirty="0" smtClean="0">
                <a:latin typeface="Times New Roman" panose="02020603050405020304" pitchFamily="18" charset="0"/>
                <a:cs typeface="Times New Roman" panose="02020603050405020304" pitchFamily="18" charset="0"/>
              </a:rPr>
              <a:t>Examples</a:t>
            </a:r>
            <a:r>
              <a:rPr lang="en-US" altLang="en-US" dirty="0" smtClean="0">
                <a:latin typeface="Times New Roman" panose="02020603050405020304" pitchFamily="18" charset="0"/>
                <a:cs typeface="Times New Roman" panose="02020603050405020304" pitchFamily="18" charset="0"/>
              </a:rPr>
              <a:t> of </a:t>
            </a:r>
            <a:r>
              <a:rPr lang="en-US" altLang="en-US" b="1" dirty="0" smtClean="0">
                <a:latin typeface="Times New Roman" panose="02020603050405020304" pitchFamily="18" charset="0"/>
                <a:cs typeface="Times New Roman" panose="02020603050405020304" pitchFamily="18" charset="0"/>
              </a:rPr>
              <a:t>artifacts</a:t>
            </a:r>
            <a:r>
              <a:rPr lang="en-US" altLang="en-US" dirty="0" smtClean="0">
                <a:latin typeface="Times New Roman" panose="02020603050405020304" pitchFamily="18" charset="0"/>
                <a:cs typeface="Times New Roman" panose="02020603050405020304" pitchFamily="18" charset="0"/>
              </a:rPr>
              <a:t> include </a:t>
            </a:r>
            <a:r>
              <a:rPr lang="en-US" altLang="en-US" b="1" dirty="0" smtClean="0">
                <a:solidFill>
                  <a:srgbClr val="006600"/>
                </a:solidFill>
                <a:latin typeface="Times New Roman" panose="02020603050405020304" pitchFamily="18" charset="0"/>
                <a:cs typeface="Times New Roman" panose="02020603050405020304" pitchFamily="18" charset="0"/>
              </a:rPr>
              <a:t>requirements documents</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design specifications</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800000"/>
                </a:solidFill>
                <a:latin typeface="Times New Roman" panose="02020603050405020304" pitchFamily="18" charset="0"/>
                <a:cs typeface="Times New Roman" panose="02020603050405020304" pitchFamily="18" charset="0"/>
              </a:rPr>
              <a:t>source code, test cases</a:t>
            </a:r>
            <a:r>
              <a:rPr lang="en-US" altLang="en-US" dirty="0" smtClean="0">
                <a:latin typeface="Times New Roman" panose="02020603050405020304" pitchFamily="18" charset="0"/>
                <a:cs typeface="Times New Roman" panose="02020603050405020304" pitchFamily="18" charset="0"/>
              </a:rPr>
              <a:t>, and </a:t>
            </a:r>
            <a:r>
              <a:rPr lang="en-US" altLang="en-US" b="1" dirty="0" smtClean="0">
                <a:solidFill>
                  <a:srgbClr val="800000"/>
                </a:solidFill>
                <a:latin typeface="Times New Roman" panose="02020603050405020304" pitchFamily="18" charset="0"/>
                <a:cs typeface="Times New Roman" panose="02020603050405020304" pitchFamily="18" charset="0"/>
              </a:rPr>
              <a:t>user manuals.</a:t>
            </a:r>
          </a:p>
          <a:p>
            <a:pPr marL="0" indent="0" algn="just">
              <a:lnSpc>
                <a:spcPct val="170000"/>
              </a:lnSpc>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5464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6193"/>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4.1 Characteristics of Spiral Model--- </a:t>
            </a:r>
          </a:p>
        </p:txBody>
      </p:sp>
      <p:sp>
        <p:nvSpPr>
          <p:cNvPr id="3" name="Content Placeholder 2"/>
          <p:cNvSpPr>
            <a:spLocks noGrp="1"/>
          </p:cNvSpPr>
          <p:nvPr>
            <p:ph idx="1"/>
          </p:nvPr>
        </p:nvSpPr>
        <p:spPr>
          <a:xfrm>
            <a:off x="0" y="398207"/>
            <a:ext cx="12078929" cy="6459793"/>
          </a:xfrm>
        </p:spPr>
        <p:txBody>
          <a:bodyPr>
            <a:noAutofit/>
          </a:bodyPr>
          <a:lstStyle/>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4. Flexibility</a:t>
            </a:r>
          </a:p>
          <a:p>
            <a:pPr lvl="0" algn="just" eaLnBrk="0" fontAlgn="base" hangingPunct="0">
              <a:lnSpc>
                <a:spcPct val="150000"/>
              </a:lnSpc>
              <a:spcBef>
                <a:spcPts val="0"/>
              </a:spcBef>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Spiral Model </a:t>
            </a:r>
            <a:r>
              <a:rPr lang="en-US" altLang="en-US" sz="2600" dirty="0">
                <a:latin typeface="Times New Roman" panose="02020603050405020304" pitchFamily="18" charset="0"/>
                <a:cs typeface="Times New Roman" panose="02020603050405020304" pitchFamily="18" charset="0"/>
              </a:rPr>
              <a:t>offers </a:t>
            </a:r>
            <a:r>
              <a:rPr lang="en-US" altLang="en-US" sz="2600" b="1" dirty="0">
                <a:solidFill>
                  <a:srgbClr val="6600CC"/>
                </a:solidFill>
                <a:latin typeface="Times New Roman" panose="02020603050405020304" pitchFamily="18" charset="0"/>
                <a:cs typeface="Times New Roman" panose="02020603050405020304" pitchFamily="18" charset="0"/>
              </a:rPr>
              <a:t>flexibility</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6600CC"/>
                </a:solidFill>
                <a:latin typeface="Times New Roman" panose="02020603050405020304" pitchFamily="18" charset="0"/>
                <a:cs typeface="Times New Roman" panose="02020603050405020304" pitchFamily="18" charset="0"/>
              </a:rPr>
              <a:t>accommodate</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a:solidFill>
                  <a:srgbClr val="6600CC"/>
                </a:solidFill>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	changes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in </a:t>
            </a:r>
            <a:r>
              <a:rPr lang="en-US" altLang="en-US" sz="2600" b="1" dirty="0">
                <a:solidFill>
                  <a:srgbClr val="6600CC"/>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technology</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006600"/>
                </a:solidFill>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scope</a:t>
            </a:r>
            <a:r>
              <a:rPr lang="en-US" altLang="en-US" sz="2600"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It </a:t>
            </a:r>
            <a:r>
              <a:rPr lang="en-US" altLang="en-US" sz="2600" dirty="0">
                <a:latin typeface="Times New Roman" panose="02020603050405020304" pitchFamily="18" charset="0"/>
                <a:cs typeface="Times New Roman" panose="02020603050405020304" pitchFamily="18" charset="0"/>
              </a:rPr>
              <a:t>allows for </a:t>
            </a:r>
            <a:r>
              <a:rPr lang="en-US" altLang="en-US" sz="2600" b="1" dirty="0">
                <a:solidFill>
                  <a:srgbClr val="FF0000"/>
                </a:solidFill>
                <a:latin typeface="Times New Roman" panose="02020603050405020304" pitchFamily="18" charset="0"/>
                <a:cs typeface="Times New Roman" panose="02020603050405020304" pitchFamily="18" charset="0"/>
              </a:rPr>
              <a:t>iterative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refinement</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adaptation</a:t>
            </a:r>
            <a:r>
              <a:rPr lang="en-US" altLang="en-US" sz="2600" dirty="0">
                <a:latin typeface="Times New Roman" panose="02020603050405020304" pitchFamily="18" charset="0"/>
                <a:cs typeface="Times New Roman" panose="02020603050405020304" pitchFamily="18" charset="0"/>
              </a:rPr>
              <a:t> based on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	stakeholder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and evolving </a:t>
            </a:r>
            <a:r>
              <a:rPr lang="en-US" altLang="en-US" sz="2600" b="1" dirty="0">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needs</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5. Parallel Activities</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Development </a:t>
            </a:r>
            <a:r>
              <a:rPr lang="en-US" altLang="en-US" sz="2600" dirty="0">
                <a:latin typeface="Times New Roman" panose="02020603050405020304" pitchFamily="18" charset="0"/>
                <a:cs typeface="Times New Roman" panose="02020603050405020304" pitchFamily="18" charset="0"/>
              </a:rPr>
              <a:t>activities, such as </a:t>
            </a:r>
            <a:r>
              <a:rPr lang="en-US" altLang="en-US" sz="2600" b="1" dirty="0">
                <a:solidFill>
                  <a:srgbClr val="660033"/>
                </a:solidFill>
                <a:latin typeface="Times New Roman" panose="02020603050405020304" pitchFamily="18" charset="0"/>
                <a:cs typeface="Times New Roman" panose="02020603050405020304" pitchFamily="18" charset="0"/>
              </a:rPr>
              <a:t>planning, analysis, design, </a:t>
            </a:r>
            <a:endParaRPr lang="en-US" altLang="en-US" sz="2600" b="1" dirty="0" smtClean="0">
              <a:solidFill>
                <a:srgbClr val="660033"/>
              </a:solidFill>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implementation</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testing</a:t>
            </a:r>
            <a:r>
              <a:rPr lang="en-US" altLang="en-US" sz="2600" dirty="0">
                <a:latin typeface="Times New Roman" panose="02020603050405020304" pitchFamily="18" charset="0"/>
                <a:cs typeface="Times New Roman" panose="02020603050405020304" pitchFamily="18" charset="0"/>
              </a:rPr>
              <a:t>, can occur </a:t>
            </a:r>
            <a:r>
              <a:rPr lang="en-US" altLang="en-US" sz="2600" b="1" dirty="0">
                <a:latin typeface="Times New Roman" panose="02020603050405020304" pitchFamily="18" charset="0"/>
                <a:cs typeface="Times New Roman" panose="02020603050405020304" pitchFamily="18" charset="0"/>
              </a:rPr>
              <a:t>concurrently</a:t>
            </a:r>
            <a:r>
              <a:rPr lang="en-US" altLang="en-US" sz="2600" dirty="0">
                <a:latin typeface="Times New Roman" panose="02020603050405020304" pitchFamily="18" charset="0"/>
                <a:cs typeface="Times New Roman" panose="02020603050405020304" pitchFamily="18" charset="0"/>
              </a:rPr>
              <a:t> within </a:t>
            </a:r>
            <a:r>
              <a:rPr lang="en-US" altLang="en-US" sz="2600" b="1" dirty="0">
                <a:latin typeface="Times New Roman" panose="02020603050405020304" pitchFamily="18" charset="0"/>
                <a:cs typeface="Times New Roman" panose="02020603050405020304" pitchFamily="18" charset="0"/>
              </a:rPr>
              <a:t>each</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iteration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This </a:t>
            </a:r>
            <a:r>
              <a:rPr lang="en-US" altLang="en-US" sz="2600" b="1" dirty="0">
                <a:solidFill>
                  <a:srgbClr val="FF0000"/>
                </a:solidFill>
                <a:latin typeface="Times New Roman" panose="02020603050405020304" pitchFamily="18" charset="0"/>
                <a:cs typeface="Times New Roman" panose="02020603050405020304" pitchFamily="18" charset="0"/>
              </a:rPr>
              <a:t>parallelism</a:t>
            </a:r>
            <a:r>
              <a:rPr lang="en-US" altLang="en-US" sz="2600" dirty="0">
                <a:latin typeface="Times New Roman" panose="02020603050405020304" pitchFamily="18" charset="0"/>
                <a:cs typeface="Times New Roman" panose="02020603050405020304" pitchFamily="18" charset="0"/>
              </a:rPr>
              <a:t> helps </a:t>
            </a:r>
            <a:r>
              <a:rPr lang="en-US" altLang="en-US" sz="2600" b="1" dirty="0">
                <a:solidFill>
                  <a:srgbClr val="660033"/>
                </a:solidFill>
                <a:latin typeface="Times New Roman" panose="02020603050405020304" pitchFamily="18" charset="0"/>
                <a:cs typeface="Times New Roman" panose="02020603050405020304" pitchFamily="18" charset="0"/>
              </a:rPr>
              <a:t>accelerate</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660033"/>
                </a:solidFill>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process</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a:solidFill>
                  <a:srgbClr val="D60093"/>
                </a:solidFill>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	improve</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overall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efficiency</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382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6193"/>
          </a:xfrm>
        </p:spPr>
        <p:txBody>
          <a:bodyPr>
            <a:normAutofit fontScale="90000"/>
          </a:bodyPr>
          <a:lstStyle/>
          <a:p>
            <a:pPr algn="ctr"/>
            <a:r>
              <a:rPr lang="en-GB" sz="3200" b="1" dirty="0">
                <a:solidFill>
                  <a:srgbClr val="FF0000"/>
                </a:solidFill>
                <a:latin typeface="Times New Roman" panose="02020603050405020304" pitchFamily="18" charset="0"/>
                <a:cs typeface="Times New Roman" panose="02020603050405020304" pitchFamily="18" charset="0"/>
              </a:rPr>
              <a:t>4.1 Characteristics of Spiral Model--- </a:t>
            </a:r>
          </a:p>
        </p:txBody>
      </p:sp>
      <p:sp>
        <p:nvSpPr>
          <p:cNvPr id="3" name="Content Placeholder 2"/>
          <p:cNvSpPr>
            <a:spLocks noGrp="1"/>
          </p:cNvSpPr>
          <p:nvPr>
            <p:ph idx="1"/>
          </p:nvPr>
        </p:nvSpPr>
        <p:spPr>
          <a:xfrm>
            <a:off x="0" y="398207"/>
            <a:ext cx="12078929" cy="6459793"/>
          </a:xfrm>
        </p:spPr>
        <p:txBody>
          <a:bodyPr>
            <a:noAutofit/>
          </a:bodyPr>
          <a:lstStyle/>
          <a:p>
            <a:pPr marL="0" lvl="0" indent="0" algn="just" eaLnBrk="0" fontAlgn="base" hangingPunct="0">
              <a:lnSpc>
                <a:spcPct val="150000"/>
              </a:lnSpc>
              <a:spcBef>
                <a:spcPts val="0"/>
              </a:spcBef>
              <a:buNone/>
            </a:pPr>
            <a:r>
              <a:rPr lang="en-US" altLang="en-US" b="1" dirty="0">
                <a:solidFill>
                  <a:srgbClr val="0000CC"/>
                </a:solidFill>
                <a:latin typeface="Times New Roman" panose="02020603050405020304" pitchFamily="18" charset="0"/>
                <a:cs typeface="Times New Roman" panose="02020603050405020304" pitchFamily="18" charset="0"/>
              </a:rPr>
              <a:t>6. Phased Approach</a:t>
            </a:r>
          </a:p>
          <a:p>
            <a:pPr lvl="0" algn="just" eaLnBrk="0" fontAlgn="base" hangingPunct="0">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Spiral Model </a:t>
            </a:r>
            <a:r>
              <a:rPr lang="en-US" altLang="en-US" dirty="0">
                <a:latin typeface="Times New Roman" panose="02020603050405020304" pitchFamily="18" charset="0"/>
                <a:cs typeface="Times New Roman" panose="02020603050405020304" pitchFamily="18" charset="0"/>
              </a:rPr>
              <a:t>follows a </a:t>
            </a:r>
            <a:r>
              <a:rPr lang="en-US" altLang="en-US" b="1" dirty="0">
                <a:solidFill>
                  <a:srgbClr val="660033"/>
                </a:solidFill>
                <a:latin typeface="Times New Roman" panose="02020603050405020304" pitchFamily="18" charset="0"/>
                <a:cs typeface="Times New Roman" panose="02020603050405020304" pitchFamily="18" charset="0"/>
              </a:rPr>
              <a:t>phased approach</a:t>
            </a:r>
            <a:r>
              <a:rPr lang="en-US" altLang="en-US" dirty="0">
                <a:solidFill>
                  <a:srgbClr val="660033"/>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a:t>
            </a:r>
            <a:r>
              <a:rPr lang="en-US" altLang="en-US" b="1" dirty="0">
                <a:solidFill>
                  <a:srgbClr val="660033"/>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with </a:t>
            </a:r>
            <a:r>
              <a:rPr lang="en-US" altLang="en-US" dirty="0">
                <a:latin typeface="Times New Roman" panose="02020603050405020304" pitchFamily="18" charset="0"/>
                <a:cs typeface="Times New Roman" panose="02020603050405020304" pitchFamily="18" charset="0"/>
              </a:rPr>
              <a:t>each </a:t>
            </a:r>
            <a:r>
              <a:rPr lang="en-US" altLang="en-US" b="1" dirty="0">
                <a:solidFill>
                  <a:srgbClr val="006600"/>
                </a:solidFill>
                <a:latin typeface="Times New Roman" panose="02020603050405020304" pitchFamily="18" charset="0"/>
                <a:cs typeface="Times New Roman" panose="02020603050405020304" pitchFamily="18" charset="0"/>
              </a:rPr>
              <a:t>iteration</a:t>
            </a:r>
            <a:r>
              <a:rPr lang="en-US" altLang="en-US" dirty="0">
                <a:latin typeface="Times New Roman" panose="02020603050405020304" pitchFamily="18" charset="0"/>
                <a:cs typeface="Times New Roman" panose="02020603050405020304" pitchFamily="18" charset="0"/>
              </a:rPr>
              <a:t> building upon the </a:t>
            </a:r>
            <a:r>
              <a:rPr lang="en-US" altLang="en-US" b="1" dirty="0">
                <a:solidFill>
                  <a:srgbClr val="006600"/>
                </a:solidFill>
                <a:latin typeface="Times New Roman" panose="02020603050405020304" pitchFamily="18" charset="0"/>
                <a:cs typeface="Times New Roman" panose="02020603050405020304" pitchFamily="18" charset="0"/>
              </a:rPr>
              <a:t>work</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completed</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in </a:t>
            </a:r>
            <a:r>
              <a:rPr lang="en-US" altLang="en-US" b="1" dirty="0">
                <a:solidFill>
                  <a:srgbClr val="006600"/>
                </a:solidFill>
                <a:latin typeface="Times New Roman" panose="02020603050405020304" pitchFamily="18" charset="0"/>
                <a:cs typeface="Times New Roman" panose="02020603050405020304" pitchFamily="18" charset="0"/>
              </a:rPr>
              <a:t>previous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iterations</a:t>
            </a:r>
            <a:r>
              <a:rPr lang="en-US" altLang="en-US" dirty="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ts val="0"/>
              </a:spcBef>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This phased </a:t>
            </a:r>
            <a:r>
              <a:rPr lang="en-US" altLang="en-US" b="1" dirty="0">
                <a:latin typeface="Times New Roman" panose="02020603050405020304" pitchFamily="18" charset="0"/>
                <a:cs typeface="Times New Roman" panose="02020603050405020304" pitchFamily="18" charset="0"/>
              </a:rPr>
              <a:t>approach</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promotes</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incremental</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0000CC"/>
                </a:solidFill>
                <a:latin typeface="Times New Roman" panose="02020603050405020304" pitchFamily="18" charset="0"/>
                <a:cs typeface="Times New Roman" panose="02020603050405020304" pitchFamily="18" charset="0"/>
              </a:rPr>
              <a:t>value</a:t>
            </a:r>
            <a:r>
              <a:rPr lang="en-US" altLang="en-US" dirty="0">
                <a:latin typeface="Times New Roman" panose="02020603050405020304" pitchFamily="18" charset="0"/>
                <a:cs typeface="Times New Roman" panose="02020603050405020304" pitchFamily="18" charset="0"/>
              </a:rPr>
              <a:t> to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b="1" dirty="0">
                <a:solidFill>
                  <a:srgbClr val="0000CC"/>
                </a:solidFill>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stakeholders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b="1" dirty="0">
                <a:solidFill>
                  <a:srgbClr val="0000CC"/>
                </a:solidFill>
                <a:latin typeface="Times New Roman" panose="02020603050405020304" pitchFamily="18" charset="0"/>
                <a:cs typeface="Times New Roman" panose="02020603050405020304" pitchFamily="18" charset="0"/>
              </a:rPr>
              <a:t>reduces</a:t>
            </a:r>
            <a:r>
              <a:rPr lang="en-US" altLang="en-US" dirty="0">
                <a:latin typeface="Times New Roman" panose="02020603050405020304" pitchFamily="18" charset="0"/>
                <a:cs typeface="Times New Roman" panose="02020603050405020304" pitchFamily="18" charset="0"/>
              </a:rPr>
              <a:t> the </a:t>
            </a:r>
            <a:r>
              <a:rPr lang="en-US" altLang="en-US" b="1" dirty="0">
                <a:solidFill>
                  <a:srgbClr val="0000CC"/>
                </a:solidFill>
                <a:latin typeface="Times New Roman" panose="02020603050405020304" pitchFamily="18" charset="0"/>
                <a:cs typeface="Times New Roman" panose="02020603050405020304" pitchFamily="18" charset="0"/>
              </a:rPr>
              <a:t>risk</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0000CC"/>
                </a:solidFill>
                <a:latin typeface="Times New Roman" panose="02020603050405020304" pitchFamily="18" charset="0"/>
                <a:cs typeface="Times New Roman" panose="02020603050405020304" pitchFamily="18" charset="0"/>
              </a:rPr>
              <a:t>project</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failure</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3290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1611"/>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4.2 Advantages </a:t>
            </a:r>
            <a:r>
              <a:rPr lang="en-US" altLang="en-US" sz="2800" b="1" dirty="0">
                <a:solidFill>
                  <a:srgbClr val="FF0000"/>
                </a:solidFill>
                <a:latin typeface="Times New Roman" panose="02020603050405020304" pitchFamily="18" charset="0"/>
                <a:cs typeface="Times New Roman" panose="02020603050405020304" pitchFamily="18" charset="0"/>
              </a:rPr>
              <a:t>of the Spiral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407" y="5009537"/>
            <a:ext cx="12005186" cy="6577779"/>
          </a:xfrm>
        </p:spPr>
        <p:txBody>
          <a:bodyPr>
            <a:normAutofit/>
          </a:bodyPr>
          <a:lstStyle/>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a:t>
            </a:r>
            <a:endParaRPr lang="en-US" altLang="en-US"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82596586"/>
              </p:ext>
            </p:extLst>
          </p:nvPr>
        </p:nvGraphicFramePr>
        <p:xfrm>
          <a:off x="0" y="309715"/>
          <a:ext cx="12192000" cy="6778114"/>
        </p:xfrm>
        <a:graphic>
          <a:graphicData uri="http://schemas.openxmlformats.org/drawingml/2006/table">
            <a:tbl>
              <a:tblPr firstRow="1" bandRow="1">
                <a:tableStyleId>{5C22544A-7EE6-4342-B048-85BDC9FD1C3A}</a:tableStyleId>
              </a:tblPr>
              <a:tblGrid>
                <a:gridCol w="2256503">
                  <a:extLst>
                    <a:ext uri="{9D8B030D-6E8A-4147-A177-3AD203B41FA5}">
                      <a16:colId xmlns:a16="http://schemas.microsoft.com/office/drawing/2014/main" val="2235011559"/>
                    </a:ext>
                  </a:extLst>
                </a:gridCol>
                <a:gridCol w="9935497">
                  <a:extLst>
                    <a:ext uri="{9D8B030D-6E8A-4147-A177-3AD203B41FA5}">
                      <a16:colId xmlns:a16="http://schemas.microsoft.com/office/drawing/2014/main" val="1937842737"/>
                    </a:ext>
                  </a:extLst>
                </a:gridCol>
              </a:tblGrid>
              <a:tr h="743074">
                <a:tc>
                  <a:txBody>
                    <a:bodyPr/>
                    <a:lstStyle/>
                    <a:p>
                      <a:pPr algn="just">
                        <a:lnSpc>
                          <a:spcPct val="150000"/>
                        </a:lnSpc>
                        <a:spcBef>
                          <a:spcPts val="0"/>
                        </a:spcBef>
                        <a:spcAft>
                          <a:spcPts val="0"/>
                        </a:spcAft>
                      </a:pPr>
                      <a:r>
                        <a:rPr lang="en-GB" sz="2800" dirty="0" smtClean="0">
                          <a:latin typeface="Times New Roman" panose="02020603050405020304" pitchFamily="18" charset="0"/>
                          <a:cs typeface="Times New Roman" panose="02020603050405020304" pitchFamily="18" charset="0"/>
                        </a:rPr>
                        <a:t>Advantages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800" dirty="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0462106"/>
                  </a:ext>
                </a:extLst>
              </a:tr>
              <a:tr h="1965534">
                <a:tc>
                  <a:txBody>
                    <a:bodyPr/>
                    <a:lstStyle/>
                    <a:p>
                      <a:pPr algn="just">
                        <a:lnSpc>
                          <a:spcPct val="150000"/>
                        </a:lnSpc>
                        <a:spcBef>
                          <a:spcPts val="0"/>
                        </a:spcBef>
                        <a:spcAft>
                          <a:spcPts val="0"/>
                        </a:spcAft>
                      </a:pPr>
                      <a:r>
                        <a:rPr lang="en-US" altLang="en-US" sz="2800" b="1" dirty="0" smtClean="0">
                          <a:solidFill>
                            <a:srgbClr val="6600CC"/>
                          </a:solidFill>
                          <a:latin typeface="Times New Roman" panose="02020603050405020304" pitchFamily="18" charset="0"/>
                          <a:cs typeface="Times New Roman" panose="02020603050405020304" pitchFamily="18" charset="0"/>
                        </a:rPr>
                        <a:t>Risk Management</a:t>
                      </a:r>
                      <a:endParaRPr lang="en-GB" sz="28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dirty="0" smtClean="0">
                          <a:latin typeface="Times New Roman" panose="02020603050405020304" pitchFamily="18" charset="0"/>
                          <a:cs typeface="Times New Roman" panose="02020603050405020304" pitchFamily="18" charset="0"/>
                        </a:rPr>
                        <a:t>A </a:t>
                      </a:r>
                      <a:r>
                        <a:rPr lang="en-US" altLang="en-US" sz="2800" b="1" dirty="0" smtClean="0">
                          <a:solidFill>
                            <a:srgbClr val="660033"/>
                          </a:solidFill>
                          <a:latin typeface="Times New Roman" panose="02020603050405020304" pitchFamily="18" charset="0"/>
                          <a:cs typeface="Times New Roman" panose="02020603050405020304" pitchFamily="18" charset="0"/>
                        </a:rPr>
                        <a:t>systematic</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approach</a:t>
                      </a:r>
                      <a:r>
                        <a:rPr lang="en-US" altLang="en-US" sz="2800" dirty="0" smtClean="0">
                          <a:latin typeface="Times New Roman" panose="02020603050405020304" pitchFamily="18" charset="0"/>
                          <a:cs typeface="Times New Roman" panose="02020603050405020304" pitchFamily="18" charset="0"/>
                        </a:rPr>
                        <a:t> to </a:t>
                      </a:r>
                      <a:r>
                        <a:rPr lang="en-US" altLang="en-US" sz="2800" b="1" dirty="0" smtClean="0">
                          <a:solidFill>
                            <a:srgbClr val="660033"/>
                          </a:solidFill>
                          <a:latin typeface="Times New Roman" panose="02020603050405020304" pitchFamily="18" charset="0"/>
                          <a:cs typeface="Times New Roman" panose="02020603050405020304" pitchFamily="18" charset="0"/>
                        </a:rPr>
                        <a:t>risk</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management</a:t>
                      </a:r>
                      <a:r>
                        <a:rPr lang="en-US" altLang="en-US"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dirty="0" smtClean="0">
                          <a:latin typeface="Times New Roman" panose="02020603050405020304" pitchFamily="18" charset="0"/>
                          <a:cs typeface="Times New Roman" panose="02020603050405020304" pitchFamily="18" charset="0"/>
                        </a:rPr>
                        <a:t>             allowing for early </a:t>
                      </a:r>
                      <a:r>
                        <a:rPr lang="en-US" altLang="en-US" sz="2800" b="1" dirty="0" smtClean="0">
                          <a:solidFill>
                            <a:srgbClr val="006600"/>
                          </a:solidFill>
                          <a:latin typeface="Times New Roman" panose="02020603050405020304" pitchFamily="18" charset="0"/>
                          <a:cs typeface="Times New Roman" panose="02020603050405020304" pitchFamily="18" charset="0"/>
                        </a:rPr>
                        <a:t>identification</a:t>
                      </a:r>
                      <a:r>
                        <a:rPr lang="en-US" altLang="en-US" sz="28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006600"/>
                          </a:solidFill>
                          <a:latin typeface="Times New Roman" panose="02020603050405020304" pitchFamily="18" charset="0"/>
                          <a:cs typeface="Times New Roman" panose="02020603050405020304" pitchFamily="18" charset="0"/>
                        </a:rPr>
                        <a:t>             mitigation</a:t>
                      </a:r>
                      <a:r>
                        <a:rPr lang="en-US" altLang="en-US" sz="2800" dirty="0" smtClean="0">
                          <a:latin typeface="Times New Roman" panose="02020603050405020304" pitchFamily="18" charset="0"/>
                          <a:cs typeface="Times New Roman" panose="02020603050405020304" pitchFamily="18" charset="0"/>
                        </a:rPr>
                        <a:t> of </a:t>
                      </a:r>
                      <a:r>
                        <a:rPr lang="en-US" altLang="en-US" sz="2800" b="1" dirty="0" smtClean="0">
                          <a:solidFill>
                            <a:srgbClr val="006600"/>
                          </a:solidFill>
                          <a:latin typeface="Times New Roman" panose="02020603050405020304" pitchFamily="18" charset="0"/>
                          <a:cs typeface="Times New Roman" panose="02020603050405020304" pitchFamily="18" charset="0"/>
                        </a:rPr>
                        <a:t>potential</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issues</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03697437"/>
                  </a:ext>
                </a:extLst>
              </a:tr>
              <a:tr h="1965534">
                <a:tc>
                  <a:txBody>
                    <a:bodyPr/>
                    <a:lstStyle/>
                    <a:p>
                      <a:pPr algn="just">
                        <a:lnSpc>
                          <a:spcPct val="150000"/>
                        </a:lnSpc>
                        <a:spcBef>
                          <a:spcPts val="0"/>
                        </a:spcBef>
                        <a:spcAft>
                          <a:spcPts val="0"/>
                        </a:spcAft>
                      </a:pPr>
                      <a:r>
                        <a:rPr lang="en-US" altLang="en-US" sz="2800" b="1" dirty="0" smtClean="0">
                          <a:solidFill>
                            <a:srgbClr val="FF0000"/>
                          </a:solidFill>
                          <a:latin typeface="Times New Roman" panose="02020603050405020304" pitchFamily="18" charset="0"/>
                          <a:cs typeface="Times New Roman" panose="02020603050405020304" pitchFamily="18" charset="0"/>
                        </a:rPr>
                        <a:t>Flexibility</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b="1" dirty="0" smtClean="0">
                          <a:latin typeface="Times New Roman" panose="02020603050405020304" pitchFamily="18" charset="0"/>
                          <a:cs typeface="Times New Roman" panose="02020603050405020304" pitchFamily="18" charset="0"/>
                        </a:rPr>
                        <a:t>Flexible</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latin typeface="Times New Roman" panose="02020603050405020304" pitchFamily="18" charset="0"/>
                          <a:cs typeface="Times New Roman" panose="02020603050405020304" pitchFamily="18" charset="0"/>
                        </a:rPr>
                        <a:t>adaptable</a:t>
                      </a:r>
                      <a:r>
                        <a:rPr lang="en-US" altLang="en-US" sz="2800" dirty="0" smtClean="0">
                          <a:latin typeface="Times New Roman" panose="02020603050405020304" pitchFamily="18" charset="0"/>
                          <a:cs typeface="Times New Roman" panose="02020603050405020304" pitchFamily="18" charset="0"/>
                        </a:rPr>
                        <a:t> model, making it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6600CC"/>
                          </a:solidFill>
                          <a:latin typeface="Times New Roman" panose="02020603050405020304" pitchFamily="18" charset="0"/>
                          <a:cs typeface="Times New Roman" panose="02020603050405020304" pitchFamily="18" charset="0"/>
                        </a:rPr>
                        <a:t>            well-suited</a:t>
                      </a:r>
                      <a:r>
                        <a:rPr lang="en-US" altLang="en-US" sz="2800" dirty="0" smtClean="0">
                          <a:latin typeface="Times New Roman" panose="02020603050405020304" pitchFamily="18" charset="0"/>
                          <a:cs typeface="Times New Roman" panose="02020603050405020304" pitchFamily="18" charset="0"/>
                        </a:rPr>
                        <a:t> for </a:t>
                      </a:r>
                      <a:r>
                        <a:rPr lang="en-US" altLang="en-US" sz="2800" b="1" dirty="0" smtClean="0">
                          <a:solidFill>
                            <a:srgbClr val="6600CC"/>
                          </a:solidFill>
                          <a:latin typeface="Times New Roman" panose="02020603050405020304" pitchFamily="18" charset="0"/>
                          <a:cs typeface="Times New Roman" panose="02020603050405020304" pitchFamily="18" charset="0"/>
                        </a:rPr>
                        <a:t>projects</a:t>
                      </a:r>
                      <a:r>
                        <a:rPr lang="en-US" altLang="en-US" sz="2800" dirty="0" smtClean="0">
                          <a:latin typeface="Times New Roman" panose="02020603050405020304" pitchFamily="18" charset="0"/>
                          <a:cs typeface="Times New Roman" panose="02020603050405020304" pitchFamily="18" charset="0"/>
                        </a:rPr>
                        <a:t> with </a:t>
                      </a:r>
                      <a:r>
                        <a:rPr lang="en-US" altLang="en-US" sz="2800" b="1" dirty="0" smtClean="0">
                          <a:solidFill>
                            <a:srgbClr val="0000CC"/>
                          </a:solidFill>
                          <a:latin typeface="Times New Roman" panose="02020603050405020304" pitchFamily="18" charset="0"/>
                          <a:cs typeface="Times New Roman" panose="02020603050405020304" pitchFamily="18" charset="0"/>
                        </a:rPr>
                        <a:t>evolving</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00CC"/>
                          </a:solidFill>
                          <a:latin typeface="Times New Roman" panose="02020603050405020304" pitchFamily="18" charset="0"/>
                          <a:cs typeface="Times New Roman" panose="02020603050405020304" pitchFamily="18" charset="0"/>
                        </a:rPr>
                        <a:t>requirements</a:t>
                      </a:r>
                      <a:r>
                        <a:rPr lang="en-US" altLang="en-US"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dirty="0" smtClean="0">
                          <a:latin typeface="Times New Roman" panose="02020603050405020304" pitchFamily="18" charset="0"/>
                          <a:cs typeface="Times New Roman" panose="02020603050405020304" pitchFamily="18" charset="0"/>
                        </a:rPr>
                        <a:t>            or </a:t>
                      </a:r>
                      <a:r>
                        <a:rPr lang="en-US" altLang="en-US" sz="2800" b="1" dirty="0" smtClean="0">
                          <a:solidFill>
                            <a:srgbClr val="0000CC"/>
                          </a:solidFill>
                          <a:latin typeface="Times New Roman" panose="02020603050405020304" pitchFamily="18" charset="0"/>
                          <a:cs typeface="Times New Roman" panose="02020603050405020304" pitchFamily="18" charset="0"/>
                        </a:rPr>
                        <a:t>high</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00CC"/>
                          </a:solidFill>
                          <a:latin typeface="Times New Roman" panose="02020603050405020304" pitchFamily="18" charset="0"/>
                          <a:cs typeface="Times New Roman" panose="02020603050405020304" pitchFamily="18" charset="0"/>
                        </a:rPr>
                        <a:t>levels</a:t>
                      </a:r>
                      <a:r>
                        <a:rPr lang="en-US" altLang="en-US" sz="2800" dirty="0" smtClean="0">
                          <a:latin typeface="Times New Roman" panose="02020603050405020304" pitchFamily="18" charset="0"/>
                          <a:cs typeface="Times New Roman" panose="02020603050405020304" pitchFamily="18" charset="0"/>
                        </a:rPr>
                        <a:t> of </a:t>
                      </a:r>
                      <a:r>
                        <a:rPr lang="en-US" altLang="en-US" sz="2800" b="1" dirty="0" smtClean="0">
                          <a:solidFill>
                            <a:srgbClr val="0000CC"/>
                          </a:solidFill>
                          <a:latin typeface="Times New Roman" panose="02020603050405020304" pitchFamily="18" charset="0"/>
                          <a:cs typeface="Times New Roman" panose="02020603050405020304" pitchFamily="18" charset="0"/>
                        </a:rPr>
                        <a:t>uncertainty</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36959361"/>
                  </a:ext>
                </a:extLst>
              </a:tr>
              <a:tr h="1965534">
                <a:tc>
                  <a:txBody>
                    <a:bodyPr/>
                    <a:lstStyle/>
                    <a:p>
                      <a:pPr algn="just">
                        <a:lnSpc>
                          <a:spcPct val="150000"/>
                        </a:lnSpc>
                        <a:spcBef>
                          <a:spcPts val="0"/>
                        </a:spcBef>
                        <a:spcAft>
                          <a:spcPts val="0"/>
                        </a:spcAft>
                      </a:pPr>
                      <a:r>
                        <a:rPr lang="en-US" altLang="en-US" sz="2800" b="1" dirty="0" smtClean="0">
                          <a:solidFill>
                            <a:srgbClr val="FF0000"/>
                          </a:solidFill>
                          <a:latin typeface="Times New Roman" panose="02020603050405020304" pitchFamily="18" charset="0"/>
                          <a:cs typeface="Times New Roman" panose="02020603050405020304" pitchFamily="18" charset="0"/>
                        </a:rPr>
                        <a:t>Incremental Delivery</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b="1" dirty="0" smtClean="0">
                          <a:latin typeface="Times New Roman" panose="02020603050405020304" pitchFamily="18" charset="0"/>
                          <a:cs typeface="Times New Roman" panose="02020603050405020304" pitchFamily="18" charset="0"/>
                        </a:rPr>
                        <a:t>Stakeholders</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receive</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working</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prototypes</a:t>
                      </a:r>
                      <a:r>
                        <a:rPr lang="en-US" altLang="en-US" sz="2800" dirty="0" smtClean="0">
                          <a:latin typeface="Times New Roman" panose="02020603050405020304" pitchFamily="18" charset="0"/>
                          <a:cs typeface="Times New Roman" panose="02020603050405020304" pitchFamily="18" charset="0"/>
                        </a:rPr>
                        <a:t> or </a:t>
                      </a:r>
                      <a:r>
                        <a:rPr lang="en-US" altLang="en-US" sz="2800" b="1" dirty="0" smtClean="0">
                          <a:solidFill>
                            <a:srgbClr val="660033"/>
                          </a:solidFill>
                          <a:latin typeface="Times New Roman" panose="02020603050405020304" pitchFamily="18" charset="0"/>
                          <a:cs typeface="Times New Roman" panose="02020603050405020304" pitchFamily="18" charset="0"/>
                        </a:rPr>
                        <a:t>increments</a:t>
                      </a:r>
                      <a:r>
                        <a:rPr lang="en-US" altLang="en-US" sz="2800" dirty="0" smtClean="0">
                          <a:latin typeface="Times New Roman" panose="02020603050405020304" pitchFamily="18" charset="0"/>
                          <a:cs typeface="Times New Roman" panose="02020603050405020304" pitchFamily="18" charset="0"/>
                        </a:rPr>
                        <a:t> of the</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baseline="0" dirty="0" smtClean="0">
                          <a:solidFill>
                            <a:srgbClr val="006600"/>
                          </a:solidFill>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software</a:t>
                      </a:r>
                      <a:r>
                        <a:rPr lang="en-US" altLang="en-US" sz="2800" dirty="0" smtClean="0">
                          <a:latin typeface="Times New Roman" panose="02020603050405020304" pitchFamily="18" charset="0"/>
                          <a:cs typeface="Times New Roman" panose="02020603050405020304" pitchFamily="18" charset="0"/>
                        </a:rPr>
                        <a:t> early in the </a:t>
                      </a:r>
                      <a:r>
                        <a:rPr lang="en-US" altLang="en-US" sz="2800" b="1" dirty="0" smtClean="0">
                          <a:solidFill>
                            <a:srgbClr val="006600"/>
                          </a:solidFill>
                          <a:latin typeface="Times New Roman" panose="02020603050405020304" pitchFamily="18" charset="0"/>
                          <a:cs typeface="Times New Roman" panose="02020603050405020304" pitchFamily="18" charset="0"/>
                        </a:rPr>
                        <a:t>development</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process</a:t>
                      </a:r>
                      <a:r>
                        <a:rPr lang="en-US" altLang="en-US"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dirty="0" smtClean="0">
                          <a:latin typeface="Times New Roman" panose="02020603050405020304" pitchFamily="18" charset="0"/>
                          <a:cs typeface="Times New Roman" panose="02020603050405020304" pitchFamily="18" charset="0"/>
                        </a:rPr>
                        <a:t>             allowing for early </a:t>
                      </a:r>
                      <a:r>
                        <a:rPr lang="en-US" altLang="en-US" sz="2800" b="1" dirty="0" smtClean="0">
                          <a:solidFill>
                            <a:srgbClr val="660033"/>
                          </a:solidFill>
                          <a:latin typeface="Times New Roman" panose="02020603050405020304" pitchFamily="18" charset="0"/>
                          <a:cs typeface="Times New Roman" panose="02020603050405020304" pitchFamily="18" charset="0"/>
                        </a:rPr>
                        <a:t>validation</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solidFill>
                            <a:srgbClr val="660033"/>
                          </a:solidFill>
                          <a:latin typeface="Times New Roman" panose="02020603050405020304" pitchFamily="18" charset="0"/>
                          <a:cs typeface="Times New Roman" panose="02020603050405020304" pitchFamily="18" charset="0"/>
                        </a:rPr>
                        <a:t>feedback</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73554059"/>
                  </a:ext>
                </a:extLst>
              </a:tr>
            </a:tbl>
          </a:graphicData>
        </a:graphic>
      </p:graphicFrame>
    </p:spTree>
    <p:extLst>
      <p:ext uri="{BB962C8B-B14F-4D97-AF65-F5344CB8AC3E}">
        <p14:creationId xmlns:p14="http://schemas.microsoft.com/office/powerpoint/2010/main" val="41134260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12954"/>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4.2 Advantages </a:t>
            </a:r>
            <a:r>
              <a:rPr lang="en-US" altLang="en-US" sz="2800" b="1" dirty="0">
                <a:solidFill>
                  <a:srgbClr val="FF0000"/>
                </a:solidFill>
                <a:latin typeface="Times New Roman" panose="02020603050405020304" pitchFamily="18" charset="0"/>
                <a:cs typeface="Times New Roman" panose="02020603050405020304" pitchFamily="18" charset="0"/>
              </a:rPr>
              <a:t>of the Spiral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407" y="5009537"/>
            <a:ext cx="12005186" cy="6577779"/>
          </a:xfrm>
        </p:spPr>
        <p:txBody>
          <a:bodyPr>
            <a:normAutofit/>
          </a:bodyPr>
          <a:lstStyle/>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a:t>
            </a:r>
            <a:endParaRPr lang="en-US" altLang="en-US"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26539743"/>
              </p:ext>
            </p:extLst>
          </p:nvPr>
        </p:nvGraphicFramePr>
        <p:xfrm>
          <a:off x="0" y="412955"/>
          <a:ext cx="12192000" cy="4754880"/>
        </p:xfrm>
        <a:graphic>
          <a:graphicData uri="http://schemas.openxmlformats.org/drawingml/2006/table">
            <a:tbl>
              <a:tblPr firstRow="1" bandRow="1">
                <a:tableStyleId>{5C22544A-7EE6-4342-B048-85BDC9FD1C3A}</a:tableStyleId>
              </a:tblPr>
              <a:tblGrid>
                <a:gridCol w="2256503">
                  <a:extLst>
                    <a:ext uri="{9D8B030D-6E8A-4147-A177-3AD203B41FA5}">
                      <a16:colId xmlns:a16="http://schemas.microsoft.com/office/drawing/2014/main" val="2235011559"/>
                    </a:ext>
                  </a:extLst>
                </a:gridCol>
                <a:gridCol w="9935497">
                  <a:extLst>
                    <a:ext uri="{9D8B030D-6E8A-4147-A177-3AD203B41FA5}">
                      <a16:colId xmlns:a16="http://schemas.microsoft.com/office/drawing/2014/main" val="1937842737"/>
                    </a:ext>
                  </a:extLst>
                </a:gridCol>
              </a:tblGrid>
              <a:tr h="403123">
                <a:tc>
                  <a:txBody>
                    <a:bodyPr/>
                    <a:lstStyle/>
                    <a:p>
                      <a:pPr algn="just">
                        <a:lnSpc>
                          <a:spcPct val="150000"/>
                        </a:lnSpc>
                        <a:spcBef>
                          <a:spcPts val="0"/>
                        </a:spcBef>
                        <a:spcAft>
                          <a:spcPts val="0"/>
                        </a:spcAft>
                      </a:pPr>
                      <a:r>
                        <a:rPr lang="en-GB" sz="2800" dirty="0" smtClean="0">
                          <a:latin typeface="Times New Roman" panose="02020603050405020304" pitchFamily="18" charset="0"/>
                          <a:cs typeface="Times New Roman" panose="02020603050405020304" pitchFamily="18" charset="0"/>
                        </a:rPr>
                        <a:t>Advantages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800" dirty="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0462106"/>
                  </a:ext>
                </a:extLst>
              </a:tr>
              <a:tr h="403123">
                <a:tc>
                  <a:txBody>
                    <a:bodyPr/>
                    <a:lstStyle/>
                    <a:p>
                      <a:pPr algn="just">
                        <a:lnSpc>
                          <a:spcPct val="150000"/>
                        </a:lnSpc>
                        <a:spcBef>
                          <a:spcPts val="0"/>
                        </a:spcBef>
                        <a:spcAft>
                          <a:spcPts val="0"/>
                        </a:spcAft>
                      </a:pPr>
                      <a:r>
                        <a:rPr lang="en-US" altLang="en-US" sz="2800" b="1" dirty="0" smtClean="0">
                          <a:solidFill>
                            <a:srgbClr val="0000CC"/>
                          </a:solidFill>
                          <a:latin typeface="Times New Roman" panose="02020603050405020304" pitchFamily="18" charset="0"/>
                          <a:cs typeface="Times New Roman" panose="02020603050405020304" pitchFamily="18" charset="0"/>
                        </a:rPr>
                        <a:t>Feedback-Driven</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514350" marR="0" lvl="0" indent="-5143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b="1" dirty="0" smtClean="0">
                          <a:latin typeface="Times New Roman" panose="02020603050405020304" pitchFamily="18" charset="0"/>
                          <a:cs typeface="Times New Roman" panose="02020603050405020304" pitchFamily="18" charset="0"/>
                        </a:rPr>
                        <a:t>Incorporates</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feedback</a:t>
                      </a:r>
                      <a:r>
                        <a:rPr lang="en-US" altLang="en-US" sz="2800" dirty="0" smtClean="0">
                          <a:latin typeface="Times New Roman" panose="02020603050405020304" pitchFamily="18" charset="0"/>
                          <a:cs typeface="Times New Roman" panose="02020603050405020304" pitchFamily="18" charset="0"/>
                        </a:rPr>
                        <a:t> from </a:t>
                      </a:r>
                      <a:r>
                        <a:rPr lang="en-US" altLang="en-US" sz="2800" b="1" dirty="0" smtClean="0">
                          <a:solidFill>
                            <a:srgbClr val="006600"/>
                          </a:solidFill>
                          <a:latin typeface="Times New Roman" panose="02020603050405020304" pitchFamily="18" charset="0"/>
                          <a:cs typeface="Times New Roman" panose="02020603050405020304" pitchFamily="18" charset="0"/>
                        </a:rPr>
                        <a:t>stakeholders</a:t>
                      </a:r>
                      <a:r>
                        <a:rPr lang="en-US" altLang="en-US" sz="2800" dirty="0" smtClean="0">
                          <a:latin typeface="Times New Roman" panose="02020603050405020304" pitchFamily="18" charset="0"/>
                          <a:cs typeface="Times New Roman" panose="02020603050405020304" pitchFamily="18" charset="0"/>
                        </a:rPr>
                        <a:t> at each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006600"/>
                          </a:solidFill>
                          <a:latin typeface="Times New Roman" panose="02020603050405020304" pitchFamily="18" charset="0"/>
                          <a:cs typeface="Times New Roman" panose="02020603050405020304" pitchFamily="18" charset="0"/>
                        </a:rPr>
                        <a:t>           iteration</a:t>
                      </a:r>
                      <a:r>
                        <a:rPr lang="en-US" altLang="en-US" sz="2800" dirty="0" smtClean="0">
                          <a:latin typeface="Times New Roman" panose="02020603050405020304" pitchFamily="18" charset="0"/>
                          <a:cs typeface="Times New Roman" panose="02020603050405020304" pitchFamily="18" charset="0"/>
                        </a:rPr>
                        <a:t>, ensuring that the </a:t>
                      </a:r>
                      <a:r>
                        <a:rPr lang="en-US" altLang="en-US" sz="2800" b="1" dirty="0" smtClean="0">
                          <a:solidFill>
                            <a:srgbClr val="D60093"/>
                          </a:solidFill>
                          <a:latin typeface="Times New Roman" panose="02020603050405020304" pitchFamily="18" charset="0"/>
                          <a:cs typeface="Times New Roman" panose="02020603050405020304" pitchFamily="18" charset="0"/>
                        </a:rPr>
                        <a:t>software</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D60093"/>
                          </a:solidFill>
                          <a:latin typeface="Times New Roman" panose="02020603050405020304" pitchFamily="18" charset="0"/>
                          <a:cs typeface="Times New Roman" panose="02020603050405020304" pitchFamily="18" charset="0"/>
                        </a:rPr>
                        <a:t>meets</a:t>
                      </a:r>
                      <a:r>
                        <a:rPr lang="en-US" altLang="en-US" sz="2800" dirty="0" smtClean="0">
                          <a:latin typeface="Times New Roman" panose="02020603050405020304" pitchFamily="18" charset="0"/>
                          <a:cs typeface="Times New Roman" panose="02020603050405020304" pitchFamily="18" charset="0"/>
                        </a:rPr>
                        <a:t> their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D60093"/>
                          </a:solidFill>
                          <a:latin typeface="Times New Roman" panose="02020603050405020304" pitchFamily="18" charset="0"/>
                          <a:cs typeface="Times New Roman" panose="02020603050405020304" pitchFamily="18" charset="0"/>
                        </a:rPr>
                        <a:t>           needs</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solidFill>
                            <a:srgbClr val="D60093"/>
                          </a:solidFill>
                          <a:latin typeface="Times New Roman" panose="02020603050405020304" pitchFamily="18" charset="0"/>
                          <a:cs typeface="Times New Roman" panose="02020603050405020304" pitchFamily="18" charset="0"/>
                        </a:rPr>
                        <a:t>expectations</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209718675"/>
                  </a:ext>
                </a:extLst>
              </a:tr>
              <a:tr h="403123">
                <a:tc>
                  <a:txBody>
                    <a:bodyPr/>
                    <a:lstStyle/>
                    <a:p>
                      <a:pPr marL="0" lvl="0" indent="0" algn="just" eaLnBrk="0" fontAlgn="base" hangingPunct="0">
                        <a:lnSpc>
                          <a:spcPct val="150000"/>
                        </a:lnSpc>
                        <a:spcBef>
                          <a:spcPts val="0"/>
                        </a:spcBef>
                        <a:spcAft>
                          <a:spcPts val="0"/>
                        </a:spcAft>
                        <a:buFontTx/>
                        <a:buNone/>
                      </a:pPr>
                      <a:r>
                        <a:rPr lang="en-US" altLang="en-US" sz="2800" b="1" dirty="0" smtClean="0">
                          <a:solidFill>
                            <a:srgbClr val="FF0000"/>
                          </a:solidFill>
                          <a:latin typeface="Times New Roman" panose="02020603050405020304" pitchFamily="18" charset="0"/>
                          <a:cs typeface="Times New Roman" panose="02020603050405020304" pitchFamily="18" charset="0"/>
                        </a:rPr>
                        <a:t>Phased Development</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lvl="0" indent="-285750" algn="just" eaLnBrk="0" fontAlgn="base" hangingPunct="0">
                        <a:lnSpc>
                          <a:spcPct val="150000"/>
                        </a:lnSpc>
                        <a:spcBef>
                          <a:spcPts val="0"/>
                        </a:spcBef>
                        <a:spcAft>
                          <a:spcPts val="0"/>
                        </a:spcAft>
                        <a:buFont typeface="Wingdings" panose="05000000000000000000" pitchFamily="2" charset="2"/>
                        <a:buChar char="§"/>
                      </a:pPr>
                      <a:r>
                        <a:rPr lang="en-US" altLang="en-US" sz="2800" dirty="0" smtClean="0">
                          <a:latin typeface="Times New Roman" panose="02020603050405020304" pitchFamily="18" charset="0"/>
                          <a:cs typeface="Times New Roman" panose="02020603050405020304" pitchFamily="18" charset="0"/>
                        </a:rPr>
                        <a:t>The </a:t>
                      </a:r>
                      <a:r>
                        <a:rPr lang="en-US" altLang="en-US" sz="2800" b="1" dirty="0" smtClean="0">
                          <a:latin typeface="Times New Roman" panose="02020603050405020304" pitchFamily="18" charset="0"/>
                          <a:cs typeface="Times New Roman" panose="02020603050405020304" pitchFamily="18" charset="0"/>
                        </a:rPr>
                        <a:t>model</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latin typeface="Times New Roman" panose="02020603050405020304" pitchFamily="18" charset="0"/>
                          <a:cs typeface="Times New Roman" panose="02020603050405020304" pitchFamily="18" charset="0"/>
                        </a:rPr>
                        <a:t>follows</a:t>
                      </a:r>
                      <a:r>
                        <a:rPr lang="en-US" altLang="en-US" sz="2800" dirty="0" smtClean="0">
                          <a:latin typeface="Times New Roman" panose="02020603050405020304" pitchFamily="18" charset="0"/>
                          <a:cs typeface="Times New Roman" panose="02020603050405020304" pitchFamily="18" charset="0"/>
                        </a:rPr>
                        <a:t> a </a:t>
                      </a:r>
                      <a:r>
                        <a:rPr lang="en-US" altLang="en-US" sz="2800" b="1" dirty="0" smtClean="0">
                          <a:solidFill>
                            <a:srgbClr val="660033"/>
                          </a:solidFill>
                          <a:latin typeface="Times New Roman" panose="02020603050405020304" pitchFamily="18" charset="0"/>
                          <a:cs typeface="Times New Roman" panose="02020603050405020304" pitchFamily="18" charset="0"/>
                        </a:rPr>
                        <a:t>phased</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approach</a:t>
                      </a:r>
                      <a:r>
                        <a:rPr lang="en-US" altLang="en-US" sz="2800" dirty="0" smtClean="0">
                          <a:latin typeface="Times New Roman" panose="02020603050405020304" pitchFamily="18" charset="0"/>
                          <a:cs typeface="Times New Roman" panose="02020603050405020304" pitchFamily="18" charset="0"/>
                        </a:rPr>
                        <a:t> to </a:t>
                      </a:r>
                      <a:r>
                        <a:rPr lang="en-US" altLang="en-US" sz="2800" b="1" dirty="0" smtClean="0">
                          <a:solidFill>
                            <a:srgbClr val="660033"/>
                          </a:solidFill>
                          <a:latin typeface="Times New Roman" panose="02020603050405020304" pitchFamily="18" charset="0"/>
                          <a:cs typeface="Times New Roman" panose="02020603050405020304" pitchFamily="18" charset="0"/>
                        </a:rPr>
                        <a:t>development</a:t>
                      </a:r>
                      <a:r>
                        <a:rPr lang="en-US" altLang="en-US" sz="2800" dirty="0" smtClean="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ts val="0"/>
                        </a:spcBef>
                        <a:spcAft>
                          <a:spcPts val="0"/>
                        </a:spcAft>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               enabling </a:t>
                      </a:r>
                      <a:r>
                        <a:rPr lang="en-US" altLang="en-US" sz="2800" b="1" dirty="0" smtClean="0">
                          <a:solidFill>
                            <a:srgbClr val="6600CC"/>
                          </a:solidFill>
                          <a:latin typeface="Times New Roman" panose="02020603050405020304" pitchFamily="18" charset="0"/>
                          <a:cs typeface="Times New Roman" panose="02020603050405020304" pitchFamily="18" charset="0"/>
                        </a:rPr>
                        <a:t>incremental</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CC"/>
                          </a:solidFill>
                          <a:latin typeface="Times New Roman" panose="02020603050405020304" pitchFamily="18" charset="0"/>
                          <a:cs typeface="Times New Roman" panose="02020603050405020304" pitchFamily="18" charset="0"/>
                        </a:rPr>
                        <a:t>delivery</a:t>
                      </a:r>
                      <a:r>
                        <a:rPr lang="en-US" altLang="en-US" sz="2800" dirty="0" smtClean="0">
                          <a:latin typeface="Times New Roman" panose="02020603050405020304" pitchFamily="18" charset="0"/>
                          <a:cs typeface="Times New Roman" panose="02020603050405020304" pitchFamily="18" charset="0"/>
                        </a:rPr>
                        <a:t> of </a:t>
                      </a:r>
                      <a:r>
                        <a:rPr lang="en-US" altLang="en-US" sz="2800" b="1" dirty="0" smtClean="0">
                          <a:solidFill>
                            <a:srgbClr val="6600CC"/>
                          </a:solidFill>
                          <a:latin typeface="Times New Roman" panose="02020603050405020304" pitchFamily="18" charset="0"/>
                          <a:cs typeface="Times New Roman" panose="02020603050405020304" pitchFamily="18" charset="0"/>
                        </a:rPr>
                        <a:t>functionality</a:t>
                      </a:r>
                      <a:r>
                        <a:rPr lang="en-US" altLang="en-US" sz="2800" dirty="0" smtClean="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ts val="0"/>
                        </a:spcBef>
                        <a:spcAft>
                          <a:spcPts val="0"/>
                        </a:spcAft>
                        <a:buFont typeface="Wingdings" panose="05000000000000000000" pitchFamily="2" charset="2"/>
                        <a:buNone/>
                      </a:pP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solidFill>
                            <a:srgbClr val="660033"/>
                          </a:solidFill>
                          <a:latin typeface="Times New Roman" panose="02020603050405020304" pitchFamily="18" charset="0"/>
                          <a:cs typeface="Times New Roman" panose="02020603050405020304" pitchFamily="18" charset="0"/>
                        </a:rPr>
                        <a:t>reducing</a:t>
                      </a:r>
                      <a:r>
                        <a:rPr lang="en-US" altLang="en-US" sz="2800" dirty="0" smtClean="0">
                          <a:latin typeface="Times New Roman" panose="02020603050405020304" pitchFamily="18" charset="0"/>
                          <a:cs typeface="Times New Roman" panose="02020603050405020304" pitchFamily="18" charset="0"/>
                        </a:rPr>
                        <a:t> the </a:t>
                      </a:r>
                      <a:r>
                        <a:rPr lang="en-US" altLang="en-US" sz="2800" b="1" dirty="0" smtClean="0">
                          <a:solidFill>
                            <a:srgbClr val="660033"/>
                          </a:solidFill>
                          <a:latin typeface="Times New Roman" panose="02020603050405020304" pitchFamily="18" charset="0"/>
                          <a:cs typeface="Times New Roman" panose="02020603050405020304" pitchFamily="18" charset="0"/>
                        </a:rPr>
                        <a:t>risk</a:t>
                      </a:r>
                      <a:r>
                        <a:rPr lang="en-US" altLang="en-US" sz="2800" dirty="0" smtClean="0">
                          <a:latin typeface="Times New Roman" panose="02020603050405020304" pitchFamily="18" charset="0"/>
                          <a:cs typeface="Times New Roman" panose="02020603050405020304" pitchFamily="18" charset="0"/>
                        </a:rPr>
                        <a:t> of </a:t>
                      </a:r>
                      <a:r>
                        <a:rPr lang="en-US" altLang="en-US" sz="2800" b="1" dirty="0" smtClean="0">
                          <a:solidFill>
                            <a:srgbClr val="660033"/>
                          </a:solidFill>
                          <a:latin typeface="Times New Roman" panose="02020603050405020304" pitchFamily="18" charset="0"/>
                          <a:cs typeface="Times New Roman" panose="02020603050405020304" pitchFamily="18" charset="0"/>
                        </a:rPr>
                        <a:t>project</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failure</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82607016"/>
                  </a:ext>
                </a:extLst>
              </a:tr>
            </a:tbl>
          </a:graphicData>
        </a:graphic>
      </p:graphicFrame>
    </p:spTree>
    <p:extLst>
      <p:ext uri="{BB962C8B-B14F-4D97-AF65-F5344CB8AC3E}">
        <p14:creationId xmlns:p14="http://schemas.microsoft.com/office/powerpoint/2010/main" val="28641227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35973"/>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4.3 Disadvantages </a:t>
            </a:r>
            <a:r>
              <a:rPr lang="en-US" altLang="en-US" sz="2800" b="1" dirty="0">
                <a:solidFill>
                  <a:srgbClr val="FF0000"/>
                </a:solidFill>
                <a:latin typeface="Times New Roman" panose="02020603050405020304" pitchFamily="18" charset="0"/>
                <a:cs typeface="Times New Roman" panose="02020603050405020304" pitchFamily="18" charset="0"/>
              </a:rPr>
              <a:t>of the Spiral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78419217"/>
              </p:ext>
            </p:extLst>
          </p:nvPr>
        </p:nvGraphicFramePr>
        <p:xfrm>
          <a:off x="-3" y="235974"/>
          <a:ext cx="12192002" cy="6622027"/>
        </p:xfrm>
        <a:graphic>
          <a:graphicData uri="http://schemas.openxmlformats.org/drawingml/2006/table">
            <a:tbl>
              <a:tblPr firstRow="1" bandRow="1">
                <a:tableStyleId>{5C22544A-7EE6-4342-B048-85BDC9FD1C3A}</a:tableStyleId>
              </a:tblPr>
              <a:tblGrid>
                <a:gridCol w="2418738">
                  <a:extLst>
                    <a:ext uri="{9D8B030D-6E8A-4147-A177-3AD203B41FA5}">
                      <a16:colId xmlns:a16="http://schemas.microsoft.com/office/drawing/2014/main" val="3565533611"/>
                    </a:ext>
                  </a:extLst>
                </a:gridCol>
                <a:gridCol w="9773264">
                  <a:extLst>
                    <a:ext uri="{9D8B030D-6E8A-4147-A177-3AD203B41FA5}">
                      <a16:colId xmlns:a16="http://schemas.microsoft.com/office/drawing/2014/main" val="2644254025"/>
                    </a:ext>
                  </a:extLst>
                </a:gridCol>
              </a:tblGrid>
              <a:tr h="776221">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Disadvantages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Descriptions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8165779"/>
                  </a:ext>
                </a:extLst>
              </a:tr>
              <a:tr h="1465620">
                <a:tc>
                  <a:txBody>
                    <a:bodyPr/>
                    <a:lstStyle/>
                    <a:p>
                      <a:pPr algn="just">
                        <a:lnSpc>
                          <a:spcPct val="150000"/>
                        </a:lnSpc>
                      </a:pPr>
                      <a:r>
                        <a:rPr lang="en-US" altLang="en-US" sz="2800" b="1" dirty="0" smtClean="0">
                          <a:solidFill>
                            <a:srgbClr val="0000CC"/>
                          </a:solidFill>
                          <a:latin typeface="Times New Roman" panose="02020603050405020304" pitchFamily="18" charset="0"/>
                          <a:cs typeface="Times New Roman" panose="02020603050405020304" pitchFamily="18" charset="0"/>
                        </a:rPr>
                        <a:t>Complexity</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b="1" dirty="0" smtClean="0">
                          <a:latin typeface="Times New Roman" panose="02020603050405020304" pitchFamily="18" charset="0"/>
                          <a:cs typeface="Times New Roman" panose="02020603050405020304" pitchFamily="18" charset="0"/>
                        </a:rPr>
                        <a:t>Complex</a:t>
                      </a:r>
                      <a:r>
                        <a:rPr lang="en-US" altLang="en-US" sz="2800" dirty="0" smtClean="0">
                          <a:latin typeface="Times New Roman" panose="02020603050405020304" pitchFamily="18" charset="0"/>
                          <a:cs typeface="Times New Roman" panose="02020603050405020304" pitchFamily="18" charset="0"/>
                        </a:rPr>
                        <a:t> to </a:t>
                      </a:r>
                      <a:r>
                        <a:rPr lang="en-US" altLang="en-US" sz="2800" b="1" dirty="0" smtClean="0">
                          <a:latin typeface="Times New Roman" panose="02020603050405020304" pitchFamily="18" charset="0"/>
                          <a:cs typeface="Times New Roman" panose="02020603050405020304" pitchFamily="18" charset="0"/>
                        </a:rPr>
                        <a:t>manage</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latin typeface="Times New Roman" panose="02020603050405020304" pitchFamily="18" charset="0"/>
                          <a:cs typeface="Times New Roman" panose="02020603050405020304" pitchFamily="18" charset="0"/>
                        </a:rPr>
                        <a:t>implement</a:t>
                      </a:r>
                      <a:r>
                        <a:rPr lang="en-US" altLang="en-US" sz="2800" dirty="0" smtClean="0">
                          <a:latin typeface="Times New Roman" panose="02020603050405020304" pitchFamily="18" charset="0"/>
                          <a:cs typeface="Times New Roman" panose="02020603050405020304" pitchFamily="18" charset="0"/>
                        </a:rPr>
                        <a:t>, particularly for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660033"/>
                          </a:solidFill>
                          <a:latin typeface="Times New Roman" panose="02020603050405020304" pitchFamily="18" charset="0"/>
                          <a:cs typeface="Times New Roman" panose="02020603050405020304" pitchFamily="18" charset="0"/>
                        </a:rPr>
                        <a:t>        small</a:t>
                      </a:r>
                      <a:r>
                        <a:rPr lang="en-US" altLang="en-US" sz="2800" dirty="0" smtClean="0">
                          <a:latin typeface="Times New Roman" panose="02020603050405020304" pitchFamily="18" charset="0"/>
                          <a:cs typeface="Times New Roman" panose="02020603050405020304" pitchFamily="18" charset="0"/>
                        </a:rPr>
                        <a:t> or </a:t>
                      </a:r>
                      <a:r>
                        <a:rPr lang="en-US" altLang="en-US" sz="2800" b="1" dirty="0" smtClean="0">
                          <a:solidFill>
                            <a:srgbClr val="660033"/>
                          </a:solidFill>
                          <a:latin typeface="Times New Roman" panose="02020603050405020304" pitchFamily="18" charset="0"/>
                          <a:cs typeface="Times New Roman" panose="02020603050405020304" pitchFamily="18" charset="0"/>
                        </a:rPr>
                        <a:t>straightforward</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projects</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04523172"/>
                  </a:ext>
                </a:extLst>
              </a:tr>
              <a:tr h="2190093">
                <a:tc>
                  <a:txBody>
                    <a:bodyPr/>
                    <a:lstStyle/>
                    <a:p>
                      <a:pPr algn="just">
                        <a:lnSpc>
                          <a:spcPct val="150000"/>
                        </a:lnSpc>
                      </a:pPr>
                      <a:r>
                        <a:rPr lang="en-US" altLang="en-US" sz="2800" b="1" dirty="0" smtClean="0">
                          <a:solidFill>
                            <a:srgbClr val="0000CC"/>
                          </a:solidFill>
                          <a:latin typeface="Times New Roman" panose="02020603050405020304" pitchFamily="18" charset="0"/>
                          <a:cs typeface="Times New Roman" panose="02020603050405020304" pitchFamily="18" charset="0"/>
                        </a:rPr>
                        <a:t>Resource Intensive</a:t>
                      </a:r>
                      <a:endParaRPr lang="en-GB" sz="28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dirty="0" smtClean="0">
                          <a:latin typeface="Times New Roman" panose="02020603050405020304" pitchFamily="18" charset="0"/>
                          <a:cs typeface="Times New Roman" panose="02020603050405020304" pitchFamily="18" charset="0"/>
                        </a:rPr>
                        <a:t>Require </a:t>
                      </a:r>
                      <a:r>
                        <a:rPr lang="en-US" altLang="en-US" sz="2800" b="1" dirty="0" smtClean="0">
                          <a:solidFill>
                            <a:srgbClr val="006600"/>
                          </a:solidFill>
                          <a:latin typeface="Times New Roman" panose="02020603050405020304" pitchFamily="18" charset="0"/>
                          <a:cs typeface="Times New Roman" panose="02020603050405020304" pitchFamily="18" charset="0"/>
                        </a:rPr>
                        <a:t>additional</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resources</a:t>
                      </a:r>
                      <a:r>
                        <a:rPr lang="en-US" altLang="en-US" sz="2800" dirty="0" smtClean="0">
                          <a:latin typeface="Times New Roman" panose="02020603050405020304" pitchFamily="18" charset="0"/>
                          <a:cs typeface="Times New Roman" panose="02020603050405020304" pitchFamily="18" charset="0"/>
                        </a:rPr>
                        <a:t>, including </a:t>
                      </a:r>
                      <a:r>
                        <a:rPr lang="en-US" altLang="en-US" sz="2800" b="1" dirty="0" smtClean="0">
                          <a:solidFill>
                            <a:srgbClr val="D60093"/>
                          </a:solidFill>
                          <a:latin typeface="Times New Roman" panose="02020603050405020304" pitchFamily="18" charset="0"/>
                          <a:cs typeface="Times New Roman" panose="02020603050405020304" pitchFamily="18" charset="0"/>
                        </a:rPr>
                        <a:t>time</a:t>
                      </a:r>
                      <a:r>
                        <a:rPr lang="en-US" altLang="en-US"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D60093"/>
                          </a:solidFill>
                          <a:latin typeface="Times New Roman" panose="02020603050405020304" pitchFamily="18" charset="0"/>
                          <a:cs typeface="Times New Roman" panose="02020603050405020304" pitchFamily="18" charset="0"/>
                        </a:rPr>
                        <a:t>         personnel</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solidFill>
                            <a:srgbClr val="D60093"/>
                          </a:solidFill>
                          <a:latin typeface="Times New Roman" panose="02020603050405020304" pitchFamily="18" charset="0"/>
                          <a:cs typeface="Times New Roman" panose="02020603050405020304" pitchFamily="18" charset="0"/>
                        </a:rPr>
                        <a:t>budget</a:t>
                      </a:r>
                      <a:r>
                        <a:rPr lang="en-US" altLang="en-US" sz="2800" dirty="0" smtClean="0">
                          <a:latin typeface="Times New Roman" panose="02020603050405020304" pitchFamily="18" charset="0"/>
                          <a:cs typeface="Times New Roman" panose="02020603050405020304" pitchFamily="18" charset="0"/>
                        </a:rPr>
                        <a:t>, due to the </a:t>
                      </a:r>
                      <a:r>
                        <a:rPr lang="en-US" altLang="en-US" sz="2800" b="1" dirty="0" smtClean="0">
                          <a:solidFill>
                            <a:srgbClr val="6600CC"/>
                          </a:solidFill>
                          <a:latin typeface="Times New Roman" panose="02020603050405020304" pitchFamily="18" charset="0"/>
                          <a:cs typeface="Times New Roman" panose="02020603050405020304" pitchFamily="18" charset="0"/>
                        </a:rPr>
                        <a:t>iterative</a:t>
                      </a:r>
                      <a:r>
                        <a:rPr lang="en-US" altLang="en-US" sz="28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6600CC"/>
                          </a:solidFill>
                          <a:latin typeface="Times New Roman" panose="02020603050405020304" pitchFamily="18" charset="0"/>
                          <a:cs typeface="Times New Roman" panose="02020603050405020304" pitchFamily="18" charset="0"/>
                        </a:rPr>
                        <a:t>         risk-driven</a:t>
                      </a:r>
                      <a:r>
                        <a:rPr lang="en-US" altLang="en-US" sz="2800" dirty="0" smtClean="0">
                          <a:latin typeface="Times New Roman" panose="02020603050405020304" pitchFamily="18" charset="0"/>
                          <a:cs typeface="Times New Roman" panose="02020603050405020304" pitchFamily="18" charset="0"/>
                        </a:rPr>
                        <a:t> nature of the </a:t>
                      </a:r>
                      <a:r>
                        <a:rPr lang="en-US" altLang="en-US" sz="2800" b="1" dirty="0" smtClean="0">
                          <a:solidFill>
                            <a:srgbClr val="6600CC"/>
                          </a:solidFill>
                          <a:latin typeface="Times New Roman" panose="02020603050405020304" pitchFamily="18" charset="0"/>
                          <a:cs typeface="Times New Roman" panose="02020603050405020304" pitchFamily="18" charset="0"/>
                        </a:rPr>
                        <a:t>development</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CC"/>
                          </a:solidFill>
                          <a:latin typeface="Times New Roman" panose="02020603050405020304" pitchFamily="18" charset="0"/>
                          <a:cs typeface="Times New Roman" panose="02020603050405020304" pitchFamily="18" charset="0"/>
                        </a:rPr>
                        <a:t>process</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27474957"/>
                  </a:ext>
                </a:extLst>
              </a:tr>
              <a:tr h="2190093">
                <a:tc>
                  <a:txBody>
                    <a:bodyPr/>
                    <a:lstStyle/>
                    <a:p>
                      <a:pPr algn="just">
                        <a:lnSpc>
                          <a:spcPct val="150000"/>
                        </a:lnSpc>
                      </a:pPr>
                      <a:r>
                        <a:rPr lang="en-US" altLang="en-US" sz="2800" b="1" dirty="0" smtClean="0">
                          <a:solidFill>
                            <a:srgbClr val="FF0000"/>
                          </a:solidFill>
                          <a:latin typeface="Times New Roman" panose="02020603050405020304" pitchFamily="18" charset="0"/>
                          <a:cs typeface="Times New Roman" panose="02020603050405020304" pitchFamily="18" charset="0"/>
                        </a:rPr>
                        <a:t>Documentation Overhead</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800" dirty="0" smtClean="0">
                          <a:latin typeface="Times New Roman" panose="02020603050405020304" pitchFamily="18" charset="0"/>
                          <a:cs typeface="Times New Roman" panose="02020603050405020304" pitchFamily="18" charset="0"/>
                        </a:rPr>
                        <a:t>The </a:t>
                      </a:r>
                      <a:r>
                        <a:rPr lang="en-US" altLang="en-US" sz="2800" b="1" dirty="0" smtClean="0">
                          <a:latin typeface="Times New Roman" panose="02020603050405020304" pitchFamily="18" charset="0"/>
                          <a:cs typeface="Times New Roman" panose="02020603050405020304" pitchFamily="18" charset="0"/>
                        </a:rPr>
                        <a:t>Model</a:t>
                      </a:r>
                      <a:r>
                        <a:rPr lang="en-US" altLang="en-US" sz="2800" dirty="0" smtClean="0">
                          <a:latin typeface="Times New Roman" panose="02020603050405020304" pitchFamily="18" charset="0"/>
                          <a:cs typeface="Times New Roman" panose="02020603050405020304" pitchFamily="18" charset="0"/>
                        </a:rPr>
                        <a:t> may </a:t>
                      </a:r>
                      <a:r>
                        <a:rPr lang="en-US" altLang="en-US" sz="2800" b="1" dirty="0" smtClean="0">
                          <a:solidFill>
                            <a:srgbClr val="660033"/>
                          </a:solidFill>
                          <a:latin typeface="Times New Roman" panose="02020603050405020304" pitchFamily="18" charset="0"/>
                          <a:cs typeface="Times New Roman" panose="02020603050405020304" pitchFamily="18" charset="0"/>
                        </a:rPr>
                        <a:t>involve</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significant</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documentation</a:t>
                      </a:r>
                      <a:r>
                        <a:rPr lang="en-US" altLang="en-US" sz="2800" dirty="0" smtClean="0">
                          <a:latin typeface="Times New Roman" panose="02020603050405020304" pitchFamily="18" charset="0"/>
                          <a:cs typeface="Times New Roman" panose="02020603050405020304" pitchFamily="18" charset="0"/>
                        </a:rPr>
                        <a:t> and</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baseline="0" dirty="0" smtClean="0">
                          <a:solidFill>
                            <a:srgbClr val="660033"/>
                          </a:solidFill>
                          <a:latin typeface="Times New Roman" panose="02020603050405020304" pitchFamily="18" charset="0"/>
                          <a:cs typeface="Times New Roman" panose="02020603050405020304" pitchFamily="18" charset="0"/>
                        </a:rPr>
                        <a:t>              </a:t>
                      </a:r>
                      <a:r>
                        <a:rPr lang="en-US" altLang="en-US" sz="2800" b="1" dirty="0" smtClean="0">
                          <a:solidFill>
                            <a:srgbClr val="660033"/>
                          </a:solidFill>
                          <a:latin typeface="Times New Roman" panose="02020603050405020304" pitchFamily="18" charset="0"/>
                          <a:cs typeface="Times New Roman" panose="02020603050405020304" pitchFamily="18" charset="0"/>
                        </a:rPr>
                        <a:t>overhead</a:t>
                      </a:r>
                      <a:r>
                        <a:rPr lang="en-US" altLang="en-US" sz="2800" dirty="0" smtClean="0">
                          <a:latin typeface="Times New Roman" panose="02020603050405020304" pitchFamily="18" charset="0"/>
                          <a:cs typeface="Times New Roman" panose="02020603050405020304" pitchFamily="18" charset="0"/>
                        </a:rPr>
                        <a:t>, particularly in the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800" b="1" dirty="0" smtClean="0">
                          <a:solidFill>
                            <a:srgbClr val="006600"/>
                          </a:solidFill>
                          <a:latin typeface="Times New Roman" panose="02020603050405020304" pitchFamily="18" charset="0"/>
                          <a:cs typeface="Times New Roman" panose="02020603050405020304" pitchFamily="18" charset="0"/>
                        </a:rPr>
                        <a:t>              risk</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analysis</a:t>
                      </a:r>
                      <a:r>
                        <a:rPr lang="en-US" altLang="en-US" sz="2800" dirty="0" smtClean="0">
                          <a:latin typeface="Times New Roman" panose="02020603050405020304" pitchFamily="18" charset="0"/>
                          <a:cs typeface="Times New Roman" panose="02020603050405020304" pitchFamily="18" charset="0"/>
                        </a:rPr>
                        <a:t> and </a:t>
                      </a:r>
                      <a:r>
                        <a:rPr lang="en-US" altLang="en-US" sz="2800" b="1" dirty="0" smtClean="0">
                          <a:solidFill>
                            <a:srgbClr val="006600"/>
                          </a:solidFill>
                          <a:latin typeface="Times New Roman" panose="02020603050405020304" pitchFamily="18" charset="0"/>
                          <a:cs typeface="Times New Roman" panose="02020603050405020304" pitchFamily="18" charset="0"/>
                        </a:rPr>
                        <a:t>planning</a:t>
                      </a:r>
                      <a:r>
                        <a:rPr lang="en-US" altLang="en-US" sz="2800" dirty="0" smtClean="0">
                          <a:latin typeface="Times New Roman" panose="02020603050405020304" pitchFamily="18" charset="0"/>
                          <a:cs typeface="Times New Roman" panose="02020603050405020304" pitchFamily="18" charset="0"/>
                        </a:rPr>
                        <a:t> </a:t>
                      </a:r>
                      <a:r>
                        <a:rPr lang="en-US" altLang="en-US" sz="2800" b="1" dirty="0" smtClean="0">
                          <a:solidFill>
                            <a:srgbClr val="006600"/>
                          </a:solidFill>
                          <a:latin typeface="Times New Roman" panose="02020603050405020304" pitchFamily="18" charset="0"/>
                          <a:cs typeface="Times New Roman" panose="02020603050405020304" pitchFamily="18" charset="0"/>
                        </a:rPr>
                        <a:t>phases</a:t>
                      </a:r>
                      <a:r>
                        <a:rPr lang="en-US" altLang="en-US"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80746279"/>
                  </a:ext>
                </a:extLst>
              </a:tr>
            </a:tbl>
          </a:graphicData>
        </a:graphic>
      </p:graphicFrame>
    </p:spTree>
    <p:extLst>
      <p:ext uri="{BB962C8B-B14F-4D97-AF65-F5344CB8AC3E}">
        <p14:creationId xmlns:p14="http://schemas.microsoft.com/office/powerpoint/2010/main" val="1920389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35973"/>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4.3 Disadvantages </a:t>
            </a:r>
            <a:r>
              <a:rPr lang="en-US" altLang="en-US" sz="2800" b="1" dirty="0">
                <a:solidFill>
                  <a:srgbClr val="FF0000"/>
                </a:solidFill>
                <a:latin typeface="Times New Roman" panose="02020603050405020304" pitchFamily="18" charset="0"/>
                <a:cs typeface="Times New Roman" panose="02020603050405020304" pitchFamily="18" charset="0"/>
              </a:rPr>
              <a:t>of the Spiral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3334226"/>
              </p:ext>
            </p:extLst>
          </p:nvPr>
        </p:nvGraphicFramePr>
        <p:xfrm>
          <a:off x="-3" y="235974"/>
          <a:ext cx="12192002" cy="7406640"/>
        </p:xfrm>
        <a:graphic>
          <a:graphicData uri="http://schemas.openxmlformats.org/drawingml/2006/table">
            <a:tbl>
              <a:tblPr firstRow="1" bandRow="1">
                <a:tableStyleId>{5C22544A-7EE6-4342-B048-85BDC9FD1C3A}</a:tableStyleId>
              </a:tblPr>
              <a:tblGrid>
                <a:gridCol w="2153268">
                  <a:extLst>
                    <a:ext uri="{9D8B030D-6E8A-4147-A177-3AD203B41FA5}">
                      <a16:colId xmlns:a16="http://schemas.microsoft.com/office/drawing/2014/main" val="3565533611"/>
                    </a:ext>
                  </a:extLst>
                </a:gridCol>
                <a:gridCol w="10038734">
                  <a:extLst>
                    <a:ext uri="{9D8B030D-6E8A-4147-A177-3AD203B41FA5}">
                      <a16:colId xmlns:a16="http://schemas.microsoft.com/office/drawing/2014/main" val="2644254025"/>
                    </a:ext>
                  </a:extLst>
                </a:gridCol>
              </a:tblGrid>
              <a:tr h="442452">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8165779"/>
                  </a:ext>
                </a:extLst>
              </a:tr>
              <a:tr h="390832">
                <a:tc>
                  <a:txBody>
                    <a:bodyPr/>
                    <a:lstStyle/>
                    <a:p>
                      <a:pPr algn="just">
                        <a:lnSpc>
                          <a:spcPct val="150000"/>
                        </a:lnSpc>
                      </a:pPr>
                      <a:r>
                        <a:rPr lang="en-US" altLang="en-US" sz="3200" b="1" dirty="0" smtClean="0">
                          <a:solidFill>
                            <a:srgbClr val="FF0000"/>
                          </a:solidFill>
                          <a:latin typeface="Times New Roman" panose="02020603050405020304" pitchFamily="18" charset="0"/>
                          <a:cs typeface="Times New Roman" panose="02020603050405020304" pitchFamily="18" charset="0"/>
                        </a:rPr>
                        <a:t>Suitability</a:t>
                      </a:r>
                      <a:endParaRPr lang="en-GB" sz="3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3200" dirty="0" smtClean="0">
                          <a:latin typeface="Times New Roman" panose="02020603050405020304" pitchFamily="18" charset="0"/>
                          <a:cs typeface="Times New Roman" panose="02020603050405020304" pitchFamily="18" charset="0"/>
                        </a:rPr>
                        <a:t>The model may </a:t>
                      </a:r>
                      <a:r>
                        <a:rPr lang="en-US" altLang="en-US" sz="3200" b="1" dirty="0" smtClean="0">
                          <a:solidFill>
                            <a:srgbClr val="0000CC"/>
                          </a:solidFill>
                          <a:latin typeface="Times New Roman" panose="02020603050405020304" pitchFamily="18" charset="0"/>
                          <a:cs typeface="Times New Roman" panose="02020603050405020304" pitchFamily="18" charset="0"/>
                        </a:rPr>
                        <a:t>not</a:t>
                      </a:r>
                      <a:r>
                        <a:rPr lang="en-US" altLang="en-US" sz="3200" dirty="0" smtClean="0">
                          <a:latin typeface="Times New Roman" panose="02020603050405020304" pitchFamily="18" charset="0"/>
                          <a:cs typeface="Times New Roman" panose="02020603050405020304" pitchFamily="18" charset="0"/>
                        </a:rPr>
                        <a:t> be </a:t>
                      </a:r>
                      <a:r>
                        <a:rPr lang="en-US" altLang="en-US" sz="3200" b="1" dirty="0" smtClean="0">
                          <a:solidFill>
                            <a:srgbClr val="0000CC"/>
                          </a:solidFill>
                          <a:latin typeface="Times New Roman" panose="02020603050405020304" pitchFamily="18" charset="0"/>
                          <a:cs typeface="Times New Roman" panose="02020603050405020304" pitchFamily="18" charset="0"/>
                        </a:rPr>
                        <a:t>suitable</a:t>
                      </a:r>
                      <a:r>
                        <a:rPr lang="en-US" altLang="en-US" sz="3200" dirty="0" smtClean="0">
                          <a:latin typeface="Times New Roman" panose="02020603050405020304" pitchFamily="18" charset="0"/>
                          <a:cs typeface="Times New Roman" panose="02020603050405020304" pitchFamily="18" charset="0"/>
                        </a:rPr>
                        <a:t> for all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dirty="0" smtClean="0">
                          <a:solidFill>
                            <a:srgbClr val="0000CC"/>
                          </a:solidFill>
                          <a:latin typeface="Times New Roman" panose="02020603050405020304" pitchFamily="18" charset="0"/>
                          <a:cs typeface="Times New Roman" panose="02020603050405020304" pitchFamily="18" charset="0"/>
                        </a:rPr>
                        <a:t>           projects</a:t>
                      </a:r>
                      <a:r>
                        <a:rPr lang="en-US" altLang="en-US" sz="3200" dirty="0" smtClean="0">
                          <a:latin typeface="Times New Roman" panose="02020603050405020304" pitchFamily="18" charset="0"/>
                          <a:cs typeface="Times New Roman" panose="02020603050405020304" pitchFamily="18" charset="0"/>
                        </a:rPr>
                        <a:t>, particularly those with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dirty="0" smtClean="0">
                          <a:solidFill>
                            <a:srgbClr val="660033"/>
                          </a:solidFill>
                          <a:latin typeface="Times New Roman" panose="02020603050405020304" pitchFamily="18" charset="0"/>
                          <a:cs typeface="Times New Roman" panose="02020603050405020304" pitchFamily="18" charset="0"/>
                        </a:rPr>
                        <a:t>          well-defined requirements</a:t>
                      </a:r>
                      <a:r>
                        <a:rPr lang="en-US" altLang="en-US" sz="3200" dirty="0" smtClean="0">
                          <a:solidFill>
                            <a:srgbClr val="660033"/>
                          </a:solidFill>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or </a:t>
                      </a:r>
                      <a:r>
                        <a:rPr lang="en-US" altLang="en-US" sz="3200" b="1" dirty="0" smtClean="0">
                          <a:solidFill>
                            <a:srgbClr val="660033"/>
                          </a:solidFill>
                          <a:latin typeface="Times New Roman" panose="02020603050405020304" pitchFamily="18" charset="0"/>
                          <a:cs typeface="Times New Roman" panose="02020603050405020304" pitchFamily="18" charset="0"/>
                        </a:rPr>
                        <a:t>limited</a:t>
                      </a:r>
                      <a:r>
                        <a:rPr lang="en-US" altLang="en-US" sz="3200" dirty="0" smtClean="0">
                          <a:latin typeface="Times New Roman" panose="02020603050405020304" pitchFamily="18" charset="0"/>
                          <a:cs typeface="Times New Roman" panose="02020603050405020304" pitchFamily="18" charset="0"/>
                        </a:rPr>
                        <a:t> </a:t>
                      </a:r>
                      <a:r>
                        <a:rPr lang="en-US" altLang="en-US" sz="3200" b="1" dirty="0" smtClean="0">
                          <a:solidFill>
                            <a:srgbClr val="660033"/>
                          </a:solidFill>
                          <a:latin typeface="Times New Roman" panose="02020603050405020304" pitchFamily="18" charset="0"/>
                          <a:cs typeface="Times New Roman" panose="02020603050405020304" pitchFamily="18" charset="0"/>
                        </a:rPr>
                        <a:t>resources</a:t>
                      </a:r>
                      <a:r>
                        <a:rPr lang="en-US" altLang="en-US" sz="32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66740914"/>
                  </a:ext>
                </a:extLst>
              </a:tr>
              <a:tr h="390832">
                <a:tc>
                  <a:txBody>
                    <a:bodyPr/>
                    <a:lstStyle/>
                    <a:p>
                      <a:pPr algn="just">
                        <a:lnSpc>
                          <a:spcPct val="150000"/>
                        </a:lnSpc>
                      </a:pPr>
                      <a:r>
                        <a:rPr lang="en-US" altLang="en-US" sz="3200" b="1" dirty="0" smtClean="0">
                          <a:solidFill>
                            <a:srgbClr val="6600CC"/>
                          </a:solidFill>
                          <a:latin typeface="Times New Roman" panose="02020603050405020304" pitchFamily="18" charset="0"/>
                          <a:cs typeface="Times New Roman" panose="02020603050405020304" pitchFamily="18" charset="0"/>
                        </a:rPr>
                        <a:t>Potential for Scope Creep</a:t>
                      </a:r>
                      <a:endParaRPr lang="en-GB" sz="32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3200" dirty="0" smtClean="0">
                          <a:latin typeface="Times New Roman" panose="02020603050405020304" pitchFamily="18" charset="0"/>
                          <a:cs typeface="Times New Roman" panose="02020603050405020304" pitchFamily="18" charset="0"/>
                        </a:rPr>
                        <a:t>Without </a:t>
                      </a:r>
                      <a:r>
                        <a:rPr lang="en-US" altLang="en-US" sz="3200" b="1" dirty="0" smtClean="0">
                          <a:latin typeface="Times New Roman" panose="02020603050405020304" pitchFamily="18" charset="0"/>
                          <a:cs typeface="Times New Roman" panose="02020603050405020304" pitchFamily="18" charset="0"/>
                        </a:rPr>
                        <a:t>proper control</a:t>
                      </a:r>
                      <a:r>
                        <a:rPr lang="en-US" altLang="en-US" sz="3200" dirty="0" smtClean="0">
                          <a:latin typeface="Times New Roman" panose="02020603050405020304" pitchFamily="18" charset="0"/>
                          <a:cs typeface="Times New Roman" panose="02020603050405020304" pitchFamily="18" charset="0"/>
                        </a:rPr>
                        <a:t>, the model may </a:t>
                      </a:r>
                      <a:r>
                        <a:rPr lang="en-US" altLang="en-US" sz="3200" smtClean="0">
                          <a:latin typeface="Times New Roman" panose="02020603050405020304" pitchFamily="18" charset="0"/>
                          <a:cs typeface="Times New Roman" panose="02020603050405020304" pitchFamily="18" charset="0"/>
                        </a:rPr>
                        <a:t>be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smtClean="0">
                          <a:solidFill>
                            <a:srgbClr val="006600"/>
                          </a:solidFill>
                          <a:latin typeface="Times New Roman" panose="02020603050405020304" pitchFamily="18" charset="0"/>
                          <a:cs typeface="Times New Roman" panose="02020603050405020304" pitchFamily="18" charset="0"/>
                        </a:rPr>
                        <a:t>         susceptible</a:t>
                      </a:r>
                      <a:r>
                        <a:rPr lang="en-US" altLang="en-US" sz="320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to </a:t>
                      </a:r>
                      <a:r>
                        <a:rPr lang="en-US" altLang="en-US" sz="3200" b="1" dirty="0" smtClean="0">
                          <a:solidFill>
                            <a:srgbClr val="006600"/>
                          </a:solidFill>
                          <a:latin typeface="Times New Roman" panose="02020603050405020304" pitchFamily="18" charset="0"/>
                          <a:cs typeface="Times New Roman" panose="02020603050405020304" pitchFamily="18" charset="0"/>
                        </a:rPr>
                        <a:t>scope</a:t>
                      </a:r>
                      <a:r>
                        <a:rPr lang="en-US" altLang="en-US" sz="3200" dirty="0" smtClean="0">
                          <a:latin typeface="Times New Roman" panose="02020603050405020304" pitchFamily="18" charset="0"/>
                          <a:cs typeface="Times New Roman" panose="02020603050405020304" pitchFamily="18" charset="0"/>
                        </a:rPr>
                        <a:t> </a:t>
                      </a:r>
                      <a:r>
                        <a:rPr lang="en-US" altLang="en-US" sz="3200" b="1" dirty="0" smtClean="0">
                          <a:solidFill>
                            <a:srgbClr val="006600"/>
                          </a:solidFill>
                          <a:latin typeface="Times New Roman" panose="02020603050405020304" pitchFamily="18" charset="0"/>
                          <a:cs typeface="Times New Roman" panose="02020603050405020304" pitchFamily="18" charset="0"/>
                        </a:rPr>
                        <a:t>creep</a:t>
                      </a:r>
                      <a:r>
                        <a:rPr lang="en-US" altLang="en-US" sz="3200" dirty="0" smtClean="0">
                          <a:latin typeface="Times New Roman" panose="02020603050405020304" pitchFamily="18" charset="0"/>
                          <a:cs typeface="Times New Roman" panose="02020603050405020304" pitchFamily="18" charset="0"/>
                        </a:rPr>
                        <a:t>, </a:t>
                      </a:r>
                      <a:r>
                        <a:rPr lang="en-US" altLang="en-US" sz="3200" smtClean="0">
                          <a:latin typeface="Times New Roman" panose="02020603050405020304" pitchFamily="18" charset="0"/>
                          <a:cs typeface="Times New Roman" panose="02020603050405020304" pitchFamily="18" charset="0"/>
                        </a:rPr>
                        <a:t>where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smtClean="0">
                          <a:solidFill>
                            <a:srgbClr val="D60093"/>
                          </a:solidFill>
                          <a:latin typeface="Times New Roman" panose="02020603050405020304" pitchFamily="18" charset="0"/>
                          <a:cs typeface="Times New Roman" panose="02020603050405020304" pitchFamily="18" charset="0"/>
                        </a:rPr>
                        <a:t>          additional</a:t>
                      </a:r>
                      <a:r>
                        <a:rPr lang="en-US" altLang="en-US" sz="3200" smtClean="0">
                          <a:latin typeface="Times New Roman" panose="02020603050405020304" pitchFamily="18" charset="0"/>
                          <a:cs typeface="Times New Roman" panose="02020603050405020304" pitchFamily="18" charset="0"/>
                        </a:rPr>
                        <a:t> </a:t>
                      </a:r>
                      <a:r>
                        <a:rPr lang="en-US" altLang="en-US" sz="3200" b="1" dirty="0" smtClean="0">
                          <a:solidFill>
                            <a:srgbClr val="D60093"/>
                          </a:solidFill>
                          <a:latin typeface="Times New Roman" panose="02020603050405020304" pitchFamily="18" charset="0"/>
                          <a:cs typeface="Times New Roman" panose="02020603050405020304" pitchFamily="18" charset="0"/>
                        </a:rPr>
                        <a:t>requirements</a:t>
                      </a:r>
                      <a:r>
                        <a:rPr lang="en-US" altLang="en-US" sz="3200" dirty="0" smtClean="0">
                          <a:latin typeface="Times New Roman" panose="02020603050405020304" pitchFamily="18" charset="0"/>
                          <a:cs typeface="Times New Roman" panose="02020603050405020304" pitchFamily="18" charset="0"/>
                        </a:rPr>
                        <a:t> are </a:t>
                      </a:r>
                      <a:r>
                        <a:rPr lang="en-US" altLang="en-US" sz="3200" smtClean="0">
                          <a:latin typeface="Times New Roman" panose="02020603050405020304" pitchFamily="18" charset="0"/>
                          <a:cs typeface="Times New Roman" panose="02020603050405020304" pitchFamily="18" charset="0"/>
                        </a:rPr>
                        <a:t>added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smtClean="0">
                          <a:solidFill>
                            <a:srgbClr val="FF0000"/>
                          </a:solidFill>
                          <a:latin typeface="Times New Roman" panose="02020603050405020304" pitchFamily="18" charset="0"/>
                          <a:cs typeface="Times New Roman" panose="02020603050405020304" pitchFamily="18" charset="0"/>
                        </a:rPr>
                        <a:t>         without</a:t>
                      </a:r>
                      <a:r>
                        <a:rPr lang="en-US" altLang="en-US" sz="320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corresponding </a:t>
                      </a:r>
                      <a:r>
                        <a:rPr lang="en-US" altLang="en-US" sz="3200" b="1" dirty="0" smtClean="0">
                          <a:solidFill>
                            <a:srgbClr val="FF0000"/>
                          </a:solidFill>
                          <a:latin typeface="Times New Roman" panose="02020603050405020304" pitchFamily="18" charset="0"/>
                          <a:cs typeface="Times New Roman" panose="02020603050405020304" pitchFamily="18" charset="0"/>
                        </a:rPr>
                        <a:t>adjustments</a:t>
                      </a:r>
                      <a:r>
                        <a:rPr lang="en-US" altLang="en-US" sz="3200" dirty="0" smtClean="0">
                          <a:latin typeface="Times New Roman" panose="02020603050405020304" pitchFamily="18" charset="0"/>
                          <a:cs typeface="Times New Roman" panose="02020603050405020304" pitchFamily="18" charset="0"/>
                        </a:rPr>
                        <a:t> </a:t>
                      </a:r>
                      <a:r>
                        <a:rPr lang="en-US" altLang="en-US" sz="3200" smtClean="0">
                          <a:latin typeface="Times New Roman" panose="02020603050405020304" pitchFamily="18" charset="0"/>
                          <a:cs typeface="Times New Roman" panose="02020603050405020304" pitchFamily="18" charset="0"/>
                        </a:rPr>
                        <a:t>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3200" b="1" smtClean="0">
                          <a:solidFill>
                            <a:srgbClr val="FF0000"/>
                          </a:solidFill>
                          <a:latin typeface="Times New Roman" panose="02020603050405020304" pitchFamily="18" charset="0"/>
                          <a:cs typeface="Times New Roman" panose="02020603050405020304" pitchFamily="18" charset="0"/>
                        </a:rPr>
                        <a:t>           timelines</a:t>
                      </a:r>
                      <a:r>
                        <a:rPr lang="en-US" altLang="en-US" sz="320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or </a:t>
                      </a:r>
                      <a:r>
                        <a:rPr lang="en-US" altLang="en-US" sz="3200" b="1" dirty="0" smtClean="0">
                          <a:solidFill>
                            <a:srgbClr val="FF0000"/>
                          </a:solidFill>
                          <a:latin typeface="Times New Roman" panose="02020603050405020304" pitchFamily="18" charset="0"/>
                          <a:cs typeface="Times New Roman" panose="02020603050405020304" pitchFamily="18" charset="0"/>
                        </a:rPr>
                        <a:t>resources</a:t>
                      </a:r>
                      <a:r>
                        <a:rPr lang="en-US" altLang="en-US" sz="3200" dirty="0" smtClean="0">
                          <a:latin typeface="Times New Roman" panose="02020603050405020304" pitchFamily="18" charset="0"/>
                          <a:cs typeface="Times New Roman" panose="02020603050405020304" pitchFamily="18" charset="0"/>
                        </a:rPr>
                        <a:t>.</a:t>
                      </a:r>
                    </a:p>
                    <a:p>
                      <a:pPr algn="just">
                        <a:lnSpc>
                          <a:spcPct val="150000"/>
                        </a:lnSpc>
                      </a:pPr>
                      <a:endParaRPr lang="en-GB"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9616071"/>
                  </a:ext>
                </a:extLst>
              </a:tr>
            </a:tbl>
          </a:graphicData>
        </a:graphic>
      </p:graphicFrame>
    </p:spTree>
    <p:extLst>
      <p:ext uri="{BB962C8B-B14F-4D97-AF65-F5344CB8AC3E}">
        <p14:creationId xmlns:p14="http://schemas.microsoft.com/office/powerpoint/2010/main" val="35511360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Note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42452"/>
            <a:ext cx="12192000" cy="6548283"/>
          </a:xfrm>
        </p:spPr>
        <p:txBody>
          <a:bodyPr>
            <a:normAutofit lnSpcReduction="10000"/>
          </a:bodyPr>
          <a:lstStyle/>
          <a:p>
            <a:pPr lvl="0" algn="just" eaLnBrk="0" fontAlgn="base" hangingPunct="0">
              <a:lnSpc>
                <a:spcPct val="15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Overall, the </a:t>
            </a:r>
            <a:r>
              <a:rPr lang="en-US" altLang="en-US" sz="3200" b="1" dirty="0">
                <a:solidFill>
                  <a:srgbClr val="660033"/>
                </a:solidFill>
                <a:latin typeface="Times New Roman" panose="02020603050405020304" pitchFamily="18" charset="0"/>
                <a:cs typeface="Times New Roman" panose="02020603050405020304" pitchFamily="18" charset="0"/>
              </a:rPr>
              <a:t>Spiral Model </a:t>
            </a:r>
            <a:r>
              <a:rPr lang="en-US" altLang="en-US" sz="3200" dirty="0">
                <a:latin typeface="Times New Roman" panose="02020603050405020304" pitchFamily="18" charset="0"/>
                <a:cs typeface="Times New Roman" panose="02020603050405020304" pitchFamily="18" charset="0"/>
              </a:rPr>
              <a:t>offers a </a:t>
            </a:r>
            <a:r>
              <a:rPr lang="en-US" altLang="en-US" sz="3200" b="1" dirty="0">
                <a:solidFill>
                  <a:srgbClr val="0000CC"/>
                </a:solidFill>
                <a:latin typeface="Times New Roman" panose="02020603050405020304" pitchFamily="18" charset="0"/>
                <a:cs typeface="Times New Roman" panose="02020603050405020304" pitchFamily="18" charset="0"/>
              </a:rPr>
              <a:t>structured</a:t>
            </a:r>
            <a:r>
              <a:rPr lang="en-US" altLang="en-US" sz="3200" dirty="0">
                <a:latin typeface="Times New Roman" panose="02020603050405020304" pitchFamily="18" charset="0"/>
                <a:cs typeface="Times New Roman" panose="02020603050405020304" pitchFamily="18" charset="0"/>
              </a:rPr>
              <a:t> and </a:t>
            </a:r>
            <a:endParaRPr lang="en-US" altLang="en-US" sz="32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3200" b="1" dirty="0">
                <a:solidFill>
                  <a:srgbClr val="0000CC"/>
                </a:solidFill>
                <a:latin typeface="Times New Roman" panose="02020603050405020304" pitchFamily="18" charset="0"/>
                <a:cs typeface="Times New Roman" panose="02020603050405020304" pitchFamily="18" charset="0"/>
              </a:rPr>
              <a:t> </a:t>
            </a:r>
            <a:r>
              <a:rPr lang="en-US" altLang="en-US" sz="3200" b="1" dirty="0" smtClean="0">
                <a:solidFill>
                  <a:srgbClr val="0000CC"/>
                </a:solidFill>
                <a:latin typeface="Times New Roman" panose="02020603050405020304" pitchFamily="18" charset="0"/>
                <a:cs typeface="Times New Roman" panose="02020603050405020304" pitchFamily="18" charset="0"/>
              </a:rPr>
              <a:t>                   systematic</a:t>
            </a:r>
            <a:r>
              <a:rPr lang="en-US" altLang="en-US" sz="3200" dirty="0" smtClean="0">
                <a:latin typeface="Times New Roman" panose="02020603050405020304" pitchFamily="18" charset="0"/>
                <a:cs typeface="Times New Roman" panose="02020603050405020304" pitchFamily="18" charset="0"/>
              </a:rPr>
              <a:t> </a:t>
            </a:r>
            <a:r>
              <a:rPr lang="en-US" altLang="en-US" sz="3200" b="1" dirty="0">
                <a:solidFill>
                  <a:srgbClr val="0000CC"/>
                </a:solidFill>
                <a:latin typeface="Times New Roman" panose="02020603050405020304" pitchFamily="18" charset="0"/>
                <a:cs typeface="Times New Roman" panose="02020603050405020304" pitchFamily="18" charset="0"/>
              </a:rPr>
              <a:t>approach</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to</a:t>
            </a:r>
          </a:p>
          <a:p>
            <a:pPr marL="0" lvl="0" indent="0" algn="just" eaLnBrk="0" fontAlgn="base" hangingPunct="0">
              <a:lnSpc>
                <a:spcPct val="150000"/>
              </a:lnSpc>
              <a:spcBef>
                <a:spcPts val="0"/>
              </a:spcBef>
              <a:buNone/>
            </a:pP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	</a:t>
            </a:r>
            <a:r>
              <a:rPr lang="en-US" altLang="en-US" sz="3200" b="1" dirty="0" smtClean="0">
                <a:solidFill>
                  <a:srgbClr val="D60093"/>
                </a:solidFill>
                <a:latin typeface="Times New Roman" panose="02020603050405020304" pitchFamily="18" charset="0"/>
                <a:cs typeface="Times New Roman" panose="02020603050405020304" pitchFamily="18" charset="0"/>
              </a:rPr>
              <a:t>software</a:t>
            </a:r>
            <a:r>
              <a:rPr lang="en-US" altLang="en-US" sz="3200" dirty="0" smtClean="0">
                <a:latin typeface="Times New Roman" panose="02020603050405020304" pitchFamily="18" charset="0"/>
                <a:cs typeface="Times New Roman" panose="02020603050405020304" pitchFamily="18" charset="0"/>
              </a:rPr>
              <a:t> </a:t>
            </a:r>
            <a:r>
              <a:rPr lang="en-US" altLang="en-US" sz="3200" b="1" dirty="0">
                <a:solidFill>
                  <a:srgbClr val="D60093"/>
                </a:solidFill>
                <a:latin typeface="Times New Roman" panose="02020603050405020304" pitchFamily="18" charset="0"/>
                <a:cs typeface="Times New Roman" panose="02020603050405020304" pitchFamily="18" charset="0"/>
              </a:rPr>
              <a:t>development</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006600"/>
                </a:solidFill>
                <a:latin typeface="Times New Roman" panose="02020603050405020304" pitchFamily="18" charset="0"/>
                <a:cs typeface="Times New Roman" panose="02020603050405020304" pitchFamily="18" charset="0"/>
              </a:rPr>
              <a:t>emphasizing</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006600"/>
                </a:solidFill>
                <a:latin typeface="Times New Roman" panose="02020603050405020304" pitchFamily="18" charset="0"/>
                <a:cs typeface="Times New Roman" panose="02020603050405020304" pitchFamily="18" charset="0"/>
              </a:rPr>
              <a:t>risk</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006600"/>
                </a:solidFill>
                <a:latin typeface="Times New Roman" panose="02020603050405020304" pitchFamily="18" charset="0"/>
                <a:cs typeface="Times New Roman" panose="02020603050405020304" pitchFamily="18" charset="0"/>
              </a:rPr>
              <a:t>management</a:t>
            </a:r>
            <a:r>
              <a:rPr lang="en-US" altLang="en-US" sz="3200" dirty="0">
                <a:latin typeface="Times New Roman" panose="02020603050405020304" pitchFamily="18" charset="0"/>
                <a:cs typeface="Times New Roman" panose="02020603050405020304" pitchFamily="18" charset="0"/>
              </a:rPr>
              <a:t>, </a:t>
            </a:r>
            <a:endParaRPr lang="en-US" altLang="en-US" sz="32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	</a:t>
            </a:r>
            <a:r>
              <a:rPr lang="en-US" altLang="en-US" sz="3200" b="1" dirty="0" smtClean="0">
                <a:solidFill>
                  <a:srgbClr val="FF0000"/>
                </a:solidFill>
                <a:latin typeface="Times New Roman" panose="02020603050405020304" pitchFamily="18" charset="0"/>
                <a:cs typeface="Times New Roman" panose="02020603050405020304" pitchFamily="18" charset="0"/>
              </a:rPr>
              <a:t>flexibility</a:t>
            </a:r>
            <a:r>
              <a:rPr lang="en-US" altLang="en-US" sz="3200" dirty="0">
                <a:latin typeface="Times New Roman" panose="02020603050405020304" pitchFamily="18" charset="0"/>
                <a:cs typeface="Times New Roman" panose="02020603050405020304" pitchFamily="18" charset="0"/>
              </a:rPr>
              <a:t>, and </a:t>
            </a:r>
            <a:r>
              <a:rPr lang="en-US" altLang="en-US" sz="3200" b="1" dirty="0">
                <a:solidFill>
                  <a:srgbClr val="FF0000"/>
                </a:solidFill>
                <a:latin typeface="Times New Roman" panose="02020603050405020304" pitchFamily="18" charset="0"/>
                <a:cs typeface="Times New Roman" panose="02020603050405020304" pitchFamily="18" charset="0"/>
              </a:rPr>
              <a:t>incremental</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FF0000"/>
                </a:solidFill>
                <a:latin typeface="Times New Roman" panose="02020603050405020304" pitchFamily="18" charset="0"/>
                <a:cs typeface="Times New Roman" panose="02020603050405020304" pitchFamily="18" charset="0"/>
              </a:rPr>
              <a:t>delivery</a:t>
            </a:r>
            <a:r>
              <a:rPr lang="en-US" altLang="en-US" sz="3200" dirty="0">
                <a:latin typeface="Times New Roman" panose="02020603050405020304" pitchFamily="18" charset="0"/>
                <a:cs typeface="Times New Roman" panose="02020603050405020304" pitchFamily="18" charset="0"/>
              </a:rPr>
              <a:t> of </a:t>
            </a:r>
            <a:r>
              <a:rPr lang="en-US" altLang="en-US" sz="3200" b="1" dirty="0">
                <a:solidFill>
                  <a:srgbClr val="FF0000"/>
                </a:solidFill>
                <a:latin typeface="Times New Roman" panose="02020603050405020304" pitchFamily="18" charset="0"/>
                <a:cs typeface="Times New Roman" panose="02020603050405020304" pitchFamily="18" charset="0"/>
              </a:rPr>
              <a:t>value</a:t>
            </a:r>
            <a:r>
              <a:rPr lang="en-US" altLang="en-US" sz="3200" dirty="0">
                <a:latin typeface="Times New Roman" panose="02020603050405020304" pitchFamily="18" charset="0"/>
                <a:cs typeface="Times New Roman" panose="02020603050405020304" pitchFamily="18" charset="0"/>
              </a:rPr>
              <a:t>. </a:t>
            </a:r>
            <a:endParaRPr lang="en-US" altLang="en-US" sz="32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It </a:t>
            </a:r>
            <a:r>
              <a:rPr lang="en-US" altLang="en-US" sz="3200" dirty="0">
                <a:latin typeface="Times New Roman" panose="02020603050405020304" pitchFamily="18" charset="0"/>
                <a:cs typeface="Times New Roman" panose="02020603050405020304" pitchFamily="18" charset="0"/>
              </a:rPr>
              <a:t>is particularly </a:t>
            </a:r>
            <a:r>
              <a:rPr lang="en-US" altLang="en-US" sz="3200" b="1" dirty="0">
                <a:latin typeface="Times New Roman" panose="02020603050405020304" pitchFamily="18" charset="0"/>
                <a:cs typeface="Times New Roman" panose="02020603050405020304" pitchFamily="18" charset="0"/>
              </a:rPr>
              <a:t>well-suited</a:t>
            </a:r>
            <a:r>
              <a:rPr lang="en-US" altLang="en-US" sz="3200" dirty="0">
                <a:latin typeface="Times New Roman" panose="02020603050405020304" pitchFamily="18" charset="0"/>
                <a:cs typeface="Times New Roman" panose="02020603050405020304" pitchFamily="18" charset="0"/>
              </a:rPr>
              <a:t> for </a:t>
            </a:r>
            <a:r>
              <a:rPr lang="en-US" altLang="en-US" sz="3200" b="1" dirty="0">
                <a:latin typeface="Times New Roman" panose="02020603050405020304" pitchFamily="18" charset="0"/>
                <a:cs typeface="Times New Roman" panose="02020603050405020304" pitchFamily="18" charset="0"/>
              </a:rPr>
              <a:t>projects</a:t>
            </a:r>
            <a:r>
              <a:rPr lang="en-US" altLang="en-US" sz="3200" dirty="0">
                <a:latin typeface="Times New Roman" panose="02020603050405020304" pitchFamily="18" charset="0"/>
                <a:cs typeface="Times New Roman" panose="02020603050405020304" pitchFamily="18" charset="0"/>
              </a:rPr>
              <a:t> with high </a:t>
            </a:r>
            <a:endParaRPr lang="en-US" altLang="en-US" sz="32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3200" b="1" dirty="0">
                <a:solidFill>
                  <a:srgbClr val="6600CC"/>
                </a:solidFill>
                <a:latin typeface="Times New Roman" panose="02020603050405020304" pitchFamily="18" charset="0"/>
                <a:cs typeface="Times New Roman" panose="02020603050405020304" pitchFamily="18" charset="0"/>
              </a:rPr>
              <a:t> </a:t>
            </a:r>
            <a:r>
              <a:rPr lang="en-US" altLang="en-US" sz="3200" b="1" dirty="0" smtClean="0">
                <a:solidFill>
                  <a:srgbClr val="6600CC"/>
                </a:solidFill>
                <a:latin typeface="Times New Roman" panose="02020603050405020304" pitchFamily="18" charset="0"/>
                <a:cs typeface="Times New Roman" panose="02020603050405020304" pitchFamily="18" charset="0"/>
              </a:rPr>
              <a:t>         uncertainty</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6600CC"/>
                </a:solidFill>
                <a:latin typeface="Times New Roman" panose="02020603050405020304" pitchFamily="18" charset="0"/>
                <a:cs typeface="Times New Roman" panose="02020603050405020304" pitchFamily="18" charset="0"/>
              </a:rPr>
              <a:t>complexity</a:t>
            </a:r>
            <a:r>
              <a:rPr lang="en-US" altLang="en-US" sz="3200" dirty="0">
                <a:latin typeface="Times New Roman" panose="02020603050405020304" pitchFamily="18" charset="0"/>
                <a:cs typeface="Times New Roman" panose="02020603050405020304" pitchFamily="18" charset="0"/>
              </a:rPr>
              <a:t>, and </a:t>
            </a:r>
            <a:r>
              <a:rPr lang="en-US" altLang="en-US" sz="3200" b="1" dirty="0">
                <a:solidFill>
                  <a:srgbClr val="6600CC"/>
                </a:solidFill>
                <a:latin typeface="Times New Roman" panose="02020603050405020304" pitchFamily="18" charset="0"/>
                <a:cs typeface="Times New Roman" panose="02020603050405020304" pitchFamily="18" charset="0"/>
              </a:rPr>
              <a:t>changing</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6600CC"/>
                </a:solidFill>
                <a:latin typeface="Times New Roman" panose="02020603050405020304" pitchFamily="18" charset="0"/>
                <a:cs typeface="Times New Roman" panose="02020603050405020304" pitchFamily="18" charset="0"/>
              </a:rPr>
              <a:t>requirements</a:t>
            </a:r>
            <a:r>
              <a:rPr lang="en-US" altLang="en-US" sz="3200" dirty="0">
                <a:latin typeface="Times New Roman" panose="02020603050405020304" pitchFamily="18" charset="0"/>
                <a:cs typeface="Times New Roman" panose="02020603050405020304" pitchFamily="18" charset="0"/>
              </a:rPr>
              <a:t>. </a:t>
            </a:r>
            <a:endParaRPr lang="en-US" altLang="en-US" sz="32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ü"/>
            </a:pPr>
            <a:r>
              <a:rPr lang="en-US" altLang="en-US" sz="3200" dirty="0" smtClean="0">
                <a:latin typeface="Times New Roman" panose="02020603050405020304" pitchFamily="18" charset="0"/>
                <a:cs typeface="Times New Roman" panose="02020603050405020304" pitchFamily="18" charset="0"/>
              </a:rPr>
              <a:t>However</a:t>
            </a:r>
            <a:r>
              <a:rPr lang="en-US" altLang="en-US" sz="3200" dirty="0">
                <a:latin typeface="Times New Roman" panose="02020603050405020304" pitchFamily="18" charset="0"/>
                <a:cs typeface="Times New Roman" panose="02020603050405020304" pitchFamily="18" charset="0"/>
              </a:rPr>
              <a:t>, it may </a:t>
            </a:r>
            <a:r>
              <a:rPr lang="en-US" altLang="en-US" sz="3200" b="1" dirty="0">
                <a:solidFill>
                  <a:srgbClr val="0000CC"/>
                </a:solidFill>
                <a:latin typeface="Times New Roman" panose="02020603050405020304" pitchFamily="18" charset="0"/>
                <a:cs typeface="Times New Roman" panose="02020603050405020304" pitchFamily="18" charset="0"/>
              </a:rPr>
              <a:t>not</a:t>
            </a:r>
            <a:r>
              <a:rPr lang="en-US" altLang="en-US" sz="3200" dirty="0">
                <a:latin typeface="Times New Roman" panose="02020603050405020304" pitchFamily="18" charset="0"/>
                <a:cs typeface="Times New Roman" panose="02020603050405020304" pitchFamily="18" charset="0"/>
              </a:rPr>
              <a:t> be </a:t>
            </a:r>
            <a:r>
              <a:rPr lang="en-US" altLang="en-US" sz="3200" b="1" dirty="0">
                <a:solidFill>
                  <a:srgbClr val="0000CC"/>
                </a:solidFill>
                <a:latin typeface="Times New Roman" panose="02020603050405020304" pitchFamily="18" charset="0"/>
                <a:cs typeface="Times New Roman" panose="02020603050405020304" pitchFamily="18" charset="0"/>
              </a:rPr>
              <a:t>suitable</a:t>
            </a:r>
            <a:r>
              <a:rPr lang="en-US" altLang="en-US" sz="3200" dirty="0">
                <a:latin typeface="Times New Roman" panose="02020603050405020304" pitchFamily="18" charset="0"/>
                <a:cs typeface="Times New Roman" panose="02020603050405020304" pitchFamily="18" charset="0"/>
              </a:rPr>
              <a:t> for all </a:t>
            </a:r>
            <a:r>
              <a:rPr lang="en-US" altLang="en-US" sz="3200" b="1" dirty="0">
                <a:solidFill>
                  <a:srgbClr val="660033"/>
                </a:solidFill>
                <a:latin typeface="Times New Roman" panose="02020603050405020304" pitchFamily="18" charset="0"/>
                <a:cs typeface="Times New Roman" panose="02020603050405020304" pitchFamily="18" charset="0"/>
              </a:rPr>
              <a:t>projects</a:t>
            </a:r>
            <a:r>
              <a:rPr lang="en-US" altLang="en-US" sz="3200" dirty="0">
                <a:latin typeface="Times New Roman" panose="02020603050405020304" pitchFamily="18" charset="0"/>
                <a:cs typeface="Times New Roman" panose="02020603050405020304" pitchFamily="18" charset="0"/>
              </a:rPr>
              <a:t> and </a:t>
            </a:r>
            <a:endParaRPr lang="en-US" altLang="en-US" sz="32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3200" b="1" dirty="0">
                <a:solidFill>
                  <a:srgbClr val="660033"/>
                </a:solidFill>
                <a:latin typeface="Times New Roman" panose="02020603050405020304" pitchFamily="18" charset="0"/>
                <a:cs typeface="Times New Roman" panose="02020603050405020304" pitchFamily="18" charset="0"/>
              </a:rPr>
              <a:t> </a:t>
            </a:r>
            <a:r>
              <a:rPr lang="en-US" altLang="en-US" sz="3200" b="1" dirty="0" smtClean="0">
                <a:solidFill>
                  <a:srgbClr val="660033"/>
                </a:solidFill>
                <a:latin typeface="Times New Roman" panose="02020603050405020304" pitchFamily="18" charset="0"/>
                <a:cs typeface="Times New Roman" panose="02020603050405020304" pitchFamily="18" charset="0"/>
              </a:rPr>
              <a:t>                   requires</a:t>
            </a:r>
            <a:r>
              <a:rPr lang="en-US" altLang="en-US" sz="3200" dirty="0" smtClean="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careful </a:t>
            </a:r>
            <a:r>
              <a:rPr lang="en-US" altLang="en-US" sz="3200" b="1" dirty="0">
                <a:solidFill>
                  <a:srgbClr val="660033"/>
                </a:solidFill>
                <a:latin typeface="Times New Roman" panose="02020603050405020304" pitchFamily="18" charset="0"/>
                <a:cs typeface="Times New Roman" panose="02020603050405020304" pitchFamily="18" charset="0"/>
              </a:rPr>
              <a:t>planning</a:t>
            </a:r>
            <a:r>
              <a:rPr lang="en-US" altLang="en-US" sz="3200" dirty="0">
                <a:latin typeface="Times New Roman" panose="02020603050405020304" pitchFamily="18" charset="0"/>
                <a:cs typeface="Times New Roman" panose="02020603050405020304" pitchFamily="18" charset="0"/>
              </a:rPr>
              <a:t>, </a:t>
            </a:r>
            <a:r>
              <a:rPr lang="en-US" altLang="en-US" sz="3200" b="1" dirty="0">
                <a:solidFill>
                  <a:srgbClr val="006600"/>
                </a:solidFill>
                <a:latin typeface="Times New Roman" panose="02020603050405020304" pitchFamily="18" charset="0"/>
                <a:cs typeface="Times New Roman" panose="02020603050405020304" pitchFamily="18" charset="0"/>
              </a:rPr>
              <a:t>management</a:t>
            </a:r>
            <a:r>
              <a:rPr lang="en-US" altLang="en-US" sz="3200" dirty="0">
                <a:latin typeface="Times New Roman" panose="02020603050405020304" pitchFamily="18" charset="0"/>
                <a:cs typeface="Times New Roman" panose="02020603050405020304" pitchFamily="18" charset="0"/>
              </a:rPr>
              <a:t>, and </a:t>
            </a:r>
            <a:endParaRPr lang="en-US" altLang="en-US" sz="32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3200" b="1" dirty="0">
                <a:solidFill>
                  <a:srgbClr val="006600"/>
                </a:solidFill>
                <a:latin typeface="Times New Roman" panose="02020603050405020304" pitchFamily="18" charset="0"/>
                <a:cs typeface="Times New Roman" panose="02020603050405020304" pitchFamily="18" charset="0"/>
              </a:rPr>
              <a:t> </a:t>
            </a:r>
            <a:r>
              <a:rPr lang="en-US" altLang="en-US" sz="3200" b="1" dirty="0" smtClean="0">
                <a:solidFill>
                  <a:srgbClr val="006600"/>
                </a:solidFill>
                <a:latin typeface="Times New Roman" panose="02020603050405020304" pitchFamily="18" charset="0"/>
                <a:cs typeface="Times New Roman" panose="02020603050405020304" pitchFamily="18" charset="0"/>
              </a:rPr>
              <a:t>                    execution</a:t>
            </a:r>
            <a:r>
              <a:rPr lang="en-US" altLang="en-US" sz="3200" dirty="0" smtClean="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to be </a:t>
            </a:r>
            <a:r>
              <a:rPr lang="en-US" altLang="en-US" sz="3200" b="1" dirty="0">
                <a:solidFill>
                  <a:srgbClr val="006600"/>
                </a:solidFill>
                <a:latin typeface="Times New Roman" panose="02020603050405020304" pitchFamily="18" charset="0"/>
                <a:cs typeface="Times New Roman" panose="02020603050405020304" pitchFamily="18" charset="0"/>
              </a:rPr>
              <a:t>successful</a:t>
            </a:r>
            <a:r>
              <a:rPr lang="en-US" altLang="en-US" sz="3200" dirty="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ts val="0"/>
              </a:spcBef>
              <a:buFont typeface="Wingdings" panose="05000000000000000000" pitchFamily="2" charset="2"/>
              <a:buChar char="§"/>
            </a:pPr>
            <a:endParaRPr lang="en-US" altLang="en-US" sz="3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362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5. Agile Model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98206"/>
            <a:ext cx="12192000" cy="6459794"/>
          </a:xfrm>
        </p:spPr>
        <p:txBody>
          <a:bodyPr>
            <a:noAutofit/>
          </a:bodyPr>
          <a:lstStyle/>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is </a:t>
            </a: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methodology</a:t>
            </a:r>
            <a:r>
              <a:rPr lang="en-GB" dirty="0">
                <a:latin typeface="Times New Roman" panose="02020603050405020304" pitchFamily="18" charset="0"/>
                <a:cs typeface="Times New Roman" panose="02020603050405020304" pitchFamily="18" charset="0"/>
              </a:rPr>
              <a:t> that emphasizes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flexibility</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collaboration</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iterative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emerged as a </a:t>
            </a:r>
            <a:r>
              <a:rPr lang="en-GB" b="1" dirty="0">
                <a:latin typeface="Times New Roman" panose="02020603050405020304" pitchFamily="18" charset="0"/>
                <a:cs typeface="Times New Roman" panose="02020603050405020304" pitchFamily="18" charset="0"/>
              </a:rPr>
              <a:t>response</a:t>
            </a:r>
            <a:r>
              <a:rPr lang="en-GB" dirty="0">
                <a:latin typeface="Times New Roman" panose="02020603050405020304" pitchFamily="18" charset="0"/>
                <a:cs typeface="Times New Roman" panose="02020603050405020304" pitchFamily="18" charset="0"/>
              </a:rPr>
              <a:t> to the </a:t>
            </a:r>
            <a:r>
              <a:rPr lang="en-GB" b="1" dirty="0">
                <a:solidFill>
                  <a:srgbClr val="D60093"/>
                </a:solidFill>
                <a:latin typeface="Times New Roman" panose="02020603050405020304" pitchFamily="18" charset="0"/>
                <a:cs typeface="Times New Roman" panose="02020603050405020304" pitchFamily="18" charset="0"/>
              </a:rPr>
              <a:t>limitations</a:t>
            </a:r>
            <a:r>
              <a:rPr lang="en-GB" dirty="0">
                <a:latin typeface="Times New Roman" panose="02020603050405020304" pitchFamily="18" charset="0"/>
                <a:cs typeface="Times New Roman" panose="02020603050405020304" pitchFamily="18" charset="0"/>
              </a:rPr>
              <a:t> of </a:t>
            </a:r>
            <a:r>
              <a:rPr lang="en-GB" b="1" dirty="0">
                <a:solidFill>
                  <a:srgbClr val="D60093"/>
                </a:solidFill>
                <a:latin typeface="Times New Roman" panose="02020603050405020304" pitchFamily="18" charset="0"/>
                <a:cs typeface="Times New Roman" panose="02020603050405020304" pitchFamily="18" charset="0"/>
              </a:rPr>
              <a:t>traditional</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		waterfall</a:t>
            </a:r>
            <a:r>
              <a:rPr lang="en-GB" dirty="0" smtClean="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approaches</a:t>
            </a:r>
            <a:r>
              <a:rPr lang="en-GB" dirty="0">
                <a:latin typeface="Times New Roman" panose="02020603050405020304" pitchFamily="18" charset="0"/>
                <a:cs typeface="Times New Roman" panose="02020603050405020304" pitchFamily="18" charset="0"/>
              </a:rPr>
              <a:t>, which often </a:t>
            </a:r>
            <a:r>
              <a:rPr lang="en-GB" b="1" dirty="0">
                <a:latin typeface="Times New Roman" panose="02020603050405020304" pitchFamily="18" charset="0"/>
                <a:cs typeface="Times New Roman" panose="02020603050405020304" pitchFamily="18" charset="0"/>
              </a:rPr>
              <a:t>struggled</a:t>
            </a:r>
            <a:r>
              <a:rPr lang="en-GB" dirty="0">
                <a:latin typeface="Times New Roman" panose="02020603050405020304" pitchFamily="18" charset="0"/>
                <a:cs typeface="Times New Roman" panose="02020603050405020304" pitchFamily="18" charset="0"/>
              </a:rPr>
              <a:t> to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660033"/>
                </a:solidFill>
                <a:latin typeface="Times New Roman" panose="02020603050405020304" pitchFamily="18" charset="0"/>
                <a:cs typeface="Times New Roman" panose="02020603050405020304" pitchFamily="18" charset="0"/>
              </a:rPr>
              <a:t>accommodate</a:t>
            </a:r>
            <a:r>
              <a:rPr lang="en-GB" dirty="0" smtClean="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changing</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and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6600CC"/>
                </a:solidFill>
                <a:latin typeface="Times New Roman" panose="02020603050405020304" pitchFamily="18" charset="0"/>
                <a:cs typeface="Times New Roman" panose="02020603050405020304" pitchFamily="18" charset="0"/>
              </a:rPr>
              <a:t>evolving</a:t>
            </a:r>
            <a:r>
              <a:rPr lang="en-GB" dirty="0" smtClean="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stakeholder</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needs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a:t>
            </a:r>
            <a:r>
              <a:rPr lang="en-GB" b="1" dirty="0">
                <a:solidFill>
                  <a:srgbClr val="FF0000"/>
                </a:solidFill>
                <a:latin typeface="Times New Roman" panose="02020603050405020304" pitchFamily="18" charset="0"/>
                <a:cs typeface="Times New Roman" panose="02020603050405020304" pitchFamily="18" charset="0"/>
              </a:rPr>
              <a:t>Agile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Model</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prioritizes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customer</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satisfaction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	early</a:t>
            </a:r>
            <a:r>
              <a:rPr lang="en-GB" dirty="0" smtClean="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delivery</a:t>
            </a:r>
            <a:r>
              <a:rPr lang="en-GB" dirty="0">
                <a:latin typeface="Times New Roman" panose="02020603050405020304" pitchFamily="18" charset="0"/>
                <a:cs typeface="Times New Roman" panose="02020603050405020304" pitchFamily="18" charset="0"/>
              </a:rPr>
              <a:t> of </a:t>
            </a:r>
            <a:r>
              <a:rPr lang="en-GB" b="1" dirty="0">
                <a:solidFill>
                  <a:srgbClr val="006600"/>
                </a:solidFill>
                <a:latin typeface="Times New Roman" panose="02020603050405020304" pitchFamily="18" charset="0"/>
                <a:cs typeface="Times New Roman" panose="02020603050405020304" pitchFamily="18" charset="0"/>
              </a:rPr>
              <a:t>value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continuous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improvement</a:t>
            </a:r>
            <a:r>
              <a:rPr lang="en-GB" dirty="0">
                <a:latin typeface="Times New Roman" panose="02020603050405020304" pitchFamily="18" charset="0"/>
                <a:cs typeface="Times New Roman" panose="02020603050405020304" pitchFamily="18" charset="0"/>
              </a:rPr>
              <a:t> throughout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b="1" dirty="0">
                <a:solidFill>
                  <a:srgbClr val="0000CC"/>
                </a:solidFill>
                <a:latin typeface="Times New Roman" panose="02020603050405020304" pitchFamily="18" charset="0"/>
                <a:cs typeface="Times New Roman" panose="02020603050405020304" pitchFamily="18" charset="0"/>
              </a:rPr>
              <a:t>development process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908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50722"/>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5.1 Characteristics of Agile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50724"/>
            <a:ext cx="12191999" cy="6607276"/>
          </a:xfrm>
        </p:spPr>
        <p:txBody>
          <a:bodyPr>
            <a:noAutofit/>
          </a:bodyPr>
          <a:lstStyle/>
          <a:p>
            <a:pPr marL="514350" indent="-514350" algn="just">
              <a:lnSpc>
                <a:spcPct val="150000"/>
              </a:lnSpc>
              <a:spcBef>
                <a:spcPts val="0"/>
              </a:spcBef>
              <a:buAutoNum type="arabicPeriod"/>
            </a:pPr>
            <a:r>
              <a:rPr lang="en-GB" sz="2600" b="1" dirty="0" smtClean="0">
                <a:solidFill>
                  <a:srgbClr val="0000CC"/>
                </a:solidFill>
                <a:latin typeface="Times New Roman" panose="02020603050405020304" pitchFamily="18" charset="0"/>
                <a:cs typeface="Times New Roman" panose="02020603050405020304" pitchFamily="18" charset="0"/>
              </a:rPr>
              <a:t>Iterative </a:t>
            </a:r>
            <a:r>
              <a:rPr lang="en-GB" sz="2600" b="1" dirty="0">
                <a:solidFill>
                  <a:srgbClr val="0000CC"/>
                </a:solidFill>
                <a:latin typeface="Times New Roman" panose="02020603050405020304" pitchFamily="18" charset="0"/>
                <a:cs typeface="Times New Roman" panose="02020603050405020304" pitchFamily="18" charset="0"/>
              </a:rPr>
              <a:t>and Incremental </a:t>
            </a:r>
            <a:r>
              <a:rPr lang="en-GB" sz="2600" b="1" dirty="0" smtClean="0">
                <a:solidFill>
                  <a:srgbClr val="0000CC"/>
                </a:solidFill>
                <a:latin typeface="Times New Roman" panose="02020603050405020304" pitchFamily="18" charset="0"/>
                <a:cs typeface="Times New Roman" panose="02020603050405020304" pitchFamily="18" charset="0"/>
              </a:rPr>
              <a:t>Development</a:t>
            </a:r>
            <a:endParaRPr lang="en-GB" sz="26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F</a:t>
            </a:r>
            <a:r>
              <a:rPr lang="en-GB" sz="2600" dirty="0" smtClean="0">
                <a:latin typeface="Times New Roman" panose="02020603050405020304" pitchFamily="18" charset="0"/>
                <a:cs typeface="Times New Roman" panose="02020603050405020304" pitchFamily="18" charset="0"/>
              </a:rPr>
              <a:t>ollows </a:t>
            </a:r>
            <a:r>
              <a:rPr lang="en-GB" sz="2600" dirty="0">
                <a:latin typeface="Times New Roman" panose="02020603050405020304" pitchFamily="18" charset="0"/>
                <a:cs typeface="Times New Roman" panose="02020603050405020304" pitchFamily="18" charset="0"/>
              </a:rPr>
              <a:t>an </a:t>
            </a:r>
            <a:r>
              <a:rPr lang="en-GB" sz="2600" b="1" dirty="0">
                <a:solidFill>
                  <a:srgbClr val="660033"/>
                </a:solidFill>
                <a:latin typeface="Times New Roman" panose="02020603050405020304" pitchFamily="18" charset="0"/>
                <a:cs typeface="Times New Roman" panose="02020603050405020304" pitchFamily="18" charset="0"/>
              </a:rPr>
              <a:t>iterative</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incremental</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approach</a:t>
            </a:r>
            <a:r>
              <a:rPr lang="en-GB" sz="2600" dirty="0">
                <a:latin typeface="Times New Roman" panose="02020603050405020304" pitchFamily="18" charset="0"/>
                <a:cs typeface="Times New Roman" panose="02020603050405020304" pitchFamily="18" charset="0"/>
              </a:rPr>
              <a:t> to </a:t>
            </a:r>
            <a:r>
              <a:rPr lang="en-GB" sz="2600" b="1" dirty="0" smtClean="0">
                <a:solidFill>
                  <a:srgbClr val="660033"/>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with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	work</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divided</a:t>
            </a:r>
            <a:r>
              <a:rPr lang="en-GB" sz="2600" dirty="0">
                <a:latin typeface="Times New Roman" panose="02020603050405020304" pitchFamily="18" charset="0"/>
                <a:cs typeface="Times New Roman" panose="02020603050405020304" pitchFamily="18" charset="0"/>
              </a:rPr>
              <a:t> into </a:t>
            </a:r>
            <a:r>
              <a:rPr lang="en-GB" sz="2600" b="1" dirty="0">
                <a:solidFill>
                  <a:srgbClr val="006600"/>
                </a:solidFill>
                <a:latin typeface="Times New Roman" panose="02020603050405020304" pitchFamily="18" charset="0"/>
                <a:cs typeface="Times New Roman" panose="02020603050405020304" pitchFamily="18" charset="0"/>
              </a:rPr>
              <a:t>small</a:t>
            </a:r>
            <a:r>
              <a:rPr lang="en-GB" sz="2600" dirty="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manageable</a:t>
            </a:r>
            <a:r>
              <a:rPr lang="en-GB" sz="2600" dirty="0" smtClean="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iterations</a:t>
            </a:r>
            <a:r>
              <a:rPr lang="en-GB" sz="2600" dirty="0">
                <a:latin typeface="Times New Roman" panose="02020603050405020304" pitchFamily="18" charset="0"/>
                <a:cs typeface="Times New Roman" panose="02020603050405020304" pitchFamily="18" charset="0"/>
              </a:rPr>
              <a:t> or </a:t>
            </a:r>
            <a:r>
              <a:rPr lang="en-GB" sz="2600" b="1" dirty="0">
                <a:solidFill>
                  <a:srgbClr val="006600"/>
                </a:solidFill>
                <a:latin typeface="Times New Roman" panose="02020603050405020304" pitchFamily="18" charset="0"/>
                <a:cs typeface="Times New Roman" panose="02020603050405020304" pitchFamily="18" charset="0"/>
              </a:rPr>
              <a:t>sprints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Each </a:t>
            </a:r>
            <a:r>
              <a:rPr lang="en-GB" sz="2600" b="1" dirty="0">
                <a:solidFill>
                  <a:srgbClr val="FF0000"/>
                </a:solidFill>
                <a:latin typeface="Times New Roman" panose="02020603050405020304" pitchFamily="18" charset="0"/>
                <a:cs typeface="Times New Roman" panose="02020603050405020304" pitchFamily="18" charset="0"/>
              </a:rPr>
              <a:t>iteration</a:t>
            </a:r>
            <a:r>
              <a:rPr lang="en-GB" sz="2600" dirty="0">
                <a:latin typeface="Times New Roman" panose="02020603050405020304" pitchFamily="18" charset="0"/>
                <a:cs typeface="Times New Roman" panose="02020603050405020304" pitchFamily="18" charset="0"/>
              </a:rPr>
              <a:t> typically lasts for </a:t>
            </a:r>
            <a:r>
              <a:rPr lang="en-GB" sz="2600" b="1" dirty="0">
                <a:solidFill>
                  <a:srgbClr val="FF0000"/>
                </a:solidFill>
                <a:latin typeface="Times New Roman" panose="02020603050405020304" pitchFamily="18" charset="0"/>
                <a:cs typeface="Times New Roman" panose="02020603050405020304" pitchFamily="18" charset="0"/>
              </a:rPr>
              <a:t>1-4 weeks</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FF0000"/>
                </a:solidFill>
                <a:latin typeface="Times New Roman" panose="02020603050405020304" pitchFamily="18" charset="0"/>
                <a:cs typeface="Times New Roman" panose="02020603050405020304" pitchFamily="18" charset="0"/>
              </a:rPr>
              <a:t>results</a:t>
            </a:r>
            <a:r>
              <a:rPr lang="en-GB" sz="2600" dirty="0">
                <a:latin typeface="Times New Roman" panose="02020603050405020304" pitchFamily="18" charset="0"/>
                <a:cs typeface="Times New Roman" panose="02020603050405020304" pitchFamily="18" charset="0"/>
              </a:rPr>
              <a:t> in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D60093"/>
                </a:solidFill>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				delivery</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 </a:t>
            </a:r>
            <a:r>
              <a:rPr lang="en-GB" sz="2600" b="1" dirty="0">
                <a:solidFill>
                  <a:srgbClr val="D60093"/>
                </a:solidFill>
                <a:latin typeface="Times New Roman" panose="02020603050405020304" pitchFamily="18" charset="0"/>
                <a:cs typeface="Times New Roman" panose="02020603050405020304" pitchFamily="18" charset="0"/>
              </a:rPr>
              <a:t>working</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increment</a:t>
            </a:r>
            <a:r>
              <a:rPr lang="en-GB" sz="2600" dirty="0">
                <a:latin typeface="Times New Roman" panose="02020603050405020304" pitchFamily="18" charset="0"/>
                <a:cs typeface="Times New Roman" panose="02020603050405020304" pitchFamily="18" charset="0"/>
              </a:rPr>
              <a:t> of the </a:t>
            </a:r>
            <a:r>
              <a:rPr lang="en-GB" sz="2600" b="1" dirty="0">
                <a:solidFill>
                  <a:srgbClr val="D6009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2. Customer Collaboration</a:t>
            </a:r>
            <a:endParaRPr lang="en-GB" sz="2600" dirty="0" smtClean="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smtClean="0">
                <a:solidFill>
                  <a:srgbClr val="660033"/>
                </a:solidFill>
                <a:latin typeface="Times New Roman" panose="02020603050405020304" pitchFamily="18" charset="0"/>
                <a:cs typeface="Times New Roman" panose="02020603050405020304" pitchFamily="18" charset="0"/>
              </a:rPr>
              <a:t>Emphasis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on </a:t>
            </a:r>
            <a:r>
              <a:rPr lang="en-GB" sz="2600" b="1" dirty="0">
                <a:solidFill>
                  <a:srgbClr val="660033"/>
                </a:solidFill>
                <a:latin typeface="Times New Roman" panose="02020603050405020304" pitchFamily="18" charset="0"/>
                <a:cs typeface="Times New Roman" panose="02020603050405020304" pitchFamily="18" charset="0"/>
              </a:rPr>
              <a:t>collaboration</a:t>
            </a:r>
            <a:r>
              <a:rPr lang="en-GB" sz="2600" dirty="0">
                <a:latin typeface="Times New Roman" panose="02020603050405020304" pitchFamily="18" charset="0"/>
                <a:cs typeface="Times New Roman" panose="02020603050405020304" pitchFamily="18" charset="0"/>
              </a:rPr>
              <a:t> with </a:t>
            </a:r>
            <a:r>
              <a:rPr lang="en-GB" sz="2600" b="1" dirty="0">
                <a:solidFill>
                  <a:srgbClr val="6600CC"/>
                </a:solidFill>
                <a:latin typeface="Times New Roman" panose="02020603050405020304" pitchFamily="18" charset="0"/>
                <a:cs typeface="Times New Roman" panose="02020603050405020304" pitchFamily="18" charset="0"/>
              </a:rPr>
              <a:t>customers</a:t>
            </a:r>
            <a:r>
              <a:rPr lang="en-GB" sz="2600" dirty="0">
                <a:latin typeface="Times New Roman" panose="02020603050405020304" pitchFamily="18" charset="0"/>
                <a:cs typeface="Times New Roman" panose="02020603050405020304" pitchFamily="18" charset="0"/>
              </a:rPr>
              <a:t> and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	stakeholders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throughout the </a:t>
            </a:r>
            <a:r>
              <a:rPr lang="en-GB" sz="2600" b="1" dirty="0">
                <a:solidFill>
                  <a:srgbClr val="006600"/>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b="1" dirty="0" smtClean="0">
                <a:solidFill>
                  <a:srgbClr val="006600"/>
                </a:solidFill>
                <a:latin typeface="Times New Roman" panose="02020603050405020304" pitchFamily="18" charset="0"/>
                <a:cs typeface="Times New Roman" panose="02020603050405020304" pitchFamily="18" charset="0"/>
              </a:rPr>
              <a:t>Customers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are </a:t>
            </a:r>
            <a:r>
              <a:rPr lang="en-GB" sz="2600" b="1" dirty="0">
                <a:solidFill>
                  <a:srgbClr val="0000CC"/>
                </a:solidFill>
                <a:latin typeface="Times New Roman" panose="02020603050405020304" pitchFamily="18" charset="0"/>
                <a:cs typeface="Times New Roman" panose="02020603050405020304" pitchFamily="18" charset="0"/>
              </a:rPr>
              <a:t>actively</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involved</a:t>
            </a:r>
            <a:r>
              <a:rPr lang="en-GB" sz="2600" dirty="0">
                <a:latin typeface="Times New Roman" panose="02020603050405020304" pitchFamily="18" charset="0"/>
                <a:cs typeface="Times New Roman" panose="02020603050405020304" pitchFamily="18" charset="0"/>
              </a:rPr>
              <a:t> in </a:t>
            </a:r>
            <a:r>
              <a:rPr lang="en-GB" sz="2600" b="1" dirty="0">
                <a:solidFill>
                  <a:srgbClr val="0000CC"/>
                </a:solidFill>
                <a:latin typeface="Times New Roman" panose="02020603050405020304" pitchFamily="18" charset="0"/>
                <a:cs typeface="Times New Roman" panose="02020603050405020304" pitchFamily="18" charset="0"/>
              </a:rPr>
              <a:t>defining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	providing</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feedback</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prioritizing features, </a:t>
            </a:r>
            <a:endParaRPr lang="en-GB" sz="2600" b="1"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		ensuring </a:t>
            </a:r>
            <a:r>
              <a:rPr lang="en-GB" sz="2600" dirty="0">
                <a:latin typeface="Times New Roman" panose="02020603050405020304" pitchFamily="18" charset="0"/>
                <a:cs typeface="Times New Roman" panose="02020603050405020304" pitchFamily="18" charset="0"/>
              </a:rPr>
              <a:t>that the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meets</a:t>
            </a:r>
            <a:r>
              <a:rPr lang="en-GB" sz="2600" dirty="0">
                <a:latin typeface="Times New Roman" panose="02020603050405020304" pitchFamily="18" charset="0"/>
                <a:cs typeface="Times New Roman" panose="02020603050405020304" pitchFamily="18" charset="0"/>
              </a:rPr>
              <a:t> their </a:t>
            </a:r>
            <a:r>
              <a:rPr lang="en-GB" sz="2600" b="1" dirty="0">
                <a:solidFill>
                  <a:srgbClr val="66003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expectations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5740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5.1 Characteristics of Agile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31" y="398206"/>
            <a:ext cx="12029769" cy="6459794"/>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3. Flexibility and </a:t>
            </a:r>
            <a:r>
              <a:rPr lang="en-GB" sz="2600" b="1" dirty="0" smtClean="0">
                <a:solidFill>
                  <a:srgbClr val="0000CC"/>
                </a:solidFill>
                <a:latin typeface="Times New Roman" panose="02020603050405020304" pitchFamily="18" charset="0"/>
                <a:cs typeface="Times New Roman" panose="02020603050405020304" pitchFamily="18" charset="0"/>
              </a:rPr>
              <a:t>Adaptability</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a:t>
            </a:r>
            <a:r>
              <a:rPr lang="en-GB" sz="2600" dirty="0" smtClean="0">
                <a:latin typeface="Times New Roman" panose="02020603050405020304" pitchFamily="18" charset="0"/>
                <a:cs typeface="Times New Roman" panose="02020603050405020304" pitchFamily="18" charset="0"/>
              </a:rPr>
              <a:t>ighly </a:t>
            </a:r>
            <a:r>
              <a:rPr lang="en-GB" sz="2600" b="1" dirty="0">
                <a:latin typeface="Times New Roman" panose="02020603050405020304" pitchFamily="18" charset="0"/>
                <a:cs typeface="Times New Roman" panose="02020603050405020304" pitchFamily="18" charset="0"/>
              </a:rPr>
              <a:t>flexible</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adaptable</a:t>
            </a:r>
            <a:r>
              <a:rPr lang="en-GB" sz="2600" dirty="0">
                <a:latin typeface="Times New Roman" panose="02020603050405020304" pitchFamily="18" charset="0"/>
                <a:cs typeface="Times New Roman" panose="02020603050405020304" pitchFamily="18" charset="0"/>
              </a:rPr>
              <a:t>, allowing for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changes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to be </a:t>
            </a:r>
            <a:r>
              <a:rPr lang="en-GB" sz="2600" b="1" dirty="0">
                <a:solidFill>
                  <a:srgbClr val="6600CC"/>
                </a:solidFill>
                <a:latin typeface="Times New Roman" panose="02020603050405020304" pitchFamily="18" charset="0"/>
                <a:cs typeface="Times New Roman" panose="02020603050405020304" pitchFamily="18" charset="0"/>
              </a:rPr>
              <a:t>incorporated</a:t>
            </a:r>
            <a:r>
              <a:rPr lang="en-GB" sz="2600" dirty="0">
                <a:latin typeface="Times New Roman" panose="02020603050405020304" pitchFamily="18" charset="0"/>
                <a:cs typeface="Times New Roman" panose="02020603050405020304" pitchFamily="18" charset="0"/>
              </a:rPr>
              <a:t> at any </a:t>
            </a:r>
            <a:r>
              <a:rPr lang="en-GB" sz="2600" b="1" dirty="0">
                <a:solidFill>
                  <a:srgbClr val="6600CC"/>
                </a:solidFill>
                <a:latin typeface="Times New Roman" panose="02020603050405020304" pitchFamily="18" charset="0"/>
                <a:cs typeface="Times New Roman" panose="02020603050405020304" pitchFamily="18" charset="0"/>
              </a:rPr>
              <a:t>stage</a:t>
            </a:r>
            <a:r>
              <a:rPr lang="en-GB" sz="2600" dirty="0">
                <a:latin typeface="Times New Roman" panose="02020603050405020304" pitchFamily="18" charset="0"/>
                <a:cs typeface="Times New Roman" panose="02020603050405020304" pitchFamily="18" charset="0"/>
              </a:rPr>
              <a:t> of the </a:t>
            </a:r>
            <a:r>
              <a:rPr lang="en-GB" sz="2600" b="1" dirty="0">
                <a:solidFill>
                  <a:srgbClr val="6600CC"/>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a:solidFill>
                  <a:srgbClr val="006600"/>
                </a:solidFill>
                <a:latin typeface="Times New Roman" panose="02020603050405020304" pitchFamily="18" charset="0"/>
                <a:cs typeface="Times New Roman" panose="02020603050405020304" pitchFamily="18" charset="0"/>
              </a:rPr>
              <a:t>captured</a:t>
            </a:r>
            <a:r>
              <a:rPr lang="en-GB" sz="2600" dirty="0">
                <a:latin typeface="Times New Roman" panose="02020603050405020304" pitchFamily="18" charset="0"/>
                <a:cs typeface="Times New Roman" panose="02020603050405020304" pitchFamily="18" charset="0"/>
              </a:rPr>
              <a:t> as </a:t>
            </a:r>
            <a:r>
              <a:rPr lang="en-GB" sz="2600" b="1" dirty="0">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stories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which can be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reprioritized</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FF0000"/>
                </a:solidFill>
                <a:latin typeface="Times New Roman" panose="02020603050405020304" pitchFamily="18" charset="0"/>
                <a:cs typeface="Times New Roman" panose="02020603050405020304" pitchFamily="18" charset="0"/>
              </a:rPr>
              <a:t>adjusted</a:t>
            </a:r>
            <a:r>
              <a:rPr lang="en-GB" sz="2600" dirty="0">
                <a:latin typeface="Times New Roman" panose="02020603050405020304" pitchFamily="18" charset="0"/>
                <a:cs typeface="Times New Roman" panose="02020603050405020304" pitchFamily="18" charset="0"/>
              </a:rPr>
              <a:t> based on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			feedback</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FF0000"/>
                </a:solidFill>
                <a:latin typeface="Times New Roman" panose="02020603050405020304" pitchFamily="18" charset="0"/>
                <a:cs typeface="Times New Roman" panose="02020603050405020304" pitchFamily="18" charset="0"/>
              </a:rPr>
              <a:t>changing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business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needs</a:t>
            </a:r>
            <a:r>
              <a:rPr lang="en-GB" sz="26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600" b="1" dirty="0" smtClean="0">
                <a:solidFill>
                  <a:srgbClr val="0000CC"/>
                </a:solidFill>
                <a:latin typeface="Times New Roman" panose="02020603050405020304" pitchFamily="18" charset="0"/>
                <a:cs typeface="Times New Roman" panose="02020603050405020304" pitchFamily="18" charset="0"/>
              </a:rPr>
              <a:t>4. Continuous </a:t>
            </a:r>
            <a:r>
              <a:rPr lang="en-US" altLang="en-US" sz="2600" b="1" dirty="0">
                <a:solidFill>
                  <a:srgbClr val="0000CC"/>
                </a:solidFill>
                <a:latin typeface="Times New Roman" panose="02020603050405020304" pitchFamily="18" charset="0"/>
                <a:cs typeface="Times New Roman" panose="02020603050405020304" pitchFamily="18" charset="0"/>
              </a:rPr>
              <a:t>Delivery of </a:t>
            </a:r>
            <a:r>
              <a:rPr lang="en-US" altLang="en-US" sz="2600" b="1" dirty="0" smtClean="0">
                <a:solidFill>
                  <a:srgbClr val="0000CC"/>
                </a:solidFill>
                <a:latin typeface="Times New Roman" panose="02020603050405020304" pitchFamily="18" charset="0"/>
                <a:cs typeface="Times New Roman" panose="02020603050405020304" pitchFamily="18" charset="0"/>
              </a:rPr>
              <a:t>Value</a:t>
            </a:r>
            <a:r>
              <a:rPr lang="en-US" altLang="en-US" sz="26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ts val="0"/>
              </a:spcBef>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Agile Model focuses </a:t>
            </a:r>
            <a:r>
              <a:rPr lang="en-US" altLang="en-US" sz="2600" dirty="0">
                <a:latin typeface="Times New Roman" panose="02020603050405020304" pitchFamily="18" charset="0"/>
                <a:cs typeface="Times New Roman" panose="02020603050405020304" pitchFamily="18" charset="0"/>
              </a:rPr>
              <a:t>on </a:t>
            </a:r>
            <a:r>
              <a:rPr lang="en-US" altLang="en-US" sz="2600" b="1" dirty="0">
                <a:solidFill>
                  <a:srgbClr val="660033"/>
                </a:solidFill>
                <a:latin typeface="Times New Roman" panose="02020603050405020304" pitchFamily="18" charset="0"/>
                <a:cs typeface="Times New Roman" panose="02020603050405020304" pitchFamily="18" charset="0"/>
              </a:rPr>
              <a:t>delivering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value</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660033"/>
                </a:solidFill>
                <a:latin typeface="Times New Roman" panose="02020603050405020304" pitchFamily="18" charset="0"/>
                <a:cs typeface="Times New Roman" panose="02020603050405020304" pitchFamily="18" charset="0"/>
              </a:rPr>
              <a:t>customers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early</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often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600" b="1" dirty="0" smtClean="0">
                <a:solidFill>
                  <a:srgbClr val="D60093"/>
                </a:solidFill>
                <a:latin typeface="Times New Roman" panose="02020603050405020304" pitchFamily="18" charset="0"/>
                <a:cs typeface="Times New Roman" panose="02020603050405020304" pitchFamily="18" charset="0"/>
              </a:rPr>
              <a:t>Working </a:t>
            </a:r>
            <a:r>
              <a:rPr lang="en-US" altLang="en-US" sz="2600" b="1" dirty="0">
                <a:solidFill>
                  <a:srgbClr val="D60093"/>
                </a:solidFill>
                <a:latin typeface="Times New Roman" panose="02020603050405020304" pitchFamily="18" charset="0"/>
                <a:cs typeface="Times New Roman" panose="02020603050405020304" pitchFamily="18" charset="0"/>
              </a:rPr>
              <a:t>increments</a:t>
            </a:r>
            <a:r>
              <a:rPr lang="en-US" altLang="en-US" sz="2600" dirty="0">
                <a:solidFill>
                  <a:srgbClr val="D60093"/>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of the </a:t>
            </a:r>
            <a:r>
              <a:rPr lang="en-US" altLang="en-US" sz="2600" b="1" dirty="0">
                <a:solidFill>
                  <a:srgbClr val="D60093"/>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are </a:t>
            </a:r>
            <a:r>
              <a:rPr lang="en-US" altLang="en-US" sz="2600" b="1" dirty="0">
                <a:solidFill>
                  <a:srgbClr val="006600"/>
                </a:solidFill>
                <a:latin typeface="Times New Roman" panose="02020603050405020304" pitchFamily="18" charset="0"/>
                <a:cs typeface="Times New Roman" panose="02020603050405020304" pitchFamily="18" charset="0"/>
              </a:rPr>
              <a:t>delivered</a:t>
            </a:r>
            <a:r>
              <a:rPr lang="en-US" altLang="en-US" sz="2600" dirty="0">
                <a:latin typeface="Times New Roman" panose="02020603050405020304" pitchFamily="18" charset="0"/>
                <a:cs typeface="Times New Roman" panose="02020603050405020304" pitchFamily="18" charset="0"/>
              </a:rPr>
              <a:t> at the </a:t>
            </a:r>
            <a:r>
              <a:rPr lang="en-US" altLang="en-US" sz="2600" b="1" dirty="0">
                <a:solidFill>
                  <a:srgbClr val="006600"/>
                </a:solidFill>
                <a:latin typeface="Times New Roman" panose="02020603050405020304" pitchFamily="18" charset="0"/>
                <a:cs typeface="Times New Roman" panose="02020603050405020304" pitchFamily="18" charset="0"/>
              </a:rPr>
              <a:t>end</a:t>
            </a:r>
            <a:r>
              <a:rPr lang="en-US" altLang="en-US" sz="2600" dirty="0">
                <a:latin typeface="Times New Roman" panose="02020603050405020304" pitchFamily="18" charset="0"/>
                <a:cs typeface="Times New Roman" panose="02020603050405020304" pitchFamily="18" charset="0"/>
              </a:rPr>
              <a:t> of each </a:t>
            </a:r>
            <a:r>
              <a:rPr lang="en-US" altLang="en-US" sz="2600" b="1" dirty="0">
                <a:solidFill>
                  <a:srgbClr val="006600"/>
                </a:solidFill>
                <a:latin typeface="Times New Roman" panose="02020603050405020304" pitchFamily="18" charset="0"/>
                <a:cs typeface="Times New Roman" panose="02020603050405020304" pitchFamily="18" charset="0"/>
              </a:rPr>
              <a:t>iteration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allowing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customers</a:t>
            </a:r>
            <a:r>
              <a:rPr lang="en-US" altLang="en-US" sz="2600" dirty="0">
                <a:latin typeface="Times New Roman" panose="02020603050405020304" pitchFamily="18" charset="0"/>
                <a:cs typeface="Times New Roman" panose="02020603050405020304" pitchFamily="18" charset="0"/>
              </a:rPr>
              <a:t> to see </a:t>
            </a:r>
            <a:r>
              <a:rPr lang="en-US" altLang="en-US" sz="2600" b="1" dirty="0">
                <a:solidFill>
                  <a:srgbClr val="660033"/>
                </a:solidFill>
                <a:latin typeface="Times New Roman" panose="02020603050405020304" pitchFamily="18" charset="0"/>
                <a:cs typeface="Times New Roman" panose="02020603050405020304" pitchFamily="18" charset="0"/>
              </a:rPr>
              <a:t>tangible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progress</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providing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opportunities</a:t>
            </a:r>
            <a:r>
              <a:rPr lang="en-US" altLang="en-US" sz="2600" dirty="0">
                <a:latin typeface="Times New Roman" panose="02020603050405020304" pitchFamily="18" charset="0"/>
                <a:cs typeface="Times New Roman" panose="02020603050405020304" pitchFamily="18" charset="0"/>
              </a:rPr>
              <a:t> for early </a:t>
            </a:r>
            <a:r>
              <a:rPr lang="en-US" altLang="en-US" sz="2600" b="1" dirty="0">
                <a:solidFill>
                  <a:srgbClr val="006600"/>
                </a:solidFill>
                <a:latin typeface="Times New Roman" panose="02020603050405020304" pitchFamily="18" charset="0"/>
                <a:cs typeface="Times New Roman" panose="02020603050405020304" pitchFamily="18" charset="0"/>
              </a:rPr>
              <a:t>validation</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6600"/>
                </a:solidFill>
                <a:latin typeface="Times New Roman" panose="02020603050405020304" pitchFamily="18" charset="0"/>
                <a:cs typeface="Times New Roman" panose="02020603050405020304" pitchFamily="18" charset="0"/>
              </a:rPr>
              <a:t>feedback</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514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870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What is a software process?-----</a:t>
            </a:r>
            <a:endParaRPr lang="en-GB" sz="3200" dirty="0"/>
          </a:p>
        </p:txBody>
      </p:sp>
      <p:sp>
        <p:nvSpPr>
          <p:cNvPr id="3" name="Content Placeholder 2"/>
          <p:cNvSpPr>
            <a:spLocks noGrp="1"/>
          </p:cNvSpPr>
          <p:nvPr>
            <p:ph idx="1"/>
          </p:nvPr>
        </p:nvSpPr>
        <p:spPr>
          <a:xfrm>
            <a:off x="0" y="368710"/>
            <a:ext cx="12049432" cy="6489290"/>
          </a:xfrm>
        </p:spPr>
        <p:txBody>
          <a:bodyPr>
            <a:noAutofit/>
          </a:bodyPr>
          <a:lstStyle/>
          <a:p>
            <a:pPr marL="0" indent="0" algn="just">
              <a:lnSpc>
                <a:spcPct val="17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6. Quality Assurance</a:t>
            </a:r>
          </a:p>
          <a:p>
            <a:pPr algn="just">
              <a:lnSpc>
                <a:spcPct val="17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Quality assurance </a:t>
            </a:r>
            <a:r>
              <a:rPr lang="en-GB" sz="2600" dirty="0" smtClean="0">
                <a:latin typeface="Times New Roman" panose="02020603050405020304" pitchFamily="18" charset="0"/>
                <a:cs typeface="Times New Roman" panose="02020603050405020304" pitchFamily="18" charset="0"/>
              </a:rPr>
              <a:t>is an </a:t>
            </a:r>
            <a:r>
              <a:rPr lang="en-GB" sz="2600" b="1" dirty="0" smtClean="0">
                <a:solidFill>
                  <a:srgbClr val="660033"/>
                </a:solidFill>
                <a:latin typeface="Times New Roman" panose="02020603050405020304" pitchFamily="18" charset="0"/>
                <a:cs typeface="Times New Roman" panose="02020603050405020304" pitchFamily="18" charset="0"/>
              </a:rPr>
              <a:t>integral</a:t>
            </a:r>
            <a:r>
              <a:rPr lang="en-GB" sz="2600" dirty="0" smtClean="0">
                <a:latin typeface="Times New Roman" panose="02020603050405020304" pitchFamily="18" charset="0"/>
                <a:cs typeface="Times New Roman" panose="02020603050405020304" pitchFamily="18" charset="0"/>
              </a:rPr>
              <a:t> part of the </a:t>
            </a:r>
            <a:r>
              <a:rPr lang="en-GB" sz="2600" b="1" dirty="0" smtClean="0">
                <a:solidFill>
                  <a:srgbClr val="660033"/>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involving </a:t>
            </a:r>
            <a:r>
              <a:rPr lang="en-GB" sz="2600" b="1" dirty="0" smtClean="0">
                <a:solidFill>
                  <a:srgbClr val="6600CC"/>
                </a:solidFill>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aimed at </a:t>
            </a:r>
            <a:r>
              <a:rPr lang="en-GB" sz="2600" b="1" dirty="0" smtClean="0">
                <a:solidFill>
                  <a:srgbClr val="6600CC"/>
                </a:solidFill>
                <a:latin typeface="Times New Roman" panose="02020603050405020304" pitchFamily="18" charset="0"/>
                <a:cs typeface="Times New Roman" panose="02020603050405020304" pitchFamily="18" charset="0"/>
              </a:rPr>
              <a:t>verifying</a:t>
            </a:r>
            <a:r>
              <a:rPr lang="en-GB" sz="2600" dirty="0" smtClean="0">
                <a:latin typeface="Times New Roman" panose="02020603050405020304" pitchFamily="18" charset="0"/>
                <a:cs typeface="Times New Roman" panose="02020603050405020304" pitchFamily="18" charset="0"/>
              </a:rPr>
              <a:t> that the </a:t>
            </a:r>
            <a:r>
              <a:rPr lang="en-GB" sz="2600" b="1" dirty="0" smtClean="0">
                <a:solidFill>
                  <a:srgbClr val="6600CC"/>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meets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specified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requirements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standards</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CC"/>
                </a:solidFill>
                <a:latin typeface="Times New Roman" panose="02020603050405020304" pitchFamily="18" charset="0"/>
                <a:cs typeface="Times New Roman" panose="02020603050405020304" pitchFamily="18" charset="0"/>
              </a:rPr>
              <a:t>user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expectations</a:t>
            </a:r>
            <a:r>
              <a:rPr lang="en-GB" sz="2600" dirty="0" smtClean="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Quality assurance </a:t>
            </a:r>
            <a:r>
              <a:rPr lang="en-GB" sz="2600" dirty="0" smtClean="0">
                <a:latin typeface="Times New Roman" panose="02020603050405020304" pitchFamily="18" charset="0"/>
                <a:cs typeface="Times New Roman" panose="02020603050405020304" pitchFamily="18" charset="0"/>
              </a:rPr>
              <a:t>techniques include </a:t>
            </a:r>
            <a:r>
              <a:rPr lang="en-GB" sz="2600" b="1" dirty="0" smtClean="0">
                <a:solidFill>
                  <a:srgbClr val="660033"/>
                </a:solidFill>
                <a:latin typeface="Times New Roman" panose="02020603050405020304" pitchFamily="18" charset="0"/>
                <a:cs typeface="Times New Roman" panose="02020603050405020304" pitchFamily="18" charset="0"/>
              </a:rPr>
              <a:t>code reviews, testing, validation</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33"/>
                </a:solidFill>
                <a:latin typeface="Times New Roman" panose="02020603050405020304" pitchFamily="18" charset="0"/>
                <a:cs typeface="Times New Roman" panose="02020603050405020304" pitchFamily="18" charset="0"/>
              </a:rPr>
              <a:t>continuous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monitoring</a:t>
            </a:r>
            <a:r>
              <a:rPr lang="en-GB" sz="2600" dirty="0" smtClean="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7. Iterative and Incremental Development</a:t>
            </a:r>
          </a:p>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Many </a:t>
            </a:r>
            <a:r>
              <a:rPr lang="en-GB" sz="2600" b="1" dirty="0" smtClean="0">
                <a:latin typeface="Times New Roman" panose="02020603050405020304" pitchFamily="18" charset="0"/>
                <a:cs typeface="Times New Roman" panose="02020603050405020304" pitchFamily="18" charset="0"/>
              </a:rPr>
              <a:t>software processes </a:t>
            </a:r>
            <a:r>
              <a:rPr lang="en-GB" sz="2600" dirty="0" smtClean="0">
                <a:latin typeface="Times New Roman" panose="02020603050405020304" pitchFamily="18" charset="0"/>
                <a:cs typeface="Times New Roman" panose="02020603050405020304" pitchFamily="18" charset="0"/>
              </a:rPr>
              <a:t>embrace </a:t>
            </a:r>
            <a:r>
              <a:rPr lang="en-GB" sz="2600" b="1" dirty="0" smtClean="0">
                <a:solidFill>
                  <a:srgbClr val="FF0000"/>
                </a:solidFill>
                <a:latin typeface="Times New Roman" panose="02020603050405020304" pitchFamily="18" charset="0"/>
                <a:cs typeface="Times New Roman" panose="02020603050405020304" pitchFamily="18" charset="0"/>
              </a:rPr>
              <a:t>iterative</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FF0000"/>
                </a:solidFill>
                <a:latin typeface="Times New Roman" panose="02020603050405020304" pitchFamily="18" charset="0"/>
                <a:cs typeface="Times New Roman" panose="02020603050405020304" pitchFamily="18" charset="0"/>
              </a:rPr>
              <a:t>incremental</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approaches</a:t>
            </a:r>
            <a:r>
              <a:rPr lang="en-GB" sz="2600" dirty="0" smtClean="0">
                <a:latin typeface="Times New Roman" panose="02020603050405020304" pitchFamily="18" charset="0"/>
                <a:cs typeface="Times New Roman" panose="02020603050405020304" pitchFamily="18" charset="0"/>
              </a:rPr>
              <a:t>, where </a:t>
            </a:r>
            <a:r>
              <a:rPr lang="en-GB" sz="2600" b="1" dirty="0" smtClean="0">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is </a:t>
            </a:r>
            <a:r>
              <a:rPr lang="en-GB" sz="2600" b="1" dirty="0" smtClean="0">
                <a:latin typeface="Times New Roman" panose="02020603050405020304" pitchFamily="18" charset="0"/>
                <a:cs typeface="Times New Roman" panose="02020603050405020304" pitchFamily="18" charset="0"/>
              </a:rPr>
              <a:t>developed</a:t>
            </a:r>
            <a:r>
              <a:rPr lang="en-GB" sz="2600" dirty="0" smtClean="0">
                <a:latin typeface="Times New Roman" panose="02020603050405020304" pitchFamily="18" charset="0"/>
                <a:cs typeface="Times New Roman" panose="02020603050405020304" pitchFamily="18" charset="0"/>
              </a:rPr>
              <a:t> and </a:t>
            </a:r>
            <a:r>
              <a:rPr lang="en-GB" sz="2600" b="1" dirty="0" smtClean="0">
                <a:latin typeface="Times New Roman" panose="02020603050405020304" pitchFamily="18" charset="0"/>
                <a:cs typeface="Times New Roman" panose="02020603050405020304" pitchFamily="18" charset="0"/>
              </a:rPr>
              <a:t>delivered</a:t>
            </a:r>
            <a:r>
              <a:rPr lang="en-GB" sz="2600" dirty="0" smtClean="0">
                <a:latin typeface="Times New Roman" panose="02020603050405020304" pitchFamily="18" charset="0"/>
                <a:cs typeface="Times New Roman" panose="02020603050405020304" pitchFamily="18" charset="0"/>
              </a:rPr>
              <a:t> in small, </a:t>
            </a:r>
            <a:r>
              <a:rPr lang="en-GB" sz="2600" b="1" dirty="0" smtClean="0">
                <a:latin typeface="Times New Roman" panose="02020603050405020304" pitchFamily="18" charset="0"/>
                <a:cs typeface="Times New Roman" panose="02020603050405020304" pitchFamily="18" charset="0"/>
              </a:rPr>
              <a:t>iterative</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cycles</a:t>
            </a:r>
            <a:r>
              <a:rPr lang="en-GB" sz="26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6706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5.1 Characteristics of Agile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31" y="235974"/>
            <a:ext cx="11916698" cy="6622026"/>
          </a:xfrm>
        </p:spPr>
        <p:txBody>
          <a:bodyPr>
            <a:noAutofit/>
          </a:bodyPr>
          <a:lstStyle/>
          <a:p>
            <a:pPr marL="0" lvl="0" indent="0" algn="just" eaLnBrk="0" fontAlgn="base" hangingPunct="0">
              <a:lnSpc>
                <a:spcPct val="15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5. Empowered Teams</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Agile</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teams</a:t>
            </a:r>
            <a:r>
              <a:rPr lang="en-US" altLang="en-US" sz="2600" dirty="0">
                <a:latin typeface="Times New Roman" panose="02020603050405020304" pitchFamily="18" charset="0"/>
                <a:cs typeface="Times New Roman" panose="02020603050405020304" pitchFamily="18" charset="0"/>
              </a:rPr>
              <a:t> are s</a:t>
            </a:r>
            <a:r>
              <a:rPr lang="en-US" altLang="en-US" sz="2600" b="1" dirty="0">
                <a:solidFill>
                  <a:srgbClr val="660033"/>
                </a:solidFill>
                <a:latin typeface="Times New Roman" panose="02020603050405020304" pitchFamily="18" charset="0"/>
                <a:cs typeface="Times New Roman" panose="02020603050405020304" pitchFamily="18" charset="0"/>
              </a:rPr>
              <a:t>elf-organizing</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cross-functional</a:t>
            </a:r>
            <a:r>
              <a:rPr lang="en-US" altLang="en-US" sz="2600" dirty="0">
                <a:latin typeface="Times New Roman" panose="02020603050405020304" pitchFamily="18" charset="0"/>
                <a:cs typeface="Times New Roman" panose="02020603050405020304" pitchFamily="18" charset="0"/>
              </a:rPr>
              <a:t>, with </a:t>
            </a:r>
            <a:r>
              <a:rPr lang="en-US" altLang="en-US" sz="2600" b="1" dirty="0">
                <a:latin typeface="Times New Roman" panose="02020603050405020304" pitchFamily="18" charset="0"/>
                <a:cs typeface="Times New Roman" panose="02020603050405020304" pitchFamily="18" charset="0"/>
              </a:rPr>
              <a:t>members</a:t>
            </a:r>
            <a:r>
              <a:rPr lang="en-US" altLang="en-US" sz="2600" dirty="0">
                <a:latin typeface="Times New Roman" panose="02020603050405020304" pitchFamily="18" charset="0"/>
                <a:cs typeface="Times New Roman" panose="02020603050405020304" pitchFamily="18" charset="0"/>
              </a:rPr>
              <a:t> from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different</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disciplines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working</a:t>
            </a:r>
            <a:r>
              <a:rPr lang="en-US" altLang="en-US" sz="2600" dirty="0">
                <a:latin typeface="Times New Roman" panose="02020603050405020304" pitchFamily="18" charset="0"/>
                <a:cs typeface="Times New Roman" panose="02020603050405020304" pitchFamily="18" charset="0"/>
              </a:rPr>
              <a:t> together </a:t>
            </a:r>
            <a:r>
              <a:rPr lang="en-US" altLang="en-US" sz="2600" b="1" dirty="0">
                <a:solidFill>
                  <a:srgbClr val="D60093"/>
                </a:solidFill>
                <a:latin typeface="Times New Roman" panose="02020603050405020304" pitchFamily="18" charset="0"/>
                <a:cs typeface="Times New Roman" panose="02020603050405020304" pitchFamily="18" charset="0"/>
              </a:rPr>
              <a:t>collaboratively</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Teams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are </a:t>
            </a:r>
            <a:r>
              <a:rPr lang="en-US" altLang="en-US" sz="2600" b="1" dirty="0">
                <a:latin typeface="Times New Roman" panose="02020603050405020304" pitchFamily="18" charset="0"/>
                <a:cs typeface="Times New Roman" panose="02020603050405020304" pitchFamily="18" charset="0"/>
              </a:rPr>
              <a:t>empowered</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6600CC"/>
                </a:solidFill>
                <a:latin typeface="Times New Roman" panose="02020603050405020304" pitchFamily="18" charset="0"/>
                <a:cs typeface="Times New Roman" panose="02020603050405020304" pitchFamily="18" charset="0"/>
              </a:rPr>
              <a:t>make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decisions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solve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problems</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adapt</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to </a:t>
            </a:r>
            <a:r>
              <a:rPr lang="en-US" altLang="en-US" sz="2600" b="1" dirty="0">
                <a:solidFill>
                  <a:srgbClr val="006600"/>
                </a:solidFill>
                <a:latin typeface="Times New Roman" panose="02020603050405020304" pitchFamily="18" charset="0"/>
                <a:cs typeface="Times New Roman" panose="02020603050405020304" pitchFamily="18" charset="0"/>
              </a:rPr>
              <a:t>changing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without </a:t>
            </a:r>
            <a:r>
              <a:rPr lang="en-US" altLang="en-US" sz="2600" b="1" dirty="0">
                <a:solidFill>
                  <a:srgbClr val="006600"/>
                </a:solidFill>
                <a:latin typeface="Times New Roman" panose="02020603050405020304" pitchFamily="18" charset="0"/>
                <a:cs typeface="Times New Roman" panose="02020603050405020304" pitchFamily="18" charset="0"/>
              </a:rPr>
              <a:t>strict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oversight</a:t>
            </a:r>
            <a:r>
              <a:rPr lang="en-US" altLang="en-US" sz="26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600" b="1" dirty="0" smtClean="0">
                <a:solidFill>
                  <a:srgbClr val="0000CC"/>
                </a:solidFill>
                <a:latin typeface="Times New Roman" panose="02020603050405020304" pitchFamily="18" charset="0"/>
                <a:cs typeface="Times New Roman" panose="02020603050405020304" pitchFamily="18" charset="0"/>
              </a:rPr>
              <a:t>6. Iterative Feedback</a:t>
            </a:r>
            <a:r>
              <a:rPr lang="en-US" altLang="en-US" sz="26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solidFill>
                  <a:srgbClr val="660033"/>
                </a:solidFill>
                <a:latin typeface="Times New Roman" panose="02020603050405020304" pitchFamily="18" charset="0"/>
                <a:cs typeface="Times New Roman" panose="02020603050405020304" pitchFamily="18" charset="0"/>
              </a:rPr>
              <a:t>Agile</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incorporates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regular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loops</a:t>
            </a:r>
            <a:r>
              <a:rPr lang="en-US" altLang="en-US" sz="2600" dirty="0">
                <a:latin typeface="Times New Roman" panose="02020603050405020304" pitchFamily="18" charset="0"/>
                <a:cs typeface="Times New Roman" panose="02020603050405020304" pitchFamily="18" charset="0"/>
              </a:rPr>
              <a:t>, with </a:t>
            </a:r>
            <a:r>
              <a:rPr lang="en-US" altLang="en-US" sz="2600" b="1" dirty="0">
                <a:solidFill>
                  <a:srgbClr val="D60093"/>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providing </a:t>
            </a:r>
            <a:r>
              <a:rPr lang="en-US" altLang="en-US" sz="2600" b="1" dirty="0">
                <a:solidFill>
                  <a:srgbClr val="D60093"/>
                </a:solidFill>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at the </a:t>
            </a:r>
            <a:r>
              <a:rPr lang="en-US" altLang="en-US" sz="2600" b="1" dirty="0">
                <a:latin typeface="Times New Roman" panose="02020603050405020304" pitchFamily="18" charset="0"/>
                <a:cs typeface="Times New Roman" panose="02020603050405020304" pitchFamily="18" charset="0"/>
              </a:rPr>
              <a:t>end</a:t>
            </a:r>
            <a:r>
              <a:rPr lang="en-US" altLang="en-US" sz="2600" dirty="0">
                <a:latin typeface="Times New Roman" panose="02020603050405020304" pitchFamily="18" charset="0"/>
                <a:cs typeface="Times New Roman" panose="02020603050405020304" pitchFamily="18" charset="0"/>
              </a:rPr>
              <a:t> of </a:t>
            </a:r>
            <a:r>
              <a:rPr lang="en-US" altLang="en-US" sz="2600" b="1" dirty="0">
                <a:latin typeface="Times New Roman" panose="02020603050405020304" pitchFamily="18" charset="0"/>
                <a:cs typeface="Times New Roman" panose="02020603050405020304" pitchFamily="18" charset="0"/>
              </a:rPr>
              <a:t>each</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iteration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This </a:t>
            </a:r>
            <a:r>
              <a:rPr lang="en-US" altLang="en-US" sz="2600" b="1" dirty="0">
                <a:solidFill>
                  <a:srgbClr val="6600CC"/>
                </a:solidFill>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is used to </a:t>
            </a:r>
            <a:r>
              <a:rPr lang="en-US" altLang="en-US" sz="2600" b="1" dirty="0">
                <a:solidFill>
                  <a:srgbClr val="6600CC"/>
                </a:solidFill>
                <a:latin typeface="Times New Roman" panose="02020603050405020304" pitchFamily="18" charset="0"/>
                <a:cs typeface="Times New Roman" panose="02020603050405020304" pitchFamily="18" charset="0"/>
              </a:rPr>
              <a:t>evaluate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progress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b="1" dirty="0">
                <a:solidFill>
                  <a:srgbClr val="FF0000"/>
                </a:solidFill>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			identify</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areas</a:t>
            </a:r>
            <a:r>
              <a:rPr lang="en-US" altLang="en-US" sz="2600" dirty="0">
                <a:latin typeface="Times New Roman" panose="02020603050405020304" pitchFamily="18" charset="0"/>
                <a:cs typeface="Times New Roman" panose="02020603050405020304" pitchFamily="18" charset="0"/>
              </a:rPr>
              <a:t> for </a:t>
            </a:r>
            <a:r>
              <a:rPr lang="en-US" altLang="en-US" sz="2600" b="1" dirty="0">
                <a:solidFill>
                  <a:srgbClr val="FF0000"/>
                </a:solidFill>
                <a:latin typeface="Times New Roman" panose="02020603050405020304" pitchFamily="18" charset="0"/>
                <a:cs typeface="Times New Roman" panose="02020603050405020304" pitchFamily="18" charset="0"/>
              </a:rPr>
              <a:t>improvement</a:t>
            </a:r>
            <a:r>
              <a:rPr lang="en-US" altLang="en-US" sz="26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600" dirty="0" smtClean="0">
                <a:latin typeface="Times New Roman" panose="02020603050405020304" pitchFamily="18" charset="0"/>
                <a:cs typeface="Times New Roman" panose="02020603050405020304" pitchFamily="18" charset="0"/>
              </a:rPr>
              <a:t>					and </a:t>
            </a:r>
            <a:r>
              <a:rPr lang="en-US" altLang="en-US" sz="2600" dirty="0">
                <a:latin typeface="Times New Roman" panose="02020603050405020304" pitchFamily="18" charset="0"/>
                <a:cs typeface="Times New Roman" panose="02020603050405020304" pitchFamily="18" charset="0"/>
              </a:rPr>
              <a:t>make </a:t>
            </a:r>
            <a:r>
              <a:rPr lang="en-US" altLang="en-US" sz="2600" b="1" dirty="0">
                <a:solidFill>
                  <a:srgbClr val="006600"/>
                </a:solidFill>
                <a:latin typeface="Times New Roman" panose="02020603050405020304" pitchFamily="18" charset="0"/>
                <a:cs typeface="Times New Roman" panose="02020603050405020304" pitchFamily="18" charset="0"/>
              </a:rPr>
              <a:t>adjustments</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006600"/>
                </a:solidFill>
                <a:latin typeface="Times New Roman" panose="02020603050405020304" pitchFamily="18" charset="0"/>
                <a:cs typeface="Times New Roman" panose="02020603050405020304" pitchFamily="18" charset="0"/>
              </a:rPr>
              <a:t>future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iterations</a:t>
            </a:r>
            <a:r>
              <a:rPr lang="en-US" altLang="en-US"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235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5.1 Characteristics of Agile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98205"/>
            <a:ext cx="12192000" cy="6887497"/>
          </a:xfrm>
        </p:spPr>
        <p:txBody>
          <a:bodyPr>
            <a:noAutofit/>
          </a:bodyPr>
          <a:lstStyle/>
          <a:p>
            <a:pPr marL="0" lvl="0" indent="0" algn="just" eaLnBrk="0" fontAlgn="base" hangingPunct="0">
              <a:lnSpc>
                <a:spcPct val="150000"/>
              </a:lnSpc>
              <a:spcBef>
                <a:spcPct val="0"/>
              </a:spcBef>
              <a:spcAft>
                <a:spcPct val="0"/>
              </a:spcAft>
              <a:buNone/>
            </a:pPr>
            <a:r>
              <a:rPr lang="en-US" altLang="en-US" b="1" dirty="0" smtClean="0">
                <a:solidFill>
                  <a:srgbClr val="0000CC"/>
                </a:solidFill>
                <a:latin typeface="Times New Roman" panose="02020603050405020304" pitchFamily="18" charset="0"/>
                <a:cs typeface="Times New Roman" panose="02020603050405020304" pitchFamily="18" charset="0"/>
              </a:rPr>
              <a:t>7. Continuous Improvement</a:t>
            </a:r>
            <a:endParaRPr lang="en-US" altLang="en-US"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solidFill>
                  <a:srgbClr val="660033"/>
                </a:solidFill>
                <a:latin typeface="Times New Roman" panose="02020603050405020304" pitchFamily="18" charset="0"/>
                <a:cs typeface="Times New Roman" panose="02020603050405020304" pitchFamily="18" charset="0"/>
              </a:rPr>
              <a:t>Promotes </a:t>
            </a:r>
            <a:r>
              <a:rPr lang="en-US" altLang="en-US" dirty="0">
                <a:latin typeface="Times New Roman" panose="02020603050405020304" pitchFamily="18" charset="0"/>
                <a:cs typeface="Times New Roman" panose="02020603050405020304" pitchFamily="18" charset="0"/>
              </a:rPr>
              <a:t>a </a:t>
            </a:r>
            <a:r>
              <a:rPr lang="en-US" altLang="en-US" b="1" dirty="0">
                <a:solidFill>
                  <a:srgbClr val="6600CC"/>
                </a:solidFill>
                <a:latin typeface="Times New Roman" panose="02020603050405020304" pitchFamily="18" charset="0"/>
                <a:cs typeface="Times New Roman" panose="02020603050405020304" pitchFamily="18" charset="0"/>
              </a:rPr>
              <a:t>culture</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6600CC"/>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improvement</a:t>
            </a:r>
            <a:r>
              <a:rPr lang="en-US" altLang="en-US" dirty="0">
                <a:latin typeface="Times New Roman" panose="02020603050405020304" pitchFamily="18" charset="0"/>
                <a:cs typeface="Times New Roman" panose="02020603050405020304" pitchFamily="18" charset="0"/>
              </a:rPr>
              <a:t>, with </a:t>
            </a:r>
            <a:r>
              <a:rPr lang="en-US" altLang="en-US" b="1" dirty="0" smtClean="0">
                <a:latin typeface="Times New Roman" panose="02020603050405020304" pitchFamily="18" charset="0"/>
                <a:cs typeface="Times New Roman" panose="02020603050405020304" pitchFamily="18" charset="0"/>
              </a:rPr>
              <a:t>teams</a:t>
            </a:r>
            <a:r>
              <a:rPr lang="en-US" altLang="en-US" dirty="0" smtClean="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r>
              <a:rPr lang="en-US" altLang="en-US" b="1" dirty="0">
                <a:solidFill>
                  <a:srgbClr val="D60093"/>
                </a:solidFill>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	reflecting</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on their </a:t>
            </a:r>
            <a:r>
              <a:rPr lang="en-US" altLang="en-US" b="1" dirty="0">
                <a:solidFill>
                  <a:srgbClr val="D60093"/>
                </a:solidFill>
                <a:latin typeface="Times New Roman" panose="02020603050405020304" pitchFamily="18" charset="0"/>
                <a:cs typeface="Times New Roman" panose="02020603050405020304" pitchFamily="18" charset="0"/>
              </a:rPr>
              <a:t>processes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practices</a:t>
            </a:r>
            <a:r>
              <a:rPr lang="en-US" altLang="en-US" dirty="0">
                <a:latin typeface="Times New Roman" panose="02020603050405020304" pitchFamily="18" charset="0"/>
                <a:cs typeface="Times New Roman" panose="02020603050405020304" pitchFamily="18" charset="0"/>
              </a:rPr>
              <a:t> at </a:t>
            </a:r>
            <a:r>
              <a:rPr lang="en-US" altLang="en-US" b="1" dirty="0">
                <a:solidFill>
                  <a:srgbClr val="D60093"/>
                </a:solidFill>
                <a:latin typeface="Times New Roman" panose="02020603050405020304" pitchFamily="18" charset="0"/>
                <a:cs typeface="Times New Roman" panose="02020603050405020304" pitchFamily="18" charset="0"/>
              </a:rPr>
              <a:t>regular</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intervals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b="1" dirty="0" smtClean="0">
                <a:latin typeface="Times New Roman" panose="02020603050405020304" pitchFamily="18" charset="0"/>
                <a:cs typeface="Times New Roman" panose="02020603050405020304" pitchFamily="18" charset="0"/>
              </a:rPr>
              <a:t>Retrospectives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held at the </a:t>
            </a:r>
            <a:r>
              <a:rPr lang="en-US" altLang="en-US" b="1" dirty="0">
                <a:solidFill>
                  <a:srgbClr val="FF0000"/>
                </a:solidFill>
                <a:latin typeface="Times New Roman" panose="02020603050405020304" pitchFamily="18" charset="0"/>
                <a:cs typeface="Times New Roman" panose="02020603050405020304" pitchFamily="18" charset="0"/>
              </a:rPr>
              <a:t>end</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FF0000"/>
                </a:solidFill>
                <a:latin typeface="Times New Roman" panose="02020603050405020304" pitchFamily="18" charset="0"/>
                <a:cs typeface="Times New Roman" panose="02020603050405020304" pitchFamily="18" charset="0"/>
              </a:rPr>
              <a:t>each</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iteration</a:t>
            </a:r>
            <a:r>
              <a:rPr lang="en-US" altLang="en-US" dirty="0">
                <a:latin typeface="Times New Roman" panose="02020603050405020304" pitchFamily="18" charset="0"/>
                <a:cs typeface="Times New Roman" panose="02020603050405020304" pitchFamily="18" charset="0"/>
              </a:rPr>
              <a:t> to </a:t>
            </a:r>
            <a:r>
              <a:rPr lang="en-US" altLang="en-US" b="1" dirty="0">
                <a:solidFill>
                  <a:srgbClr val="FF0000"/>
                </a:solidFill>
                <a:latin typeface="Times New Roman" panose="02020603050405020304" pitchFamily="18" charset="0"/>
                <a:cs typeface="Times New Roman" panose="02020603050405020304" pitchFamily="18" charset="0"/>
              </a:rPr>
              <a:t>identify</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strengths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weaknesses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33"/>
                </a:solidFill>
                <a:latin typeface="Times New Roman" panose="02020603050405020304" pitchFamily="18" charset="0"/>
                <a:cs typeface="Times New Roman" panose="02020603050405020304" pitchFamily="18" charset="0"/>
              </a:rPr>
              <a:t>opportunities</a:t>
            </a:r>
            <a:r>
              <a:rPr lang="en-US" altLang="en-US" dirty="0">
                <a:latin typeface="Times New Roman" panose="02020603050405020304" pitchFamily="18" charset="0"/>
                <a:cs typeface="Times New Roman" panose="02020603050405020304" pitchFamily="18" charset="0"/>
              </a:rPr>
              <a:t> for </a:t>
            </a:r>
            <a:r>
              <a:rPr lang="en-US" altLang="en-US" b="1" dirty="0">
                <a:solidFill>
                  <a:srgbClr val="660033"/>
                </a:solidFill>
                <a:latin typeface="Times New Roman" panose="02020603050405020304" pitchFamily="18" charset="0"/>
                <a:cs typeface="Times New Roman" panose="02020603050405020304" pitchFamily="18" charset="0"/>
              </a:rPr>
              <a:t>improvement</a:t>
            </a:r>
            <a:r>
              <a:rPr lang="en-US"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b="1" dirty="0" smtClean="0">
                <a:solidFill>
                  <a:srgbClr val="0000CC"/>
                </a:solidFill>
                <a:latin typeface="Times New Roman" panose="02020603050405020304" pitchFamily="18" charset="0"/>
                <a:cs typeface="Times New Roman" panose="02020603050405020304" pitchFamily="18" charset="0"/>
              </a:rPr>
              <a:t>8. Emphasis </a:t>
            </a:r>
            <a:r>
              <a:rPr lang="en-US" altLang="en-US" b="1" dirty="0">
                <a:solidFill>
                  <a:srgbClr val="0000CC"/>
                </a:solidFill>
                <a:latin typeface="Times New Roman" panose="02020603050405020304" pitchFamily="18" charset="0"/>
                <a:cs typeface="Times New Roman" panose="02020603050405020304" pitchFamily="18" charset="0"/>
              </a:rPr>
              <a:t>on Individuals and </a:t>
            </a:r>
            <a:r>
              <a:rPr lang="en-US" altLang="en-US" b="1" dirty="0" smtClean="0">
                <a:solidFill>
                  <a:srgbClr val="0000CC"/>
                </a:solidFill>
                <a:latin typeface="Times New Roman" panose="02020603050405020304" pitchFamily="18" charset="0"/>
                <a:cs typeface="Times New Roman" panose="02020603050405020304" pitchFamily="18" charset="0"/>
              </a:rPr>
              <a:t>Interactions</a:t>
            </a:r>
            <a:r>
              <a:rPr lang="en-US" altLang="en-US" dirty="0" smtClean="0">
                <a:solidFill>
                  <a:srgbClr val="0000CC"/>
                </a:solidFill>
                <a:latin typeface="Times New Roman" panose="02020603050405020304" pitchFamily="18" charset="0"/>
                <a:cs typeface="Times New Roman" panose="02020603050405020304" pitchFamily="18" charset="0"/>
              </a:rPr>
              <a:t> </a:t>
            </a:r>
            <a:endParaRPr lang="en-US" altLang="en-US"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Agile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values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individuals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6600"/>
                </a:solidFill>
                <a:latin typeface="Times New Roman" panose="02020603050405020304" pitchFamily="18" charset="0"/>
                <a:cs typeface="Times New Roman" panose="02020603050405020304" pitchFamily="18" charset="0"/>
              </a:rPr>
              <a:t>interactions</a:t>
            </a:r>
            <a:r>
              <a:rPr lang="en-US" altLang="en-US" dirty="0">
                <a:latin typeface="Times New Roman" panose="02020603050405020304" pitchFamily="18" charset="0"/>
                <a:cs typeface="Times New Roman" panose="02020603050405020304" pitchFamily="18" charset="0"/>
              </a:rPr>
              <a:t> over </a:t>
            </a:r>
            <a:r>
              <a:rPr lang="en-US" altLang="en-US" b="1" dirty="0">
                <a:solidFill>
                  <a:srgbClr val="006600"/>
                </a:solidFill>
                <a:latin typeface="Times New Roman" panose="02020603050405020304" pitchFamily="18" charset="0"/>
                <a:cs typeface="Times New Roman" panose="02020603050405020304" pitchFamily="18" charset="0"/>
              </a:rPr>
              <a:t>processes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6600"/>
                </a:solidFill>
                <a:latin typeface="Times New Roman" panose="02020603050405020304" pitchFamily="18" charset="0"/>
                <a:cs typeface="Times New Roman" panose="02020603050405020304" pitchFamily="18" charset="0"/>
              </a:rPr>
              <a:t>tools</a:t>
            </a:r>
            <a:r>
              <a:rPr lang="en-US" altLang="en-US" dirty="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a:solidFill>
                  <a:srgbClr val="D60093"/>
                </a:solidFill>
                <a:latin typeface="Times New Roman" panose="02020603050405020304" pitchFamily="18" charset="0"/>
                <a:cs typeface="Times New Roman" panose="02020603050405020304" pitchFamily="18" charset="0"/>
              </a:rPr>
              <a:t> Close collaboration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communication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teamwork</a:t>
            </a:r>
            <a:r>
              <a:rPr lang="en-US" altLang="en-US" dirty="0">
                <a:latin typeface="Times New Roman" panose="02020603050405020304" pitchFamily="18" charset="0"/>
                <a:cs typeface="Times New Roman" panose="02020603050405020304" pitchFamily="18" charset="0"/>
              </a:rPr>
              <a:t> are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prioritized</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ensure that </a:t>
            </a:r>
            <a:r>
              <a:rPr lang="en-US" altLang="en-US" b="1" dirty="0">
                <a:solidFill>
                  <a:srgbClr val="6600CC"/>
                </a:solidFill>
                <a:latin typeface="Times New Roman" panose="02020603050405020304" pitchFamily="18" charset="0"/>
                <a:cs typeface="Times New Roman" panose="02020603050405020304" pitchFamily="18" charset="0"/>
              </a:rPr>
              <a:t>everyone</a:t>
            </a:r>
            <a:r>
              <a:rPr lang="en-US" altLang="en-US" dirty="0">
                <a:latin typeface="Times New Roman" panose="02020603050405020304" pitchFamily="18" charset="0"/>
                <a:cs typeface="Times New Roman" panose="02020603050405020304" pitchFamily="18" charset="0"/>
              </a:rPr>
              <a:t> is </a:t>
            </a:r>
            <a:r>
              <a:rPr lang="en-US" altLang="en-US" b="1" dirty="0">
                <a:solidFill>
                  <a:srgbClr val="6600CC"/>
                </a:solidFill>
                <a:latin typeface="Times New Roman" panose="02020603050405020304" pitchFamily="18" charset="0"/>
                <a:cs typeface="Times New Roman" panose="02020603050405020304" pitchFamily="18" charset="0"/>
              </a:rPr>
              <a:t>aligned</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b="1" dirty="0">
                <a:solidFill>
                  <a:srgbClr val="6600CC"/>
                </a:solidFill>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working</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towards </a:t>
            </a:r>
            <a:r>
              <a:rPr lang="en-US" altLang="en-US" b="1" dirty="0">
                <a:solidFill>
                  <a:srgbClr val="6600CC"/>
                </a:solidFill>
                <a:latin typeface="Times New Roman" panose="02020603050405020304" pitchFamily="18" charset="0"/>
                <a:cs typeface="Times New Roman" panose="02020603050405020304" pitchFamily="18" charset="0"/>
              </a:rPr>
              <a:t>common</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goals</a:t>
            </a:r>
            <a:r>
              <a:rPr lang="en-US" altLang="en-US" dirty="0">
                <a:latin typeface="Times New Roman" panose="02020603050405020304" pitchFamily="18" charset="0"/>
                <a:cs typeface="Times New Roman" panose="02020603050405020304" pitchFamily="18" charset="0"/>
              </a:rPr>
              <a:t>.</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1134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3676"/>
          </a:xfrm>
        </p:spPr>
        <p:txBody>
          <a:bodyPr>
            <a:noAutofit/>
          </a:bodyPr>
          <a:lstStyle/>
          <a:p>
            <a:pPr algn="ctr"/>
            <a:r>
              <a:rPr lang="en-US" altLang="en-US" sz="2400" b="1" dirty="0" smtClean="0">
                <a:solidFill>
                  <a:srgbClr val="FF0000"/>
                </a:solidFill>
                <a:latin typeface="Times New Roman" panose="02020603050405020304" pitchFamily="18" charset="0"/>
                <a:cs typeface="Times New Roman" panose="02020603050405020304" pitchFamily="18" charset="0"/>
              </a:rPr>
              <a:t>5.2 Advantages </a:t>
            </a:r>
            <a:r>
              <a:rPr lang="en-US" altLang="en-US" sz="2400" b="1" dirty="0">
                <a:solidFill>
                  <a:srgbClr val="FF0000"/>
                </a:solidFill>
                <a:latin typeface="Times New Roman" panose="02020603050405020304" pitchFamily="18" charset="0"/>
                <a:cs typeface="Times New Roman" panose="02020603050405020304" pitchFamily="18" charset="0"/>
              </a:rPr>
              <a:t>of the Agile </a:t>
            </a:r>
            <a:r>
              <a:rPr lang="en-US" altLang="en-US" sz="2400" b="1" dirty="0" smtClean="0">
                <a:solidFill>
                  <a:srgbClr val="FF0000"/>
                </a:solidFill>
                <a:latin typeface="Times New Roman" panose="02020603050405020304" pitchFamily="18" charset="0"/>
                <a:cs typeface="Times New Roman" panose="02020603050405020304" pitchFamily="18" charset="0"/>
              </a:rPr>
              <a:t>Model</a:t>
            </a:r>
            <a:r>
              <a:rPr lang="en-US" altLang="en-US" sz="2400" b="1" dirty="0">
                <a:solidFill>
                  <a:srgbClr val="FF0000"/>
                </a:solidFill>
                <a:latin typeface="Times New Roman" panose="02020603050405020304" pitchFamily="18" charset="0"/>
                <a:cs typeface="Times New Roman" panose="02020603050405020304" pitchFamily="18" charset="0"/>
              </a:rPr>
              <a:t/>
            </a:r>
            <a:br>
              <a:rPr lang="en-US" altLang="en-US" sz="2400" b="1" dirty="0">
                <a:solidFill>
                  <a:srgbClr val="FF0000"/>
                </a:solidFill>
                <a:latin typeface="Times New Roman" panose="02020603050405020304" pitchFamily="18" charset="0"/>
                <a:cs typeface="Times New Roman" panose="02020603050405020304" pitchFamily="18" charset="0"/>
              </a:rPr>
            </a:b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8207" y="6684705"/>
            <a:ext cx="11975690" cy="6622026"/>
          </a:xfrm>
        </p:spPr>
        <p:txBody>
          <a:bodyPr>
            <a:normAutofit/>
          </a:bodyPr>
          <a:lstStyle/>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72467245"/>
              </p:ext>
            </p:extLst>
          </p:nvPr>
        </p:nvGraphicFramePr>
        <p:xfrm>
          <a:off x="0" y="272843"/>
          <a:ext cx="12192000" cy="6886335"/>
        </p:xfrm>
        <a:graphic>
          <a:graphicData uri="http://schemas.openxmlformats.org/drawingml/2006/table">
            <a:tbl>
              <a:tblPr firstRow="1" bandRow="1">
                <a:tableStyleId>{5C22544A-7EE6-4342-B048-85BDC9FD1C3A}</a:tableStyleId>
              </a:tblPr>
              <a:tblGrid>
                <a:gridCol w="2448232">
                  <a:extLst>
                    <a:ext uri="{9D8B030D-6E8A-4147-A177-3AD203B41FA5}">
                      <a16:colId xmlns:a16="http://schemas.microsoft.com/office/drawing/2014/main" val="3860956173"/>
                    </a:ext>
                  </a:extLst>
                </a:gridCol>
                <a:gridCol w="9743768">
                  <a:extLst>
                    <a:ext uri="{9D8B030D-6E8A-4147-A177-3AD203B41FA5}">
                      <a16:colId xmlns:a16="http://schemas.microsoft.com/office/drawing/2014/main" val="404349754"/>
                    </a:ext>
                  </a:extLst>
                </a:gridCol>
              </a:tblGrid>
              <a:tr h="390834">
                <a:tc>
                  <a:txBody>
                    <a:bodyPr/>
                    <a:lstStyle/>
                    <a:p>
                      <a:pPr algn="just">
                        <a:lnSpc>
                          <a:spcPct val="150000"/>
                        </a:lnSpc>
                      </a:pPr>
                      <a:r>
                        <a:rPr lang="en-GB" sz="2300" dirty="0" smtClean="0">
                          <a:latin typeface="Times New Roman" panose="02020603050405020304" pitchFamily="18" charset="0"/>
                          <a:cs typeface="Times New Roman" panose="02020603050405020304" pitchFamily="18" charset="0"/>
                        </a:rPr>
                        <a:t>Advantages </a:t>
                      </a:r>
                      <a:endParaRPr lang="en-GB" sz="23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300" dirty="0" smtClean="0">
                          <a:latin typeface="Times New Roman" panose="02020603050405020304" pitchFamily="18" charset="0"/>
                          <a:cs typeface="Times New Roman" panose="02020603050405020304" pitchFamily="18" charset="0"/>
                        </a:rPr>
                        <a:t>Description </a:t>
                      </a:r>
                      <a:endParaRPr lang="en-GB" sz="2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349180"/>
                  </a:ext>
                </a:extLst>
              </a:tr>
              <a:tr h="462731">
                <a:tc>
                  <a:txBody>
                    <a:bodyPr/>
                    <a:lstStyle/>
                    <a:p>
                      <a:pPr algn="just">
                        <a:lnSpc>
                          <a:spcPct val="150000"/>
                        </a:lnSpc>
                      </a:pPr>
                      <a:r>
                        <a:rPr lang="en-US" altLang="en-US" sz="2300" b="1" dirty="0" smtClean="0">
                          <a:solidFill>
                            <a:srgbClr val="0000CC"/>
                          </a:solidFill>
                          <a:latin typeface="Times New Roman" panose="02020603050405020304" pitchFamily="18" charset="0"/>
                          <a:cs typeface="Times New Roman" panose="02020603050405020304" pitchFamily="18" charset="0"/>
                        </a:rPr>
                        <a:t>Customer Satisfaction</a:t>
                      </a:r>
                      <a:endParaRPr lang="en-GB" sz="23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300" b="1" dirty="0" smtClean="0">
                          <a:latin typeface="Times New Roman" panose="02020603050405020304" pitchFamily="18" charset="0"/>
                          <a:cs typeface="Times New Roman" panose="02020603050405020304" pitchFamily="18" charset="0"/>
                        </a:rPr>
                        <a:t>Prioritizes</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customer</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satisfaction</a:t>
                      </a:r>
                      <a:r>
                        <a:rPr lang="en-US" altLang="en-US" sz="2300" dirty="0" smtClean="0">
                          <a:latin typeface="Times New Roman" panose="02020603050405020304" pitchFamily="18" charset="0"/>
                          <a:cs typeface="Times New Roman" panose="02020603050405020304" pitchFamily="18" charset="0"/>
                        </a:rPr>
                        <a:t> by involving </a:t>
                      </a:r>
                      <a:r>
                        <a:rPr lang="en-US" altLang="en-US" sz="2300" b="1" dirty="0" smtClean="0">
                          <a:latin typeface="Times New Roman" panose="02020603050405020304" pitchFamily="18" charset="0"/>
                          <a:cs typeface="Times New Roman" panose="02020603050405020304" pitchFamily="18" charset="0"/>
                        </a:rPr>
                        <a:t>customers</a:t>
                      </a:r>
                      <a:r>
                        <a:rPr lang="en-US" altLang="en-US" sz="2300" dirty="0" smtClean="0">
                          <a:latin typeface="Times New Roman" panose="02020603050405020304" pitchFamily="18" charset="0"/>
                          <a:cs typeface="Times New Roman" panose="02020603050405020304" pitchFamily="18" charset="0"/>
                        </a:rPr>
                        <a:t> in the </a:t>
                      </a:r>
                      <a:r>
                        <a:rPr lang="en-US" altLang="en-US" sz="2300" b="1" dirty="0" smtClean="0">
                          <a:solidFill>
                            <a:srgbClr val="006600"/>
                          </a:solidFill>
                          <a:latin typeface="Times New Roman" panose="02020603050405020304" pitchFamily="18" charset="0"/>
                          <a:cs typeface="Times New Roman" panose="02020603050405020304" pitchFamily="18" charset="0"/>
                        </a:rPr>
                        <a:t>development</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6600"/>
                          </a:solidFill>
                          <a:latin typeface="Times New Roman" panose="02020603050405020304" pitchFamily="18" charset="0"/>
                          <a:cs typeface="Times New Roman" panose="02020603050405020304" pitchFamily="18" charset="0"/>
                        </a:rPr>
                        <a:t>process</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D60093"/>
                          </a:solidFill>
                          <a:latin typeface="Times New Roman" panose="02020603050405020304" pitchFamily="18" charset="0"/>
                          <a:cs typeface="Times New Roman" panose="02020603050405020304" pitchFamily="18" charset="0"/>
                        </a:rPr>
                        <a:t>delivering</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D60093"/>
                          </a:solidFill>
                          <a:latin typeface="Times New Roman" panose="02020603050405020304" pitchFamily="18" charset="0"/>
                          <a:cs typeface="Times New Roman" panose="02020603050405020304" pitchFamily="18" charset="0"/>
                        </a:rPr>
                        <a:t>value</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D60093"/>
                          </a:solidFill>
                          <a:latin typeface="Times New Roman" panose="02020603050405020304" pitchFamily="18" charset="0"/>
                          <a:cs typeface="Times New Roman" panose="02020603050405020304" pitchFamily="18" charset="0"/>
                        </a:rPr>
                        <a:t>early</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D60093"/>
                          </a:solidFill>
                          <a:latin typeface="Times New Roman" panose="02020603050405020304" pitchFamily="18" charset="0"/>
                          <a:cs typeface="Times New Roman" panose="02020603050405020304" pitchFamily="18" charset="0"/>
                        </a:rPr>
                        <a:t>often</a:t>
                      </a:r>
                      <a:r>
                        <a:rPr lang="en-US" altLang="en-US" sz="23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52644863"/>
                  </a:ext>
                </a:extLst>
              </a:tr>
              <a:tr h="1171335">
                <a:tc>
                  <a:txBody>
                    <a:bodyPr/>
                    <a:lstStyle/>
                    <a:p>
                      <a:pPr algn="just">
                        <a:lnSpc>
                          <a:spcPct val="150000"/>
                        </a:lnSpc>
                      </a:pPr>
                      <a:r>
                        <a:rPr lang="en-US" altLang="en-US" sz="2300" b="1" dirty="0" smtClean="0">
                          <a:solidFill>
                            <a:srgbClr val="FF0000"/>
                          </a:solidFill>
                          <a:latin typeface="Times New Roman" panose="02020603050405020304" pitchFamily="18" charset="0"/>
                          <a:cs typeface="Times New Roman" panose="02020603050405020304" pitchFamily="18" charset="0"/>
                        </a:rPr>
                        <a:t>Flexibility and Adaptability</a:t>
                      </a:r>
                      <a:endParaRPr lang="en-GB" sz="23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300" b="1" dirty="0" smtClean="0">
                          <a:latin typeface="Times New Roman" panose="02020603050405020304" pitchFamily="18" charset="0"/>
                          <a:cs typeface="Times New Roman" panose="02020603050405020304" pitchFamily="18" charset="0"/>
                        </a:rPr>
                        <a:t>Highly</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CC"/>
                          </a:solidFill>
                          <a:latin typeface="Times New Roman" panose="02020603050405020304" pitchFamily="18" charset="0"/>
                          <a:cs typeface="Times New Roman" panose="02020603050405020304" pitchFamily="18" charset="0"/>
                        </a:rPr>
                        <a:t>flexible</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6600CC"/>
                          </a:solidFill>
                          <a:latin typeface="Times New Roman" panose="02020603050405020304" pitchFamily="18" charset="0"/>
                          <a:cs typeface="Times New Roman" panose="02020603050405020304" pitchFamily="18" charset="0"/>
                        </a:rPr>
                        <a:t>adaptable</a:t>
                      </a:r>
                      <a:r>
                        <a:rPr lang="en-US" altLang="en-US" sz="2300" dirty="0" smtClean="0">
                          <a:latin typeface="Times New Roman" panose="02020603050405020304" pitchFamily="18" charset="0"/>
                          <a:cs typeface="Times New Roman" panose="02020603050405020304" pitchFamily="18" charset="0"/>
                        </a:rPr>
                        <a:t>, allowing for </a:t>
                      </a:r>
                      <a:r>
                        <a:rPr lang="en-US" altLang="en-US" sz="2300" b="1" dirty="0" smtClean="0">
                          <a:solidFill>
                            <a:srgbClr val="660033"/>
                          </a:solidFill>
                          <a:latin typeface="Times New Roman" panose="02020603050405020304" pitchFamily="18" charset="0"/>
                          <a:cs typeface="Times New Roman" panose="02020603050405020304" pitchFamily="18" charset="0"/>
                        </a:rPr>
                        <a:t>changes</a:t>
                      </a:r>
                      <a:r>
                        <a:rPr lang="en-US" altLang="en-US" sz="2300" dirty="0" smtClean="0">
                          <a:latin typeface="Times New Roman" panose="02020603050405020304" pitchFamily="18" charset="0"/>
                          <a:cs typeface="Times New Roman" panose="02020603050405020304" pitchFamily="18" charset="0"/>
                        </a:rPr>
                        <a:t> to be </a:t>
                      </a:r>
                      <a:r>
                        <a:rPr lang="en-US" altLang="en-US" sz="2300" b="1" dirty="0" smtClean="0">
                          <a:solidFill>
                            <a:srgbClr val="660033"/>
                          </a:solidFill>
                          <a:latin typeface="Times New Roman" panose="02020603050405020304" pitchFamily="18" charset="0"/>
                          <a:cs typeface="Times New Roman" panose="02020603050405020304" pitchFamily="18" charset="0"/>
                        </a:rPr>
                        <a:t>incorporated</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quickly</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660033"/>
                          </a:solidFill>
                          <a:latin typeface="Times New Roman" panose="02020603050405020304" pitchFamily="18" charset="0"/>
                          <a:cs typeface="Times New Roman" panose="02020603050405020304" pitchFamily="18" charset="0"/>
                        </a:rPr>
                        <a:t>efficiently</a:t>
                      </a:r>
                      <a:r>
                        <a:rPr lang="en-US" altLang="en-US" sz="23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88714252"/>
                  </a:ext>
                </a:extLst>
              </a:tr>
              <a:tr h="462731">
                <a:tc>
                  <a:txBody>
                    <a:bodyPr/>
                    <a:lstStyle/>
                    <a:p>
                      <a:pPr algn="just">
                        <a:lnSpc>
                          <a:spcPct val="150000"/>
                        </a:lnSpc>
                      </a:pPr>
                      <a:r>
                        <a:rPr lang="en-US" altLang="en-US" sz="2300" b="1" dirty="0" smtClean="0">
                          <a:latin typeface="Times New Roman" panose="02020603050405020304" pitchFamily="18" charset="0"/>
                          <a:cs typeface="Times New Roman" panose="02020603050405020304" pitchFamily="18" charset="0"/>
                        </a:rPr>
                        <a:t>Faster Time-to-Market</a:t>
                      </a:r>
                      <a:endParaRPr lang="en-GB" sz="2300" dirty="0">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300" b="1" dirty="0" smtClean="0">
                          <a:solidFill>
                            <a:srgbClr val="006600"/>
                          </a:solidFill>
                          <a:latin typeface="Times New Roman" panose="02020603050405020304" pitchFamily="18" charset="0"/>
                          <a:cs typeface="Times New Roman" panose="02020603050405020304" pitchFamily="18" charset="0"/>
                        </a:rPr>
                        <a:t>Faster</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6600"/>
                          </a:solidFill>
                          <a:latin typeface="Times New Roman" panose="02020603050405020304" pitchFamily="18" charset="0"/>
                          <a:cs typeface="Times New Roman" panose="02020603050405020304" pitchFamily="18" charset="0"/>
                        </a:rPr>
                        <a:t>delivery</a:t>
                      </a:r>
                      <a:r>
                        <a:rPr lang="en-US" altLang="en-US" sz="2300" dirty="0" smtClean="0">
                          <a:latin typeface="Times New Roman" panose="02020603050405020304" pitchFamily="18" charset="0"/>
                          <a:cs typeface="Times New Roman" panose="02020603050405020304" pitchFamily="18" charset="0"/>
                        </a:rPr>
                        <a:t> of </a:t>
                      </a:r>
                      <a:r>
                        <a:rPr lang="en-US" altLang="en-US" sz="2300" b="1" dirty="0" smtClean="0">
                          <a:solidFill>
                            <a:srgbClr val="006600"/>
                          </a:solidFill>
                          <a:latin typeface="Times New Roman" panose="02020603050405020304" pitchFamily="18" charset="0"/>
                          <a:cs typeface="Times New Roman" panose="02020603050405020304" pitchFamily="18" charset="0"/>
                        </a:rPr>
                        <a:t>working</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6600"/>
                          </a:solidFill>
                          <a:latin typeface="Times New Roman" panose="02020603050405020304" pitchFamily="18" charset="0"/>
                          <a:cs typeface="Times New Roman" panose="02020603050405020304" pitchFamily="18" charset="0"/>
                        </a:rPr>
                        <a:t>software</a:t>
                      </a:r>
                      <a:r>
                        <a:rPr lang="en-US" altLang="en-US" sz="2300" dirty="0" smtClean="0">
                          <a:latin typeface="Times New Roman" panose="02020603050405020304" pitchFamily="18" charset="0"/>
                          <a:cs typeface="Times New Roman" panose="02020603050405020304" pitchFamily="18" charset="0"/>
                        </a:rPr>
                        <a:t> through </a:t>
                      </a:r>
                      <a:r>
                        <a:rPr lang="en-US" altLang="en-US" sz="2300" b="1" dirty="0" smtClean="0">
                          <a:solidFill>
                            <a:srgbClr val="FF0000"/>
                          </a:solidFill>
                          <a:latin typeface="Times New Roman" panose="02020603050405020304" pitchFamily="18" charset="0"/>
                          <a:cs typeface="Times New Roman" panose="02020603050405020304" pitchFamily="18" charset="0"/>
                        </a:rPr>
                        <a:t>iterative</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FF0000"/>
                          </a:solidFill>
                          <a:latin typeface="Times New Roman" panose="02020603050405020304" pitchFamily="18" charset="0"/>
                          <a:cs typeface="Times New Roman" panose="02020603050405020304" pitchFamily="18" charset="0"/>
                        </a:rPr>
                        <a:t>incremental</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FF0000"/>
                          </a:solidFill>
                          <a:latin typeface="Times New Roman" panose="02020603050405020304" pitchFamily="18" charset="0"/>
                          <a:cs typeface="Times New Roman" panose="02020603050405020304" pitchFamily="18" charset="0"/>
                        </a:rPr>
                        <a:t>development</a:t>
                      </a:r>
                      <a:r>
                        <a:rPr lang="en-US" altLang="en-US" sz="23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340195603"/>
                  </a:ext>
                </a:extLst>
              </a:tr>
              <a:tr h="462731">
                <a:tc>
                  <a:txBody>
                    <a:bodyPr/>
                    <a:lstStyle/>
                    <a:p>
                      <a:pPr algn="just">
                        <a:lnSpc>
                          <a:spcPct val="150000"/>
                        </a:lnSpc>
                      </a:pPr>
                      <a:r>
                        <a:rPr lang="en-US" altLang="en-US" sz="2300" b="1" dirty="0" smtClean="0">
                          <a:solidFill>
                            <a:srgbClr val="6600CC"/>
                          </a:solidFill>
                          <a:latin typeface="Times New Roman" panose="02020603050405020304" pitchFamily="18" charset="0"/>
                          <a:cs typeface="Times New Roman" panose="02020603050405020304" pitchFamily="18" charset="0"/>
                        </a:rPr>
                        <a:t>Improved Quality</a:t>
                      </a:r>
                      <a:endParaRPr lang="en-GB" sz="23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300" b="1" dirty="0" smtClean="0">
                          <a:latin typeface="Times New Roman" panose="02020603050405020304" pitchFamily="18" charset="0"/>
                          <a:cs typeface="Times New Roman" panose="02020603050405020304" pitchFamily="18" charset="0"/>
                        </a:rPr>
                        <a:t>Promotes</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continuous</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testing</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660033"/>
                          </a:solidFill>
                          <a:latin typeface="Times New Roman" panose="02020603050405020304" pitchFamily="18" charset="0"/>
                          <a:cs typeface="Times New Roman" panose="02020603050405020304" pitchFamily="18" charset="0"/>
                        </a:rPr>
                        <a:t>feedback</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660033"/>
                          </a:solidFill>
                          <a:latin typeface="Times New Roman" panose="02020603050405020304" pitchFamily="18" charset="0"/>
                          <a:cs typeface="Times New Roman" panose="02020603050405020304" pitchFamily="18" charset="0"/>
                        </a:rPr>
                        <a:t>refinement</a:t>
                      </a:r>
                      <a:r>
                        <a:rPr lang="en-US" altLang="en-US" sz="2300" dirty="0" smtClean="0">
                          <a:latin typeface="Times New Roman" panose="02020603050405020304" pitchFamily="18" charset="0"/>
                          <a:cs typeface="Times New Roman" panose="02020603050405020304" pitchFamily="18" charset="0"/>
                        </a:rPr>
                        <a:t>, leading to </a:t>
                      </a:r>
                      <a:r>
                        <a:rPr lang="en-US" altLang="en-US" sz="2300" b="1" dirty="0" smtClean="0">
                          <a:solidFill>
                            <a:srgbClr val="D60093"/>
                          </a:solidFill>
                          <a:latin typeface="Times New Roman" panose="02020603050405020304" pitchFamily="18" charset="0"/>
                          <a:cs typeface="Times New Roman" panose="02020603050405020304" pitchFamily="18" charset="0"/>
                        </a:rPr>
                        <a:t>higher-quality software</a:t>
                      </a:r>
                      <a:r>
                        <a:rPr lang="en-US" altLang="en-US" sz="23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28924248"/>
                  </a:ext>
                </a:extLst>
              </a:tr>
              <a:tr h="462731">
                <a:tc>
                  <a:txBody>
                    <a:bodyPr/>
                    <a:lstStyle/>
                    <a:p>
                      <a:pPr algn="just">
                        <a:lnSpc>
                          <a:spcPct val="150000"/>
                        </a:lnSpc>
                      </a:pPr>
                      <a:r>
                        <a:rPr lang="en-US" altLang="en-US" sz="2300" b="1" dirty="0" smtClean="0">
                          <a:solidFill>
                            <a:srgbClr val="6600CC"/>
                          </a:solidFill>
                          <a:latin typeface="Times New Roman" panose="02020603050405020304" pitchFamily="18" charset="0"/>
                          <a:cs typeface="Times New Roman" panose="02020603050405020304" pitchFamily="18" charset="0"/>
                        </a:rPr>
                        <a:t>Increased Collaboration</a:t>
                      </a:r>
                      <a:endParaRPr lang="en-GB" sz="23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300" b="1" dirty="0" smtClean="0">
                          <a:latin typeface="Times New Roman" panose="02020603050405020304" pitchFamily="18" charset="0"/>
                          <a:cs typeface="Times New Roman" panose="02020603050405020304" pitchFamily="18" charset="0"/>
                        </a:rPr>
                        <a:t>Encourages </a:t>
                      </a:r>
                      <a:r>
                        <a:rPr lang="en-US" altLang="en-US" sz="2300" b="1" dirty="0" smtClean="0">
                          <a:solidFill>
                            <a:srgbClr val="FF0000"/>
                          </a:solidFill>
                          <a:latin typeface="Times New Roman" panose="02020603050405020304" pitchFamily="18" charset="0"/>
                          <a:cs typeface="Times New Roman" panose="02020603050405020304" pitchFamily="18" charset="0"/>
                        </a:rPr>
                        <a:t>close</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FF0000"/>
                          </a:solidFill>
                          <a:latin typeface="Times New Roman" panose="02020603050405020304" pitchFamily="18" charset="0"/>
                          <a:cs typeface="Times New Roman" panose="02020603050405020304" pitchFamily="18" charset="0"/>
                        </a:rPr>
                        <a:t>collaboration</a:t>
                      </a:r>
                      <a:r>
                        <a:rPr lang="en-US" altLang="en-US" sz="2300" dirty="0" smtClean="0">
                          <a:latin typeface="Times New Roman" panose="02020603050405020304" pitchFamily="18" charset="0"/>
                          <a:cs typeface="Times New Roman" panose="02020603050405020304" pitchFamily="18" charset="0"/>
                        </a:rPr>
                        <a:t> between </a:t>
                      </a:r>
                      <a:r>
                        <a:rPr lang="en-US" altLang="en-US" sz="2300" b="1" dirty="0" smtClean="0">
                          <a:solidFill>
                            <a:srgbClr val="0000CC"/>
                          </a:solidFill>
                          <a:latin typeface="Times New Roman" panose="02020603050405020304" pitchFamily="18" charset="0"/>
                          <a:cs typeface="Times New Roman" panose="02020603050405020304" pitchFamily="18" charset="0"/>
                        </a:rPr>
                        <a:t>customers</a:t>
                      </a:r>
                      <a:r>
                        <a:rPr lang="en-US" altLang="en-US" sz="23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300" b="1" dirty="0" smtClean="0">
                          <a:solidFill>
                            <a:srgbClr val="0000CC"/>
                          </a:solidFill>
                          <a:latin typeface="Times New Roman" panose="02020603050405020304" pitchFamily="18" charset="0"/>
                          <a:cs typeface="Times New Roman" panose="02020603050405020304" pitchFamily="18" charset="0"/>
                        </a:rPr>
                        <a:t>             stakeholders</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0000CC"/>
                          </a:solidFill>
                          <a:latin typeface="Times New Roman" panose="02020603050405020304" pitchFamily="18" charset="0"/>
                          <a:cs typeface="Times New Roman" panose="02020603050405020304" pitchFamily="18" charset="0"/>
                        </a:rPr>
                        <a:t>development</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00CC"/>
                          </a:solidFill>
                          <a:latin typeface="Times New Roman" panose="02020603050405020304" pitchFamily="18" charset="0"/>
                          <a:cs typeface="Times New Roman" panose="02020603050405020304" pitchFamily="18" charset="0"/>
                        </a:rPr>
                        <a:t>teams</a:t>
                      </a:r>
                      <a:r>
                        <a:rPr lang="en-US" altLang="en-US" sz="2300" dirty="0" smtClean="0">
                          <a:latin typeface="Times New Roman" panose="02020603050405020304" pitchFamily="18" charset="0"/>
                          <a:cs typeface="Times New Roman" panose="02020603050405020304" pitchFamily="18" charset="0"/>
                        </a:rPr>
                        <a:t>, leading 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300" b="1" dirty="0" smtClean="0">
                          <a:solidFill>
                            <a:srgbClr val="006600"/>
                          </a:solidFill>
                          <a:latin typeface="Times New Roman" panose="02020603050405020304" pitchFamily="18" charset="0"/>
                          <a:cs typeface="Times New Roman" panose="02020603050405020304" pitchFamily="18" charset="0"/>
                        </a:rPr>
                        <a:t>                        better</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6600"/>
                          </a:solidFill>
                          <a:latin typeface="Times New Roman" panose="02020603050405020304" pitchFamily="18" charset="0"/>
                          <a:cs typeface="Times New Roman" panose="02020603050405020304" pitchFamily="18" charset="0"/>
                        </a:rPr>
                        <a:t>alignment</a:t>
                      </a:r>
                      <a:r>
                        <a:rPr lang="en-US" altLang="en-US" sz="2300" dirty="0" smtClean="0">
                          <a:latin typeface="Times New Roman" panose="02020603050405020304" pitchFamily="18" charset="0"/>
                          <a:cs typeface="Times New Roman" panose="02020603050405020304" pitchFamily="18" charset="0"/>
                        </a:rPr>
                        <a:t> and </a:t>
                      </a:r>
                      <a:r>
                        <a:rPr lang="en-US" altLang="en-US" sz="2300" b="1" dirty="0" smtClean="0">
                          <a:solidFill>
                            <a:srgbClr val="006600"/>
                          </a:solidFill>
                          <a:latin typeface="Times New Roman" panose="02020603050405020304" pitchFamily="18" charset="0"/>
                          <a:cs typeface="Times New Roman" panose="02020603050405020304" pitchFamily="18" charset="0"/>
                        </a:rPr>
                        <a:t>shared</a:t>
                      </a:r>
                      <a:r>
                        <a:rPr lang="en-US" altLang="en-US" sz="2300" dirty="0" smtClean="0">
                          <a:latin typeface="Times New Roman" panose="02020603050405020304" pitchFamily="18" charset="0"/>
                          <a:cs typeface="Times New Roman" panose="02020603050405020304" pitchFamily="18" charset="0"/>
                        </a:rPr>
                        <a:t> </a:t>
                      </a:r>
                      <a:r>
                        <a:rPr lang="en-US" altLang="en-US" sz="2300" b="1" dirty="0" smtClean="0">
                          <a:solidFill>
                            <a:srgbClr val="006600"/>
                          </a:solidFill>
                          <a:latin typeface="Times New Roman" panose="02020603050405020304" pitchFamily="18" charset="0"/>
                          <a:cs typeface="Times New Roman" panose="02020603050405020304" pitchFamily="18" charset="0"/>
                        </a:rPr>
                        <a:t>understanding</a:t>
                      </a:r>
                      <a:r>
                        <a:rPr lang="en-US" altLang="en-US" sz="23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44351641"/>
                  </a:ext>
                </a:extLst>
              </a:tr>
            </a:tbl>
          </a:graphicData>
        </a:graphic>
      </p:graphicFrame>
    </p:spTree>
    <p:extLst>
      <p:ext uri="{BB962C8B-B14F-4D97-AF65-F5344CB8AC3E}">
        <p14:creationId xmlns:p14="http://schemas.microsoft.com/office/powerpoint/2010/main" val="13601550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3676"/>
          </a:xfrm>
        </p:spPr>
        <p:txBody>
          <a:bodyPr>
            <a:noAutofit/>
          </a:bodyPr>
          <a:lstStyle/>
          <a:p>
            <a:pPr algn="ctr"/>
            <a:r>
              <a:rPr lang="en-US" altLang="en-US" sz="2400" b="1" dirty="0" smtClean="0">
                <a:solidFill>
                  <a:srgbClr val="FF0000"/>
                </a:solidFill>
                <a:latin typeface="Times New Roman" panose="02020603050405020304" pitchFamily="18" charset="0"/>
                <a:cs typeface="Times New Roman" panose="02020603050405020304" pitchFamily="18" charset="0"/>
              </a:rPr>
              <a:t>5.3 Disadvantages </a:t>
            </a:r>
            <a:r>
              <a:rPr lang="en-US" altLang="en-US" sz="2400" b="1" dirty="0">
                <a:solidFill>
                  <a:srgbClr val="FF0000"/>
                </a:solidFill>
                <a:latin typeface="Times New Roman" panose="02020603050405020304" pitchFamily="18" charset="0"/>
                <a:cs typeface="Times New Roman" panose="02020603050405020304" pitchFamily="18" charset="0"/>
              </a:rPr>
              <a:t>of the Agile </a:t>
            </a:r>
            <a:r>
              <a:rPr lang="en-US" altLang="en-US" sz="2400" b="1" dirty="0" smtClean="0">
                <a:solidFill>
                  <a:srgbClr val="FF0000"/>
                </a:solidFill>
                <a:latin typeface="Times New Roman" panose="02020603050405020304" pitchFamily="18" charset="0"/>
                <a:cs typeface="Times New Roman" panose="02020603050405020304" pitchFamily="18" charset="0"/>
              </a:rPr>
              <a:t>Model</a:t>
            </a:r>
            <a:r>
              <a:rPr lang="en-US" altLang="en-US" sz="2400" b="1" dirty="0">
                <a:solidFill>
                  <a:srgbClr val="FF0000"/>
                </a:solidFill>
                <a:latin typeface="Times New Roman" panose="02020603050405020304" pitchFamily="18" charset="0"/>
                <a:cs typeface="Times New Roman" panose="02020603050405020304" pitchFamily="18" charset="0"/>
              </a:rPr>
              <a:t/>
            </a:r>
            <a:br>
              <a:rPr lang="en-US" altLang="en-US" sz="2400" b="1" dirty="0">
                <a:solidFill>
                  <a:srgbClr val="FF0000"/>
                </a:solidFill>
                <a:latin typeface="Times New Roman" panose="02020603050405020304" pitchFamily="18" charset="0"/>
                <a:cs typeface="Times New Roman" panose="02020603050405020304" pitchFamily="18" charset="0"/>
              </a:rPr>
            </a:b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8207" y="6684705"/>
            <a:ext cx="11975690" cy="6622026"/>
          </a:xfrm>
        </p:spPr>
        <p:txBody>
          <a:bodyPr>
            <a:normAutofit/>
          </a:bodyPr>
          <a:lstStyle/>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22966858"/>
              </p:ext>
            </p:extLst>
          </p:nvPr>
        </p:nvGraphicFramePr>
        <p:xfrm>
          <a:off x="0" y="272842"/>
          <a:ext cx="12192000" cy="658884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860956173"/>
                    </a:ext>
                  </a:extLst>
                </a:gridCol>
                <a:gridCol w="9448800">
                  <a:extLst>
                    <a:ext uri="{9D8B030D-6E8A-4147-A177-3AD203B41FA5}">
                      <a16:colId xmlns:a16="http://schemas.microsoft.com/office/drawing/2014/main" val="404349754"/>
                    </a:ext>
                  </a:extLst>
                </a:gridCol>
              </a:tblGrid>
              <a:tr h="565295">
                <a:tc>
                  <a:txBody>
                    <a:bodyPr/>
                    <a:lstStyle/>
                    <a:p>
                      <a:pPr algn="just">
                        <a:lnSpc>
                          <a:spcPct val="150000"/>
                        </a:lnSpc>
                        <a:spcBef>
                          <a:spcPts val="0"/>
                        </a:spcBef>
                        <a:spcAft>
                          <a:spcPts val="0"/>
                        </a:spcAft>
                      </a:pPr>
                      <a:r>
                        <a:rPr lang="en-GB" sz="2200" dirty="0" smtClean="0">
                          <a:latin typeface="Times New Roman" panose="02020603050405020304" pitchFamily="18" charset="0"/>
                          <a:cs typeface="Times New Roman" panose="02020603050405020304" pitchFamily="18" charset="0"/>
                        </a:rPr>
                        <a:t>Disadvantages </a:t>
                      </a:r>
                      <a:endParaRPr lang="en-GB" sz="22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200" dirty="0" smtClean="0">
                          <a:latin typeface="Times New Roman" panose="02020603050405020304" pitchFamily="18" charset="0"/>
                          <a:cs typeface="Times New Roman" panose="02020603050405020304" pitchFamily="18" charset="0"/>
                        </a:rPr>
                        <a:t>Description </a:t>
                      </a:r>
                      <a:endParaRPr lang="en-GB"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349180"/>
                  </a:ext>
                </a:extLst>
              </a:tr>
              <a:tr h="1097526">
                <a:tc>
                  <a:txBody>
                    <a:bodyPr/>
                    <a:lstStyle/>
                    <a:p>
                      <a:pPr algn="just">
                        <a:lnSpc>
                          <a:spcPct val="150000"/>
                        </a:lnSpc>
                        <a:spcBef>
                          <a:spcPts val="0"/>
                        </a:spcBef>
                        <a:spcAft>
                          <a:spcPts val="0"/>
                        </a:spcAft>
                      </a:pPr>
                      <a:r>
                        <a:rPr lang="en-US" altLang="en-US" sz="2200" b="1" dirty="0" smtClean="0">
                          <a:solidFill>
                            <a:srgbClr val="660033"/>
                          </a:solidFill>
                          <a:latin typeface="Times New Roman" panose="02020603050405020304" pitchFamily="18" charset="0"/>
                          <a:cs typeface="Times New Roman" panose="02020603050405020304" pitchFamily="18" charset="0"/>
                        </a:rPr>
                        <a:t>Requires Customer Involvement</a:t>
                      </a:r>
                      <a:endParaRPr lang="en-GB" sz="22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lvl="0" indent="-342900" algn="just" eaLnBrk="0" fontAlgn="base" hangingPunct="0">
                        <a:lnSpc>
                          <a:spcPct val="150000"/>
                        </a:lnSpc>
                        <a:spcBef>
                          <a:spcPts val="0"/>
                        </a:spcBef>
                        <a:spcAft>
                          <a:spcPts val="0"/>
                        </a:spcAft>
                        <a:buFont typeface="Wingdings" panose="05000000000000000000" pitchFamily="2" charset="2"/>
                        <a:buChar char="§"/>
                      </a:pPr>
                      <a:r>
                        <a:rPr lang="en-US" altLang="en-US" sz="2200" b="1" dirty="0" smtClean="0">
                          <a:latin typeface="Times New Roman" panose="02020603050405020304" pitchFamily="18" charset="0"/>
                          <a:cs typeface="Times New Roman" panose="02020603050405020304" pitchFamily="18" charset="0"/>
                        </a:rPr>
                        <a:t>Agile</a:t>
                      </a:r>
                      <a:r>
                        <a:rPr lang="en-US" altLang="en-US" sz="2200" dirty="0" smtClean="0">
                          <a:latin typeface="Times New Roman" panose="02020603050405020304" pitchFamily="18" charset="0"/>
                          <a:cs typeface="Times New Roman" panose="02020603050405020304" pitchFamily="18" charset="0"/>
                        </a:rPr>
                        <a:t> relies heavily on </a:t>
                      </a:r>
                      <a:r>
                        <a:rPr lang="en-US" altLang="en-US" sz="2200" b="1" dirty="0" smtClean="0">
                          <a:solidFill>
                            <a:srgbClr val="FF0000"/>
                          </a:solidFill>
                          <a:latin typeface="Times New Roman" panose="02020603050405020304" pitchFamily="18" charset="0"/>
                          <a:cs typeface="Times New Roman" panose="02020603050405020304" pitchFamily="18" charset="0"/>
                        </a:rPr>
                        <a:t>customer</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FF0000"/>
                          </a:solidFill>
                          <a:latin typeface="Times New Roman" panose="02020603050405020304" pitchFamily="18" charset="0"/>
                          <a:cs typeface="Times New Roman" panose="02020603050405020304" pitchFamily="18" charset="0"/>
                        </a:rPr>
                        <a:t>involvement</a:t>
                      </a:r>
                      <a:r>
                        <a:rPr lang="en-US" altLang="en-US" sz="2200" dirty="0" smtClean="0">
                          <a:latin typeface="Times New Roman" panose="02020603050405020304" pitchFamily="18" charset="0"/>
                          <a:cs typeface="Times New Roman" panose="02020603050405020304" pitchFamily="18" charset="0"/>
                        </a:rPr>
                        <a:t> and </a:t>
                      </a:r>
                      <a:r>
                        <a:rPr lang="en-US" altLang="en-US" sz="2200" b="1" dirty="0" smtClean="0">
                          <a:solidFill>
                            <a:srgbClr val="FF0000"/>
                          </a:solidFill>
                          <a:latin typeface="Times New Roman" panose="02020603050405020304" pitchFamily="18" charset="0"/>
                          <a:cs typeface="Times New Roman" panose="02020603050405020304" pitchFamily="18" charset="0"/>
                        </a:rPr>
                        <a:t>collaboration</a:t>
                      </a:r>
                      <a:r>
                        <a:rPr lang="en-US" altLang="en-US" sz="2200" dirty="0" smtClean="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ts val="0"/>
                        </a:spcBef>
                        <a:spcAft>
                          <a:spcPts val="0"/>
                        </a:spcAft>
                        <a:buFont typeface="Wingdings" panose="05000000000000000000" pitchFamily="2" charset="2"/>
                        <a:buNone/>
                      </a:pPr>
                      <a:r>
                        <a:rPr lang="en-US" altLang="en-US" sz="2200" dirty="0" smtClean="0">
                          <a:latin typeface="Times New Roman" panose="02020603050405020304" pitchFamily="18" charset="0"/>
                          <a:cs typeface="Times New Roman" panose="02020603050405020304" pitchFamily="18" charset="0"/>
                        </a:rPr>
                        <a:t>                                     which may be </a:t>
                      </a:r>
                      <a:r>
                        <a:rPr lang="en-US" altLang="en-US" sz="2200" b="1" dirty="0" smtClean="0">
                          <a:solidFill>
                            <a:srgbClr val="0000CC"/>
                          </a:solidFill>
                          <a:latin typeface="Times New Roman" panose="02020603050405020304" pitchFamily="18" charset="0"/>
                          <a:cs typeface="Times New Roman" panose="02020603050405020304" pitchFamily="18" charset="0"/>
                        </a:rPr>
                        <a:t>challenging</a:t>
                      </a:r>
                      <a:r>
                        <a:rPr lang="en-US" altLang="en-US" sz="2200" dirty="0" smtClean="0">
                          <a:latin typeface="Times New Roman" panose="02020603050405020304" pitchFamily="18" charset="0"/>
                          <a:cs typeface="Times New Roman" panose="02020603050405020304" pitchFamily="18" charset="0"/>
                        </a:rPr>
                        <a:t> in some </a:t>
                      </a:r>
                      <a:r>
                        <a:rPr lang="en-US" altLang="en-US" sz="2200" b="1" dirty="0" smtClean="0">
                          <a:solidFill>
                            <a:srgbClr val="0000CC"/>
                          </a:solidFill>
                          <a:latin typeface="Times New Roman" panose="02020603050405020304" pitchFamily="18" charset="0"/>
                          <a:cs typeface="Times New Roman" panose="02020603050405020304" pitchFamily="18" charset="0"/>
                        </a:rPr>
                        <a:t>cases.</a:t>
                      </a:r>
                    </a:p>
                  </a:txBody>
                  <a:tcPr/>
                </a:tc>
                <a:extLst>
                  <a:ext uri="{0D108BD9-81ED-4DB2-BD59-A6C34878D82A}">
                    <a16:rowId xmlns:a16="http://schemas.microsoft.com/office/drawing/2014/main" val="2152644863"/>
                  </a:ext>
                </a:extLst>
              </a:tr>
              <a:tr h="1604382">
                <a:tc>
                  <a:txBody>
                    <a:bodyPr/>
                    <a:lstStyle/>
                    <a:p>
                      <a:pPr algn="just">
                        <a:lnSpc>
                          <a:spcPct val="150000"/>
                        </a:lnSpc>
                        <a:spcBef>
                          <a:spcPts val="0"/>
                        </a:spcBef>
                        <a:spcAft>
                          <a:spcPts val="0"/>
                        </a:spcAft>
                      </a:pPr>
                      <a:r>
                        <a:rPr lang="en-US" altLang="en-US" sz="2200" b="1" dirty="0" smtClean="0">
                          <a:solidFill>
                            <a:srgbClr val="660033"/>
                          </a:solidFill>
                          <a:latin typeface="Times New Roman" panose="02020603050405020304" pitchFamily="18" charset="0"/>
                          <a:cs typeface="Times New Roman" panose="02020603050405020304" pitchFamily="18" charset="0"/>
                        </a:rPr>
                        <a:t>Potential for Scope Creep</a:t>
                      </a:r>
                      <a:endParaRPr lang="en-GB" sz="22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200" b="1" dirty="0" smtClean="0">
                          <a:latin typeface="Times New Roman" panose="02020603050405020304" pitchFamily="18" charset="0"/>
                          <a:cs typeface="Times New Roman" panose="02020603050405020304" pitchFamily="18" charset="0"/>
                        </a:rPr>
                        <a:t>Without proper control</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660033"/>
                          </a:solidFill>
                          <a:latin typeface="Times New Roman" panose="02020603050405020304" pitchFamily="18" charset="0"/>
                          <a:cs typeface="Times New Roman" panose="02020603050405020304" pitchFamily="18" charset="0"/>
                        </a:rPr>
                        <a:t>Agile</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660033"/>
                          </a:solidFill>
                          <a:latin typeface="Times New Roman" panose="02020603050405020304" pitchFamily="18" charset="0"/>
                          <a:cs typeface="Times New Roman" panose="02020603050405020304" pitchFamily="18" charset="0"/>
                        </a:rPr>
                        <a:t>projects</a:t>
                      </a:r>
                      <a:r>
                        <a:rPr lang="en-US" altLang="en-US" sz="2200" dirty="0" smtClean="0">
                          <a:latin typeface="Times New Roman" panose="02020603050405020304" pitchFamily="18" charset="0"/>
                          <a:cs typeface="Times New Roman" panose="02020603050405020304" pitchFamily="18" charset="0"/>
                        </a:rPr>
                        <a:t> may be </a:t>
                      </a:r>
                      <a:r>
                        <a:rPr lang="en-US" altLang="en-US" sz="2200" b="1" dirty="0" smtClean="0">
                          <a:solidFill>
                            <a:srgbClr val="660033"/>
                          </a:solidFill>
                          <a:latin typeface="Times New Roman" panose="02020603050405020304" pitchFamily="18" charset="0"/>
                          <a:cs typeface="Times New Roman" panose="02020603050405020304" pitchFamily="18" charset="0"/>
                        </a:rPr>
                        <a:t>susceptible</a:t>
                      </a:r>
                      <a:r>
                        <a:rPr lang="en-US" altLang="en-US" sz="2200" dirty="0" smtClean="0">
                          <a:latin typeface="Times New Roman" panose="02020603050405020304" pitchFamily="18" charset="0"/>
                          <a:cs typeface="Times New Roman" panose="02020603050405020304" pitchFamily="18" charset="0"/>
                        </a:rPr>
                        <a:t> to </a:t>
                      </a:r>
                      <a:r>
                        <a:rPr lang="en-US" altLang="en-US" sz="2200" b="1" dirty="0" smtClean="0">
                          <a:solidFill>
                            <a:srgbClr val="660033"/>
                          </a:solidFill>
                          <a:latin typeface="Times New Roman" panose="02020603050405020304" pitchFamily="18" charset="0"/>
                          <a:cs typeface="Times New Roman" panose="02020603050405020304" pitchFamily="18" charset="0"/>
                        </a:rPr>
                        <a:t>scope</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660033"/>
                          </a:solidFill>
                          <a:latin typeface="Times New Roman" panose="02020603050405020304" pitchFamily="18" charset="0"/>
                          <a:cs typeface="Times New Roman" panose="02020603050405020304" pitchFamily="18" charset="0"/>
                        </a:rPr>
                        <a:t>creep</a:t>
                      </a:r>
                      <a:r>
                        <a:rPr lang="en-US" altLang="en-US" sz="2200" dirty="0" smtClean="0">
                          <a:latin typeface="Times New Roman" panose="02020603050405020304" pitchFamily="18" charset="0"/>
                          <a:cs typeface="Times New Roman" panose="02020603050405020304" pitchFamily="18" charset="0"/>
                        </a:rPr>
                        <a:t>, where </a:t>
                      </a:r>
                      <a:r>
                        <a:rPr lang="en-US" altLang="en-US" sz="2200" b="1" dirty="0" smtClean="0">
                          <a:latin typeface="Times New Roman" panose="02020603050405020304" pitchFamily="18" charset="0"/>
                          <a:cs typeface="Times New Roman" panose="02020603050405020304" pitchFamily="18" charset="0"/>
                        </a:rPr>
                        <a:t>additional</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latin typeface="Times New Roman" panose="02020603050405020304" pitchFamily="18" charset="0"/>
                          <a:cs typeface="Times New Roman" panose="02020603050405020304" pitchFamily="18" charset="0"/>
                        </a:rPr>
                        <a:t>features</a:t>
                      </a:r>
                      <a:r>
                        <a:rPr lang="en-US" altLang="en-US" sz="2200" dirty="0" smtClean="0">
                          <a:latin typeface="Times New Roman" panose="02020603050405020304" pitchFamily="18" charset="0"/>
                          <a:cs typeface="Times New Roman" panose="02020603050405020304" pitchFamily="18" charset="0"/>
                        </a:rPr>
                        <a:t> are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200" b="1" dirty="0" smtClean="0">
                          <a:solidFill>
                            <a:srgbClr val="0000CC"/>
                          </a:solidFill>
                          <a:latin typeface="Times New Roman" panose="02020603050405020304" pitchFamily="18" charset="0"/>
                          <a:cs typeface="Times New Roman" panose="02020603050405020304" pitchFamily="18" charset="0"/>
                        </a:rPr>
                        <a:t>              added</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00CC"/>
                          </a:solidFill>
                          <a:latin typeface="Times New Roman" panose="02020603050405020304" pitchFamily="18" charset="0"/>
                          <a:cs typeface="Times New Roman" panose="02020603050405020304" pitchFamily="18" charset="0"/>
                        </a:rPr>
                        <a:t>without</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00CC"/>
                          </a:solidFill>
                          <a:latin typeface="Times New Roman" panose="02020603050405020304" pitchFamily="18" charset="0"/>
                          <a:cs typeface="Times New Roman" panose="02020603050405020304" pitchFamily="18" charset="0"/>
                        </a:rPr>
                        <a:t>corresponding</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00CC"/>
                          </a:solidFill>
                          <a:latin typeface="Times New Roman" panose="02020603050405020304" pitchFamily="18" charset="0"/>
                          <a:cs typeface="Times New Roman" panose="02020603050405020304" pitchFamily="18" charset="0"/>
                        </a:rPr>
                        <a:t>adjustments</a:t>
                      </a:r>
                      <a:r>
                        <a:rPr lang="en-US" altLang="en-US" sz="2200" dirty="0" smtClean="0">
                          <a:latin typeface="Times New Roman" panose="02020603050405020304" pitchFamily="18" charset="0"/>
                          <a:cs typeface="Times New Roman" panose="02020603050405020304" pitchFamily="18" charset="0"/>
                        </a:rPr>
                        <a:t> to </a:t>
                      </a:r>
                      <a:r>
                        <a:rPr lang="en-US" altLang="en-US" sz="2200" b="1" dirty="0" smtClean="0">
                          <a:solidFill>
                            <a:srgbClr val="0000CC"/>
                          </a:solidFill>
                          <a:latin typeface="Times New Roman" panose="02020603050405020304" pitchFamily="18" charset="0"/>
                          <a:cs typeface="Times New Roman" panose="02020603050405020304" pitchFamily="18" charset="0"/>
                        </a:rPr>
                        <a:t>timelines</a:t>
                      </a:r>
                      <a:r>
                        <a:rPr lang="en-US" altLang="en-US" sz="2200" dirty="0" smtClean="0">
                          <a:latin typeface="Times New Roman" panose="02020603050405020304" pitchFamily="18" charset="0"/>
                          <a:cs typeface="Times New Roman" panose="02020603050405020304" pitchFamily="18" charset="0"/>
                        </a:rPr>
                        <a:t> or </a:t>
                      </a:r>
                      <a:r>
                        <a:rPr lang="en-US" altLang="en-US" sz="2200" b="1" dirty="0" smtClean="0">
                          <a:solidFill>
                            <a:srgbClr val="0000CC"/>
                          </a:solidFill>
                          <a:latin typeface="Times New Roman" panose="02020603050405020304" pitchFamily="18" charset="0"/>
                          <a:cs typeface="Times New Roman" panose="02020603050405020304" pitchFamily="18" charset="0"/>
                        </a:rPr>
                        <a:t>resources</a:t>
                      </a:r>
                      <a:r>
                        <a:rPr lang="en-US" altLang="en-US" sz="22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88714252"/>
                  </a:ext>
                </a:extLst>
              </a:tr>
              <a:tr h="1097526">
                <a:tc>
                  <a:txBody>
                    <a:bodyPr/>
                    <a:lstStyle/>
                    <a:p>
                      <a:pPr algn="just">
                        <a:lnSpc>
                          <a:spcPct val="150000"/>
                        </a:lnSpc>
                        <a:spcBef>
                          <a:spcPts val="0"/>
                        </a:spcBef>
                        <a:spcAft>
                          <a:spcPts val="0"/>
                        </a:spcAft>
                      </a:pPr>
                      <a:r>
                        <a:rPr lang="en-US" altLang="en-US" sz="2200" b="1" dirty="0" smtClean="0">
                          <a:solidFill>
                            <a:srgbClr val="6600CC"/>
                          </a:solidFill>
                          <a:latin typeface="Times New Roman" panose="02020603050405020304" pitchFamily="18" charset="0"/>
                          <a:cs typeface="Times New Roman" panose="02020603050405020304" pitchFamily="18" charset="0"/>
                        </a:rPr>
                        <a:t>Complexity Management</a:t>
                      </a:r>
                      <a:endParaRPr lang="en-GB" sz="22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lvl="0" indent="-342900" algn="just" eaLnBrk="0" fontAlgn="base" hangingPunct="0">
                        <a:lnSpc>
                          <a:spcPct val="150000"/>
                        </a:lnSpc>
                        <a:spcBef>
                          <a:spcPts val="0"/>
                        </a:spcBef>
                        <a:spcAft>
                          <a:spcPts val="0"/>
                        </a:spcAft>
                        <a:buFont typeface="Wingdings" panose="05000000000000000000" pitchFamily="2" charset="2"/>
                        <a:buChar char="§"/>
                      </a:pPr>
                      <a:r>
                        <a:rPr lang="en-US" altLang="en-US" sz="2200" b="1" dirty="0" smtClean="0">
                          <a:latin typeface="Times New Roman" panose="02020603050405020304" pitchFamily="18" charset="0"/>
                          <a:cs typeface="Times New Roman" panose="02020603050405020304" pitchFamily="18" charset="0"/>
                        </a:rPr>
                        <a:t>Agile projects </a:t>
                      </a:r>
                      <a:r>
                        <a:rPr lang="en-US" altLang="en-US" sz="2200" dirty="0" smtClean="0">
                          <a:latin typeface="Times New Roman" panose="02020603050405020304" pitchFamily="18" charset="0"/>
                          <a:cs typeface="Times New Roman" panose="02020603050405020304" pitchFamily="18" charset="0"/>
                        </a:rPr>
                        <a:t>may become </a:t>
                      </a:r>
                      <a:r>
                        <a:rPr lang="en-US" altLang="en-US" sz="2200" b="1" dirty="0" smtClean="0">
                          <a:solidFill>
                            <a:srgbClr val="6600CC"/>
                          </a:solidFill>
                          <a:latin typeface="Times New Roman" panose="02020603050405020304" pitchFamily="18" charset="0"/>
                          <a:cs typeface="Times New Roman" panose="02020603050405020304" pitchFamily="18" charset="0"/>
                        </a:rPr>
                        <a:t>complex</a:t>
                      </a:r>
                      <a:r>
                        <a:rPr lang="en-US" altLang="en-US" sz="2200" dirty="0" smtClean="0">
                          <a:latin typeface="Times New Roman" panose="02020603050405020304" pitchFamily="18" charset="0"/>
                          <a:cs typeface="Times New Roman" panose="02020603050405020304" pitchFamily="18" charset="0"/>
                        </a:rPr>
                        <a:t> to </a:t>
                      </a:r>
                      <a:r>
                        <a:rPr lang="en-US" altLang="en-US" sz="2200" b="1" dirty="0" smtClean="0">
                          <a:latin typeface="Times New Roman" panose="02020603050405020304" pitchFamily="18" charset="0"/>
                          <a:cs typeface="Times New Roman" panose="02020603050405020304" pitchFamily="18" charset="0"/>
                        </a:rPr>
                        <a:t>manage</a:t>
                      </a:r>
                      <a:r>
                        <a:rPr lang="en-US" altLang="en-US" sz="2200" dirty="0" smtClean="0">
                          <a:latin typeface="Times New Roman" panose="02020603050405020304" pitchFamily="18" charset="0"/>
                          <a:cs typeface="Times New Roman" panose="02020603050405020304" pitchFamily="18" charset="0"/>
                        </a:rPr>
                        <a:t>, particularly for </a:t>
                      </a:r>
                    </a:p>
                    <a:p>
                      <a:pPr marL="0" lvl="0" indent="0" algn="just" eaLnBrk="0" fontAlgn="base" hangingPunct="0">
                        <a:lnSpc>
                          <a:spcPct val="150000"/>
                        </a:lnSpc>
                        <a:spcBef>
                          <a:spcPts val="0"/>
                        </a:spcBef>
                        <a:spcAft>
                          <a:spcPts val="0"/>
                        </a:spcAft>
                        <a:buFont typeface="Wingdings" panose="05000000000000000000" pitchFamily="2" charset="2"/>
                        <a:buNone/>
                      </a:pPr>
                      <a:r>
                        <a:rPr lang="en-US" altLang="en-US" sz="2200" b="1" dirty="0" smtClean="0">
                          <a:solidFill>
                            <a:srgbClr val="FF0000"/>
                          </a:solidFill>
                          <a:latin typeface="Times New Roman" panose="02020603050405020304" pitchFamily="18" charset="0"/>
                          <a:cs typeface="Times New Roman" panose="02020603050405020304" pitchFamily="18" charset="0"/>
                        </a:rPr>
                        <a:t>                               large-scale projects or distributed teams.</a:t>
                      </a:r>
                    </a:p>
                  </a:txBody>
                  <a:tcPr/>
                </a:tc>
                <a:extLst>
                  <a:ext uri="{0D108BD9-81ED-4DB2-BD59-A6C34878D82A}">
                    <a16:rowId xmlns:a16="http://schemas.microsoft.com/office/drawing/2014/main" val="1340195603"/>
                  </a:ext>
                </a:extLst>
              </a:tr>
              <a:tr h="1097526">
                <a:tc>
                  <a:txBody>
                    <a:bodyPr/>
                    <a:lstStyle/>
                    <a:p>
                      <a:pPr algn="just">
                        <a:lnSpc>
                          <a:spcPct val="150000"/>
                        </a:lnSpc>
                        <a:spcBef>
                          <a:spcPts val="0"/>
                        </a:spcBef>
                        <a:spcAft>
                          <a:spcPts val="0"/>
                        </a:spcAft>
                      </a:pPr>
                      <a:r>
                        <a:rPr lang="en-US" altLang="en-US" sz="2200" b="1" dirty="0" smtClean="0">
                          <a:solidFill>
                            <a:srgbClr val="6600CC"/>
                          </a:solidFill>
                          <a:latin typeface="Times New Roman" panose="02020603050405020304" pitchFamily="18" charset="0"/>
                          <a:cs typeface="Times New Roman" panose="02020603050405020304" pitchFamily="18" charset="0"/>
                        </a:rPr>
                        <a:t>Documentation Overhead</a:t>
                      </a:r>
                      <a:endParaRPr lang="en-GB" sz="22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200" b="1" dirty="0" smtClean="0">
                          <a:latin typeface="Times New Roman" panose="02020603050405020304" pitchFamily="18" charset="0"/>
                          <a:cs typeface="Times New Roman" panose="02020603050405020304" pitchFamily="18" charset="0"/>
                        </a:rPr>
                        <a:t>Agile</a:t>
                      </a:r>
                      <a:r>
                        <a:rPr lang="en-US" altLang="en-US" sz="2200" dirty="0" smtClean="0">
                          <a:latin typeface="Times New Roman" panose="02020603050405020304" pitchFamily="18" charset="0"/>
                          <a:cs typeface="Times New Roman" panose="02020603050405020304" pitchFamily="18" charset="0"/>
                        </a:rPr>
                        <a:t> may involve </a:t>
                      </a:r>
                      <a:r>
                        <a:rPr lang="en-US" altLang="en-US" sz="2200" b="1" dirty="0" smtClean="0">
                          <a:solidFill>
                            <a:srgbClr val="660033"/>
                          </a:solidFill>
                          <a:latin typeface="Times New Roman" panose="02020603050405020304" pitchFamily="18" charset="0"/>
                          <a:cs typeface="Times New Roman" panose="02020603050405020304" pitchFamily="18" charset="0"/>
                        </a:rPr>
                        <a:t>less documentation compared</a:t>
                      </a:r>
                      <a:r>
                        <a:rPr lang="en-US" altLang="en-US" sz="2200" dirty="0" smtClean="0">
                          <a:solidFill>
                            <a:srgbClr val="660033"/>
                          </a:solidFill>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to </a:t>
                      </a:r>
                      <a:r>
                        <a:rPr lang="en-US" altLang="en-US" sz="2200" b="1" dirty="0" smtClean="0">
                          <a:solidFill>
                            <a:srgbClr val="660033"/>
                          </a:solidFill>
                          <a:latin typeface="Times New Roman" panose="02020603050405020304" pitchFamily="18" charset="0"/>
                          <a:cs typeface="Times New Roman" panose="02020603050405020304" pitchFamily="18" charset="0"/>
                        </a:rPr>
                        <a:t>traditional</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660033"/>
                          </a:solidFill>
                          <a:latin typeface="Times New Roman" panose="02020603050405020304" pitchFamily="18" charset="0"/>
                          <a:cs typeface="Times New Roman" panose="02020603050405020304" pitchFamily="18" charset="0"/>
                        </a:rPr>
                        <a:t>approaches</a:t>
                      </a:r>
                      <a:r>
                        <a:rPr lang="en-US" altLang="en-US" sz="2200" dirty="0" smtClean="0">
                          <a:latin typeface="Times New Roman" panose="02020603050405020304" pitchFamily="18" charset="0"/>
                          <a:cs typeface="Times New Roman" panose="02020603050405020304" pitchFamily="18" charset="0"/>
                        </a:rPr>
                        <a:t>, but still requires </a:t>
                      </a:r>
                      <a:r>
                        <a:rPr lang="en-US" altLang="en-US" sz="2200" b="1" dirty="0" smtClean="0">
                          <a:latin typeface="Times New Roman" panose="02020603050405020304" pitchFamily="18" charset="0"/>
                          <a:cs typeface="Times New Roman" panose="02020603050405020304" pitchFamily="18" charset="0"/>
                        </a:rPr>
                        <a:t>adequate</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latin typeface="Times New Roman" panose="02020603050405020304" pitchFamily="18" charset="0"/>
                          <a:cs typeface="Times New Roman" panose="02020603050405020304" pitchFamily="18" charset="0"/>
                        </a:rPr>
                        <a:t>documentation</a:t>
                      </a:r>
                      <a:r>
                        <a:rPr lang="en-US" altLang="en-US" sz="2200" dirty="0" smtClean="0">
                          <a:latin typeface="Times New Roman" panose="02020603050405020304" pitchFamily="18" charset="0"/>
                          <a:cs typeface="Times New Roman" panose="02020603050405020304" pitchFamily="18" charset="0"/>
                        </a:rPr>
                        <a:t> to ensure </a:t>
                      </a:r>
                      <a:r>
                        <a:rPr lang="en-US" altLang="en-US" sz="2200" b="1" dirty="0" smtClean="0">
                          <a:latin typeface="Times New Roman" panose="02020603050405020304" pitchFamily="18" charset="0"/>
                          <a:cs typeface="Times New Roman" panose="02020603050405020304" pitchFamily="18" charset="0"/>
                        </a:rPr>
                        <a:t>clarity</a:t>
                      </a:r>
                      <a:r>
                        <a:rPr lang="en-US" altLang="en-US" sz="2200" dirty="0" smtClean="0">
                          <a:latin typeface="Times New Roman" panose="02020603050405020304" pitchFamily="18" charset="0"/>
                          <a:cs typeface="Times New Roman" panose="02020603050405020304" pitchFamily="18" charset="0"/>
                        </a:rPr>
                        <a:t> and </a:t>
                      </a:r>
                      <a:r>
                        <a:rPr lang="en-US" altLang="en-US" sz="2200" b="1" dirty="0" smtClean="0">
                          <a:latin typeface="Times New Roman" panose="02020603050405020304" pitchFamily="18" charset="0"/>
                          <a:cs typeface="Times New Roman" panose="02020603050405020304" pitchFamily="18" charset="0"/>
                        </a:rPr>
                        <a:t>alignment</a:t>
                      </a:r>
                      <a:r>
                        <a:rPr lang="en-US" altLang="en-US" sz="22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28924248"/>
                  </a:ext>
                </a:extLst>
              </a:tr>
              <a:tr h="1097526">
                <a:tc>
                  <a:txBody>
                    <a:bodyPr/>
                    <a:lstStyle/>
                    <a:p>
                      <a:pPr algn="just">
                        <a:lnSpc>
                          <a:spcPct val="150000"/>
                        </a:lnSpc>
                        <a:spcBef>
                          <a:spcPts val="0"/>
                        </a:spcBef>
                        <a:spcAft>
                          <a:spcPts val="0"/>
                        </a:spcAft>
                      </a:pPr>
                      <a:r>
                        <a:rPr lang="en-US" altLang="en-US" sz="2200" b="1" dirty="0" smtClean="0">
                          <a:solidFill>
                            <a:srgbClr val="FF0000"/>
                          </a:solidFill>
                          <a:latin typeface="Times New Roman" panose="02020603050405020304" pitchFamily="18" charset="0"/>
                          <a:cs typeface="Times New Roman" panose="02020603050405020304" pitchFamily="18" charset="0"/>
                        </a:rPr>
                        <a:t>Dependency Management</a:t>
                      </a:r>
                      <a:endParaRPr lang="en-GB" sz="2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200" b="1" dirty="0" smtClean="0">
                          <a:latin typeface="Times New Roman" panose="02020603050405020304" pitchFamily="18" charset="0"/>
                          <a:cs typeface="Times New Roman" panose="02020603050405020304" pitchFamily="18" charset="0"/>
                        </a:rPr>
                        <a:t>Dependencies</a:t>
                      </a:r>
                      <a:r>
                        <a:rPr lang="en-US" altLang="en-US" sz="2200" dirty="0" smtClean="0">
                          <a:latin typeface="Times New Roman" panose="02020603050405020304" pitchFamily="18" charset="0"/>
                          <a:cs typeface="Times New Roman" panose="02020603050405020304" pitchFamily="18" charset="0"/>
                        </a:rPr>
                        <a:t> between </a:t>
                      </a:r>
                      <a:r>
                        <a:rPr lang="en-US" altLang="en-US" sz="2200" b="1" dirty="0" smtClean="0">
                          <a:solidFill>
                            <a:srgbClr val="0000CC"/>
                          </a:solidFill>
                          <a:latin typeface="Times New Roman" panose="02020603050405020304" pitchFamily="18" charset="0"/>
                          <a:cs typeface="Times New Roman" panose="02020603050405020304" pitchFamily="18" charset="0"/>
                        </a:rPr>
                        <a:t>user</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00CC"/>
                          </a:solidFill>
                          <a:latin typeface="Times New Roman" panose="02020603050405020304" pitchFamily="18" charset="0"/>
                          <a:cs typeface="Times New Roman" panose="02020603050405020304" pitchFamily="18" charset="0"/>
                        </a:rPr>
                        <a:t>stories</a:t>
                      </a:r>
                      <a:r>
                        <a:rPr lang="en-US" altLang="en-US" sz="2200" dirty="0" smtClean="0">
                          <a:latin typeface="Times New Roman" panose="02020603050405020304" pitchFamily="18" charset="0"/>
                          <a:cs typeface="Times New Roman" panose="02020603050405020304" pitchFamily="18" charset="0"/>
                        </a:rPr>
                        <a:t> or </a:t>
                      </a:r>
                      <a:r>
                        <a:rPr lang="en-US" altLang="en-US" sz="2200" b="1" dirty="0" smtClean="0">
                          <a:solidFill>
                            <a:srgbClr val="0000CC"/>
                          </a:solidFill>
                          <a:latin typeface="Times New Roman" panose="02020603050405020304" pitchFamily="18" charset="0"/>
                          <a:cs typeface="Times New Roman" panose="02020603050405020304" pitchFamily="18" charset="0"/>
                        </a:rPr>
                        <a:t>features</a:t>
                      </a:r>
                      <a:r>
                        <a:rPr lang="en-US" altLang="en-US" sz="2200" dirty="0" smtClean="0">
                          <a:latin typeface="Times New Roman" panose="02020603050405020304" pitchFamily="18" charset="0"/>
                          <a:cs typeface="Times New Roman" panose="02020603050405020304" pitchFamily="18" charset="0"/>
                        </a:rPr>
                        <a:t> may introduce </a:t>
                      </a:r>
                      <a:r>
                        <a:rPr lang="en-US" altLang="en-US" sz="2200" b="1" dirty="0" smtClean="0">
                          <a:solidFill>
                            <a:srgbClr val="0000CC"/>
                          </a:solidFill>
                          <a:latin typeface="Times New Roman" panose="02020603050405020304" pitchFamily="18" charset="0"/>
                          <a:cs typeface="Times New Roman" panose="02020603050405020304" pitchFamily="18" charset="0"/>
                        </a:rPr>
                        <a:t>challenges</a:t>
                      </a:r>
                      <a:r>
                        <a:rPr lang="en-US" altLang="en-US" sz="2200" dirty="0" smtClean="0">
                          <a:latin typeface="Times New Roman" panose="02020603050405020304" pitchFamily="18" charset="0"/>
                          <a:cs typeface="Times New Roman" panose="02020603050405020304" pitchFamily="18" charset="0"/>
                        </a:rPr>
                        <a:t> in </a:t>
                      </a:r>
                      <a:r>
                        <a:rPr lang="en-US" altLang="en-US" sz="2200" b="1" dirty="0" smtClean="0">
                          <a:solidFill>
                            <a:srgbClr val="006600"/>
                          </a:solidFill>
                          <a:latin typeface="Times New Roman" panose="02020603050405020304" pitchFamily="18" charset="0"/>
                          <a:cs typeface="Times New Roman" panose="02020603050405020304" pitchFamily="18" charset="0"/>
                        </a:rPr>
                        <a:t>coordinating</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6600"/>
                          </a:solidFill>
                          <a:latin typeface="Times New Roman" panose="02020603050405020304" pitchFamily="18" charset="0"/>
                          <a:cs typeface="Times New Roman" panose="02020603050405020304" pitchFamily="18" charset="0"/>
                        </a:rPr>
                        <a:t>development</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6600"/>
                          </a:solidFill>
                          <a:latin typeface="Times New Roman" panose="02020603050405020304" pitchFamily="18" charset="0"/>
                          <a:cs typeface="Times New Roman" panose="02020603050405020304" pitchFamily="18" charset="0"/>
                        </a:rPr>
                        <a:t>activities</a:t>
                      </a:r>
                      <a:r>
                        <a:rPr lang="en-US" altLang="en-US" sz="2200" dirty="0" smtClean="0">
                          <a:latin typeface="Times New Roman" panose="02020603050405020304" pitchFamily="18" charset="0"/>
                          <a:cs typeface="Times New Roman" panose="02020603050405020304" pitchFamily="18" charset="0"/>
                        </a:rPr>
                        <a:t> and </a:t>
                      </a:r>
                      <a:r>
                        <a:rPr lang="en-US" altLang="en-US" sz="2200" b="1" dirty="0" smtClean="0">
                          <a:solidFill>
                            <a:srgbClr val="006600"/>
                          </a:solidFill>
                          <a:latin typeface="Times New Roman" panose="02020603050405020304" pitchFamily="18" charset="0"/>
                          <a:cs typeface="Times New Roman" panose="02020603050405020304" pitchFamily="18" charset="0"/>
                        </a:rPr>
                        <a:t>resolving</a:t>
                      </a:r>
                      <a:r>
                        <a:rPr lang="en-US" altLang="en-US" sz="2200" dirty="0" smtClean="0">
                          <a:latin typeface="Times New Roman" panose="02020603050405020304" pitchFamily="18" charset="0"/>
                          <a:cs typeface="Times New Roman" panose="02020603050405020304" pitchFamily="18" charset="0"/>
                        </a:rPr>
                        <a:t> </a:t>
                      </a:r>
                      <a:r>
                        <a:rPr lang="en-US" altLang="en-US" sz="2200" b="1" dirty="0" smtClean="0">
                          <a:solidFill>
                            <a:srgbClr val="006600"/>
                          </a:solidFill>
                          <a:latin typeface="Times New Roman" panose="02020603050405020304" pitchFamily="18" charset="0"/>
                          <a:cs typeface="Times New Roman" panose="02020603050405020304" pitchFamily="18" charset="0"/>
                        </a:rPr>
                        <a:t>conflicts</a:t>
                      </a:r>
                      <a:r>
                        <a:rPr lang="en-US" altLang="en-US" sz="22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44351641"/>
                  </a:ext>
                </a:extLst>
              </a:tr>
            </a:tbl>
          </a:graphicData>
        </a:graphic>
      </p:graphicFrame>
    </p:spTree>
    <p:extLst>
      <p:ext uri="{BB962C8B-B14F-4D97-AF65-F5344CB8AC3E}">
        <p14:creationId xmlns:p14="http://schemas.microsoft.com/office/powerpoint/2010/main" val="16504495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Note</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3"/>
            <a:ext cx="12191999" cy="6592528"/>
          </a:xfrm>
        </p:spPr>
        <p:txBody>
          <a:bodyPr>
            <a:norm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Overall</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Agile Model </a:t>
            </a:r>
            <a:r>
              <a:rPr lang="en-US" altLang="en-US" dirty="0">
                <a:latin typeface="Times New Roman" panose="02020603050405020304" pitchFamily="18" charset="0"/>
                <a:cs typeface="Times New Roman" panose="02020603050405020304" pitchFamily="18" charset="0"/>
              </a:rPr>
              <a:t>offers a </a:t>
            </a:r>
            <a:r>
              <a:rPr lang="en-US" altLang="en-US" b="1" dirty="0">
                <a:solidFill>
                  <a:srgbClr val="6600CC"/>
                </a:solidFill>
                <a:latin typeface="Times New Roman" panose="02020603050405020304" pitchFamily="18" charset="0"/>
                <a:cs typeface="Times New Roman" panose="02020603050405020304" pitchFamily="18" charset="0"/>
              </a:rPr>
              <a:t>flexible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collaborative</a:t>
            </a:r>
            <a:r>
              <a:rPr lang="en-US" altLang="en-US" dirty="0">
                <a:latin typeface="Times New Roman" panose="02020603050405020304" pitchFamily="18" charset="0"/>
                <a:cs typeface="Times New Roman" panose="02020603050405020304" pitchFamily="18" charset="0"/>
              </a:rPr>
              <a:t>, and </a:t>
            </a:r>
            <a:r>
              <a:rPr lang="en-US" altLang="en-US" b="1" dirty="0" smtClean="0">
                <a:solidFill>
                  <a:srgbClr val="6600CC"/>
                </a:solidFill>
                <a:latin typeface="Times New Roman" panose="02020603050405020304" pitchFamily="18" charset="0"/>
                <a:cs typeface="Times New Roman" panose="02020603050405020304" pitchFamily="18" charset="0"/>
              </a:rPr>
              <a:t>customer-centric</a:t>
            </a:r>
            <a:endParaRPr lang="en-US" altLang="en-US"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approach</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a:t>
            </a:r>
            <a:r>
              <a:rPr lang="en-US" altLang="en-US" b="1" dirty="0">
                <a:solidFill>
                  <a:srgbClr val="FF0000"/>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enabling</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teams</a:t>
            </a:r>
            <a:r>
              <a:rPr lang="en-US" altLang="en-US" dirty="0">
                <a:latin typeface="Times New Roman" panose="02020603050405020304" pitchFamily="18" charset="0"/>
                <a:cs typeface="Times New Roman" panose="02020603050405020304" pitchFamily="18" charset="0"/>
              </a:rPr>
              <a:t> to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deliver </a:t>
            </a:r>
            <a:r>
              <a:rPr lang="en-US" altLang="en-US" b="1" dirty="0">
                <a:solidFill>
                  <a:srgbClr val="0000CC"/>
                </a:solidFill>
                <a:latin typeface="Times New Roman" panose="02020603050405020304" pitchFamily="18" charset="0"/>
                <a:cs typeface="Times New Roman" panose="02020603050405020304" pitchFamily="18" charset="0"/>
              </a:rPr>
              <a:t>high-quality software </a:t>
            </a:r>
            <a:r>
              <a:rPr lang="en-US" altLang="en-US" dirty="0">
                <a:latin typeface="Times New Roman" panose="02020603050405020304" pitchFamily="18" charset="0"/>
                <a:cs typeface="Times New Roman" panose="02020603050405020304" pitchFamily="18" charset="0"/>
              </a:rPr>
              <a:t>that </a:t>
            </a:r>
            <a:r>
              <a:rPr lang="en-US" altLang="en-US" b="1" dirty="0">
                <a:solidFill>
                  <a:srgbClr val="006600"/>
                </a:solidFill>
                <a:latin typeface="Times New Roman" panose="02020603050405020304" pitchFamily="18" charset="0"/>
                <a:cs typeface="Times New Roman" panose="02020603050405020304" pitchFamily="18" charset="0"/>
              </a:rPr>
              <a:t>meets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customer</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needs</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adapts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a:t>
            </a:r>
            <a:r>
              <a:rPr lang="en-US" altLang="en-US" b="1" dirty="0">
                <a:solidFill>
                  <a:srgbClr val="660033"/>
                </a:solidFill>
                <a:latin typeface="Times New Roman" panose="02020603050405020304" pitchFamily="18" charset="0"/>
                <a:cs typeface="Times New Roman" panose="02020603050405020304" pitchFamily="18" charset="0"/>
              </a:rPr>
              <a:t>changing</a:t>
            </a:r>
            <a:r>
              <a:rPr lang="en-US" altLang="en-US" dirty="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requirements</a:t>
            </a:r>
            <a:r>
              <a:rPr lang="en-US" altLang="en-US"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is particularly </a:t>
            </a:r>
            <a:r>
              <a:rPr lang="en-US" altLang="en-US" b="1" dirty="0">
                <a:solidFill>
                  <a:srgbClr val="FF0000"/>
                </a:solidFill>
                <a:latin typeface="Times New Roman" panose="02020603050405020304" pitchFamily="18" charset="0"/>
                <a:cs typeface="Times New Roman" panose="02020603050405020304" pitchFamily="18" charset="0"/>
              </a:rPr>
              <a:t>well-suited</a:t>
            </a:r>
            <a:r>
              <a:rPr lang="en-US" altLang="en-US" dirty="0">
                <a:latin typeface="Times New Roman" panose="02020603050405020304" pitchFamily="18" charset="0"/>
                <a:cs typeface="Times New Roman" panose="02020603050405020304" pitchFamily="18" charset="0"/>
              </a:rPr>
              <a:t> for </a:t>
            </a:r>
            <a:r>
              <a:rPr lang="en-US" altLang="en-US" b="1" dirty="0">
                <a:solidFill>
                  <a:srgbClr val="FF0000"/>
                </a:solidFill>
                <a:latin typeface="Times New Roman" panose="02020603050405020304" pitchFamily="18" charset="0"/>
                <a:cs typeface="Times New Roman" panose="02020603050405020304" pitchFamily="18" charset="0"/>
              </a:rPr>
              <a:t>projects</a:t>
            </a:r>
            <a:r>
              <a:rPr lang="en-US" altLang="en-US" dirty="0">
                <a:latin typeface="Times New Roman" panose="02020603050405020304" pitchFamily="18" charset="0"/>
                <a:cs typeface="Times New Roman" panose="02020603050405020304" pitchFamily="18" charset="0"/>
              </a:rPr>
              <a:t> with </a:t>
            </a:r>
            <a:r>
              <a:rPr lang="en-US" altLang="en-US" b="1" dirty="0">
                <a:solidFill>
                  <a:srgbClr val="6600CC"/>
                </a:solidFill>
                <a:latin typeface="Times New Roman" panose="02020603050405020304" pitchFamily="18" charset="0"/>
                <a:cs typeface="Times New Roman" panose="02020603050405020304" pitchFamily="18" charset="0"/>
              </a:rPr>
              <a:t>evolving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dynamic</a:t>
            </a:r>
            <a:r>
              <a:rPr lang="en-US" altLang="en-US" b="1" dirty="0" smtClean="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environments</a:t>
            </a:r>
            <a:r>
              <a:rPr lang="en-US" altLang="en-US" dirty="0">
                <a:latin typeface="Times New Roman" panose="02020603050405020304" pitchFamily="18" charset="0"/>
                <a:cs typeface="Times New Roman" panose="02020603050405020304" pitchFamily="18" charset="0"/>
              </a:rPr>
              <a:t>, and a </a:t>
            </a:r>
            <a:r>
              <a:rPr lang="en-US" altLang="en-US" b="1" dirty="0">
                <a:solidFill>
                  <a:srgbClr val="0000CC"/>
                </a:solidFill>
                <a:latin typeface="Times New Roman" panose="02020603050405020304" pitchFamily="18" charset="0"/>
                <a:cs typeface="Times New Roman" panose="02020603050405020304" pitchFamily="18" charset="0"/>
              </a:rPr>
              <a:t>need</a:t>
            </a:r>
            <a:r>
              <a:rPr lang="en-US" altLang="en-US" dirty="0">
                <a:latin typeface="Times New Roman" panose="02020603050405020304" pitchFamily="18" charset="0"/>
                <a:cs typeface="Times New Roman" panose="02020603050405020304" pitchFamily="18" charset="0"/>
              </a:rPr>
              <a:t> for </a:t>
            </a:r>
            <a:r>
              <a:rPr lang="en-US" altLang="en-US" b="1" dirty="0">
                <a:solidFill>
                  <a:srgbClr val="0000CC"/>
                </a:solidFill>
                <a:latin typeface="Times New Roman" panose="02020603050405020304" pitchFamily="18" charset="0"/>
                <a:cs typeface="Times New Roman" panose="02020603050405020304" pitchFamily="18" charset="0"/>
              </a:rPr>
              <a:t>rapid</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0000CC"/>
                </a:solidFill>
                <a:latin typeface="Times New Roman" panose="02020603050405020304" pitchFamily="18" charset="0"/>
                <a:cs typeface="Times New Roman" panose="02020603050405020304" pitchFamily="18" charset="0"/>
              </a:rPr>
              <a:t>value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dirty="0" smtClean="0">
                <a:latin typeface="Times New Roman" panose="02020603050405020304" pitchFamily="18" charset="0"/>
                <a:cs typeface="Times New Roman" panose="02020603050405020304" pitchFamily="18" charset="0"/>
              </a:rPr>
              <a:t>However</a:t>
            </a:r>
            <a:r>
              <a:rPr lang="en-US" altLang="en-US" dirty="0">
                <a:latin typeface="Times New Roman" panose="02020603050405020304" pitchFamily="18" charset="0"/>
                <a:cs typeface="Times New Roman" panose="02020603050405020304" pitchFamily="18" charset="0"/>
              </a:rPr>
              <a:t>, it </a:t>
            </a:r>
            <a:r>
              <a:rPr lang="en-US" altLang="en-US" b="1" dirty="0">
                <a:solidFill>
                  <a:srgbClr val="D60093"/>
                </a:solidFill>
                <a:latin typeface="Times New Roman" panose="02020603050405020304" pitchFamily="18" charset="0"/>
                <a:cs typeface="Times New Roman" panose="02020603050405020304" pitchFamily="18" charset="0"/>
              </a:rPr>
              <a:t>requires</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disciplined</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execution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effective communication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33"/>
                </a:solidFill>
                <a:latin typeface="Times New Roman" panose="02020603050405020304" pitchFamily="18" charset="0"/>
                <a:cs typeface="Times New Roman" panose="02020603050405020304" pitchFamily="18" charset="0"/>
              </a:rPr>
              <a:t>strong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to be successful.</a:t>
            </a:r>
          </a:p>
          <a:p>
            <a:pPr algn="just">
              <a:lnSpc>
                <a:spcPct val="150000"/>
              </a:lnSpc>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18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2232"/>
            <a:ext cx="12192000" cy="6695767"/>
          </a:xfrm>
        </p:spPr>
        <p:txBody>
          <a:bodyPr>
            <a:noAutofit/>
          </a:bodyPr>
          <a:lstStyle/>
          <a:p>
            <a:pPr algn="just">
              <a:lnSpc>
                <a:spcPct val="15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The </a:t>
            </a:r>
            <a:r>
              <a:rPr lang="en-GB" sz="2700" b="1" dirty="0">
                <a:latin typeface="Times New Roman" panose="02020603050405020304" pitchFamily="18" charset="0"/>
                <a:cs typeface="Times New Roman" panose="02020603050405020304" pitchFamily="18" charset="0"/>
              </a:rPr>
              <a:t>V-Model</a:t>
            </a:r>
            <a:r>
              <a:rPr lang="en-GB" sz="2700" dirty="0">
                <a:latin typeface="Times New Roman" panose="02020603050405020304" pitchFamily="18" charset="0"/>
                <a:cs typeface="Times New Roman" panose="02020603050405020304" pitchFamily="18" charset="0"/>
              </a:rPr>
              <a:t>, also known as the </a:t>
            </a:r>
            <a:r>
              <a:rPr lang="en-GB" sz="2700" b="1" dirty="0">
                <a:solidFill>
                  <a:srgbClr val="6600CC"/>
                </a:solidFill>
                <a:latin typeface="Times New Roman" panose="02020603050405020304" pitchFamily="18" charset="0"/>
                <a:cs typeface="Times New Roman" panose="02020603050405020304" pitchFamily="18" charset="0"/>
              </a:rPr>
              <a:t>Verification</a:t>
            </a:r>
            <a:r>
              <a:rPr lang="en-GB" sz="2700" dirty="0">
                <a:latin typeface="Times New Roman" panose="02020603050405020304" pitchFamily="18" charset="0"/>
                <a:cs typeface="Times New Roman" panose="02020603050405020304" pitchFamily="18" charset="0"/>
              </a:rPr>
              <a:t> and </a:t>
            </a:r>
            <a:r>
              <a:rPr lang="en-GB" sz="2700" b="1" dirty="0">
                <a:solidFill>
                  <a:srgbClr val="6600CC"/>
                </a:solidFill>
                <a:latin typeface="Times New Roman" panose="02020603050405020304" pitchFamily="18" charset="0"/>
                <a:cs typeface="Times New Roman" panose="02020603050405020304" pitchFamily="18" charset="0"/>
              </a:rPr>
              <a:t>Validation</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Model</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is </a:t>
            </a:r>
            <a:r>
              <a:rPr lang="en-GB" sz="2700" dirty="0">
                <a:latin typeface="Times New Roman" panose="02020603050405020304" pitchFamily="18" charset="0"/>
                <a:cs typeface="Times New Roman" panose="02020603050405020304" pitchFamily="18" charset="0"/>
              </a:rPr>
              <a:t>a </a:t>
            </a:r>
            <a:r>
              <a:rPr lang="en-GB" sz="2700" b="1" dirty="0">
                <a:solidFill>
                  <a:srgbClr val="660033"/>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development</a:t>
            </a:r>
            <a:r>
              <a:rPr lang="en-GB" sz="2700" dirty="0">
                <a:latin typeface="Times New Roman" panose="02020603050405020304" pitchFamily="18" charset="0"/>
                <a:cs typeface="Times New Roman" panose="02020603050405020304" pitchFamily="18" charset="0"/>
              </a:rPr>
              <a:t> and </a:t>
            </a:r>
            <a:r>
              <a:rPr lang="en-GB" sz="2700" b="1" dirty="0">
                <a:solidFill>
                  <a:srgbClr val="660033"/>
                </a:solidFill>
                <a:latin typeface="Times New Roman" panose="02020603050405020304" pitchFamily="18" charset="0"/>
                <a:cs typeface="Times New Roman" panose="02020603050405020304" pitchFamily="18" charset="0"/>
              </a:rPr>
              <a:t>testing</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methodology</a:t>
            </a:r>
            <a:r>
              <a:rPr lang="en-GB" sz="2700" dirty="0">
                <a:latin typeface="Times New Roman" panose="02020603050405020304" pitchFamily="18" charset="0"/>
                <a:cs typeface="Times New Roman" panose="02020603050405020304" pitchFamily="18" charset="0"/>
              </a:rPr>
              <a:t> that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	emphasizes</a:t>
            </a:r>
            <a:r>
              <a:rPr lang="en-GB" sz="2700" dirty="0" smtClean="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the </a:t>
            </a:r>
            <a:r>
              <a:rPr lang="en-GB" sz="2700" b="1" dirty="0">
                <a:solidFill>
                  <a:srgbClr val="FF0000"/>
                </a:solidFill>
                <a:latin typeface="Times New Roman" panose="02020603050405020304" pitchFamily="18" charset="0"/>
                <a:cs typeface="Times New Roman" panose="02020603050405020304" pitchFamily="18" charset="0"/>
              </a:rPr>
              <a:t>importance</a:t>
            </a:r>
            <a:r>
              <a:rPr lang="en-GB" sz="2700" dirty="0">
                <a:latin typeface="Times New Roman" panose="02020603050405020304" pitchFamily="18" charset="0"/>
                <a:cs typeface="Times New Roman" panose="02020603050405020304" pitchFamily="18" charset="0"/>
              </a:rPr>
              <a:t> of </a:t>
            </a:r>
            <a:r>
              <a:rPr lang="en-GB" sz="2700" b="1" dirty="0">
                <a:solidFill>
                  <a:srgbClr val="FF0000"/>
                </a:solidFill>
                <a:latin typeface="Times New Roman" panose="02020603050405020304" pitchFamily="18" charset="0"/>
                <a:cs typeface="Times New Roman" panose="02020603050405020304" pitchFamily="18" charset="0"/>
              </a:rPr>
              <a:t>testing</a:t>
            </a:r>
            <a:r>
              <a:rPr lang="en-GB" sz="2700" dirty="0">
                <a:latin typeface="Times New Roman" panose="02020603050405020304" pitchFamily="18" charset="0"/>
                <a:cs typeface="Times New Roman" panose="02020603050405020304" pitchFamily="18" charset="0"/>
              </a:rPr>
              <a:t> </a:t>
            </a:r>
            <a:r>
              <a:rPr lang="en-GB" sz="2700" b="1" dirty="0">
                <a:solidFill>
                  <a:srgbClr val="FF0000"/>
                </a:solidFill>
                <a:latin typeface="Times New Roman" panose="02020603050405020304" pitchFamily="18" charset="0"/>
                <a:cs typeface="Times New Roman" panose="02020603050405020304" pitchFamily="18" charset="0"/>
              </a:rPr>
              <a:t>throughout</a:t>
            </a:r>
            <a:r>
              <a:rPr lang="en-GB" sz="2700" dirty="0">
                <a:latin typeface="Times New Roman" panose="02020603050405020304" pitchFamily="18" charset="0"/>
                <a:cs typeface="Times New Roman" panose="02020603050405020304" pitchFamily="18" charset="0"/>
              </a:rPr>
              <a:t> the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0000CC"/>
                </a:solidFill>
                <a:latin typeface="Times New Roman" panose="02020603050405020304" pitchFamily="18" charset="0"/>
                <a:cs typeface="Times New Roman" panose="02020603050405020304" pitchFamily="18" charset="0"/>
              </a:rPr>
              <a:t>entire</a:t>
            </a:r>
            <a:r>
              <a:rPr lang="en-GB" sz="2700" dirty="0" smtClean="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development</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lifecycle</a:t>
            </a:r>
            <a:r>
              <a:rPr lang="en-GB" sz="27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It </a:t>
            </a:r>
            <a:r>
              <a:rPr lang="en-GB" sz="2700" dirty="0">
                <a:latin typeface="Times New Roman" panose="02020603050405020304" pitchFamily="18" charset="0"/>
                <a:cs typeface="Times New Roman" panose="02020603050405020304" pitchFamily="18" charset="0"/>
              </a:rPr>
              <a:t>is a </a:t>
            </a:r>
            <a:r>
              <a:rPr lang="en-GB" sz="2700" b="1" dirty="0">
                <a:solidFill>
                  <a:srgbClr val="660033"/>
                </a:solidFill>
                <a:latin typeface="Times New Roman" panose="02020603050405020304" pitchFamily="18" charset="0"/>
                <a:cs typeface="Times New Roman" panose="02020603050405020304" pitchFamily="18" charset="0"/>
              </a:rPr>
              <a:t>variation</a:t>
            </a:r>
            <a:r>
              <a:rPr lang="en-GB" sz="2700" dirty="0">
                <a:latin typeface="Times New Roman" panose="02020603050405020304" pitchFamily="18" charset="0"/>
                <a:cs typeface="Times New Roman" panose="02020603050405020304" pitchFamily="18" charset="0"/>
              </a:rPr>
              <a:t> of the </a:t>
            </a:r>
            <a:r>
              <a:rPr lang="en-GB" sz="2700" b="1" dirty="0">
                <a:solidFill>
                  <a:srgbClr val="660033"/>
                </a:solidFill>
                <a:latin typeface="Times New Roman" panose="02020603050405020304" pitchFamily="18" charset="0"/>
                <a:cs typeface="Times New Roman" panose="02020603050405020304" pitchFamily="18" charset="0"/>
              </a:rPr>
              <a:t>traditional</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waterfall</a:t>
            </a:r>
            <a:r>
              <a:rPr lang="en-GB" sz="2700" dirty="0">
                <a:latin typeface="Times New Roman" panose="02020603050405020304" pitchFamily="18" charset="0"/>
                <a:cs typeface="Times New Roman" panose="02020603050405020304" pitchFamily="18" charset="0"/>
              </a:rPr>
              <a:t> </a:t>
            </a:r>
            <a:r>
              <a:rPr lang="en-GB" sz="2700" b="1" dirty="0">
                <a:solidFill>
                  <a:srgbClr val="660033"/>
                </a:solidFill>
                <a:latin typeface="Times New Roman" panose="02020603050405020304" pitchFamily="18" charset="0"/>
                <a:cs typeface="Times New Roman" panose="02020603050405020304" pitchFamily="18" charset="0"/>
              </a:rPr>
              <a:t>model</a:t>
            </a:r>
            <a:r>
              <a:rPr lang="en-GB" sz="2700" dirty="0">
                <a:latin typeface="Times New Roman" panose="02020603050405020304" pitchFamily="18" charset="0"/>
                <a:cs typeface="Times New Roman" panose="02020603050405020304" pitchFamily="18" charset="0"/>
              </a:rPr>
              <a:t>, with a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focus </a:t>
            </a:r>
            <a:r>
              <a:rPr lang="en-GB" sz="2700" dirty="0">
                <a:latin typeface="Times New Roman" panose="02020603050405020304" pitchFamily="18" charset="0"/>
                <a:cs typeface="Times New Roman" panose="02020603050405020304" pitchFamily="18" charset="0"/>
              </a:rPr>
              <a:t>on </a:t>
            </a:r>
            <a:r>
              <a:rPr lang="en-GB" sz="2700" b="1" dirty="0">
                <a:solidFill>
                  <a:srgbClr val="D60093"/>
                </a:solidFill>
                <a:latin typeface="Times New Roman" panose="02020603050405020304" pitchFamily="18" charset="0"/>
                <a:cs typeface="Times New Roman" panose="02020603050405020304" pitchFamily="18" charset="0"/>
              </a:rPr>
              <a:t>verifying</a:t>
            </a:r>
            <a:r>
              <a:rPr lang="en-GB" sz="2700" dirty="0">
                <a:latin typeface="Times New Roman" panose="02020603050405020304" pitchFamily="18" charset="0"/>
                <a:cs typeface="Times New Roman" panose="02020603050405020304" pitchFamily="18" charset="0"/>
              </a:rPr>
              <a:t> and </a:t>
            </a:r>
            <a:r>
              <a:rPr lang="en-GB" sz="2700" b="1" dirty="0">
                <a:solidFill>
                  <a:srgbClr val="D60093"/>
                </a:solidFill>
                <a:latin typeface="Times New Roman" panose="02020603050405020304" pitchFamily="18" charset="0"/>
                <a:cs typeface="Times New Roman" panose="02020603050405020304" pitchFamily="18" charset="0"/>
              </a:rPr>
              <a:t>validating</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each</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stage</a:t>
            </a:r>
            <a:r>
              <a:rPr lang="en-GB" sz="2700" dirty="0">
                <a:latin typeface="Times New Roman" panose="02020603050405020304" pitchFamily="18" charset="0"/>
                <a:cs typeface="Times New Roman" panose="02020603050405020304" pitchFamily="18" charset="0"/>
              </a:rPr>
              <a:t> of the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development</a:t>
            </a:r>
            <a:r>
              <a:rPr lang="en-GB" sz="2700" dirty="0" smtClean="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process</a:t>
            </a:r>
            <a:r>
              <a:rPr lang="en-GB" sz="2700" dirty="0">
                <a:latin typeface="Times New Roman" panose="02020603050405020304" pitchFamily="18" charset="0"/>
                <a:cs typeface="Times New Roman" panose="02020603050405020304" pitchFamily="18" charset="0"/>
              </a:rPr>
              <a:t> in a </a:t>
            </a:r>
            <a:r>
              <a:rPr lang="en-GB" sz="2700" b="1" dirty="0">
                <a:solidFill>
                  <a:srgbClr val="006600"/>
                </a:solidFill>
                <a:latin typeface="Times New Roman" panose="02020603050405020304" pitchFamily="18" charset="0"/>
                <a:cs typeface="Times New Roman" panose="02020603050405020304" pitchFamily="18" charset="0"/>
              </a:rPr>
              <a:t>structured</a:t>
            </a:r>
            <a:r>
              <a:rPr lang="en-GB" sz="2700" dirty="0">
                <a:latin typeface="Times New Roman" panose="02020603050405020304" pitchFamily="18" charset="0"/>
                <a:cs typeface="Times New Roman" panose="02020603050405020304" pitchFamily="18" charset="0"/>
              </a:rPr>
              <a:t> and </a:t>
            </a:r>
            <a:r>
              <a:rPr lang="en-GB" sz="2700" b="1" dirty="0">
                <a:solidFill>
                  <a:srgbClr val="006600"/>
                </a:solidFill>
                <a:latin typeface="Times New Roman" panose="02020603050405020304" pitchFamily="18" charset="0"/>
                <a:cs typeface="Times New Roman" panose="02020603050405020304" pitchFamily="18" charset="0"/>
              </a:rPr>
              <a:t>systematic</a:t>
            </a:r>
            <a:r>
              <a:rPr lang="en-GB" sz="2700" dirty="0">
                <a:latin typeface="Times New Roman" panose="02020603050405020304" pitchFamily="18" charset="0"/>
                <a:cs typeface="Times New Roman" panose="02020603050405020304" pitchFamily="18" charset="0"/>
              </a:rPr>
              <a:t> </a:t>
            </a:r>
            <a:r>
              <a:rPr lang="en-GB" sz="2700" b="1" dirty="0" smtClean="0">
                <a:solidFill>
                  <a:srgbClr val="006600"/>
                </a:solidFill>
                <a:latin typeface="Times New Roman" panose="02020603050405020304" pitchFamily="18" charset="0"/>
                <a:cs typeface="Times New Roman" panose="02020603050405020304" pitchFamily="18" charset="0"/>
              </a:rPr>
              <a:t>manner</a:t>
            </a:r>
            <a:r>
              <a:rPr lang="en-GB" sz="27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The </a:t>
            </a:r>
            <a:r>
              <a:rPr lang="en-GB" sz="2700" b="1" dirty="0">
                <a:solidFill>
                  <a:srgbClr val="6600CC"/>
                </a:solidFill>
                <a:latin typeface="Times New Roman" panose="02020603050405020304" pitchFamily="18" charset="0"/>
                <a:cs typeface="Times New Roman" panose="02020603050405020304" pitchFamily="18" charset="0"/>
              </a:rPr>
              <a:t>V-Model</a:t>
            </a:r>
            <a:r>
              <a:rPr lang="en-GB" sz="2700" dirty="0">
                <a:latin typeface="Times New Roman" panose="02020603050405020304" pitchFamily="18" charset="0"/>
                <a:cs typeface="Times New Roman" panose="02020603050405020304" pitchFamily="18" charset="0"/>
              </a:rPr>
              <a:t> is often </a:t>
            </a:r>
            <a:r>
              <a:rPr lang="en-GB" sz="2700" b="1" dirty="0">
                <a:solidFill>
                  <a:srgbClr val="6600CC"/>
                </a:solidFill>
                <a:latin typeface="Times New Roman" panose="02020603050405020304" pitchFamily="18" charset="0"/>
                <a:cs typeface="Times New Roman" panose="02020603050405020304" pitchFamily="18" charset="0"/>
              </a:rPr>
              <a:t>depicted</a:t>
            </a:r>
            <a:r>
              <a:rPr lang="en-GB" sz="2700" dirty="0">
                <a:latin typeface="Times New Roman" panose="02020603050405020304" pitchFamily="18" charset="0"/>
                <a:cs typeface="Times New Roman" panose="02020603050405020304" pitchFamily="18" charset="0"/>
              </a:rPr>
              <a:t> as a </a:t>
            </a:r>
            <a:r>
              <a:rPr lang="en-GB" sz="2700" b="1" dirty="0">
                <a:latin typeface="Times New Roman" panose="02020603050405020304" pitchFamily="18" charset="0"/>
                <a:cs typeface="Times New Roman" panose="02020603050405020304" pitchFamily="18" charset="0"/>
              </a:rPr>
              <a:t>V-shaped diagram</a:t>
            </a:r>
            <a:r>
              <a:rPr lang="en-GB" sz="2700" dirty="0">
                <a:latin typeface="Times New Roman" panose="02020603050405020304" pitchFamily="18" charset="0"/>
                <a:cs typeface="Times New Roman" panose="02020603050405020304" pitchFamily="18" charset="0"/>
              </a:rPr>
              <a:t>, with the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b="1" dirty="0">
                <a:solidFill>
                  <a:srgbClr val="FF0000"/>
                </a:solidFill>
                <a:latin typeface="Times New Roman" panose="02020603050405020304" pitchFamily="18" charset="0"/>
                <a:cs typeface="Times New Roman" panose="02020603050405020304" pitchFamily="18" charset="0"/>
              </a:rPr>
              <a:t>	</a:t>
            </a:r>
            <a:r>
              <a:rPr lang="en-GB" sz="2700" b="1" dirty="0" smtClean="0">
                <a:solidFill>
                  <a:srgbClr val="FF0000"/>
                </a:solidFill>
                <a:latin typeface="Times New Roman" panose="02020603050405020304" pitchFamily="18" charset="0"/>
                <a:cs typeface="Times New Roman" panose="02020603050405020304" pitchFamily="18" charset="0"/>
              </a:rPr>
              <a:t>	horizontal </a:t>
            </a:r>
            <a:r>
              <a:rPr lang="en-GB" sz="2700" b="1" dirty="0">
                <a:solidFill>
                  <a:srgbClr val="FF0000"/>
                </a:solidFill>
                <a:latin typeface="Times New Roman" panose="02020603050405020304" pitchFamily="18" charset="0"/>
                <a:cs typeface="Times New Roman" panose="02020603050405020304" pitchFamily="18" charset="0"/>
              </a:rPr>
              <a:t>axis representing time </a:t>
            </a:r>
            <a:r>
              <a:rPr lang="en-GB" sz="2700" dirty="0">
                <a:latin typeface="Times New Roman" panose="02020603050405020304" pitchFamily="18" charset="0"/>
                <a:cs typeface="Times New Roman" panose="02020603050405020304" pitchFamily="18" charset="0"/>
              </a:rPr>
              <a:t>or the </a:t>
            </a:r>
            <a:r>
              <a:rPr lang="en-GB" sz="2700" b="1" dirty="0">
                <a:solidFill>
                  <a:srgbClr val="0000CC"/>
                </a:solidFill>
                <a:latin typeface="Times New Roman" panose="02020603050405020304" pitchFamily="18" charset="0"/>
                <a:cs typeface="Times New Roman" panose="02020603050405020304" pitchFamily="18" charset="0"/>
              </a:rPr>
              <a:t>progression</a:t>
            </a:r>
            <a:r>
              <a:rPr lang="en-GB" sz="2700" dirty="0">
                <a:latin typeface="Times New Roman" panose="02020603050405020304" pitchFamily="18" charset="0"/>
                <a:cs typeface="Times New Roman" panose="02020603050405020304" pitchFamily="18" charset="0"/>
              </a:rPr>
              <a:t> </a:t>
            </a:r>
            <a:endParaRPr lang="en-GB" sz="27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of </a:t>
            </a:r>
            <a:r>
              <a:rPr lang="en-GB" sz="2700" dirty="0">
                <a:latin typeface="Times New Roman" panose="02020603050405020304" pitchFamily="18" charset="0"/>
                <a:cs typeface="Times New Roman" panose="02020603050405020304" pitchFamily="18" charset="0"/>
              </a:rPr>
              <a:t>the </a:t>
            </a:r>
            <a:r>
              <a:rPr lang="en-GB" sz="2700" b="1" dirty="0">
                <a:solidFill>
                  <a:srgbClr val="0000CC"/>
                </a:solidFill>
                <a:latin typeface="Times New Roman" panose="02020603050405020304" pitchFamily="18" charset="0"/>
                <a:cs typeface="Times New Roman" panose="02020603050405020304" pitchFamily="18" charset="0"/>
              </a:rPr>
              <a:t>development</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process</a:t>
            </a:r>
            <a:r>
              <a:rPr lang="en-GB" sz="2700" dirty="0">
                <a:latin typeface="Times New Roman" panose="02020603050405020304" pitchFamily="18" charset="0"/>
                <a:cs typeface="Times New Roman" panose="02020603050405020304" pitchFamily="18" charset="0"/>
              </a:rPr>
              <a:t>, and the </a:t>
            </a:r>
            <a:r>
              <a:rPr lang="en-GB" sz="2700" b="1" dirty="0">
                <a:latin typeface="Times New Roman" panose="02020603050405020304" pitchFamily="18" charset="0"/>
                <a:cs typeface="Times New Roman" panose="02020603050405020304" pitchFamily="18" charset="0"/>
              </a:rPr>
              <a:t>vertical</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axis</a:t>
            </a:r>
            <a:r>
              <a:rPr lang="en-GB" sz="2700" dirty="0">
                <a:latin typeface="Times New Roman" panose="02020603050405020304" pitchFamily="18" charset="0"/>
                <a:cs typeface="Times New Roman" panose="02020603050405020304" pitchFamily="18" charset="0"/>
              </a:rPr>
              <a:t> </a:t>
            </a:r>
            <a:r>
              <a:rPr lang="en-GB" sz="2700" b="1" dirty="0" smtClean="0">
                <a:latin typeface="Times New Roman" panose="02020603050405020304" pitchFamily="18" charset="0"/>
                <a:cs typeface="Times New Roman" panose="02020603050405020304" pitchFamily="18" charset="0"/>
              </a:rPr>
              <a:t>representing</a:t>
            </a:r>
          </a:p>
          <a:p>
            <a:pPr marL="0" indent="0" algn="just">
              <a:lnSpc>
                <a:spcPct val="150000"/>
              </a:lnSpc>
              <a:spcBef>
                <a:spcPts val="0"/>
              </a:spcBef>
              <a:buNone/>
            </a:pPr>
            <a:r>
              <a:rPr lang="en-GB" sz="2700" b="1"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the </a:t>
            </a:r>
            <a:r>
              <a:rPr lang="en-GB" sz="2700" b="1" dirty="0">
                <a:solidFill>
                  <a:srgbClr val="D60093"/>
                </a:solidFill>
                <a:latin typeface="Times New Roman" panose="02020603050405020304" pitchFamily="18" charset="0"/>
                <a:cs typeface="Times New Roman" panose="02020603050405020304" pitchFamily="18" charset="0"/>
              </a:rPr>
              <a:t>level</a:t>
            </a:r>
            <a:r>
              <a:rPr lang="en-GB" sz="2700" dirty="0">
                <a:latin typeface="Times New Roman" panose="02020603050405020304" pitchFamily="18" charset="0"/>
                <a:cs typeface="Times New Roman" panose="02020603050405020304" pitchFamily="18" charset="0"/>
              </a:rPr>
              <a:t> of </a:t>
            </a:r>
            <a:r>
              <a:rPr lang="en-GB" sz="2700" b="1" dirty="0">
                <a:solidFill>
                  <a:srgbClr val="D60093"/>
                </a:solidFill>
                <a:latin typeface="Times New Roman" panose="02020603050405020304" pitchFamily="18" charset="0"/>
                <a:cs typeface="Times New Roman" panose="02020603050405020304" pitchFamily="18" charset="0"/>
              </a:rPr>
              <a:t>abstraction</a:t>
            </a:r>
            <a:r>
              <a:rPr lang="en-GB" sz="2700" dirty="0">
                <a:latin typeface="Times New Roman" panose="02020603050405020304" pitchFamily="18" charset="0"/>
                <a:cs typeface="Times New Roman" panose="02020603050405020304" pitchFamily="18" charset="0"/>
              </a:rPr>
              <a:t> or </a:t>
            </a:r>
            <a:r>
              <a:rPr lang="en-GB" sz="2700" b="1" dirty="0">
                <a:solidFill>
                  <a:srgbClr val="D60093"/>
                </a:solidFill>
                <a:latin typeface="Times New Roman" panose="02020603050405020304" pitchFamily="18" charset="0"/>
                <a:cs typeface="Times New Roman" panose="02020603050405020304" pitchFamily="18" charset="0"/>
              </a:rPr>
              <a:t>detail</a:t>
            </a:r>
            <a:r>
              <a:rPr lang="en-GB" sz="2700" dirty="0" smtClean="0">
                <a:latin typeface="Times New Roman" panose="02020603050405020304" pitchFamily="18" charset="0"/>
                <a:cs typeface="Times New Roman" panose="02020603050405020304" pitchFamily="18" charset="0"/>
              </a:rPr>
              <a:t>.</a:t>
            </a:r>
            <a:endParaRPr lang="en-GB"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9320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1981200" y="0"/>
            <a:ext cx="8229600" cy="54980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6. V-Model </a:t>
            </a:r>
            <a:r>
              <a:rPr lang="en-GB" sz="3200" b="1" dirty="0" smtClean="0">
                <a:solidFill>
                  <a:srgbClr val="FF0000"/>
                </a:solidFill>
                <a:latin typeface="Times New Roman" panose="02020603050405020304" pitchFamily="18" charset="0"/>
                <a:cs typeface="Times New Roman" panose="02020603050405020304" pitchFamily="18" charset="0"/>
              </a:rPr>
              <a:t>----</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37DF902-9C66-4AAF-8E3E-DB50BE59053F}" type="slidenum">
              <a:rPr lang="en-US" smtClean="0"/>
              <a:pPr/>
              <a:t>66</a:t>
            </a:fld>
            <a:endParaRPr lang="en-US"/>
          </a:p>
        </p:txBody>
      </p:sp>
      <p:pic>
        <p:nvPicPr>
          <p:cNvPr id="4" name="Content Placeholder 3"/>
          <p:cNvPicPr>
            <a:picLocks noGrp="1" noChangeAspect="1"/>
          </p:cNvPicPr>
          <p:nvPr>
            <p:ph sz="half" idx="1"/>
          </p:nvPr>
        </p:nvPicPr>
        <p:blipFill>
          <a:blip r:embed="rId2"/>
          <a:stretch>
            <a:fillRect/>
          </a:stretch>
        </p:blipFill>
        <p:spPr>
          <a:xfrm>
            <a:off x="1664108" y="549800"/>
            <a:ext cx="9146459" cy="6155800"/>
          </a:xfrm>
          <a:prstGeom prst="rect">
            <a:avLst/>
          </a:prstGeom>
        </p:spPr>
      </p:pic>
    </p:spTree>
    <p:extLst>
      <p:ext uri="{BB962C8B-B14F-4D97-AF65-F5344CB8AC3E}">
        <p14:creationId xmlns:p14="http://schemas.microsoft.com/office/powerpoint/2010/main" val="1691091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50722"/>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6.1 Characteristics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7987"/>
            <a:ext cx="12192000" cy="6740013"/>
          </a:xfrm>
        </p:spPr>
        <p:txBody>
          <a:bodyPr>
            <a:noAutofit/>
          </a:bodyPr>
          <a:lstStyle/>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1. Verification </a:t>
            </a:r>
            <a:r>
              <a:rPr lang="en-GB" sz="2600" b="1" dirty="0">
                <a:solidFill>
                  <a:srgbClr val="6600CC"/>
                </a:solidFill>
                <a:latin typeface="Times New Roman" panose="02020603050405020304" pitchFamily="18" charset="0"/>
                <a:cs typeface="Times New Roman" panose="02020603050405020304" pitchFamily="18" charset="0"/>
              </a:rPr>
              <a:t>and </a:t>
            </a:r>
            <a:r>
              <a:rPr lang="en-GB" sz="2600" b="1" dirty="0" smtClean="0">
                <a:solidFill>
                  <a:srgbClr val="6600CC"/>
                </a:solidFill>
                <a:latin typeface="Times New Roman" panose="02020603050405020304" pitchFamily="18" charset="0"/>
                <a:cs typeface="Times New Roman" panose="02020603050405020304" pitchFamily="18" charset="0"/>
              </a:rPr>
              <a:t>Validation</a:t>
            </a:r>
            <a:endParaRPr lang="en-GB" sz="26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V-Model distinguishes</a:t>
            </a:r>
            <a:r>
              <a:rPr lang="en-GB" sz="2600" dirty="0">
                <a:latin typeface="Times New Roman" panose="02020603050405020304" pitchFamily="18" charset="0"/>
                <a:cs typeface="Times New Roman" panose="02020603050405020304" pitchFamily="18" charset="0"/>
              </a:rPr>
              <a:t> between </a:t>
            </a:r>
            <a:r>
              <a:rPr lang="en-GB" sz="2600" b="1" dirty="0">
                <a:latin typeface="Times New Roman" panose="02020603050405020304" pitchFamily="18" charset="0"/>
                <a:cs typeface="Times New Roman" panose="02020603050405020304" pitchFamily="18" charset="0"/>
              </a:rPr>
              <a:t>verification</a:t>
            </a:r>
            <a:r>
              <a:rPr lang="en-GB" sz="2600" dirty="0">
                <a:latin typeface="Times New Roman" panose="02020603050405020304" pitchFamily="18" charset="0"/>
                <a:cs typeface="Times New Roman" panose="02020603050405020304" pitchFamily="18" charset="0"/>
              </a:rPr>
              <a:t>, which </a:t>
            </a:r>
            <a:r>
              <a:rPr lang="en-GB" sz="2600" b="1" dirty="0">
                <a:solidFill>
                  <a:srgbClr val="0000CC"/>
                </a:solidFill>
                <a:latin typeface="Times New Roman" panose="02020603050405020304" pitchFamily="18" charset="0"/>
                <a:cs typeface="Times New Roman" panose="02020603050405020304" pitchFamily="18" charset="0"/>
              </a:rPr>
              <a:t>ensures</a:t>
            </a:r>
            <a:r>
              <a:rPr lang="en-GB" sz="2600" dirty="0">
                <a:latin typeface="Times New Roman" panose="02020603050405020304" pitchFamily="18" charset="0"/>
                <a:cs typeface="Times New Roman" panose="02020603050405020304" pitchFamily="18" charset="0"/>
              </a:rPr>
              <a:t> that the </a:t>
            </a:r>
            <a:r>
              <a:rPr lang="en-GB" sz="2600" b="1" dirty="0">
                <a:solidFill>
                  <a:srgbClr val="00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is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built </a:t>
            </a:r>
            <a:r>
              <a:rPr lang="en-GB" sz="2600" b="1" dirty="0">
                <a:solidFill>
                  <a:srgbClr val="660033"/>
                </a:solidFill>
                <a:latin typeface="Times New Roman" panose="02020603050405020304" pitchFamily="18" charset="0"/>
                <a:cs typeface="Times New Roman" panose="02020603050405020304" pitchFamily="18" charset="0"/>
              </a:rPr>
              <a:t>correctly</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validation</a:t>
            </a:r>
            <a:r>
              <a:rPr lang="en-GB" sz="2600" dirty="0">
                <a:latin typeface="Times New Roman" panose="02020603050405020304" pitchFamily="18" charset="0"/>
                <a:cs typeface="Times New Roman" panose="02020603050405020304" pitchFamily="18" charset="0"/>
              </a:rPr>
              <a:t>, which </a:t>
            </a:r>
            <a:r>
              <a:rPr lang="en-GB" sz="2600" b="1" dirty="0">
                <a:solidFill>
                  <a:srgbClr val="D60093"/>
                </a:solidFill>
                <a:latin typeface="Times New Roman" panose="02020603050405020304" pitchFamily="18" charset="0"/>
                <a:cs typeface="Times New Roman" panose="02020603050405020304" pitchFamily="18" charset="0"/>
              </a:rPr>
              <a:t>ensures</a:t>
            </a:r>
            <a:r>
              <a:rPr lang="en-GB" sz="2600" dirty="0">
                <a:latin typeface="Times New Roman" panose="02020603050405020304" pitchFamily="18" charset="0"/>
                <a:cs typeface="Times New Roman" panose="02020603050405020304" pitchFamily="18" charset="0"/>
              </a:rPr>
              <a:t> that the </a:t>
            </a:r>
            <a:r>
              <a:rPr lang="en-GB" sz="2600" b="1" dirty="0">
                <a:solidFill>
                  <a:srgbClr val="D60093"/>
                </a:solidFill>
                <a:latin typeface="Times New Roman" panose="02020603050405020304" pitchFamily="18" charset="0"/>
                <a:cs typeface="Times New Roman" panose="02020603050405020304" pitchFamily="18" charset="0"/>
              </a:rPr>
              <a:t>right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is</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built</a:t>
            </a:r>
            <a:r>
              <a:rPr lang="en-GB" sz="2600" dirty="0">
                <a:latin typeface="Times New Roman" panose="02020603050405020304" pitchFamily="18" charset="0"/>
                <a:cs typeface="Times New Roman" panose="02020603050405020304" pitchFamily="18" charset="0"/>
              </a:rPr>
              <a:t> to </a:t>
            </a:r>
            <a:r>
              <a:rPr lang="en-GB" sz="2600" b="1" dirty="0">
                <a:solidFill>
                  <a:srgbClr val="6600CC"/>
                </a:solidFill>
                <a:latin typeface="Times New Roman" panose="02020603050405020304" pitchFamily="18" charset="0"/>
                <a:cs typeface="Times New Roman" panose="02020603050405020304" pitchFamily="18" charset="0"/>
              </a:rPr>
              <a:t>meet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600" b="1" dirty="0" smtClean="0">
                <a:solidFill>
                  <a:srgbClr val="FF0000"/>
                </a:solidFill>
                <a:latin typeface="Times New Roman" panose="02020603050405020304" pitchFamily="18" charset="0"/>
                <a:cs typeface="Times New Roman" panose="02020603050405020304" pitchFamily="18" charset="0"/>
              </a:rPr>
              <a:t>Verification</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focus on </a:t>
            </a:r>
            <a:r>
              <a:rPr lang="en-GB" sz="2600" b="1" dirty="0">
                <a:solidFill>
                  <a:srgbClr val="006600"/>
                </a:solidFill>
                <a:latin typeface="Times New Roman" panose="02020603050405020304" pitchFamily="18" charset="0"/>
                <a:cs typeface="Times New Roman" panose="02020603050405020304" pitchFamily="18" charset="0"/>
              </a:rPr>
              <a:t>checking</a:t>
            </a:r>
            <a:r>
              <a:rPr lang="en-GB" sz="2600" dirty="0">
                <a:latin typeface="Times New Roman" panose="02020603050405020304" pitchFamily="18" charset="0"/>
                <a:cs typeface="Times New Roman" panose="02020603050405020304" pitchFamily="18" charset="0"/>
              </a:rPr>
              <a:t> that the </a:t>
            </a:r>
            <a:r>
              <a:rPr lang="en-GB" sz="2600" b="1" dirty="0">
                <a:solidFill>
                  <a:srgbClr val="006600"/>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conforms</a:t>
            </a:r>
            <a:r>
              <a:rPr lang="en-GB" sz="2600" dirty="0">
                <a:latin typeface="Times New Roman" panose="02020603050405020304" pitchFamily="18" charset="0"/>
                <a:cs typeface="Times New Roman" panose="02020603050405020304" pitchFamily="18" charset="0"/>
              </a:rPr>
              <a:t> to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006600"/>
                </a:solidFill>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	specifications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660033"/>
                </a:solidFill>
                <a:latin typeface="Times New Roman" panose="02020603050405020304" pitchFamily="18" charset="0"/>
                <a:cs typeface="Times New Roman" panose="02020603050405020304" pitchFamily="18" charset="0"/>
              </a:rPr>
              <a:t>standards</a:t>
            </a:r>
            <a:r>
              <a:rPr lang="en-GB" sz="2600" dirty="0">
                <a:latin typeface="Times New Roman" panose="02020603050405020304" pitchFamily="18" charset="0"/>
                <a:cs typeface="Times New Roman" panose="02020603050405020304" pitchFamily="18" charset="0"/>
              </a:rPr>
              <a:t>, while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	validation</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activities focus on </a:t>
            </a:r>
            <a:r>
              <a:rPr lang="en-GB" sz="2600" b="1" dirty="0">
                <a:solidFill>
                  <a:srgbClr val="0000CC"/>
                </a:solidFill>
                <a:latin typeface="Times New Roman" panose="02020603050405020304" pitchFamily="18" charset="0"/>
                <a:cs typeface="Times New Roman" panose="02020603050405020304" pitchFamily="18" charset="0"/>
              </a:rPr>
              <a:t>evaluating</a:t>
            </a:r>
            <a:r>
              <a:rPr lang="en-GB" sz="2600" dirty="0">
                <a:latin typeface="Times New Roman" panose="02020603050405020304" pitchFamily="18" charset="0"/>
                <a:cs typeface="Times New Roman" panose="02020603050405020304" pitchFamily="18" charset="0"/>
              </a:rPr>
              <a:t>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		software</a:t>
            </a:r>
            <a:r>
              <a:rPr lang="en-GB" sz="2600" dirty="0" smtClean="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against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expectations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2. Phases </a:t>
            </a:r>
            <a:r>
              <a:rPr lang="en-GB" sz="2600" b="1" dirty="0">
                <a:solidFill>
                  <a:srgbClr val="6600CC"/>
                </a:solidFill>
                <a:latin typeface="Times New Roman" panose="02020603050405020304" pitchFamily="18" charset="0"/>
                <a:cs typeface="Times New Roman" panose="02020603050405020304" pitchFamily="18" charset="0"/>
              </a:rPr>
              <a:t>and </a:t>
            </a:r>
            <a:r>
              <a:rPr lang="en-GB" sz="2600" b="1" dirty="0" smtClean="0">
                <a:solidFill>
                  <a:srgbClr val="6600CC"/>
                </a:solidFill>
                <a:latin typeface="Times New Roman" panose="02020603050405020304" pitchFamily="18" charset="0"/>
                <a:cs typeface="Times New Roman" panose="02020603050405020304" pitchFamily="18" charset="0"/>
              </a:rPr>
              <a:t>Stages</a:t>
            </a:r>
            <a:endParaRPr lang="en-GB" sz="26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a:solidFill>
                  <a:srgbClr val="006600"/>
                </a:solidFill>
                <a:latin typeface="Times New Roman" panose="02020603050405020304" pitchFamily="18" charset="0"/>
                <a:cs typeface="Times New Roman" panose="02020603050405020304" pitchFamily="18" charset="0"/>
              </a:rPr>
              <a:t>V-Model</a:t>
            </a:r>
            <a:r>
              <a:rPr lang="en-GB" sz="2600" dirty="0">
                <a:latin typeface="Times New Roman" panose="02020603050405020304" pitchFamily="18" charset="0"/>
                <a:cs typeface="Times New Roman" panose="02020603050405020304" pitchFamily="18" charset="0"/>
              </a:rPr>
              <a:t> is </a:t>
            </a:r>
            <a:r>
              <a:rPr lang="en-GB" sz="2600" b="1" dirty="0">
                <a:solidFill>
                  <a:srgbClr val="006600"/>
                </a:solidFill>
                <a:latin typeface="Times New Roman" panose="02020603050405020304" pitchFamily="18" charset="0"/>
                <a:cs typeface="Times New Roman" panose="02020603050405020304" pitchFamily="18" charset="0"/>
              </a:rPr>
              <a:t>divided</a:t>
            </a:r>
            <a:r>
              <a:rPr lang="en-GB" sz="2600" dirty="0">
                <a:latin typeface="Times New Roman" panose="02020603050405020304" pitchFamily="18" charset="0"/>
                <a:cs typeface="Times New Roman" panose="02020603050405020304" pitchFamily="18" charset="0"/>
              </a:rPr>
              <a:t> into </a:t>
            </a:r>
            <a:r>
              <a:rPr lang="en-GB" sz="2600" b="1" dirty="0">
                <a:solidFill>
                  <a:srgbClr val="006600"/>
                </a:solidFill>
                <a:latin typeface="Times New Roman" panose="02020603050405020304" pitchFamily="18" charset="0"/>
                <a:cs typeface="Times New Roman" panose="02020603050405020304" pitchFamily="18" charset="0"/>
              </a:rPr>
              <a:t>distinct</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phases</a:t>
            </a:r>
            <a:r>
              <a:rPr lang="en-GB" sz="2600" dirty="0">
                <a:latin typeface="Times New Roman" panose="02020603050405020304" pitchFamily="18" charset="0"/>
                <a:cs typeface="Times New Roman" panose="02020603050405020304" pitchFamily="18" charset="0"/>
              </a:rPr>
              <a:t> or </a:t>
            </a:r>
            <a:r>
              <a:rPr lang="en-GB" sz="2600" b="1" dirty="0">
                <a:solidFill>
                  <a:srgbClr val="006600"/>
                </a:solidFill>
                <a:latin typeface="Times New Roman" panose="02020603050405020304" pitchFamily="18" charset="0"/>
                <a:cs typeface="Times New Roman" panose="02020603050405020304" pitchFamily="18" charset="0"/>
              </a:rPr>
              <a:t>stages</a:t>
            </a:r>
            <a:r>
              <a:rPr lang="en-GB" sz="2600" dirty="0">
                <a:latin typeface="Times New Roman" panose="02020603050405020304" pitchFamily="18" charset="0"/>
                <a:cs typeface="Times New Roman" panose="02020603050405020304" pitchFamily="18" charset="0"/>
              </a:rPr>
              <a:t>, with </a:t>
            </a:r>
            <a:r>
              <a:rPr lang="en-GB" sz="2600" b="1" dirty="0">
                <a:solidFill>
                  <a:srgbClr val="660033"/>
                </a:solidFill>
                <a:latin typeface="Times New Roman" panose="02020603050405020304" pitchFamily="18" charset="0"/>
                <a:cs typeface="Times New Roman" panose="02020603050405020304" pitchFamily="18" charset="0"/>
              </a:rPr>
              <a:t>each</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phase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representing</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 </a:t>
            </a:r>
            <a:r>
              <a:rPr lang="en-GB" sz="2600" b="1" dirty="0">
                <a:solidFill>
                  <a:srgbClr val="660033"/>
                </a:solidFill>
                <a:latin typeface="Times New Roman" panose="02020603050405020304" pitchFamily="18" charset="0"/>
                <a:cs typeface="Times New Roman" panose="02020603050405020304" pitchFamily="18" charset="0"/>
              </a:rPr>
              <a:t>specific</a:t>
            </a:r>
            <a:r>
              <a:rPr lang="en-GB" sz="2600" dirty="0">
                <a:latin typeface="Times New Roman" panose="02020603050405020304" pitchFamily="18" charset="0"/>
                <a:cs typeface="Times New Roman" panose="02020603050405020304" pitchFamily="18" charset="0"/>
              </a:rPr>
              <a:t> stage of the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lifecycle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444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6.1 Characteristics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9"/>
            <a:ext cx="12192000" cy="6577781"/>
          </a:xfrm>
        </p:spPr>
        <p:txBody>
          <a:bodyPr>
            <a:noAutofit/>
          </a:bodyPr>
          <a:lstStyle/>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These phases typically include </a:t>
            </a:r>
            <a:r>
              <a:rPr lang="en-GB" b="1" dirty="0">
                <a:solidFill>
                  <a:srgbClr val="0000CC"/>
                </a:solidFill>
                <a:latin typeface="Times New Roman" panose="02020603050405020304" pitchFamily="18" charset="0"/>
                <a:cs typeface="Times New Roman" panose="02020603050405020304" pitchFamily="18" charset="0"/>
              </a:rPr>
              <a:t>requirements analysis, system design,</a:t>
            </a:r>
            <a:r>
              <a:rPr lang="en-GB" dirty="0">
                <a:solidFill>
                  <a:srgbClr val="0000CC"/>
                </a:solidFill>
                <a:latin typeface="Times New Roman" panose="02020603050405020304" pitchFamily="18" charset="0"/>
                <a:cs typeface="Times New Roman" panose="02020603050405020304" pitchFamily="18" charset="0"/>
              </a:rPr>
              <a:t> </a:t>
            </a:r>
            <a:endParaRPr lang="en-GB" dirty="0" smtClean="0">
              <a:solidFill>
                <a:srgbClr val="0000CC"/>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solidFill>
                  <a:srgbClr val="0000CC"/>
                </a:solidFill>
                <a:latin typeface="Times New Roman" panose="02020603050405020304" pitchFamily="18" charset="0"/>
                <a:cs typeface="Times New Roman" panose="02020603050405020304" pitchFamily="18" charset="0"/>
              </a:rPr>
              <a:t>	</a:t>
            </a:r>
            <a:r>
              <a:rPr lang="en-GB" dirty="0" smtClean="0">
                <a:solidFill>
                  <a:srgbClr val="0000CC"/>
                </a:solidFill>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detailed </a:t>
            </a:r>
            <a:r>
              <a:rPr lang="en-GB" b="1" dirty="0">
                <a:solidFill>
                  <a:srgbClr val="0000CC"/>
                </a:solidFill>
                <a:latin typeface="Times New Roman" panose="02020603050405020304" pitchFamily="18" charset="0"/>
                <a:cs typeface="Times New Roman" panose="02020603050405020304" pitchFamily="18" charset="0"/>
              </a:rPr>
              <a:t>design</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implementation</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b="1" dirty="0">
                <a:solidFill>
                  <a:srgbClr val="660033"/>
                </a:solidFill>
                <a:latin typeface="Times New Roman" panose="02020603050405020304" pitchFamily="18" charset="0"/>
                <a:cs typeface="Times New Roman" panose="02020603050405020304" pitchFamily="18" charset="0"/>
              </a:rPr>
              <a:t>	</a:t>
            </a:r>
            <a:r>
              <a:rPr lang="en-GB" b="1" dirty="0" smtClean="0">
                <a:solidFill>
                  <a:srgbClr val="660033"/>
                </a:solidFill>
                <a:latin typeface="Times New Roman" panose="02020603050405020304" pitchFamily="18" charset="0"/>
                <a:cs typeface="Times New Roman" panose="02020603050405020304" pitchFamily="18" charset="0"/>
              </a:rPr>
              <a:t>	deployment</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maintenance</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smtClean="0">
                <a:solidFill>
                  <a:srgbClr val="6600CC"/>
                </a:solidFill>
                <a:latin typeface="Times New Roman" panose="02020603050405020304" pitchFamily="18" charset="0"/>
                <a:cs typeface="Times New Roman" panose="02020603050405020304" pitchFamily="18" charset="0"/>
              </a:rPr>
              <a:t>3</a:t>
            </a:r>
            <a:r>
              <a:rPr lang="en-GB" b="1" dirty="0">
                <a:solidFill>
                  <a:srgbClr val="6600CC"/>
                </a:solidFill>
                <a:latin typeface="Times New Roman" panose="02020603050405020304" pitchFamily="18" charset="0"/>
                <a:cs typeface="Times New Roman" panose="02020603050405020304" pitchFamily="18" charset="0"/>
              </a:rPr>
              <a:t>. Corresponding Testing </a:t>
            </a:r>
            <a:r>
              <a:rPr lang="en-GB" b="1" dirty="0" smtClean="0">
                <a:solidFill>
                  <a:srgbClr val="6600CC"/>
                </a:solidFill>
                <a:latin typeface="Times New Roman" panose="02020603050405020304" pitchFamily="18" charset="0"/>
                <a:cs typeface="Times New Roman" panose="02020603050405020304" pitchFamily="18" charset="0"/>
              </a:rPr>
              <a:t>Stages</a:t>
            </a:r>
            <a:endParaRPr lang="en-GB"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Each phase of the </a:t>
            </a:r>
            <a:r>
              <a:rPr lang="en-GB" b="1" dirty="0">
                <a:latin typeface="Times New Roman" panose="02020603050405020304" pitchFamily="18" charset="0"/>
                <a:cs typeface="Times New Roman" panose="02020603050405020304" pitchFamily="18" charset="0"/>
              </a:rPr>
              <a:t>development process </a:t>
            </a:r>
            <a:r>
              <a:rPr lang="en-GB" dirty="0">
                <a:latin typeface="Times New Roman" panose="02020603050405020304" pitchFamily="18" charset="0"/>
                <a:cs typeface="Times New Roman" panose="02020603050405020304" pitchFamily="18" charset="0"/>
              </a:rPr>
              <a:t>is </a:t>
            </a:r>
            <a:r>
              <a:rPr lang="en-GB" b="1" dirty="0">
                <a:solidFill>
                  <a:srgbClr val="0000CC"/>
                </a:solidFill>
                <a:latin typeface="Times New Roman" panose="02020603050405020304" pitchFamily="18" charset="0"/>
                <a:cs typeface="Times New Roman" panose="02020603050405020304" pitchFamily="18" charset="0"/>
              </a:rPr>
              <a:t>paired</a:t>
            </a:r>
            <a:r>
              <a:rPr lang="en-GB" dirty="0">
                <a:latin typeface="Times New Roman" panose="02020603050405020304" pitchFamily="18" charset="0"/>
                <a:cs typeface="Times New Roman" panose="02020603050405020304" pitchFamily="18" charset="0"/>
              </a:rPr>
              <a:t> with a </a:t>
            </a:r>
            <a:r>
              <a:rPr lang="en-GB" b="1" dirty="0">
                <a:solidFill>
                  <a:srgbClr val="0000CC"/>
                </a:solidFill>
                <a:latin typeface="Times New Roman" panose="02020603050405020304" pitchFamily="18" charset="0"/>
                <a:cs typeface="Times New Roman" panose="02020603050405020304" pitchFamily="18" charset="0"/>
              </a:rPr>
              <a:t>corresponding</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stage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For </a:t>
            </a:r>
            <a:r>
              <a:rPr lang="en-GB" b="1" dirty="0">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requirements analysis </a:t>
            </a:r>
            <a:r>
              <a:rPr lang="en-GB" dirty="0">
                <a:latin typeface="Times New Roman" panose="02020603050405020304" pitchFamily="18" charset="0"/>
                <a:cs typeface="Times New Roman" panose="02020603050405020304" pitchFamily="18" charset="0"/>
              </a:rPr>
              <a:t>is </a:t>
            </a:r>
            <a:r>
              <a:rPr lang="en-GB" b="1" dirty="0">
                <a:solidFill>
                  <a:srgbClr val="660033"/>
                </a:solidFill>
                <a:latin typeface="Times New Roman" panose="02020603050405020304" pitchFamily="18" charset="0"/>
                <a:cs typeface="Times New Roman" panose="02020603050405020304" pitchFamily="18" charset="0"/>
              </a:rPr>
              <a:t>paired</a:t>
            </a:r>
            <a:r>
              <a:rPr lang="en-GB" dirty="0">
                <a:latin typeface="Times New Roman" panose="02020603050405020304" pitchFamily="18" charset="0"/>
                <a:cs typeface="Times New Roman" panose="02020603050405020304" pitchFamily="18" charset="0"/>
              </a:rPr>
              <a:t> with </a:t>
            </a:r>
            <a:r>
              <a:rPr lang="en-GB" b="1" dirty="0">
                <a:solidFill>
                  <a:srgbClr val="66003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verification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system</a:t>
            </a:r>
            <a:r>
              <a:rPr lang="en-GB" b="1" dirty="0" smtClean="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design</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paired with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and so on.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This ensures that </a:t>
            </a:r>
            <a:r>
              <a:rPr lang="en-GB" b="1" dirty="0">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activities</a:t>
            </a:r>
            <a:r>
              <a:rPr lang="en-GB" dirty="0">
                <a:latin typeface="Times New Roman" panose="02020603050405020304" pitchFamily="18" charset="0"/>
                <a:cs typeface="Times New Roman" panose="02020603050405020304" pitchFamily="18" charset="0"/>
              </a:rPr>
              <a:t> are aligned with the </a:t>
            </a:r>
            <a:r>
              <a:rPr lang="en-GB" b="1" dirty="0">
                <a:solidFill>
                  <a:srgbClr val="006600"/>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activities</a:t>
            </a:r>
            <a:r>
              <a:rPr lang="en-GB" dirty="0">
                <a:latin typeface="Times New Roman" panose="02020603050405020304" pitchFamily="18" charset="0"/>
                <a:cs typeface="Times New Roman" panose="02020603050405020304" pitchFamily="18" charset="0"/>
              </a:rPr>
              <a:t> they are </a:t>
            </a:r>
            <a:r>
              <a:rPr lang="en-GB" b="1" dirty="0">
                <a:solidFill>
                  <a:srgbClr val="006600"/>
                </a:solidFill>
                <a:latin typeface="Times New Roman" panose="02020603050405020304" pitchFamily="18" charset="0"/>
                <a:cs typeface="Times New Roman" panose="02020603050405020304" pitchFamily="18" charset="0"/>
              </a:rPr>
              <a:t>verifying</a:t>
            </a:r>
            <a:r>
              <a:rPr lang="en-GB" dirty="0">
                <a:latin typeface="Times New Roman" panose="02020603050405020304" pitchFamily="18" charset="0"/>
                <a:cs typeface="Times New Roman" panose="02020603050405020304" pitchFamily="18" charset="0"/>
              </a:rPr>
              <a:t> or </a:t>
            </a:r>
            <a:r>
              <a:rPr lang="en-GB" b="1" dirty="0">
                <a:solidFill>
                  <a:srgbClr val="006600"/>
                </a:solidFill>
                <a:latin typeface="Times New Roman" panose="02020603050405020304" pitchFamily="18" charset="0"/>
                <a:cs typeface="Times New Roman" panose="02020603050405020304" pitchFamily="18" charset="0"/>
              </a:rPr>
              <a:t>validating</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4120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21225"/>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6.1 Characteristics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1226"/>
            <a:ext cx="12192000" cy="6636774"/>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4. </a:t>
            </a:r>
            <a:r>
              <a:rPr lang="en-GB" sz="2600" b="1" dirty="0" smtClean="0">
                <a:solidFill>
                  <a:srgbClr val="6600CC"/>
                </a:solidFill>
                <a:latin typeface="Times New Roman" panose="02020603050405020304" pitchFamily="18" charset="0"/>
                <a:cs typeface="Times New Roman" panose="02020603050405020304" pitchFamily="18" charset="0"/>
              </a:rPr>
              <a:t>Parallelism</a:t>
            </a:r>
            <a:endParaRPr lang="en-GB" sz="26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FF0000"/>
                </a:solidFill>
                <a:latin typeface="Times New Roman" panose="02020603050405020304" pitchFamily="18" charset="0"/>
                <a:cs typeface="Times New Roman" panose="02020603050405020304" pitchFamily="18" charset="0"/>
              </a:rPr>
              <a:t>V-Model</a:t>
            </a:r>
            <a:r>
              <a:rPr lang="en-GB" sz="2600" dirty="0">
                <a:latin typeface="Times New Roman" panose="02020603050405020304" pitchFamily="18" charset="0"/>
                <a:cs typeface="Times New Roman" panose="02020603050405020304" pitchFamily="18" charset="0"/>
              </a:rPr>
              <a:t> allows for </a:t>
            </a:r>
            <a:r>
              <a:rPr lang="en-GB" sz="2600" b="1" dirty="0">
                <a:solidFill>
                  <a:srgbClr val="FF0000"/>
                </a:solidFill>
                <a:latin typeface="Times New Roman" panose="02020603050405020304" pitchFamily="18" charset="0"/>
                <a:cs typeface="Times New Roman" panose="02020603050405020304" pitchFamily="18" charset="0"/>
              </a:rPr>
              <a:t>parallelism</a:t>
            </a:r>
            <a:r>
              <a:rPr lang="en-GB" sz="2600" dirty="0">
                <a:latin typeface="Times New Roman" panose="02020603050405020304" pitchFamily="18" charset="0"/>
                <a:cs typeface="Times New Roman" panose="02020603050405020304" pitchFamily="18" charset="0"/>
              </a:rPr>
              <a:t> between </a:t>
            </a:r>
            <a:r>
              <a:rPr lang="en-GB" sz="2600" b="1" dirty="0">
                <a:solidFill>
                  <a:srgbClr val="FF0000"/>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While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progress</a:t>
            </a:r>
            <a:r>
              <a:rPr lang="en-GB" sz="2600" dirty="0">
                <a:latin typeface="Times New Roman" panose="02020603050405020304" pitchFamily="18" charset="0"/>
                <a:cs typeface="Times New Roman" panose="02020603050405020304" pitchFamily="18" charset="0"/>
              </a:rPr>
              <a:t> from </a:t>
            </a:r>
            <a:r>
              <a:rPr lang="en-GB" sz="2600" b="1" dirty="0">
                <a:solidFill>
                  <a:srgbClr val="660033"/>
                </a:solidFill>
                <a:latin typeface="Times New Roman" panose="02020603050405020304" pitchFamily="18" charset="0"/>
                <a:cs typeface="Times New Roman" panose="02020603050405020304" pitchFamily="18" charset="0"/>
              </a:rPr>
              <a:t>left</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right</a:t>
            </a:r>
            <a:r>
              <a:rPr lang="en-GB" sz="2600" dirty="0">
                <a:latin typeface="Times New Roman" panose="02020603050405020304" pitchFamily="18" charset="0"/>
                <a:cs typeface="Times New Roman" panose="02020603050405020304" pitchFamily="18" charset="0"/>
              </a:rPr>
              <a:t> along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horizontal</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axis</a:t>
            </a:r>
            <a:r>
              <a:rPr lang="en-GB" sz="2600" dirty="0">
                <a:latin typeface="Times New Roman" panose="02020603050405020304" pitchFamily="18" charset="0"/>
                <a:cs typeface="Times New Roman" panose="02020603050405020304" pitchFamily="18" charset="0"/>
              </a:rPr>
              <a:t> of the </a:t>
            </a:r>
            <a:r>
              <a:rPr lang="en-GB" sz="2600" b="1" dirty="0">
                <a:solidFill>
                  <a:srgbClr val="0000CC"/>
                </a:solidFill>
                <a:latin typeface="Times New Roman" panose="02020603050405020304" pitchFamily="18" charset="0"/>
                <a:cs typeface="Times New Roman" panose="02020603050405020304" pitchFamily="18" charset="0"/>
              </a:rPr>
              <a:t>V-shaped diagram, </a:t>
            </a:r>
          </a:p>
          <a:p>
            <a:pPr marL="0" indent="0" algn="just">
              <a:lnSpc>
                <a:spcPct val="15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			testing </a:t>
            </a:r>
            <a:r>
              <a:rPr lang="en-GB" sz="2600" b="1" dirty="0">
                <a:solidFill>
                  <a:srgbClr val="0000CC"/>
                </a:solidFill>
                <a:latin typeface="Times New Roman" panose="02020603050405020304" pitchFamily="18" charset="0"/>
                <a:cs typeface="Times New Roman" panose="02020603050405020304" pitchFamily="18" charset="0"/>
              </a:rPr>
              <a:t>activities </a:t>
            </a:r>
            <a:r>
              <a:rPr lang="en-GB" sz="2600" dirty="0" smtClean="0">
                <a:latin typeface="Times New Roman" panose="02020603050405020304" pitchFamily="18" charset="0"/>
                <a:cs typeface="Times New Roman" panose="02020603050405020304" pitchFamily="18" charset="0"/>
              </a:rPr>
              <a:t>progress </a:t>
            </a:r>
            <a:r>
              <a:rPr lang="en-GB" sz="2600" dirty="0">
                <a:latin typeface="Times New Roman" panose="02020603050405020304" pitchFamily="18" charset="0"/>
                <a:cs typeface="Times New Roman" panose="02020603050405020304" pitchFamily="18" charset="0"/>
              </a:rPr>
              <a:t>from </a:t>
            </a:r>
            <a:r>
              <a:rPr lang="en-GB" sz="2600" b="1" dirty="0">
                <a:latin typeface="Times New Roman" panose="02020603050405020304" pitchFamily="18" charset="0"/>
                <a:cs typeface="Times New Roman" panose="02020603050405020304" pitchFamily="18" charset="0"/>
              </a:rPr>
              <a:t>right</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left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				mirroring</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This </a:t>
            </a:r>
            <a:r>
              <a:rPr lang="en-GB" sz="2600" b="1" dirty="0">
                <a:latin typeface="Times New Roman" panose="02020603050405020304" pitchFamily="18" charset="0"/>
                <a:cs typeface="Times New Roman" panose="02020603050405020304" pitchFamily="18" charset="0"/>
              </a:rPr>
              <a:t>parallelism</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ensures</a:t>
            </a:r>
            <a:r>
              <a:rPr lang="en-GB" sz="2600" dirty="0">
                <a:latin typeface="Times New Roman" panose="02020603050405020304" pitchFamily="18" charset="0"/>
                <a:cs typeface="Times New Roman" panose="02020603050405020304" pitchFamily="18" charset="0"/>
              </a:rPr>
              <a:t> that </a:t>
            </a:r>
            <a:r>
              <a:rPr lang="en-GB" sz="2600" b="1" dirty="0">
                <a:solidFill>
                  <a:srgbClr val="D60093"/>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begins early in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D60093"/>
                </a:solidFill>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		development</a:t>
            </a:r>
            <a:r>
              <a:rPr lang="en-GB" sz="2600" dirty="0" smtClean="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and </a:t>
            </a:r>
            <a:r>
              <a:rPr lang="en-GB" sz="2600" b="1" dirty="0">
                <a:solidFill>
                  <a:srgbClr val="D60093"/>
                </a:solidFill>
                <a:latin typeface="Times New Roman" panose="02020603050405020304" pitchFamily="18" charset="0"/>
                <a:cs typeface="Times New Roman" panose="02020603050405020304" pitchFamily="18" charset="0"/>
              </a:rPr>
              <a:t>continues</a:t>
            </a:r>
            <a:r>
              <a:rPr lang="en-GB" sz="2600" dirty="0">
                <a:latin typeface="Times New Roman" panose="02020603050405020304" pitchFamily="18" charset="0"/>
                <a:cs typeface="Times New Roman" panose="02020603050405020304" pitchFamily="18" charset="0"/>
              </a:rPr>
              <a:t> throughout.</a:t>
            </a:r>
          </a:p>
          <a:p>
            <a:pPr marL="0" indent="0" algn="just">
              <a:lnSpc>
                <a:spcPct val="150000"/>
              </a:lnSpc>
              <a:spcBef>
                <a:spcPts val="0"/>
              </a:spcBef>
              <a:buNone/>
            </a:pPr>
            <a:r>
              <a:rPr lang="en-GB" sz="2600" b="1" dirty="0" smtClean="0">
                <a:solidFill>
                  <a:srgbClr val="6600CC"/>
                </a:solidFill>
                <a:latin typeface="Times New Roman" panose="02020603050405020304" pitchFamily="18" charset="0"/>
                <a:cs typeface="Times New Roman" panose="02020603050405020304" pitchFamily="18" charset="0"/>
              </a:rPr>
              <a:t>5. Traceability</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V-Model</a:t>
            </a:r>
            <a:r>
              <a:rPr lang="en-GB" sz="2600" dirty="0">
                <a:latin typeface="Times New Roman" panose="02020603050405020304" pitchFamily="18" charset="0"/>
                <a:cs typeface="Times New Roman" panose="02020603050405020304" pitchFamily="18" charset="0"/>
              </a:rPr>
              <a:t> emphasizes the </a:t>
            </a:r>
            <a:r>
              <a:rPr lang="en-GB" sz="2600" b="1" dirty="0">
                <a:solidFill>
                  <a:srgbClr val="FF0000"/>
                </a:solidFill>
                <a:latin typeface="Times New Roman" panose="02020603050405020304" pitchFamily="18" charset="0"/>
                <a:cs typeface="Times New Roman" panose="02020603050405020304" pitchFamily="18" charset="0"/>
              </a:rPr>
              <a:t>importance</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traceability</a:t>
            </a:r>
            <a:r>
              <a:rPr lang="en-GB" sz="2600" dirty="0">
                <a:latin typeface="Times New Roman" panose="02020603050405020304" pitchFamily="18" charset="0"/>
                <a:cs typeface="Times New Roman" panose="02020603050405020304" pitchFamily="18" charset="0"/>
              </a:rPr>
              <a:t> between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	requirements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implementation</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a:t>
            </a:r>
            <a:r>
              <a:rPr lang="en-GB" sz="2600" b="1" dirty="0" err="1">
                <a:solidFill>
                  <a:srgbClr val="660033"/>
                </a:solidFill>
                <a:latin typeface="Times New Roman" panose="02020603050405020304" pitchFamily="18" charset="0"/>
                <a:cs typeface="Times New Roman" panose="02020603050405020304" pitchFamily="18" charset="0"/>
              </a:rPr>
              <a:t>artifacts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640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870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What is a software process?-----</a:t>
            </a:r>
            <a:endParaRPr lang="en-GB" sz="3200" dirty="0"/>
          </a:p>
        </p:txBody>
      </p:sp>
      <p:sp>
        <p:nvSpPr>
          <p:cNvPr id="3" name="Content Placeholder 2"/>
          <p:cNvSpPr>
            <a:spLocks noGrp="1"/>
          </p:cNvSpPr>
          <p:nvPr>
            <p:ph idx="1"/>
          </p:nvPr>
        </p:nvSpPr>
        <p:spPr>
          <a:xfrm>
            <a:off x="0" y="368710"/>
            <a:ext cx="12049432" cy="6489290"/>
          </a:xfrm>
        </p:spPr>
        <p:txBody>
          <a:bodyPr>
            <a:noAutofit/>
          </a:bodyPr>
          <a:lstStyle/>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This allows for </a:t>
            </a:r>
            <a:r>
              <a:rPr lang="en-GB" sz="2600" b="1" dirty="0" smtClean="0">
                <a:solidFill>
                  <a:srgbClr val="800000"/>
                </a:solidFill>
                <a:latin typeface="Times New Roman" panose="02020603050405020304" pitchFamily="18" charset="0"/>
                <a:cs typeface="Times New Roman" panose="02020603050405020304" pitchFamily="18" charset="0"/>
              </a:rPr>
              <a:t>frequent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800000"/>
                </a:solidFill>
                <a:latin typeface="Times New Roman" panose="02020603050405020304" pitchFamily="18" charset="0"/>
                <a:cs typeface="Times New Roman" panose="02020603050405020304" pitchFamily="18" charset="0"/>
              </a:rPr>
              <a:t>feedback</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800000"/>
                </a:solidFill>
                <a:latin typeface="Times New Roman" panose="02020603050405020304" pitchFamily="18" charset="0"/>
                <a:cs typeface="Times New Roman" panose="02020603050405020304" pitchFamily="18" charset="0"/>
              </a:rPr>
              <a:t>adaptation</a:t>
            </a:r>
            <a:r>
              <a:rPr lang="en-GB" sz="2600" dirty="0" smtClean="0">
                <a:latin typeface="Times New Roman" panose="02020603050405020304" pitchFamily="18" charset="0"/>
                <a:cs typeface="Times New Roman" panose="02020603050405020304" pitchFamily="18" charset="0"/>
              </a:rPr>
              <a:t> to </a:t>
            </a:r>
            <a:r>
              <a:rPr lang="en-GB" sz="2600" b="1" dirty="0" smtClean="0">
                <a:solidFill>
                  <a:srgbClr val="800000"/>
                </a:solidFill>
                <a:latin typeface="Times New Roman" panose="02020603050405020304" pitchFamily="18" charset="0"/>
                <a:cs typeface="Times New Roman" panose="02020603050405020304" pitchFamily="18" charset="0"/>
              </a:rPr>
              <a:t>changing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800000"/>
                </a:solidFill>
                <a:latin typeface="Times New Roman" panose="02020603050405020304" pitchFamily="18" charset="0"/>
                <a:cs typeface="Times New Roman" panose="02020603050405020304" pitchFamily="18" charset="0"/>
              </a:rPr>
              <a:t>requirements</a:t>
            </a:r>
            <a:r>
              <a:rPr lang="en-GB" sz="2600" dirty="0" smtClean="0">
                <a:latin typeface="Times New Roman" panose="02020603050405020304" pitchFamily="18" charset="0"/>
                <a:cs typeface="Times New Roman" panose="02020603050405020304" pitchFamily="18" charset="0"/>
              </a:rPr>
              <a:t>, and early </a:t>
            </a:r>
            <a:r>
              <a:rPr lang="en-GB" sz="2600" b="1" dirty="0" smtClean="0">
                <a:solidFill>
                  <a:srgbClr val="006600"/>
                </a:solidFill>
                <a:latin typeface="Times New Roman" panose="02020603050405020304" pitchFamily="18" charset="0"/>
                <a:cs typeface="Times New Roman" panose="02020603050405020304" pitchFamily="18" charset="0"/>
              </a:rPr>
              <a:t>delivery</a:t>
            </a:r>
            <a:r>
              <a:rPr lang="en-GB" sz="2600" dirty="0" smtClean="0">
                <a:latin typeface="Times New Roman" panose="02020603050405020304" pitchFamily="18" charset="0"/>
                <a:cs typeface="Times New Roman" panose="02020603050405020304" pitchFamily="18" charset="0"/>
              </a:rPr>
              <a:t> of </a:t>
            </a:r>
            <a:r>
              <a:rPr lang="en-GB" sz="2600" b="1" dirty="0" smtClean="0">
                <a:solidFill>
                  <a:srgbClr val="006600"/>
                </a:solidFill>
                <a:latin typeface="Times New Roman" panose="02020603050405020304" pitchFamily="18" charset="0"/>
                <a:cs typeface="Times New Roman" panose="02020603050405020304" pitchFamily="18" charset="0"/>
              </a:rPr>
              <a:t>valuable</a:t>
            </a:r>
            <a:r>
              <a:rPr lang="en-GB" sz="2600" dirty="0" smtClean="0">
                <a:solidFill>
                  <a:srgbClr val="006600"/>
                </a:solidFill>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functionality</a:t>
            </a:r>
            <a:r>
              <a:rPr lang="en-GB" sz="2600" dirty="0" smtClean="0">
                <a:solidFill>
                  <a:srgbClr val="006600"/>
                </a:solidFill>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sz="2600" b="1" dirty="0" smtClean="0">
                <a:solidFill>
                  <a:srgbClr val="0000CC"/>
                </a:solidFill>
                <a:latin typeface="Times New Roman" panose="02020603050405020304" pitchFamily="18" charset="0"/>
                <a:cs typeface="Times New Roman" panose="02020603050405020304" pitchFamily="18" charset="0"/>
              </a:rPr>
              <a:t>8. Process Improvement</a:t>
            </a:r>
          </a:p>
          <a:p>
            <a:pPr algn="just">
              <a:lnSpc>
                <a:spcPct val="17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Continuous process improvement </a:t>
            </a:r>
            <a:r>
              <a:rPr lang="en-GB" sz="2600" dirty="0" smtClean="0">
                <a:latin typeface="Times New Roman" panose="02020603050405020304" pitchFamily="18" charset="0"/>
                <a:cs typeface="Times New Roman" panose="02020603050405020304" pitchFamily="18" charset="0"/>
              </a:rPr>
              <a:t>is essential for </a:t>
            </a:r>
            <a:r>
              <a:rPr lang="en-GB" sz="2600" b="1" dirty="0" smtClean="0">
                <a:solidFill>
                  <a:srgbClr val="6600CC"/>
                </a:solidFill>
                <a:latin typeface="Times New Roman" panose="02020603050405020304" pitchFamily="18" charset="0"/>
                <a:cs typeface="Times New Roman" panose="02020603050405020304" pitchFamily="18" charset="0"/>
              </a:rPr>
              <a:t>refining</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CC"/>
                </a:solidFill>
                <a:latin typeface="Times New Roman" panose="02020603050405020304" pitchFamily="18" charset="0"/>
                <a:cs typeface="Times New Roman" panose="02020603050405020304" pitchFamily="18" charset="0"/>
              </a:rPr>
              <a:t>optimizing</a:t>
            </a:r>
            <a:r>
              <a:rPr lang="en-GB" sz="2600" dirty="0" smtClean="0">
                <a:latin typeface="Times New Roman" panose="02020603050405020304" pitchFamily="18" charset="0"/>
                <a:cs typeface="Times New Roman" panose="02020603050405020304" pitchFamily="18" charset="0"/>
              </a:rPr>
              <a:t> the </a:t>
            </a:r>
            <a:r>
              <a:rPr lang="en-GB" sz="2600" b="1" dirty="0" smtClean="0">
                <a:solidFill>
                  <a:srgbClr val="6600CC"/>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over time. </a:t>
            </a:r>
          </a:p>
          <a:p>
            <a:pPr algn="just">
              <a:lnSpc>
                <a:spcPct val="170000"/>
              </a:lnSpc>
              <a:spcBef>
                <a:spcPts val="0"/>
              </a:spcBef>
              <a:buFont typeface="Wingdings" panose="05000000000000000000" pitchFamily="2" charset="2"/>
              <a:buChar char="§"/>
            </a:pPr>
            <a:r>
              <a:rPr lang="en-GB" sz="2600" b="1" dirty="0" smtClean="0">
                <a:latin typeface="Times New Roman" panose="02020603050405020304" pitchFamily="18" charset="0"/>
                <a:cs typeface="Times New Roman" panose="02020603050405020304" pitchFamily="18" charset="0"/>
              </a:rPr>
              <a:t>Techniques</a:t>
            </a:r>
            <a:r>
              <a:rPr lang="en-GB" sz="2600" dirty="0" smtClean="0">
                <a:latin typeface="Times New Roman" panose="02020603050405020304" pitchFamily="18" charset="0"/>
                <a:cs typeface="Times New Roman" panose="02020603050405020304" pitchFamily="18" charset="0"/>
              </a:rPr>
              <a:t> such as </a:t>
            </a:r>
            <a:r>
              <a:rPr lang="en-GB" sz="2600" b="1" dirty="0" smtClean="0">
                <a:solidFill>
                  <a:srgbClr val="660033"/>
                </a:solidFill>
                <a:latin typeface="Times New Roman" panose="02020603050405020304" pitchFamily="18" charset="0"/>
                <a:cs typeface="Times New Roman" panose="02020603050405020304" pitchFamily="18" charset="0"/>
              </a:rPr>
              <a:t>retrospectives</a:t>
            </a:r>
            <a:r>
              <a:rPr lang="en-GB" sz="2600" dirty="0" smtClean="0">
                <a:latin typeface="Times New Roman" panose="02020603050405020304" pitchFamily="18" charset="0"/>
                <a:cs typeface="Times New Roman" panose="02020603050405020304" pitchFamily="18" charset="0"/>
              </a:rPr>
              <a:t>,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lessons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learned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sessions</a:t>
            </a:r>
            <a:r>
              <a:rPr lang="en-GB" sz="2600" dirty="0" smtClean="0">
                <a:latin typeface="Times New Roman" panose="02020603050405020304" pitchFamily="18" charset="0"/>
                <a:cs typeface="Times New Roman" panose="02020603050405020304" pitchFamily="18" charset="0"/>
              </a:rPr>
              <a:t>, and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metrics</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analysis</a:t>
            </a:r>
            <a:r>
              <a:rPr lang="en-GB" sz="2600" dirty="0" smtClean="0">
                <a:latin typeface="Times New Roman" panose="02020603050405020304" pitchFamily="18" charset="0"/>
                <a:cs typeface="Times New Roman" panose="02020603050405020304" pitchFamily="18" charset="0"/>
              </a:rPr>
              <a:t> help </a:t>
            </a:r>
            <a:r>
              <a:rPr lang="en-GB" sz="2600" b="1" dirty="0" smtClean="0">
                <a:latin typeface="Times New Roman" panose="02020603050405020304" pitchFamily="18" charset="0"/>
                <a:cs typeface="Times New Roman" panose="02020603050405020304" pitchFamily="18" charset="0"/>
              </a:rPr>
              <a:t>identify</a:t>
            </a:r>
            <a:r>
              <a:rPr lang="en-GB" sz="2600" dirty="0" smtClean="0">
                <a:latin typeface="Times New Roman" panose="02020603050405020304" pitchFamily="18" charset="0"/>
                <a:cs typeface="Times New Roman" panose="02020603050405020304" pitchFamily="18" charset="0"/>
              </a:rPr>
              <a:t> areas for </a:t>
            </a:r>
            <a:r>
              <a:rPr lang="en-GB" sz="2600" b="1" dirty="0" smtClean="0">
                <a:latin typeface="Times New Roman" panose="02020603050405020304" pitchFamily="18" charset="0"/>
                <a:cs typeface="Times New Roman" panose="02020603050405020304" pitchFamily="18" charset="0"/>
              </a:rPr>
              <a:t>improvement</a:t>
            </a:r>
            <a:r>
              <a:rPr lang="en-GB" sz="2600" dirty="0" smtClean="0">
                <a:latin typeface="Times New Roman" panose="02020603050405020304" pitchFamily="18" charset="0"/>
                <a:cs typeface="Times New Roman" panose="02020603050405020304" pitchFamily="18" charset="0"/>
              </a:rPr>
              <a:t> and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drive ongoing </a:t>
            </a:r>
            <a:r>
              <a:rPr lang="en-GB" sz="2600" b="1" dirty="0" smtClean="0">
                <a:solidFill>
                  <a:srgbClr val="006600"/>
                </a:solidFill>
                <a:latin typeface="Times New Roman" panose="02020603050405020304" pitchFamily="18" charset="0"/>
                <a:cs typeface="Times New Roman" panose="02020603050405020304" pitchFamily="18" charset="0"/>
              </a:rPr>
              <a:t>enhancements</a:t>
            </a:r>
            <a:r>
              <a:rPr lang="en-GB" sz="2600" dirty="0" smtClean="0">
                <a:latin typeface="Times New Roman" panose="02020603050405020304" pitchFamily="18" charset="0"/>
                <a:cs typeface="Times New Roman" panose="02020603050405020304" pitchFamily="18" charset="0"/>
              </a:rPr>
              <a:t> to the </a:t>
            </a:r>
            <a:r>
              <a:rPr lang="en-GB" sz="2600" b="1" dirty="0" smtClean="0">
                <a:solidFill>
                  <a:srgbClr val="006600"/>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22495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21225"/>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6.1 Characteristics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1226"/>
            <a:ext cx="12192000" cy="6636774"/>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Traceability</a:t>
            </a:r>
            <a:r>
              <a:rPr lang="en-GB" sz="2600" dirty="0">
                <a:latin typeface="Times New Roman" panose="02020603050405020304" pitchFamily="18" charset="0"/>
                <a:cs typeface="Times New Roman" panose="02020603050405020304" pitchFamily="18" charset="0"/>
              </a:rPr>
              <a:t> ensures that each </a:t>
            </a:r>
            <a:r>
              <a:rPr lang="en-GB" sz="2600" b="1" dirty="0">
                <a:solidFill>
                  <a:srgbClr val="0000CC"/>
                </a:solidFill>
                <a:latin typeface="Times New Roman" panose="02020603050405020304" pitchFamily="18" charset="0"/>
                <a:cs typeface="Times New Roman" panose="02020603050405020304" pitchFamily="18" charset="0"/>
              </a:rPr>
              <a:t>component</a:t>
            </a:r>
            <a:r>
              <a:rPr lang="en-GB" sz="2600" dirty="0">
                <a:latin typeface="Times New Roman" panose="02020603050405020304" pitchFamily="18" charset="0"/>
                <a:cs typeface="Times New Roman" panose="02020603050405020304" pitchFamily="18" charset="0"/>
              </a:rPr>
              <a:t> of the </a:t>
            </a:r>
            <a:r>
              <a:rPr lang="en-GB" sz="2600" b="1" dirty="0">
                <a:solidFill>
                  <a:srgbClr val="00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can be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traced</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back</a:t>
            </a:r>
            <a:r>
              <a:rPr lang="en-GB" sz="2600" dirty="0">
                <a:latin typeface="Times New Roman" panose="02020603050405020304" pitchFamily="18" charset="0"/>
                <a:cs typeface="Times New Roman" panose="02020603050405020304" pitchFamily="18" charset="0"/>
              </a:rPr>
              <a:t> to its </a:t>
            </a:r>
            <a:r>
              <a:rPr lang="en-GB" sz="2600" b="1" dirty="0">
                <a:latin typeface="Times New Roman" panose="02020603050405020304" pitchFamily="18" charset="0"/>
                <a:cs typeface="Times New Roman" panose="02020603050405020304" pitchFamily="18" charset="0"/>
              </a:rPr>
              <a:t>corresponding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and that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testing</a:t>
            </a:r>
            <a:r>
              <a:rPr lang="en-GB" sz="2600" dirty="0" smtClean="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adequately</a:t>
            </a:r>
            <a:r>
              <a:rPr lang="en-GB" sz="2600" dirty="0">
                <a:latin typeface="Times New Roman" panose="02020603050405020304" pitchFamily="18" charset="0"/>
                <a:cs typeface="Times New Roman" panose="02020603050405020304" pitchFamily="18" charset="0"/>
              </a:rPr>
              <a:t> covers all </a:t>
            </a:r>
            <a:r>
              <a:rPr lang="en-GB" sz="2600" b="1" dirty="0">
                <a:solidFill>
                  <a:srgbClr val="660033"/>
                </a:solidFill>
                <a:latin typeface="Times New Roman" panose="02020603050405020304" pitchFamily="18" charset="0"/>
                <a:cs typeface="Times New Roman" panose="02020603050405020304" pitchFamily="18" charset="0"/>
              </a:rPr>
              <a:t>specified</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6. Progressive </a:t>
            </a:r>
            <a:r>
              <a:rPr lang="en-GB" sz="2600" b="1" dirty="0" smtClean="0">
                <a:solidFill>
                  <a:srgbClr val="6600CC"/>
                </a:solidFill>
                <a:latin typeface="Times New Roman" panose="02020603050405020304" pitchFamily="18" charset="0"/>
                <a:cs typeface="Times New Roman" panose="02020603050405020304" pitchFamily="18" charset="0"/>
              </a:rPr>
              <a:t>Elaboration</a:t>
            </a:r>
            <a:endParaRPr lang="en-GB" sz="26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V-Model</a:t>
            </a:r>
            <a:r>
              <a:rPr lang="en-GB" sz="2600" dirty="0">
                <a:latin typeface="Times New Roman" panose="02020603050405020304" pitchFamily="18" charset="0"/>
                <a:cs typeface="Times New Roman" panose="02020603050405020304" pitchFamily="18" charset="0"/>
              </a:rPr>
              <a:t> follows a </a:t>
            </a:r>
            <a:r>
              <a:rPr lang="en-GB" sz="2600" b="1" dirty="0">
                <a:solidFill>
                  <a:srgbClr val="FF0000"/>
                </a:solidFill>
                <a:latin typeface="Times New Roman" panose="02020603050405020304" pitchFamily="18" charset="0"/>
                <a:cs typeface="Times New Roman" panose="02020603050405020304" pitchFamily="18" charset="0"/>
              </a:rPr>
              <a:t>progressive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elaboration</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approach</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with </a:t>
            </a:r>
            <a:r>
              <a:rPr lang="en-GB" sz="2600" b="1" dirty="0">
                <a:solidFill>
                  <a:srgbClr val="006600"/>
                </a:solidFill>
                <a:latin typeface="Times New Roman" panose="02020603050405020304" pitchFamily="18" charset="0"/>
                <a:cs typeface="Times New Roman" panose="02020603050405020304" pitchFamily="18" charset="0"/>
              </a:rPr>
              <a:t>increasing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levels</a:t>
            </a:r>
            <a:r>
              <a:rPr lang="en-GB" sz="2600" dirty="0">
                <a:latin typeface="Times New Roman" panose="02020603050405020304" pitchFamily="18" charset="0"/>
                <a:cs typeface="Times New Roman" panose="02020603050405020304" pitchFamily="18" charset="0"/>
              </a:rPr>
              <a:t> of </a:t>
            </a:r>
            <a:r>
              <a:rPr lang="en-GB" sz="2600" b="1" dirty="0">
                <a:solidFill>
                  <a:srgbClr val="006600"/>
                </a:solidFill>
                <a:latin typeface="Times New Roman" panose="02020603050405020304" pitchFamily="18" charset="0"/>
                <a:cs typeface="Times New Roman" panose="02020603050405020304" pitchFamily="18" charset="0"/>
              </a:rPr>
              <a:t>detail</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refinement</a:t>
            </a:r>
            <a:r>
              <a:rPr lang="en-GB" sz="2600" dirty="0">
                <a:latin typeface="Times New Roman" panose="02020603050405020304" pitchFamily="18" charset="0"/>
                <a:cs typeface="Times New Roman" panose="02020603050405020304" pitchFamily="18" charset="0"/>
              </a:rPr>
              <a:t> as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progresses</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a:latin typeface="Times New Roman" panose="02020603050405020304" pitchFamily="18" charset="0"/>
                <a:cs typeface="Times New Roman" panose="02020603050405020304" pitchFamily="18" charset="0"/>
              </a:rPr>
              <a:t>refined</a:t>
            </a:r>
            <a:r>
              <a:rPr lang="en-GB" sz="2600" dirty="0">
                <a:latin typeface="Times New Roman" panose="02020603050405020304" pitchFamily="18" charset="0"/>
                <a:cs typeface="Times New Roman" panose="02020603050405020304" pitchFamily="18" charset="0"/>
              </a:rPr>
              <a:t> into </a:t>
            </a:r>
            <a:r>
              <a:rPr lang="en-GB" sz="2600" b="1" dirty="0">
                <a:solidFill>
                  <a:srgbClr val="6600CC"/>
                </a:solidFill>
                <a:latin typeface="Times New Roman" panose="02020603050405020304" pitchFamily="18" charset="0"/>
                <a:cs typeface="Times New Roman" panose="02020603050405020304" pitchFamily="18" charset="0"/>
              </a:rPr>
              <a:t>system design</a:t>
            </a:r>
            <a:r>
              <a:rPr lang="en-GB" sz="2600" dirty="0">
                <a:latin typeface="Times New Roman" panose="02020603050405020304" pitchFamily="18" charset="0"/>
                <a:cs typeface="Times New Roman" panose="02020603050405020304" pitchFamily="18" charset="0"/>
              </a:rPr>
              <a:t>, which is further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refined</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into </a:t>
            </a:r>
            <a:r>
              <a:rPr lang="en-GB" sz="2600" b="1" dirty="0">
                <a:solidFill>
                  <a:srgbClr val="660033"/>
                </a:solidFill>
                <a:latin typeface="Times New Roman" panose="02020603050405020304" pitchFamily="18" charset="0"/>
                <a:cs typeface="Times New Roman" panose="02020603050405020304" pitchFamily="18" charset="0"/>
              </a:rPr>
              <a:t>detailed</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implementation</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with </a:t>
            </a:r>
            <a:r>
              <a:rPr lang="en-GB" sz="2600" dirty="0">
                <a:latin typeface="Times New Roman" panose="02020603050405020304" pitchFamily="18" charset="0"/>
                <a:cs typeface="Times New Roman" panose="02020603050405020304" pitchFamily="18" charset="0"/>
              </a:rPr>
              <a:t>corresponding </a:t>
            </a:r>
            <a:r>
              <a:rPr lang="en-GB" sz="2600" b="1" dirty="0">
                <a:solidFill>
                  <a:srgbClr val="006600"/>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at each </a:t>
            </a:r>
            <a:r>
              <a:rPr lang="en-GB" sz="2600" b="1" dirty="0">
                <a:solidFill>
                  <a:srgbClr val="006600"/>
                </a:solidFill>
                <a:latin typeface="Times New Roman" panose="02020603050405020304" pitchFamily="18" charset="0"/>
                <a:cs typeface="Times New Roman" panose="02020603050405020304" pitchFamily="18" charset="0"/>
              </a:rPr>
              <a:t>stage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5511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3457"/>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6.1 Characteristics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484" y="383458"/>
            <a:ext cx="12044516" cy="6474542"/>
          </a:xfrm>
        </p:spPr>
        <p:txBody>
          <a:bodyPr>
            <a:noAutofit/>
          </a:bodyPr>
          <a:lstStyle/>
          <a:p>
            <a:pPr marL="0" indent="0" algn="just">
              <a:lnSpc>
                <a:spcPct val="200000"/>
              </a:lnSpc>
              <a:spcBef>
                <a:spcPts val="0"/>
              </a:spcBef>
              <a:buNone/>
            </a:pPr>
            <a:r>
              <a:rPr lang="en-GB" b="1" dirty="0" smtClean="0">
                <a:solidFill>
                  <a:srgbClr val="6600CC"/>
                </a:solidFill>
                <a:latin typeface="Times New Roman" panose="02020603050405020304" pitchFamily="18" charset="0"/>
                <a:cs typeface="Times New Roman" panose="02020603050405020304" pitchFamily="18" charset="0"/>
              </a:rPr>
              <a:t>7. Incremental Development</a:t>
            </a:r>
            <a:endParaRPr lang="en-GB" dirty="0" smtClean="0">
              <a:solidFill>
                <a:srgbClr val="6600CC"/>
              </a:solidFill>
              <a:latin typeface="Times New Roman" panose="02020603050405020304" pitchFamily="18" charset="0"/>
              <a:cs typeface="Times New Roman" panose="02020603050405020304" pitchFamily="18" charset="0"/>
            </a:endParaRPr>
          </a:p>
          <a:p>
            <a:pPr algn="just">
              <a:lnSpc>
                <a:spcPct val="20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While </a:t>
            </a: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V-Model</a:t>
            </a:r>
            <a:r>
              <a:rPr lang="en-GB" dirty="0">
                <a:latin typeface="Times New Roman" panose="02020603050405020304" pitchFamily="18" charset="0"/>
                <a:cs typeface="Times New Roman" panose="02020603050405020304" pitchFamily="18" charset="0"/>
              </a:rPr>
              <a:t> is often </a:t>
            </a:r>
            <a:r>
              <a:rPr lang="en-GB" b="1" dirty="0">
                <a:latin typeface="Times New Roman" panose="02020603050405020304" pitchFamily="18" charset="0"/>
                <a:cs typeface="Times New Roman" panose="02020603050405020304" pitchFamily="18" charset="0"/>
              </a:rPr>
              <a:t>associated</a:t>
            </a:r>
            <a:r>
              <a:rPr lang="en-GB" dirty="0">
                <a:latin typeface="Times New Roman" panose="02020603050405020304" pitchFamily="18" charset="0"/>
                <a:cs typeface="Times New Roman" panose="02020603050405020304" pitchFamily="18" charset="0"/>
              </a:rPr>
              <a:t> with a </a:t>
            </a:r>
            <a:r>
              <a:rPr lang="en-GB" b="1" dirty="0">
                <a:solidFill>
                  <a:srgbClr val="D60093"/>
                </a:solidFill>
                <a:latin typeface="Times New Roman" panose="02020603050405020304" pitchFamily="18" charset="0"/>
                <a:cs typeface="Times New Roman" panose="02020603050405020304" pitchFamily="18" charset="0"/>
              </a:rPr>
              <a:t>sequential</a:t>
            </a:r>
            <a:r>
              <a:rPr lang="en-GB" dirty="0">
                <a:latin typeface="Times New Roman" panose="02020603050405020304" pitchFamily="18" charset="0"/>
                <a:cs typeface="Times New Roman" panose="02020603050405020304" pitchFamily="18" charset="0"/>
              </a:rPr>
              <a:t> or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	waterfall-like</a:t>
            </a:r>
            <a:r>
              <a:rPr lang="en-GB" dirty="0" smtClean="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approach</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it </a:t>
            </a:r>
            <a:r>
              <a:rPr lang="en-GB" dirty="0">
                <a:latin typeface="Times New Roman" panose="02020603050405020304" pitchFamily="18" charset="0"/>
                <a:cs typeface="Times New Roman" panose="02020603050405020304" pitchFamily="18" charset="0"/>
              </a:rPr>
              <a:t>can also </a:t>
            </a:r>
            <a:r>
              <a:rPr lang="en-GB" b="1" dirty="0">
                <a:solidFill>
                  <a:srgbClr val="0000CC"/>
                </a:solidFill>
                <a:latin typeface="Times New Roman" panose="02020603050405020304" pitchFamily="18" charset="0"/>
                <a:cs typeface="Times New Roman" panose="02020603050405020304" pitchFamily="18" charset="0"/>
              </a:rPr>
              <a:t>accommodate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	incremental</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r>
              <a:rPr lang="en-GB" b="1" dirty="0" smtClean="0">
                <a:solidFill>
                  <a:srgbClr val="660033"/>
                </a:solidFill>
                <a:latin typeface="Times New Roman" panose="02020603050405020304" pitchFamily="18" charset="0"/>
                <a:cs typeface="Times New Roman" panose="02020603050405020304" pitchFamily="18" charset="0"/>
              </a:rPr>
              <a:t>iterative</a:t>
            </a:r>
            <a:r>
              <a:rPr lang="en-GB" dirty="0" smtClean="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smtClean="0">
                <a:solidFill>
                  <a:srgbClr val="660033"/>
                </a:solidFill>
                <a:latin typeface="Times New Roman" panose="02020603050405020304" pitchFamily="18" charset="0"/>
                <a:cs typeface="Times New Roman" panose="02020603050405020304" pitchFamily="18" charset="0"/>
              </a:rPr>
              <a:t>methodologies</a:t>
            </a:r>
            <a:r>
              <a:rPr lang="en-GB" dirty="0" smtClean="0">
                <a:latin typeface="Times New Roman" panose="02020603050405020304" pitchFamily="18" charset="0"/>
                <a:cs typeface="Times New Roman" panose="02020603050405020304" pitchFamily="18" charset="0"/>
              </a:rPr>
              <a:t>.</a:t>
            </a:r>
          </a:p>
          <a:p>
            <a:pPr algn="just">
              <a:lnSpc>
                <a:spcPct val="200000"/>
              </a:lnSpc>
              <a:spcBef>
                <a:spcPts val="0"/>
              </a:spcBef>
              <a:buFont typeface="Wingdings" panose="05000000000000000000" pitchFamily="2" charset="2"/>
              <a:buChar char="§"/>
            </a:pPr>
            <a:r>
              <a:rPr lang="en-GB" b="1" dirty="0" smtClean="0">
                <a:latin typeface="Times New Roman" panose="02020603050405020304" pitchFamily="18" charset="0"/>
                <a:cs typeface="Times New Roman" panose="02020603050405020304" pitchFamily="18" charset="0"/>
              </a:rPr>
              <a:t>Incremental </a:t>
            </a:r>
            <a:r>
              <a:rPr lang="en-GB" b="1" dirty="0">
                <a:latin typeface="Times New Roman" panose="02020603050405020304" pitchFamily="18" charset="0"/>
                <a:cs typeface="Times New Roman" panose="02020603050405020304" pitchFamily="18" charset="0"/>
              </a:rPr>
              <a:t>development </a:t>
            </a:r>
            <a:r>
              <a:rPr lang="en-GB" dirty="0">
                <a:latin typeface="Times New Roman" panose="02020603050405020304" pitchFamily="18" charset="0"/>
                <a:cs typeface="Times New Roman" panose="02020603050405020304" pitchFamily="18" charset="0"/>
              </a:rPr>
              <a:t>involves </a:t>
            </a:r>
            <a:r>
              <a:rPr lang="en-GB" b="1" dirty="0">
                <a:solidFill>
                  <a:srgbClr val="006600"/>
                </a:solidFill>
                <a:latin typeface="Times New Roman" panose="02020603050405020304" pitchFamily="18" charset="0"/>
                <a:cs typeface="Times New Roman" panose="02020603050405020304" pitchFamily="18" charset="0"/>
              </a:rPr>
              <a:t>building</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the </a:t>
            </a:r>
            <a:r>
              <a:rPr lang="en-GB" b="1" dirty="0">
                <a:solidFill>
                  <a:srgbClr val="006600"/>
                </a:solidFill>
                <a:latin typeface="Times New Roman" panose="02020603050405020304" pitchFamily="18" charset="0"/>
                <a:cs typeface="Times New Roman" panose="02020603050405020304" pitchFamily="18" charset="0"/>
              </a:rPr>
              <a:t>software</a:t>
            </a:r>
            <a:r>
              <a:rPr lang="en-GB" dirty="0">
                <a:latin typeface="Times New Roman" panose="02020603050405020304" pitchFamily="18" charset="0"/>
                <a:cs typeface="Times New Roman" panose="02020603050405020304" pitchFamily="18" charset="0"/>
              </a:rPr>
              <a:t> in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small</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incremental</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increments</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iterations</a:t>
            </a:r>
            <a:r>
              <a:rPr lang="en-GB" dirty="0">
                <a:latin typeface="Times New Roman" panose="02020603050405020304" pitchFamily="18" charset="0"/>
                <a:cs typeface="Times New Roman" panose="02020603050405020304" pitchFamily="18" charset="0"/>
              </a:rPr>
              <a:t>, with each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D60093"/>
                </a:solidFill>
                <a:latin typeface="Times New Roman" panose="02020603050405020304" pitchFamily="18" charset="0"/>
                <a:cs typeface="Times New Roman" panose="02020603050405020304" pitchFamily="18" charset="0"/>
              </a:rPr>
              <a:t>increment</a:t>
            </a:r>
            <a:r>
              <a:rPr lang="en-GB" dirty="0" smtClean="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adding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new</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or </a:t>
            </a:r>
            <a:r>
              <a:rPr lang="en-GB" b="1" dirty="0">
                <a:solidFill>
                  <a:srgbClr val="660033"/>
                </a:solidFill>
                <a:latin typeface="Times New Roman" panose="02020603050405020304" pitchFamily="18" charset="0"/>
                <a:cs typeface="Times New Roman" panose="02020603050405020304" pitchFamily="18" charset="0"/>
              </a:rPr>
              <a:t>functionality</a:t>
            </a:r>
            <a:r>
              <a:rPr lang="en-GB" dirty="0">
                <a:latin typeface="Times New Roman" panose="02020603050405020304" pitchFamily="18" charset="0"/>
                <a:cs typeface="Times New Roman" panose="02020603050405020304" pitchFamily="18" charset="0"/>
              </a:rPr>
              <a:t>.</a:t>
            </a:r>
          </a:p>
          <a:p>
            <a:pPr>
              <a:lnSpc>
                <a:spcPct val="200000"/>
              </a:lnSpc>
            </a:pPr>
            <a:endParaRPr lang="en-GB" dirty="0"/>
          </a:p>
        </p:txBody>
      </p:sp>
    </p:spTree>
    <p:extLst>
      <p:ext uri="{BB962C8B-B14F-4D97-AF65-F5344CB8AC3E}">
        <p14:creationId xmlns:p14="http://schemas.microsoft.com/office/powerpoint/2010/main" val="35831655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6.2 Advantages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07384735"/>
              </p:ext>
            </p:extLst>
          </p:nvPr>
        </p:nvGraphicFramePr>
        <p:xfrm>
          <a:off x="0" y="280219"/>
          <a:ext cx="12192000" cy="6766560"/>
        </p:xfrm>
        <a:graphic>
          <a:graphicData uri="http://schemas.openxmlformats.org/drawingml/2006/table">
            <a:tbl>
              <a:tblPr firstRow="1" bandRow="1">
                <a:tableStyleId>{5C22544A-7EE6-4342-B048-85BDC9FD1C3A}</a:tableStyleId>
              </a:tblPr>
              <a:tblGrid>
                <a:gridCol w="2534937">
                  <a:extLst>
                    <a:ext uri="{9D8B030D-6E8A-4147-A177-3AD203B41FA5}">
                      <a16:colId xmlns:a16="http://schemas.microsoft.com/office/drawing/2014/main" val="3246569061"/>
                    </a:ext>
                  </a:extLst>
                </a:gridCol>
                <a:gridCol w="9657063">
                  <a:extLst>
                    <a:ext uri="{9D8B030D-6E8A-4147-A177-3AD203B41FA5}">
                      <a16:colId xmlns:a16="http://schemas.microsoft.com/office/drawing/2014/main" val="86012721"/>
                    </a:ext>
                  </a:extLst>
                </a:gridCol>
              </a:tblGrid>
              <a:tr h="395257">
                <a:tc>
                  <a:txBody>
                    <a:bodyPr/>
                    <a:lstStyle/>
                    <a:p>
                      <a:pPr algn="just">
                        <a:lnSpc>
                          <a:spcPct val="150000"/>
                        </a:lnSpc>
                      </a:pPr>
                      <a:r>
                        <a:rPr lang="en-GB" sz="2800" dirty="0" smtClean="0">
                          <a:latin typeface="Times New Roman" panose="02020603050405020304" pitchFamily="18" charset="0"/>
                          <a:cs typeface="Times New Roman" panose="02020603050405020304" pitchFamily="18" charset="0"/>
                        </a:rPr>
                        <a:t>Advantages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800" dirty="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47066"/>
                  </a:ext>
                </a:extLst>
              </a:tr>
              <a:tr h="395257">
                <a:tc>
                  <a:txBody>
                    <a:bodyPr/>
                    <a:lstStyle/>
                    <a:p>
                      <a:pPr algn="just">
                        <a:lnSpc>
                          <a:spcPct val="150000"/>
                        </a:lnSpc>
                      </a:pPr>
                      <a:r>
                        <a:rPr lang="en-GB" sz="2800" b="1" dirty="0" smtClean="0">
                          <a:solidFill>
                            <a:srgbClr val="6600CC"/>
                          </a:solidFill>
                          <a:latin typeface="Times New Roman" panose="02020603050405020304" pitchFamily="18" charset="0"/>
                          <a:cs typeface="Times New Roman" panose="02020603050405020304" pitchFamily="18" charset="0"/>
                        </a:rPr>
                        <a:t>Structured Approach</a:t>
                      </a:r>
                      <a:endParaRPr lang="en-GB" sz="28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b="1" dirty="0" smtClean="0">
                          <a:solidFill>
                            <a:srgbClr val="0000CC"/>
                          </a:solidFill>
                          <a:latin typeface="Times New Roman" panose="02020603050405020304" pitchFamily="18" charset="0"/>
                          <a:cs typeface="Times New Roman" panose="02020603050405020304" pitchFamily="18" charset="0"/>
                        </a:rPr>
                        <a:t>Structured</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0000CC"/>
                          </a:solidFill>
                          <a:latin typeface="Times New Roman" panose="02020603050405020304" pitchFamily="18" charset="0"/>
                          <a:cs typeface="Times New Roman" panose="02020603050405020304" pitchFamily="18" charset="0"/>
                        </a:rPr>
                        <a:t>systematic</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approach</a:t>
                      </a:r>
                      <a:r>
                        <a:rPr lang="en-GB" sz="2800" dirty="0" smtClean="0">
                          <a:latin typeface="Times New Roman" panose="02020603050405020304" pitchFamily="18" charset="0"/>
                          <a:cs typeface="Times New Roman" panose="02020603050405020304" pitchFamily="18" charset="0"/>
                        </a:rPr>
                        <a:t> 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006600"/>
                          </a:solidFill>
                          <a:latin typeface="Times New Roman" panose="02020603050405020304" pitchFamily="18" charset="0"/>
                          <a:cs typeface="Times New Roman" panose="02020603050405020304" pitchFamily="18" charset="0"/>
                        </a:rPr>
                        <a:t>               software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6600"/>
                          </a:solidFill>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006600"/>
                          </a:solidFill>
                          <a:latin typeface="Times New Roman" panose="02020603050405020304" pitchFamily="18" charset="0"/>
                          <a:cs typeface="Times New Roman" panose="02020603050405020304" pitchFamily="18" charset="0"/>
                        </a:rPr>
                        <a:t>testing</a:t>
                      </a:r>
                      <a:r>
                        <a:rPr lang="en-GB" sz="2800" dirty="0" smtClean="0">
                          <a:latin typeface="Times New Roman" panose="02020603050405020304" pitchFamily="18" charset="0"/>
                          <a:cs typeface="Times New Roman" panose="02020603050405020304" pitchFamily="18" charset="0"/>
                        </a:rPr>
                        <a:t>, with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clearly defined </a:t>
                      </a:r>
                      <a:r>
                        <a:rPr lang="en-GB" sz="2800" b="1" dirty="0" smtClean="0">
                          <a:solidFill>
                            <a:srgbClr val="660033"/>
                          </a:solidFill>
                          <a:latin typeface="Times New Roman" panose="02020603050405020304" pitchFamily="18" charset="0"/>
                          <a:cs typeface="Times New Roman" panose="02020603050405020304" pitchFamily="18" charset="0"/>
                        </a:rPr>
                        <a:t>phases</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stages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33"/>
                          </a:solidFill>
                          <a:latin typeface="Times New Roman" panose="02020603050405020304" pitchFamily="18" charset="0"/>
                          <a:cs typeface="Times New Roman" panose="02020603050405020304" pitchFamily="18" charset="0"/>
                        </a:rPr>
                        <a:t>activities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84629599"/>
                  </a:ext>
                </a:extLst>
              </a:tr>
              <a:tr h="395257">
                <a:tc>
                  <a:txBody>
                    <a:bodyPr/>
                    <a:lstStyle/>
                    <a:p>
                      <a:pPr algn="just">
                        <a:lnSpc>
                          <a:spcPct val="150000"/>
                        </a:lnSpc>
                      </a:pPr>
                      <a:r>
                        <a:rPr lang="en-GB" sz="2800" b="1" dirty="0" smtClean="0">
                          <a:solidFill>
                            <a:srgbClr val="6600CC"/>
                          </a:solidFill>
                          <a:latin typeface="Times New Roman" panose="02020603050405020304" pitchFamily="18" charset="0"/>
                          <a:cs typeface="Times New Roman" panose="02020603050405020304" pitchFamily="18" charset="0"/>
                        </a:rPr>
                        <a:t>Early Testing</a:t>
                      </a:r>
                      <a:endParaRPr lang="en-GB" sz="28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b="1" dirty="0" smtClean="0">
                          <a:latin typeface="Times New Roman" panose="02020603050405020304" pitchFamily="18" charset="0"/>
                          <a:cs typeface="Times New Roman" panose="02020603050405020304" pitchFamily="18" charset="0"/>
                        </a:rPr>
                        <a:t>Testing</a:t>
                      </a:r>
                      <a:r>
                        <a:rPr lang="en-GB" sz="2800" dirty="0" smtClean="0">
                          <a:latin typeface="Times New Roman" panose="02020603050405020304" pitchFamily="18" charset="0"/>
                          <a:cs typeface="Times New Roman" panose="02020603050405020304" pitchFamily="18" charset="0"/>
                        </a:rPr>
                        <a:t> begins early in the </a:t>
                      </a:r>
                      <a:r>
                        <a:rPr lang="en-GB" sz="2800" b="1" dirty="0" smtClean="0">
                          <a:solidFill>
                            <a:srgbClr val="FF0000"/>
                          </a:solidFill>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process</a:t>
                      </a:r>
                      <a:r>
                        <a:rPr lang="en-GB" sz="2800" dirty="0" smtClean="0">
                          <a:latin typeface="Times New Roman" panose="02020603050405020304" pitchFamily="18" charset="0"/>
                          <a:cs typeface="Times New Roman" panose="02020603050405020304" pitchFamily="18" charset="0"/>
                        </a:rPr>
                        <a:t>, allowing for early </a:t>
                      </a:r>
                      <a:r>
                        <a:rPr lang="en-GB" sz="2800" b="1" dirty="0" smtClean="0">
                          <a:solidFill>
                            <a:srgbClr val="D60093"/>
                          </a:solidFill>
                          <a:latin typeface="Times New Roman" panose="02020603050405020304" pitchFamily="18" charset="0"/>
                          <a:cs typeface="Times New Roman" panose="02020603050405020304" pitchFamily="18" charset="0"/>
                        </a:rPr>
                        <a:t>detection</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D60093"/>
                          </a:solidFill>
                          <a:latin typeface="Times New Roman" panose="02020603050405020304" pitchFamily="18" charset="0"/>
                          <a:cs typeface="Times New Roman" panose="02020603050405020304" pitchFamily="18" charset="0"/>
                        </a:rPr>
                        <a:t>resolution</a:t>
                      </a:r>
                      <a:r>
                        <a:rPr lang="en-GB" sz="2800" dirty="0" smtClean="0">
                          <a:latin typeface="Times New Roman" panose="02020603050405020304" pitchFamily="18" charset="0"/>
                          <a:cs typeface="Times New Roman" panose="02020603050405020304" pitchFamily="18" charset="0"/>
                        </a:rPr>
                        <a:t> of </a:t>
                      </a:r>
                      <a:r>
                        <a:rPr lang="en-GB" sz="2800" b="1" dirty="0" smtClean="0">
                          <a:solidFill>
                            <a:srgbClr val="D60093"/>
                          </a:solidFill>
                          <a:latin typeface="Times New Roman" panose="02020603050405020304" pitchFamily="18" charset="0"/>
                          <a:cs typeface="Times New Roman" panose="02020603050405020304" pitchFamily="18" charset="0"/>
                        </a:rPr>
                        <a:t>defects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D60093"/>
                          </a:solidFill>
                          <a:latin typeface="Times New Roman" panose="02020603050405020304" pitchFamily="18" charset="0"/>
                          <a:cs typeface="Times New Roman" panose="02020603050405020304" pitchFamily="18" charset="0"/>
                        </a:rPr>
                        <a:t>issues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530221003"/>
                  </a:ext>
                </a:extLst>
              </a:tr>
              <a:tr h="395257">
                <a:tc>
                  <a:txBody>
                    <a:bodyPr/>
                    <a:lstStyle/>
                    <a:p>
                      <a:pPr algn="just">
                        <a:lnSpc>
                          <a:spcPct val="150000"/>
                        </a:lnSpc>
                      </a:pPr>
                      <a:r>
                        <a:rPr lang="en-GB" sz="2800" b="1" dirty="0" smtClean="0">
                          <a:solidFill>
                            <a:srgbClr val="FF0000"/>
                          </a:solidFill>
                          <a:latin typeface="Times New Roman" panose="02020603050405020304" pitchFamily="18" charset="0"/>
                          <a:cs typeface="Times New Roman" panose="02020603050405020304" pitchFamily="18" charset="0"/>
                        </a:rPr>
                        <a:t>Traceability</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dirty="0" smtClean="0">
                          <a:latin typeface="Times New Roman" panose="02020603050405020304" pitchFamily="18" charset="0"/>
                          <a:cs typeface="Times New Roman" panose="02020603050405020304" pitchFamily="18" charset="0"/>
                        </a:rPr>
                        <a:t>The </a:t>
                      </a:r>
                      <a:r>
                        <a:rPr lang="en-GB" sz="2800" b="1" dirty="0" smtClean="0">
                          <a:latin typeface="Times New Roman" panose="02020603050405020304" pitchFamily="18" charset="0"/>
                          <a:cs typeface="Times New Roman" panose="02020603050405020304" pitchFamily="18" charset="0"/>
                        </a:rPr>
                        <a:t>V-Model</a:t>
                      </a:r>
                      <a:r>
                        <a:rPr lang="en-GB" sz="2800" dirty="0" smtClean="0">
                          <a:latin typeface="Times New Roman" panose="02020603050405020304" pitchFamily="18" charset="0"/>
                          <a:cs typeface="Times New Roman" panose="02020603050405020304" pitchFamily="18" charset="0"/>
                        </a:rPr>
                        <a:t> emphasizes </a:t>
                      </a:r>
                      <a:r>
                        <a:rPr lang="en-GB" sz="2800" b="1" dirty="0" smtClean="0">
                          <a:solidFill>
                            <a:srgbClr val="6600CC"/>
                          </a:solidFill>
                          <a:latin typeface="Times New Roman" panose="02020603050405020304" pitchFamily="18" charset="0"/>
                          <a:cs typeface="Times New Roman" panose="02020603050405020304" pitchFamily="18" charset="0"/>
                        </a:rPr>
                        <a:t>traceability</a:t>
                      </a:r>
                      <a:r>
                        <a:rPr lang="en-GB" sz="2800" dirty="0" smtClean="0">
                          <a:latin typeface="Times New Roman" panose="02020603050405020304" pitchFamily="18" charset="0"/>
                          <a:cs typeface="Times New Roman" panose="02020603050405020304" pitchFamily="18" charset="0"/>
                        </a:rPr>
                        <a:t> between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0000CC"/>
                          </a:solidFill>
                          <a:latin typeface="Times New Roman" panose="02020603050405020304" pitchFamily="18" charset="0"/>
                          <a:cs typeface="Times New Roman" panose="02020603050405020304" pitchFamily="18" charset="0"/>
                        </a:rPr>
                        <a:t>             requirements</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design</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implementation</a:t>
                      </a:r>
                      <a:r>
                        <a:rPr lang="en-GB" sz="28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testing</a:t>
                      </a:r>
                      <a:r>
                        <a:rPr lang="en-GB" sz="2800" dirty="0" smtClean="0">
                          <a:latin typeface="Times New Roman" panose="02020603050405020304" pitchFamily="18" charset="0"/>
                          <a:cs typeface="Times New Roman" panose="02020603050405020304" pitchFamily="18" charset="0"/>
                        </a:rPr>
                        <a:t> </a:t>
                      </a:r>
                      <a:r>
                        <a:rPr lang="en-GB" sz="2800" b="1" dirty="0" err="1" smtClean="0">
                          <a:latin typeface="Times New Roman" panose="02020603050405020304" pitchFamily="18" charset="0"/>
                          <a:cs typeface="Times New Roman" panose="02020603050405020304" pitchFamily="18" charset="0"/>
                        </a:rPr>
                        <a:t>artifacts</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6600"/>
                          </a:solidFill>
                          <a:latin typeface="Times New Roman" panose="02020603050405020304" pitchFamily="18" charset="0"/>
                          <a:cs typeface="Times New Roman" panose="02020603050405020304" pitchFamily="18" charset="0"/>
                        </a:rPr>
                        <a:t>ensuring</a:t>
                      </a:r>
                      <a:r>
                        <a:rPr lang="en-GB" sz="2800" dirty="0" smtClean="0">
                          <a:latin typeface="Times New Roman" panose="02020603050405020304" pitchFamily="18" charset="0"/>
                          <a:cs typeface="Times New Roman" panose="02020603050405020304" pitchFamily="18" charset="0"/>
                        </a:rPr>
                        <a:t> that all </a:t>
                      </a:r>
                      <a:r>
                        <a:rPr lang="en-GB" sz="2800" b="1" dirty="0" smtClean="0">
                          <a:solidFill>
                            <a:srgbClr val="006600"/>
                          </a:solidFill>
                          <a:latin typeface="Times New Roman" panose="02020603050405020304" pitchFamily="18" charset="0"/>
                          <a:cs typeface="Times New Roman" panose="02020603050405020304" pitchFamily="18" charset="0"/>
                        </a:rPr>
                        <a:t>requirements</a:t>
                      </a:r>
                      <a:r>
                        <a:rPr lang="en-GB" sz="2800" dirty="0" smtClean="0">
                          <a:latin typeface="Times New Roman" panose="02020603050405020304" pitchFamily="18" charset="0"/>
                          <a:cs typeface="Times New Roman" panose="02020603050405020304" pitchFamily="18" charset="0"/>
                        </a:rPr>
                        <a:t> are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0000CC"/>
                          </a:solidFill>
                          <a:latin typeface="Times New Roman" panose="02020603050405020304" pitchFamily="18" charset="0"/>
                          <a:cs typeface="Times New Roman" panose="02020603050405020304" pitchFamily="18" charset="0"/>
                        </a:rPr>
                        <a:t>               adequately</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verified</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33"/>
                          </a:solidFill>
                          <a:latin typeface="Times New Roman" panose="02020603050405020304" pitchFamily="18" charset="0"/>
                          <a:cs typeface="Times New Roman" panose="02020603050405020304" pitchFamily="18" charset="0"/>
                        </a:rPr>
                        <a:t>validated</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47010653"/>
                  </a:ext>
                </a:extLst>
              </a:tr>
            </a:tbl>
          </a:graphicData>
        </a:graphic>
      </p:graphicFrame>
    </p:spTree>
    <p:extLst>
      <p:ext uri="{BB962C8B-B14F-4D97-AF65-F5344CB8AC3E}">
        <p14:creationId xmlns:p14="http://schemas.microsoft.com/office/powerpoint/2010/main" val="38011513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6.2 Advantages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53988909"/>
              </p:ext>
            </p:extLst>
          </p:nvPr>
        </p:nvGraphicFramePr>
        <p:xfrm>
          <a:off x="0" y="280219"/>
          <a:ext cx="12192000" cy="6675120"/>
        </p:xfrm>
        <a:graphic>
          <a:graphicData uri="http://schemas.openxmlformats.org/drawingml/2006/table">
            <a:tbl>
              <a:tblPr firstRow="1" bandRow="1">
                <a:tableStyleId>{5C22544A-7EE6-4342-B048-85BDC9FD1C3A}</a:tableStyleId>
              </a:tblPr>
              <a:tblGrid>
                <a:gridCol w="2534937">
                  <a:extLst>
                    <a:ext uri="{9D8B030D-6E8A-4147-A177-3AD203B41FA5}">
                      <a16:colId xmlns:a16="http://schemas.microsoft.com/office/drawing/2014/main" val="3246569061"/>
                    </a:ext>
                  </a:extLst>
                </a:gridCol>
                <a:gridCol w="9657063">
                  <a:extLst>
                    <a:ext uri="{9D8B030D-6E8A-4147-A177-3AD203B41FA5}">
                      <a16:colId xmlns:a16="http://schemas.microsoft.com/office/drawing/2014/main" val="86012721"/>
                    </a:ext>
                  </a:extLst>
                </a:gridCol>
              </a:tblGrid>
              <a:tr h="395257">
                <a:tc>
                  <a:txBody>
                    <a:bodyPr/>
                    <a:lstStyle/>
                    <a:p>
                      <a:pPr algn="just">
                        <a:lnSpc>
                          <a:spcPct val="150000"/>
                        </a:lnSpc>
                      </a:pPr>
                      <a:r>
                        <a:rPr lang="en-GB" sz="2800" dirty="0" smtClean="0">
                          <a:latin typeface="Times New Roman" panose="02020603050405020304" pitchFamily="18" charset="0"/>
                          <a:cs typeface="Times New Roman" panose="02020603050405020304" pitchFamily="18" charset="0"/>
                        </a:rPr>
                        <a:t>Advantages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800" dirty="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47066"/>
                  </a:ext>
                </a:extLst>
              </a:tr>
              <a:tr h="395257">
                <a:tc>
                  <a:txBody>
                    <a:bodyPr/>
                    <a:lstStyle/>
                    <a:p>
                      <a:pPr algn="just">
                        <a:lnSpc>
                          <a:spcPct val="150000"/>
                        </a:lnSpc>
                      </a:pPr>
                      <a:r>
                        <a:rPr lang="en-GB" sz="2800" b="1" dirty="0" smtClean="0">
                          <a:solidFill>
                            <a:srgbClr val="FF0000"/>
                          </a:solidFill>
                          <a:latin typeface="Times New Roman" panose="02020603050405020304" pitchFamily="18" charset="0"/>
                          <a:cs typeface="Times New Roman" panose="02020603050405020304" pitchFamily="18" charset="0"/>
                        </a:rPr>
                        <a:t>Risk Management</a:t>
                      </a:r>
                      <a:endParaRPr lang="en-GB" sz="28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dirty="0" smtClean="0">
                          <a:latin typeface="Times New Roman" panose="02020603050405020304" pitchFamily="18" charset="0"/>
                          <a:cs typeface="Times New Roman" panose="02020603050405020304" pitchFamily="18" charset="0"/>
                        </a:rPr>
                        <a:t>By </a:t>
                      </a:r>
                      <a:r>
                        <a:rPr lang="en-GB" sz="2800" b="1" dirty="0" smtClean="0">
                          <a:latin typeface="Times New Roman" panose="02020603050405020304" pitchFamily="18" charset="0"/>
                          <a:cs typeface="Times New Roman" panose="02020603050405020304" pitchFamily="18" charset="0"/>
                        </a:rPr>
                        <a:t>verifying</a:t>
                      </a:r>
                      <a:r>
                        <a:rPr lang="en-GB" sz="2800" dirty="0" smtClean="0">
                          <a:latin typeface="Times New Roman" panose="02020603050405020304" pitchFamily="18" charset="0"/>
                          <a:cs typeface="Times New Roman" panose="02020603050405020304" pitchFamily="18" charset="0"/>
                        </a:rPr>
                        <a:t> and </a:t>
                      </a:r>
                      <a:r>
                        <a:rPr lang="en-GB" sz="2800" b="1" dirty="0" smtClean="0">
                          <a:latin typeface="Times New Roman" panose="02020603050405020304" pitchFamily="18" charset="0"/>
                          <a:cs typeface="Times New Roman" panose="02020603050405020304" pitchFamily="18" charset="0"/>
                        </a:rPr>
                        <a:t>validating</a:t>
                      </a:r>
                      <a:r>
                        <a:rPr lang="en-GB" sz="2800" dirty="0" smtClean="0">
                          <a:latin typeface="Times New Roman" panose="02020603050405020304" pitchFamily="18" charset="0"/>
                          <a:cs typeface="Times New Roman" panose="02020603050405020304" pitchFamily="18" charset="0"/>
                        </a:rPr>
                        <a:t> each </a:t>
                      </a:r>
                      <a:r>
                        <a:rPr lang="en-GB" sz="2800" b="1" dirty="0" smtClean="0">
                          <a:solidFill>
                            <a:srgbClr val="0000CC"/>
                          </a:solidFill>
                          <a:latin typeface="Times New Roman" panose="02020603050405020304" pitchFamily="18" charset="0"/>
                          <a:cs typeface="Times New Roman" panose="02020603050405020304" pitchFamily="18" charset="0"/>
                        </a:rPr>
                        <a:t>stage</a:t>
                      </a:r>
                      <a:r>
                        <a:rPr lang="en-GB" sz="2800" dirty="0" smtClean="0">
                          <a:latin typeface="Times New Roman" panose="02020603050405020304" pitchFamily="18" charset="0"/>
                          <a:cs typeface="Times New Roman" panose="02020603050405020304" pitchFamily="18" charset="0"/>
                        </a:rPr>
                        <a:t> of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the </a:t>
                      </a:r>
                      <a:r>
                        <a:rPr lang="en-GB" sz="2800" b="1" dirty="0" smtClean="0">
                          <a:solidFill>
                            <a:srgbClr val="0000CC"/>
                          </a:solidFill>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process</a:t>
                      </a:r>
                      <a:r>
                        <a:rPr lang="en-GB" sz="2800" dirty="0" smtClean="0">
                          <a:latin typeface="Times New Roman" panose="02020603050405020304" pitchFamily="18" charset="0"/>
                          <a:cs typeface="Times New Roman" panose="02020603050405020304" pitchFamily="18" charset="0"/>
                        </a:rPr>
                        <a:t>, the </a:t>
                      </a:r>
                      <a:r>
                        <a:rPr lang="en-GB" sz="2800" b="1" dirty="0" smtClean="0">
                          <a:latin typeface="Times New Roman" panose="02020603050405020304" pitchFamily="18" charset="0"/>
                          <a:cs typeface="Times New Roman" panose="02020603050405020304" pitchFamily="18" charset="0"/>
                        </a:rPr>
                        <a:t>V-Model</a:t>
                      </a:r>
                      <a:r>
                        <a:rPr lang="en-GB" sz="2800" dirty="0" smtClean="0">
                          <a:latin typeface="Times New Roman" panose="02020603050405020304" pitchFamily="18" charset="0"/>
                          <a:cs typeface="Times New Roman" panose="02020603050405020304" pitchFamily="18" charset="0"/>
                        </a:rPr>
                        <a:t> helps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mitigate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project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CC"/>
                          </a:solidFill>
                          <a:latin typeface="Times New Roman" panose="02020603050405020304" pitchFamily="18" charset="0"/>
                          <a:cs typeface="Times New Roman" panose="02020603050405020304" pitchFamily="18" charset="0"/>
                        </a:rPr>
                        <a:t>risks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CC"/>
                          </a:solidFill>
                          <a:latin typeface="Times New Roman" panose="02020603050405020304" pitchFamily="18" charset="0"/>
                          <a:cs typeface="Times New Roman" panose="02020603050405020304" pitchFamily="18" charset="0"/>
                        </a:rPr>
                        <a:t>ensures</a:t>
                      </a:r>
                      <a:r>
                        <a:rPr lang="en-GB" sz="2800" dirty="0" smtClean="0">
                          <a:latin typeface="Times New Roman" panose="02020603050405020304" pitchFamily="18" charset="0"/>
                          <a:cs typeface="Times New Roman" panose="02020603050405020304" pitchFamily="18" charset="0"/>
                        </a:rPr>
                        <a:t> that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potential</a:t>
                      </a:r>
                      <a:r>
                        <a:rPr lang="en-GB" sz="2800" dirty="0" smtClean="0">
                          <a:latin typeface="Times New Roman" panose="02020603050405020304" pitchFamily="18" charset="0"/>
                          <a:cs typeface="Times New Roman" panose="02020603050405020304" pitchFamily="18" charset="0"/>
                        </a:rPr>
                        <a:t> issues are </a:t>
                      </a:r>
                      <a:r>
                        <a:rPr lang="en-GB" sz="2800" b="1" dirty="0" smtClean="0">
                          <a:solidFill>
                            <a:srgbClr val="660033"/>
                          </a:solidFill>
                          <a:latin typeface="Times New Roman" panose="02020603050405020304" pitchFamily="18" charset="0"/>
                          <a:cs typeface="Times New Roman" panose="02020603050405020304" pitchFamily="18" charset="0"/>
                        </a:rPr>
                        <a:t>identified</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33"/>
                          </a:solidFill>
                          <a:latin typeface="Times New Roman" panose="02020603050405020304" pitchFamily="18" charset="0"/>
                          <a:cs typeface="Times New Roman" panose="02020603050405020304" pitchFamily="18" charset="0"/>
                        </a:rPr>
                        <a:t>addressed</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early</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32182565"/>
                  </a:ext>
                </a:extLst>
              </a:tr>
              <a:tr h="395257">
                <a:tc>
                  <a:txBody>
                    <a:bodyPr/>
                    <a:lstStyle/>
                    <a:p>
                      <a:pPr algn="just">
                        <a:lnSpc>
                          <a:spcPct val="150000"/>
                        </a:lnSpc>
                      </a:pPr>
                      <a:r>
                        <a:rPr lang="en-GB" sz="2800" b="1" dirty="0" smtClean="0">
                          <a:solidFill>
                            <a:srgbClr val="660033"/>
                          </a:solidFill>
                          <a:latin typeface="Times New Roman" panose="02020603050405020304" pitchFamily="18" charset="0"/>
                          <a:cs typeface="Times New Roman" panose="02020603050405020304" pitchFamily="18" charset="0"/>
                        </a:rPr>
                        <a:t>Predictability</a:t>
                      </a:r>
                      <a:endParaRPr lang="en-GB" sz="28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dirty="0" smtClean="0">
                          <a:latin typeface="Times New Roman" panose="02020603050405020304" pitchFamily="18" charset="0"/>
                          <a:cs typeface="Times New Roman" panose="02020603050405020304" pitchFamily="18" charset="0"/>
                        </a:rPr>
                        <a:t>The </a:t>
                      </a:r>
                      <a:r>
                        <a:rPr lang="en-GB" sz="2800" b="1" dirty="0" smtClean="0">
                          <a:solidFill>
                            <a:srgbClr val="D60093"/>
                          </a:solidFill>
                          <a:latin typeface="Times New Roman" panose="02020603050405020304" pitchFamily="18" charset="0"/>
                          <a:cs typeface="Times New Roman" panose="02020603050405020304" pitchFamily="18" charset="0"/>
                        </a:rPr>
                        <a:t>V-Model </a:t>
                      </a:r>
                      <a:r>
                        <a:rPr lang="en-GB" sz="2800" dirty="0" smtClean="0">
                          <a:latin typeface="Times New Roman" panose="02020603050405020304" pitchFamily="18" charset="0"/>
                          <a:cs typeface="Times New Roman" panose="02020603050405020304" pitchFamily="18" charset="0"/>
                        </a:rPr>
                        <a:t>provides a </a:t>
                      </a:r>
                      <a:r>
                        <a:rPr lang="en-GB" sz="2800" b="1" dirty="0" smtClean="0">
                          <a:solidFill>
                            <a:srgbClr val="006600"/>
                          </a:solidFill>
                          <a:latin typeface="Times New Roman" panose="02020603050405020304" pitchFamily="18" charset="0"/>
                          <a:cs typeface="Times New Roman" panose="02020603050405020304" pitchFamily="18" charset="0"/>
                        </a:rPr>
                        <a:t>predictable</a:t>
                      </a:r>
                      <a:r>
                        <a:rPr lang="en-GB" sz="28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006600"/>
                          </a:solidFill>
                          <a:latin typeface="Times New Roman" panose="02020603050405020304" pitchFamily="18" charset="0"/>
                          <a:cs typeface="Times New Roman" panose="02020603050405020304" pitchFamily="18" charset="0"/>
                        </a:rPr>
                        <a:t>           repeatable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6600"/>
                          </a:solidFill>
                          <a:latin typeface="Times New Roman" panose="02020603050405020304" pitchFamily="18" charset="0"/>
                          <a:cs typeface="Times New Roman" panose="02020603050405020304" pitchFamily="18" charset="0"/>
                        </a:rPr>
                        <a:t>development</a:t>
                      </a: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process</a:t>
                      </a:r>
                      <a:r>
                        <a:rPr lang="en-GB" sz="2800" dirty="0" smtClean="0">
                          <a:latin typeface="Times New Roman" panose="02020603050405020304" pitchFamily="18" charset="0"/>
                          <a:cs typeface="Times New Roman" panose="02020603050405020304" pitchFamily="18" charset="0"/>
                        </a:rPr>
                        <a:t>, making it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660033"/>
                          </a:solidFill>
                          <a:latin typeface="Times New Roman" panose="02020603050405020304" pitchFamily="18" charset="0"/>
                          <a:cs typeface="Times New Roman" panose="02020603050405020304" pitchFamily="18" charset="0"/>
                        </a:rPr>
                        <a:t>well-suited</a:t>
                      </a:r>
                      <a:r>
                        <a:rPr lang="en-GB" sz="2800" dirty="0" smtClean="0">
                          <a:latin typeface="Times New Roman" panose="02020603050405020304" pitchFamily="18" charset="0"/>
                          <a:cs typeface="Times New Roman" panose="02020603050405020304" pitchFamily="18" charset="0"/>
                        </a:rPr>
                        <a:t> for </a:t>
                      </a:r>
                      <a:r>
                        <a:rPr lang="en-GB" sz="2800" b="1" dirty="0" smtClean="0">
                          <a:solidFill>
                            <a:srgbClr val="660033"/>
                          </a:solidFill>
                          <a:latin typeface="Times New Roman" panose="02020603050405020304" pitchFamily="18" charset="0"/>
                          <a:cs typeface="Times New Roman" panose="02020603050405020304" pitchFamily="18" charset="0"/>
                        </a:rPr>
                        <a:t>projects</a:t>
                      </a:r>
                      <a:r>
                        <a:rPr lang="en-GB" sz="2800" dirty="0" smtClean="0">
                          <a:latin typeface="Times New Roman" panose="02020603050405020304" pitchFamily="18" charset="0"/>
                          <a:cs typeface="Times New Roman" panose="02020603050405020304" pitchFamily="18" charset="0"/>
                        </a:rPr>
                        <a:t> with </a:t>
                      </a:r>
                      <a:r>
                        <a:rPr lang="en-GB" sz="2800" b="1" dirty="0" smtClean="0">
                          <a:solidFill>
                            <a:srgbClr val="0000CC"/>
                          </a:solidFill>
                          <a:latin typeface="Times New Roman" panose="02020603050405020304" pitchFamily="18" charset="0"/>
                          <a:cs typeface="Times New Roman" panose="02020603050405020304" pitchFamily="18" charset="0"/>
                        </a:rPr>
                        <a:t>well-defined</a:t>
                      </a:r>
                      <a:r>
                        <a:rPr lang="en-GB"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requirements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0000CC"/>
                          </a:solidFill>
                          <a:latin typeface="Times New Roman" panose="02020603050405020304" pitchFamily="18" charset="0"/>
                          <a:cs typeface="Times New Roman" panose="02020603050405020304" pitchFamily="18" charset="0"/>
                        </a:rPr>
                        <a:t>stable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environments</a:t>
                      </a:r>
                      <a:r>
                        <a:rPr lang="en-GB" sz="2800" dirty="0" smtClean="0">
                          <a:latin typeface="Times New Roman" panose="02020603050405020304" pitchFamily="18" charset="0"/>
                          <a:cs typeface="Times New Roman" panose="02020603050405020304" pitchFamily="18" charset="0"/>
                        </a:rPr>
                        <a:t>.</a:t>
                      </a:r>
                    </a:p>
                    <a:p>
                      <a:pPr algn="just">
                        <a:lnSpc>
                          <a:spcPct val="150000"/>
                        </a:lnSpc>
                      </a:pP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4684803"/>
                  </a:ext>
                </a:extLst>
              </a:tr>
            </a:tbl>
          </a:graphicData>
        </a:graphic>
      </p:graphicFrame>
    </p:spTree>
    <p:extLst>
      <p:ext uri="{BB962C8B-B14F-4D97-AF65-F5344CB8AC3E}">
        <p14:creationId xmlns:p14="http://schemas.microsoft.com/office/powerpoint/2010/main" val="500815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6.3 Disadvantages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8398497"/>
              </p:ext>
            </p:extLst>
          </p:nvPr>
        </p:nvGraphicFramePr>
        <p:xfrm>
          <a:off x="0" y="280219"/>
          <a:ext cx="12192000" cy="6903720"/>
        </p:xfrm>
        <a:graphic>
          <a:graphicData uri="http://schemas.openxmlformats.org/drawingml/2006/table">
            <a:tbl>
              <a:tblPr firstRow="1" bandRow="1">
                <a:tableStyleId>{5C22544A-7EE6-4342-B048-85BDC9FD1C3A}</a:tableStyleId>
              </a:tblPr>
              <a:tblGrid>
                <a:gridCol w="2698955">
                  <a:extLst>
                    <a:ext uri="{9D8B030D-6E8A-4147-A177-3AD203B41FA5}">
                      <a16:colId xmlns:a16="http://schemas.microsoft.com/office/drawing/2014/main" val="3246569061"/>
                    </a:ext>
                  </a:extLst>
                </a:gridCol>
                <a:gridCol w="9493045">
                  <a:extLst>
                    <a:ext uri="{9D8B030D-6E8A-4147-A177-3AD203B41FA5}">
                      <a16:colId xmlns:a16="http://schemas.microsoft.com/office/drawing/2014/main" val="86012721"/>
                    </a:ext>
                  </a:extLst>
                </a:gridCol>
              </a:tblGrid>
              <a:tr h="395257">
                <a:tc>
                  <a:txBody>
                    <a:bodyPr/>
                    <a:lstStyle/>
                    <a:p>
                      <a:pPr algn="just">
                        <a:lnSpc>
                          <a:spcPct val="150000"/>
                        </a:lnSpc>
                        <a:spcBef>
                          <a:spcPts val="0"/>
                        </a:spcBef>
                        <a:spcAft>
                          <a:spcPts val="0"/>
                        </a:spcAft>
                      </a:pPr>
                      <a:r>
                        <a:rPr lang="en-GB" sz="2600" b="1" dirty="0" smtClean="0">
                          <a:solidFill>
                            <a:srgbClr val="FF0000"/>
                          </a:solidFill>
                          <a:latin typeface="Times New Roman" panose="02020603050405020304" pitchFamily="18" charset="0"/>
                          <a:cs typeface="Times New Roman" panose="02020603050405020304" pitchFamily="18" charset="0"/>
                        </a:rPr>
                        <a:t>Disadvantages</a:t>
                      </a:r>
                      <a:r>
                        <a:rPr lang="en-GB" sz="2600" dirty="0" smtClean="0">
                          <a:latin typeface="Times New Roman" panose="02020603050405020304" pitchFamily="18" charset="0"/>
                          <a:cs typeface="Times New Roman" panose="02020603050405020304" pitchFamily="18" charset="0"/>
                        </a:rPr>
                        <a:t>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600" dirty="0" smtClean="0">
                          <a:latin typeface="Times New Roman" panose="02020603050405020304" pitchFamily="18" charset="0"/>
                          <a:cs typeface="Times New Roman" panose="02020603050405020304" pitchFamily="18" charset="0"/>
                        </a:rPr>
                        <a:t>Description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47066"/>
                  </a:ext>
                </a:extLst>
              </a:tr>
              <a:tr h="395257">
                <a:tc>
                  <a:txBody>
                    <a:bodyPr/>
                    <a:lstStyle/>
                    <a:p>
                      <a:pPr algn="just">
                        <a:lnSpc>
                          <a:spcPct val="150000"/>
                        </a:lnSpc>
                        <a:spcBef>
                          <a:spcPts val="0"/>
                        </a:spcBef>
                        <a:spcAft>
                          <a:spcPts val="0"/>
                        </a:spcAft>
                      </a:pPr>
                      <a:r>
                        <a:rPr lang="en-GB" sz="2600" b="1" dirty="0" smtClean="0">
                          <a:solidFill>
                            <a:srgbClr val="0000CC"/>
                          </a:solidFill>
                          <a:latin typeface="Times New Roman" panose="02020603050405020304" pitchFamily="18" charset="0"/>
                          <a:cs typeface="Times New Roman" panose="02020603050405020304" pitchFamily="18" charset="0"/>
                        </a:rPr>
                        <a:t>Rigidity</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spcBef>
                          <a:spcPts val="0"/>
                        </a:spcBef>
                        <a:spcAft>
                          <a:spcPts val="0"/>
                        </a:spcAft>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b="1" dirty="0" smtClean="0">
                          <a:latin typeface="Times New Roman" panose="02020603050405020304" pitchFamily="18" charset="0"/>
                          <a:cs typeface="Times New Roman" panose="02020603050405020304" pitchFamily="18" charset="0"/>
                        </a:rPr>
                        <a:t>V-Model</a:t>
                      </a:r>
                      <a:r>
                        <a:rPr lang="en-GB" sz="2600" dirty="0" smtClean="0">
                          <a:latin typeface="Times New Roman" panose="02020603050405020304" pitchFamily="18" charset="0"/>
                          <a:cs typeface="Times New Roman" panose="02020603050405020304" pitchFamily="18" charset="0"/>
                        </a:rPr>
                        <a:t> can be </a:t>
                      </a:r>
                      <a:r>
                        <a:rPr lang="en-GB" sz="2600" b="1" dirty="0" smtClean="0">
                          <a:solidFill>
                            <a:srgbClr val="D60093"/>
                          </a:solidFill>
                          <a:latin typeface="Times New Roman" panose="02020603050405020304" pitchFamily="18" charset="0"/>
                          <a:cs typeface="Times New Roman" panose="02020603050405020304" pitchFamily="18" charset="0"/>
                        </a:rPr>
                        <a:t>rigid</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D60093"/>
                          </a:solidFill>
                          <a:latin typeface="Times New Roman" panose="02020603050405020304" pitchFamily="18" charset="0"/>
                          <a:cs typeface="Times New Roman" panose="02020603050405020304" pitchFamily="18" charset="0"/>
                        </a:rPr>
                        <a:t>inflexible</a:t>
                      </a:r>
                      <a:r>
                        <a:rPr lang="en-GB" sz="2600" dirty="0" smtClean="0">
                          <a:latin typeface="Times New Roman" panose="02020603050405020304" pitchFamily="18" charset="0"/>
                          <a:cs typeface="Times New Roman" panose="02020603050405020304" pitchFamily="18" charset="0"/>
                        </a:rPr>
                        <a:t>, making it </a:t>
                      </a:r>
                    </a:p>
                    <a:p>
                      <a:pPr marL="0" indent="0" algn="just">
                        <a:lnSpc>
                          <a:spcPct val="150000"/>
                        </a:lnSpc>
                        <a:spcBef>
                          <a:spcPts val="0"/>
                        </a:spcBef>
                        <a:spcAft>
                          <a:spcPts val="0"/>
                        </a:spcAft>
                        <a:buFont typeface="Wingdings" panose="05000000000000000000" pitchFamily="2" charset="2"/>
                        <a:buNone/>
                      </a:pP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less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suitable</a:t>
                      </a:r>
                      <a:r>
                        <a:rPr lang="en-GB" sz="2600" dirty="0" smtClean="0">
                          <a:latin typeface="Times New Roman" panose="02020603050405020304" pitchFamily="18" charset="0"/>
                          <a:cs typeface="Times New Roman" panose="02020603050405020304" pitchFamily="18" charset="0"/>
                        </a:rPr>
                        <a:t> for </a:t>
                      </a:r>
                      <a:r>
                        <a:rPr lang="en-GB" sz="2600" b="1" dirty="0" smtClean="0">
                          <a:solidFill>
                            <a:srgbClr val="660033"/>
                          </a:solidFill>
                          <a:latin typeface="Times New Roman" panose="02020603050405020304" pitchFamily="18" charset="0"/>
                          <a:cs typeface="Times New Roman" panose="02020603050405020304" pitchFamily="18" charset="0"/>
                        </a:rPr>
                        <a:t>projects</a:t>
                      </a:r>
                      <a:r>
                        <a:rPr lang="en-GB" sz="2600" dirty="0" smtClean="0">
                          <a:latin typeface="Times New Roman" panose="02020603050405020304" pitchFamily="18" charset="0"/>
                          <a:cs typeface="Times New Roman" panose="02020603050405020304" pitchFamily="18" charset="0"/>
                        </a:rPr>
                        <a:t> with evolving </a:t>
                      </a:r>
                    </a:p>
                    <a:p>
                      <a:pPr marL="0" indent="0" algn="just">
                        <a:lnSpc>
                          <a:spcPct val="150000"/>
                        </a:lnSpc>
                        <a:spcBef>
                          <a:spcPts val="0"/>
                        </a:spcBef>
                        <a:spcAft>
                          <a:spcPts val="0"/>
                        </a:spcAft>
                        <a:buFont typeface="Wingdings" panose="05000000000000000000" pitchFamily="2" charset="2"/>
                        <a:buNone/>
                      </a:pP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requirements</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FF0000"/>
                          </a:solidFill>
                          <a:latin typeface="Times New Roman" panose="02020603050405020304" pitchFamily="18" charset="0"/>
                          <a:cs typeface="Times New Roman" panose="02020603050405020304" pitchFamily="18" charset="0"/>
                        </a:rPr>
                        <a:t>dynamic</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environments</a:t>
                      </a:r>
                      <a:r>
                        <a:rPr lang="en-GB"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84629599"/>
                  </a:ext>
                </a:extLst>
              </a:tr>
              <a:tr h="395257">
                <a:tc>
                  <a:txBody>
                    <a:bodyPr/>
                    <a:lstStyle/>
                    <a:p>
                      <a:pPr algn="just">
                        <a:lnSpc>
                          <a:spcPct val="150000"/>
                        </a:lnSpc>
                        <a:spcBef>
                          <a:spcPts val="0"/>
                        </a:spcBef>
                        <a:spcAft>
                          <a:spcPts val="0"/>
                        </a:spcAft>
                      </a:pPr>
                      <a:r>
                        <a:rPr lang="en-GB" sz="2600" b="1" dirty="0" smtClean="0">
                          <a:solidFill>
                            <a:srgbClr val="0000CC"/>
                          </a:solidFill>
                          <a:latin typeface="Times New Roman" panose="02020603050405020304" pitchFamily="18" charset="0"/>
                          <a:cs typeface="Times New Roman" panose="02020603050405020304" pitchFamily="18" charset="0"/>
                        </a:rPr>
                        <a:t>Late Feedback</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600" b="1" dirty="0" smtClean="0">
                          <a:latin typeface="Times New Roman" panose="02020603050405020304" pitchFamily="18" charset="0"/>
                          <a:cs typeface="Times New Roman" panose="02020603050405020304" pitchFamily="18" charset="0"/>
                        </a:rPr>
                        <a:t>Testing</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are often </a:t>
                      </a:r>
                      <a:r>
                        <a:rPr lang="en-GB" sz="2600" b="1" dirty="0" smtClean="0">
                          <a:latin typeface="Times New Roman" panose="02020603050405020304" pitchFamily="18" charset="0"/>
                          <a:cs typeface="Times New Roman" panose="02020603050405020304" pitchFamily="18" charset="0"/>
                        </a:rPr>
                        <a:t>deferred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until</a:t>
                      </a:r>
                      <a:r>
                        <a:rPr lang="en-GB" sz="26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600" b="1" dirty="0" smtClean="0">
                          <a:solidFill>
                            <a:srgbClr val="6600CC"/>
                          </a:solidFill>
                          <a:latin typeface="Times New Roman" panose="02020603050405020304" pitchFamily="18" charset="0"/>
                          <a:cs typeface="Times New Roman" panose="02020603050405020304" pitchFamily="18" charset="0"/>
                        </a:rPr>
                        <a:t>        later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stages</a:t>
                      </a:r>
                      <a:r>
                        <a:rPr lang="en-GB" sz="2600" dirty="0" smtClean="0">
                          <a:latin typeface="Times New Roman" panose="02020603050405020304" pitchFamily="18" charset="0"/>
                          <a:cs typeface="Times New Roman" panose="02020603050405020304" pitchFamily="18" charset="0"/>
                        </a:rPr>
                        <a:t> of the </a:t>
                      </a:r>
                      <a:r>
                        <a:rPr lang="en-GB" sz="2600" b="1" dirty="0" smtClean="0">
                          <a:solidFill>
                            <a:srgbClr val="6600CC"/>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which may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600" b="1" dirty="0" smtClean="0">
                          <a:solidFill>
                            <a:srgbClr val="006600"/>
                          </a:solidFill>
                          <a:latin typeface="Times New Roman" panose="02020603050405020304" pitchFamily="18" charset="0"/>
                          <a:cs typeface="Times New Roman" panose="02020603050405020304" pitchFamily="18" charset="0"/>
                        </a:rPr>
                        <a:t>       result</a:t>
                      </a:r>
                      <a:r>
                        <a:rPr lang="en-GB" sz="2600" dirty="0" smtClean="0">
                          <a:latin typeface="Times New Roman" panose="02020603050405020304" pitchFamily="18" charset="0"/>
                          <a:cs typeface="Times New Roman" panose="02020603050405020304" pitchFamily="18" charset="0"/>
                        </a:rPr>
                        <a:t> in </a:t>
                      </a:r>
                      <a:r>
                        <a:rPr lang="en-GB" sz="2600" b="1" dirty="0" smtClean="0">
                          <a:solidFill>
                            <a:srgbClr val="006600"/>
                          </a:solidFill>
                          <a:latin typeface="Times New Roman" panose="02020603050405020304" pitchFamily="18" charset="0"/>
                          <a:cs typeface="Times New Roman" panose="02020603050405020304" pitchFamily="18" charset="0"/>
                        </a:rPr>
                        <a:t>late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feedback</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006600"/>
                          </a:solidFill>
                          <a:latin typeface="Times New Roman" panose="02020603050405020304" pitchFamily="18" charset="0"/>
                          <a:cs typeface="Times New Roman" panose="02020603050405020304" pitchFamily="18" charset="0"/>
                        </a:rPr>
                        <a:t>increased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rework</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costs</a:t>
                      </a:r>
                      <a:r>
                        <a:rPr lang="en-GB"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530221003"/>
                  </a:ext>
                </a:extLst>
              </a:tr>
              <a:tr h="1362751">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GB" sz="2600" b="1" dirty="0" smtClean="0">
                          <a:solidFill>
                            <a:srgbClr val="6600CC"/>
                          </a:solidFill>
                          <a:latin typeface="Times New Roman" panose="02020603050405020304" pitchFamily="18" charset="0"/>
                          <a:cs typeface="Times New Roman" panose="02020603050405020304" pitchFamily="18" charset="0"/>
                        </a:rPr>
                        <a:t>Limited Customer Involvement</a:t>
                      </a:r>
                      <a:endParaRPr lang="en-GB" sz="26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pPr>
                      <a:endParaRPr lang="en-GB" sz="260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600" dirty="0" smtClean="0">
                          <a:latin typeface="Times New Roman" panose="02020603050405020304" pitchFamily="18" charset="0"/>
                          <a:cs typeface="Times New Roman" panose="02020603050405020304" pitchFamily="18" charset="0"/>
                        </a:rPr>
                        <a:t>The </a:t>
                      </a:r>
                      <a:r>
                        <a:rPr lang="en-GB" sz="2600" b="1" dirty="0" smtClean="0">
                          <a:solidFill>
                            <a:srgbClr val="0000CC"/>
                          </a:solidFill>
                          <a:latin typeface="Times New Roman" panose="02020603050405020304" pitchFamily="18" charset="0"/>
                          <a:cs typeface="Times New Roman" panose="02020603050405020304" pitchFamily="18" charset="0"/>
                        </a:rPr>
                        <a:t>V-Model</a:t>
                      </a:r>
                      <a:r>
                        <a:rPr lang="en-GB" sz="2600" dirty="0" smtClean="0">
                          <a:solidFill>
                            <a:srgbClr val="0000CC"/>
                          </a:solidFill>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may </a:t>
                      </a:r>
                      <a:r>
                        <a:rPr lang="en-GB" sz="2600" b="1" dirty="0" smtClean="0">
                          <a:solidFill>
                            <a:srgbClr val="0000CC"/>
                          </a:solidFill>
                          <a:latin typeface="Times New Roman" panose="02020603050405020304" pitchFamily="18" charset="0"/>
                          <a:cs typeface="Times New Roman" panose="02020603050405020304" pitchFamily="18" charset="0"/>
                        </a:rPr>
                        <a:t>limit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customer</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involvement</a:t>
                      </a:r>
                      <a:r>
                        <a:rPr lang="en-GB" sz="26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collaboration</a:t>
                      </a:r>
                      <a:r>
                        <a:rPr lang="en-GB" sz="2600" dirty="0" smtClean="0">
                          <a:latin typeface="Times New Roman" panose="02020603050405020304" pitchFamily="18" charset="0"/>
                          <a:cs typeface="Times New Roman" panose="02020603050405020304" pitchFamily="18" charset="0"/>
                        </a:rPr>
                        <a:t>, particularly in the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early</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stages</a:t>
                      </a:r>
                      <a:r>
                        <a:rPr lang="en-GB" sz="2600" dirty="0" smtClean="0">
                          <a:latin typeface="Times New Roman" panose="02020603050405020304" pitchFamily="18" charset="0"/>
                          <a:cs typeface="Times New Roman" panose="02020603050405020304" pitchFamily="18" charset="0"/>
                        </a:rPr>
                        <a:t> of the </a:t>
                      </a:r>
                      <a:r>
                        <a:rPr lang="en-GB" sz="2600" b="1" dirty="0" smtClean="0">
                          <a:solidFill>
                            <a:srgbClr val="660033"/>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47010653"/>
                  </a:ext>
                </a:extLst>
              </a:tr>
            </a:tbl>
          </a:graphicData>
        </a:graphic>
      </p:graphicFrame>
    </p:spTree>
    <p:extLst>
      <p:ext uri="{BB962C8B-B14F-4D97-AF65-F5344CB8AC3E}">
        <p14:creationId xmlns:p14="http://schemas.microsoft.com/office/powerpoint/2010/main" val="27579634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6.3 Disadvantages of V-Model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56326543"/>
              </p:ext>
            </p:extLst>
          </p:nvPr>
        </p:nvGraphicFramePr>
        <p:xfrm>
          <a:off x="0" y="280219"/>
          <a:ext cx="12192000" cy="4754880"/>
        </p:xfrm>
        <a:graphic>
          <a:graphicData uri="http://schemas.openxmlformats.org/drawingml/2006/table">
            <a:tbl>
              <a:tblPr firstRow="1" bandRow="1">
                <a:tableStyleId>{5C22544A-7EE6-4342-B048-85BDC9FD1C3A}</a:tableStyleId>
              </a:tblPr>
              <a:tblGrid>
                <a:gridCol w="2698955">
                  <a:extLst>
                    <a:ext uri="{9D8B030D-6E8A-4147-A177-3AD203B41FA5}">
                      <a16:colId xmlns:a16="http://schemas.microsoft.com/office/drawing/2014/main" val="3246569061"/>
                    </a:ext>
                  </a:extLst>
                </a:gridCol>
                <a:gridCol w="9493045">
                  <a:extLst>
                    <a:ext uri="{9D8B030D-6E8A-4147-A177-3AD203B41FA5}">
                      <a16:colId xmlns:a16="http://schemas.microsoft.com/office/drawing/2014/main" val="86012721"/>
                    </a:ext>
                  </a:extLst>
                </a:gridCol>
              </a:tblGrid>
              <a:tr h="395257">
                <a:tc>
                  <a:txBody>
                    <a:bodyPr/>
                    <a:lstStyle/>
                    <a:p>
                      <a:pPr algn="just">
                        <a:lnSpc>
                          <a:spcPct val="150000"/>
                        </a:lnSpc>
                        <a:spcBef>
                          <a:spcPts val="0"/>
                        </a:spcBef>
                        <a:spcAft>
                          <a:spcPts val="0"/>
                        </a:spcAft>
                      </a:pPr>
                      <a:r>
                        <a:rPr lang="en-GB" sz="2800" b="1" dirty="0" smtClean="0">
                          <a:solidFill>
                            <a:srgbClr val="FF0000"/>
                          </a:solidFill>
                          <a:latin typeface="Times New Roman" panose="02020603050405020304" pitchFamily="18" charset="0"/>
                          <a:cs typeface="Times New Roman" panose="02020603050405020304" pitchFamily="18" charset="0"/>
                        </a:rPr>
                        <a:t>Disadvantages</a:t>
                      </a:r>
                      <a:r>
                        <a:rPr lang="en-GB" sz="2800" dirty="0" smtClean="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800" dirty="0" smtClean="0">
                          <a:latin typeface="Times New Roman" panose="02020603050405020304" pitchFamily="18" charset="0"/>
                          <a:cs typeface="Times New Roman" panose="02020603050405020304" pitchFamily="18" charset="0"/>
                        </a:rPr>
                        <a:t>Description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47066"/>
                  </a:ext>
                </a:extLst>
              </a:tr>
              <a:tr h="395257">
                <a:tc>
                  <a:txBody>
                    <a:bodyPr/>
                    <a:lstStyle/>
                    <a:p>
                      <a:pPr algn="just">
                        <a:lnSpc>
                          <a:spcPct val="150000"/>
                        </a:lnSpc>
                        <a:spcBef>
                          <a:spcPts val="0"/>
                        </a:spcBef>
                        <a:spcAft>
                          <a:spcPts val="0"/>
                        </a:spcAft>
                      </a:pPr>
                      <a:r>
                        <a:rPr lang="en-GB" sz="2800" b="1" dirty="0" smtClean="0">
                          <a:solidFill>
                            <a:srgbClr val="6600CC"/>
                          </a:solidFill>
                          <a:latin typeface="Times New Roman" panose="02020603050405020304" pitchFamily="18" charset="0"/>
                          <a:cs typeface="Times New Roman" panose="02020603050405020304" pitchFamily="18" charset="0"/>
                        </a:rPr>
                        <a:t>Complexity Management</a:t>
                      </a:r>
                      <a:endParaRPr lang="en-GB" sz="28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indent="-342900" algn="just">
                        <a:lnSpc>
                          <a:spcPct val="150000"/>
                        </a:lnSpc>
                        <a:spcBef>
                          <a:spcPts val="0"/>
                        </a:spcBef>
                        <a:spcAft>
                          <a:spcPts val="0"/>
                        </a:spcAft>
                        <a:buFont typeface="Wingdings" panose="05000000000000000000" pitchFamily="2" charset="2"/>
                        <a:buChar char="§"/>
                      </a:pPr>
                      <a:r>
                        <a:rPr lang="en-GB" sz="2800" b="1" dirty="0" smtClean="0">
                          <a:latin typeface="Times New Roman" panose="02020603050405020304" pitchFamily="18" charset="0"/>
                          <a:cs typeface="Times New Roman" panose="02020603050405020304" pitchFamily="18" charset="0"/>
                        </a:rPr>
                        <a:t>Complex</a:t>
                      </a:r>
                      <a:r>
                        <a:rPr lang="en-GB" sz="2800" dirty="0" smtClean="0">
                          <a:latin typeface="Times New Roman" panose="02020603050405020304" pitchFamily="18" charset="0"/>
                          <a:cs typeface="Times New Roman" panose="02020603050405020304" pitchFamily="18" charset="0"/>
                        </a:rPr>
                        <a:t> to </a:t>
                      </a:r>
                      <a:r>
                        <a:rPr lang="en-GB" sz="2800" b="1" dirty="0" smtClean="0">
                          <a:latin typeface="Times New Roman" panose="02020603050405020304" pitchFamily="18" charset="0"/>
                          <a:cs typeface="Times New Roman" panose="02020603050405020304" pitchFamily="18" charset="0"/>
                        </a:rPr>
                        <a:t>manage</a:t>
                      </a:r>
                      <a:r>
                        <a:rPr lang="en-GB" sz="2800" dirty="0" smtClean="0">
                          <a:latin typeface="Times New Roman" panose="02020603050405020304" pitchFamily="18" charset="0"/>
                          <a:cs typeface="Times New Roman" panose="02020603050405020304" pitchFamily="18" charset="0"/>
                        </a:rPr>
                        <a:t>, particularly for </a:t>
                      </a:r>
                    </a:p>
                    <a:p>
                      <a:pPr marL="0" indent="0" algn="just">
                        <a:lnSpc>
                          <a:spcPct val="150000"/>
                        </a:lnSpc>
                        <a:spcBef>
                          <a:spcPts val="0"/>
                        </a:spcBef>
                        <a:spcAft>
                          <a:spcPts val="0"/>
                        </a:spcAft>
                        <a:buFont typeface="Wingdings" panose="05000000000000000000" pitchFamily="2" charset="2"/>
                        <a:buNone/>
                      </a:pP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large-scale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projects</a:t>
                      </a:r>
                      <a:r>
                        <a:rPr lang="en-GB" sz="2800" dirty="0" smtClean="0">
                          <a:latin typeface="Times New Roman" panose="02020603050405020304" pitchFamily="18" charset="0"/>
                          <a:cs typeface="Times New Roman" panose="02020603050405020304" pitchFamily="18" charset="0"/>
                        </a:rPr>
                        <a:t> or </a:t>
                      </a:r>
                      <a:r>
                        <a:rPr lang="en-GB" sz="2800" b="1" dirty="0" smtClean="0">
                          <a:solidFill>
                            <a:srgbClr val="0000CC"/>
                          </a:solidFill>
                          <a:latin typeface="Times New Roman" panose="02020603050405020304" pitchFamily="18" charset="0"/>
                          <a:cs typeface="Times New Roman" panose="02020603050405020304" pitchFamily="18" charset="0"/>
                        </a:rPr>
                        <a:t>projects</a:t>
                      </a:r>
                      <a:r>
                        <a:rPr lang="en-GB" sz="2800" dirty="0" smtClean="0">
                          <a:latin typeface="Times New Roman" panose="02020603050405020304" pitchFamily="18" charset="0"/>
                          <a:cs typeface="Times New Roman" panose="02020603050405020304" pitchFamily="18" charset="0"/>
                        </a:rPr>
                        <a:t> with </a:t>
                      </a:r>
                    </a:p>
                    <a:p>
                      <a:pPr marL="0" indent="0" algn="just">
                        <a:lnSpc>
                          <a:spcPct val="150000"/>
                        </a:lnSpc>
                        <a:spcBef>
                          <a:spcPts val="0"/>
                        </a:spcBef>
                        <a:spcAft>
                          <a:spcPts val="0"/>
                        </a:spcAft>
                        <a:buFont typeface="Wingdings" panose="05000000000000000000" pitchFamily="2" charset="2"/>
                        <a:buNone/>
                      </a:pP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multiple</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dependencies</a:t>
                      </a:r>
                      <a:r>
                        <a:rPr lang="en-GB" sz="2800" dirty="0" smtClean="0">
                          <a:latin typeface="Times New Roman" panose="02020603050405020304" pitchFamily="18" charset="0"/>
                          <a:cs typeface="Times New Roman" panose="02020603050405020304" pitchFamily="18" charset="0"/>
                        </a:rPr>
                        <a:t> between </a:t>
                      </a:r>
                      <a:r>
                        <a:rPr lang="en-GB" sz="2800" b="1" dirty="0" smtClean="0">
                          <a:solidFill>
                            <a:srgbClr val="FF0000"/>
                          </a:solidFill>
                          <a:latin typeface="Times New Roman" panose="02020603050405020304" pitchFamily="18" charset="0"/>
                          <a:cs typeface="Times New Roman" panose="02020603050405020304" pitchFamily="18" charset="0"/>
                        </a:rPr>
                        <a:t>phases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FF0000"/>
                          </a:solidFill>
                          <a:latin typeface="Times New Roman" panose="02020603050405020304" pitchFamily="18" charset="0"/>
                          <a:cs typeface="Times New Roman" panose="02020603050405020304" pitchFamily="18" charset="0"/>
                        </a:rPr>
                        <a:t>stages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32182565"/>
                  </a:ext>
                </a:extLst>
              </a:tr>
              <a:tr h="395257">
                <a:tc>
                  <a:txBody>
                    <a:bodyPr/>
                    <a:lstStyle/>
                    <a:p>
                      <a:pPr algn="just">
                        <a:lnSpc>
                          <a:spcPct val="150000"/>
                        </a:lnSpc>
                        <a:spcBef>
                          <a:spcPts val="0"/>
                        </a:spcBef>
                        <a:spcAft>
                          <a:spcPts val="0"/>
                        </a:spcAft>
                      </a:pPr>
                      <a:r>
                        <a:rPr lang="en-GB" sz="2800" b="1" dirty="0" smtClean="0">
                          <a:solidFill>
                            <a:srgbClr val="660033"/>
                          </a:solidFill>
                          <a:latin typeface="Times New Roman" panose="02020603050405020304" pitchFamily="18" charset="0"/>
                          <a:cs typeface="Times New Roman" panose="02020603050405020304" pitchFamily="18" charset="0"/>
                        </a:rPr>
                        <a:t>Documentation Overhead</a:t>
                      </a:r>
                      <a:endParaRPr lang="en-GB" sz="28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2800" dirty="0" smtClean="0">
                          <a:latin typeface="Times New Roman" panose="02020603050405020304" pitchFamily="18" charset="0"/>
                          <a:cs typeface="Times New Roman" panose="02020603050405020304" pitchFamily="18" charset="0"/>
                        </a:rPr>
                        <a:t>The </a:t>
                      </a:r>
                      <a:r>
                        <a:rPr lang="en-GB" sz="2800" b="1" dirty="0" smtClean="0">
                          <a:latin typeface="Times New Roman" panose="02020603050405020304" pitchFamily="18" charset="0"/>
                          <a:cs typeface="Times New Roman" panose="02020603050405020304" pitchFamily="18" charset="0"/>
                        </a:rPr>
                        <a:t>V-Model</a:t>
                      </a:r>
                      <a:r>
                        <a:rPr lang="en-GB" sz="2800" dirty="0" smtClean="0">
                          <a:latin typeface="Times New Roman" panose="02020603050405020304" pitchFamily="18" charset="0"/>
                          <a:cs typeface="Times New Roman" panose="02020603050405020304" pitchFamily="18" charset="0"/>
                        </a:rPr>
                        <a:t> may involve </a:t>
                      </a:r>
                      <a:r>
                        <a:rPr lang="en-GB" sz="2800" b="1" dirty="0" smtClean="0">
                          <a:solidFill>
                            <a:srgbClr val="0000CC"/>
                          </a:solidFill>
                          <a:latin typeface="Times New Roman" panose="02020603050405020304" pitchFamily="18" charset="0"/>
                          <a:cs typeface="Times New Roman" panose="02020603050405020304" pitchFamily="18" charset="0"/>
                        </a:rPr>
                        <a:t>significant</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0000CC"/>
                          </a:solidFill>
                          <a:latin typeface="Times New Roman" panose="02020603050405020304" pitchFamily="18" charset="0"/>
                          <a:cs typeface="Times New Roman" panose="02020603050405020304" pitchFamily="18" charset="0"/>
                        </a:rPr>
                        <a:t>documentation</a:t>
                      </a:r>
                      <a:r>
                        <a:rPr lang="en-GB" sz="28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660033"/>
                          </a:solidFill>
                          <a:latin typeface="Times New Roman" panose="02020603050405020304" pitchFamily="18" charset="0"/>
                          <a:cs typeface="Times New Roman" panose="02020603050405020304" pitchFamily="18" charset="0"/>
                        </a:rPr>
                        <a:t>overhead</a:t>
                      </a:r>
                      <a:r>
                        <a:rPr lang="en-GB" sz="2800" dirty="0" smtClean="0">
                          <a:latin typeface="Times New Roman" panose="02020603050405020304" pitchFamily="18" charset="0"/>
                          <a:cs typeface="Times New Roman" panose="02020603050405020304" pitchFamily="18" charset="0"/>
                        </a:rPr>
                        <a:t>, particularly in the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dirty="0" smtClean="0">
                          <a:solidFill>
                            <a:srgbClr val="FF0000"/>
                          </a:solidFill>
                          <a:latin typeface="Times New Roman" panose="02020603050405020304" pitchFamily="18" charset="0"/>
                          <a:cs typeface="Times New Roman" panose="02020603050405020304" pitchFamily="18" charset="0"/>
                        </a:rPr>
                        <a:t>              requirements</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analysis</a:t>
                      </a:r>
                      <a:r>
                        <a:rPr lang="en-GB" sz="2800" dirty="0" smtClean="0">
                          <a:latin typeface="Times New Roman" panose="02020603050405020304" pitchFamily="18" charset="0"/>
                          <a:cs typeface="Times New Roman" panose="02020603050405020304" pitchFamily="18" charset="0"/>
                        </a:rPr>
                        <a:t> and </a:t>
                      </a:r>
                      <a:r>
                        <a:rPr lang="en-GB" sz="2800" b="1" dirty="0" smtClean="0">
                          <a:solidFill>
                            <a:srgbClr val="FF0000"/>
                          </a:solidFill>
                          <a:latin typeface="Times New Roman" panose="02020603050405020304" pitchFamily="18" charset="0"/>
                          <a:cs typeface="Times New Roman" panose="02020603050405020304" pitchFamily="18" charset="0"/>
                        </a:rPr>
                        <a:t>testing</a:t>
                      </a:r>
                      <a:r>
                        <a:rPr lang="en-GB" sz="2800" dirty="0" smtClean="0">
                          <a:latin typeface="Times New Roman" panose="02020603050405020304" pitchFamily="18" charset="0"/>
                          <a:cs typeface="Times New Roman" panose="02020603050405020304" pitchFamily="18" charset="0"/>
                        </a:rPr>
                        <a:t> </a:t>
                      </a:r>
                      <a:r>
                        <a:rPr lang="en-GB" sz="2800" b="1" dirty="0" smtClean="0">
                          <a:solidFill>
                            <a:srgbClr val="FF0000"/>
                          </a:solidFill>
                          <a:latin typeface="Times New Roman" panose="02020603050405020304" pitchFamily="18" charset="0"/>
                          <a:cs typeface="Times New Roman" panose="02020603050405020304" pitchFamily="18" charset="0"/>
                        </a:rPr>
                        <a:t>phases</a:t>
                      </a:r>
                      <a:r>
                        <a:rPr lang="en-GB" sz="28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54684803"/>
                  </a:ext>
                </a:extLst>
              </a:tr>
            </a:tbl>
          </a:graphicData>
        </a:graphic>
      </p:graphicFrame>
    </p:spTree>
    <p:extLst>
      <p:ext uri="{BB962C8B-B14F-4D97-AF65-F5344CB8AC3E}">
        <p14:creationId xmlns:p14="http://schemas.microsoft.com/office/powerpoint/2010/main" val="541073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24464"/>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Note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32" y="442452"/>
            <a:ext cx="12029768" cy="6415548"/>
          </a:xfrm>
        </p:spPr>
        <p:txBody>
          <a:bodyPr>
            <a:normAutofit fontScale="92500" lnSpcReduction="10000"/>
          </a:bodyPr>
          <a:lstStyle/>
          <a:p>
            <a:pPr algn="just">
              <a:lnSpc>
                <a:spcPct val="20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Overall, the </a:t>
            </a:r>
            <a:r>
              <a:rPr lang="en-GB" b="1" dirty="0">
                <a:latin typeface="Times New Roman" panose="02020603050405020304" pitchFamily="18" charset="0"/>
                <a:cs typeface="Times New Roman" panose="02020603050405020304" pitchFamily="18" charset="0"/>
              </a:rPr>
              <a:t>V-Model i</a:t>
            </a:r>
            <a:r>
              <a:rPr lang="en-GB" dirty="0">
                <a:latin typeface="Times New Roman" panose="02020603050405020304" pitchFamily="18" charset="0"/>
                <a:cs typeface="Times New Roman" panose="02020603050405020304" pitchFamily="18" charset="0"/>
              </a:rPr>
              <a:t>s a </a:t>
            </a:r>
            <a:r>
              <a:rPr lang="en-GB" b="1" dirty="0">
                <a:solidFill>
                  <a:srgbClr val="6600CC"/>
                </a:solidFill>
                <a:latin typeface="Times New Roman" panose="02020603050405020304" pitchFamily="18" charset="0"/>
                <a:cs typeface="Times New Roman" panose="02020603050405020304" pitchFamily="18" charset="0"/>
              </a:rPr>
              <a:t>structured</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systematic</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approach</a:t>
            </a:r>
            <a:r>
              <a:rPr lang="en-GB" dirty="0">
                <a:latin typeface="Times New Roman" panose="02020603050405020304" pitchFamily="18" charset="0"/>
                <a:cs typeface="Times New Roman" panose="02020603050405020304" pitchFamily="18" charset="0"/>
              </a:rPr>
              <a:t> to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660033"/>
                </a:solidFill>
                <a:latin typeface="Times New Roman" panose="02020603050405020304" pitchFamily="18" charset="0"/>
                <a:cs typeface="Times New Roman" panose="02020603050405020304" pitchFamily="18" charset="0"/>
              </a:rPr>
              <a:t>software</a:t>
            </a:r>
            <a:r>
              <a:rPr lang="en-GB" dirty="0" smtClean="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testing</a:t>
            </a:r>
            <a:r>
              <a:rPr lang="en-GB" dirty="0">
                <a:latin typeface="Times New Roman" panose="02020603050405020304" pitchFamily="18" charset="0"/>
                <a:cs typeface="Times New Roman" panose="02020603050405020304" pitchFamily="18" charset="0"/>
              </a:rPr>
              <a:t> that </a:t>
            </a:r>
            <a:r>
              <a:rPr lang="en-GB" b="1" dirty="0">
                <a:latin typeface="Times New Roman" panose="02020603050405020304" pitchFamily="18" charset="0"/>
                <a:cs typeface="Times New Roman" panose="02020603050405020304" pitchFamily="18" charset="0"/>
              </a:rPr>
              <a:t>emphasizes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a:t>
            </a:r>
            <a:r>
              <a:rPr lang="en-GB" b="1" dirty="0" smtClean="0">
                <a:solidFill>
                  <a:srgbClr val="006600"/>
                </a:solidFill>
                <a:latin typeface="Times New Roman" panose="02020603050405020304" pitchFamily="18" charset="0"/>
                <a:cs typeface="Times New Roman" panose="02020603050405020304" pitchFamily="18" charset="0"/>
              </a:rPr>
              <a:t>                   early</a:t>
            </a:r>
            <a:r>
              <a:rPr lang="en-GB" b="1" dirty="0" smtClean="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testing, traceability</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risk</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20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While </a:t>
            </a:r>
            <a:r>
              <a:rPr lang="en-GB" dirty="0">
                <a:latin typeface="Times New Roman" panose="02020603050405020304" pitchFamily="18" charset="0"/>
                <a:cs typeface="Times New Roman" panose="02020603050405020304" pitchFamily="18" charset="0"/>
              </a:rPr>
              <a:t>it may be </a:t>
            </a:r>
            <a:r>
              <a:rPr lang="en-GB" b="1" dirty="0">
                <a:solidFill>
                  <a:srgbClr val="FF0000"/>
                </a:solidFill>
                <a:latin typeface="Times New Roman" panose="02020603050405020304" pitchFamily="18" charset="0"/>
                <a:cs typeface="Times New Roman" panose="02020603050405020304" pitchFamily="18" charset="0"/>
              </a:rPr>
              <a:t>less suitable</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a:t>
            </a:r>
            <a:r>
              <a:rPr lang="en-GB" b="1" dirty="0">
                <a:solidFill>
                  <a:srgbClr val="FF0000"/>
                </a:solidFill>
                <a:latin typeface="Times New Roman" panose="02020603050405020304" pitchFamily="18" charset="0"/>
                <a:cs typeface="Times New Roman" panose="02020603050405020304" pitchFamily="18" charset="0"/>
              </a:rPr>
              <a:t>projects</a:t>
            </a:r>
            <a:r>
              <a:rPr lang="en-GB" dirty="0">
                <a:latin typeface="Times New Roman" panose="02020603050405020304" pitchFamily="18" charset="0"/>
                <a:cs typeface="Times New Roman" panose="02020603050405020304" pitchFamily="18" charset="0"/>
              </a:rPr>
              <a:t> with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evolving</a:t>
            </a:r>
            <a:r>
              <a:rPr lang="en-GB" dirty="0" smtClean="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or </a:t>
            </a:r>
            <a:r>
              <a:rPr lang="en-GB" b="1" dirty="0">
                <a:solidFill>
                  <a:srgbClr val="D60093"/>
                </a:solidFill>
                <a:latin typeface="Times New Roman" panose="02020603050405020304" pitchFamily="18" charset="0"/>
                <a:cs typeface="Times New Roman" panose="02020603050405020304" pitchFamily="18" charset="0"/>
              </a:rPr>
              <a:t>dynamic</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environments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it </a:t>
            </a:r>
            <a:r>
              <a:rPr lang="en-GB" dirty="0">
                <a:latin typeface="Times New Roman" panose="02020603050405020304" pitchFamily="18" charset="0"/>
                <a:cs typeface="Times New Roman" panose="02020603050405020304" pitchFamily="18" charset="0"/>
              </a:rPr>
              <a:t>provides a </a:t>
            </a:r>
            <a:r>
              <a:rPr lang="en-GB" b="1" dirty="0">
                <a:solidFill>
                  <a:srgbClr val="0000CC"/>
                </a:solidFill>
                <a:latin typeface="Times New Roman" panose="02020603050405020304" pitchFamily="18" charset="0"/>
                <a:cs typeface="Times New Roman" panose="02020603050405020304" pitchFamily="18" charset="0"/>
              </a:rPr>
              <a:t>predictable</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repeatable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process</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for</a:t>
            </a: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projects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with </a:t>
            </a:r>
            <a:r>
              <a:rPr lang="en-GB" b="1" dirty="0">
                <a:solidFill>
                  <a:srgbClr val="FF0000"/>
                </a:solidFill>
                <a:latin typeface="Times New Roman" panose="02020603050405020304" pitchFamily="18" charset="0"/>
                <a:cs typeface="Times New Roman" panose="02020603050405020304" pitchFamily="18" charset="0"/>
              </a:rPr>
              <a:t>well-defined requirements </a:t>
            </a:r>
            <a:r>
              <a:rPr lang="en-GB" dirty="0">
                <a:latin typeface="Times New Roman" panose="02020603050405020304" pitchFamily="18" charset="0"/>
                <a:cs typeface="Times New Roman" panose="02020603050405020304" pitchFamily="18" charset="0"/>
              </a:rPr>
              <a:t>and </a:t>
            </a:r>
            <a:endParaRPr lang="en-GB" dirty="0" smtClean="0">
              <a:latin typeface="Times New Roman" panose="02020603050405020304" pitchFamily="18" charset="0"/>
              <a:cs typeface="Times New Roman" panose="02020603050405020304" pitchFamily="18" charset="0"/>
            </a:endParaRPr>
          </a:p>
          <a:p>
            <a:pPr marL="0" indent="0" algn="just">
              <a:lnSpc>
                <a:spcPct val="20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b="1" dirty="0" smtClean="0">
                <a:solidFill>
                  <a:srgbClr val="FF0000"/>
                </a:solidFill>
                <a:latin typeface="Times New Roman" panose="02020603050405020304" pitchFamily="18" charset="0"/>
                <a:cs typeface="Times New Roman" panose="02020603050405020304" pitchFamily="18" charset="0"/>
              </a:rPr>
              <a:t>stable </a:t>
            </a:r>
            <a:r>
              <a:rPr lang="en-GB" b="1" dirty="0">
                <a:solidFill>
                  <a:srgbClr val="FF0000"/>
                </a:solidFill>
                <a:latin typeface="Times New Roman" panose="02020603050405020304" pitchFamily="18" charset="0"/>
                <a:cs typeface="Times New Roman" panose="02020603050405020304" pitchFamily="18" charset="0"/>
              </a:rPr>
              <a:t>environments</a:t>
            </a:r>
            <a:r>
              <a:rPr lang="en-GB" dirty="0">
                <a:latin typeface="Times New Roman" panose="02020603050405020304" pitchFamily="18" charset="0"/>
                <a:cs typeface="Times New Roman" panose="02020603050405020304" pitchFamily="18" charset="0"/>
              </a:rPr>
              <a:t>.</a:t>
            </a:r>
          </a:p>
          <a:p>
            <a:pPr algn="just">
              <a:lnSpc>
                <a:spcPct val="200000"/>
              </a:lnSpc>
              <a:spcBef>
                <a:spcPts val="0"/>
              </a:spcBef>
            </a:pPr>
            <a:endParaRPr lang="en-GB" dirty="0">
              <a:latin typeface="Times New Roman" panose="02020603050405020304" pitchFamily="18" charset="0"/>
              <a:cs typeface="Times New Roman" panose="02020603050405020304" pitchFamily="18" charset="0"/>
            </a:endParaRPr>
          </a:p>
          <a:p>
            <a:pPr>
              <a:lnSpc>
                <a:spcPct val="200000"/>
              </a:lnSpc>
              <a:spcBef>
                <a:spcPts val="0"/>
              </a:spcBef>
            </a:pPr>
            <a:endParaRPr lang="en-GB" dirty="0"/>
          </a:p>
          <a:p>
            <a:pPr>
              <a:lnSpc>
                <a:spcPct val="200000"/>
              </a:lnSpc>
              <a:spcBef>
                <a:spcPts val="0"/>
              </a:spcBef>
            </a:pPr>
            <a:endParaRPr lang="en-GB" dirty="0"/>
          </a:p>
        </p:txBody>
      </p:sp>
    </p:spTree>
    <p:extLst>
      <p:ext uri="{BB962C8B-B14F-4D97-AF65-F5344CB8AC3E}">
        <p14:creationId xmlns:p14="http://schemas.microsoft.com/office/powerpoint/2010/main" val="5275407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 DevOps </a:t>
            </a:r>
            <a:r>
              <a:rPr lang="en-GB" sz="2800" b="1"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0" y="280218"/>
            <a:ext cx="12192000" cy="6577781"/>
          </a:xfrm>
        </p:spPr>
        <p:txBody>
          <a:bodyPr>
            <a:no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DevOps Model </a:t>
            </a:r>
            <a:r>
              <a:rPr lang="en-US" altLang="en-US" dirty="0">
                <a:latin typeface="Times New Roman" panose="02020603050405020304" pitchFamily="18" charset="0"/>
                <a:cs typeface="Times New Roman" panose="02020603050405020304" pitchFamily="18" charset="0"/>
              </a:rPr>
              <a:t>is a </a:t>
            </a:r>
            <a:r>
              <a:rPr lang="en-US" altLang="en-US" b="1" dirty="0">
                <a:solidFill>
                  <a:srgbClr val="660033"/>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approach</a:t>
            </a:r>
            <a:r>
              <a:rPr lang="en-US" altLang="en-US" dirty="0">
                <a:latin typeface="Times New Roman" panose="02020603050405020304" pitchFamily="18" charset="0"/>
                <a:cs typeface="Times New Roman" panose="02020603050405020304" pitchFamily="18" charset="0"/>
              </a:rPr>
              <a:t> that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emphasizes</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communication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integration</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automation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across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operations</a:t>
            </a:r>
            <a:r>
              <a:rPr lang="en-US" altLang="en-US" dirty="0">
                <a:latin typeface="Times New Roman" panose="02020603050405020304" pitchFamily="18" charset="0"/>
                <a:cs typeface="Times New Roman" panose="02020603050405020304" pitchFamily="18" charset="0"/>
              </a:rPr>
              <a:t>, and other </a:t>
            </a:r>
            <a:r>
              <a:rPr lang="en-US" altLang="en-US" b="1" dirty="0">
                <a:solidFill>
                  <a:srgbClr val="006600"/>
                </a:solidFill>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involved </a:t>
            </a:r>
            <a:r>
              <a:rPr lang="en-US" altLang="en-US" dirty="0">
                <a:latin typeface="Times New Roman" panose="02020603050405020304" pitchFamily="18" charset="0"/>
                <a:cs typeface="Times New Roman" panose="02020603050405020304" pitchFamily="18" charset="0"/>
              </a:rPr>
              <a:t>in the </a:t>
            </a:r>
            <a:r>
              <a:rPr lang="en-US" altLang="en-US" b="1" dirty="0">
                <a:solidFill>
                  <a:srgbClr val="006600"/>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lifecycle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latin typeface="Times New Roman" panose="02020603050405020304" pitchFamily="18" charset="0"/>
                <a:cs typeface="Times New Roman" panose="02020603050405020304" pitchFamily="18" charset="0"/>
              </a:rPr>
              <a:t>DevOps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aims to </a:t>
            </a:r>
            <a:r>
              <a:rPr lang="en-US" altLang="en-US" b="1" dirty="0">
                <a:solidFill>
                  <a:srgbClr val="660033"/>
                </a:solidFill>
                <a:latin typeface="Times New Roman" panose="02020603050405020304" pitchFamily="18" charset="0"/>
                <a:cs typeface="Times New Roman" panose="02020603050405020304" pitchFamily="18" charset="0"/>
              </a:rPr>
              <a:t>break</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down</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silos</a:t>
            </a:r>
            <a:r>
              <a:rPr lang="en-US" altLang="en-US" dirty="0">
                <a:latin typeface="Times New Roman" panose="02020603050405020304" pitchFamily="18" charset="0"/>
                <a:cs typeface="Times New Roman" panose="02020603050405020304" pitchFamily="18" charset="0"/>
              </a:rPr>
              <a:t> between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development</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b="1" dirty="0">
                <a:solidFill>
                  <a:srgbClr val="0000CC"/>
                </a:solidFill>
                <a:latin typeface="Times New Roman" panose="02020603050405020304" pitchFamily="18" charset="0"/>
                <a:cs typeface="Times New Roman" panose="02020603050405020304" pitchFamily="18" charset="0"/>
              </a:rPr>
              <a:t>operations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teams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enabling</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faster</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delivery</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FF0000"/>
                </a:solidFill>
                <a:latin typeface="Times New Roman" panose="02020603050405020304" pitchFamily="18" charset="0"/>
                <a:cs typeface="Times New Roman" panose="02020603050405020304" pitchFamily="18" charset="0"/>
              </a:rPr>
              <a:t>high-quality</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while </a:t>
            </a:r>
            <a:r>
              <a:rPr lang="en-US" altLang="en-US" b="1" dirty="0">
                <a:latin typeface="Times New Roman" panose="02020603050405020304" pitchFamily="18" charset="0"/>
                <a:cs typeface="Times New Roman" panose="02020603050405020304" pitchFamily="18" charset="0"/>
              </a:rPr>
              <a:t>promoting</a:t>
            </a:r>
            <a:r>
              <a:rPr lang="en-US" altLang="en-US" dirty="0">
                <a:latin typeface="Times New Roman" panose="02020603050405020304" pitchFamily="18" charset="0"/>
                <a:cs typeface="Times New Roman" panose="02020603050405020304" pitchFamily="18" charset="0"/>
              </a:rPr>
              <a:t> a </a:t>
            </a:r>
            <a:r>
              <a:rPr lang="en-US" altLang="en-US" b="1" dirty="0">
                <a:solidFill>
                  <a:srgbClr val="6600CC"/>
                </a:solidFill>
                <a:latin typeface="Times New Roman" panose="02020603050405020304" pitchFamily="18" charset="0"/>
                <a:cs typeface="Times New Roman" panose="02020603050405020304" pitchFamily="18" charset="0"/>
              </a:rPr>
              <a:t>culture</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6600CC"/>
                </a:solidFill>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continuous</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improvement</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7241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7.2 Characteristics of  DevOps </a:t>
            </a:r>
            <a:r>
              <a:rPr lang="en-GB" sz="2800" b="1"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0" y="280218"/>
            <a:ext cx="12192000" cy="6577781"/>
          </a:xfrm>
        </p:spPr>
        <p:txBody>
          <a:bodyPr>
            <a:noAutofit/>
          </a:bodyPr>
          <a:lstStyle/>
          <a:p>
            <a:pPr marL="0" lvl="0" indent="0" algn="just" eaLnBrk="0" fontAlgn="base" hangingPunct="0">
              <a:lnSpc>
                <a:spcPct val="150000"/>
              </a:lnSpc>
              <a:spcBef>
                <a:spcPct val="0"/>
              </a:spcBef>
              <a:spcAft>
                <a:spcPct val="0"/>
              </a:spcAft>
              <a:buFontTx/>
              <a:buAutoNum type="arabicPeriod"/>
            </a:pPr>
            <a:r>
              <a:rPr lang="en-US" altLang="en-US" sz="2400" b="1" dirty="0" smtClean="0">
                <a:solidFill>
                  <a:srgbClr val="0000CC"/>
                </a:solidFill>
                <a:latin typeface="Times New Roman" panose="02020603050405020304" pitchFamily="18" charset="0"/>
                <a:cs typeface="Times New Roman" panose="02020603050405020304" pitchFamily="18" charset="0"/>
              </a:rPr>
              <a:t>Collaboration</a:t>
            </a:r>
            <a:r>
              <a:rPr lang="en-US" altLang="en-US" sz="24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Encourages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close collaboration</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a:t>
            </a:r>
            <a:r>
              <a:rPr lang="en-US" altLang="en-US" sz="2400" b="1" dirty="0">
                <a:solidFill>
                  <a:srgbClr val="FF0000"/>
                </a:solidFill>
                <a:latin typeface="Times New Roman" panose="02020603050405020304" pitchFamily="18" charset="0"/>
                <a:cs typeface="Times New Roman" panose="02020603050405020304" pitchFamily="18" charset="0"/>
              </a:rPr>
              <a:t>communication</a:t>
            </a:r>
            <a:r>
              <a:rPr lang="en-US" altLang="en-US" sz="2400" dirty="0">
                <a:latin typeface="Times New Roman" panose="02020603050405020304" pitchFamily="18" charset="0"/>
                <a:cs typeface="Times New Roman" panose="02020603050405020304" pitchFamily="18" charset="0"/>
              </a:rPr>
              <a:t> between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operations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quality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assurance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security</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other </a:t>
            </a:r>
            <a:r>
              <a:rPr lang="en-US" altLang="en-US" sz="2400" b="1" dirty="0">
                <a:latin typeface="Times New Roman" panose="02020603050405020304" pitchFamily="18" charset="0"/>
                <a:cs typeface="Times New Roman" panose="02020603050405020304" pitchFamily="18" charset="0"/>
              </a:rPr>
              <a:t>stakeholders</a:t>
            </a:r>
            <a:r>
              <a:rPr lang="en-US" altLang="en-US" sz="2400" dirty="0">
                <a:latin typeface="Times New Roman" panose="02020603050405020304" pitchFamily="18" charset="0"/>
                <a:cs typeface="Times New Roman" panose="02020603050405020304" pitchFamily="18" charset="0"/>
              </a:rPr>
              <a:t> involved in the </a:t>
            </a:r>
            <a:r>
              <a:rPr lang="en-US" altLang="en-US" sz="2400" b="1" dirty="0">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solidFill>
                  <a:srgbClr val="006600"/>
                </a:solidFill>
                <a:latin typeface="Times New Roman" panose="02020603050405020304" pitchFamily="18" charset="0"/>
                <a:cs typeface="Times New Roman" panose="02020603050405020304" pitchFamily="18" charset="0"/>
              </a:rPr>
              <a:t>Teams</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work</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together</a:t>
            </a:r>
            <a:r>
              <a:rPr lang="en-US" altLang="en-US" sz="2400" dirty="0">
                <a:latin typeface="Times New Roman" panose="02020603050405020304" pitchFamily="18" charset="0"/>
                <a:cs typeface="Times New Roman" panose="02020603050405020304" pitchFamily="18" charset="0"/>
              </a:rPr>
              <a:t> to achieve </a:t>
            </a:r>
            <a:r>
              <a:rPr lang="en-US" altLang="en-US" sz="2400" b="1" dirty="0">
                <a:solidFill>
                  <a:srgbClr val="6600CC"/>
                </a:solidFill>
                <a:latin typeface="Times New Roman" panose="02020603050405020304" pitchFamily="18" charset="0"/>
                <a:cs typeface="Times New Roman" panose="02020603050405020304" pitchFamily="18" charset="0"/>
              </a:rPr>
              <a:t>common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goals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b="1" dirty="0">
                <a:solidFill>
                  <a:srgbClr val="6600CC"/>
                </a:solidFill>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		share</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knowledge</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CC"/>
                </a:solidFill>
                <a:latin typeface="Times New Roman" panose="02020603050405020304" pitchFamily="18" charset="0"/>
                <a:cs typeface="Times New Roman" panose="02020603050405020304" pitchFamily="18" charset="0"/>
              </a:rPr>
              <a:t>leverage</a:t>
            </a:r>
            <a:r>
              <a:rPr lang="en-US" altLang="en-US" sz="2400" dirty="0">
                <a:latin typeface="Times New Roman" panose="02020603050405020304" pitchFamily="18" charset="0"/>
                <a:cs typeface="Times New Roman" panose="02020603050405020304" pitchFamily="18" charset="0"/>
              </a:rPr>
              <a:t> each other's </a:t>
            </a:r>
            <a:r>
              <a:rPr lang="en-US" altLang="en-US" sz="2400" b="1" dirty="0">
                <a:solidFill>
                  <a:srgbClr val="6600CC"/>
                </a:solidFill>
                <a:latin typeface="Times New Roman" panose="02020603050405020304" pitchFamily="18" charset="0"/>
                <a:cs typeface="Times New Roman" panose="02020603050405020304" pitchFamily="18" charset="0"/>
              </a:rPr>
              <a:t>expertise</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2"/>
            </a:pPr>
            <a:r>
              <a:rPr lang="en-US" altLang="en-US" sz="2400" b="1" dirty="0" smtClean="0">
                <a:solidFill>
                  <a:srgbClr val="0000CC"/>
                </a:solidFill>
                <a:latin typeface="Times New Roman" panose="02020603050405020304" pitchFamily="18" charset="0"/>
                <a:cs typeface="Times New Roman" panose="02020603050405020304" pitchFamily="18" charset="0"/>
              </a:rPr>
              <a:t>Automation</a:t>
            </a:r>
            <a:r>
              <a:rPr lang="en-US" altLang="en-US" sz="24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DevOps</a:t>
            </a:r>
            <a:r>
              <a:rPr lang="en-US" altLang="en-US" sz="24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emphasizes</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the </a:t>
            </a:r>
            <a:r>
              <a:rPr lang="en-US" altLang="en-US" sz="2400" b="1" dirty="0" smtClean="0">
                <a:solidFill>
                  <a:srgbClr val="660033"/>
                </a:solidFill>
                <a:latin typeface="Times New Roman" panose="02020603050405020304" pitchFamily="18" charset="0"/>
                <a:cs typeface="Times New Roman" panose="02020603050405020304" pitchFamily="18" charset="0"/>
              </a:rPr>
              <a:t>automation</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of </a:t>
            </a:r>
            <a:r>
              <a:rPr lang="en-US" altLang="en-US" sz="2400" b="1" dirty="0">
                <a:solidFill>
                  <a:srgbClr val="660033"/>
                </a:solidFill>
                <a:latin typeface="Times New Roman" panose="02020603050405020304" pitchFamily="18" charset="0"/>
                <a:cs typeface="Times New Roman" panose="02020603050405020304" pitchFamily="18" charset="0"/>
              </a:rPr>
              <a:t>manual</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tasks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processes</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6600"/>
                </a:solidFill>
                <a:latin typeface="Times New Roman" panose="02020603050405020304" pitchFamily="18" charset="0"/>
                <a:cs typeface="Times New Roman" panose="02020603050405020304" pitchFamily="18" charset="0"/>
              </a:rPr>
              <a:t>workflows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throughout the </a:t>
            </a:r>
            <a:r>
              <a:rPr lang="en-US" altLang="en-US" sz="2400" b="1" dirty="0">
                <a:solidFill>
                  <a:srgbClr val="006600"/>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pipeline</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Automation</a:t>
            </a:r>
            <a:r>
              <a:rPr lang="en-US" altLang="en-US" sz="24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tools</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technologies</a:t>
            </a:r>
            <a:r>
              <a:rPr lang="en-US" altLang="en-US" sz="2400" dirty="0">
                <a:latin typeface="Times New Roman" panose="02020603050405020304" pitchFamily="18" charset="0"/>
                <a:cs typeface="Times New Roman" panose="02020603050405020304" pitchFamily="18" charset="0"/>
              </a:rPr>
              <a:t> are used to </a:t>
            </a:r>
            <a:r>
              <a:rPr lang="en-US" altLang="en-US" sz="2400" b="1" dirty="0">
                <a:solidFill>
                  <a:srgbClr val="FF0000"/>
                </a:solidFill>
                <a:latin typeface="Times New Roman" panose="02020603050405020304" pitchFamily="18" charset="0"/>
                <a:cs typeface="Times New Roman" panose="02020603050405020304" pitchFamily="18" charset="0"/>
              </a:rPr>
              <a:t>streamline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testing</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monitoring</a:t>
            </a:r>
            <a:r>
              <a:rPr lang="en-US" altLang="en-US" sz="2400" dirty="0">
                <a:latin typeface="Times New Roman" panose="02020603050405020304" pitchFamily="18" charset="0"/>
                <a:cs typeface="Times New Roman" panose="02020603050405020304" pitchFamily="18" charset="0"/>
              </a:rPr>
              <a:t>, and other </a:t>
            </a:r>
            <a:r>
              <a:rPr lang="en-US" altLang="en-US" sz="2400" b="1" dirty="0">
                <a:solidFill>
                  <a:srgbClr val="D60093"/>
                </a:solidFill>
                <a:latin typeface="Times New Roman" panose="02020603050405020304" pitchFamily="18" charset="0"/>
                <a:cs typeface="Times New Roman" panose="02020603050405020304" pitchFamily="18" charset="0"/>
              </a:rPr>
              <a:t>activities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reducing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manual</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errors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0000CC"/>
                </a:solidFill>
                <a:latin typeface="Times New Roman" panose="02020603050405020304" pitchFamily="18" charset="0"/>
                <a:cs typeface="Times New Roman" panose="02020603050405020304" pitchFamily="18" charset="0"/>
              </a:rPr>
              <a:t>improving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efficiency</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7898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7.2 Characteristics of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8"/>
            <a:ext cx="12192000" cy="6577781"/>
          </a:xfrm>
        </p:spPr>
        <p:txBody>
          <a:bodyPr>
            <a:noAutofit/>
          </a:bodyPr>
          <a:lstStyle/>
          <a:p>
            <a:pPr marL="0" lvl="0" indent="0" algn="just" eaLnBrk="0" fontAlgn="base" hangingPunct="0">
              <a:lnSpc>
                <a:spcPct val="150000"/>
              </a:lnSpc>
              <a:spcBef>
                <a:spcPct val="0"/>
              </a:spcBef>
              <a:spcAft>
                <a:spcPct val="0"/>
              </a:spcAft>
              <a:buFontTx/>
              <a:buAutoNum type="arabicPeriod" startAt="3"/>
            </a:pPr>
            <a:r>
              <a:rPr lang="en-US" altLang="en-US" sz="2400" b="1" dirty="0" smtClean="0">
                <a:solidFill>
                  <a:srgbClr val="0000CC"/>
                </a:solidFill>
                <a:latin typeface="Times New Roman" panose="02020603050405020304" pitchFamily="18" charset="0"/>
                <a:cs typeface="Times New Roman" panose="02020603050405020304" pitchFamily="18" charset="0"/>
              </a:rPr>
              <a:t>Integration</a:t>
            </a:r>
            <a:endParaRPr lang="en-US" altLang="en-US" sz="24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solidFill>
                  <a:srgbClr val="660033"/>
                </a:solidFill>
                <a:latin typeface="Times New Roman" panose="02020603050405020304" pitchFamily="18" charset="0"/>
                <a:cs typeface="Times New Roman" panose="02020603050405020304" pitchFamily="18" charset="0"/>
              </a:rPr>
              <a:t>DevOps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promotes </a:t>
            </a:r>
            <a:r>
              <a:rPr lang="en-US" altLang="en-US" sz="2400" b="1" dirty="0">
                <a:solidFill>
                  <a:srgbClr val="660033"/>
                </a:solidFill>
                <a:latin typeface="Times New Roman" panose="02020603050405020304" pitchFamily="18" charset="0"/>
                <a:cs typeface="Times New Roman" panose="02020603050405020304" pitchFamily="18" charset="0"/>
              </a:rPr>
              <a:t>integration</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synchronization</a:t>
            </a:r>
            <a:r>
              <a:rPr lang="en-US" altLang="en-US" sz="2400" dirty="0">
                <a:latin typeface="Times New Roman" panose="02020603050405020304" pitchFamily="18" charset="0"/>
                <a:cs typeface="Times New Roman" panose="02020603050405020304" pitchFamily="18" charset="0"/>
              </a:rPr>
              <a:t> of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	development</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a:t>
            </a:r>
            <a:r>
              <a:rPr lang="en-US" altLang="en-US" sz="2400" b="1" dirty="0">
                <a:latin typeface="Times New Roman" panose="02020603050405020304" pitchFamily="18" charset="0"/>
                <a:cs typeface="Times New Roman" panose="02020603050405020304" pitchFamily="18" charset="0"/>
              </a:rPr>
              <a:t>operations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activities</a:t>
            </a:r>
            <a:r>
              <a:rPr lang="en-US" altLang="en-US" sz="2400" dirty="0">
                <a:latin typeface="Times New Roman" panose="02020603050405020304" pitchFamily="18" charset="0"/>
                <a:cs typeface="Times New Roman" panose="02020603050405020304" pitchFamily="18" charset="0"/>
              </a:rPr>
              <a:t>, ensuring that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6600"/>
                </a:solidFill>
                <a:latin typeface="Times New Roman" panose="02020603050405020304" pitchFamily="18" charset="0"/>
                <a:cs typeface="Times New Roman" panose="02020603050405020304" pitchFamily="18" charset="0"/>
              </a:rPr>
              <a:t>changes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made to the </a:t>
            </a:r>
            <a:r>
              <a:rPr lang="en-US" altLang="en-US" sz="2400" b="1" dirty="0">
                <a:solidFill>
                  <a:srgbClr val="006600"/>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are </a:t>
            </a:r>
            <a:r>
              <a:rPr lang="en-US" altLang="en-US" sz="2400" b="1" dirty="0">
                <a:solidFill>
                  <a:srgbClr val="006600"/>
                </a:solidFill>
                <a:latin typeface="Times New Roman" panose="02020603050405020304" pitchFamily="18" charset="0"/>
                <a:cs typeface="Times New Roman" panose="02020603050405020304" pitchFamily="18" charset="0"/>
              </a:rPr>
              <a:t>seamlessly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6600"/>
                </a:solidFill>
                <a:latin typeface="Times New Roman" panose="02020603050405020304" pitchFamily="18" charset="0"/>
                <a:cs typeface="Times New Roman" panose="02020603050405020304" pitchFamily="18" charset="0"/>
              </a:rPr>
              <a:t>deployed</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monitored</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CC"/>
                </a:solidFill>
                <a:latin typeface="Times New Roman" panose="02020603050405020304" pitchFamily="18" charset="0"/>
                <a:cs typeface="Times New Roman" panose="02020603050405020304" pitchFamily="18" charset="0"/>
              </a:rPr>
              <a:t>managed</a:t>
            </a:r>
            <a:r>
              <a:rPr lang="en-US" altLang="en-US" sz="2400" dirty="0">
                <a:latin typeface="Times New Roman" panose="02020603050405020304" pitchFamily="18" charset="0"/>
                <a:cs typeface="Times New Roman" panose="02020603050405020304" pitchFamily="18" charset="0"/>
              </a:rPr>
              <a:t> in </a:t>
            </a:r>
            <a:r>
              <a:rPr lang="en-US" altLang="en-US" sz="2400" b="1" dirty="0">
                <a:solidFill>
                  <a:srgbClr val="6600CC"/>
                </a:solidFill>
                <a:latin typeface="Times New Roman" panose="02020603050405020304" pitchFamily="18" charset="0"/>
                <a:cs typeface="Times New Roman" panose="02020603050405020304" pitchFamily="18" charset="0"/>
              </a:rPr>
              <a:t>production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environments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solidFill>
                  <a:srgbClr val="D60093"/>
                </a:solidFill>
                <a:latin typeface="Times New Roman" panose="02020603050405020304" pitchFamily="18" charset="0"/>
                <a:cs typeface="Times New Roman" panose="02020603050405020304" pitchFamily="18" charset="0"/>
              </a:rPr>
              <a:t>Continuous</a:t>
            </a:r>
            <a:r>
              <a:rPr lang="en-US" altLang="en-US" sz="2400" dirty="0" smtClean="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integration</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D60093"/>
                </a:solidFill>
                <a:latin typeface="Times New Roman" panose="02020603050405020304" pitchFamily="18" charset="0"/>
                <a:cs typeface="Times New Roman" panose="02020603050405020304" pitchFamily="18" charset="0"/>
              </a:rPr>
              <a:t>continuous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CI/CD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pipelines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automate</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660033"/>
                </a:solidFill>
                <a:latin typeface="Times New Roman" panose="02020603050405020304" pitchFamily="18" charset="0"/>
                <a:cs typeface="Times New Roman" panose="02020603050405020304" pitchFamily="18" charset="0"/>
              </a:rPr>
              <a:t>build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test</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enabling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rapid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reliable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of </a:t>
            </a:r>
            <a:r>
              <a:rPr lang="en-US" altLang="en-US" sz="2400" b="1" dirty="0">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updates</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4"/>
            </a:pPr>
            <a:r>
              <a:rPr lang="en-US" altLang="en-US" sz="2400" b="1" dirty="0">
                <a:solidFill>
                  <a:srgbClr val="0000CC"/>
                </a:solidFill>
                <a:latin typeface="Times New Roman" panose="02020603050405020304" pitchFamily="18" charset="0"/>
                <a:cs typeface="Times New Roman" panose="02020603050405020304" pitchFamily="18" charset="0"/>
              </a:rPr>
              <a:t>Continuous </a:t>
            </a:r>
            <a:r>
              <a:rPr lang="en-US" altLang="en-US" sz="2400" b="1" dirty="0" smtClean="0">
                <a:solidFill>
                  <a:srgbClr val="0000CC"/>
                </a:solidFill>
                <a:latin typeface="Times New Roman" panose="02020603050405020304" pitchFamily="18" charset="0"/>
                <a:cs typeface="Times New Roman" panose="02020603050405020304" pitchFamily="18" charset="0"/>
              </a:rPr>
              <a:t>Delivery</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smtClean="0">
                <a:solidFill>
                  <a:srgbClr val="FF0000"/>
                </a:solidFill>
                <a:latin typeface="Times New Roman" panose="02020603050405020304" pitchFamily="18" charset="0"/>
                <a:cs typeface="Times New Roman" panose="02020603050405020304" pitchFamily="18" charset="0"/>
              </a:rPr>
              <a:t>DevOps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enables </a:t>
            </a:r>
            <a:r>
              <a:rPr lang="en-US" altLang="en-US" sz="2400" b="1" dirty="0">
                <a:solidFill>
                  <a:srgbClr val="FF0000"/>
                </a:solidFill>
                <a:latin typeface="Times New Roman" panose="02020603050405020304" pitchFamily="18" charset="0"/>
                <a:cs typeface="Times New Roman" panose="02020603050405020304" pitchFamily="18" charset="0"/>
              </a:rPr>
              <a:t>continuous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of </a:t>
            </a:r>
            <a:r>
              <a:rPr lang="en-US" altLang="en-US" sz="2400" b="1" dirty="0">
                <a:solidFill>
                  <a:srgbClr val="FF0000"/>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updates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allowing </a:t>
            </a:r>
            <a:r>
              <a:rPr lang="en-US" altLang="en-US" sz="2400" b="1" dirty="0">
                <a:solidFill>
                  <a:srgbClr val="660033"/>
                </a:solidFill>
                <a:latin typeface="Times New Roman" panose="02020603050405020304" pitchFamily="18" charset="0"/>
                <a:cs typeface="Times New Roman" panose="02020603050405020304" pitchFamily="18" charset="0"/>
              </a:rPr>
              <a:t>teams</a:t>
            </a:r>
            <a:r>
              <a:rPr lang="en-US" altLang="en-US" sz="2400" dirty="0">
                <a:latin typeface="Times New Roman" panose="02020603050405020304" pitchFamily="18" charset="0"/>
                <a:cs typeface="Times New Roman" panose="02020603050405020304" pitchFamily="18" charset="0"/>
              </a:rPr>
              <a:t> to </a:t>
            </a:r>
            <a:r>
              <a:rPr lang="en-US" altLang="en-US" sz="2400" b="1" dirty="0">
                <a:solidFill>
                  <a:srgbClr val="660033"/>
                </a:solidFill>
                <a:latin typeface="Times New Roman" panose="02020603050405020304" pitchFamily="18" charset="0"/>
                <a:cs typeface="Times New Roman" panose="02020603050405020304" pitchFamily="18" charset="0"/>
              </a:rPr>
              <a:t>deliver</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features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fixes</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improvements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to </a:t>
            </a:r>
            <a:r>
              <a:rPr lang="en-US" altLang="en-US" sz="2400" b="1" dirty="0">
                <a:solidFill>
                  <a:srgbClr val="6600CC"/>
                </a:solidFill>
                <a:latin typeface="Times New Roman" panose="02020603050405020304" pitchFamily="18" charset="0"/>
                <a:cs typeface="Times New Roman" panose="02020603050405020304" pitchFamily="18" charset="0"/>
              </a:rPr>
              <a:t>users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frequently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CC"/>
                </a:solidFill>
                <a:latin typeface="Times New Roman" panose="02020603050405020304" pitchFamily="18" charset="0"/>
                <a:cs typeface="Times New Roman" panose="02020603050405020304" pitchFamily="18" charset="0"/>
              </a:rPr>
              <a:t>predictably</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1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870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What is a software process?-----</a:t>
            </a:r>
            <a:endParaRPr lang="en-GB" sz="3200" dirty="0"/>
          </a:p>
        </p:txBody>
      </p:sp>
      <p:sp>
        <p:nvSpPr>
          <p:cNvPr id="3" name="Content Placeholder 2"/>
          <p:cNvSpPr>
            <a:spLocks noGrp="1"/>
          </p:cNvSpPr>
          <p:nvPr>
            <p:ph idx="1"/>
          </p:nvPr>
        </p:nvSpPr>
        <p:spPr>
          <a:xfrm>
            <a:off x="0" y="368710"/>
            <a:ext cx="12049432" cy="6489290"/>
          </a:xfrm>
        </p:spPr>
        <p:txBody>
          <a:bodyPr>
            <a:noAutofit/>
          </a:bodyPr>
          <a:lstStyle/>
          <a:p>
            <a:pPr algn="just">
              <a:lnSpc>
                <a:spcPct val="17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Overall, a </a:t>
            </a:r>
            <a:r>
              <a:rPr lang="en-GB" sz="2600" b="1" dirty="0" smtClean="0">
                <a:solidFill>
                  <a:srgbClr val="0000CC"/>
                </a:solidFill>
                <a:latin typeface="Times New Roman" panose="02020603050405020304" pitchFamily="18" charset="0"/>
                <a:cs typeface="Times New Roman" panose="02020603050405020304" pitchFamily="18" charset="0"/>
              </a:rPr>
              <a:t>software process</a:t>
            </a:r>
            <a:r>
              <a:rPr lang="en-GB" sz="2600" dirty="0" smtClean="0">
                <a:solidFill>
                  <a:srgbClr val="0000CC"/>
                </a:solidFill>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provides  </a:t>
            </a:r>
          </a:p>
          <a:p>
            <a:pPr marL="0" indent="0" algn="just">
              <a:lnSpc>
                <a:spcPct val="17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	a structured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approach</a:t>
            </a:r>
            <a:r>
              <a:rPr lang="en-GB" sz="2600" dirty="0" smtClean="0">
                <a:latin typeface="Times New Roman" panose="02020603050405020304" pitchFamily="18" charset="0"/>
                <a:cs typeface="Times New Roman" panose="02020603050405020304" pitchFamily="18" charset="0"/>
              </a:rPr>
              <a:t> to </a:t>
            </a:r>
            <a:r>
              <a:rPr lang="en-GB" sz="2600" b="1" dirty="0" smtClean="0">
                <a:solidFill>
                  <a:srgbClr val="0000CC"/>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guiding</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teams</a:t>
            </a:r>
            <a:r>
              <a:rPr lang="en-GB" sz="2600" dirty="0" smtClean="0">
                <a:latin typeface="Times New Roman" panose="02020603050405020304" pitchFamily="18" charset="0"/>
                <a:cs typeface="Times New Roman" panose="02020603050405020304" pitchFamily="18" charset="0"/>
              </a:rPr>
              <a:t> through the various </a:t>
            </a:r>
            <a:r>
              <a:rPr lang="en-GB" sz="2600" b="1" dirty="0" smtClean="0">
                <a:latin typeface="Times New Roman" panose="02020603050405020304" pitchFamily="18" charset="0"/>
                <a:cs typeface="Times New Roman" panose="02020603050405020304" pitchFamily="18" charset="0"/>
              </a:rPr>
              <a:t>stages</a:t>
            </a:r>
            <a:r>
              <a:rPr lang="en-GB" sz="2600" dirty="0" smtClean="0">
                <a:latin typeface="Times New Roman" panose="02020603050405020304" pitchFamily="18" charset="0"/>
                <a:cs typeface="Times New Roman" panose="02020603050405020304" pitchFamily="18" charset="0"/>
              </a:rPr>
              <a:t> of </a:t>
            </a:r>
            <a:r>
              <a:rPr lang="en-GB" sz="2600" b="1" dirty="0" smtClean="0">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while</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emphasizing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collaboration</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quality</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33"/>
                </a:solidFill>
                <a:latin typeface="Times New Roman" panose="02020603050405020304" pitchFamily="18" charset="0"/>
                <a:cs typeface="Times New Roman" panose="02020603050405020304" pitchFamily="18" charset="0"/>
              </a:rPr>
              <a:t>continuous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improvement</a:t>
            </a:r>
            <a:r>
              <a:rPr lang="en-GB" sz="2600" dirty="0" smtClean="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600" b="1" dirty="0" smtClean="0">
                <a:solidFill>
                  <a:srgbClr val="6600CC"/>
                </a:solidFill>
                <a:latin typeface="Times New Roman" panose="02020603050405020304" pitchFamily="18" charset="0"/>
                <a:cs typeface="Times New Roman" panose="02020603050405020304" pitchFamily="18" charset="0"/>
              </a:rPr>
              <a:t>Adopting</a:t>
            </a:r>
            <a:r>
              <a:rPr lang="en-GB" sz="2600" dirty="0" smtClean="0">
                <a:latin typeface="Times New Roman" panose="02020603050405020304" pitchFamily="18" charset="0"/>
                <a:cs typeface="Times New Roman" panose="02020603050405020304" pitchFamily="18" charset="0"/>
              </a:rPr>
              <a:t> an </a:t>
            </a:r>
            <a:r>
              <a:rPr lang="en-GB" sz="2600" b="1" dirty="0" smtClean="0">
                <a:solidFill>
                  <a:srgbClr val="6600CC"/>
                </a:solidFill>
                <a:latin typeface="Times New Roman" panose="02020603050405020304" pitchFamily="18" charset="0"/>
                <a:cs typeface="Times New Roman" panose="02020603050405020304" pitchFamily="18" charset="0"/>
              </a:rPr>
              <a:t>effective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is essential for </a:t>
            </a:r>
            <a:r>
              <a:rPr lang="en-GB" sz="2600" b="1" dirty="0" smtClean="0">
                <a:latin typeface="Times New Roman" panose="02020603050405020304" pitchFamily="18" charset="0"/>
                <a:cs typeface="Times New Roman" panose="02020603050405020304" pitchFamily="18" charset="0"/>
              </a:rPr>
              <a:t>delivering</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high-quality</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006600"/>
                </a:solidFill>
                <a:latin typeface="Times New Roman" panose="02020603050405020304" pitchFamily="18" charset="0"/>
                <a:cs typeface="Times New Roman" panose="02020603050405020304" pitchFamily="18" charset="0"/>
              </a:rPr>
              <a:t>products</a:t>
            </a:r>
            <a:r>
              <a:rPr lang="en-GB" sz="2600" dirty="0" smtClean="0">
                <a:latin typeface="Times New Roman" panose="02020603050405020304" pitchFamily="18" charset="0"/>
                <a:cs typeface="Times New Roman" panose="02020603050405020304" pitchFamily="18" charset="0"/>
              </a:rPr>
              <a:t> that meet the needs of </a:t>
            </a:r>
            <a:r>
              <a:rPr lang="en-GB" sz="2600" b="1" dirty="0" smtClean="0">
                <a:solidFill>
                  <a:srgbClr val="006600"/>
                </a:solidFill>
                <a:latin typeface="Times New Roman" panose="02020603050405020304" pitchFamily="18" charset="0"/>
                <a:cs typeface="Times New Roman" panose="02020603050405020304" pitchFamily="18" charset="0"/>
              </a:rPr>
              <a:t>users</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006600"/>
                </a:solidFill>
                <a:latin typeface="Times New Roman" panose="02020603050405020304" pitchFamily="18" charset="0"/>
                <a:cs typeface="Times New Roman" panose="02020603050405020304" pitchFamily="18" charset="0"/>
              </a:rPr>
              <a:t>stakeholders</a:t>
            </a:r>
            <a:r>
              <a:rPr lang="en-GB" sz="2600" dirty="0" smtClean="0">
                <a:latin typeface="Times New Roman" panose="02020603050405020304" pitchFamily="18" charset="0"/>
                <a:cs typeface="Times New Roman" panose="02020603050405020304" pitchFamily="18" charset="0"/>
              </a:rPr>
              <a:t>.</a:t>
            </a:r>
          </a:p>
          <a:p>
            <a:pPr algn="just">
              <a:lnSpc>
                <a:spcPct val="170000"/>
              </a:lnSpc>
              <a:spcBef>
                <a:spcPts val="0"/>
              </a:spcBef>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4936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7.2 Characteristics of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8"/>
            <a:ext cx="12192000" cy="6577781"/>
          </a:xfrm>
        </p:spPr>
        <p:txBody>
          <a:bodyPr>
            <a:noAutofit/>
          </a:bodyPr>
          <a:lstStyle/>
          <a:p>
            <a:pPr algn="just" eaLnBrk="0" fontAlgn="base" hangingPunct="0">
              <a:lnSpc>
                <a:spcPct val="150000"/>
              </a:lnSpc>
              <a:spcBef>
                <a:spcPct val="0"/>
              </a:spcBef>
              <a:spcAft>
                <a:spcPct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delivery </a:t>
            </a:r>
            <a:r>
              <a:rPr lang="en-US" altLang="en-US" b="1" dirty="0">
                <a:latin typeface="Times New Roman" panose="02020603050405020304" pitchFamily="18" charset="0"/>
                <a:cs typeface="Times New Roman" panose="02020603050405020304" pitchFamily="18" charset="0"/>
              </a:rPr>
              <a:t>pipelines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automate</a:t>
            </a:r>
            <a:r>
              <a:rPr lang="en-US" altLang="en-US" dirty="0">
                <a:latin typeface="Times New Roman" panose="02020603050405020304" pitchFamily="18" charset="0"/>
                <a:cs typeface="Times New Roman" panose="02020603050405020304" pitchFamily="18" charset="0"/>
              </a:rPr>
              <a:t> the process of </a:t>
            </a:r>
            <a:endParaRPr lang="en-US" altLang="en-US" dirty="0" smtClean="0">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building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CC"/>
                </a:solidFill>
                <a:latin typeface="Times New Roman" panose="02020603050405020304" pitchFamily="18" charset="0"/>
                <a:cs typeface="Times New Roman" panose="02020603050405020304" pitchFamily="18" charset="0"/>
              </a:rPr>
              <a:t>deploying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changes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6600"/>
                </a:solidFill>
                <a:latin typeface="Times New Roman" panose="02020603050405020304" pitchFamily="18" charset="0"/>
                <a:cs typeface="Times New Roman" panose="02020603050405020304" pitchFamily="18" charset="0"/>
              </a:rPr>
              <a:t>reducing</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cycle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times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6600"/>
                </a:solidFill>
                <a:latin typeface="Times New Roman" panose="02020603050405020304" pitchFamily="18" charset="0"/>
                <a:cs typeface="Times New Roman" panose="02020603050405020304" pitchFamily="18" charset="0"/>
              </a:rPr>
              <a:t>accelerating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time-to-market</a:t>
            </a:r>
            <a:r>
              <a:rPr lang="en-US"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5"/>
            </a:pPr>
            <a:r>
              <a:rPr lang="en-US" altLang="en-US" sz="2600" b="1" dirty="0" smtClean="0">
                <a:solidFill>
                  <a:srgbClr val="0000CC"/>
                </a:solidFill>
                <a:latin typeface="Times New Roman" panose="02020603050405020304" pitchFamily="18" charset="0"/>
                <a:cs typeface="Times New Roman" panose="02020603050405020304" pitchFamily="18" charset="0"/>
              </a:rPr>
              <a:t>Infrastructure </a:t>
            </a:r>
            <a:r>
              <a:rPr lang="en-US" altLang="en-US" sz="2600" b="1" dirty="0">
                <a:solidFill>
                  <a:srgbClr val="0000CC"/>
                </a:solidFill>
                <a:latin typeface="Times New Roman" panose="02020603050405020304" pitchFamily="18" charset="0"/>
                <a:cs typeface="Times New Roman" panose="02020603050405020304" pitchFamily="18" charset="0"/>
              </a:rPr>
              <a:t>as Code (</a:t>
            </a:r>
            <a:r>
              <a:rPr lang="en-US" altLang="en-US" sz="2600" b="1" dirty="0" err="1">
                <a:solidFill>
                  <a:srgbClr val="0000CC"/>
                </a:solidFill>
                <a:latin typeface="Times New Roman" panose="02020603050405020304" pitchFamily="18" charset="0"/>
                <a:cs typeface="Times New Roman" panose="02020603050405020304" pitchFamily="18" charset="0"/>
              </a:rPr>
              <a:t>IaC</a:t>
            </a:r>
            <a:r>
              <a:rPr lang="en-US" altLang="en-US" sz="2600" b="1" dirty="0" smtClean="0">
                <a:solidFill>
                  <a:srgbClr val="0000CC"/>
                </a:solidFill>
                <a:latin typeface="Times New Roman" panose="02020603050405020304" pitchFamily="18" charset="0"/>
                <a:cs typeface="Times New Roman" panose="02020603050405020304" pitchFamily="18" charset="0"/>
              </a:rPr>
              <a:t>)</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promotes the use of </a:t>
            </a:r>
            <a:r>
              <a:rPr lang="en-US" altLang="en-US" sz="2600" b="1" dirty="0">
                <a:solidFill>
                  <a:srgbClr val="660033"/>
                </a:solidFill>
                <a:latin typeface="Times New Roman" panose="02020603050405020304" pitchFamily="18" charset="0"/>
                <a:cs typeface="Times New Roman" panose="02020603050405020304" pitchFamily="18" charset="0"/>
              </a:rPr>
              <a:t>infrastructure</a:t>
            </a:r>
            <a:r>
              <a:rPr lang="en-US" altLang="en-US" sz="2600" dirty="0">
                <a:latin typeface="Times New Roman" panose="02020603050405020304" pitchFamily="18" charset="0"/>
                <a:cs typeface="Times New Roman" panose="02020603050405020304" pitchFamily="18" charset="0"/>
              </a:rPr>
              <a:t> as </a:t>
            </a:r>
            <a:r>
              <a:rPr lang="en-US" altLang="en-US" sz="2600" b="1" dirty="0">
                <a:solidFill>
                  <a:srgbClr val="660033"/>
                </a:solidFill>
                <a:latin typeface="Times New Roman" panose="02020603050405020304" pitchFamily="18" charset="0"/>
                <a:cs typeface="Times New Roman" panose="02020603050405020304" pitchFamily="18" charset="0"/>
              </a:rPr>
              <a:t>code</a:t>
            </a:r>
            <a:r>
              <a:rPr lang="en-US" altLang="en-US" sz="2600" dirty="0">
                <a:latin typeface="Times New Roman" panose="02020603050405020304" pitchFamily="18" charset="0"/>
                <a:cs typeface="Times New Roman" panose="02020603050405020304" pitchFamily="18" charset="0"/>
              </a:rPr>
              <a:t> (</a:t>
            </a:r>
            <a:r>
              <a:rPr lang="en-US" altLang="en-US" sz="2600" b="1" dirty="0" err="1">
                <a:solidFill>
                  <a:srgbClr val="660033"/>
                </a:solidFill>
                <a:latin typeface="Times New Roman" panose="02020603050405020304" pitchFamily="18" charset="0"/>
                <a:cs typeface="Times New Roman" panose="02020603050405020304" pitchFamily="18" charset="0"/>
              </a:rPr>
              <a:t>IaC</a:t>
            </a:r>
            <a:r>
              <a:rPr lang="en-US" altLang="en-US" sz="2600" dirty="0">
                <a:latin typeface="Times New Roman" panose="02020603050405020304" pitchFamily="18" charset="0"/>
                <a:cs typeface="Times New Roman" panose="02020603050405020304" pitchFamily="18" charset="0"/>
              </a:rPr>
              <a:t>) principles to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manage</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6600CC"/>
                </a:solidFill>
                <a:latin typeface="Times New Roman" panose="02020603050405020304" pitchFamily="18" charset="0"/>
                <a:cs typeface="Times New Roman" panose="02020603050405020304" pitchFamily="18" charset="0"/>
              </a:rPr>
              <a:t>provision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infrastructure</a:t>
            </a:r>
            <a:r>
              <a:rPr lang="en-US" altLang="en-US" sz="2600" dirty="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resources</a:t>
            </a:r>
            <a:r>
              <a:rPr lang="en-US" altLang="en-US" sz="2600" dirty="0" smtClean="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solidFill>
                  <a:srgbClr val="FF0000"/>
                </a:solidFill>
                <a:latin typeface="Times New Roman" panose="02020603050405020304" pitchFamily="18" charset="0"/>
                <a:cs typeface="Times New Roman" panose="02020603050405020304" pitchFamily="18" charset="0"/>
              </a:rPr>
              <a:t>Infrastructure </a:t>
            </a:r>
            <a:r>
              <a:rPr lang="en-US" altLang="en-US" sz="2600" b="1" dirty="0">
                <a:solidFill>
                  <a:srgbClr val="FF0000"/>
                </a:solidFill>
                <a:latin typeface="Times New Roman" panose="02020603050405020304" pitchFamily="18" charset="0"/>
                <a:cs typeface="Times New Roman" panose="02020603050405020304" pitchFamily="18" charset="0"/>
              </a:rPr>
              <a:t>configurations </a:t>
            </a:r>
            <a:r>
              <a:rPr lang="en-US" altLang="en-US" sz="2600" dirty="0">
                <a:latin typeface="Times New Roman" panose="02020603050405020304" pitchFamily="18" charset="0"/>
                <a:cs typeface="Times New Roman" panose="02020603050405020304" pitchFamily="18" charset="0"/>
              </a:rPr>
              <a:t>are defined in </a:t>
            </a:r>
            <a:r>
              <a:rPr lang="en-US" altLang="en-US" sz="2600" b="1" dirty="0">
                <a:solidFill>
                  <a:srgbClr val="D60093"/>
                </a:solidFill>
                <a:latin typeface="Times New Roman" panose="02020603050405020304" pitchFamily="18" charset="0"/>
                <a:cs typeface="Times New Roman" panose="02020603050405020304" pitchFamily="18" charset="0"/>
              </a:rPr>
              <a:t>code</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b="1" dirty="0">
                <a:solidFill>
                  <a:srgbClr val="D60093"/>
                </a:solidFill>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	managed</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using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version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control</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systems</a:t>
            </a:r>
            <a:r>
              <a:rPr lang="en-US" altLang="en-US" sz="2600" dirty="0">
                <a:latin typeface="Times New Roman" panose="02020603050405020304" pitchFamily="18" charset="0"/>
                <a:cs typeface="Times New Roman" panose="02020603050405020304" pitchFamily="18" charset="0"/>
              </a:rPr>
              <a:t>, enabling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reproducibility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consistency</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b="1" dirty="0">
                <a:solidFill>
                  <a:srgbClr val="660033"/>
                </a:solidFill>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		scalability</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of </a:t>
            </a:r>
            <a:r>
              <a:rPr lang="en-US" altLang="en-US" sz="2600" b="1" dirty="0">
                <a:solidFill>
                  <a:srgbClr val="660033"/>
                </a:solidFill>
                <a:latin typeface="Times New Roman" panose="02020603050405020304" pitchFamily="18" charset="0"/>
                <a:cs typeface="Times New Roman" panose="02020603050405020304" pitchFamily="18" charset="0"/>
              </a:rPr>
              <a:t>infrastructure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deployments</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135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7.2 Characteristics of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8"/>
            <a:ext cx="12192000" cy="6577781"/>
          </a:xfrm>
        </p:spPr>
        <p:txBody>
          <a:bodyPr>
            <a:noAutofit/>
          </a:bodyPr>
          <a:lstStyle/>
          <a:p>
            <a:pPr marL="0" lvl="0" indent="0" algn="just" eaLnBrk="0" fontAlgn="base" hangingPunct="0">
              <a:lnSpc>
                <a:spcPct val="150000"/>
              </a:lnSpc>
              <a:spcBef>
                <a:spcPct val="0"/>
              </a:spcBef>
              <a:spcAft>
                <a:spcPct val="0"/>
              </a:spcAft>
              <a:buFontTx/>
              <a:buAutoNum type="arabicPeriod" startAt="6"/>
            </a:pPr>
            <a:r>
              <a:rPr lang="en-US" altLang="en-US" sz="2400" b="1" dirty="0" smtClean="0">
                <a:solidFill>
                  <a:srgbClr val="0000CC"/>
                </a:solidFill>
                <a:latin typeface="Times New Roman" panose="02020603050405020304" pitchFamily="18" charset="0"/>
                <a:cs typeface="Times New Roman" panose="02020603050405020304" pitchFamily="18" charset="0"/>
              </a:rPr>
              <a:t>Monitoring </a:t>
            </a:r>
            <a:r>
              <a:rPr lang="en-US" altLang="en-US" sz="2400" b="1" dirty="0">
                <a:solidFill>
                  <a:srgbClr val="0000CC"/>
                </a:solidFill>
                <a:latin typeface="Times New Roman" panose="02020603050405020304" pitchFamily="18" charset="0"/>
                <a:cs typeface="Times New Roman" panose="02020603050405020304" pitchFamily="18" charset="0"/>
              </a:rPr>
              <a:t>and </a:t>
            </a:r>
            <a:r>
              <a:rPr lang="en-US" altLang="en-US" sz="2400" b="1" dirty="0" smtClean="0">
                <a:solidFill>
                  <a:srgbClr val="0000CC"/>
                </a:solidFill>
                <a:latin typeface="Times New Roman" panose="02020603050405020304" pitchFamily="18" charset="0"/>
                <a:cs typeface="Times New Roman" panose="02020603050405020304" pitchFamily="18" charset="0"/>
              </a:rPr>
              <a:t>Feedback</a:t>
            </a:r>
            <a:r>
              <a:rPr lang="en-US" altLang="en-US" sz="2400" dirty="0" smtClean="0">
                <a:solidFill>
                  <a:srgbClr val="0000CC"/>
                </a:solidFill>
                <a:latin typeface="Times New Roman" panose="02020603050405020304" pitchFamily="18" charset="0"/>
                <a:cs typeface="Times New Roman" panose="02020603050405020304" pitchFamily="18" charset="0"/>
              </a:rPr>
              <a:t> </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DevOps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emphasizes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importance</a:t>
            </a:r>
            <a:r>
              <a:rPr lang="en-US" altLang="en-US" sz="2400" dirty="0">
                <a:latin typeface="Times New Roman" panose="02020603050405020304" pitchFamily="18" charset="0"/>
                <a:cs typeface="Times New Roman" panose="02020603050405020304" pitchFamily="18" charset="0"/>
              </a:rPr>
              <a:t> of </a:t>
            </a:r>
            <a:r>
              <a:rPr lang="en-US" altLang="en-US" sz="2400" b="1" dirty="0">
                <a:solidFill>
                  <a:srgbClr val="6600CC"/>
                </a:solidFill>
                <a:latin typeface="Times New Roman" panose="02020603050405020304" pitchFamily="18" charset="0"/>
                <a:cs typeface="Times New Roman" panose="02020603050405020304" pitchFamily="18" charset="0"/>
              </a:rPr>
              <a:t>monitoring</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feedback</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measurement</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throughout the </a:t>
            </a:r>
            <a:r>
              <a:rPr lang="en-US" altLang="en-US" sz="2400" b="1" dirty="0">
                <a:solidFill>
                  <a:srgbClr val="660033"/>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lifecycle</a:t>
            </a:r>
            <a:r>
              <a:rPr lang="en-US" altLang="en-US" sz="2400" dirty="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a:solidFill>
                  <a:srgbClr val="D60093"/>
                </a:solidFill>
                <a:latin typeface="Times New Roman" panose="02020603050405020304" pitchFamily="18" charset="0"/>
                <a:cs typeface="Times New Roman" panose="02020603050405020304" pitchFamily="18" charset="0"/>
              </a:rPr>
              <a:t>Monitoring</a:t>
            </a:r>
            <a:r>
              <a:rPr lang="en-US" altLang="en-US" sz="2400" dirty="0">
                <a:solidFill>
                  <a:srgbClr val="D60093"/>
                </a:solidFill>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tools</a:t>
            </a:r>
            <a:r>
              <a:rPr lang="en-US" altLang="en-US" sz="2400" dirty="0">
                <a:solidFill>
                  <a:srgbClr val="D60093"/>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a:t>
            </a:r>
            <a:r>
              <a:rPr lang="en-US" altLang="en-US" sz="2400" b="1" dirty="0">
                <a:solidFill>
                  <a:srgbClr val="D60093"/>
                </a:solidFill>
                <a:latin typeface="Times New Roman" panose="02020603050405020304" pitchFamily="18" charset="0"/>
                <a:cs typeface="Times New Roman" panose="02020603050405020304" pitchFamily="18" charset="0"/>
              </a:rPr>
              <a:t>dashboards</a:t>
            </a:r>
            <a:r>
              <a:rPr lang="en-US" altLang="en-US" sz="2400" dirty="0">
                <a:latin typeface="Times New Roman" panose="02020603050405020304" pitchFamily="18" charset="0"/>
                <a:cs typeface="Times New Roman" panose="02020603050405020304" pitchFamily="18" charset="0"/>
              </a:rPr>
              <a:t> provide </a:t>
            </a:r>
            <a:r>
              <a:rPr lang="en-US" altLang="en-US" sz="2400" b="1" dirty="0">
                <a:solidFill>
                  <a:srgbClr val="0000CC"/>
                </a:solidFill>
                <a:latin typeface="Times New Roman" panose="02020603050405020304" pitchFamily="18" charset="0"/>
                <a:cs typeface="Times New Roman" panose="02020603050405020304" pitchFamily="18" charset="0"/>
              </a:rPr>
              <a:t>real-time visibility </a:t>
            </a:r>
            <a:endParaRPr lang="en-US" altLang="en-US" sz="2400" b="1" dirty="0" smtClean="0">
              <a:solidFill>
                <a:srgbClr val="0000CC"/>
              </a:solidFill>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b="1" dirty="0">
                <a:solidFill>
                  <a:srgbClr val="0000CC"/>
                </a:solidFill>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into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6600CC"/>
                </a:solidFill>
                <a:latin typeface="Times New Roman" panose="02020603050405020304" pitchFamily="18" charset="0"/>
                <a:cs typeface="Times New Roman" panose="02020603050405020304" pitchFamily="18" charset="0"/>
              </a:rPr>
              <a:t>performance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availability</a:t>
            </a:r>
            <a:r>
              <a:rPr lang="en-US" altLang="en-US" sz="2400" dirty="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health</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of </a:t>
            </a:r>
            <a:r>
              <a:rPr lang="en-US" altLang="en-US" sz="2400" b="1" dirty="0" smtClean="0">
                <a:solidFill>
                  <a:srgbClr val="6600CC"/>
                </a:solidFill>
                <a:latin typeface="Times New Roman" panose="02020603050405020304" pitchFamily="18" charset="0"/>
                <a:cs typeface="Times New Roman" panose="02020603050405020304" pitchFamily="18" charset="0"/>
              </a:rPr>
              <a:t>applications</a:t>
            </a:r>
            <a:r>
              <a:rPr lang="en-US" altLang="en-US" sz="2400" dirty="0" smtClean="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and </a:t>
            </a:r>
            <a:r>
              <a:rPr lang="en-US" altLang="en-US" sz="2400" b="1" dirty="0">
                <a:solidFill>
                  <a:srgbClr val="6600CC"/>
                </a:solidFill>
                <a:latin typeface="Times New Roman" panose="02020603050405020304" pitchFamily="18" charset="0"/>
                <a:cs typeface="Times New Roman" panose="02020603050405020304" pitchFamily="18" charset="0"/>
              </a:rPr>
              <a:t>infrastructure</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enabling </a:t>
            </a:r>
            <a:r>
              <a:rPr lang="en-US" altLang="en-US" sz="2400" b="1" dirty="0">
                <a:latin typeface="Times New Roman" panose="02020603050405020304" pitchFamily="18" charset="0"/>
                <a:cs typeface="Times New Roman" panose="02020603050405020304" pitchFamily="18" charset="0"/>
              </a:rPr>
              <a:t>teams</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detect</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and </a:t>
            </a:r>
            <a:r>
              <a:rPr lang="en-US" altLang="en-US" sz="2400" b="1" dirty="0">
                <a:latin typeface="Times New Roman" panose="02020603050405020304" pitchFamily="18" charset="0"/>
                <a:cs typeface="Times New Roman" panose="02020603050405020304" pitchFamily="18" charset="0"/>
              </a:rPr>
              <a:t>respond</a:t>
            </a:r>
            <a:r>
              <a:rPr lang="en-US" altLang="en-US" sz="2400" dirty="0">
                <a:latin typeface="Times New Roman" panose="02020603050405020304" pitchFamily="18" charset="0"/>
                <a:cs typeface="Times New Roman" panose="02020603050405020304" pitchFamily="18" charset="0"/>
              </a:rPr>
              <a:t> to issues </a:t>
            </a:r>
            <a:r>
              <a:rPr lang="en-US" altLang="en-US" sz="2400" b="1" dirty="0">
                <a:latin typeface="Times New Roman" panose="02020603050405020304" pitchFamily="18" charset="0"/>
                <a:cs typeface="Times New Roman" panose="02020603050405020304" pitchFamily="18" charset="0"/>
              </a:rPr>
              <a:t>quickly</a:t>
            </a:r>
            <a:r>
              <a:rPr lang="en-US" altLang="en-US" sz="24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7"/>
            </a:pPr>
            <a:r>
              <a:rPr lang="en-US" altLang="en-US" sz="2400" b="1" dirty="0">
                <a:solidFill>
                  <a:srgbClr val="0000CC"/>
                </a:solidFill>
                <a:latin typeface="Times New Roman" panose="02020603050405020304" pitchFamily="18" charset="0"/>
                <a:cs typeface="Times New Roman" panose="02020603050405020304" pitchFamily="18" charset="0"/>
              </a:rPr>
              <a:t>Culture and </a:t>
            </a:r>
            <a:r>
              <a:rPr lang="en-US" altLang="en-US" sz="2400" b="1" dirty="0" smtClean="0">
                <a:solidFill>
                  <a:srgbClr val="0000CC"/>
                </a:solidFill>
                <a:latin typeface="Times New Roman" panose="02020603050405020304" pitchFamily="18" charset="0"/>
                <a:cs typeface="Times New Roman" panose="02020603050405020304" pitchFamily="18" charset="0"/>
              </a:rPr>
              <a:t>Practices</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DevOps</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more</a:t>
            </a:r>
            <a:r>
              <a:rPr lang="en-US" altLang="en-US" sz="2400" dirty="0">
                <a:latin typeface="Times New Roman" panose="02020603050405020304" pitchFamily="18" charset="0"/>
                <a:cs typeface="Times New Roman" panose="02020603050405020304" pitchFamily="18" charset="0"/>
              </a:rPr>
              <a:t> than just a </a:t>
            </a:r>
            <a:r>
              <a:rPr lang="en-US" altLang="en-US" sz="2400" b="1" dirty="0">
                <a:solidFill>
                  <a:srgbClr val="660033"/>
                </a:solidFill>
                <a:latin typeface="Times New Roman" panose="02020603050405020304" pitchFamily="18" charset="0"/>
                <a:cs typeface="Times New Roman" panose="02020603050405020304" pitchFamily="18" charset="0"/>
              </a:rPr>
              <a:t>set</a:t>
            </a:r>
            <a:r>
              <a:rPr lang="en-US" altLang="en-US" sz="2400" dirty="0">
                <a:latin typeface="Times New Roman" panose="02020603050405020304" pitchFamily="18" charset="0"/>
                <a:cs typeface="Times New Roman" panose="02020603050405020304" pitchFamily="18" charset="0"/>
              </a:rPr>
              <a:t> of </a:t>
            </a:r>
            <a:r>
              <a:rPr lang="en-US" altLang="en-US" sz="2400" b="1" dirty="0">
                <a:solidFill>
                  <a:srgbClr val="660033"/>
                </a:solidFill>
                <a:latin typeface="Times New Roman" panose="02020603050405020304" pitchFamily="18" charset="0"/>
                <a:cs typeface="Times New Roman" panose="02020603050405020304" pitchFamily="18" charset="0"/>
              </a:rPr>
              <a:t>tools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technologies</a:t>
            </a:r>
            <a:r>
              <a:rPr lang="en-US" altLang="en-US" sz="2400" dirty="0">
                <a:latin typeface="Times New Roman" panose="02020603050405020304" pitchFamily="18" charset="0"/>
                <a:cs typeface="Times New Roman" panose="02020603050405020304" pitchFamily="18" charset="0"/>
              </a:rPr>
              <a:t>; it is also a </a:t>
            </a:r>
            <a:r>
              <a:rPr lang="en-US" altLang="en-US" sz="2400" b="1" dirty="0">
                <a:solidFill>
                  <a:srgbClr val="FF0000"/>
                </a:solidFill>
                <a:latin typeface="Times New Roman" panose="02020603050405020304" pitchFamily="18" charset="0"/>
                <a:cs typeface="Times New Roman" panose="02020603050405020304" pitchFamily="18" charset="0"/>
              </a:rPr>
              <a:t>cultural</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organizational</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mindset</a:t>
            </a:r>
            <a:r>
              <a:rPr lang="en-US" altLang="en-US" sz="2400" dirty="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DevOps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promotes</a:t>
            </a:r>
            <a:r>
              <a:rPr lang="en-US" altLang="en-US" sz="2400" dirty="0">
                <a:latin typeface="Times New Roman" panose="02020603050405020304" pitchFamily="18" charset="0"/>
                <a:cs typeface="Times New Roman" panose="02020603050405020304" pitchFamily="18" charset="0"/>
              </a:rPr>
              <a:t> a </a:t>
            </a:r>
            <a:r>
              <a:rPr lang="en-US" altLang="en-US" sz="2400" b="1" dirty="0">
                <a:solidFill>
                  <a:srgbClr val="6600CC"/>
                </a:solidFill>
                <a:latin typeface="Times New Roman" panose="02020603050405020304" pitchFamily="18" charset="0"/>
                <a:cs typeface="Times New Roman" panose="02020603050405020304" pitchFamily="18" charset="0"/>
              </a:rPr>
              <a:t>culture</a:t>
            </a:r>
            <a:r>
              <a:rPr lang="en-US" altLang="en-US" sz="2400" dirty="0">
                <a:latin typeface="Times New Roman" panose="02020603050405020304" pitchFamily="18" charset="0"/>
                <a:cs typeface="Times New Roman" panose="02020603050405020304" pitchFamily="18" charset="0"/>
              </a:rPr>
              <a:t> of </a:t>
            </a:r>
            <a:r>
              <a:rPr lang="en-US" altLang="en-US" sz="2400" b="1" dirty="0">
                <a:solidFill>
                  <a:srgbClr val="6600CC"/>
                </a:solidFill>
                <a:latin typeface="Times New Roman" panose="02020603050405020304" pitchFamily="18" charset="0"/>
                <a:cs typeface="Times New Roman" panose="02020603050405020304" pitchFamily="18" charset="0"/>
              </a:rPr>
              <a:t>collaboration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CC"/>
                </a:solidFill>
                <a:latin typeface="Times New Roman" panose="02020603050405020304" pitchFamily="18" charset="0"/>
                <a:cs typeface="Times New Roman" panose="02020603050405020304" pitchFamily="18" charset="0"/>
              </a:rPr>
              <a:t>transparency</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b="1" dirty="0">
                <a:solidFill>
                  <a:srgbClr val="6600CC"/>
                </a:solidFill>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	experimentation</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0000CC"/>
                </a:solidFill>
                <a:latin typeface="Times New Roman" panose="02020603050405020304" pitchFamily="18" charset="0"/>
                <a:cs typeface="Times New Roman" panose="02020603050405020304" pitchFamily="18" charset="0"/>
              </a:rPr>
              <a:t>continuous learning</a:t>
            </a:r>
            <a:r>
              <a:rPr lang="en-US" altLang="en-US" sz="2400" dirty="0">
                <a:latin typeface="Times New Roman" panose="02020603050405020304" pitchFamily="18" charset="0"/>
                <a:cs typeface="Times New Roman" panose="02020603050405020304" pitchFamily="18" charset="0"/>
              </a:rPr>
              <a:t>, where </a:t>
            </a:r>
            <a:r>
              <a:rPr lang="en-US" altLang="en-US" sz="2400" b="1" dirty="0">
                <a:solidFill>
                  <a:srgbClr val="0000CC"/>
                </a:solidFill>
                <a:latin typeface="Times New Roman" panose="02020603050405020304" pitchFamily="18" charset="0"/>
                <a:cs typeface="Times New Roman" panose="02020603050405020304" pitchFamily="18" charset="0"/>
              </a:rPr>
              <a:t>teams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take </a:t>
            </a:r>
            <a:r>
              <a:rPr lang="en-US" altLang="en-US" sz="2400" b="1" dirty="0">
                <a:solidFill>
                  <a:srgbClr val="0000CC"/>
                </a:solidFill>
                <a:latin typeface="Times New Roman" panose="02020603050405020304" pitchFamily="18" charset="0"/>
                <a:cs typeface="Times New Roman" panose="02020603050405020304" pitchFamily="18" charset="0"/>
              </a:rPr>
              <a:t>ownership</a:t>
            </a:r>
            <a:r>
              <a:rPr lang="en-US" altLang="en-US" sz="2400" dirty="0">
                <a:latin typeface="Times New Roman" panose="02020603050405020304" pitchFamily="18" charset="0"/>
                <a:cs typeface="Times New Roman" panose="02020603050405020304" pitchFamily="18" charset="0"/>
              </a:rPr>
              <a:t> of their work, </a:t>
            </a:r>
            <a:r>
              <a:rPr lang="en-US" altLang="en-US" sz="2400" b="1" dirty="0">
                <a:solidFill>
                  <a:srgbClr val="660033"/>
                </a:solidFill>
                <a:latin typeface="Times New Roman" panose="02020603050405020304" pitchFamily="18" charset="0"/>
                <a:cs typeface="Times New Roman" panose="02020603050405020304" pitchFamily="18" charset="0"/>
              </a:rPr>
              <a:t>embrace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change</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strive</a:t>
            </a:r>
            <a:r>
              <a:rPr lang="en-US" altLang="en-US" sz="2400" dirty="0">
                <a:latin typeface="Times New Roman" panose="02020603050405020304" pitchFamily="18" charset="0"/>
                <a:cs typeface="Times New Roman" panose="02020603050405020304" pitchFamily="18" charset="0"/>
              </a:rPr>
              <a:t> for </a:t>
            </a:r>
            <a:r>
              <a:rPr lang="en-US" altLang="en-US" sz="2400" b="1" dirty="0">
                <a:solidFill>
                  <a:srgbClr val="660033"/>
                </a:solidFill>
                <a:latin typeface="Times New Roman" panose="02020603050405020304" pitchFamily="18" charset="0"/>
                <a:cs typeface="Times New Roman" panose="02020603050405020304" pitchFamily="18" charset="0"/>
              </a:rPr>
              <a:t>excellence</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FontTx/>
              <a:buAutoNum type="arabicPeriod" startAt="7"/>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519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7.2 Characteristics of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8"/>
            <a:ext cx="12192000" cy="6577781"/>
          </a:xfrm>
        </p:spPr>
        <p:txBody>
          <a:bodyPr>
            <a:noAutofit/>
          </a:bodyPr>
          <a:lstStyle/>
          <a:p>
            <a:pPr marL="0" lvl="0" indent="0" algn="just" eaLnBrk="0" fontAlgn="base" hangingPunct="0">
              <a:lnSpc>
                <a:spcPct val="200000"/>
              </a:lnSpc>
              <a:spcBef>
                <a:spcPct val="0"/>
              </a:spcBef>
              <a:spcAft>
                <a:spcPct val="0"/>
              </a:spcAft>
              <a:buFontTx/>
              <a:buAutoNum type="arabicPeriod" startAt="8"/>
            </a:pPr>
            <a:r>
              <a:rPr lang="en-US" altLang="en-US" sz="2600" b="1" dirty="0" smtClean="0">
                <a:solidFill>
                  <a:srgbClr val="0000CC"/>
                </a:solidFill>
                <a:latin typeface="Times New Roman" panose="02020603050405020304" pitchFamily="18" charset="0"/>
                <a:cs typeface="Times New Roman" panose="02020603050405020304" pitchFamily="18" charset="0"/>
              </a:rPr>
              <a:t>Security</a:t>
            </a:r>
            <a:r>
              <a:rPr lang="en-US" altLang="en-US" sz="2600" dirty="0" smtClean="0">
                <a:solidFill>
                  <a:srgbClr val="0000CC"/>
                </a:solidFill>
                <a:latin typeface="Times New Roman" panose="02020603050405020304" pitchFamily="18" charset="0"/>
                <a:cs typeface="Times New Roman" panose="02020603050405020304" pitchFamily="18" charset="0"/>
              </a:rPr>
              <a:t> </a:t>
            </a:r>
          </a:p>
          <a:p>
            <a:pPr lvl="0" algn="just" eaLnBrk="0" fontAlgn="base" hangingPunct="0">
              <a:lnSpc>
                <a:spcPct val="20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incorporates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security principles</a:t>
            </a:r>
            <a:r>
              <a:rPr lang="en-US" altLang="en-US" sz="2600" dirty="0">
                <a:solidFill>
                  <a:srgbClr val="660033"/>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660033"/>
                </a:solidFill>
                <a:latin typeface="Times New Roman" panose="02020603050405020304" pitchFamily="18" charset="0"/>
                <a:cs typeface="Times New Roman" panose="02020603050405020304" pitchFamily="18" charset="0"/>
              </a:rPr>
              <a:t>practices</a:t>
            </a:r>
            <a:r>
              <a:rPr lang="en-US" altLang="en-US" sz="2600" dirty="0">
                <a:latin typeface="Times New Roman" panose="02020603050405020304" pitchFamily="18" charset="0"/>
                <a:cs typeface="Times New Roman" panose="02020603050405020304" pitchFamily="18" charset="0"/>
              </a:rPr>
              <a:t> throughout the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20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software</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delivery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pipeline</a:t>
            </a:r>
            <a:r>
              <a:rPr lang="en-US" altLang="en-US" sz="2600" dirty="0">
                <a:latin typeface="Times New Roman" panose="02020603050405020304" pitchFamily="18" charset="0"/>
                <a:cs typeface="Times New Roman" panose="02020603050405020304" pitchFamily="18" charset="0"/>
              </a:rPr>
              <a:t>, from </a:t>
            </a:r>
            <a:r>
              <a:rPr lang="en-US" altLang="en-US" sz="2600" b="1" dirty="0">
                <a:solidFill>
                  <a:srgbClr val="D60093"/>
                </a:solidFill>
                <a:latin typeface="Times New Roman" panose="02020603050405020304" pitchFamily="18" charset="0"/>
                <a:cs typeface="Times New Roman" panose="02020603050405020304" pitchFamily="18" charset="0"/>
              </a:rPr>
              <a:t>design</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20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development</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to </a:t>
            </a:r>
            <a:r>
              <a:rPr lang="en-US" altLang="en-US" sz="2600" b="1" dirty="0">
                <a:solidFill>
                  <a:srgbClr val="D60093"/>
                </a:solidFill>
                <a:latin typeface="Times New Roman" panose="02020603050405020304" pitchFamily="18" charset="0"/>
                <a:cs typeface="Times New Roman" panose="02020603050405020304" pitchFamily="18" charset="0"/>
              </a:rPr>
              <a:t>deployment</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D60093"/>
                </a:solidFill>
                <a:latin typeface="Times New Roman" panose="02020603050405020304" pitchFamily="18" charset="0"/>
                <a:cs typeface="Times New Roman" panose="02020603050405020304" pitchFamily="18" charset="0"/>
              </a:rPr>
              <a:t>operation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200000"/>
              </a:lnSpc>
              <a:spcBef>
                <a:spcPct val="0"/>
              </a:spcBef>
              <a:spcAft>
                <a:spcPct val="0"/>
              </a:spcAft>
              <a:buFont typeface="Wingdings" panose="05000000000000000000" pitchFamily="2" charset="2"/>
              <a:buChar char="§"/>
            </a:pPr>
            <a:r>
              <a:rPr lang="en-US" altLang="en-US" sz="2600" b="1" dirty="0" err="1" smtClean="0">
                <a:latin typeface="Times New Roman" panose="02020603050405020304" pitchFamily="18" charset="0"/>
                <a:cs typeface="Times New Roman" panose="02020603050405020304" pitchFamily="18" charset="0"/>
              </a:rPr>
              <a:t>DevSecOps</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integrates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security</a:t>
            </a:r>
            <a:r>
              <a:rPr lang="en-US" altLang="en-US" sz="2600" dirty="0">
                <a:latin typeface="Times New Roman" panose="02020603050405020304" pitchFamily="18" charset="0"/>
                <a:cs typeface="Times New Roman" panose="02020603050405020304" pitchFamily="18" charset="0"/>
              </a:rPr>
              <a:t> into the </a:t>
            </a:r>
            <a:r>
              <a:rPr lang="en-US" altLang="en-US" sz="2600" b="1" dirty="0">
                <a:solidFill>
                  <a:srgbClr val="0000CC"/>
                </a:solidFill>
                <a:latin typeface="Times New Roman" panose="02020603050405020304" pitchFamily="18" charset="0"/>
                <a:cs typeface="Times New Roman" panose="02020603050405020304" pitchFamily="18" charset="0"/>
              </a:rPr>
              <a:t>DevOps</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workflow</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20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ensuring</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that </a:t>
            </a:r>
            <a:r>
              <a:rPr lang="en-US" altLang="en-US" sz="2600" b="1" dirty="0">
                <a:solidFill>
                  <a:srgbClr val="660033"/>
                </a:solidFill>
                <a:latin typeface="Times New Roman" panose="02020603050405020304" pitchFamily="18" charset="0"/>
                <a:cs typeface="Times New Roman" panose="02020603050405020304" pitchFamily="18" charset="0"/>
              </a:rPr>
              <a:t>security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33"/>
                </a:solidFill>
                <a:latin typeface="Times New Roman" panose="02020603050405020304" pitchFamily="18" charset="0"/>
                <a:cs typeface="Times New Roman" panose="02020603050405020304" pitchFamily="18" charset="0"/>
              </a:rPr>
              <a:t>considerations</a:t>
            </a:r>
            <a:r>
              <a:rPr lang="en-US" altLang="en-US" sz="2600" dirty="0">
                <a:latin typeface="Times New Roman" panose="02020603050405020304" pitchFamily="18" charset="0"/>
                <a:cs typeface="Times New Roman" panose="02020603050405020304" pitchFamily="18" charset="0"/>
              </a:rPr>
              <a:t> are </a:t>
            </a:r>
            <a:r>
              <a:rPr lang="en-US" altLang="en-US" sz="2600" b="1" dirty="0">
                <a:latin typeface="Times New Roman" panose="02020603050405020304" pitchFamily="18" charset="0"/>
                <a:cs typeface="Times New Roman" panose="02020603050405020304" pitchFamily="18" charset="0"/>
              </a:rPr>
              <a:t>addressed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early</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20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often </a:t>
            </a:r>
            <a:r>
              <a:rPr lang="en-US" altLang="en-US" sz="2600" dirty="0">
                <a:latin typeface="Times New Roman" panose="02020603050405020304" pitchFamily="18" charset="0"/>
                <a:cs typeface="Times New Roman" panose="02020603050405020304" pitchFamily="18" charset="0"/>
              </a:rPr>
              <a:t>and that </a:t>
            </a:r>
            <a:r>
              <a:rPr lang="en-US" altLang="en-US" sz="2600" b="1" dirty="0">
                <a:solidFill>
                  <a:srgbClr val="FF0000"/>
                </a:solidFill>
                <a:latin typeface="Times New Roman" panose="02020603050405020304" pitchFamily="18" charset="0"/>
                <a:cs typeface="Times New Roman" panose="02020603050405020304" pitchFamily="18" charset="0"/>
              </a:rPr>
              <a:t>security</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FF0000"/>
                </a:solidFill>
                <a:latin typeface="Times New Roman" panose="02020603050405020304" pitchFamily="18" charset="0"/>
                <a:cs typeface="Times New Roman" panose="02020603050405020304" pitchFamily="18" charset="0"/>
              </a:rPr>
              <a:t>everyone's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responsibility</a:t>
            </a:r>
            <a:r>
              <a:rPr lang="en-US" alt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05855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0647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7.2 Advantages </a:t>
            </a:r>
            <a:r>
              <a:rPr lang="en-US" altLang="en-US" sz="2800" b="1" dirty="0">
                <a:solidFill>
                  <a:srgbClr val="FF0000"/>
                </a:solidFill>
                <a:latin typeface="Times New Roman" panose="02020603050405020304" pitchFamily="18" charset="0"/>
                <a:cs typeface="Times New Roman" panose="02020603050405020304" pitchFamily="18" charset="0"/>
              </a:rPr>
              <a:t>of the DevOps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6764570"/>
              </p:ext>
            </p:extLst>
          </p:nvPr>
        </p:nvGraphicFramePr>
        <p:xfrm>
          <a:off x="-9832" y="222209"/>
          <a:ext cx="12201832" cy="6640836"/>
        </p:xfrm>
        <a:graphic>
          <a:graphicData uri="http://schemas.openxmlformats.org/drawingml/2006/table">
            <a:tbl>
              <a:tblPr firstRow="1" bandRow="1">
                <a:tableStyleId>{5C22544A-7EE6-4342-B048-85BDC9FD1C3A}</a:tableStyleId>
              </a:tblPr>
              <a:tblGrid>
                <a:gridCol w="2679290">
                  <a:extLst>
                    <a:ext uri="{9D8B030D-6E8A-4147-A177-3AD203B41FA5}">
                      <a16:colId xmlns:a16="http://schemas.microsoft.com/office/drawing/2014/main" val="1705132550"/>
                    </a:ext>
                  </a:extLst>
                </a:gridCol>
                <a:gridCol w="9522542">
                  <a:extLst>
                    <a:ext uri="{9D8B030D-6E8A-4147-A177-3AD203B41FA5}">
                      <a16:colId xmlns:a16="http://schemas.microsoft.com/office/drawing/2014/main" val="1975373302"/>
                    </a:ext>
                  </a:extLst>
                </a:gridCol>
              </a:tblGrid>
              <a:tr h="680754">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Advantages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1547851"/>
                  </a:ext>
                </a:extLst>
              </a:tr>
              <a:tr h="1985012">
                <a:tc>
                  <a:txBody>
                    <a:bodyPr/>
                    <a:lstStyle/>
                    <a:p>
                      <a:pPr algn="just">
                        <a:lnSpc>
                          <a:spcPct val="150000"/>
                        </a:lnSpc>
                      </a:pPr>
                      <a:r>
                        <a:rPr lang="en-US" altLang="en-US" sz="2600" b="1" dirty="0" smtClean="0">
                          <a:solidFill>
                            <a:srgbClr val="660033"/>
                          </a:solidFill>
                          <a:latin typeface="Times New Roman" panose="02020603050405020304" pitchFamily="18" charset="0"/>
                          <a:cs typeface="Times New Roman" panose="02020603050405020304" pitchFamily="18" charset="0"/>
                        </a:rPr>
                        <a:t>Faster Time-to-Market</a:t>
                      </a:r>
                      <a:endParaRPr lang="en-GB" sz="26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enables </a:t>
                      </a:r>
                      <a:r>
                        <a:rPr lang="en-US" altLang="en-US" sz="2600" b="1" dirty="0" smtClean="0">
                          <a:solidFill>
                            <a:srgbClr val="6600CC"/>
                          </a:solidFill>
                          <a:latin typeface="Times New Roman" panose="02020603050405020304" pitchFamily="18" charset="0"/>
                          <a:cs typeface="Times New Roman" panose="02020603050405020304" pitchFamily="18" charset="0"/>
                        </a:rPr>
                        <a:t>faster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delivery</a:t>
                      </a:r>
                      <a:r>
                        <a:rPr lang="en-US" altLang="en-US" sz="2600" dirty="0" smtClean="0">
                          <a:latin typeface="Times New Roman" panose="02020603050405020304" pitchFamily="18" charset="0"/>
                          <a:cs typeface="Times New Roman" panose="02020603050405020304" pitchFamily="18" charset="0"/>
                        </a:rPr>
                        <a:t> of </a:t>
                      </a:r>
                      <a:r>
                        <a:rPr lang="en-US" altLang="en-US" sz="2600" b="1" dirty="0" smtClean="0">
                          <a:solidFill>
                            <a:srgbClr val="6600CC"/>
                          </a:solidFill>
                          <a:latin typeface="Times New Roman" panose="02020603050405020304" pitchFamily="18" charset="0"/>
                          <a:cs typeface="Times New Roman" panose="02020603050405020304" pitchFamily="18" charset="0"/>
                        </a:rPr>
                        <a:t>software</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updates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allowing</a:t>
                      </a:r>
                      <a:endParaRPr lang="en-US" altLang="en-US" sz="2600" b="0" dirty="0" smtClean="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0" baseline="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teams</a:t>
                      </a:r>
                      <a:r>
                        <a:rPr lang="en-US" altLang="en-US" sz="2600" dirty="0" smtClean="0">
                          <a:latin typeface="Times New Roman" panose="02020603050405020304" pitchFamily="18" charset="0"/>
                          <a:cs typeface="Times New Roman" panose="02020603050405020304" pitchFamily="18" charset="0"/>
                        </a:rPr>
                        <a:t> to </a:t>
                      </a:r>
                      <a:r>
                        <a:rPr lang="en-US" altLang="en-US" sz="2600" b="1" dirty="0" smtClean="0">
                          <a:solidFill>
                            <a:srgbClr val="D60093"/>
                          </a:solidFill>
                          <a:latin typeface="Times New Roman" panose="02020603050405020304" pitchFamily="18" charset="0"/>
                          <a:cs typeface="Times New Roman" panose="02020603050405020304" pitchFamily="18" charset="0"/>
                        </a:rPr>
                        <a:t>respond</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quickly</a:t>
                      </a:r>
                      <a:r>
                        <a:rPr lang="en-US" altLang="en-US" sz="2600" dirty="0" smtClean="0">
                          <a:latin typeface="Times New Roman" panose="02020603050405020304" pitchFamily="18" charset="0"/>
                          <a:cs typeface="Times New Roman" panose="02020603050405020304" pitchFamily="18" charset="0"/>
                        </a:rPr>
                        <a:t> to </a:t>
                      </a:r>
                      <a:r>
                        <a:rPr lang="en-US" altLang="en-US" sz="2600" b="1" dirty="0" smtClean="0">
                          <a:solidFill>
                            <a:srgbClr val="D60093"/>
                          </a:solidFill>
                          <a:latin typeface="Times New Roman" panose="02020603050405020304" pitchFamily="18" charset="0"/>
                          <a:cs typeface="Times New Roman" panose="02020603050405020304" pitchFamily="18" charset="0"/>
                        </a:rPr>
                        <a:t>changing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user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needs</a:t>
                      </a:r>
                      <a:r>
                        <a:rPr lang="en-US" altLang="en-US" sz="26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market</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demands</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006600"/>
                          </a:solidFill>
                          <a:latin typeface="Times New Roman" panose="02020603050405020304" pitchFamily="18" charset="0"/>
                          <a:cs typeface="Times New Roman" panose="02020603050405020304" pitchFamily="18" charset="0"/>
                        </a:rPr>
                        <a:t>competitive</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006600"/>
                          </a:solidFill>
                          <a:latin typeface="Times New Roman" panose="02020603050405020304" pitchFamily="18" charset="0"/>
                          <a:cs typeface="Times New Roman" panose="02020603050405020304" pitchFamily="18" charset="0"/>
                        </a:rPr>
                        <a:t>pressures</a:t>
                      </a:r>
                      <a:r>
                        <a:rPr lang="en-US" altLang="en-US"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295247240"/>
                  </a:ext>
                </a:extLst>
              </a:tr>
              <a:tr h="1985012">
                <a:tc>
                  <a:txBody>
                    <a:bodyPr/>
                    <a:lstStyle/>
                    <a:p>
                      <a:pPr algn="just">
                        <a:lnSpc>
                          <a:spcPct val="150000"/>
                        </a:lnSpc>
                      </a:pPr>
                      <a:r>
                        <a:rPr lang="en-US" altLang="en-US" sz="2600" b="1" dirty="0" smtClean="0">
                          <a:solidFill>
                            <a:srgbClr val="0000CC"/>
                          </a:solidFill>
                          <a:latin typeface="Times New Roman" panose="02020603050405020304" pitchFamily="18" charset="0"/>
                          <a:cs typeface="Times New Roman" panose="02020603050405020304" pitchFamily="18" charset="0"/>
                        </a:rPr>
                        <a:t>Improved Collaboration</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fosters </a:t>
                      </a:r>
                      <a:r>
                        <a:rPr lang="en-US" altLang="en-US" sz="2600" b="1" dirty="0" smtClean="0">
                          <a:solidFill>
                            <a:srgbClr val="FF0000"/>
                          </a:solidFill>
                          <a:latin typeface="Times New Roman" panose="02020603050405020304" pitchFamily="18" charset="0"/>
                          <a:cs typeface="Times New Roman" panose="02020603050405020304" pitchFamily="18" charset="0"/>
                        </a:rPr>
                        <a:t>collaboration</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FF0000"/>
                          </a:solidFill>
                          <a:latin typeface="Times New Roman" panose="02020603050405020304" pitchFamily="18" charset="0"/>
                          <a:cs typeface="Times New Roman" panose="02020603050405020304" pitchFamily="18" charset="0"/>
                        </a:rPr>
                        <a:t>communication</a:t>
                      </a:r>
                      <a:r>
                        <a:rPr lang="en-US" altLang="en-US" sz="2600" dirty="0" smtClean="0">
                          <a:latin typeface="Times New Roman" panose="02020603050405020304" pitchFamily="18" charset="0"/>
                          <a:cs typeface="Times New Roman" panose="02020603050405020304" pitchFamily="18" charset="0"/>
                        </a:rPr>
                        <a:t> between</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aseline="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development</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operations</a:t>
                      </a:r>
                      <a:r>
                        <a:rPr lang="en-US" altLang="en-US" sz="2600" dirty="0" smtClean="0">
                          <a:latin typeface="Times New Roman" panose="02020603050405020304" pitchFamily="18" charset="0"/>
                          <a:cs typeface="Times New Roman" panose="02020603050405020304" pitchFamily="18" charset="0"/>
                        </a:rPr>
                        <a:t>, and other </a:t>
                      </a:r>
                      <a:r>
                        <a:rPr lang="en-US" altLang="en-US" sz="2600" b="1" dirty="0" smtClean="0">
                          <a:solidFill>
                            <a:srgbClr val="660033"/>
                          </a:solidFill>
                          <a:latin typeface="Times New Roman" panose="02020603050405020304" pitchFamily="18" charset="0"/>
                          <a:cs typeface="Times New Roman" panose="02020603050405020304" pitchFamily="18" charset="0"/>
                        </a:rPr>
                        <a:t>stakeholders</a:t>
                      </a:r>
                      <a:r>
                        <a:rPr lang="en-US" altLang="en-US" sz="2600" dirty="0" smtClean="0">
                          <a:latin typeface="Times New Roman" panose="02020603050405020304" pitchFamily="18" charset="0"/>
                          <a:cs typeface="Times New Roman" panose="02020603050405020304" pitchFamily="18" charset="0"/>
                        </a:rPr>
                        <a:t>,    </a:t>
                      </a:r>
                      <a:r>
                        <a:rPr lang="en-US" altLang="en-US" sz="2600" baseline="0" dirty="0" smtClean="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leading to </a:t>
                      </a:r>
                      <a:r>
                        <a:rPr lang="en-US" altLang="en-US" sz="2600" b="1" dirty="0" smtClean="0">
                          <a:solidFill>
                            <a:srgbClr val="6600CC"/>
                          </a:solidFill>
                          <a:latin typeface="Times New Roman" panose="02020603050405020304" pitchFamily="18" charset="0"/>
                          <a:cs typeface="Times New Roman" panose="02020603050405020304" pitchFamily="18" charset="0"/>
                        </a:rPr>
                        <a:t>better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alignment</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shared</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goals</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6600CC"/>
                          </a:solidFill>
                          <a:latin typeface="Times New Roman" panose="02020603050405020304" pitchFamily="18" charset="0"/>
                          <a:cs typeface="Times New Roman" panose="02020603050405020304" pitchFamily="18" charset="0"/>
                        </a:rPr>
                        <a:t>improved</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outcomes</a:t>
                      </a:r>
                      <a:r>
                        <a:rPr lang="en-US" altLang="en-US"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46312784"/>
                  </a:ext>
                </a:extLst>
              </a:tr>
              <a:tr h="1985012">
                <a:tc>
                  <a:txBody>
                    <a:bodyPr/>
                    <a:lstStyle/>
                    <a:p>
                      <a:pPr algn="just">
                        <a:lnSpc>
                          <a:spcPct val="150000"/>
                        </a:lnSpc>
                      </a:pPr>
                      <a:r>
                        <a:rPr lang="en-US" altLang="en-US" sz="2600" b="1" dirty="0" smtClean="0">
                          <a:solidFill>
                            <a:srgbClr val="FF0000"/>
                          </a:solidFill>
                          <a:latin typeface="Times New Roman" panose="02020603050405020304" pitchFamily="18" charset="0"/>
                          <a:cs typeface="Times New Roman" panose="02020603050405020304" pitchFamily="18" charset="0"/>
                        </a:rPr>
                        <a:t>Greater Efficiency</a:t>
                      </a:r>
                      <a:endParaRPr lang="en-GB" sz="2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automation</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reduces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manual</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effort</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D60093"/>
                          </a:solidFill>
                          <a:latin typeface="Times New Roman" panose="02020603050405020304" pitchFamily="18" charset="0"/>
                          <a:cs typeface="Times New Roman" panose="02020603050405020304" pitchFamily="18" charset="0"/>
                        </a:rPr>
                        <a:t>errors</a:t>
                      </a:r>
                      <a:r>
                        <a:rPr lang="en-US" altLang="en-US" sz="26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1" dirty="0" smtClean="0">
                          <a:solidFill>
                            <a:srgbClr val="D60093"/>
                          </a:solidFill>
                          <a:latin typeface="Times New Roman" panose="02020603050405020304" pitchFamily="18" charset="0"/>
                          <a:cs typeface="Times New Roman" panose="02020603050405020304" pitchFamily="18" charset="0"/>
                        </a:rPr>
                        <a:t>                    cycle times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enabling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teams</a:t>
                      </a:r>
                      <a:r>
                        <a:rPr lang="en-US" altLang="en-US" sz="2600" dirty="0" smtClean="0">
                          <a:latin typeface="Times New Roman" panose="02020603050405020304" pitchFamily="18" charset="0"/>
                          <a:cs typeface="Times New Roman" panose="02020603050405020304" pitchFamily="18" charset="0"/>
                        </a:rPr>
                        <a:t> to </a:t>
                      </a:r>
                      <a:r>
                        <a:rPr lang="en-US" altLang="en-US" sz="2600" b="1" dirty="0" smtClean="0">
                          <a:solidFill>
                            <a:srgbClr val="660033"/>
                          </a:solidFill>
                          <a:latin typeface="Times New Roman" panose="02020603050405020304" pitchFamily="18" charset="0"/>
                          <a:cs typeface="Times New Roman" panose="02020603050405020304" pitchFamily="18" charset="0"/>
                        </a:rPr>
                        <a:t>deliver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more</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value</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with </a:t>
                      </a:r>
                      <a:r>
                        <a:rPr lang="en-US" altLang="en-US" sz="2600" b="1" dirty="0" smtClean="0">
                          <a:latin typeface="Times New Roman" panose="02020603050405020304" pitchFamily="18" charset="0"/>
                          <a:cs typeface="Times New Roman" panose="02020603050405020304" pitchFamily="18" charset="0"/>
                        </a:rPr>
                        <a:t>fewer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resources</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latin typeface="Times New Roman" panose="02020603050405020304" pitchFamily="18" charset="0"/>
                          <a:cs typeface="Times New Roman" panose="02020603050405020304" pitchFamily="18" charset="0"/>
                        </a:rPr>
                        <a:t>less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friction</a:t>
                      </a:r>
                      <a:r>
                        <a:rPr lang="en-US" altLang="en-US"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586207716"/>
                  </a:ext>
                </a:extLst>
              </a:tr>
            </a:tbl>
          </a:graphicData>
        </a:graphic>
      </p:graphicFrame>
    </p:spTree>
    <p:extLst>
      <p:ext uri="{BB962C8B-B14F-4D97-AF65-F5344CB8AC3E}">
        <p14:creationId xmlns:p14="http://schemas.microsoft.com/office/powerpoint/2010/main" val="13437558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2544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7.2 Advantages </a:t>
            </a:r>
            <a:r>
              <a:rPr lang="en-US" altLang="en-US" sz="2800" b="1" dirty="0">
                <a:solidFill>
                  <a:srgbClr val="FF0000"/>
                </a:solidFill>
                <a:latin typeface="Times New Roman" panose="02020603050405020304" pitchFamily="18" charset="0"/>
                <a:cs typeface="Times New Roman" panose="02020603050405020304" pitchFamily="18" charset="0"/>
              </a:rPr>
              <a:t>of the DevOps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39636220"/>
              </p:ext>
            </p:extLst>
          </p:nvPr>
        </p:nvGraphicFramePr>
        <p:xfrm>
          <a:off x="-9832" y="325448"/>
          <a:ext cx="12201832" cy="6532552"/>
        </p:xfrm>
        <a:graphic>
          <a:graphicData uri="http://schemas.openxmlformats.org/drawingml/2006/table">
            <a:tbl>
              <a:tblPr firstRow="1" bandRow="1">
                <a:tableStyleId>{5C22544A-7EE6-4342-B048-85BDC9FD1C3A}</a:tableStyleId>
              </a:tblPr>
              <a:tblGrid>
                <a:gridCol w="2679290">
                  <a:extLst>
                    <a:ext uri="{9D8B030D-6E8A-4147-A177-3AD203B41FA5}">
                      <a16:colId xmlns:a16="http://schemas.microsoft.com/office/drawing/2014/main" val="1705132550"/>
                    </a:ext>
                  </a:extLst>
                </a:gridCol>
                <a:gridCol w="9522542">
                  <a:extLst>
                    <a:ext uri="{9D8B030D-6E8A-4147-A177-3AD203B41FA5}">
                      <a16:colId xmlns:a16="http://schemas.microsoft.com/office/drawing/2014/main" val="1975373302"/>
                    </a:ext>
                  </a:extLst>
                </a:gridCol>
              </a:tblGrid>
              <a:tr h="737385">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Advantages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1547851"/>
                  </a:ext>
                </a:extLst>
              </a:tr>
              <a:tr h="2578050">
                <a:tc>
                  <a:txBody>
                    <a:bodyPr/>
                    <a:lstStyle/>
                    <a:p>
                      <a:pPr algn="just">
                        <a:lnSpc>
                          <a:spcPct val="150000"/>
                        </a:lnSpc>
                      </a:pPr>
                      <a:r>
                        <a:rPr lang="en-US" altLang="en-US" sz="2600" b="1" dirty="0" smtClean="0">
                          <a:solidFill>
                            <a:srgbClr val="660033"/>
                          </a:solidFill>
                          <a:latin typeface="Times New Roman" panose="02020603050405020304" pitchFamily="18" charset="0"/>
                          <a:cs typeface="Times New Roman" panose="02020603050405020304" pitchFamily="18" charset="0"/>
                        </a:rPr>
                        <a:t>Higher Quality</a:t>
                      </a:r>
                      <a:endParaRPr lang="en-GB" sz="26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practices</a:t>
                      </a:r>
                      <a:r>
                        <a:rPr lang="en-US" altLang="en-US" sz="2600" dirty="0" smtClean="0">
                          <a:latin typeface="Times New Roman" panose="02020603050405020304" pitchFamily="18" charset="0"/>
                          <a:cs typeface="Times New Roman" panose="02020603050405020304" pitchFamily="18" charset="0"/>
                        </a:rPr>
                        <a:t> such as </a:t>
                      </a:r>
                      <a:r>
                        <a:rPr lang="en-US" altLang="en-US" sz="2600" b="1" dirty="0" smtClean="0">
                          <a:solidFill>
                            <a:srgbClr val="6600CC"/>
                          </a:solidFill>
                          <a:latin typeface="Times New Roman" panose="02020603050405020304" pitchFamily="18" charset="0"/>
                          <a:cs typeface="Times New Roman" panose="02020603050405020304" pitchFamily="18" charset="0"/>
                        </a:rPr>
                        <a:t>continuous integration,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1" dirty="0" smtClean="0">
                          <a:solidFill>
                            <a:srgbClr val="6600CC"/>
                          </a:solidFill>
                          <a:latin typeface="Times New Roman" panose="02020603050405020304" pitchFamily="18" charset="0"/>
                          <a:cs typeface="Times New Roman" panose="02020603050405020304" pitchFamily="18" charset="0"/>
                        </a:rPr>
                        <a:t>                automated testing</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D60093"/>
                          </a:solidFill>
                          <a:latin typeface="Times New Roman" panose="02020603050405020304" pitchFamily="18" charset="0"/>
                          <a:cs typeface="Times New Roman" panose="02020603050405020304" pitchFamily="18" charset="0"/>
                        </a:rPr>
                        <a:t>continuous delivery,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1" dirty="0" smtClean="0">
                          <a:solidFill>
                            <a:srgbClr val="D60093"/>
                          </a:solidFill>
                          <a:latin typeface="Times New Roman" panose="02020603050405020304" pitchFamily="18" charset="0"/>
                          <a:cs typeface="Times New Roman" panose="02020603050405020304" pitchFamily="18" charset="0"/>
                        </a:rPr>
                        <a:t>                 improve software quality</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reliability</a:t>
                      </a:r>
                      <a:r>
                        <a:rPr lang="en-US" altLang="en-US" sz="2600" dirty="0" smtClean="0">
                          <a:latin typeface="Times New Roman" panose="02020603050405020304" pitchFamily="18" charset="0"/>
                          <a:cs typeface="Times New Roman" panose="02020603050405020304" pitchFamily="18" charset="0"/>
                        </a:rPr>
                        <a:t>, and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maintainability</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reducing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defects</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800000"/>
                          </a:solidFill>
                          <a:latin typeface="Times New Roman" panose="02020603050405020304" pitchFamily="18" charset="0"/>
                          <a:cs typeface="Times New Roman" panose="02020603050405020304" pitchFamily="18" charset="0"/>
                        </a:rPr>
                        <a:t>rework</a:t>
                      </a:r>
                      <a:r>
                        <a:rPr lang="en-US" altLang="en-US" sz="26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44222143"/>
                  </a:ext>
                </a:extLst>
              </a:tr>
              <a:tr h="3217117">
                <a:tc>
                  <a:txBody>
                    <a:bodyPr/>
                    <a:lstStyle/>
                    <a:p>
                      <a:pPr algn="just">
                        <a:lnSpc>
                          <a:spcPct val="150000"/>
                        </a:lnSpc>
                      </a:pPr>
                      <a:r>
                        <a:rPr lang="en-US" altLang="en-US" sz="2600" b="1" dirty="0" smtClean="0">
                          <a:solidFill>
                            <a:srgbClr val="0000CC"/>
                          </a:solidFill>
                          <a:latin typeface="Times New Roman" panose="02020603050405020304" pitchFamily="18" charset="0"/>
                          <a:cs typeface="Times New Roman" panose="02020603050405020304" pitchFamily="18" charset="0"/>
                        </a:rPr>
                        <a:t>Enhanced Resilience</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b="1" dirty="0" smtClean="0">
                          <a:latin typeface="Times New Roman" panose="02020603050405020304" pitchFamily="18" charset="0"/>
                          <a:cs typeface="Times New Roman" panose="02020603050405020304" pitchFamily="18" charset="0"/>
                        </a:rPr>
                        <a:t>DevOps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practices</a:t>
                      </a:r>
                      <a:r>
                        <a:rPr lang="en-US" altLang="en-US" sz="2600" dirty="0" smtClean="0">
                          <a:latin typeface="Times New Roman" panose="02020603050405020304" pitchFamily="18" charset="0"/>
                          <a:cs typeface="Times New Roman" panose="02020603050405020304" pitchFamily="18" charset="0"/>
                        </a:rPr>
                        <a:t> such as </a:t>
                      </a:r>
                      <a:r>
                        <a:rPr lang="en-US" altLang="en-US" sz="2600" b="1" dirty="0" smtClean="0">
                          <a:solidFill>
                            <a:srgbClr val="0000CC"/>
                          </a:solidFill>
                          <a:latin typeface="Times New Roman" panose="02020603050405020304" pitchFamily="18" charset="0"/>
                          <a:cs typeface="Times New Roman" panose="02020603050405020304" pitchFamily="18" charset="0"/>
                        </a:rPr>
                        <a:t>infrastructure</a:t>
                      </a:r>
                      <a:r>
                        <a:rPr lang="en-US" altLang="en-US" sz="2600" dirty="0" smtClean="0">
                          <a:latin typeface="Times New Roman" panose="02020603050405020304" pitchFamily="18" charset="0"/>
                          <a:cs typeface="Times New Roman" panose="02020603050405020304" pitchFamily="18" charset="0"/>
                        </a:rPr>
                        <a:t> as </a:t>
                      </a:r>
                      <a:r>
                        <a:rPr lang="en-US" altLang="en-US" sz="2600" b="1" dirty="0" smtClean="0">
                          <a:solidFill>
                            <a:srgbClr val="0000CC"/>
                          </a:solidFill>
                          <a:latin typeface="Times New Roman" panose="02020603050405020304" pitchFamily="18" charset="0"/>
                          <a:cs typeface="Times New Roman" panose="02020603050405020304" pitchFamily="18" charset="0"/>
                        </a:rPr>
                        <a:t>code</a:t>
                      </a:r>
                      <a:r>
                        <a:rPr lang="en-US" altLang="en-US" sz="26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b="1" dirty="0" smtClean="0">
                          <a:solidFill>
                            <a:srgbClr val="0000CC"/>
                          </a:solidFill>
                          <a:latin typeface="Times New Roman" panose="02020603050405020304" pitchFamily="18" charset="0"/>
                          <a:cs typeface="Times New Roman" panose="02020603050405020304" pitchFamily="18" charset="0"/>
                        </a:rPr>
                        <a:t>                    monitoring</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latin typeface="Times New Roman" panose="02020603050405020304" pitchFamily="18" charset="0"/>
                          <a:cs typeface="Times New Roman" panose="02020603050405020304" pitchFamily="18" charset="0"/>
                        </a:rPr>
                        <a:t>feedback</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enable</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teams</a:t>
                      </a:r>
                      <a:r>
                        <a:rPr lang="en-US" altLang="en-US" sz="2600" dirty="0" smtClean="0">
                          <a:latin typeface="Times New Roman" panose="02020603050405020304" pitchFamily="18" charset="0"/>
                          <a:cs typeface="Times New Roman" panose="02020603050405020304" pitchFamily="18" charset="0"/>
                        </a:rPr>
                        <a:t> to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detect</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6600CC"/>
                          </a:solidFill>
                          <a:latin typeface="Times New Roman" panose="02020603050405020304" pitchFamily="18" charset="0"/>
                          <a:cs typeface="Times New Roman" panose="02020603050405020304" pitchFamily="18" charset="0"/>
                        </a:rPr>
                        <a:t>respond</a:t>
                      </a:r>
                      <a:r>
                        <a:rPr lang="en-US" altLang="en-US" sz="2600" dirty="0" smtClean="0">
                          <a:latin typeface="Times New Roman" panose="02020603050405020304" pitchFamily="18" charset="0"/>
                          <a:cs typeface="Times New Roman" panose="02020603050405020304" pitchFamily="18" charset="0"/>
                        </a:rPr>
                        <a:t> to </a:t>
                      </a:r>
                      <a:r>
                        <a:rPr lang="en-US" altLang="en-US" sz="2600" b="1" dirty="0" smtClean="0">
                          <a:solidFill>
                            <a:srgbClr val="6600CC"/>
                          </a:solidFill>
                          <a:latin typeface="Times New Roman" panose="02020603050405020304" pitchFamily="18" charset="0"/>
                          <a:cs typeface="Times New Roman" panose="02020603050405020304" pitchFamily="18" charset="0"/>
                        </a:rPr>
                        <a:t>issues</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quickly</a:t>
                      </a:r>
                      <a:r>
                        <a:rPr lang="en-US" altLang="en-US" sz="26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improving</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system</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resilience</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smtClean="0">
                          <a:solidFill>
                            <a:srgbClr val="FF0000"/>
                          </a:solidFill>
                          <a:latin typeface="Times New Roman" panose="02020603050405020304" pitchFamily="18" charset="0"/>
                          <a:cs typeface="Times New Roman" panose="02020603050405020304" pitchFamily="18" charset="0"/>
                        </a:rPr>
                        <a:t>uptime</a:t>
                      </a:r>
                      <a:r>
                        <a:rPr lang="en-US" altLang="en-US" sz="2600" dirty="0" smtClean="0">
                          <a:latin typeface="Times New Roman" panose="02020603050405020304" pitchFamily="18" charset="0"/>
                          <a:cs typeface="Times New Roman" panose="02020603050405020304" pitchFamily="18" charset="0"/>
                        </a:rPr>
                        <a:t>.</a:t>
                      </a:r>
                    </a:p>
                    <a:p>
                      <a:pPr algn="just">
                        <a:lnSpc>
                          <a:spcPct val="150000"/>
                        </a:lnSpc>
                      </a:pP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7015665"/>
                  </a:ext>
                </a:extLst>
              </a:tr>
            </a:tbl>
          </a:graphicData>
        </a:graphic>
      </p:graphicFrame>
    </p:spTree>
    <p:extLst>
      <p:ext uri="{BB962C8B-B14F-4D97-AF65-F5344CB8AC3E}">
        <p14:creationId xmlns:p14="http://schemas.microsoft.com/office/powerpoint/2010/main" val="42258603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7.3 </a:t>
            </a:r>
            <a:r>
              <a:rPr lang="en-US" altLang="en-US" sz="2800" b="1" dirty="0">
                <a:solidFill>
                  <a:srgbClr val="FF0000"/>
                </a:solidFill>
                <a:latin typeface="Times New Roman" panose="02020603050405020304" pitchFamily="18" charset="0"/>
                <a:cs typeface="Times New Roman" panose="02020603050405020304" pitchFamily="18" charset="0"/>
              </a:rPr>
              <a:t>Disadvantages of the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7601881"/>
              </p:ext>
            </p:extLst>
          </p:nvPr>
        </p:nvGraphicFramePr>
        <p:xfrm>
          <a:off x="0" y="280220"/>
          <a:ext cx="12192000" cy="8595360"/>
        </p:xfrm>
        <a:graphic>
          <a:graphicData uri="http://schemas.openxmlformats.org/drawingml/2006/table">
            <a:tbl>
              <a:tblPr firstRow="1" bandRow="1">
                <a:tableStyleId>{5C22544A-7EE6-4342-B048-85BDC9FD1C3A}</a:tableStyleId>
              </a:tblPr>
              <a:tblGrid>
                <a:gridCol w="2557185">
                  <a:extLst>
                    <a:ext uri="{9D8B030D-6E8A-4147-A177-3AD203B41FA5}">
                      <a16:colId xmlns:a16="http://schemas.microsoft.com/office/drawing/2014/main" val="3478195413"/>
                    </a:ext>
                  </a:extLst>
                </a:gridCol>
                <a:gridCol w="9634815">
                  <a:extLst>
                    <a:ext uri="{9D8B030D-6E8A-4147-A177-3AD203B41FA5}">
                      <a16:colId xmlns:a16="http://schemas.microsoft.com/office/drawing/2014/main" val="1462328594"/>
                    </a:ext>
                  </a:extLst>
                </a:gridCol>
              </a:tblGrid>
              <a:tr h="333140">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spcBef>
                          <a:spcPts val="0"/>
                        </a:spcBef>
                        <a:spcAft>
                          <a:spcPts val="0"/>
                        </a:spcAft>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4821483"/>
                  </a:ext>
                </a:extLst>
              </a:tr>
              <a:tr h="1082705">
                <a:tc>
                  <a:txBody>
                    <a:bodyPr/>
                    <a:lstStyle/>
                    <a:p>
                      <a:pPr algn="just">
                        <a:lnSpc>
                          <a:spcPct val="150000"/>
                        </a:lnSpc>
                        <a:spcBef>
                          <a:spcPts val="0"/>
                        </a:spcBef>
                        <a:spcAft>
                          <a:spcPts val="0"/>
                        </a:spcAft>
                      </a:pPr>
                      <a:r>
                        <a:rPr lang="en-US" altLang="en-US" sz="2400" b="1" dirty="0" smtClean="0">
                          <a:solidFill>
                            <a:srgbClr val="660033"/>
                          </a:solidFill>
                          <a:latin typeface="Times New Roman" panose="02020603050405020304" pitchFamily="18" charset="0"/>
                          <a:cs typeface="Times New Roman" panose="02020603050405020304" pitchFamily="18" charset="0"/>
                        </a:rPr>
                        <a:t>Cultural Challenges</a:t>
                      </a:r>
                      <a:endParaRPr lang="en-GB" sz="24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Requires a cultural shift and may encounter resistance from teams accustomed to traditional ways of working.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Building a DevOps culture of collaboration, experimentation, and continuous improvement may take time and effort.</a:t>
                      </a:r>
                    </a:p>
                  </a:txBody>
                  <a:tcPr/>
                </a:tc>
                <a:extLst>
                  <a:ext uri="{0D108BD9-81ED-4DB2-BD59-A6C34878D82A}">
                    <a16:rowId xmlns:a16="http://schemas.microsoft.com/office/drawing/2014/main" val="886378590"/>
                  </a:ext>
                </a:extLst>
              </a:tr>
              <a:tr h="1082705">
                <a:tc>
                  <a:txBody>
                    <a:bodyPr/>
                    <a:lstStyle/>
                    <a:p>
                      <a:pPr algn="just">
                        <a:lnSpc>
                          <a:spcPct val="150000"/>
                        </a:lnSpc>
                        <a:spcBef>
                          <a:spcPts val="0"/>
                        </a:spcBef>
                        <a:spcAft>
                          <a:spcPts val="0"/>
                        </a:spcAft>
                      </a:pPr>
                      <a:r>
                        <a:rPr lang="en-US" altLang="en-US" sz="2400" b="1" dirty="0" smtClean="0">
                          <a:solidFill>
                            <a:srgbClr val="0000CC"/>
                          </a:solidFill>
                          <a:latin typeface="Times New Roman" panose="02020603050405020304" pitchFamily="18" charset="0"/>
                          <a:cs typeface="Times New Roman" panose="02020603050405020304" pitchFamily="18" charset="0"/>
                        </a:rPr>
                        <a:t>Complexity</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DevOps pipelines and automation can introduce complexity, particularly in large-scale or distributed environments.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Managing and maintaining complex DevOps toolchains and workflows may require specialized skills and resources.</a:t>
                      </a:r>
                    </a:p>
                  </a:txBody>
                  <a:tcPr/>
                </a:tc>
                <a:extLst>
                  <a:ext uri="{0D108BD9-81ED-4DB2-BD59-A6C34878D82A}">
                    <a16:rowId xmlns:a16="http://schemas.microsoft.com/office/drawing/2014/main" val="2707612386"/>
                  </a:ext>
                </a:extLst>
              </a:tr>
              <a:tr h="1082705">
                <a:tc>
                  <a:txBody>
                    <a:bodyPr/>
                    <a:lstStyle/>
                    <a:p>
                      <a:pPr algn="just">
                        <a:lnSpc>
                          <a:spcPct val="150000"/>
                        </a:lnSpc>
                        <a:spcBef>
                          <a:spcPts val="0"/>
                        </a:spcBef>
                        <a:spcAft>
                          <a:spcPts val="0"/>
                        </a:spcAft>
                      </a:pPr>
                      <a:r>
                        <a:rPr lang="en-US" altLang="en-US" sz="2400" b="1" dirty="0" smtClean="0">
                          <a:solidFill>
                            <a:srgbClr val="FF0000"/>
                          </a:solidFill>
                          <a:latin typeface="Times New Roman" panose="02020603050405020304" pitchFamily="18" charset="0"/>
                          <a:cs typeface="Times New Roman" panose="02020603050405020304" pitchFamily="18" charset="0"/>
                        </a:rPr>
                        <a:t>Tooling Overload</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lvl="0" indent="-285750" algn="just" eaLnBrk="0" fontAlgn="base" hangingPunct="0">
                        <a:lnSpc>
                          <a:spcPct val="150000"/>
                        </a:lnSpc>
                        <a:spcBef>
                          <a:spcPts val="0"/>
                        </a:spcBef>
                        <a:spcAft>
                          <a:spcPts val="0"/>
                        </a:spcAft>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 DevOps ecosystem is vast and rapidly evolving, with a wide range of tools and technologies available. </a:t>
                      </a:r>
                    </a:p>
                    <a:p>
                      <a:pPr marL="285750" lvl="0" indent="-285750" algn="just" eaLnBrk="0" fontAlgn="base" hangingPunct="0">
                        <a:lnSpc>
                          <a:spcPct val="150000"/>
                        </a:lnSpc>
                        <a:spcBef>
                          <a:spcPts val="0"/>
                        </a:spcBef>
                        <a:spcAft>
                          <a:spcPts val="0"/>
                        </a:spcAft>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Choosing and integrating the right tools for specific use cases and environments can be challenging, leading to tooling overload and fragmentation.</a:t>
                      </a:r>
                    </a:p>
                    <a:p>
                      <a:pPr algn="just">
                        <a:lnSpc>
                          <a:spcPct val="150000"/>
                        </a:lnSpc>
                        <a:spcBef>
                          <a:spcPts val="0"/>
                        </a:spcBef>
                        <a:spcAft>
                          <a:spcPts val="0"/>
                        </a:spcAft>
                      </a:pP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3888369"/>
                  </a:ext>
                </a:extLst>
              </a:tr>
            </a:tbl>
          </a:graphicData>
        </a:graphic>
      </p:graphicFrame>
    </p:spTree>
    <p:extLst>
      <p:ext uri="{BB962C8B-B14F-4D97-AF65-F5344CB8AC3E}">
        <p14:creationId xmlns:p14="http://schemas.microsoft.com/office/powerpoint/2010/main" val="12633906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7.3 </a:t>
            </a:r>
            <a:r>
              <a:rPr lang="en-US" altLang="en-US" sz="2800" b="1" dirty="0">
                <a:solidFill>
                  <a:srgbClr val="FF0000"/>
                </a:solidFill>
                <a:latin typeface="Times New Roman" panose="02020603050405020304" pitchFamily="18" charset="0"/>
                <a:cs typeface="Times New Roman" panose="02020603050405020304" pitchFamily="18" charset="0"/>
              </a:rPr>
              <a:t>Disadvantages of the DevOps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0052" y="4174313"/>
            <a:ext cx="11901948" cy="6577780"/>
          </a:xfrm>
        </p:spPr>
        <p:txBody>
          <a:bodyPr>
            <a:normAutofit/>
          </a:bodyPr>
          <a:lstStyle/>
          <a:p>
            <a:pPr algn="just">
              <a:lnSpc>
                <a:spcPct val="150000"/>
              </a:lnSpc>
            </a:pPr>
            <a:endParaRPr lang="en-GB" dirty="0">
              <a:latin typeface="Times New Roman" panose="02020603050405020304" pitchFamily="18" charset="0"/>
              <a:cs typeface="Times New Roman" panose="02020603050405020304" pitchFamily="18"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94216444"/>
              </p:ext>
            </p:extLst>
          </p:nvPr>
        </p:nvGraphicFramePr>
        <p:xfrm>
          <a:off x="0" y="280220"/>
          <a:ext cx="12192000" cy="6217920"/>
        </p:xfrm>
        <a:graphic>
          <a:graphicData uri="http://schemas.openxmlformats.org/drawingml/2006/table">
            <a:tbl>
              <a:tblPr firstRow="1" bandRow="1">
                <a:tableStyleId>{5C22544A-7EE6-4342-B048-85BDC9FD1C3A}</a:tableStyleId>
              </a:tblPr>
              <a:tblGrid>
                <a:gridCol w="2557185">
                  <a:extLst>
                    <a:ext uri="{9D8B030D-6E8A-4147-A177-3AD203B41FA5}">
                      <a16:colId xmlns:a16="http://schemas.microsoft.com/office/drawing/2014/main" val="3478195413"/>
                    </a:ext>
                  </a:extLst>
                </a:gridCol>
                <a:gridCol w="9634815">
                  <a:extLst>
                    <a:ext uri="{9D8B030D-6E8A-4147-A177-3AD203B41FA5}">
                      <a16:colId xmlns:a16="http://schemas.microsoft.com/office/drawing/2014/main" val="1462328594"/>
                    </a:ext>
                  </a:extLst>
                </a:gridCol>
              </a:tblGrid>
              <a:tr h="333140">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Disadvantages </a:t>
                      </a:r>
                      <a:endParaRPr lang="en-GB" sz="2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600" dirty="0" smtClean="0">
                          <a:latin typeface="Times New Roman" panose="02020603050405020304" pitchFamily="18" charset="0"/>
                          <a:cs typeface="Times New Roman" panose="02020603050405020304" pitchFamily="18" charset="0"/>
                        </a:rPr>
                        <a:t>Descriptions </a:t>
                      </a: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4821483"/>
                  </a:ext>
                </a:extLst>
              </a:tr>
              <a:tr h="1082705">
                <a:tc>
                  <a:txBody>
                    <a:bodyPr/>
                    <a:lstStyle/>
                    <a:p>
                      <a:pPr algn="just">
                        <a:lnSpc>
                          <a:spcPct val="150000"/>
                        </a:lnSpc>
                      </a:pPr>
                      <a:r>
                        <a:rPr lang="en-US" altLang="en-US" sz="2600" b="1" dirty="0" smtClean="0">
                          <a:solidFill>
                            <a:srgbClr val="0000CC"/>
                          </a:solidFill>
                          <a:latin typeface="Times New Roman" panose="02020603050405020304" pitchFamily="18" charset="0"/>
                          <a:cs typeface="Times New Roman" panose="02020603050405020304" pitchFamily="18" charset="0"/>
                        </a:rPr>
                        <a:t>Security Risks</a:t>
                      </a:r>
                      <a:endParaRPr lang="en-GB" sz="26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smtClean="0">
                          <a:latin typeface="Times New Roman" panose="02020603050405020304" pitchFamily="18" charset="0"/>
                          <a:cs typeface="Times New Roman" panose="02020603050405020304" pitchFamily="18" charset="0"/>
                        </a:rPr>
                        <a:t>DevOps automation and rapid deployment practices may introduce security risks if not implemented and managed properly.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err="1" smtClean="0">
                          <a:latin typeface="Times New Roman" panose="02020603050405020304" pitchFamily="18" charset="0"/>
                          <a:cs typeface="Times New Roman" panose="02020603050405020304" pitchFamily="18" charset="0"/>
                        </a:rPr>
                        <a:t>DevSecOps</a:t>
                      </a:r>
                      <a:r>
                        <a:rPr lang="en-US" altLang="en-US" sz="2600" dirty="0" smtClean="0">
                          <a:latin typeface="Times New Roman" panose="02020603050405020304" pitchFamily="18" charset="0"/>
                          <a:cs typeface="Times New Roman" panose="02020603050405020304" pitchFamily="18" charset="0"/>
                        </a:rPr>
                        <a:t> principles and practices are essential for integrating security into the DevOps workflow and mitigating security threats.</a:t>
                      </a:r>
                    </a:p>
                  </a:txBody>
                  <a:tcPr/>
                </a:tc>
                <a:extLst>
                  <a:ext uri="{0D108BD9-81ED-4DB2-BD59-A6C34878D82A}">
                    <a16:rowId xmlns:a16="http://schemas.microsoft.com/office/drawing/2014/main" val="886378590"/>
                  </a:ext>
                </a:extLst>
              </a:tr>
              <a:tr h="1082705">
                <a:tc>
                  <a:txBody>
                    <a:bodyPr/>
                    <a:lstStyle/>
                    <a:p>
                      <a:pPr algn="just">
                        <a:lnSpc>
                          <a:spcPct val="150000"/>
                        </a:lnSpc>
                      </a:pPr>
                      <a:r>
                        <a:rPr lang="en-US" altLang="en-US" sz="2600" b="1" dirty="0" smtClean="0">
                          <a:solidFill>
                            <a:srgbClr val="FF0000"/>
                          </a:solidFill>
                          <a:latin typeface="Times New Roman" panose="02020603050405020304" pitchFamily="18" charset="0"/>
                          <a:cs typeface="Times New Roman" panose="02020603050405020304" pitchFamily="18" charset="0"/>
                        </a:rPr>
                        <a:t>Organizational Alignment</a:t>
                      </a:r>
                      <a:endParaRPr lang="en-GB" sz="2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smtClean="0">
                          <a:latin typeface="Times New Roman" panose="02020603050405020304" pitchFamily="18" charset="0"/>
                          <a:cs typeface="Times New Roman" panose="02020603050405020304" pitchFamily="18" charset="0"/>
                        </a:rPr>
                        <a:t>DevOps requires organizational alignment and buy-in from leadership, stakeholders, and teams across the organization.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600" dirty="0" err="1" smtClean="0">
                          <a:latin typeface="Times New Roman" panose="02020603050405020304" pitchFamily="18" charset="0"/>
                          <a:cs typeface="Times New Roman" panose="02020603050405020304" pitchFamily="18" charset="0"/>
                        </a:rPr>
                        <a:t>Siloed</a:t>
                      </a:r>
                      <a:r>
                        <a:rPr lang="en-US" altLang="en-US" sz="2600" dirty="0" smtClean="0">
                          <a:latin typeface="Times New Roman" panose="02020603050405020304" pitchFamily="18" charset="0"/>
                          <a:cs typeface="Times New Roman" panose="02020603050405020304" pitchFamily="18" charset="0"/>
                        </a:rPr>
                        <a:t> structures, conflicting priorities, and competing interests may hinder the adoption and success of DevOps initiatives.</a:t>
                      </a:r>
                    </a:p>
                    <a:p>
                      <a:pPr algn="just">
                        <a:lnSpc>
                          <a:spcPct val="150000"/>
                        </a:lnSpc>
                      </a:pPr>
                      <a:endParaRPr lang="en-GB"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7612386"/>
                  </a:ext>
                </a:extLst>
              </a:tr>
            </a:tbl>
          </a:graphicData>
        </a:graphic>
      </p:graphicFrame>
    </p:spTree>
    <p:extLst>
      <p:ext uri="{BB962C8B-B14F-4D97-AF65-F5344CB8AC3E}">
        <p14:creationId xmlns:p14="http://schemas.microsoft.com/office/powerpoint/2010/main" val="4393512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1947"/>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Note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226" y="353961"/>
            <a:ext cx="11813458" cy="6504039"/>
          </a:xfrm>
        </p:spPr>
        <p:txBody>
          <a:bodyPr>
            <a:norm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Overall, the </a:t>
            </a:r>
            <a:r>
              <a:rPr lang="en-US" altLang="en-US" b="1" dirty="0">
                <a:latin typeface="Times New Roman" panose="02020603050405020304" pitchFamily="18" charset="0"/>
                <a:cs typeface="Times New Roman" panose="02020603050405020304" pitchFamily="18" charset="0"/>
              </a:rPr>
              <a:t>DevOps Model </a:t>
            </a:r>
            <a:r>
              <a:rPr lang="en-US" altLang="en-US" dirty="0">
                <a:latin typeface="Times New Roman" panose="02020603050405020304" pitchFamily="18" charset="0"/>
                <a:cs typeface="Times New Roman" panose="02020603050405020304" pitchFamily="18" charset="0"/>
              </a:rPr>
              <a:t>offers </a:t>
            </a:r>
            <a:r>
              <a:rPr lang="en-US" altLang="en-US" b="1" dirty="0">
                <a:latin typeface="Times New Roman" panose="02020603050405020304" pitchFamily="18" charset="0"/>
                <a:cs typeface="Times New Roman" panose="02020603050405020304" pitchFamily="18" charset="0"/>
              </a:rPr>
              <a:t>significant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benefits</a:t>
            </a:r>
            <a:r>
              <a:rPr lang="en-US" altLang="en-US" dirty="0">
                <a:latin typeface="Times New Roman" panose="02020603050405020304" pitchFamily="18" charset="0"/>
                <a:cs typeface="Times New Roman" panose="02020603050405020304" pitchFamily="18" charset="0"/>
              </a:rPr>
              <a:t> in terms of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speed</a:t>
            </a:r>
            <a:r>
              <a:rPr lang="en-US" altLang="en-US" b="1" dirty="0">
                <a:solidFill>
                  <a:srgbClr val="6600CC"/>
                </a:solidFill>
                <a:latin typeface="Times New Roman" panose="02020603050405020304" pitchFamily="18" charset="0"/>
                <a:cs typeface="Times New Roman" panose="02020603050405020304" pitchFamily="18" charset="0"/>
              </a:rPr>
              <a:t>, efficiency, quality</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resilience</a:t>
            </a:r>
            <a:r>
              <a:rPr lang="en-US" altLang="en-US" dirty="0">
                <a:latin typeface="Times New Roman" panose="02020603050405020304" pitchFamily="18" charset="0"/>
                <a:cs typeface="Times New Roman" panose="02020603050405020304" pitchFamily="18" charset="0"/>
              </a:rPr>
              <a:t>, but it </a:t>
            </a:r>
            <a:r>
              <a:rPr lang="en-US" altLang="en-US" dirty="0" smtClean="0">
                <a:latin typeface="Times New Roman" panose="02020603050405020304" pitchFamily="18" charset="0"/>
                <a:cs typeface="Times New Roman" panose="02020603050405020304" pitchFamily="18" charset="0"/>
              </a:rPr>
              <a:t>also</a:t>
            </a: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presents </a:t>
            </a:r>
            <a:r>
              <a:rPr lang="en-US" altLang="en-US" b="1" dirty="0">
                <a:solidFill>
                  <a:srgbClr val="800000"/>
                </a:solidFill>
                <a:latin typeface="Times New Roman" panose="02020603050405020304" pitchFamily="18" charset="0"/>
                <a:cs typeface="Times New Roman" panose="02020603050405020304" pitchFamily="18" charset="0"/>
              </a:rPr>
              <a:t>challenges</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related</a:t>
            </a:r>
            <a:r>
              <a:rPr lang="en-US" altLang="en-US" dirty="0">
                <a:latin typeface="Times New Roman" panose="02020603050405020304" pitchFamily="18" charset="0"/>
                <a:cs typeface="Times New Roman" panose="02020603050405020304" pitchFamily="18" charset="0"/>
              </a:rPr>
              <a:t> to </a:t>
            </a:r>
            <a:r>
              <a:rPr lang="en-US" altLang="en-US" b="1" dirty="0">
                <a:solidFill>
                  <a:srgbClr val="800000"/>
                </a:solidFill>
                <a:latin typeface="Times New Roman" panose="02020603050405020304" pitchFamily="18" charset="0"/>
                <a:cs typeface="Times New Roman" panose="02020603050405020304" pitchFamily="18" charset="0"/>
              </a:rPr>
              <a:t>culture</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complexity</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tooling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security</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organizational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alignment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Successful </a:t>
            </a:r>
            <a:r>
              <a:rPr lang="en-US" altLang="en-US" b="1" dirty="0">
                <a:latin typeface="Times New Roman" panose="02020603050405020304" pitchFamily="18" charset="0"/>
                <a:cs typeface="Times New Roman" panose="02020603050405020304" pitchFamily="18" charset="0"/>
              </a:rPr>
              <a:t>DevOps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adoption</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requires</a:t>
            </a:r>
            <a:r>
              <a:rPr lang="en-US" altLang="en-US" dirty="0">
                <a:latin typeface="Times New Roman" panose="02020603050405020304" pitchFamily="18" charset="0"/>
                <a:cs typeface="Times New Roman" panose="02020603050405020304" pitchFamily="18" charset="0"/>
              </a:rPr>
              <a:t> a </a:t>
            </a:r>
            <a:r>
              <a:rPr lang="en-US" altLang="en-US" b="1" dirty="0">
                <a:solidFill>
                  <a:srgbClr val="660033"/>
                </a:solidFill>
                <a:latin typeface="Times New Roman" panose="02020603050405020304" pitchFamily="18" charset="0"/>
                <a:cs typeface="Times New Roman" panose="02020603050405020304" pitchFamily="18" charset="0"/>
              </a:rPr>
              <a:t>holistic</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approach</a:t>
            </a:r>
            <a:r>
              <a:rPr lang="en-US" altLang="en-US" dirty="0">
                <a:latin typeface="Times New Roman" panose="02020603050405020304" pitchFamily="18" charset="0"/>
                <a:cs typeface="Times New Roman" panose="02020603050405020304" pitchFamily="18" charset="0"/>
              </a:rPr>
              <a:t> that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addresses</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technical</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cultural</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organizational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aspects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as </a:t>
            </a:r>
            <a:r>
              <a:rPr lang="en-US" altLang="en-US" dirty="0">
                <a:latin typeface="Times New Roman" panose="02020603050405020304" pitchFamily="18" charset="0"/>
                <a:cs typeface="Times New Roman" panose="02020603050405020304" pitchFamily="18" charset="0"/>
              </a:rPr>
              <a:t>well as a </a:t>
            </a:r>
            <a:r>
              <a:rPr lang="en-US" altLang="en-US" b="1" dirty="0">
                <a:solidFill>
                  <a:srgbClr val="0000CC"/>
                </a:solidFill>
                <a:latin typeface="Times New Roman" panose="02020603050405020304" pitchFamily="18" charset="0"/>
                <a:cs typeface="Times New Roman" panose="02020603050405020304" pitchFamily="18" charset="0"/>
              </a:rPr>
              <a:t>commitment</a:t>
            </a:r>
            <a:r>
              <a:rPr lang="en-US" altLang="en-US" dirty="0">
                <a:latin typeface="Times New Roman" panose="02020603050405020304" pitchFamily="18" charset="0"/>
                <a:cs typeface="Times New Roman" panose="02020603050405020304" pitchFamily="18" charset="0"/>
              </a:rPr>
              <a:t> to </a:t>
            </a:r>
            <a:r>
              <a:rPr lang="en-US" altLang="en-US" b="1" dirty="0">
                <a:solidFill>
                  <a:srgbClr val="0000CC"/>
                </a:solidFill>
                <a:latin typeface="Times New Roman" panose="02020603050405020304" pitchFamily="18" charset="0"/>
                <a:cs typeface="Times New Roman" panose="02020603050405020304" pitchFamily="18" charset="0"/>
              </a:rPr>
              <a:t>continuous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learning</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adaptation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CC"/>
                </a:solidFill>
                <a:latin typeface="Times New Roman" panose="02020603050405020304" pitchFamily="18" charset="0"/>
                <a:cs typeface="Times New Roman" panose="02020603050405020304" pitchFamily="18" charset="0"/>
              </a:rPr>
              <a:t>improvement</a:t>
            </a:r>
            <a:r>
              <a:rPr lang="en-US" altLang="en-US" dirty="0" smtClean="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895983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 Prototyping </a:t>
            </a:r>
            <a:r>
              <a:rPr lang="en-GB" sz="2800" b="1"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p:cNvSpPr>
            <a:spLocks noGrp="1"/>
          </p:cNvSpPr>
          <p:nvPr>
            <p:ph idx="1"/>
          </p:nvPr>
        </p:nvSpPr>
        <p:spPr>
          <a:xfrm>
            <a:off x="0" y="280218"/>
            <a:ext cx="12192000" cy="6577782"/>
          </a:xfrm>
        </p:spPr>
        <p:txBody>
          <a:bodyPr>
            <a:no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It is </a:t>
            </a: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methodology</a:t>
            </a:r>
            <a:r>
              <a:rPr lang="en-US" altLang="en-US" dirty="0">
                <a:latin typeface="Times New Roman" panose="02020603050405020304" pitchFamily="18" charset="0"/>
                <a:cs typeface="Times New Roman" panose="02020603050405020304" pitchFamily="18" charset="0"/>
              </a:rPr>
              <a:t> that </a:t>
            </a:r>
            <a:r>
              <a:rPr lang="en-US" altLang="en-US" b="1" dirty="0">
                <a:latin typeface="Times New Roman" panose="02020603050405020304" pitchFamily="18" charset="0"/>
                <a:cs typeface="Times New Roman" panose="02020603050405020304" pitchFamily="18" charset="0"/>
              </a:rPr>
              <a:t>involves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creating</a:t>
            </a:r>
            <a:r>
              <a:rPr lang="en-US" altLang="en-US" dirty="0">
                <a:latin typeface="Times New Roman" panose="02020603050405020304" pitchFamily="18" charset="0"/>
                <a:cs typeface="Times New Roman" panose="02020603050405020304" pitchFamily="18" charset="0"/>
              </a:rPr>
              <a:t> a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 </a:t>
            </a:r>
            <a:r>
              <a:rPr lang="en-US" altLang="en-US" b="1" dirty="0" smtClean="0">
                <a:solidFill>
                  <a:srgbClr val="6600CC"/>
                </a:solidFill>
                <a:latin typeface="Times New Roman" panose="02020603050405020304" pitchFamily="18" charset="0"/>
                <a:cs typeface="Times New Roman" panose="02020603050405020304" pitchFamily="18" charset="0"/>
              </a:rPr>
              <a:t>preliminary</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version</a:t>
            </a:r>
            <a:r>
              <a:rPr lang="en-US" altLang="en-US" dirty="0">
                <a:latin typeface="Times New Roman" panose="02020603050405020304" pitchFamily="18" charset="0"/>
                <a:cs typeface="Times New Roman" panose="02020603050405020304" pitchFamily="18" charset="0"/>
              </a:rPr>
              <a:t> of the </a:t>
            </a:r>
            <a:r>
              <a:rPr lang="en-US" altLang="en-US" b="1" dirty="0" smtClean="0">
                <a:solidFill>
                  <a:srgbClr val="6600CC"/>
                </a:solidFill>
                <a:latin typeface="Times New Roman" panose="02020603050405020304" pitchFamily="18" charset="0"/>
                <a:cs typeface="Times New Roman" panose="02020603050405020304" pitchFamily="18" charset="0"/>
              </a:rPr>
              <a:t>software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called a </a:t>
            </a:r>
            <a:r>
              <a:rPr lang="en-US" altLang="en-US" b="1" dirty="0">
                <a:solidFill>
                  <a:srgbClr val="660033"/>
                </a:solidFill>
                <a:latin typeface="Times New Roman" panose="02020603050405020304" pitchFamily="18" charset="0"/>
                <a:cs typeface="Times New Roman" panose="02020603050405020304" pitchFamily="18" charset="0"/>
              </a:rPr>
              <a:t>prototype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to </a:t>
            </a:r>
            <a:r>
              <a:rPr lang="en-US" altLang="en-US" b="1" dirty="0">
                <a:solidFill>
                  <a:srgbClr val="800000"/>
                </a:solidFill>
                <a:latin typeface="Times New Roman" panose="02020603050405020304" pitchFamily="18" charset="0"/>
                <a:cs typeface="Times New Roman" panose="02020603050405020304" pitchFamily="18" charset="0"/>
              </a:rPr>
              <a:t>gather</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validate</a:t>
            </a:r>
            <a:r>
              <a:rPr lang="en-US" altLang="en-US" dirty="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before </a:t>
            </a:r>
            <a:r>
              <a:rPr lang="en-US" altLang="en-US" b="1" dirty="0">
                <a:solidFill>
                  <a:srgbClr val="0000CC"/>
                </a:solidFill>
                <a:latin typeface="Times New Roman" panose="02020603050405020304" pitchFamily="18" charset="0"/>
                <a:cs typeface="Times New Roman" panose="02020603050405020304" pitchFamily="18" charset="0"/>
              </a:rPr>
              <a:t>proceeding</a:t>
            </a:r>
            <a:r>
              <a:rPr lang="en-US" altLang="en-US" dirty="0">
                <a:latin typeface="Times New Roman" panose="02020603050405020304" pitchFamily="18" charset="0"/>
                <a:cs typeface="Times New Roman" panose="02020603050405020304" pitchFamily="18" charset="0"/>
              </a:rPr>
              <a:t> with </a:t>
            </a:r>
            <a:r>
              <a:rPr lang="en-US" altLang="en-US" b="1" dirty="0">
                <a:solidFill>
                  <a:srgbClr val="0000CC"/>
                </a:solidFill>
                <a:latin typeface="Times New Roman" panose="02020603050405020304" pitchFamily="18" charset="0"/>
                <a:cs typeface="Times New Roman" panose="02020603050405020304" pitchFamily="18" charset="0"/>
              </a:rPr>
              <a:t>full-scale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prototype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serves</a:t>
            </a:r>
            <a:r>
              <a:rPr lang="en-US" altLang="en-US" dirty="0">
                <a:latin typeface="Times New Roman" panose="02020603050405020304" pitchFamily="18" charset="0"/>
                <a:cs typeface="Times New Roman" panose="02020603050405020304" pitchFamily="18" charset="0"/>
              </a:rPr>
              <a:t> as a </a:t>
            </a:r>
            <a:r>
              <a:rPr lang="en-US" altLang="en-US" b="1" dirty="0">
                <a:solidFill>
                  <a:srgbClr val="800000"/>
                </a:solidFill>
                <a:latin typeface="Times New Roman" panose="02020603050405020304" pitchFamily="18" charset="0"/>
                <a:cs typeface="Times New Roman" panose="02020603050405020304" pitchFamily="18" charset="0"/>
              </a:rPr>
              <a:t>working model</a:t>
            </a:r>
            <a:r>
              <a:rPr lang="en-US" altLang="en-US" dirty="0">
                <a:solidFill>
                  <a:srgbClr val="8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the </a:t>
            </a:r>
            <a:r>
              <a:rPr lang="en-US" altLang="en-US" b="1" dirty="0">
                <a:solidFill>
                  <a:srgbClr val="800000"/>
                </a:solidFill>
                <a:latin typeface="Times New Roman" panose="02020603050405020304" pitchFamily="18" charset="0"/>
                <a:cs typeface="Times New Roman" panose="02020603050405020304" pitchFamily="18" charset="0"/>
              </a:rPr>
              <a:t>final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product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allowing</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to </a:t>
            </a:r>
            <a:r>
              <a:rPr lang="en-US" altLang="en-US" b="1" dirty="0">
                <a:solidFill>
                  <a:srgbClr val="6600CC"/>
                </a:solidFill>
                <a:latin typeface="Times New Roman" panose="02020603050405020304" pitchFamily="18" charset="0"/>
                <a:cs typeface="Times New Roman" panose="02020603050405020304" pitchFamily="18" charset="0"/>
              </a:rPr>
              <a:t>visualize</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interact</a:t>
            </a:r>
            <a:r>
              <a:rPr lang="en-US" altLang="en-US" dirty="0">
                <a:latin typeface="Times New Roman" panose="02020603050405020304" pitchFamily="18" charset="0"/>
                <a:cs typeface="Times New Roman" panose="02020603050405020304" pitchFamily="18" charset="0"/>
              </a:rPr>
              <a:t> with the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software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early in the </a:t>
            </a:r>
            <a:r>
              <a:rPr lang="en-US" altLang="en-US" b="1" dirty="0">
                <a:solidFill>
                  <a:srgbClr val="FF0000"/>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process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The </a:t>
            </a:r>
            <a:r>
              <a:rPr lang="en-US" altLang="en-US" b="1" dirty="0">
                <a:solidFill>
                  <a:srgbClr val="0000CC"/>
                </a:solidFill>
                <a:latin typeface="Times New Roman" panose="02020603050405020304" pitchFamily="18" charset="0"/>
                <a:cs typeface="Times New Roman" panose="02020603050405020304" pitchFamily="18" charset="0"/>
              </a:rPr>
              <a:t>Prototyping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Model</a:t>
            </a:r>
            <a:r>
              <a:rPr lang="en-US" altLang="en-US" dirty="0">
                <a:latin typeface="Times New Roman" panose="02020603050405020304" pitchFamily="18" charset="0"/>
                <a:cs typeface="Times New Roman" panose="02020603050405020304" pitchFamily="18" charset="0"/>
              </a:rPr>
              <a:t> is often used in </a:t>
            </a:r>
            <a:r>
              <a:rPr lang="en-US" altLang="en-US" b="1" dirty="0">
                <a:solidFill>
                  <a:srgbClr val="800000"/>
                </a:solidFill>
                <a:latin typeface="Times New Roman" panose="02020603050405020304" pitchFamily="18" charset="0"/>
                <a:cs typeface="Times New Roman" panose="02020603050405020304" pitchFamily="18" charset="0"/>
              </a:rPr>
              <a:t>projects</a:t>
            </a:r>
            <a:r>
              <a:rPr lang="en-US" altLang="en-US" dirty="0">
                <a:latin typeface="Times New Roman" panose="02020603050405020304" pitchFamily="18" charset="0"/>
                <a:cs typeface="Times New Roman" panose="02020603050405020304" pitchFamily="18" charset="0"/>
              </a:rPr>
              <a:t> with </a:t>
            </a:r>
            <a:r>
              <a:rPr lang="en-US" altLang="en-US" b="1" dirty="0">
                <a:solidFill>
                  <a:srgbClr val="800000"/>
                </a:solidFill>
                <a:latin typeface="Times New Roman" panose="02020603050405020304" pitchFamily="18" charset="0"/>
                <a:cs typeface="Times New Roman" panose="02020603050405020304" pitchFamily="18" charset="0"/>
              </a:rPr>
              <a:t>high</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levels</a:t>
            </a:r>
            <a:r>
              <a:rPr lang="en-US" altLang="en-US" dirty="0">
                <a:latin typeface="Times New Roman" panose="02020603050405020304" pitchFamily="18" charset="0"/>
                <a:cs typeface="Times New Roman" panose="02020603050405020304" pitchFamily="18" charset="0"/>
              </a:rPr>
              <a:t> of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uncertainty</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evolving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or where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user</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involvement</a:t>
            </a:r>
            <a:r>
              <a:rPr lang="en-US" altLang="en-US" dirty="0">
                <a:latin typeface="Times New Roman" panose="02020603050405020304" pitchFamily="18" charset="0"/>
                <a:cs typeface="Times New Roman" panose="02020603050405020304" pitchFamily="18" charset="0"/>
              </a:rPr>
              <a:t> is </a:t>
            </a:r>
            <a:r>
              <a:rPr lang="en-US" altLang="en-US" b="1" dirty="0">
                <a:solidFill>
                  <a:srgbClr val="6600CC"/>
                </a:solidFill>
                <a:latin typeface="Times New Roman" panose="02020603050405020304" pitchFamily="18" charset="0"/>
                <a:cs typeface="Times New Roman" panose="02020603050405020304" pitchFamily="18" charset="0"/>
              </a:rPr>
              <a:t>critical</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6097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8.1 Characteristics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2"/>
            <a:ext cx="12192000" cy="6592528"/>
          </a:xfrm>
        </p:spPr>
        <p:txBody>
          <a:bodyPr>
            <a:noAutofit/>
          </a:bodyPr>
          <a:lstStyle/>
          <a:p>
            <a:pPr marL="0" lvl="0" indent="0" algn="just" eaLnBrk="0" fontAlgn="base" hangingPunct="0">
              <a:lnSpc>
                <a:spcPct val="150000"/>
              </a:lnSpc>
              <a:spcBef>
                <a:spcPct val="0"/>
              </a:spcBef>
              <a:spcAft>
                <a:spcPct val="0"/>
              </a:spcAft>
              <a:buFontTx/>
              <a:buAutoNum type="arabicPeriod"/>
            </a:pPr>
            <a:r>
              <a:rPr lang="en-US" altLang="en-US" sz="2600" b="1" dirty="0">
                <a:solidFill>
                  <a:srgbClr val="6600CC"/>
                </a:solidFill>
                <a:latin typeface="Times New Roman" panose="02020603050405020304" pitchFamily="18" charset="0"/>
                <a:cs typeface="Times New Roman" panose="02020603050405020304" pitchFamily="18" charset="0"/>
              </a:rPr>
              <a:t>Requirements </a:t>
            </a:r>
            <a:r>
              <a:rPr lang="en-US" altLang="en-US" sz="2600" b="1" dirty="0" smtClean="0">
                <a:solidFill>
                  <a:srgbClr val="6600CC"/>
                </a:solidFill>
                <a:latin typeface="Times New Roman" panose="02020603050405020304" pitchFamily="18" charset="0"/>
                <a:cs typeface="Times New Roman" panose="02020603050405020304" pitchFamily="18" charset="0"/>
              </a:rPr>
              <a:t>Gathering</a:t>
            </a:r>
            <a:r>
              <a:rPr lang="en-US" altLang="en-US" sz="2600" dirty="0" smtClean="0">
                <a:solidFill>
                  <a:srgbClr val="6600CC"/>
                </a:solidFill>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Prototyping Model </a:t>
            </a:r>
            <a:r>
              <a:rPr lang="en-US" altLang="en-US" sz="2600" dirty="0">
                <a:latin typeface="Times New Roman" panose="02020603050405020304" pitchFamily="18" charset="0"/>
                <a:cs typeface="Times New Roman" panose="02020603050405020304" pitchFamily="18" charset="0"/>
              </a:rPr>
              <a:t>begins with requirements gathering, where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stakeholders </a:t>
            </a:r>
            <a:r>
              <a:rPr lang="en-US" altLang="en-US" sz="2600" dirty="0">
                <a:latin typeface="Times New Roman" panose="02020603050405020304" pitchFamily="18" charset="0"/>
                <a:cs typeface="Times New Roman" panose="02020603050405020304" pitchFamily="18" charset="0"/>
              </a:rPr>
              <a:t>collaborate to define the objectives,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features</a:t>
            </a:r>
            <a:r>
              <a:rPr lang="en-US" altLang="en-US" sz="2600" dirty="0">
                <a:latin typeface="Times New Roman" panose="02020603050405020304" pitchFamily="18" charset="0"/>
                <a:cs typeface="Times New Roman" panose="02020603050405020304" pitchFamily="18" charset="0"/>
              </a:rPr>
              <a:t>, and functionality of the </a:t>
            </a:r>
            <a:r>
              <a:rPr lang="en-US" altLang="en-US" sz="2600" dirty="0" smtClean="0">
                <a:latin typeface="Times New Roman" panose="02020603050405020304" pitchFamily="18" charset="0"/>
                <a:cs typeface="Times New Roman" panose="02020603050405020304" pitchFamily="18" charset="0"/>
              </a:rPr>
              <a:t>software.</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This </a:t>
            </a:r>
            <a:r>
              <a:rPr lang="en-US" altLang="en-US" sz="2600" dirty="0">
                <a:latin typeface="Times New Roman" panose="02020603050405020304" pitchFamily="18" charset="0"/>
                <a:cs typeface="Times New Roman" panose="02020603050405020304" pitchFamily="18" charset="0"/>
              </a:rPr>
              <a:t>initial phase helps establish a clear understanding of user needs and expectations.</a:t>
            </a:r>
          </a:p>
          <a:p>
            <a:pPr marL="0" lvl="0" indent="0" algn="just" eaLnBrk="0" fontAlgn="base" hangingPunct="0">
              <a:lnSpc>
                <a:spcPct val="150000"/>
              </a:lnSpc>
              <a:spcBef>
                <a:spcPct val="0"/>
              </a:spcBef>
              <a:spcAft>
                <a:spcPct val="0"/>
              </a:spcAft>
              <a:buFontTx/>
              <a:buAutoNum type="arabicPeriod" startAt="2"/>
            </a:pPr>
            <a:r>
              <a:rPr lang="en-US" altLang="en-US" sz="2600" b="1" dirty="0">
                <a:solidFill>
                  <a:srgbClr val="6600CC"/>
                </a:solidFill>
                <a:latin typeface="Times New Roman" panose="02020603050405020304" pitchFamily="18" charset="0"/>
                <a:cs typeface="Times New Roman" panose="02020603050405020304" pitchFamily="18" charset="0"/>
              </a:rPr>
              <a:t>Prototype </a:t>
            </a:r>
            <a:r>
              <a:rPr lang="en-US" altLang="en-US" sz="2600" b="1" dirty="0" smtClean="0">
                <a:solidFill>
                  <a:srgbClr val="6600CC"/>
                </a:solidFill>
                <a:latin typeface="Times New Roman" panose="02020603050405020304" pitchFamily="18" charset="0"/>
                <a:cs typeface="Times New Roman" panose="02020603050405020304" pitchFamily="18" charset="0"/>
              </a:rPr>
              <a:t>Development</a:t>
            </a:r>
            <a:endParaRPr lang="en-US" altLang="en-US" sz="2600" dirty="0" smtClean="0">
              <a:solidFill>
                <a:srgbClr val="66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Based </a:t>
            </a:r>
            <a:r>
              <a:rPr lang="en-US" altLang="en-US" sz="2600" dirty="0">
                <a:latin typeface="Times New Roman" panose="02020603050405020304" pitchFamily="18" charset="0"/>
                <a:cs typeface="Times New Roman" panose="02020603050405020304" pitchFamily="18" charset="0"/>
              </a:rPr>
              <a:t>on the gathered requirements, a preliminary version of </a:t>
            </a:r>
            <a:r>
              <a:rPr lang="en-US" altLang="en-US" sz="2600" dirty="0" smtClean="0">
                <a:latin typeface="Times New Roman" panose="02020603050405020304" pitchFamily="18" charset="0"/>
                <a:cs typeface="Times New Roman" panose="02020603050405020304" pitchFamily="18" charset="0"/>
              </a:rPr>
              <a:t>the</a:t>
            </a:r>
          </a:p>
          <a:p>
            <a:pPr marL="0" lvl="0" indent="0" algn="just" eaLnBrk="0" fontAlgn="base" hangingPunct="0">
              <a:lnSpc>
                <a:spcPct val="150000"/>
              </a:lnSpc>
              <a:spcBef>
                <a:spcPct val="0"/>
              </a:spcBef>
              <a:spcAft>
                <a:spcPct val="0"/>
              </a:spcAft>
              <a:buNone/>
            </a:pPr>
            <a:r>
              <a:rPr lang="en-US" altLang="en-US" sz="2600" dirty="0" smtClean="0">
                <a:latin typeface="Times New Roman" panose="02020603050405020304" pitchFamily="18" charset="0"/>
                <a:cs typeface="Times New Roman" panose="02020603050405020304" pitchFamily="18" charset="0"/>
              </a:rPr>
              <a:t>				software</a:t>
            </a:r>
            <a:r>
              <a:rPr lang="en-US" altLang="en-US" sz="2600" dirty="0">
                <a:latin typeface="Times New Roman" panose="02020603050405020304" pitchFamily="18" charset="0"/>
                <a:cs typeface="Times New Roman" panose="02020603050405020304" pitchFamily="18" charset="0"/>
              </a:rPr>
              <a:t>, known as a prototype, is developed.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dirty="0">
                <a:latin typeface="Times New Roman" panose="02020603050405020304" pitchFamily="18" charset="0"/>
                <a:cs typeface="Times New Roman" panose="02020603050405020304" pitchFamily="18" charset="0"/>
              </a:rPr>
              <a:t>prototype may be a low-fidelity mockup, a high-fidelity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interactive </a:t>
            </a:r>
            <a:r>
              <a:rPr lang="en-US" altLang="en-US" sz="2600" dirty="0">
                <a:latin typeface="Times New Roman" panose="02020603050405020304" pitchFamily="18" charset="0"/>
                <a:cs typeface="Times New Roman" panose="02020603050405020304" pitchFamily="18" charset="0"/>
              </a:rPr>
              <a:t>simulation, or a functional prototype with limited features</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279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6696"/>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What is the Software Process Model?</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39213"/>
            <a:ext cx="12192001" cy="6666271"/>
          </a:xfrm>
        </p:spPr>
        <p:txBody>
          <a:bodyPr>
            <a:no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 </a:t>
            </a:r>
            <a:r>
              <a:rPr lang="en-GB" sz="2600" b="1" dirty="0" smtClean="0">
                <a:latin typeface="Times New Roman" panose="02020603050405020304" pitchFamily="18" charset="0"/>
                <a:cs typeface="Times New Roman" panose="02020603050405020304" pitchFamily="18" charset="0"/>
              </a:rPr>
              <a:t>software process model</a:t>
            </a:r>
            <a:r>
              <a:rPr lang="en-GB" sz="2600" dirty="0" smtClean="0">
                <a:latin typeface="Times New Roman" panose="02020603050405020304" pitchFamily="18" charset="0"/>
                <a:cs typeface="Times New Roman" panose="02020603050405020304" pitchFamily="18" charset="0"/>
              </a:rPr>
              <a:t>, also known as a </a:t>
            </a:r>
            <a:r>
              <a:rPr lang="en-GB" sz="2600" b="1" dirty="0" smtClean="0">
                <a:solidFill>
                  <a:srgbClr val="0000CC"/>
                </a:solidFill>
                <a:latin typeface="Times New Roman" panose="02020603050405020304" pitchFamily="18" charset="0"/>
                <a:cs typeface="Times New Roman" panose="02020603050405020304" pitchFamily="18" charset="0"/>
              </a:rPr>
              <a:t>software development process model</a:t>
            </a:r>
            <a:r>
              <a:rPr lang="en-GB" sz="2600" dirty="0" smtClean="0">
                <a:latin typeface="Times New Roman" panose="02020603050405020304" pitchFamily="18" charset="0"/>
                <a:cs typeface="Times New Roman" panose="02020603050405020304" pitchFamily="18" charset="0"/>
              </a:rPr>
              <a:t> or </a:t>
            </a:r>
            <a:r>
              <a:rPr lang="en-GB" sz="2600" b="1" dirty="0" smtClean="0">
                <a:solidFill>
                  <a:srgbClr val="660033"/>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engineering</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660033"/>
                </a:solidFill>
                <a:latin typeface="Times New Roman" panose="02020603050405020304" pitchFamily="18" charset="0"/>
                <a:cs typeface="Times New Roman" panose="02020603050405020304" pitchFamily="18" charset="0"/>
              </a:rPr>
              <a:t>model</a:t>
            </a:r>
            <a:r>
              <a:rPr lang="en-GB" sz="2600" dirty="0" smtClean="0">
                <a:latin typeface="Times New Roman" panose="02020603050405020304" pitchFamily="18" charset="0"/>
                <a:cs typeface="Times New Roman" panose="02020603050405020304" pitchFamily="18" charset="0"/>
              </a:rPr>
              <a:t>, is a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conceptual framework </a:t>
            </a:r>
            <a:r>
              <a:rPr lang="en-GB" sz="2600" dirty="0" smtClean="0">
                <a:latin typeface="Times New Roman" panose="02020603050405020304" pitchFamily="18" charset="0"/>
                <a:cs typeface="Times New Roman" panose="02020603050405020304" pitchFamily="18" charset="0"/>
              </a:rPr>
              <a:t>that defines the </a:t>
            </a:r>
            <a:r>
              <a:rPr lang="en-GB" sz="2600" b="1" dirty="0" smtClean="0">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tasks</a:t>
            </a:r>
            <a:r>
              <a:rPr lang="en-GB" sz="2600" dirty="0" smtClean="0">
                <a:latin typeface="Times New Roman" panose="02020603050405020304" pitchFamily="18" charset="0"/>
                <a:cs typeface="Times New Roman" panose="02020603050405020304" pitchFamily="18" charset="0"/>
              </a:rPr>
              <a:t>, and </a:t>
            </a:r>
            <a:r>
              <a:rPr lang="en-GB" sz="2600" b="1" dirty="0" smtClean="0">
                <a:latin typeface="Times New Roman" panose="02020603050405020304" pitchFamily="18" charset="0"/>
                <a:cs typeface="Times New Roman" panose="02020603050405020304" pitchFamily="18" charset="0"/>
              </a:rPr>
              <a:t>stages</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involved in </a:t>
            </a:r>
            <a:r>
              <a:rPr lang="en-GB" sz="2600" b="1" dirty="0" smtClean="0">
                <a:solidFill>
                  <a:srgbClr val="6600CC"/>
                </a:solidFill>
                <a:latin typeface="Times New Roman" panose="02020603050405020304" pitchFamily="18" charset="0"/>
                <a:cs typeface="Times New Roman" panose="02020603050405020304" pitchFamily="18" charset="0"/>
              </a:rPr>
              <a:t>developing software</a:t>
            </a:r>
            <a:r>
              <a:rPr lang="en-GB" sz="2600" dirty="0" smtClean="0">
                <a:solidFill>
                  <a:srgbClr val="6600CC"/>
                </a:solidFill>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from </a:t>
            </a:r>
            <a:r>
              <a:rPr lang="en-GB" sz="2600" b="1" dirty="0" smtClean="0">
                <a:solidFill>
                  <a:srgbClr val="6600CC"/>
                </a:solidFill>
                <a:latin typeface="Times New Roman" panose="02020603050405020304" pitchFamily="18" charset="0"/>
                <a:cs typeface="Times New Roman" panose="02020603050405020304" pitchFamily="18" charset="0"/>
              </a:rPr>
              <a:t>inception</a:t>
            </a:r>
            <a:r>
              <a:rPr lang="en-GB" sz="2600" dirty="0" smtClean="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smtClean="0">
                <a:solidFill>
                  <a:srgbClr val="6600CC"/>
                </a:solidFill>
                <a:latin typeface="Times New Roman" panose="02020603050405020304" pitchFamily="18" charset="0"/>
                <a:cs typeface="Times New Roman" panose="02020603050405020304" pitchFamily="18" charset="0"/>
              </a:rPr>
              <a:t>deployment</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6600CC"/>
                </a:solidFill>
                <a:latin typeface="Times New Roman" panose="02020603050405020304" pitchFamily="18" charset="0"/>
                <a:cs typeface="Times New Roman" panose="02020603050405020304" pitchFamily="18" charset="0"/>
              </a:rPr>
              <a:t>maintenance</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provides a </a:t>
            </a:r>
            <a:r>
              <a:rPr lang="en-GB" sz="2600" b="1" dirty="0" smtClean="0">
                <a:solidFill>
                  <a:srgbClr val="FF0000"/>
                </a:solidFill>
                <a:latin typeface="Times New Roman" panose="02020603050405020304" pitchFamily="18" charset="0"/>
                <a:cs typeface="Times New Roman" panose="02020603050405020304" pitchFamily="18" charset="0"/>
              </a:rPr>
              <a:t>structured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approach</a:t>
            </a:r>
            <a:r>
              <a:rPr lang="en-GB" sz="2600" dirty="0" smtClean="0">
                <a:latin typeface="Times New Roman" panose="02020603050405020304" pitchFamily="18" charset="0"/>
                <a:cs typeface="Times New Roman" panose="02020603050405020304" pitchFamily="18" charset="0"/>
              </a:rPr>
              <a:t> to </a:t>
            </a:r>
            <a:r>
              <a:rPr lang="en-GB" sz="2600" b="1" dirty="0" smtClean="0">
                <a:solidFill>
                  <a:srgbClr val="FF0000"/>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development</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guiding teams through the various </a:t>
            </a:r>
            <a:r>
              <a:rPr lang="en-GB" sz="2600" b="1" dirty="0" smtClean="0">
                <a:latin typeface="Times New Roman" panose="02020603050405020304" pitchFamily="18" charset="0"/>
                <a:cs typeface="Times New Roman" panose="02020603050405020304" pitchFamily="18" charset="0"/>
              </a:rPr>
              <a:t>phases</a:t>
            </a:r>
            <a:r>
              <a:rPr lang="en-GB" sz="2600" dirty="0" smtClean="0">
                <a:latin typeface="Times New Roman" panose="02020603050405020304" pitchFamily="18" charset="0"/>
                <a:cs typeface="Times New Roman" panose="02020603050405020304" pitchFamily="18" charset="0"/>
              </a:rPr>
              <a:t> of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solidFill>
                  <a:srgbClr val="0000CC"/>
                </a:solidFill>
                <a:latin typeface="Times New Roman" panose="02020603050405020304" pitchFamily="18" charset="0"/>
                <a:cs typeface="Times New Roman" panose="02020603050405020304" pitchFamily="18" charset="0"/>
              </a:rPr>
              <a:t>software development lifecycle (SDLC) </a:t>
            </a:r>
            <a:r>
              <a:rPr lang="en-GB" sz="2600" dirty="0" smtClean="0">
                <a:latin typeface="Times New Roman" panose="02020603050405020304" pitchFamily="18" charset="0"/>
                <a:cs typeface="Times New Roman" panose="02020603050405020304" pitchFamily="18" charset="0"/>
              </a:rPr>
              <a:t>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specifying</a:t>
            </a:r>
            <a:r>
              <a:rPr lang="en-GB" sz="2600" dirty="0" smtClean="0">
                <a:latin typeface="Times New Roman" panose="02020603050405020304" pitchFamily="18" charset="0"/>
                <a:cs typeface="Times New Roman" panose="02020603050405020304" pitchFamily="18" charset="0"/>
              </a:rPr>
              <a:t> the </a:t>
            </a:r>
            <a:r>
              <a:rPr lang="en-GB" sz="2600" b="1" dirty="0" smtClean="0">
                <a:latin typeface="Times New Roman" panose="02020603050405020304" pitchFamily="18" charset="0"/>
                <a:cs typeface="Times New Roman" panose="02020603050405020304" pitchFamily="18" charset="0"/>
              </a:rPr>
              <a:t>sequence</a:t>
            </a:r>
            <a:r>
              <a:rPr lang="en-GB" sz="2600" dirty="0" smtClean="0">
                <a:latin typeface="Times New Roman" panose="02020603050405020304" pitchFamily="18" charset="0"/>
                <a:cs typeface="Times New Roman" panose="02020603050405020304" pitchFamily="18" charset="0"/>
              </a:rPr>
              <a:t> in which </a:t>
            </a:r>
            <a:r>
              <a:rPr lang="en-GB" sz="2600" b="1" dirty="0" smtClean="0">
                <a:latin typeface="Times New Roman" panose="02020603050405020304" pitchFamily="18" charset="0"/>
                <a:cs typeface="Times New Roman" panose="02020603050405020304" pitchFamily="18" charset="0"/>
              </a:rPr>
              <a:t>activities</a:t>
            </a:r>
            <a:r>
              <a:rPr lang="en-GB" sz="2600" dirty="0" smtClean="0">
                <a:latin typeface="Times New Roman" panose="02020603050405020304" pitchFamily="18" charset="0"/>
                <a:cs typeface="Times New Roman" panose="02020603050405020304" pitchFamily="18" charset="0"/>
              </a:rPr>
              <a:t> should be performed.</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There are </a:t>
            </a:r>
            <a:r>
              <a:rPr lang="en-GB" sz="2600" b="1" dirty="0" smtClean="0">
                <a:solidFill>
                  <a:srgbClr val="660033"/>
                </a:solidFill>
                <a:latin typeface="Times New Roman" panose="02020603050405020304" pitchFamily="18" charset="0"/>
                <a:cs typeface="Times New Roman" panose="02020603050405020304" pitchFamily="18" charset="0"/>
              </a:rPr>
              <a:t>several different </a:t>
            </a:r>
            <a:r>
              <a:rPr lang="en-GB" sz="2600" b="1" dirty="0" smtClean="0">
                <a:solidFill>
                  <a:srgbClr val="FF0000"/>
                </a:solidFill>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process</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models</a:t>
            </a:r>
            <a:r>
              <a:rPr lang="en-GB" sz="2600" dirty="0" smtClean="0">
                <a:latin typeface="Times New Roman" panose="02020603050405020304" pitchFamily="18" charset="0"/>
                <a:cs typeface="Times New Roman" panose="02020603050405020304" pitchFamily="18" charset="0"/>
              </a:rPr>
              <a:t>, each with its own set of </a:t>
            </a:r>
            <a:r>
              <a:rPr lang="en-GB" sz="2600" b="1" dirty="0" smtClean="0">
                <a:solidFill>
                  <a:srgbClr val="006600"/>
                </a:solidFill>
                <a:latin typeface="Times New Roman" panose="02020603050405020304" pitchFamily="18" charset="0"/>
                <a:cs typeface="Times New Roman" panose="02020603050405020304" pitchFamily="18" charset="0"/>
              </a:rPr>
              <a:t>characteristics, advantages</a:t>
            </a:r>
            <a:r>
              <a:rPr lang="en-GB" sz="2600" dirty="0" smtClean="0">
                <a:latin typeface="Times New Roman" panose="02020603050405020304" pitchFamily="18" charset="0"/>
                <a:cs typeface="Times New Roman" panose="02020603050405020304" pitchFamily="18" charset="0"/>
              </a:rPr>
              <a:t>, and </a:t>
            </a:r>
            <a:r>
              <a:rPr lang="en-GB" sz="2600" b="1" dirty="0" smtClean="0">
                <a:solidFill>
                  <a:srgbClr val="006600"/>
                </a:solidFill>
                <a:latin typeface="Times New Roman" panose="02020603050405020304" pitchFamily="18" charset="0"/>
                <a:cs typeface="Times New Roman" panose="02020603050405020304" pitchFamily="18" charset="0"/>
              </a:rPr>
              <a:t>limitations</a:t>
            </a:r>
            <a:r>
              <a:rPr lang="en-GB" sz="26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297321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8.1 Characteristics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2"/>
            <a:ext cx="12192000" cy="6592528"/>
          </a:xfrm>
        </p:spPr>
        <p:txBody>
          <a:bodyPr>
            <a:noAutofit/>
          </a:bodyPr>
          <a:lstStyle/>
          <a:p>
            <a:pPr marL="0" lvl="0" indent="0" algn="just" eaLnBrk="0" fontAlgn="base" hangingPunct="0">
              <a:lnSpc>
                <a:spcPct val="150000"/>
              </a:lnSpc>
              <a:spcBef>
                <a:spcPct val="0"/>
              </a:spcBef>
              <a:spcAft>
                <a:spcPct val="0"/>
              </a:spcAft>
              <a:buFontTx/>
              <a:buAutoNum type="arabicPeriod" startAt="3"/>
            </a:pPr>
            <a:r>
              <a:rPr lang="en-US" altLang="en-US" sz="2600" b="1" dirty="0" smtClean="0">
                <a:solidFill>
                  <a:srgbClr val="0000CC"/>
                </a:solidFill>
                <a:latin typeface="Times New Roman" panose="02020603050405020304" pitchFamily="18" charset="0"/>
                <a:cs typeface="Times New Roman" panose="02020603050405020304" pitchFamily="18" charset="0"/>
              </a:rPr>
              <a:t>Iterative Feedback</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0000CC"/>
                </a:solidFill>
                <a:latin typeface="Times New Roman" panose="02020603050405020304" pitchFamily="18" charset="0"/>
                <a:cs typeface="Times New Roman" panose="02020603050405020304" pitchFamily="18" charset="0"/>
              </a:rPr>
              <a:t>shared</a:t>
            </a:r>
            <a:r>
              <a:rPr lang="en-US" altLang="en-US" sz="2600" dirty="0">
                <a:latin typeface="Times New Roman" panose="02020603050405020304" pitchFamily="18" charset="0"/>
                <a:cs typeface="Times New Roman" panose="02020603050405020304" pitchFamily="18" charset="0"/>
              </a:rPr>
              <a:t> with </a:t>
            </a:r>
            <a:r>
              <a:rPr lang="en-US" altLang="en-US" sz="2600" b="1" dirty="0">
                <a:solidFill>
                  <a:srgbClr val="0000CC"/>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including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users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customers</a:t>
            </a:r>
            <a:r>
              <a:rPr lang="en-US" altLang="en-US" sz="2600" dirty="0">
                <a:latin typeface="Times New Roman" panose="02020603050405020304" pitchFamily="18" charset="0"/>
                <a:cs typeface="Times New Roman" panose="02020603050405020304" pitchFamily="18" charset="0"/>
              </a:rPr>
              <a:t>, and other </a:t>
            </a:r>
            <a:r>
              <a:rPr lang="en-US" altLang="en-US" sz="2600" b="1" dirty="0">
                <a:solidFill>
                  <a:srgbClr val="800000"/>
                </a:solidFill>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for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33"/>
                </a:solidFill>
                <a:latin typeface="Times New Roman" panose="02020603050405020304" pitchFamily="18" charset="0"/>
                <a:cs typeface="Times New Roman" panose="02020603050405020304" pitchFamily="18" charset="0"/>
              </a:rPr>
              <a:t>feedback</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660033"/>
                </a:solidFill>
                <a:latin typeface="Times New Roman" panose="02020603050405020304" pitchFamily="18" charset="0"/>
                <a:cs typeface="Times New Roman" panose="02020603050405020304" pitchFamily="18" charset="0"/>
              </a:rPr>
              <a:t>validation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ü"/>
            </a:pPr>
            <a:r>
              <a:rPr lang="en-US" altLang="en-US" sz="2600" b="1" dirty="0" smtClean="0">
                <a:latin typeface="Times New Roman" panose="02020603050405020304" pitchFamily="18" charset="0"/>
                <a:cs typeface="Times New Roman" panose="02020603050405020304" pitchFamily="18" charset="0"/>
              </a:rPr>
              <a:t>Stakeholders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interact with the </a:t>
            </a:r>
            <a:r>
              <a:rPr lang="en-US" altLang="en-US" sz="2600" b="1" dirty="0" smtClean="0">
                <a:solidFill>
                  <a:srgbClr val="006600"/>
                </a:solidFill>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provide </a:t>
            </a:r>
            <a:r>
              <a:rPr lang="en-US" altLang="en-US" sz="2600" b="1" dirty="0">
                <a:solidFill>
                  <a:srgbClr val="006600"/>
                </a:solidFill>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and </a:t>
            </a:r>
            <a:r>
              <a:rPr lang="en-US" altLang="en-US" sz="2600" b="1" dirty="0">
                <a:solidFill>
                  <a:srgbClr val="006600"/>
                </a:solidFill>
                <a:latin typeface="Times New Roman" panose="02020603050405020304" pitchFamily="18" charset="0"/>
                <a:cs typeface="Times New Roman" panose="02020603050405020304" pitchFamily="18" charset="0"/>
              </a:rPr>
              <a:t>suggest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6600"/>
                </a:solidFill>
                <a:latin typeface="Times New Roman" panose="02020603050405020304" pitchFamily="18" charset="0"/>
                <a:cs typeface="Times New Roman" panose="02020603050405020304" pitchFamily="18" charset="0"/>
              </a:rPr>
              <a:t>changes</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006600"/>
                </a:solidFill>
                <a:latin typeface="Times New Roman" panose="02020603050405020304" pitchFamily="18" charset="0"/>
                <a:cs typeface="Times New Roman" panose="02020603050405020304" pitchFamily="18" charset="0"/>
              </a:rPr>
              <a:t>improvements</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4"/>
            </a:pPr>
            <a:r>
              <a:rPr lang="en-US" altLang="en-US" sz="2600" b="1" dirty="0" smtClean="0">
                <a:solidFill>
                  <a:srgbClr val="0000CC"/>
                </a:solidFill>
                <a:latin typeface="Times New Roman" panose="02020603050405020304" pitchFamily="18" charset="0"/>
                <a:cs typeface="Times New Roman" panose="02020603050405020304" pitchFamily="18" charset="0"/>
              </a:rPr>
              <a:t>Refinement</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Based </a:t>
            </a:r>
            <a:r>
              <a:rPr lang="en-US" altLang="en-US" sz="2600" dirty="0">
                <a:latin typeface="Times New Roman" panose="02020603050405020304" pitchFamily="18" charset="0"/>
                <a:cs typeface="Times New Roman" panose="02020603050405020304" pitchFamily="18" charset="0"/>
              </a:rPr>
              <a:t>on the </a:t>
            </a:r>
            <a:r>
              <a:rPr lang="en-US" altLang="en-US" sz="2600" b="1" dirty="0">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received</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D60093"/>
                </a:solidFill>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D60093"/>
                </a:solidFill>
                <a:latin typeface="Times New Roman" panose="02020603050405020304" pitchFamily="18" charset="0"/>
                <a:cs typeface="Times New Roman" panose="02020603050405020304" pitchFamily="18" charset="0"/>
              </a:rPr>
              <a:t>refined</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D60093"/>
                </a:solidFill>
                <a:latin typeface="Times New Roman" panose="02020603050405020304" pitchFamily="18" charset="0"/>
                <a:cs typeface="Times New Roman" panose="02020603050405020304" pitchFamily="18" charset="0"/>
              </a:rPr>
              <a:t>iterated</a:t>
            </a:r>
            <a:r>
              <a:rPr lang="en-US" altLang="en-US" sz="2600" dirty="0">
                <a:latin typeface="Times New Roman" panose="02020603050405020304" pitchFamily="18" charset="0"/>
                <a:cs typeface="Times New Roman" panose="02020603050405020304" pitchFamily="18" charset="0"/>
              </a:rPr>
              <a:t> upon. </a:t>
            </a:r>
            <a:endParaRPr lang="en-US" altLang="en-US" sz="2600" dirty="0" smtClean="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solidFill>
                  <a:srgbClr val="800000"/>
                </a:solidFill>
                <a:latin typeface="Times New Roman" panose="02020603050405020304" pitchFamily="18" charset="0"/>
                <a:cs typeface="Times New Roman" panose="02020603050405020304" pitchFamily="18" charset="0"/>
              </a:rPr>
              <a:t>Changes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are </a:t>
            </a:r>
            <a:r>
              <a:rPr lang="en-US" altLang="en-US" sz="2600" b="1" dirty="0">
                <a:solidFill>
                  <a:srgbClr val="800000"/>
                </a:solidFill>
                <a:latin typeface="Times New Roman" panose="02020603050405020304" pitchFamily="18" charset="0"/>
                <a:cs typeface="Times New Roman" panose="02020603050405020304" pitchFamily="18" charset="0"/>
              </a:rPr>
              <a:t>incorporated</a:t>
            </a:r>
            <a:r>
              <a:rPr lang="en-US" altLang="en-US" sz="2600" dirty="0">
                <a:latin typeface="Times New Roman" panose="02020603050405020304" pitchFamily="18" charset="0"/>
                <a:cs typeface="Times New Roman" panose="02020603050405020304" pitchFamily="18" charset="0"/>
              </a:rPr>
              <a:t> into </a:t>
            </a:r>
            <a:r>
              <a:rPr lang="en-US" altLang="en-US" sz="2600" b="1" dirty="0">
                <a:solidFill>
                  <a:srgbClr val="0000CC"/>
                </a:solidFill>
                <a:latin typeface="Times New Roman" panose="02020603050405020304" pitchFamily="18" charset="0"/>
                <a:cs typeface="Times New Roman" panose="02020603050405020304" pitchFamily="18" charset="0"/>
              </a:rPr>
              <a:t>subsequent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0000CC"/>
                </a:solidFill>
                <a:latin typeface="Times New Roman" panose="02020603050405020304" pitchFamily="18" charset="0"/>
                <a:cs typeface="Times New Roman" panose="02020603050405020304" pitchFamily="18" charset="0"/>
              </a:rPr>
              <a:t>iterations</a:t>
            </a:r>
            <a:r>
              <a:rPr lang="en-US" altLang="en-US" sz="2600" dirty="0">
                <a:latin typeface="Times New Roman" panose="02020603050405020304" pitchFamily="18" charset="0"/>
                <a:cs typeface="Times New Roman" panose="02020603050405020304" pitchFamily="18" charset="0"/>
              </a:rPr>
              <a:t> of the </a:t>
            </a:r>
            <a:r>
              <a:rPr lang="en-US" altLang="en-US" sz="2600" b="1" dirty="0">
                <a:solidFill>
                  <a:srgbClr val="0000CC"/>
                </a:solidFill>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None/>
            </a:pP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latin typeface="Times New Roman" panose="02020603050405020304" pitchFamily="18" charset="0"/>
                <a:cs typeface="Times New Roman" panose="02020603050405020304" pitchFamily="18" charset="0"/>
              </a:rPr>
              <a:t>gradually</a:t>
            </a:r>
            <a:r>
              <a:rPr lang="en-US" altLang="en-US" sz="2600" dirty="0" smtClean="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improving</a:t>
            </a:r>
            <a:r>
              <a:rPr lang="en-US" altLang="en-US" sz="2600" dirty="0">
                <a:latin typeface="Times New Roman" panose="02020603050405020304" pitchFamily="18" charset="0"/>
                <a:cs typeface="Times New Roman" panose="02020603050405020304" pitchFamily="18" charset="0"/>
              </a:rPr>
              <a:t> its </a:t>
            </a:r>
            <a:r>
              <a:rPr lang="en-US" altLang="en-US" sz="2600" b="1" dirty="0">
                <a:solidFill>
                  <a:srgbClr val="6600CC"/>
                </a:solidFill>
                <a:latin typeface="Times New Roman" panose="02020603050405020304" pitchFamily="18" charset="0"/>
                <a:cs typeface="Times New Roman" panose="02020603050405020304" pitchFamily="18" charset="0"/>
              </a:rPr>
              <a:t>fidelity</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functionality</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6600CC"/>
                </a:solidFill>
                <a:latin typeface="Times New Roman" panose="02020603050405020304" pitchFamily="18" charset="0"/>
                <a:cs typeface="Times New Roman" panose="02020603050405020304" pitchFamily="18" charset="0"/>
              </a:rPr>
              <a:t>alignment</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with </a:t>
            </a:r>
            <a:r>
              <a:rPr lang="en-US" altLang="en-US" sz="2600" b="1" dirty="0">
                <a:solidFill>
                  <a:srgbClr val="6600CC"/>
                </a:solidFill>
                <a:latin typeface="Times New Roman" panose="02020603050405020304" pitchFamily="18" charset="0"/>
                <a:cs typeface="Times New Roman" panose="02020603050405020304" pitchFamily="18" charset="0"/>
              </a:rPr>
              <a:t>user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needs</a:t>
            </a:r>
            <a:r>
              <a:rPr lang="en-US" altLang="en-US"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00510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8.1 Characteristics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2"/>
            <a:ext cx="12192000" cy="6592528"/>
          </a:xfrm>
        </p:spPr>
        <p:txBody>
          <a:bodyPr>
            <a:noAutofit/>
          </a:bodyPr>
          <a:lstStyle/>
          <a:p>
            <a:pPr marL="0" lvl="0" indent="0" algn="just" eaLnBrk="0" fontAlgn="base" hangingPunct="0">
              <a:lnSpc>
                <a:spcPct val="150000"/>
              </a:lnSpc>
              <a:spcBef>
                <a:spcPct val="0"/>
              </a:spcBef>
              <a:spcAft>
                <a:spcPct val="0"/>
              </a:spcAft>
              <a:buFontTx/>
              <a:buAutoNum type="arabicPeriod" startAt="5"/>
            </a:pPr>
            <a:r>
              <a:rPr lang="en-US" altLang="en-US" sz="2600" b="1" dirty="0" smtClean="0">
                <a:solidFill>
                  <a:srgbClr val="0000CC"/>
                </a:solidFill>
                <a:latin typeface="Times New Roman" panose="02020603050405020304" pitchFamily="18" charset="0"/>
                <a:cs typeface="Times New Roman" panose="02020603050405020304" pitchFamily="18" charset="0"/>
              </a:rPr>
              <a:t>Validation</a:t>
            </a:r>
            <a:endParaRPr lang="en-US" altLang="en-US" sz="26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refined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006600"/>
                </a:solidFill>
                <a:latin typeface="Times New Roman" panose="02020603050405020304" pitchFamily="18" charset="0"/>
                <a:cs typeface="Times New Roman" panose="02020603050405020304" pitchFamily="18" charset="0"/>
              </a:rPr>
              <a:t>validated</a:t>
            </a:r>
            <a:r>
              <a:rPr lang="en-US" altLang="en-US" sz="2600" dirty="0">
                <a:latin typeface="Times New Roman" panose="02020603050405020304" pitchFamily="18" charset="0"/>
                <a:cs typeface="Times New Roman" panose="02020603050405020304" pitchFamily="18" charset="0"/>
              </a:rPr>
              <a:t> with </a:t>
            </a:r>
            <a:r>
              <a:rPr lang="en-US" altLang="en-US" sz="2600" b="1" dirty="0">
                <a:solidFill>
                  <a:srgbClr val="006600"/>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to ensure that it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accurately </a:t>
            </a:r>
            <a:r>
              <a:rPr lang="en-US" altLang="en-US" sz="2600" b="1" dirty="0">
                <a:solidFill>
                  <a:srgbClr val="FF0000"/>
                </a:solidFill>
                <a:latin typeface="Times New Roman" panose="02020603050405020304" pitchFamily="18" charset="0"/>
                <a:cs typeface="Times New Roman" panose="02020603050405020304" pitchFamily="18" charset="0"/>
              </a:rPr>
              <a:t>reflects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user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expectations</a:t>
            </a:r>
            <a:r>
              <a:rPr lang="en-US" altLang="en-US" sz="2600" dirty="0">
                <a:latin typeface="Times New Roman" panose="02020603050405020304" pitchFamily="18" charset="0"/>
                <a:cs typeface="Times New Roman" panose="02020603050405020304" pitchFamily="18" charset="0"/>
              </a:rPr>
              <a:t>.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Validation</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may involve </a:t>
            </a:r>
            <a:r>
              <a:rPr lang="en-US" altLang="en-US" sz="2600" b="1" dirty="0">
                <a:solidFill>
                  <a:srgbClr val="800000"/>
                </a:solidFill>
                <a:latin typeface="Times New Roman" panose="02020603050405020304" pitchFamily="18" charset="0"/>
                <a:cs typeface="Times New Roman" panose="02020603050405020304" pitchFamily="18" charset="0"/>
              </a:rPr>
              <a:t>usability testing, acceptance testing</a:t>
            </a:r>
            <a:r>
              <a:rPr lang="en-US" altLang="en-US" sz="2600" dirty="0">
                <a:latin typeface="Times New Roman" panose="02020603050405020304" pitchFamily="18" charset="0"/>
                <a:cs typeface="Times New Roman" panose="02020603050405020304" pitchFamily="18" charset="0"/>
              </a:rPr>
              <a:t>, and other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forms </a:t>
            </a:r>
            <a:r>
              <a:rPr lang="en-US" altLang="en-US" sz="2600" dirty="0">
                <a:latin typeface="Times New Roman" panose="02020603050405020304" pitchFamily="18" charset="0"/>
                <a:cs typeface="Times New Roman" panose="02020603050405020304" pitchFamily="18" charset="0"/>
              </a:rPr>
              <a:t>of </a:t>
            </a:r>
            <a:r>
              <a:rPr lang="en-US" altLang="en-US" sz="2600" b="1" dirty="0">
                <a:solidFill>
                  <a:srgbClr val="D60093"/>
                </a:solidFill>
                <a:latin typeface="Times New Roman" panose="02020603050405020304" pitchFamily="18" charset="0"/>
                <a:cs typeface="Times New Roman" panose="02020603050405020304" pitchFamily="18" charset="0"/>
              </a:rPr>
              <a:t>evaluation</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D60093"/>
                </a:solidFill>
                <a:latin typeface="Times New Roman" panose="02020603050405020304" pitchFamily="18" charset="0"/>
                <a:cs typeface="Times New Roman" panose="02020603050405020304" pitchFamily="18" charset="0"/>
              </a:rPr>
              <a:t>assess</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D60093"/>
                </a:solidFill>
                <a:latin typeface="Times New Roman" panose="02020603050405020304" pitchFamily="18" charset="0"/>
                <a:cs typeface="Times New Roman" panose="02020603050405020304" pitchFamily="18" charset="0"/>
              </a:rPr>
              <a:t>prototype's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effectiveness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D60093"/>
                </a:solidFill>
                <a:latin typeface="Times New Roman" panose="02020603050405020304" pitchFamily="18" charset="0"/>
                <a:cs typeface="Times New Roman" panose="02020603050405020304" pitchFamily="18" charset="0"/>
              </a:rPr>
              <a:t>suitability</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FontTx/>
              <a:buAutoNum type="arabicPeriod" startAt="6"/>
            </a:pPr>
            <a:r>
              <a:rPr lang="en-US" altLang="en-US" sz="2600" b="1" dirty="0" smtClean="0">
                <a:solidFill>
                  <a:srgbClr val="0000CC"/>
                </a:solidFill>
                <a:latin typeface="Times New Roman" panose="02020603050405020304" pitchFamily="18" charset="0"/>
                <a:cs typeface="Times New Roman" panose="02020603050405020304" pitchFamily="18" charset="0"/>
              </a:rPr>
              <a:t>Finalization</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Once </a:t>
            </a: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660033"/>
                </a:solidFill>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has been </a:t>
            </a:r>
            <a:r>
              <a:rPr lang="en-US" altLang="en-US" sz="2600" b="1" dirty="0">
                <a:solidFill>
                  <a:srgbClr val="660033"/>
                </a:solidFill>
                <a:latin typeface="Times New Roman" panose="02020603050405020304" pitchFamily="18" charset="0"/>
                <a:cs typeface="Times New Roman" panose="02020603050405020304" pitchFamily="18" charset="0"/>
              </a:rPr>
              <a:t>validated</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33"/>
                </a:solidFill>
                <a:latin typeface="Times New Roman" panose="02020603050405020304" pitchFamily="18" charset="0"/>
                <a:cs typeface="Times New Roman" panose="02020603050405020304" pitchFamily="18" charset="0"/>
              </a:rPr>
              <a:t>approved</a:t>
            </a:r>
            <a:r>
              <a:rPr lang="en-US" altLang="en-US" sz="2600" dirty="0">
                <a:latin typeface="Times New Roman" panose="02020603050405020304" pitchFamily="18" charset="0"/>
                <a:cs typeface="Times New Roman" panose="02020603050405020304" pitchFamily="18" charset="0"/>
              </a:rPr>
              <a:t> by </a:t>
            </a:r>
            <a:r>
              <a:rPr lang="en-US" altLang="en-US" sz="2600" b="1" dirty="0">
                <a:solidFill>
                  <a:srgbClr val="660033"/>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the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b="1" dirty="0" smtClean="0">
                <a:solidFill>
                  <a:srgbClr val="800000"/>
                </a:solidFill>
                <a:latin typeface="Times New Roman" panose="02020603050405020304" pitchFamily="18" charset="0"/>
                <a:cs typeface="Times New Roman" panose="02020603050405020304" pitchFamily="18" charset="0"/>
              </a:rPr>
              <a:t>final</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software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product</a:t>
            </a:r>
            <a:r>
              <a:rPr lang="en-US" altLang="en-US" sz="2600" dirty="0">
                <a:latin typeface="Times New Roman" panose="02020603050405020304" pitchFamily="18" charset="0"/>
                <a:cs typeface="Times New Roman" panose="02020603050405020304" pitchFamily="18" charset="0"/>
              </a:rPr>
              <a:t> is </a:t>
            </a:r>
            <a:r>
              <a:rPr lang="en-US" altLang="en-US" sz="2600" b="1" dirty="0">
                <a:solidFill>
                  <a:srgbClr val="800000"/>
                </a:solidFill>
                <a:latin typeface="Times New Roman" panose="02020603050405020304" pitchFamily="18" charset="0"/>
                <a:cs typeface="Times New Roman" panose="02020603050405020304" pitchFamily="18" charset="0"/>
              </a:rPr>
              <a:t>developed</a:t>
            </a:r>
            <a:r>
              <a:rPr lang="en-US" altLang="en-US" sz="2600" dirty="0">
                <a:latin typeface="Times New Roman" panose="02020603050405020304" pitchFamily="18" charset="0"/>
                <a:cs typeface="Times New Roman" panose="02020603050405020304" pitchFamily="18" charset="0"/>
              </a:rPr>
              <a:t> based on the </a:t>
            </a:r>
            <a:r>
              <a:rPr lang="en-US" altLang="en-US" sz="2600" b="1" dirty="0">
                <a:solidFill>
                  <a:srgbClr val="800000"/>
                </a:solidFill>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prototype</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serves</a:t>
            </a:r>
            <a:r>
              <a:rPr lang="en-US" altLang="en-US" sz="2600" dirty="0">
                <a:latin typeface="Times New Roman" panose="02020603050405020304" pitchFamily="18" charset="0"/>
                <a:cs typeface="Times New Roman" panose="02020603050405020304" pitchFamily="18" charset="0"/>
              </a:rPr>
              <a:t> as a </a:t>
            </a:r>
            <a:r>
              <a:rPr lang="en-US" altLang="en-US" sz="2600" b="1" dirty="0">
                <a:solidFill>
                  <a:srgbClr val="6600CC"/>
                </a:solidFill>
                <a:latin typeface="Times New Roman" panose="02020603050405020304" pitchFamily="18" charset="0"/>
                <a:cs typeface="Times New Roman" panose="02020603050405020304" pitchFamily="18" charset="0"/>
              </a:rPr>
              <a:t>blueprint</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6600CC"/>
                </a:solidFill>
                <a:latin typeface="Times New Roman" panose="02020603050405020304" pitchFamily="18" charset="0"/>
                <a:cs typeface="Times New Roman" panose="02020603050405020304" pitchFamily="18" charset="0"/>
              </a:rPr>
              <a:t>guide</a:t>
            </a:r>
            <a:r>
              <a:rPr lang="en-US" altLang="en-US" sz="2600" dirty="0">
                <a:latin typeface="Times New Roman" panose="02020603050405020304" pitchFamily="18" charset="0"/>
                <a:cs typeface="Times New Roman" panose="02020603050405020304" pitchFamily="18" charset="0"/>
              </a:rPr>
              <a:t> for the </a:t>
            </a:r>
            <a:r>
              <a:rPr lang="en-US" altLang="en-US" sz="2600" b="1" dirty="0">
                <a:solidFill>
                  <a:srgbClr val="6600CC"/>
                </a:solidFill>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team</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providing </a:t>
            </a:r>
            <a:r>
              <a:rPr lang="en-US" altLang="en-US" sz="2600" b="1" dirty="0">
                <a:solidFill>
                  <a:srgbClr val="FF0000"/>
                </a:solidFill>
                <a:latin typeface="Times New Roman" panose="02020603050405020304" pitchFamily="18" charset="0"/>
                <a:cs typeface="Times New Roman" panose="02020603050405020304" pitchFamily="18" charset="0"/>
              </a:rPr>
              <a:t>clarity</a:t>
            </a:r>
            <a:r>
              <a:rPr lang="en-US" altLang="en-US" sz="2600" dirty="0">
                <a:latin typeface="Times New Roman" panose="02020603050405020304" pitchFamily="18" charset="0"/>
                <a:cs typeface="Times New Roman" panose="02020603050405020304" pitchFamily="18" charset="0"/>
              </a:rPr>
              <a:t> on </a:t>
            </a:r>
            <a:r>
              <a:rPr lang="en-US" altLang="en-US" sz="2600" b="1" dirty="0">
                <a:solidFill>
                  <a:srgbClr val="FF0000"/>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design</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decisions</a:t>
            </a:r>
            <a:r>
              <a:rPr lang="en-US" altLang="en-US" sz="2600" dirty="0">
                <a:latin typeface="Times New Roman" panose="02020603050405020304" pitchFamily="18" charset="0"/>
                <a:cs typeface="Times New Roman" panose="02020603050405020304" pitchFamily="18" charset="0"/>
              </a:rPr>
              <a:t>, and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a:t>
            </a:r>
            <a:r>
              <a:rPr lang="en-US" altLang="en-US" sz="2600" b="1" dirty="0" smtClean="0">
                <a:solidFill>
                  <a:srgbClr val="FF0000"/>
                </a:solidFill>
                <a:latin typeface="Times New Roman" panose="02020603050405020304" pitchFamily="18" charset="0"/>
                <a:cs typeface="Times New Roman" panose="02020603050405020304" pitchFamily="18" charset="0"/>
              </a:rPr>
              <a:t>user</a:t>
            </a:r>
            <a:r>
              <a:rPr lang="en-US" altLang="en-US" sz="2600" dirty="0" smtClean="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interface</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elements</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1703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54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8.1 Characteristics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65472"/>
            <a:ext cx="12192000" cy="6592528"/>
          </a:xfrm>
        </p:spPr>
        <p:txBody>
          <a:bodyPr>
            <a:noAutofit/>
          </a:bodyPr>
          <a:lstStyle/>
          <a:p>
            <a:pPr marL="0" lvl="0" indent="0" algn="just" eaLnBrk="0" fontAlgn="base" hangingPunct="0">
              <a:lnSpc>
                <a:spcPct val="200000"/>
              </a:lnSpc>
              <a:spcBef>
                <a:spcPct val="0"/>
              </a:spcBef>
              <a:spcAft>
                <a:spcPct val="0"/>
              </a:spcAft>
              <a:buFontTx/>
              <a:buAutoNum type="arabicPeriod" startAt="7"/>
            </a:pPr>
            <a:r>
              <a:rPr lang="en-US" altLang="en-US" b="1" dirty="0" smtClean="0">
                <a:solidFill>
                  <a:srgbClr val="0000CC"/>
                </a:solidFill>
                <a:latin typeface="Times New Roman" panose="02020603050405020304" pitchFamily="18" charset="0"/>
                <a:cs typeface="Times New Roman" panose="02020603050405020304" pitchFamily="18" charset="0"/>
              </a:rPr>
              <a:t>Feedback Loop</a:t>
            </a:r>
            <a:endParaRPr lang="en-US" altLang="en-US" dirty="0">
              <a:solidFill>
                <a:srgbClr val="0000CC"/>
              </a:solidFill>
              <a:latin typeface="Times New Roman" panose="02020603050405020304" pitchFamily="18" charset="0"/>
              <a:cs typeface="Times New Roman" panose="02020603050405020304" pitchFamily="18" charset="0"/>
            </a:endParaRPr>
          </a:p>
          <a:p>
            <a:pPr algn="just" eaLnBrk="0" fontAlgn="base" hangingPunct="0">
              <a:lnSpc>
                <a:spcPct val="20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Prototyping Model </a:t>
            </a:r>
            <a:r>
              <a:rPr lang="en-US" altLang="en-US" dirty="0">
                <a:latin typeface="Times New Roman" panose="02020603050405020304" pitchFamily="18" charset="0"/>
                <a:cs typeface="Times New Roman" panose="02020603050405020304" pitchFamily="18" charset="0"/>
              </a:rPr>
              <a:t>incorporates a </a:t>
            </a:r>
            <a:r>
              <a:rPr lang="en-US" altLang="en-US" b="1" dirty="0">
                <a:solidFill>
                  <a:srgbClr val="660033"/>
                </a:solidFill>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loop</a:t>
            </a:r>
            <a:r>
              <a:rPr lang="en-US" altLang="en-US" dirty="0">
                <a:latin typeface="Times New Roman" panose="02020603050405020304" pitchFamily="18" charset="0"/>
                <a:cs typeface="Times New Roman" panose="02020603050405020304" pitchFamily="18" charset="0"/>
              </a:rPr>
              <a:t>, where </a:t>
            </a:r>
            <a:endParaRPr lang="en-US" altLang="en-US" dirty="0" smtClean="0">
              <a:latin typeface="Times New Roman" panose="02020603050405020304" pitchFamily="18" charset="0"/>
              <a:cs typeface="Times New Roman" panose="02020603050405020304" pitchFamily="18" charset="0"/>
            </a:endParaRPr>
          </a:p>
          <a:p>
            <a:pPr marL="0" indent="0" algn="just" eaLnBrk="0" fontAlgn="base" hangingPunct="0">
              <a:lnSpc>
                <a:spcPct val="2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feedback</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obtained from </a:t>
            </a:r>
            <a:r>
              <a:rPr lang="en-US" altLang="en-US" b="1" dirty="0">
                <a:solidFill>
                  <a:srgbClr val="6600CC"/>
                </a:solidFill>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during </a:t>
            </a:r>
            <a:r>
              <a:rPr lang="en-US" altLang="en-US" dirty="0" smtClean="0">
                <a:latin typeface="Times New Roman" panose="02020603050405020304" pitchFamily="18" charset="0"/>
                <a:cs typeface="Times New Roman" panose="02020603050405020304" pitchFamily="18" charset="0"/>
              </a:rPr>
              <a:t>the </a:t>
            </a:r>
            <a:r>
              <a:rPr lang="en-US" altLang="en-US" b="1" dirty="0" smtClean="0">
                <a:solidFill>
                  <a:srgbClr val="6600CC"/>
                </a:solidFill>
                <a:latin typeface="Times New Roman" panose="02020603050405020304" pitchFamily="18" charset="0"/>
                <a:cs typeface="Times New Roman" panose="02020603050405020304" pitchFamily="18" charset="0"/>
              </a:rPr>
              <a:t>prototype</a:t>
            </a:r>
            <a:r>
              <a:rPr lang="en-US" altLang="en-US" dirty="0" smtClean="0">
                <a:latin typeface="Times New Roman" panose="02020603050405020304" pitchFamily="18" charset="0"/>
                <a:cs typeface="Times New Roman" panose="02020603050405020304" pitchFamily="18" charset="0"/>
              </a:rPr>
              <a:t> </a:t>
            </a:r>
          </a:p>
          <a:p>
            <a:pPr marL="0" indent="0" algn="just" eaLnBrk="0" fontAlgn="base" hangingPunct="0">
              <a:lnSpc>
                <a:spcPct val="2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evaluation</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used to inform and guide </a:t>
            </a:r>
            <a:endParaRPr lang="en-US" altLang="en-US" dirty="0" smtClean="0">
              <a:latin typeface="Times New Roman" panose="02020603050405020304" pitchFamily="18" charset="0"/>
              <a:cs typeface="Times New Roman" panose="02020603050405020304" pitchFamily="18" charset="0"/>
            </a:endParaRPr>
          </a:p>
          <a:p>
            <a:pPr marL="0" indent="0" algn="just" eaLnBrk="0" fontAlgn="base" hangingPunct="0">
              <a:lnSpc>
                <a:spcPct val="2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D60093"/>
                </a:solidFill>
                <a:latin typeface="Times New Roman" panose="02020603050405020304" pitchFamily="18" charset="0"/>
                <a:cs typeface="Times New Roman" panose="02020603050405020304" pitchFamily="18" charset="0"/>
              </a:rPr>
              <a:t>subsequent</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D60093"/>
                </a:solidFill>
                <a:latin typeface="Times New Roman" panose="02020603050405020304" pitchFamily="18" charset="0"/>
                <a:cs typeface="Times New Roman" panose="02020603050405020304" pitchFamily="18" charset="0"/>
              </a:rPr>
              <a:t>iterations</a:t>
            </a:r>
            <a:r>
              <a:rPr lang="en-US" altLang="en-US" dirty="0">
                <a:latin typeface="Times New Roman" panose="02020603050405020304" pitchFamily="18" charset="0"/>
                <a:cs typeface="Times New Roman" panose="02020603050405020304" pitchFamily="18" charset="0"/>
              </a:rPr>
              <a:t> of the </a:t>
            </a:r>
            <a:r>
              <a:rPr lang="en-US" altLang="en-US" b="1" dirty="0">
                <a:solidFill>
                  <a:srgbClr val="D60093"/>
                </a:solidFill>
                <a:latin typeface="Times New Roman" panose="02020603050405020304" pitchFamily="18" charset="0"/>
                <a:cs typeface="Times New Roman" panose="02020603050405020304" pitchFamily="18" charset="0"/>
              </a:rPr>
              <a:t>prototype</a:t>
            </a:r>
            <a:r>
              <a:rPr lang="en-US" altLang="en-US" dirty="0">
                <a:latin typeface="Times New Roman" panose="02020603050405020304" pitchFamily="18" charset="0"/>
                <a:cs typeface="Times New Roman" panose="02020603050405020304" pitchFamily="18" charset="0"/>
              </a:rPr>
              <a:t>. </a:t>
            </a:r>
          </a:p>
          <a:p>
            <a:pPr algn="just" eaLnBrk="0" fontAlgn="base" hangingPunct="0">
              <a:lnSpc>
                <a:spcPct val="200000"/>
              </a:lnSpc>
              <a:spcBef>
                <a:spcPct val="0"/>
              </a:spcBef>
              <a:spcAft>
                <a:spcPct val="0"/>
              </a:spcAft>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This </a:t>
            </a:r>
            <a:r>
              <a:rPr lang="en-US" altLang="en-US" b="1" dirty="0">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loop</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helps</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ensure</a:t>
            </a:r>
            <a:r>
              <a:rPr lang="en-US" altLang="en-US" dirty="0">
                <a:latin typeface="Times New Roman" panose="02020603050405020304" pitchFamily="18" charset="0"/>
                <a:cs typeface="Times New Roman" panose="02020603050405020304" pitchFamily="18" charset="0"/>
              </a:rPr>
              <a:t> that the </a:t>
            </a:r>
            <a:r>
              <a:rPr lang="en-US" altLang="en-US" b="1" dirty="0">
                <a:solidFill>
                  <a:srgbClr val="FF0000"/>
                </a:solidFill>
                <a:latin typeface="Times New Roman" panose="02020603050405020304" pitchFamily="18" charset="0"/>
                <a:cs typeface="Times New Roman" panose="02020603050405020304" pitchFamily="18" charset="0"/>
              </a:rPr>
              <a:t>final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product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lgn="just" eaLnBrk="0" fontAlgn="base" hangingPunct="0">
              <a:lnSpc>
                <a:spcPct val="2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800000"/>
                </a:solidFill>
                <a:latin typeface="Times New Roman" panose="02020603050405020304" pitchFamily="18" charset="0"/>
                <a:cs typeface="Times New Roman" panose="02020603050405020304" pitchFamily="18" charset="0"/>
              </a:rPr>
              <a:t>meets</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user</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needs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800000"/>
                </a:solidFill>
                <a:latin typeface="Times New Roman" panose="02020603050405020304" pitchFamily="18" charset="0"/>
                <a:cs typeface="Times New Roman" panose="02020603050405020304" pitchFamily="18" charset="0"/>
              </a:rPr>
              <a:t>expectations</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37599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53960"/>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8.2 Advantages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37826757"/>
              </p:ext>
            </p:extLst>
          </p:nvPr>
        </p:nvGraphicFramePr>
        <p:xfrm>
          <a:off x="0" y="353962"/>
          <a:ext cx="12192001" cy="6400800"/>
        </p:xfrm>
        <a:graphic>
          <a:graphicData uri="http://schemas.openxmlformats.org/drawingml/2006/table">
            <a:tbl>
              <a:tblPr firstRow="1" bandRow="1">
                <a:tableStyleId>{5C22544A-7EE6-4342-B048-85BDC9FD1C3A}</a:tableStyleId>
              </a:tblPr>
              <a:tblGrid>
                <a:gridCol w="2816943">
                  <a:extLst>
                    <a:ext uri="{9D8B030D-6E8A-4147-A177-3AD203B41FA5}">
                      <a16:colId xmlns:a16="http://schemas.microsoft.com/office/drawing/2014/main" val="3103836266"/>
                    </a:ext>
                  </a:extLst>
                </a:gridCol>
                <a:gridCol w="9375058">
                  <a:extLst>
                    <a:ext uri="{9D8B030D-6E8A-4147-A177-3AD203B41FA5}">
                      <a16:colId xmlns:a16="http://schemas.microsoft.com/office/drawing/2014/main" val="2256830718"/>
                    </a:ext>
                  </a:extLst>
                </a:gridCol>
              </a:tblGrid>
              <a:tr h="346587">
                <a:tc>
                  <a:txBody>
                    <a:bodyPr/>
                    <a:lstStyle/>
                    <a:p>
                      <a:pPr algn="just">
                        <a:lnSpc>
                          <a:spcPct val="150000"/>
                        </a:lnSpc>
                      </a:pPr>
                      <a:r>
                        <a:rPr lang="en-US" altLang="en-US" sz="2400" b="1" dirty="0" smtClean="0">
                          <a:solidFill>
                            <a:srgbClr val="FF0000"/>
                          </a:solidFill>
                          <a:latin typeface="Times New Roman" panose="02020603050405020304" pitchFamily="18" charset="0"/>
                          <a:cs typeface="Times New Roman" panose="02020603050405020304" pitchFamily="18" charset="0"/>
                        </a:rPr>
                        <a:t>Advantages</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564721"/>
                  </a:ext>
                </a:extLst>
              </a:tr>
              <a:tr h="1386348">
                <a:tc>
                  <a:txBody>
                    <a:bodyPr/>
                    <a:lstStyle/>
                    <a:p>
                      <a:pPr algn="just">
                        <a:lnSpc>
                          <a:spcPct val="150000"/>
                        </a:lnSpc>
                      </a:pPr>
                      <a:r>
                        <a:rPr lang="en-US" altLang="en-US" sz="2400" b="1" dirty="0" smtClean="0">
                          <a:solidFill>
                            <a:srgbClr val="6600CC"/>
                          </a:solidFill>
                          <a:latin typeface="Times New Roman" panose="02020603050405020304" pitchFamily="18" charset="0"/>
                          <a:cs typeface="Times New Roman" panose="02020603050405020304" pitchFamily="18" charset="0"/>
                        </a:rPr>
                        <a:t>Early Feedback</a:t>
                      </a:r>
                      <a:endParaRPr lang="en-GB" sz="24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latin typeface="Times New Roman" panose="02020603050405020304" pitchFamily="18" charset="0"/>
                          <a:cs typeface="Times New Roman" panose="02020603050405020304" pitchFamily="18" charset="0"/>
                        </a:rPr>
                        <a:t>Allows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stakeholders</a:t>
                      </a:r>
                      <a:r>
                        <a:rPr lang="en-US" altLang="en-US" sz="2400" dirty="0" smtClean="0">
                          <a:latin typeface="Times New Roman" panose="02020603050405020304" pitchFamily="18" charset="0"/>
                          <a:cs typeface="Times New Roman" panose="02020603050405020304" pitchFamily="18" charset="0"/>
                        </a:rPr>
                        <a:t> to provide </a:t>
                      </a:r>
                      <a:r>
                        <a:rPr lang="en-US" altLang="en-US" sz="2400" b="1" dirty="0" smtClean="0">
                          <a:solidFill>
                            <a:srgbClr val="0000CC"/>
                          </a:solidFill>
                          <a:latin typeface="Times New Roman" panose="02020603050405020304" pitchFamily="18" charset="0"/>
                          <a:cs typeface="Times New Roman" panose="02020603050405020304" pitchFamily="18" charset="0"/>
                        </a:rPr>
                        <a:t>feedback</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early</a:t>
                      </a:r>
                      <a:r>
                        <a:rPr lang="en-US" altLang="en-US" sz="2400" dirty="0" smtClean="0">
                          <a:latin typeface="Times New Roman" panose="02020603050405020304" pitchFamily="18" charset="0"/>
                          <a:cs typeface="Times New Roman" panose="02020603050405020304" pitchFamily="18" charset="0"/>
                        </a:rPr>
                        <a:t> in the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1" dirty="0" smtClean="0">
                          <a:solidFill>
                            <a:srgbClr val="0000CC"/>
                          </a:solidFill>
                          <a:latin typeface="Times New Roman" panose="02020603050405020304" pitchFamily="18" charset="0"/>
                          <a:cs typeface="Times New Roman" panose="02020603050405020304" pitchFamily="18" charset="0"/>
                        </a:rPr>
                        <a:t>         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process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reducing</a:t>
                      </a:r>
                      <a:r>
                        <a:rPr lang="en-US" altLang="en-US" sz="2400" dirty="0" smtClean="0">
                          <a:latin typeface="Times New Roman" panose="02020603050405020304" pitchFamily="18" charset="0"/>
                          <a:cs typeface="Times New Roman" panose="02020603050405020304" pitchFamily="18" charset="0"/>
                        </a:rPr>
                        <a:t> the </a:t>
                      </a:r>
                      <a:r>
                        <a:rPr lang="en-US" altLang="en-US" sz="2400" b="1" dirty="0" smtClean="0">
                          <a:solidFill>
                            <a:srgbClr val="660033"/>
                          </a:solidFill>
                          <a:latin typeface="Times New Roman" panose="02020603050405020304" pitchFamily="18" charset="0"/>
                          <a:cs typeface="Times New Roman" panose="02020603050405020304" pitchFamily="18" charset="0"/>
                        </a:rPr>
                        <a:t>risk</a:t>
                      </a:r>
                      <a:r>
                        <a:rPr lang="en-US" altLang="en-US" sz="2400" dirty="0" smtClean="0">
                          <a:latin typeface="Times New Roman" panose="02020603050405020304" pitchFamily="18" charset="0"/>
                          <a:cs typeface="Times New Roman" panose="02020603050405020304" pitchFamily="18" charset="0"/>
                        </a:rPr>
                        <a:t> of </a:t>
                      </a:r>
                      <a:r>
                        <a:rPr lang="en-US" altLang="en-US" sz="2400" b="1" dirty="0" smtClean="0">
                          <a:solidFill>
                            <a:srgbClr val="660033"/>
                          </a:solidFill>
                          <a:latin typeface="Times New Roman" panose="02020603050405020304" pitchFamily="18" charset="0"/>
                          <a:cs typeface="Times New Roman" panose="02020603050405020304" pitchFamily="18" charset="0"/>
                        </a:rPr>
                        <a:t>misunderstandings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misinterpretations</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800000"/>
                          </a:solidFill>
                          <a:latin typeface="Times New Roman" panose="02020603050405020304" pitchFamily="18" charset="0"/>
                          <a:cs typeface="Times New Roman" panose="02020603050405020304" pitchFamily="18" charset="0"/>
                        </a:rPr>
                        <a:t>costly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changes</a:t>
                      </a:r>
                      <a:r>
                        <a:rPr lang="en-US" altLang="en-US" sz="2400" dirty="0" smtClean="0">
                          <a:latin typeface="Times New Roman" panose="02020603050405020304" pitchFamily="18" charset="0"/>
                          <a:cs typeface="Times New Roman" panose="02020603050405020304" pitchFamily="18" charset="0"/>
                        </a:rPr>
                        <a:t> later on</a:t>
                      </a:r>
                      <a:r>
                        <a:rPr lang="en-US" altLang="en-US" sz="2400" b="1" dirty="0" smtClean="0">
                          <a:solidFill>
                            <a:srgbClr val="800000"/>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268957203"/>
                  </a:ext>
                </a:extLst>
              </a:tr>
              <a:tr h="1386348">
                <a:tc>
                  <a:txBody>
                    <a:bodyPr/>
                    <a:lstStyle/>
                    <a:p>
                      <a:pPr algn="just">
                        <a:lnSpc>
                          <a:spcPct val="150000"/>
                        </a:lnSpc>
                      </a:pPr>
                      <a:r>
                        <a:rPr lang="en-US" altLang="en-US" sz="2400" b="1" dirty="0" smtClean="0">
                          <a:solidFill>
                            <a:srgbClr val="6600CC"/>
                          </a:solidFill>
                          <a:latin typeface="Times New Roman" panose="02020603050405020304" pitchFamily="18" charset="0"/>
                          <a:cs typeface="Times New Roman" panose="02020603050405020304" pitchFamily="18" charset="0"/>
                        </a:rPr>
                        <a:t>Improved Communication</a:t>
                      </a:r>
                      <a:endParaRPr lang="en-GB" sz="24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solidFill>
                            <a:srgbClr val="6600CC"/>
                          </a:solidFill>
                          <a:latin typeface="Times New Roman" panose="02020603050405020304" pitchFamily="18" charset="0"/>
                          <a:cs typeface="Times New Roman" panose="02020603050405020304" pitchFamily="18" charset="0"/>
                        </a:rPr>
                        <a:t>Serve</a:t>
                      </a:r>
                      <a:r>
                        <a:rPr lang="en-US" altLang="en-US" sz="2400" dirty="0" smtClean="0">
                          <a:latin typeface="Times New Roman" panose="02020603050405020304" pitchFamily="18" charset="0"/>
                          <a:cs typeface="Times New Roman" panose="02020603050405020304" pitchFamily="18" charset="0"/>
                        </a:rPr>
                        <a:t> as </a:t>
                      </a:r>
                      <a:r>
                        <a:rPr lang="en-US" altLang="en-US" sz="2400" b="1" dirty="0" smtClean="0">
                          <a:solidFill>
                            <a:srgbClr val="6600CC"/>
                          </a:solidFill>
                          <a:latin typeface="Times New Roman" panose="02020603050405020304" pitchFamily="18" charset="0"/>
                          <a:cs typeface="Times New Roman" panose="02020603050405020304" pitchFamily="18" charset="0"/>
                        </a:rPr>
                        <a:t>visual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aids</a:t>
                      </a:r>
                      <a:r>
                        <a:rPr lang="en-US" altLang="en-US" sz="2400" dirty="0" smtClean="0">
                          <a:latin typeface="Times New Roman" panose="02020603050405020304" pitchFamily="18" charset="0"/>
                          <a:cs typeface="Times New Roman" panose="02020603050405020304" pitchFamily="18" charset="0"/>
                        </a:rPr>
                        <a:t> that help </a:t>
                      </a:r>
                      <a:r>
                        <a:rPr lang="en-US" altLang="en-US" sz="2400" b="1" dirty="0" smtClean="0">
                          <a:solidFill>
                            <a:srgbClr val="006600"/>
                          </a:solidFill>
                          <a:latin typeface="Times New Roman" panose="02020603050405020304" pitchFamily="18" charset="0"/>
                          <a:cs typeface="Times New Roman" panose="02020603050405020304" pitchFamily="18" charset="0"/>
                        </a:rPr>
                        <a:t>facilitate</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1" dirty="0" smtClean="0">
                          <a:solidFill>
                            <a:srgbClr val="006600"/>
                          </a:solidFill>
                          <a:latin typeface="Times New Roman" panose="02020603050405020304" pitchFamily="18" charset="0"/>
                          <a:cs typeface="Times New Roman" panose="02020603050405020304" pitchFamily="18" charset="0"/>
                        </a:rPr>
                        <a:t>         communication</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latin typeface="Times New Roman" panose="02020603050405020304" pitchFamily="18" charset="0"/>
                          <a:cs typeface="Times New Roman" panose="02020603050405020304" pitchFamily="18" charset="0"/>
                        </a:rPr>
                        <a:t>collaboration</a:t>
                      </a:r>
                      <a:r>
                        <a:rPr lang="en-US" altLang="en-US" sz="2400" dirty="0" smtClean="0">
                          <a:latin typeface="Times New Roman" panose="02020603050405020304" pitchFamily="18" charset="0"/>
                          <a:cs typeface="Times New Roman" panose="02020603050405020304" pitchFamily="18" charset="0"/>
                        </a:rPr>
                        <a:t> between </a:t>
                      </a:r>
                      <a:r>
                        <a:rPr lang="en-US" altLang="en-US" sz="2400" b="1" dirty="0" smtClean="0">
                          <a:solidFill>
                            <a:srgbClr val="FF0000"/>
                          </a:solidFill>
                          <a:latin typeface="Times New Roman" panose="02020603050405020304" pitchFamily="18" charset="0"/>
                          <a:cs typeface="Times New Roman" panose="02020603050405020304" pitchFamily="18" charset="0"/>
                        </a:rPr>
                        <a:t>stakeholders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1" dirty="0" smtClean="0">
                          <a:solidFill>
                            <a:srgbClr val="FF0000"/>
                          </a:solidFill>
                          <a:latin typeface="Times New Roman" panose="02020603050405020304" pitchFamily="18" charset="0"/>
                          <a:cs typeface="Times New Roman" panose="02020603050405020304" pitchFamily="18" charset="0"/>
                        </a:rPr>
                        <a:t>     fostering</a:t>
                      </a:r>
                      <a:r>
                        <a:rPr lang="en-US" altLang="en-US" sz="2400" dirty="0" smtClean="0">
                          <a:latin typeface="Times New Roman" panose="02020603050405020304" pitchFamily="18" charset="0"/>
                          <a:cs typeface="Times New Roman" panose="02020603050405020304" pitchFamily="18" charset="0"/>
                        </a:rPr>
                        <a:t> a </a:t>
                      </a:r>
                      <a:r>
                        <a:rPr lang="en-US" altLang="en-US" sz="2400" b="1" dirty="0" smtClean="0">
                          <a:solidFill>
                            <a:srgbClr val="FF0000"/>
                          </a:solidFill>
                          <a:latin typeface="Times New Roman" panose="02020603050405020304" pitchFamily="18" charset="0"/>
                          <a:cs typeface="Times New Roman" panose="02020603050405020304" pitchFamily="18" charset="0"/>
                        </a:rPr>
                        <a:t>shared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understanding</a:t>
                      </a:r>
                      <a:r>
                        <a:rPr lang="en-US" altLang="en-US" sz="2400" dirty="0" smtClean="0">
                          <a:latin typeface="Times New Roman" panose="02020603050405020304" pitchFamily="18" charset="0"/>
                          <a:cs typeface="Times New Roman" panose="02020603050405020304" pitchFamily="18" charset="0"/>
                        </a:rPr>
                        <a:t> of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1" dirty="0" smtClean="0">
                          <a:latin typeface="Times New Roman" panose="02020603050405020304" pitchFamily="18" charset="0"/>
                          <a:cs typeface="Times New Roman" panose="02020603050405020304" pitchFamily="18" charset="0"/>
                        </a:rPr>
                        <a:t>                           project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requirements</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latin typeface="Times New Roman" panose="02020603050405020304" pitchFamily="18" charset="0"/>
                          <a:cs typeface="Times New Roman" panose="02020603050405020304" pitchFamily="18" charset="0"/>
                        </a:rPr>
                        <a:t>objectives</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394297661"/>
                  </a:ext>
                </a:extLst>
              </a:tr>
              <a:tr h="346587">
                <a:tc>
                  <a:txBody>
                    <a:bodyPr/>
                    <a:lstStyle/>
                    <a:p>
                      <a:pPr algn="just">
                        <a:lnSpc>
                          <a:spcPct val="150000"/>
                        </a:lnSpc>
                      </a:pPr>
                      <a:r>
                        <a:rPr lang="en-US" altLang="en-US" sz="2400" b="1" dirty="0" smtClean="0">
                          <a:latin typeface="Times New Roman" panose="02020603050405020304" pitchFamily="18" charset="0"/>
                          <a:cs typeface="Times New Roman" panose="02020603050405020304" pitchFamily="18" charset="0"/>
                        </a:rPr>
                        <a:t>Reduced Development Time</a:t>
                      </a:r>
                      <a:endParaRPr lang="en-GB" sz="2400" dirty="0">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By </a:t>
                      </a:r>
                      <a:r>
                        <a:rPr lang="en-US" altLang="en-US" sz="2400" b="1" dirty="0" smtClean="0">
                          <a:solidFill>
                            <a:srgbClr val="660033"/>
                          </a:solidFill>
                          <a:latin typeface="Times New Roman" panose="02020603050405020304" pitchFamily="18" charset="0"/>
                          <a:cs typeface="Times New Roman" panose="02020603050405020304" pitchFamily="18" charset="0"/>
                        </a:rPr>
                        <a:t>identifying</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33"/>
                          </a:solidFill>
                          <a:latin typeface="Times New Roman" panose="02020603050405020304" pitchFamily="18" charset="0"/>
                          <a:cs typeface="Times New Roman" panose="02020603050405020304" pitchFamily="18" charset="0"/>
                        </a:rPr>
                        <a:t>addressing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issues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early</a:t>
                      </a:r>
                      <a:r>
                        <a:rPr lang="en-US" altLang="en-US" sz="2400" dirty="0" smtClean="0">
                          <a:latin typeface="Times New Roman" panose="02020603050405020304" pitchFamily="18" charset="0"/>
                          <a:cs typeface="Times New Roman" panose="02020603050405020304" pitchFamily="18" charset="0"/>
                        </a:rPr>
                        <a:t>, the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Prototyping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Model</a:t>
                      </a:r>
                      <a:r>
                        <a:rPr lang="en-US" altLang="en-US" sz="2400" dirty="0" smtClean="0">
                          <a:latin typeface="Times New Roman" panose="02020603050405020304" pitchFamily="18" charset="0"/>
                          <a:cs typeface="Times New Roman" panose="02020603050405020304" pitchFamily="18" charset="0"/>
                        </a:rPr>
                        <a:t> can help </a:t>
                      </a:r>
                      <a:r>
                        <a:rPr lang="en-US" altLang="en-US" sz="2400" b="1" dirty="0" smtClean="0">
                          <a:solidFill>
                            <a:srgbClr val="6600CC"/>
                          </a:solidFill>
                          <a:latin typeface="Times New Roman" panose="02020603050405020304" pitchFamily="18" charset="0"/>
                          <a:cs typeface="Times New Roman" panose="02020603050405020304" pitchFamily="18" charset="0"/>
                        </a:rPr>
                        <a:t>reduce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time</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0000CC"/>
                          </a:solidFill>
                          <a:latin typeface="Times New Roman" panose="02020603050405020304" pitchFamily="18" charset="0"/>
                          <a:cs typeface="Times New Roman" panose="02020603050405020304" pitchFamily="18" charset="0"/>
                        </a:rPr>
                        <a:t>accelerate time-to-market</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066137371"/>
                  </a:ext>
                </a:extLst>
              </a:tr>
            </a:tbl>
          </a:graphicData>
        </a:graphic>
      </p:graphicFrame>
    </p:spTree>
    <p:extLst>
      <p:ext uri="{BB962C8B-B14F-4D97-AF65-F5344CB8AC3E}">
        <p14:creationId xmlns:p14="http://schemas.microsoft.com/office/powerpoint/2010/main" val="9151072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53960"/>
          </a:xfrm>
        </p:spPr>
        <p:txBody>
          <a:bodyPr>
            <a:normAutofit fontScale="90000"/>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8.2 Advantages of Prototyping Model------ </a:t>
            </a: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3467875"/>
              </p:ext>
            </p:extLst>
          </p:nvPr>
        </p:nvGraphicFramePr>
        <p:xfrm>
          <a:off x="0" y="353962"/>
          <a:ext cx="12192001" cy="6135329"/>
        </p:xfrm>
        <a:graphic>
          <a:graphicData uri="http://schemas.openxmlformats.org/drawingml/2006/table">
            <a:tbl>
              <a:tblPr firstRow="1" bandRow="1">
                <a:tableStyleId>{5C22544A-7EE6-4342-B048-85BDC9FD1C3A}</a:tableStyleId>
              </a:tblPr>
              <a:tblGrid>
                <a:gridCol w="2816943">
                  <a:extLst>
                    <a:ext uri="{9D8B030D-6E8A-4147-A177-3AD203B41FA5}">
                      <a16:colId xmlns:a16="http://schemas.microsoft.com/office/drawing/2014/main" val="3103836266"/>
                    </a:ext>
                  </a:extLst>
                </a:gridCol>
                <a:gridCol w="9375058">
                  <a:extLst>
                    <a:ext uri="{9D8B030D-6E8A-4147-A177-3AD203B41FA5}">
                      <a16:colId xmlns:a16="http://schemas.microsoft.com/office/drawing/2014/main" val="2256830718"/>
                    </a:ext>
                  </a:extLst>
                </a:gridCol>
              </a:tblGrid>
              <a:tr h="772955">
                <a:tc>
                  <a:txBody>
                    <a:bodyPr/>
                    <a:lstStyle/>
                    <a:p>
                      <a:pPr algn="just">
                        <a:lnSpc>
                          <a:spcPct val="150000"/>
                        </a:lnSpc>
                      </a:pPr>
                      <a:r>
                        <a:rPr lang="en-US" altLang="en-US" sz="2400" b="1" dirty="0" smtClean="0">
                          <a:solidFill>
                            <a:srgbClr val="FF0000"/>
                          </a:solidFill>
                          <a:latin typeface="Times New Roman" panose="02020603050405020304" pitchFamily="18" charset="0"/>
                          <a:cs typeface="Times New Roman" panose="02020603050405020304" pitchFamily="18" charset="0"/>
                        </a:rPr>
                        <a:t>Advantages</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564721"/>
                  </a:ext>
                </a:extLst>
              </a:tr>
              <a:tr h="2681187">
                <a:tc>
                  <a:txBody>
                    <a:bodyPr/>
                    <a:lstStyle/>
                    <a:p>
                      <a:pPr algn="just">
                        <a:lnSpc>
                          <a:spcPct val="150000"/>
                        </a:lnSpc>
                      </a:pPr>
                      <a:r>
                        <a:rPr lang="en-US" altLang="en-US" sz="2400" b="1" dirty="0" smtClean="0">
                          <a:solidFill>
                            <a:srgbClr val="0000CC"/>
                          </a:solidFill>
                          <a:latin typeface="Times New Roman" panose="02020603050405020304" pitchFamily="18" charset="0"/>
                          <a:cs typeface="Times New Roman" panose="02020603050405020304" pitchFamily="18" charset="0"/>
                        </a:rPr>
                        <a:t>Risk Mitigation</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Prototypes help </a:t>
                      </a:r>
                      <a:r>
                        <a:rPr lang="en-US" altLang="en-US" sz="2400" b="1" dirty="0" smtClean="0">
                          <a:solidFill>
                            <a:srgbClr val="660033"/>
                          </a:solidFill>
                          <a:latin typeface="Times New Roman" panose="02020603050405020304" pitchFamily="18" charset="0"/>
                          <a:cs typeface="Times New Roman" panose="02020603050405020304" pitchFamily="18" charset="0"/>
                        </a:rPr>
                        <a:t>mitigate project risks </a:t>
                      </a:r>
                      <a:r>
                        <a:rPr lang="en-US" altLang="en-US" sz="2400" dirty="0" smtClean="0">
                          <a:latin typeface="Times New Roman" panose="02020603050405020304" pitchFamily="18" charset="0"/>
                          <a:cs typeface="Times New Roman" panose="02020603050405020304" pitchFamily="18" charset="0"/>
                        </a:rPr>
                        <a:t>by </a:t>
                      </a:r>
                      <a:r>
                        <a:rPr lang="en-US" altLang="en-US" sz="2400" b="1" dirty="0" smtClean="0">
                          <a:latin typeface="Times New Roman" panose="02020603050405020304" pitchFamily="18" charset="0"/>
                          <a:cs typeface="Times New Roman" panose="02020603050405020304" pitchFamily="18" charset="0"/>
                        </a:rPr>
                        <a:t>allowing</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stakeholders</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6600CC"/>
                          </a:solidFill>
                          <a:latin typeface="Times New Roman" panose="02020603050405020304" pitchFamily="18" charset="0"/>
                          <a:cs typeface="Times New Roman" panose="02020603050405020304" pitchFamily="18" charset="0"/>
                        </a:rPr>
                        <a:t>validate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requirements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assess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feasibility</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FF0000"/>
                          </a:solidFill>
                          <a:latin typeface="Times New Roman" panose="02020603050405020304" pitchFamily="18" charset="0"/>
                          <a:cs typeface="Times New Roman" panose="02020603050405020304" pitchFamily="18" charset="0"/>
                        </a:rPr>
                        <a:t>identify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potential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issues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before </a:t>
                      </a:r>
                      <a:r>
                        <a:rPr lang="en-US" altLang="en-US" sz="2400" b="1" dirty="0" smtClean="0">
                          <a:latin typeface="Times New Roman" panose="02020603050405020304" pitchFamily="18" charset="0"/>
                          <a:cs typeface="Times New Roman" panose="02020603050405020304" pitchFamily="18" charset="0"/>
                        </a:rPr>
                        <a:t>committing</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latin typeface="Times New Roman" panose="02020603050405020304" pitchFamily="18" charset="0"/>
                          <a:cs typeface="Times New Roman" panose="02020603050405020304" pitchFamily="18" charset="0"/>
                        </a:rPr>
                        <a:t>full-scale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11673495"/>
                  </a:ext>
                </a:extLst>
              </a:tr>
              <a:tr h="2681187">
                <a:tc>
                  <a:txBody>
                    <a:bodyPr/>
                    <a:lstStyle/>
                    <a:p>
                      <a:pPr algn="just">
                        <a:lnSpc>
                          <a:spcPct val="150000"/>
                        </a:lnSpc>
                      </a:pPr>
                      <a:r>
                        <a:rPr lang="en-US" altLang="en-US" sz="2400" b="1" dirty="0" smtClean="0">
                          <a:solidFill>
                            <a:srgbClr val="800000"/>
                          </a:solidFill>
                          <a:latin typeface="Times New Roman" panose="02020603050405020304" pitchFamily="18" charset="0"/>
                          <a:cs typeface="Times New Roman" panose="02020603050405020304" pitchFamily="18" charset="0"/>
                        </a:rPr>
                        <a:t>Enhanced User Involvement</a:t>
                      </a:r>
                      <a:endParaRPr lang="en-GB" sz="2400" dirty="0">
                        <a:solidFill>
                          <a:srgbClr val="80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solidFill>
                            <a:srgbClr val="0000CC"/>
                          </a:solidFill>
                          <a:latin typeface="Times New Roman" panose="02020603050405020304" pitchFamily="18" charset="0"/>
                          <a:cs typeface="Times New Roman" panose="02020603050405020304" pitchFamily="18" charset="0"/>
                        </a:rPr>
                        <a:t>Promotes</a:t>
                      </a:r>
                      <a:r>
                        <a:rPr lang="en-US" altLang="en-US" sz="2400" b="1"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active involvement</a:t>
                      </a:r>
                      <a:r>
                        <a:rPr lang="en-US" altLang="en-US" sz="2400" dirty="0" smtClean="0">
                          <a:solidFill>
                            <a:srgbClr val="0000CC"/>
                          </a:solidFill>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of </a:t>
                      </a:r>
                      <a:r>
                        <a:rPr lang="en-US" altLang="en-US" sz="2400" b="1" dirty="0" smtClean="0">
                          <a:solidFill>
                            <a:srgbClr val="0000CC"/>
                          </a:solidFill>
                          <a:latin typeface="Times New Roman" panose="02020603050405020304" pitchFamily="18" charset="0"/>
                          <a:cs typeface="Times New Roman" panose="02020603050405020304" pitchFamily="18" charset="0"/>
                        </a:rPr>
                        <a:t>users</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0000CC"/>
                          </a:solidFill>
                          <a:latin typeface="Times New Roman" panose="02020603050405020304" pitchFamily="18" charset="0"/>
                          <a:cs typeface="Times New Roman" panose="02020603050405020304" pitchFamily="18" charset="0"/>
                        </a:rPr>
                        <a:t>stakeholders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throughout the </a:t>
                      </a:r>
                      <a:r>
                        <a:rPr lang="en-US" altLang="en-US" sz="2400" b="1" dirty="0" smtClean="0">
                          <a:solidFill>
                            <a:srgbClr val="800000"/>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process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leading to </a:t>
                      </a:r>
                      <a:r>
                        <a:rPr lang="en-US" altLang="en-US" sz="2400" b="1" dirty="0" smtClean="0">
                          <a:solidFill>
                            <a:srgbClr val="6600CC"/>
                          </a:solidFill>
                          <a:latin typeface="Times New Roman" panose="02020603050405020304" pitchFamily="18" charset="0"/>
                          <a:cs typeface="Times New Roman" panose="02020603050405020304" pitchFamily="18" charset="0"/>
                        </a:rPr>
                        <a:t>software</a:t>
                      </a:r>
                      <a:r>
                        <a:rPr lang="en-US" altLang="en-US" sz="2400" dirty="0" smtClean="0">
                          <a:latin typeface="Times New Roman" panose="02020603050405020304" pitchFamily="18" charset="0"/>
                          <a:cs typeface="Times New Roman" panose="02020603050405020304" pitchFamily="18" charset="0"/>
                        </a:rPr>
                        <a:t> that </a:t>
                      </a:r>
                      <a:r>
                        <a:rPr lang="en-US" altLang="en-US" sz="2400" b="1" dirty="0" smtClean="0">
                          <a:solidFill>
                            <a:srgbClr val="6600CC"/>
                          </a:solidFill>
                          <a:latin typeface="Times New Roman" panose="02020603050405020304" pitchFamily="18" charset="0"/>
                          <a:cs typeface="Times New Roman" panose="02020603050405020304" pitchFamily="18" charset="0"/>
                        </a:rPr>
                        <a:t>better</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meets</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user</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needs</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expectations</a:t>
                      </a:r>
                      <a:r>
                        <a:rPr lang="en-US" altLang="en-US" sz="2400" dirty="0" smtClean="0">
                          <a:latin typeface="Times New Roman" panose="02020603050405020304" pitchFamily="18" charset="0"/>
                          <a:cs typeface="Times New Roman" panose="02020603050405020304" pitchFamily="18" charset="0"/>
                        </a:rPr>
                        <a:t>.</a:t>
                      </a:r>
                    </a:p>
                    <a:p>
                      <a:pPr algn="just">
                        <a:lnSpc>
                          <a:spcPct val="150000"/>
                        </a:lnSpc>
                      </a:pP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792673"/>
                  </a:ext>
                </a:extLst>
              </a:tr>
            </a:tbl>
          </a:graphicData>
        </a:graphic>
      </p:graphicFrame>
    </p:spTree>
    <p:extLst>
      <p:ext uri="{BB962C8B-B14F-4D97-AF65-F5344CB8AC3E}">
        <p14:creationId xmlns:p14="http://schemas.microsoft.com/office/powerpoint/2010/main" val="25570858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191727"/>
          </a:xfrm>
        </p:spPr>
        <p:txBody>
          <a:bodyPr>
            <a:normAutofit fontScale="90000"/>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8.3 Disadvantages </a:t>
            </a:r>
            <a:r>
              <a:rPr lang="en-US" altLang="en-US" sz="2800" b="1" dirty="0">
                <a:solidFill>
                  <a:srgbClr val="FF0000"/>
                </a:solidFill>
                <a:latin typeface="Times New Roman" panose="02020603050405020304" pitchFamily="18" charset="0"/>
                <a:cs typeface="Times New Roman" panose="02020603050405020304" pitchFamily="18" charset="0"/>
              </a:rPr>
              <a:t>of the Prototyping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8563746"/>
              </p:ext>
            </p:extLst>
          </p:nvPr>
        </p:nvGraphicFramePr>
        <p:xfrm>
          <a:off x="0" y="191727"/>
          <a:ext cx="12192000" cy="6666272"/>
        </p:xfrm>
        <a:graphic>
          <a:graphicData uri="http://schemas.openxmlformats.org/drawingml/2006/table">
            <a:tbl>
              <a:tblPr firstRow="1" bandRow="1">
                <a:tableStyleId>{5C22544A-7EE6-4342-B048-85BDC9FD1C3A}</a:tableStyleId>
              </a:tblPr>
              <a:tblGrid>
                <a:gridCol w="2508059">
                  <a:extLst>
                    <a:ext uri="{9D8B030D-6E8A-4147-A177-3AD203B41FA5}">
                      <a16:colId xmlns:a16="http://schemas.microsoft.com/office/drawing/2014/main" val="2851996646"/>
                    </a:ext>
                  </a:extLst>
                </a:gridCol>
                <a:gridCol w="9683941">
                  <a:extLst>
                    <a:ext uri="{9D8B030D-6E8A-4147-A177-3AD203B41FA5}">
                      <a16:colId xmlns:a16="http://schemas.microsoft.com/office/drawing/2014/main" val="399005932"/>
                    </a:ext>
                  </a:extLst>
                </a:gridCol>
              </a:tblGrid>
              <a:tr h="687814">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8384981"/>
                  </a:ext>
                </a:extLst>
              </a:tr>
              <a:tr h="1796301">
                <a:tc>
                  <a:txBody>
                    <a:bodyPr/>
                    <a:lstStyle/>
                    <a:p>
                      <a:pPr algn="just">
                        <a:lnSpc>
                          <a:spcPct val="150000"/>
                        </a:lnSpc>
                      </a:pPr>
                      <a:r>
                        <a:rPr lang="en-US" altLang="en-US" sz="2400" b="1" dirty="0" smtClean="0">
                          <a:solidFill>
                            <a:srgbClr val="660033"/>
                          </a:solidFill>
                          <a:latin typeface="Times New Roman" panose="02020603050405020304" pitchFamily="18" charset="0"/>
                          <a:cs typeface="Times New Roman" panose="02020603050405020304" pitchFamily="18" charset="0"/>
                        </a:rPr>
                        <a:t>Scope Creep</a:t>
                      </a:r>
                      <a:endParaRPr lang="en-GB" sz="2400" dirty="0">
                        <a:solidFill>
                          <a:srgbClr val="660033"/>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latin typeface="Times New Roman" panose="02020603050405020304" pitchFamily="18" charset="0"/>
                          <a:cs typeface="Times New Roman" panose="02020603050405020304" pitchFamily="18" charset="0"/>
                        </a:rPr>
                        <a:t>Without</a:t>
                      </a:r>
                      <a:r>
                        <a:rPr lang="en-US" altLang="en-US" sz="2400" b="1" baseline="0" dirty="0" smtClean="0">
                          <a:latin typeface="Times New Roman" panose="02020603050405020304" pitchFamily="18" charset="0"/>
                          <a:cs typeface="Times New Roman" panose="02020603050405020304" pitchFamily="18" charset="0"/>
                        </a:rPr>
                        <a:t> proper control</a:t>
                      </a:r>
                      <a:r>
                        <a:rPr lang="en-US" altLang="en-US" sz="2400" baseline="0" dirty="0" smtClean="0">
                          <a:latin typeface="Times New Roman" panose="02020603050405020304" pitchFamily="18" charset="0"/>
                          <a:cs typeface="Times New Roman" panose="02020603050405020304" pitchFamily="18" charset="0"/>
                        </a:rPr>
                        <a:t>, it is </a:t>
                      </a:r>
                      <a:r>
                        <a:rPr lang="en-US" altLang="en-US" sz="2400" b="1" baseline="0" dirty="0" smtClean="0">
                          <a:solidFill>
                            <a:srgbClr val="0000CC"/>
                          </a:solidFill>
                          <a:latin typeface="Times New Roman" panose="02020603050405020304" pitchFamily="18" charset="0"/>
                          <a:cs typeface="Times New Roman" panose="02020603050405020304" pitchFamily="18" charset="0"/>
                        </a:rPr>
                        <a:t>s</a:t>
                      </a:r>
                      <a:r>
                        <a:rPr lang="en-US" altLang="en-US" sz="2400" b="1" dirty="0" smtClean="0">
                          <a:solidFill>
                            <a:srgbClr val="0000CC"/>
                          </a:solidFill>
                          <a:latin typeface="Times New Roman" panose="02020603050405020304" pitchFamily="18" charset="0"/>
                          <a:cs typeface="Times New Roman" panose="02020603050405020304" pitchFamily="18" charset="0"/>
                        </a:rPr>
                        <a:t>usceptible</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0000CC"/>
                          </a:solidFill>
                          <a:latin typeface="Times New Roman" panose="02020603050405020304" pitchFamily="18" charset="0"/>
                          <a:cs typeface="Times New Roman" panose="02020603050405020304" pitchFamily="18" charset="0"/>
                        </a:rPr>
                        <a:t>scope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0000CC"/>
                          </a:solidFill>
                          <a:latin typeface="Times New Roman" panose="02020603050405020304" pitchFamily="18" charset="0"/>
                          <a:cs typeface="Times New Roman" panose="02020603050405020304" pitchFamily="18" charset="0"/>
                        </a:rPr>
                        <a:t>creep</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0" dirty="0" smtClean="0">
                          <a:solidFill>
                            <a:schemeClr val="tx1"/>
                          </a:solidFill>
                          <a:latin typeface="Times New Roman" panose="02020603050405020304" pitchFamily="18" charset="0"/>
                          <a:cs typeface="Times New Roman" panose="02020603050405020304" pitchFamily="18" charset="0"/>
                        </a:rPr>
                        <a:t>              where</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additional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features</a:t>
                      </a:r>
                      <a:r>
                        <a:rPr lang="en-US" altLang="en-US" sz="2400" dirty="0" smtClean="0">
                          <a:latin typeface="Times New Roman" panose="02020603050405020304" pitchFamily="18" charset="0"/>
                          <a:cs typeface="Times New Roman" panose="02020603050405020304" pitchFamily="18" charset="0"/>
                        </a:rPr>
                        <a:t> are </a:t>
                      </a:r>
                      <a:r>
                        <a:rPr lang="en-US" altLang="en-US" sz="2400" b="1" dirty="0" smtClean="0">
                          <a:solidFill>
                            <a:srgbClr val="660033"/>
                          </a:solidFill>
                          <a:latin typeface="Times New Roman" panose="02020603050405020304" pitchFamily="18" charset="0"/>
                          <a:cs typeface="Times New Roman" panose="02020603050405020304" pitchFamily="18" charset="0"/>
                        </a:rPr>
                        <a:t>added</a:t>
                      </a:r>
                      <a:r>
                        <a:rPr lang="en-US" altLang="en-US" sz="2400" dirty="0" smtClean="0">
                          <a:latin typeface="Times New Roman" panose="02020603050405020304" pitchFamily="18" charset="0"/>
                          <a:cs typeface="Times New Roman" panose="02020603050405020304" pitchFamily="18" charset="0"/>
                        </a:rPr>
                        <a:t> to the </a:t>
                      </a:r>
                      <a:r>
                        <a:rPr lang="en-US" altLang="en-US" sz="2400" b="1" dirty="0" smtClean="0">
                          <a:solidFill>
                            <a:srgbClr val="660033"/>
                          </a:solidFill>
                          <a:latin typeface="Times New Roman" panose="02020603050405020304" pitchFamily="18" charset="0"/>
                          <a:cs typeface="Times New Roman" panose="02020603050405020304" pitchFamily="18" charset="0"/>
                        </a:rPr>
                        <a:t>prototype</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2400" b="1" dirty="0" smtClean="0">
                          <a:latin typeface="Times New Roman" panose="02020603050405020304" pitchFamily="18" charset="0"/>
                          <a:cs typeface="Times New Roman" panose="02020603050405020304" pitchFamily="18" charset="0"/>
                        </a:rPr>
                        <a:t>without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corresponding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adjustments</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FF0000"/>
                          </a:solidFill>
                          <a:latin typeface="Times New Roman" panose="02020603050405020304" pitchFamily="18" charset="0"/>
                          <a:cs typeface="Times New Roman" panose="02020603050405020304" pitchFamily="18" charset="0"/>
                        </a:rPr>
                        <a:t>timelines</a:t>
                      </a:r>
                      <a:r>
                        <a:rPr lang="en-US" altLang="en-US" sz="2400" dirty="0" smtClean="0">
                          <a:latin typeface="Times New Roman" panose="02020603050405020304" pitchFamily="18" charset="0"/>
                          <a:cs typeface="Times New Roman" panose="02020603050405020304" pitchFamily="18" charset="0"/>
                        </a:rPr>
                        <a:t> or </a:t>
                      </a:r>
                      <a:r>
                        <a:rPr lang="en-US" altLang="en-US" sz="2400" b="1" dirty="0" smtClean="0">
                          <a:solidFill>
                            <a:srgbClr val="FF0000"/>
                          </a:solidFill>
                          <a:latin typeface="Times New Roman" panose="02020603050405020304" pitchFamily="18" charset="0"/>
                          <a:cs typeface="Times New Roman" panose="02020603050405020304" pitchFamily="18" charset="0"/>
                        </a:rPr>
                        <a:t>resources</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13038813"/>
                  </a:ext>
                </a:extLst>
              </a:tr>
              <a:tr h="2385856">
                <a:tc>
                  <a:txBody>
                    <a:bodyPr/>
                    <a:lstStyle/>
                    <a:p>
                      <a:pPr algn="just">
                        <a:lnSpc>
                          <a:spcPct val="150000"/>
                        </a:lnSpc>
                      </a:pPr>
                      <a:r>
                        <a:rPr lang="en-US" altLang="en-US" sz="2400" b="1" dirty="0" smtClean="0">
                          <a:solidFill>
                            <a:srgbClr val="6600CC"/>
                          </a:solidFill>
                          <a:latin typeface="Times New Roman" panose="02020603050405020304" pitchFamily="18" charset="0"/>
                          <a:cs typeface="Times New Roman" panose="02020603050405020304" pitchFamily="18" charset="0"/>
                        </a:rPr>
                        <a:t>Limited Scalability</a:t>
                      </a:r>
                      <a:r>
                        <a:rPr lang="en-US" altLang="en-US" sz="2400" dirty="0" smtClean="0">
                          <a:solidFill>
                            <a:srgbClr val="6600CC"/>
                          </a:solidFill>
                          <a:latin typeface="Times New Roman" panose="02020603050405020304" pitchFamily="18" charset="0"/>
                          <a:cs typeface="Times New Roman" panose="02020603050405020304" pitchFamily="18" charset="0"/>
                        </a:rPr>
                        <a:t> </a:t>
                      </a:r>
                      <a:endParaRPr lang="en-GB" sz="2400" dirty="0">
                        <a:solidFill>
                          <a:srgbClr val="66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b="1" dirty="0" smtClean="0">
                          <a:latin typeface="Times New Roman" panose="02020603050405020304" pitchFamily="18" charset="0"/>
                          <a:cs typeface="Times New Roman" panose="02020603050405020304" pitchFamily="18" charset="0"/>
                        </a:rPr>
                        <a:t>Prototypes</a:t>
                      </a:r>
                      <a:r>
                        <a:rPr lang="en-US" altLang="en-US" sz="2400" dirty="0" smtClean="0">
                          <a:latin typeface="Times New Roman" panose="02020603050405020304" pitchFamily="18" charset="0"/>
                          <a:cs typeface="Times New Roman" panose="02020603050405020304" pitchFamily="18" charset="0"/>
                        </a:rPr>
                        <a:t> are typically </a:t>
                      </a:r>
                      <a:r>
                        <a:rPr lang="en-US" altLang="en-US" sz="2400" b="1" dirty="0" smtClean="0">
                          <a:solidFill>
                            <a:srgbClr val="0000CC"/>
                          </a:solidFill>
                          <a:latin typeface="Times New Roman" panose="02020603050405020304" pitchFamily="18" charset="0"/>
                          <a:cs typeface="Times New Roman" panose="02020603050405020304" pitchFamily="18" charset="0"/>
                        </a:rPr>
                        <a:t>designed</a:t>
                      </a:r>
                      <a:r>
                        <a:rPr lang="en-US" altLang="en-US" sz="2400" dirty="0" smtClean="0">
                          <a:latin typeface="Times New Roman" panose="02020603050405020304" pitchFamily="18" charset="0"/>
                          <a:cs typeface="Times New Roman" panose="02020603050405020304" pitchFamily="18" charset="0"/>
                        </a:rPr>
                        <a:t> for </a:t>
                      </a:r>
                      <a:r>
                        <a:rPr lang="en-US" altLang="en-US" sz="2400" b="1" dirty="0" smtClean="0">
                          <a:solidFill>
                            <a:srgbClr val="0000CC"/>
                          </a:solidFill>
                          <a:latin typeface="Times New Roman" panose="02020603050405020304" pitchFamily="18" charset="0"/>
                          <a:cs typeface="Times New Roman" panose="02020603050405020304" pitchFamily="18" charset="0"/>
                        </a:rPr>
                        <a:t>exploration</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0000CC"/>
                          </a:solidFill>
                          <a:latin typeface="Times New Roman" panose="02020603050405020304" pitchFamily="18" charset="0"/>
                          <a:cs typeface="Times New Roman" panose="02020603050405020304" pitchFamily="18" charset="0"/>
                        </a:rPr>
                        <a:t>validation</a:t>
                      </a:r>
                      <a:r>
                        <a:rPr lang="en-US" altLang="en-US" sz="2400" dirty="0" smtClean="0">
                          <a:latin typeface="Times New Roman" panose="02020603050405020304" pitchFamily="18" charset="0"/>
                          <a:cs typeface="Times New Roman" panose="02020603050405020304" pitchFamily="18" charset="0"/>
                        </a:rPr>
                        <a:t> rather than </a:t>
                      </a:r>
                      <a:r>
                        <a:rPr lang="en-US" altLang="en-US" sz="2400" b="1" dirty="0" smtClean="0">
                          <a:solidFill>
                            <a:srgbClr val="800000"/>
                          </a:solidFill>
                          <a:latin typeface="Times New Roman" panose="02020603050405020304" pitchFamily="18" charset="0"/>
                          <a:cs typeface="Times New Roman" panose="02020603050405020304" pitchFamily="18" charset="0"/>
                        </a:rPr>
                        <a:t>scalability</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800000"/>
                          </a:solidFill>
                          <a:latin typeface="Times New Roman" panose="02020603050405020304" pitchFamily="18" charset="0"/>
                          <a:cs typeface="Times New Roman" panose="02020603050405020304" pitchFamily="18" charset="0"/>
                        </a:rPr>
                        <a:t>performance</a:t>
                      </a:r>
                      <a:r>
                        <a:rPr lang="en-US" altLang="en-US" sz="2400" dirty="0" smtClean="0">
                          <a:latin typeface="Times New Roman" panose="02020603050405020304" pitchFamily="18" charset="0"/>
                          <a:cs typeface="Times New Roman" panose="02020603050405020304" pitchFamily="18" charset="0"/>
                        </a:rPr>
                        <a:t>.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As a result, the </a:t>
                      </a:r>
                      <a:r>
                        <a:rPr lang="en-US" altLang="en-US" sz="2400" b="1" dirty="0" smtClean="0">
                          <a:solidFill>
                            <a:srgbClr val="6600CC"/>
                          </a:solidFill>
                          <a:latin typeface="Times New Roman" panose="02020603050405020304" pitchFamily="18" charset="0"/>
                          <a:cs typeface="Times New Roman" panose="02020603050405020304" pitchFamily="18" charset="0"/>
                        </a:rPr>
                        <a:t>prototype</a:t>
                      </a:r>
                      <a:r>
                        <a:rPr lang="en-US" altLang="en-US" sz="2400" dirty="0" smtClean="0">
                          <a:latin typeface="Times New Roman" panose="02020603050405020304" pitchFamily="18" charset="0"/>
                          <a:cs typeface="Times New Roman" panose="02020603050405020304" pitchFamily="18" charset="0"/>
                        </a:rPr>
                        <a:t> may </a:t>
                      </a:r>
                      <a:r>
                        <a:rPr lang="en-US" altLang="en-US" sz="2400" b="1" dirty="0" smtClean="0">
                          <a:solidFill>
                            <a:srgbClr val="6600CC"/>
                          </a:solidFill>
                          <a:latin typeface="Times New Roman" panose="02020603050405020304" pitchFamily="18" charset="0"/>
                          <a:cs typeface="Times New Roman" panose="02020603050405020304" pitchFamily="18" charset="0"/>
                        </a:rPr>
                        <a:t>not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accurately</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represent</a:t>
                      </a:r>
                      <a:r>
                        <a:rPr lang="en-US" altLang="en-US" sz="2400" dirty="0" smtClean="0">
                          <a:latin typeface="Times New Roman" panose="02020603050405020304" pitchFamily="18" charset="0"/>
                          <a:cs typeface="Times New Roman" panose="02020603050405020304" pitchFamily="18" charset="0"/>
                        </a:rPr>
                        <a:t> the </a:t>
                      </a:r>
                      <a:r>
                        <a:rPr lang="en-US" altLang="en-US" sz="2400" b="1" dirty="0" smtClean="0">
                          <a:solidFill>
                            <a:srgbClr val="FF0000"/>
                          </a:solidFill>
                          <a:latin typeface="Times New Roman" panose="02020603050405020304" pitchFamily="18" charset="0"/>
                          <a:cs typeface="Times New Roman" panose="02020603050405020304" pitchFamily="18" charset="0"/>
                        </a:rPr>
                        <a:t>behavior</a:t>
                      </a:r>
                      <a:r>
                        <a:rPr lang="en-US" altLang="en-US" sz="2400" dirty="0" smtClean="0">
                          <a:latin typeface="Times New Roman" panose="02020603050405020304" pitchFamily="18" charset="0"/>
                          <a:cs typeface="Times New Roman" panose="02020603050405020304" pitchFamily="18" charset="0"/>
                        </a:rPr>
                        <a:t> of the </a:t>
                      </a:r>
                      <a:r>
                        <a:rPr lang="en-US" altLang="en-US" sz="2400" b="1" dirty="0" smtClean="0">
                          <a:solidFill>
                            <a:srgbClr val="FF0000"/>
                          </a:solidFill>
                          <a:latin typeface="Times New Roman" panose="02020603050405020304" pitchFamily="18" charset="0"/>
                          <a:cs typeface="Times New Roman" panose="02020603050405020304" pitchFamily="18" charset="0"/>
                        </a:rPr>
                        <a:t>final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product</a:t>
                      </a:r>
                      <a:r>
                        <a:rPr lang="en-US" altLang="en-US" sz="2400" dirty="0" smtClean="0">
                          <a:latin typeface="Times New Roman" panose="02020603050405020304" pitchFamily="18" charset="0"/>
                          <a:cs typeface="Times New Roman" panose="02020603050405020304" pitchFamily="18" charset="0"/>
                        </a:rPr>
                        <a:t> under </a:t>
                      </a:r>
                      <a:r>
                        <a:rPr lang="en-US" altLang="en-US" sz="2400" b="1" dirty="0" smtClean="0">
                          <a:solidFill>
                            <a:srgbClr val="FF0000"/>
                          </a:solidFill>
                          <a:latin typeface="Times New Roman" panose="02020603050405020304" pitchFamily="18" charset="0"/>
                          <a:cs typeface="Times New Roman" panose="02020603050405020304" pitchFamily="18" charset="0"/>
                        </a:rPr>
                        <a:t>real-world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conditions</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35215457"/>
                  </a:ext>
                </a:extLst>
              </a:tr>
              <a:tr h="1796301">
                <a:tc>
                  <a:txBody>
                    <a:bodyPr/>
                    <a:lstStyle/>
                    <a:p>
                      <a:pPr algn="just">
                        <a:lnSpc>
                          <a:spcPct val="150000"/>
                        </a:lnSpc>
                      </a:pPr>
                      <a:r>
                        <a:rPr lang="en-US" altLang="en-US" sz="2400" b="1" dirty="0" smtClean="0">
                          <a:solidFill>
                            <a:srgbClr val="FF0000"/>
                          </a:solidFill>
                          <a:latin typeface="Times New Roman" panose="02020603050405020304" pitchFamily="18" charset="0"/>
                          <a:cs typeface="Times New Roman" panose="02020603050405020304" pitchFamily="18" charset="0"/>
                        </a:rPr>
                        <a:t>Documentation Overhead</a:t>
                      </a:r>
                      <a:endParaRPr lang="en-GB" sz="2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altLang="en-US" sz="2400" dirty="0" smtClean="0">
                          <a:latin typeface="Times New Roman" panose="02020603050405020304" pitchFamily="18" charset="0"/>
                          <a:cs typeface="Times New Roman" panose="02020603050405020304" pitchFamily="18" charset="0"/>
                        </a:rPr>
                        <a:t>May involve </a:t>
                      </a:r>
                      <a:r>
                        <a:rPr lang="en-US" altLang="en-US" sz="2400" b="1" dirty="0" smtClean="0">
                          <a:latin typeface="Times New Roman" panose="02020603050405020304" pitchFamily="18" charset="0"/>
                          <a:cs typeface="Times New Roman" panose="02020603050405020304" pitchFamily="18" charset="0"/>
                        </a:rPr>
                        <a:t>additional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documentation</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latin typeface="Times New Roman" panose="02020603050405020304" pitchFamily="18" charset="0"/>
                          <a:cs typeface="Times New Roman" panose="02020603050405020304" pitchFamily="18" charset="0"/>
                        </a:rPr>
                        <a:t>overhead</a:t>
                      </a:r>
                      <a:r>
                        <a:rPr lang="en-US" altLang="en-US" sz="2400" dirty="0" smtClean="0">
                          <a:latin typeface="Times New Roman" panose="02020603050405020304" pitchFamily="18" charset="0"/>
                          <a:cs typeface="Times New Roman" panose="02020603050405020304" pitchFamily="18" charset="0"/>
                        </a:rPr>
                        <a:t>, particularly in </a:t>
                      </a:r>
                      <a:r>
                        <a:rPr lang="en-US" altLang="en-US" sz="2400" b="1" dirty="0" smtClean="0">
                          <a:solidFill>
                            <a:srgbClr val="800000"/>
                          </a:solidFill>
                          <a:latin typeface="Times New Roman" panose="02020603050405020304" pitchFamily="18" charset="0"/>
                          <a:cs typeface="Times New Roman" panose="02020603050405020304" pitchFamily="18" charset="0"/>
                        </a:rPr>
                        <a:t>documenting</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800000"/>
                          </a:solidFill>
                          <a:latin typeface="Times New Roman" panose="02020603050405020304" pitchFamily="18" charset="0"/>
                          <a:cs typeface="Times New Roman" panose="02020603050405020304" pitchFamily="18" charset="0"/>
                        </a:rPr>
                        <a:t>changes</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800000"/>
                          </a:solidFill>
                          <a:latin typeface="Times New Roman" panose="02020603050405020304" pitchFamily="18" charset="0"/>
                          <a:cs typeface="Times New Roman" panose="02020603050405020304" pitchFamily="18" charset="0"/>
                        </a:rPr>
                        <a:t>refinements</a:t>
                      </a:r>
                      <a:r>
                        <a:rPr lang="en-US" altLang="en-US" sz="2400" dirty="0" smtClean="0">
                          <a:latin typeface="Times New Roman" panose="02020603050405020304" pitchFamily="18" charset="0"/>
                          <a:cs typeface="Times New Roman" panose="02020603050405020304" pitchFamily="18" charset="0"/>
                        </a:rPr>
                        <a:t> to the </a:t>
                      </a:r>
                      <a:r>
                        <a:rPr lang="en-US" altLang="en-US" sz="2400" b="1" dirty="0" smtClean="0">
                          <a:solidFill>
                            <a:srgbClr val="800000"/>
                          </a:solidFill>
                          <a:latin typeface="Times New Roman" panose="02020603050405020304" pitchFamily="18" charset="0"/>
                          <a:cs typeface="Times New Roman" panose="02020603050405020304" pitchFamily="18" charset="0"/>
                        </a:rPr>
                        <a:t>prototype</a:t>
                      </a:r>
                      <a:r>
                        <a:rPr lang="en-US" altLang="en-US" sz="2400" dirty="0" smtClean="0">
                          <a:latin typeface="Times New Roman" panose="02020603050405020304" pitchFamily="18" charset="0"/>
                          <a:cs typeface="Times New Roman" panose="02020603050405020304" pitchFamily="18" charset="0"/>
                        </a:rPr>
                        <a:t> throughout the </a:t>
                      </a:r>
                      <a:r>
                        <a:rPr lang="en-US" altLang="en-US" sz="2400" b="1" dirty="0" smtClean="0">
                          <a:solidFill>
                            <a:srgbClr val="6600CC"/>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process</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42621874"/>
                  </a:ext>
                </a:extLst>
              </a:tr>
            </a:tbl>
          </a:graphicData>
        </a:graphic>
      </p:graphicFrame>
    </p:spTree>
    <p:extLst>
      <p:ext uri="{BB962C8B-B14F-4D97-AF65-F5344CB8AC3E}">
        <p14:creationId xmlns:p14="http://schemas.microsoft.com/office/powerpoint/2010/main" val="10783307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53960"/>
          </a:xfrm>
        </p:spPr>
        <p:txBody>
          <a:bodyPr>
            <a:normAutofit fontScale="90000"/>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
            </a:r>
            <a:br>
              <a:rPr lang="en-US" altLang="en-US" sz="2800" b="1" dirty="0" smtClean="0">
                <a:solidFill>
                  <a:srgbClr val="FF0000"/>
                </a:solidFill>
                <a:latin typeface="Times New Roman" panose="02020603050405020304" pitchFamily="18" charset="0"/>
                <a:cs typeface="Times New Roman" panose="02020603050405020304" pitchFamily="18" charset="0"/>
              </a:rPr>
            </a:br>
            <a:r>
              <a:rPr lang="en-US" altLang="en-US" sz="2800" b="1" dirty="0" smtClean="0">
                <a:solidFill>
                  <a:srgbClr val="FF0000"/>
                </a:solidFill>
                <a:latin typeface="Times New Roman" panose="02020603050405020304" pitchFamily="18" charset="0"/>
                <a:cs typeface="Times New Roman" panose="02020603050405020304" pitchFamily="18" charset="0"/>
              </a:rPr>
              <a:t>8.3 Disadvantages </a:t>
            </a:r>
            <a:r>
              <a:rPr lang="en-US" altLang="en-US" sz="2800" b="1" dirty="0">
                <a:solidFill>
                  <a:srgbClr val="FF0000"/>
                </a:solidFill>
                <a:latin typeface="Times New Roman" panose="02020603050405020304" pitchFamily="18" charset="0"/>
                <a:cs typeface="Times New Roman" panose="02020603050405020304" pitchFamily="18" charset="0"/>
              </a:rPr>
              <a:t>of the Prototyping </a:t>
            </a:r>
            <a:r>
              <a:rPr lang="en-US" altLang="en-US" sz="2800" b="1" dirty="0" smtClean="0">
                <a:solidFill>
                  <a:srgbClr val="FF0000"/>
                </a:solidFill>
                <a:latin typeface="Times New Roman" panose="02020603050405020304" pitchFamily="18" charset="0"/>
                <a:cs typeface="Times New Roman" panose="02020603050405020304" pitchFamily="18" charset="0"/>
              </a:rPr>
              <a:t>Model</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732076"/>
              </p:ext>
            </p:extLst>
          </p:nvPr>
        </p:nvGraphicFramePr>
        <p:xfrm>
          <a:off x="0" y="353962"/>
          <a:ext cx="12192000" cy="6126480"/>
        </p:xfrm>
        <a:graphic>
          <a:graphicData uri="http://schemas.openxmlformats.org/drawingml/2006/table">
            <a:tbl>
              <a:tblPr firstRow="1" bandRow="1">
                <a:tableStyleId>{5C22544A-7EE6-4342-B048-85BDC9FD1C3A}</a:tableStyleId>
              </a:tblPr>
              <a:tblGrid>
                <a:gridCol w="2508059">
                  <a:extLst>
                    <a:ext uri="{9D8B030D-6E8A-4147-A177-3AD203B41FA5}">
                      <a16:colId xmlns:a16="http://schemas.microsoft.com/office/drawing/2014/main" val="2851996646"/>
                    </a:ext>
                  </a:extLst>
                </a:gridCol>
                <a:gridCol w="9683941">
                  <a:extLst>
                    <a:ext uri="{9D8B030D-6E8A-4147-A177-3AD203B41FA5}">
                      <a16:colId xmlns:a16="http://schemas.microsoft.com/office/drawing/2014/main" val="399005932"/>
                    </a:ext>
                  </a:extLst>
                </a:gridCol>
              </a:tblGrid>
              <a:tr h="372397">
                <a:tc>
                  <a:txBody>
                    <a:bodyPr/>
                    <a:lstStyle/>
                    <a:p>
                      <a:pPr algn="just">
                        <a:lnSpc>
                          <a:spcPct val="200000"/>
                        </a:lnSpc>
                      </a:pPr>
                      <a:r>
                        <a:rPr lang="en-GB" sz="2400" dirty="0" smtClean="0">
                          <a:latin typeface="Times New Roman" panose="02020603050405020304" pitchFamily="18" charset="0"/>
                          <a:cs typeface="Times New Roman" panose="02020603050405020304" pitchFamily="18" charset="0"/>
                        </a:rPr>
                        <a:t>Disadvantages </a:t>
                      </a:r>
                      <a:endParaRPr lang="en-GB" sz="2400" dirty="0">
                        <a:latin typeface="Times New Roman" panose="02020603050405020304" pitchFamily="18" charset="0"/>
                        <a:cs typeface="Times New Roman" panose="02020603050405020304" pitchFamily="18" charset="0"/>
                      </a:endParaRPr>
                    </a:p>
                  </a:txBody>
                  <a:tcPr/>
                </a:tc>
                <a:tc>
                  <a:txBody>
                    <a:bodyPr/>
                    <a:lstStyle/>
                    <a:p>
                      <a:pPr algn="just">
                        <a:lnSpc>
                          <a:spcPct val="200000"/>
                        </a:lnSpc>
                      </a:pPr>
                      <a:r>
                        <a:rPr lang="en-GB" sz="2400" dirty="0" smtClean="0">
                          <a:latin typeface="Times New Roman" panose="02020603050405020304" pitchFamily="18" charset="0"/>
                          <a:cs typeface="Times New Roman" panose="02020603050405020304" pitchFamily="18" charset="0"/>
                        </a:rPr>
                        <a:t>Descriptions </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8384981"/>
                  </a:ext>
                </a:extLst>
              </a:tr>
              <a:tr h="372397">
                <a:tc>
                  <a:txBody>
                    <a:bodyPr/>
                    <a:lstStyle/>
                    <a:p>
                      <a:pPr algn="just">
                        <a:lnSpc>
                          <a:spcPct val="200000"/>
                        </a:lnSpc>
                      </a:pPr>
                      <a:r>
                        <a:rPr lang="en-US" altLang="en-US" sz="2400" b="1" dirty="0" smtClean="0">
                          <a:solidFill>
                            <a:srgbClr val="0000CC"/>
                          </a:solidFill>
                          <a:latin typeface="Times New Roman" panose="02020603050405020304" pitchFamily="18" charset="0"/>
                          <a:cs typeface="Times New Roman" panose="02020603050405020304" pitchFamily="18" charset="0"/>
                        </a:rPr>
                        <a:t>Potential Misinterpretation</a:t>
                      </a:r>
                      <a:endParaRPr lang="en-GB" sz="2400" dirty="0">
                        <a:solidFill>
                          <a:srgbClr val="0000CC"/>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lang="en-US" altLang="en-US" sz="2400" b="1" dirty="0" smtClean="0">
                          <a:solidFill>
                            <a:srgbClr val="6600CC"/>
                          </a:solidFill>
                          <a:latin typeface="Times New Roman" panose="02020603050405020304" pitchFamily="18" charset="0"/>
                          <a:cs typeface="Times New Roman" panose="02020603050405020304" pitchFamily="18" charset="0"/>
                        </a:rPr>
                        <a:t>Stakeholders</a:t>
                      </a:r>
                      <a:r>
                        <a:rPr lang="en-US" altLang="en-US" sz="2400" dirty="0" smtClean="0">
                          <a:latin typeface="Times New Roman" panose="02020603050405020304" pitchFamily="18" charset="0"/>
                          <a:cs typeface="Times New Roman" panose="02020603050405020304" pitchFamily="18" charset="0"/>
                        </a:rPr>
                        <a:t> may </a:t>
                      </a:r>
                      <a:r>
                        <a:rPr lang="en-US" altLang="en-US" sz="2400" b="1" dirty="0" smtClean="0">
                          <a:solidFill>
                            <a:srgbClr val="6600CC"/>
                          </a:solidFill>
                          <a:latin typeface="Times New Roman" panose="02020603050405020304" pitchFamily="18" charset="0"/>
                          <a:cs typeface="Times New Roman" panose="02020603050405020304" pitchFamily="18" charset="0"/>
                        </a:rPr>
                        <a:t>misinterpret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prototypes</a:t>
                      </a:r>
                      <a:r>
                        <a:rPr lang="en-US" altLang="en-US" sz="2400" dirty="0" smtClean="0">
                          <a:latin typeface="Times New Roman" panose="02020603050405020304" pitchFamily="18" charset="0"/>
                          <a:cs typeface="Times New Roman" panose="02020603050405020304" pitchFamily="18" charset="0"/>
                        </a:rPr>
                        <a:t> as </a:t>
                      </a:r>
                      <a:r>
                        <a:rPr lang="en-US" altLang="en-US" sz="2400" b="1" dirty="0" smtClean="0">
                          <a:latin typeface="Times New Roman" panose="02020603050405020304" pitchFamily="18" charset="0"/>
                          <a:cs typeface="Times New Roman" panose="02020603050405020304" pitchFamily="18" charset="0"/>
                        </a:rPr>
                        <a:t>final products</a:t>
                      </a:r>
                      <a:r>
                        <a:rPr lang="en-US" altLang="en-US" sz="2400" dirty="0" smtClean="0">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20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leading</a:t>
                      </a:r>
                      <a:r>
                        <a:rPr lang="en-US" altLang="en-US" sz="2400" dirty="0" smtClean="0">
                          <a:latin typeface="Times New Roman" panose="02020603050405020304" pitchFamily="18" charset="0"/>
                          <a:cs typeface="Times New Roman" panose="02020603050405020304" pitchFamily="18" charset="0"/>
                        </a:rPr>
                        <a:t> to </a:t>
                      </a:r>
                      <a:r>
                        <a:rPr lang="en-US" altLang="en-US" sz="2400" b="1" dirty="0" smtClean="0">
                          <a:solidFill>
                            <a:srgbClr val="660033"/>
                          </a:solidFill>
                          <a:latin typeface="Times New Roman" panose="02020603050405020304" pitchFamily="18" charset="0"/>
                          <a:cs typeface="Times New Roman" panose="02020603050405020304" pitchFamily="18" charset="0"/>
                        </a:rPr>
                        <a:t>unrealistic</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expectations</a:t>
                      </a:r>
                      <a:r>
                        <a:rPr lang="en-US" altLang="en-US" sz="2400" dirty="0" smtClean="0">
                          <a:latin typeface="Times New Roman" panose="02020603050405020304" pitchFamily="18" charset="0"/>
                          <a:cs typeface="Times New Roman" panose="02020603050405020304" pitchFamily="18" charset="0"/>
                        </a:rPr>
                        <a:t> or </a:t>
                      </a:r>
                      <a:r>
                        <a:rPr lang="en-US" altLang="en-US" sz="2400" b="1" dirty="0" smtClean="0">
                          <a:solidFill>
                            <a:srgbClr val="660033"/>
                          </a:solidFill>
                          <a:latin typeface="Times New Roman" panose="02020603050405020304" pitchFamily="18" charset="0"/>
                          <a:cs typeface="Times New Roman" panose="02020603050405020304" pitchFamily="18" charset="0"/>
                        </a:rPr>
                        <a:t>disappointment</a:t>
                      </a:r>
                      <a:endParaRPr lang="en-US" altLang="en-US" sz="2400" b="0" dirty="0" smtClean="0">
                        <a:solidFill>
                          <a:schemeClr val="dk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 typeface="Wingdings" panose="05000000000000000000" pitchFamily="2" charset="2"/>
                        <a:buNone/>
                        <a:tabLst/>
                        <a:defRPr/>
                      </a:pPr>
                      <a:r>
                        <a:rPr lang="en-US" altLang="en-US" sz="2400" b="0" baseline="0" dirty="0" smtClean="0">
                          <a:solidFill>
                            <a:schemeClr val="dk1"/>
                          </a:solidFill>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when the </a:t>
                      </a:r>
                      <a:r>
                        <a:rPr lang="en-US" altLang="en-US" sz="2400" b="1" dirty="0" smtClean="0">
                          <a:solidFill>
                            <a:srgbClr val="FF0000"/>
                          </a:solidFill>
                          <a:latin typeface="Times New Roman" panose="02020603050405020304" pitchFamily="18" charset="0"/>
                          <a:cs typeface="Times New Roman" panose="02020603050405020304" pitchFamily="18" charset="0"/>
                        </a:rPr>
                        <a:t>final</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product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differs</a:t>
                      </a:r>
                      <a:r>
                        <a:rPr lang="en-US" altLang="en-US" sz="2400" dirty="0" smtClean="0">
                          <a:latin typeface="Times New Roman" panose="02020603050405020304" pitchFamily="18" charset="0"/>
                          <a:cs typeface="Times New Roman" panose="02020603050405020304" pitchFamily="18" charset="0"/>
                        </a:rPr>
                        <a:t> from the </a:t>
                      </a:r>
                      <a:r>
                        <a:rPr lang="en-US" altLang="en-US" sz="2400" b="1" dirty="0" smtClean="0">
                          <a:solidFill>
                            <a:srgbClr val="FF0000"/>
                          </a:solidFill>
                          <a:latin typeface="Times New Roman" panose="02020603050405020304" pitchFamily="18" charset="0"/>
                          <a:cs typeface="Times New Roman" panose="02020603050405020304" pitchFamily="18" charset="0"/>
                        </a:rPr>
                        <a:t>prototype</a:t>
                      </a:r>
                      <a:r>
                        <a:rPr lang="en-US" altLang="en-US" sz="24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838011762"/>
                  </a:ext>
                </a:extLst>
              </a:tr>
              <a:tr h="372397">
                <a:tc>
                  <a:txBody>
                    <a:bodyPr/>
                    <a:lstStyle/>
                    <a:p>
                      <a:pPr algn="just">
                        <a:lnSpc>
                          <a:spcPct val="200000"/>
                        </a:lnSpc>
                      </a:pPr>
                      <a:r>
                        <a:rPr lang="en-US" altLang="en-US" sz="2400" b="1" dirty="0" smtClean="0">
                          <a:solidFill>
                            <a:srgbClr val="800000"/>
                          </a:solidFill>
                          <a:latin typeface="Times New Roman" panose="02020603050405020304" pitchFamily="18" charset="0"/>
                          <a:cs typeface="Times New Roman" panose="02020603050405020304" pitchFamily="18" charset="0"/>
                        </a:rPr>
                        <a:t>Technical Debt</a:t>
                      </a:r>
                      <a:endParaRPr lang="en-GB" sz="2400" dirty="0">
                        <a:solidFill>
                          <a:srgbClr val="800000"/>
                        </a:solidFill>
                        <a:latin typeface="Times New Roman" panose="02020603050405020304" pitchFamily="18" charset="0"/>
                        <a:cs typeface="Times New Roman" panose="02020603050405020304" pitchFamily="18" charset="0"/>
                      </a:endParaRPr>
                    </a:p>
                  </a:txBody>
                  <a:tcPr/>
                </a:tc>
                <a:tc>
                  <a:txBody>
                    <a:bodyPr/>
                    <a:lstStyle/>
                    <a:p>
                      <a:pPr marL="342900" marR="0" lvl="0" indent="-342900" algn="just"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lang="en-US" altLang="en-US" sz="2400" b="1" dirty="0" smtClean="0">
                          <a:solidFill>
                            <a:srgbClr val="6600CC"/>
                          </a:solidFill>
                          <a:latin typeface="Times New Roman" panose="02020603050405020304" pitchFamily="18" charset="0"/>
                          <a:cs typeface="Times New Roman" panose="02020603050405020304" pitchFamily="18" charset="0"/>
                        </a:rPr>
                        <a:t>Rapid</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6600CC"/>
                          </a:solidFill>
                          <a:latin typeface="Times New Roman" panose="02020603050405020304" pitchFamily="18" charset="0"/>
                          <a:cs typeface="Times New Roman" panose="02020603050405020304" pitchFamily="18" charset="0"/>
                        </a:rPr>
                        <a:t>iteration</a:t>
                      </a:r>
                      <a:r>
                        <a:rPr lang="en-US" altLang="en-US" sz="2400" dirty="0" smtClean="0">
                          <a:latin typeface="Times New Roman" panose="02020603050405020304" pitchFamily="18" charset="0"/>
                          <a:cs typeface="Times New Roman" panose="02020603050405020304" pitchFamily="18" charset="0"/>
                        </a:rPr>
                        <a:t> and </a:t>
                      </a:r>
                      <a:r>
                        <a:rPr lang="en-US" altLang="en-US" sz="2400" b="1" dirty="0" smtClean="0">
                          <a:solidFill>
                            <a:srgbClr val="6600CC"/>
                          </a:solidFill>
                          <a:latin typeface="Times New Roman" panose="02020603050405020304" pitchFamily="18" charset="0"/>
                          <a:cs typeface="Times New Roman" panose="02020603050405020304" pitchFamily="18" charset="0"/>
                        </a:rPr>
                        <a:t>refinement</a:t>
                      </a:r>
                      <a:r>
                        <a:rPr lang="en-US" altLang="en-US" sz="2400" dirty="0" smtClean="0">
                          <a:latin typeface="Times New Roman" panose="02020603050405020304" pitchFamily="18" charset="0"/>
                          <a:cs typeface="Times New Roman" panose="02020603050405020304" pitchFamily="18" charset="0"/>
                        </a:rPr>
                        <a:t> of </a:t>
                      </a:r>
                      <a:r>
                        <a:rPr lang="en-US" altLang="en-US" sz="2400" b="1" dirty="0" smtClean="0">
                          <a:solidFill>
                            <a:srgbClr val="6600CC"/>
                          </a:solidFill>
                          <a:latin typeface="Times New Roman" panose="02020603050405020304" pitchFamily="18" charset="0"/>
                          <a:cs typeface="Times New Roman" panose="02020603050405020304" pitchFamily="18" charset="0"/>
                        </a:rPr>
                        <a:t>prototypes</a:t>
                      </a:r>
                      <a:r>
                        <a:rPr lang="en-US" altLang="en-US" sz="2400" dirty="0" smtClean="0">
                          <a:latin typeface="Times New Roman" panose="02020603050405020304" pitchFamily="18" charset="0"/>
                          <a:cs typeface="Times New Roman" panose="02020603050405020304" pitchFamily="18" charset="0"/>
                        </a:rPr>
                        <a:t> may lead to </a:t>
                      </a:r>
                    </a:p>
                    <a:p>
                      <a:pPr marL="0" marR="0" lvl="0" indent="0" algn="just" defTabSz="914400" rtl="0" eaLnBrk="1" fontAlgn="auto" latinLnBrk="0" hangingPunct="1">
                        <a:lnSpc>
                          <a:spcPct val="200000"/>
                        </a:lnSpc>
                        <a:spcBef>
                          <a:spcPts val="0"/>
                        </a:spcBef>
                        <a:spcAft>
                          <a:spcPts val="0"/>
                        </a:spcAft>
                        <a:buClrTx/>
                        <a:buSzTx/>
                        <a:buFont typeface="Wingdings" panose="05000000000000000000" pitchFamily="2" charset="2"/>
                        <a:buNone/>
                        <a:tabLst/>
                        <a:defRPr/>
                      </a:pPr>
                      <a:r>
                        <a:rPr lang="en-US" altLang="en-US" sz="2400" b="1" dirty="0" smtClean="0">
                          <a:latin typeface="Times New Roman" panose="02020603050405020304" pitchFamily="18" charset="0"/>
                          <a:cs typeface="Times New Roman" panose="02020603050405020304" pitchFamily="18" charset="0"/>
                        </a:rPr>
                        <a:t>               accumulation</a:t>
                      </a:r>
                      <a:r>
                        <a:rPr lang="en-US" altLang="en-US" sz="2400" dirty="0" smtClean="0">
                          <a:latin typeface="Times New Roman" panose="02020603050405020304" pitchFamily="18" charset="0"/>
                          <a:cs typeface="Times New Roman" panose="02020603050405020304" pitchFamily="18" charset="0"/>
                        </a:rPr>
                        <a:t> of </a:t>
                      </a:r>
                      <a:r>
                        <a:rPr lang="en-US" altLang="en-US" sz="2400" b="1" dirty="0" smtClean="0">
                          <a:latin typeface="Times New Roman" panose="02020603050405020304" pitchFamily="18" charset="0"/>
                          <a:cs typeface="Times New Roman" panose="02020603050405020304" pitchFamily="18" charset="0"/>
                        </a:rPr>
                        <a:t>technical debt</a:t>
                      </a:r>
                      <a:r>
                        <a:rPr lang="en-US" altLang="en-US" sz="2400" dirty="0" smtClean="0">
                          <a:latin typeface="Times New Roman" panose="02020603050405020304" pitchFamily="18" charset="0"/>
                          <a:cs typeface="Times New Roman" panose="02020603050405020304" pitchFamily="18" charset="0"/>
                        </a:rPr>
                        <a:t>, which may need to be </a:t>
                      </a:r>
                    </a:p>
                    <a:p>
                      <a:pPr marL="0" marR="0" lvl="0" indent="0" algn="just" defTabSz="914400" rtl="0" eaLnBrk="1" fontAlgn="auto" latinLnBrk="0" hangingPunct="1">
                        <a:lnSpc>
                          <a:spcPct val="200000"/>
                        </a:lnSpc>
                        <a:spcBef>
                          <a:spcPts val="0"/>
                        </a:spcBef>
                        <a:spcAft>
                          <a:spcPts val="0"/>
                        </a:spcAft>
                        <a:buClrTx/>
                        <a:buSzTx/>
                        <a:buFont typeface="Wingdings" panose="05000000000000000000" pitchFamily="2" charset="2"/>
                        <a:buNone/>
                        <a:tabLst/>
                        <a:defRPr/>
                      </a:pP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addressed</a:t>
                      </a:r>
                      <a:r>
                        <a:rPr lang="en-US" altLang="en-US" sz="2400" dirty="0" smtClean="0">
                          <a:latin typeface="Times New Roman" panose="02020603050405020304" pitchFamily="18" charset="0"/>
                          <a:cs typeface="Times New Roman" panose="02020603050405020304" pitchFamily="18" charset="0"/>
                        </a:rPr>
                        <a:t> during </a:t>
                      </a:r>
                      <a:r>
                        <a:rPr lang="en-US" altLang="en-US" sz="2400" b="1" dirty="0" smtClean="0">
                          <a:solidFill>
                            <a:srgbClr val="D60093"/>
                          </a:solidFill>
                          <a:latin typeface="Times New Roman" panose="02020603050405020304" pitchFamily="18" charset="0"/>
                          <a:cs typeface="Times New Roman" panose="02020603050405020304" pitchFamily="18" charset="0"/>
                        </a:rPr>
                        <a:t>subsequent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development</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solidFill>
                            <a:srgbClr val="D60093"/>
                          </a:solidFill>
                          <a:latin typeface="Times New Roman" panose="02020603050405020304" pitchFamily="18" charset="0"/>
                          <a:cs typeface="Times New Roman" panose="02020603050405020304" pitchFamily="18" charset="0"/>
                        </a:rPr>
                        <a:t>phases</a:t>
                      </a:r>
                      <a:r>
                        <a:rPr lang="en-US" altLang="en-US" sz="2400" dirty="0" smtClean="0">
                          <a:latin typeface="Times New Roman" panose="02020603050405020304" pitchFamily="18" charset="0"/>
                          <a:cs typeface="Times New Roman" panose="02020603050405020304" pitchFamily="18" charset="0"/>
                        </a:rPr>
                        <a:t>.</a:t>
                      </a:r>
                    </a:p>
                    <a:p>
                      <a:pPr algn="just">
                        <a:lnSpc>
                          <a:spcPct val="200000"/>
                        </a:lnSpc>
                      </a:pP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590150"/>
                  </a:ext>
                </a:extLst>
              </a:tr>
            </a:tbl>
          </a:graphicData>
        </a:graphic>
      </p:graphicFrame>
    </p:spTree>
    <p:extLst>
      <p:ext uri="{BB962C8B-B14F-4D97-AF65-F5344CB8AC3E}">
        <p14:creationId xmlns:p14="http://schemas.microsoft.com/office/powerpoint/2010/main" val="17885291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8205"/>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Note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98206"/>
            <a:ext cx="12192000" cy="6459794"/>
          </a:xfrm>
        </p:spPr>
        <p:txBody>
          <a:bodyPr>
            <a:normAutofit fontScale="85000" lnSpcReduction="20000"/>
          </a:bodyPr>
          <a:lstStyle/>
          <a:p>
            <a:pPr lvl="0" algn="just" eaLnBrk="0" fontAlgn="base" hangingPunct="0">
              <a:lnSpc>
                <a:spcPct val="17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Overall, the </a:t>
            </a:r>
            <a:r>
              <a:rPr lang="en-US" altLang="en-US" b="1" dirty="0">
                <a:latin typeface="Times New Roman" panose="02020603050405020304" pitchFamily="18" charset="0"/>
                <a:cs typeface="Times New Roman" panose="02020603050405020304" pitchFamily="18" charset="0"/>
              </a:rPr>
              <a:t>Prototyping Model </a:t>
            </a:r>
            <a:r>
              <a:rPr lang="en-US" altLang="en-US" dirty="0">
                <a:latin typeface="Times New Roman" panose="02020603050405020304" pitchFamily="18" charset="0"/>
                <a:cs typeface="Times New Roman" panose="02020603050405020304" pitchFamily="18" charset="0"/>
              </a:rPr>
              <a:t>offers </a:t>
            </a:r>
            <a:r>
              <a:rPr lang="en-US" altLang="en-US" b="1" dirty="0">
                <a:latin typeface="Times New Roman" panose="02020603050405020304" pitchFamily="18" charset="0"/>
                <a:cs typeface="Times New Roman" panose="02020603050405020304" pitchFamily="18" charset="0"/>
              </a:rPr>
              <a:t>significant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benefits</a:t>
            </a:r>
            <a:r>
              <a:rPr lang="en-US" altLang="en-US" dirty="0">
                <a:latin typeface="Times New Roman" panose="02020603050405020304" pitchFamily="18" charset="0"/>
                <a:cs typeface="Times New Roman" panose="02020603050405020304" pitchFamily="18" charset="0"/>
              </a:rPr>
              <a:t> in terms of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early</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improved</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communication</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FF0000"/>
                </a:solidFill>
                <a:latin typeface="Times New Roman" panose="02020603050405020304" pitchFamily="18" charset="0"/>
                <a:cs typeface="Times New Roman" panose="02020603050405020304" pitchFamily="18" charset="0"/>
              </a:rPr>
              <a:t>reduced</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time</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risk</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mitigation</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800000"/>
                </a:solidFill>
                <a:latin typeface="Times New Roman" panose="02020603050405020304" pitchFamily="18" charset="0"/>
                <a:cs typeface="Times New Roman" panose="02020603050405020304" pitchFamily="18" charset="0"/>
              </a:rPr>
              <a:t>enhanced</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user</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involvement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ts val="0"/>
              </a:spcBef>
              <a:buFont typeface="Wingdings" panose="05000000000000000000" pitchFamily="2" charset="2"/>
              <a:buChar char="ü"/>
            </a:pPr>
            <a:r>
              <a:rPr lang="en-US" altLang="en-US" dirty="0" smtClean="0">
                <a:latin typeface="Times New Roman" panose="02020603050405020304" pitchFamily="18" charset="0"/>
                <a:cs typeface="Times New Roman" panose="02020603050405020304" pitchFamily="18" charset="0"/>
              </a:rPr>
              <a:t>However</a:t>
            </a:r>
            <a:r>
              <a:rPr lang="en-US" altLang="en-US" dirty="0">
                <a:latin typeface="Times New Roman" panose="02020603050405020304" pitchFamily="18" charset="0"/>
                <a:cs typeface="Times New Roman" panose="02020603050405020304" pitchFamily="18" charset="0"/>
              </a:rPr>
              <a:t>, it also </a:t>
            </a:r>
            <a:r>
              <a:rPr lang="en-US" altLang="en-US" b="1" dirty="0">
                <a:latin typeface="Times New Roman" panose="02020603050405020304" pitchFamily="18" charset="0"/>
                <a:cs typeface="Times New Roman" panose="02020603050405020304" pitchFamily="18" charset="0"/>
              </a:rPr>
              <a:t>presents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challenges</a:t>
            </a:r>
            <a:r>
              <a:rPr lang="en-US" altLang="en-US" dirty="0">
                <a:latin typeface="Times New Roman" panose="02020603050405020304" pitchFamily="18" charset="0"/>
                <a:cs typeface="Times New Roman" panose="02020603050405020304" pitchFamily="18" charset="0"/>
              </a:rPr>
              <a:t> related to </a:t>
            </a:r>
            <a:r>
              <a:rPr lang="en-US" altLang="en-US" b="1" dirty="0">
                <a:latin typeface="Times New Roman" panose="02020603050405020304" pitchFamily="18" charset="0"/>
                <a:cs typeface="Times New Roman" panose="02020603050405020304" pitchFamily="18" charset="0"/>
              </a:rPr>
              <a:t>scope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creep</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scalability</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documentation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overhead</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potential</a:t>
            </a:r>
            <a:r>
              <a:rPr lang="en-US" altLang="en-US" b="1" dirty="0" smtClean="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misinterpretation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CC"/>
                </a:solidFill>
                <a:latin typeface="Times New Roman" panose="02020603050405020304" pitchFamily="18" charset="0"/>
                <a:cs typeface="Times New Roman" panose="02020603050405020304" pitchFamily="18" charset="0"/>
              </a:rPr>
              <a:t>technical</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debt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Effective </a:t>
            </a:r>
            <a:r>
              <a:rPr lang="en-US" altLang="en-US" dirty="0">
                <a:latin typeface="Times New Roman" panose="02020603050405020304" pitchFamily="18" charset="0"/>
                <a:cs typeface="Times New Roman" panose="02020603050405020304" pitchFamily="18" charset="0"/>
              </a:rPr>
              <a:t>use of the </a:t>
            </a:r>
            <a:r>
              <a:rPr lang="en-US" altLang="en-US" b="1" dirty="0">
                <a:solidFill>
                  <a:srgbClr val="D60093"/>
                </a:solidFill>
                <a:latin typeface="Times New Roman" panose="02020603050405020304" pitchFamily="18" charset="0"/>
                <a:cs typeface="Times New Roman" panose="02020603050405020304" pitchFamily="18" charset="0"/>
              </a:rPr>
              <a:t>Prototyping Model </a:t>
            </a:r>
            <a:r>
              <a:rPr lang="en-US" altLang="en-US" dirty="0">
                <a:latin typeface="Times New Roman" panose="02020603050405020304" pitchFamily="18" charset="0"/>
                <a:cs typeface="Times New Roman" panose="02020603050405020304" pitchFamily="18" charset="0"/>
              </a:rPr>
              <a:t>requires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b="1" dirty="0">
                <a:solidFill>
                  <a:srgbClr val="800000"/>
                </a:solidFill>
                <a:latin typeface="Times New Roman" panose="02020603050405020304" pitchFamily="18" charset="0"/>
                <a:cs typeface="Times New Roman" panose="02020603050405020304" pitchFamily="18" charset="0"/>
              </a:rPr>
              <a:t>	</a:t>
            </a:r>
            <a:r>
              <a:rPr lang="en-US" altLang="en-US" b="1" dirty="0" smtClean="0">
                <a:solidFill>
                  <a:srgbClr val="800000"/>
                </a:solidFill>
                <a:latin typeface="Times New Roman" panose="02020603050405020304" pitchFamily="18" charset="0"/>
                <a:cs typeface="Times New Roman" panose="02020603050405020304" pitchFamily="18" charset="0"/>
              </a:rPr>
              <a:t>	careful</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planning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communication</a:t>
            </a:r>
            <a:r>
              <a:rPr lang="en-US" altLang="en-US" dirty="0">
                <a:latin typeface="Times New Roman" panose="02020603050405020304" pitchFamily="18" charset="0"/>
                <a:cs typeface="Times New Roman" panose="02020603050405020304" pitchFamily="18" charset="0"/>
              </a:rPr>
              <a:t>, and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collaboration</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among</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as well as a focus on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ts val="0"/>
              </a:spcBef>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latin typeface="Times New Roman" panose="02020603050405020304" pitchFamily="18" charset="0"/>
                <a:cs typeface="Times New Roman" panose="02020603050405020304" pitchFamily="18" charset="0"/>
              </a:rPr>
              <a:t>balancing</a:t>
            </a:r>
            <a:r>
              <a:rPr lang="en-US" altLang="en-US" dirty="0" smtClean="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flexibility</a:t>
            </a:r>
            <a:r>
              <a:rPr lang="en-US" altLang="en-US" dirty="0">
                <a:latin typeface="Times New Roman" panose="02020603050405020304" pitchFamily="18" charset="0"/>
                <a:cs typeface="Times New Roman" panose="02020603050405020304" pitchFamily="18" charset="0"/>
              </a:rPr>
              <a:t> with </a:t>
            </a:r>
            <a:r>
              <a:rPr lang="en-US" altLang="en-US" b="1" dirty="0">
                <a:latin typeface="Times New Roman" panose="02020603050405020304" pitchFamily="18" charset="0"/>
                <a:cs typeface="Times New Roman" panose="02020603050405020304" pitchFamily="18" charset="0"/>
              </a:rPr>
              <a:t>control</a:t>
            </a:r>
            <a:r>
              <a:rPr lang="en-US" altLang="en-US" dirty="0">
                <a:latin typeface="Times New Roman" panose="02020603050405020304" pitchFamily="18" charset="0"/>
                <a:cs typeface="Times New Roman" panose="02020603050405020304" pitchFamily="18" charset="0"/>
              </a:rPr>
              <a:t>.</a:t>
            </a:r>
          </a:p>
          <a:p>
            <a:pPr lvl="0" algn="just" eaLnBrk="0" fontAlgn="base" hangingPunct="0">
              <a:lnSpc>
                <a:spcPct val="170000"/>
              </a:lnSpc>
              <a:spcBef>
                <a:spcPts val="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9604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09715"/>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987" y="309716"/>
            <a:ext cx="12074013" cy="6548284"/>
          </a:xfrm>
        </p:spPr>
        <p:txBody>
          <a:bodyPr>
            <a:normAutofit fontScale="92500" lnSpcReduction="10000"/>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RAD (Rapid Application Development) model </a:t>
            </a:r>
            <a:r>
              <a:rPr lang="en-US" altLang="en-US" dirty="0">
                <a:latin typeface="Times New Roman" panose="02020603050405020304" pitchFamily="18" charset="0"/>
                <a:cs typeface="Times New Roman" panose="02020603050405020304" pitchFamily="18" charset="0"/>
              </a:rPr>
              <a:t>is a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0000CC"/>
                </a:solidFill>
                <a:latin typeface="Times New Roman" panose="02020603050405020304" pitchFamily="18" charset="0"/>
                <a:cs typeface="Times New Roman" panose="02020603050405020304" pitchFamily="18" charset="0"/>
              </a:rPr>
              <a:t>software </a:t>
            </a:r>
            <a:r>
              <a:rPr lang="en-US" altLang="en-US" b="1" dirty="0">
                <a:solidFill>
                  <a:srgbClr val="0000CC"/>
                </a:solidFill>
                <a:latin typeface="Times New Roman" panose="02020603050405020304" pitchFamily="18" charset="0"/>
                <a:cs typeface="Times New Roman" panose="02020603050405020304" pitchFamily="18" charset="0"/>
              </a:rPr>
              <a:t>development methodology </a:t>
            </a:r>
            <a:r>
              <a:rPr lang="en-US" altLang="en-US" dirty="0">
                <a:latin typeface="Times New Roman" panose="02020603050405020304" pitchFamily="18" charset="0"/>
                <a:cs typeface="Times New Roman" panose="02020603050405020304" pitchFamily="18" charset="0"/>
              </a:rPr>
              <a:t>that </a:t>
            </a:r>
            <a:r>
              <a:rPr lang="en-US" altLang="en-US" b="1" dirty="0">
                <a:solidFill>
                  <a:srgbClr val="660033"/>
                </a:solidFill>
                <a:latin typeface="Times New Roman" panose="02020603050405020304" pitchFamily="18" charset="0"/>
                <a:cs typeface="Times New Roman" panose="02020603050405020304" pitchFamily="18" charset="0"/>
              </a:rPr>
              <a:t>prioritizes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33"/>
                </a:solidFill>
                <a:latin typeface="Times New Roman" panose="02020603050405020304" pitchFamily="18" charset="0"/>
                <a:cs typeface="Times New Roman" panose="02020603050405020304" pitchFamily="18" charset="0"/>
              </a:rPr>
              <a:t>rapid</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prototyping</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quick iterations </a:t>
            </a:r>
            <a:r>
              <a:rPr lang="en-US" altLang="en-US" dirty="0">
                <a:latin typeface="Times New Roman" panose="02020603050405020304" pitchFamily="18" charset="0"/>
                <a:cs typeface="Times New Roman" panose="02020603050405020304" pitchFamily="18" charset="0"/>
              </a:rPr>
              <a:t>over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smtClean="0">
                <a:solidFill>
                  <a:srgbClr val="6600CC"/>
                </a:solidFill>
                <a:latin typeface="Times New Roman" panose="02020603050405020304" pitchFamily="18" charset="0"/>
                <a:cs typeface="Times New Roman" panose="02020603050405020304" pitchFamily="18" charset="0"/>
              </a:rPr>
              <a:t>lengthy</a:t>
            </a:r>
            <a:r>
              <a:rPr lang="en-US" altLang="en-US"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planning</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extensive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upfront</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design</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is a type of </a:t>
            </a:r>
            <a:r>
              <a:rPr lang="en-US" altLang="en-US" b="1" dirty="0">
                <a:solidFill>
                  <a:srgbClr val="FF0000"/>
                </a:solidFill>
                <a:latin typeface="Times New Roman" panose="02020603050405020304" pitchFamily="18" charset="0"/>
                <a:cs typeface="Times New Roman" panose="02020603050405020304" pitchFamily="18" charset="0"/>
              </a:rPr>
              <a:t>incremental</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model</a:t>
            </a:r>
            <a:r>
              <a:rPr lang="en-US" altLang="en-US" dirty="0">
                <a:latin typeface="Times New Roman" panose="02020603050405020304" pitchFamily="18" charset="0"/>
                <a:cs typeface="Times New Roman" panose="02020603050405020304" pitchFamily="18" charset="0"/>
              </a:rPr>
              <a:t> where </a:t>
            </a:r>
            <a:r>
              <a:rPr lang="en-US" altLang="en-US" b="1" dirty="0">
                <a:solidFill>
                  <a:srgbClr val="660033"/>
                </a:solidFill>
                <a:latin typeface="Times New Roman" panose="02020603050405020304" pitchFamily="18" charset="0"/>
                <a:cs typeface="Times New Roman" panose="02020603050405020304" pitchFamily="18" charset="0"/>
              </a:rPr>
              <a:t>software</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development</a:t>
            </a:r>
            <a:r>
              <a:rPr lang="en-US" altLang="en-US" dirty="0">
                <a:latin typeface="Times New Roman" panose="02020603050405020304" pitchFamily="18" charset="0"/>
                <a:cs typeface="Times New Roman" panose="02020603050405020304" pitchFamily="18" charset="0"/>
              </a:rPr>
              <a:t> occurs in </a:t>
            </a:r>
            <a:r>
              <a:rPr lang="en-US" altLang="en-US" b="1" dirty="0">
                <a:solidFill>
                  <a:srgbClr val="006600"/>
                </a:solidFill>
                <a:latin typeface="Times New Roman" panose="02020603050405020304" pitchFamily="18" charset="0"/>
                <a:cs typeface="Times New Roman" panose="02020603050405020304" pitchFamily="18" charset="0"/>
              </a:rPr>
              <a:t>short</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6600"/>
                </a:solidFill>
                <a:latin typeface="Times New Roman" panose="02020603050405020304" pitchFamily="18" charset="0"/>
                <a:cs typeface="Times New Roman" panose="02020603050405020304" pitchFamily="18" charset="0"/>
              </a:rPr>
              <a:t>cycles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RAD model emphasizes </a:t>
            </a:r>
            <a:r>
              <a:rPr lang="en-US" altLang="en-US" b="1" dirty="0">
                <a:solidFill>
                  <a:srgbClr val="D60093"/>
                </a:solidFill>
                <a:latin typeface="Times New Roman" panose="02020603050405020304" pitchFamily="18" charset="0"/>
                <a:cs typeface="Times New Roman" panose="02020603050405020304" pitchFamily="18" charset="0"/>
              </a:rPr>
              <a:t>collaboration</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D60093"/>
                </a:solidFill>
                <a:latin typeface="Times New Roman" panose="02020603050405020304" pitchFamily="18" charset="0"/>
                <a:cs typeface="Times New Roman" panose="02020603050405020304" pitchFamily="18" charset="0"/>
              </a:rPr>
              <a:t>feedback</a:t>
            </a:r>
            <a:r>
              <a:rPr lang="en-US" altLang="en-US" dirty="0">
                <a:latin typeface="Times New Roman" panose="02020603050405020304" pitchFamily="18" charset="0"/>
                <a:cs typeface="Times New Roman" panose="02020603050405020304" pitchFamily="18" charset="0"/>
              </a:rPr>
              <a:t> between </a:t>
            </a:r>
            <a:r>
              <a:rPr lang="en-US" altLang="en-US" b="1" dirty="0">
                <a:solidFill>
                  <a:srgbClr val="6600CC"/>
                </a:solidFill>
                <a:latin typeface="Times New Roman" panose="02020603050405020304" pitchFamily="18" charset="0"/>
                <a:cs typeface="Times New Roman" panose="02020603050405020304" pitchFamily="18" charset="0"/>
              </a:rPr>
              <a:t>developers</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clients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end-users</a:t>
            </a:r>
            <a:r>
              <a:rPr lang="en-US" altLang="en-US"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Overall, </a:t>
            </a:r>
            <a:r>
              <a:rPr lang="en-GB" b="1" dirty="0">
                <a:solidFill>
                  <a:srgbClr val="FF0000"/>
                </a:solidFill>
                <a:latin typeface="Times New Roman" panose="02020603050405020304" pitchFamily="18" charset="0"/>
                <a:cs typeface="Times New Roman" panose="02020603050405020304" pitchFamily="18" charset="0"/>
              </a:rPr>
              <a:t>RAD is most effective</a:t>
            </a:r>
            <a:r>
              <a:rPr lang="en-GB" dirty="0">
                <a:latin typeface="Times New Roman" panose="02020603050405020304" pitchFamily="18" charset="0"/>
                <a:cs typeface="Times New Roman" panose="02020603050405020304" pitchFamily="18" charset="0"/>
              </a:rPr>
              <a:t> in </a:t>
            </a:r>
            <a:r>
              <a:rPr lang="en-GB" b="1" dirty="0">
                <a:solidFill>
                  <a:srgbClr val="FF0000"/>
                </a:solidFill>
                <a:latin typeface="Times New Roman" panose="02020603050405020304" pitchFamily="18" charset="0"/>
                <a:cs typeface="Times New Roman" panose="02020603050405020304" pitchFamily="18" charset="0"/>
              </a:rPr>
              <a:t>projects</a:t>
            </a:r>
            <a:r>
              <a:rPr lang="en-GB" dirty="0">
                <a:latin typeface="Times New Roman" panose="02020603050405020304" pitchFamily="18" charset="0"/>
                <a:cs typeface="Times New Roman" panose="02020603050405020304" pitchFamily="18" charset="0"/>
              </a:rPr>
              <a:t> where there is a need for </a:t>
            </a:r>
            <a:endParaRPr lang="en-GB"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GB" b="1" dirty="0">
                <a:solidFill>
                  <a:srgbClr val="0000CC"/>
                </a:solidFill>
                <a:latin typeface="Times New Roman" panose="02020603050405020304" pitchFamily="18" charset="0"/>
                <a:cs typeface="Times New Roman" panose="02020603050405020304" pitchFamily="18" charset="0"/>
              </a:rPr>
              <a:t>	</a:t>
            </a:r>
            <a:r>
              <a:rPr lang="en-GB" b="1" dirty="0" smtClean="0">
                <a:solidFill>
                  <a:srgbClr val="0000CC"/>
                </a:solidFill>
                <a:latin typeface="Times New Roman" panose="02020603050405020304" pitchFamily="18" charset="0"/>
                <a:cs typeface="Times New Roman" panose="02020603050405020304" pitchFamily="18" charset="0"/>
              </a:rPr>
              <a:t>	rapid</a:t>
            </a:r>
            <a:r>
              <a:rPr lang="en-GB" dirty="0" smtClean="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frequent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changes</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close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collaboration</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with </a:t>
            </a:r>
            <a:r>
              <a:rPr lang="en-GB" b="1" dirty="0">
                <a:solidFill>
                  <a:srgbClr val="660033"/>
                </a:solidFill>
                <a:latin typeface="Times New Roman" panose="02020603050405020304" pitchFamily="18" charset="0"/>
                <a:cs typeface="Times New Roman" panose="02020603050405020304" pitchFamily="18" charset="0"/>
              </a:rPr>
              <a:t>stakeholders</a:t>
            </a:r>
            <a:r>
              <a:rPr lang="en-GB" dirty="0">
                <a:latin typeface="Times New Roman" panose="02020603050405020304" pitchFamily="18" charset="0"/>
                <a:cs typeface="Times New Roman" panose="02020603050405020304" pitchFamily="18" charset="0"/>
              </a:rPr>
              <a:t>, and a focus on </a:t>
            </a:r>
            <a:r>
              <a:rPr lang="en-GB" b="1" dirty="0">
                <a:solidFill>
                  <a:srgbClr val="660033"/>
                </a:solidFill>
                <a:latin typeface="Times New Roman" panose="02020603050405020304" pitchFamily="18" charset="0"/>
                <a:cs typeface="Times New Roman" panose="02020603050405020304" pitchFamily="18" charset="0"/>
              </a:rPr>
              <a:t>user-centric</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design</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innovation</a:t>
            </a:r>
            <a:r>
              <a:rPr lang="en-GB"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3610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24464"/>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9.1 Characteristics of RAD Model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232" y="324464"/>
            <a:ext cx="12029768" cy="6533535"/>
          </a:xfrm>
        </p:spPr>
        <p:txBody>
          <a:bodyPr>
            <a:noAutofit/>
          </a:bodyPr>
          <a:lstStyle/>
          <a:p>
            <a:pPr marL="0" lvl="0" indent="0" algn="just" eaLnBrk="0" fontAlgn="base" hangingPunct="0">
              <a:lnSpc>
                <a:spcPct val="170000"/>
              </a:lnSpc>
              <a:spcBef>
                <a:spcPct val="0"/>
              </a:spcBef>
              <a:spcAft>
                <a:spcPct val="0"/>
              </a:spcAft>
              <a:buFontTx/>
              <a:buAutoNum type="arabicPeriod"/>
            </a:pPr>
            <a:r>
              <a:rPr lang="en-US" altLang="en-US" sz="2600" b="1" dirty="0" smtClean="0">
                <a:solidFill>
                  <a:srgbClr val="0000CC"/>
                </a:solidFill>
                <a:latin typeface="Times New Roman" panose="02020603050405020304" pitchFamily="18" charset="0"/>
                <a:cs typeface="Times New Roman" panose="02020603050405020304" pitchFamily="18" charset="0"/>
              </a:rPr>
              <a:t>Iterative Development</a:t>
            </a:r>
            <a:endParaRPr lang="en-US" altLang="en-US" sz="26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RAD</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model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breaks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down</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800000"/>
                </a:solidFill>
                <a:latin typeface="Times New Roman" panose="02020603050405020304" pitchFamily="18" charset="0"/>
                <a:cs typeface="Times New Roman" panose="02020603050405020304" pitchFamily="18" charset="0"/>
              </a:rPr>
              <a:t>project</a:t>
            </a:r>
            <a:r>
              <a:rPr lang="en-US" altLang="en-US" sz="2600" dirty="0">
                <a:latin typeface="Times New Roman" panose="02020603050405020304" pitchFamily="18" charset="0"/>
                <a:cs typeface="Times New Roman" panose="02020603050405020304" pitchFamily="18" charset="0"/>
              </a:rPr>
              <a:t> into </a:t>
            </a:r>
            <a:r>
              <a:rPr lang="en-US" altLang="en-US" sz="2600" b="1" dirty="0">
                <a:solidFill>
                  <a:srgbClr val="800000"/>
                </a:solidFill>
                <a:latin typeface="Times New Roman" panose="02020603050405020304" pitchFamily="18" charset="0"/>
                <a:cs typeface="Times New Roman" panose="02020603050405020304" pitchFamily="18" charset="0"/>
              </a:rPr>
              <a:t>small</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modules</a:t>
            </a:r>
            <a:r>
              <a:rPr lang="en-US" altLang="en-US" sz="2600" dirty="0">
                <a:latin typeface="Times New Roman" panose="02020603050405020304" pitchFamily="18" charset="0"/>
                <a:cs typeface="Times New Roman" panose="02020603050405020304" pitchFamily="18" charset="0"/>
              </a:rPr>
              <a:t> or </a:t>
            </a:r>
            <a:r>
              <a:rPr lang="en-US" altLang="en-US" sz="2600" b="1" dirty="0">
                <a:solidFill>
                  <a:srgbClr val="800000"/>
                </a:solidFill>
                <a:latin typeface="Times New Roman" panose="02020603050405020304" pitchFamily="18" charset="0"/>
                <a:cs typeface="Times New Roman" panose="02020603050405020304" pitchFamily="18" charset="0"/>
              </a:rPr>
              <a:t>prototypes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Each </a:t>
            </a:r>
            <a:r>
              <a:rPr lang="en-US" altLang="en-US" sz="2600" b="1" dirty="0">
                <a:latin typeface="Times New Roman" panose="02020603050405020304" pitchFamily="18" charset="0"/>
                <a:cs typeface="Times New Roman" panose="02020603050405020304" pitchFamily="18" charset="0"/>
              </a:rPr>
              <a:t>iteration</a:t>
            </a:r>
            <a:r>
              <a:rPr lang="en-US" altLang="en-US" sz="2600" dirty="0">
                <a:latin typeface="Times New Roman" panose="02020603050405020304" pitchFamily="18" charset="0"/>
                <a:cs typeface="Times New Roman" panose="02020603050405020304" pitchFamily="18" charset="0"/>
              </a:rPr>
              <a:t> focuses </a:t>
            </a:r>
            <a:r>
              <a:rPr lang="en-US" altLang="en-US" sz="2600" b="1" dirty="0">
                <a:solidFill>
                  <a:srgbClr val="6600CC"/>
                </a:solidFill>
                <a:latin typeface="Times New Roman" panose="02020603050405020304" pitchFamily="18" charset="0"/>
                <a:cs typeface="Times New Roman" panose="02020603050405020304" pitchFamily="18" charset="0"/>
              </a:rPr>
              <a:t>on developing one</a:t>
            </a:r>
            <a:r>
              <a:rPr lang="en-US" altLang="en-US" sz="2600" dirty="0">
                <a:solidFill>
                  <a:srgbClr val="6600CC"/>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or </a:t>
            </a:r>
            <a:r>
              <a:rPr lang="en-US" altLang="en-US" sz="2600" b="1" dirty="0">
                <a:solidFill>
                  <a:srgbClr val="6600CC"/>
                </a:solidFill>
                <a:latin typeface="Times New Roman" panose="02020603050405020304" pitchFamily="18" charset="0"/>
                <a:cs typeface="Times New Roman" panose="02020603050405020304" pitchFamily="18" charset="0"/>
              </a:rPr>
              <a:t>more</a:t>
            </a:r>
            <a:r>
              <a:rPr lang="en-US" altLang="en-US" sz="2600" dirty="0">
                <a:latin typeface="Times New Roman" panose="02020603050405020304" pitchFamily="18" charset="0"/>
                <a:cs typeface="Times New Roman" panose="02020603050405020304" pitchFamily="18" charset="0"/>
              </a:rPr>
              <a:t> of these </a:t>
            </a:r>
            <a:r>
              <a:rPr lang="en-US" altLang="en-US" sz="2600" b="1" dirty="0">
                <a:solidFill>
                  <a:srgbClr val="6600CC"/>
                </a:solidFill>
                <a:latin typeface="Times New Roman" panose="02020603050405020304" pitchFamily="18" charset="0"/>
                <a:cs typeface="Times New Roman" panose="02020603050405020304" pitchFamily="18" charset="0"/>
              </a:rPr>
              <a:t>prototypes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which </a:t>
            </a:r>
            <a:r>
              <a:rPr lang="en-US" altLang="en-US" sz="2600" dirty="0">
                <a:latin typeface="Times New Roman" panose="02020603050405020304" pitchFamily="18" charset="0"/>
                <a:cs typeface="Times New Roman" panose="02020603050405020304" pitchFamily="18" charset="0"/>
              </a:rPr>
              <a:t>are then </a:t>
            </a:r>
            <a:r>
              <a:rPr lang="en-US" altLang="en-US" sz="2600" b="1" dirty="0">
                <a:latin typeface="Times New Roman" panose="02020603050405020304" pitchFamily="18" charset="0"/>
                <a:cs typeface="Times New Roman" panose="02020603050405020304" pitchFamily="18" charset="0"/>
              </a:rPr>
              <a:t>reviewed</a:t>
            </a:r>
            <a:r>
              <a:rPr lang="en-US" altLang="en-US" sz="2600" dirty="0">
                <a:latin typeface="Times New Roman" panose="02020603050405020304" pitchFamily="18" charset="0"/>
                <a:cs typeface="Times New Roman" panose="02020603050405020304" pitchFamily="18" charset="0"/>
              </a:rPr>
              <a:t> by </a:t>
            </a:r>
            <a:r>
              <a:rPr lang="en-US" altLang="en-US" sz="2600" b="1" dirty="0">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for </a:t>
            </a:r>
            <a:r>
              <a:rPr lang="en-US" altLang="en-US" sz="2600" b="1" dirty="0">
                <a:latin typeface="Times New Roman" panose="02020603050405020304" pitchFamily="18" charset="0"/>
                <a:cs typeface="Times New Roman" panose="02020603050405020304" pitchFamily="18" charset="0"/>
              </a:rPr>
              <a:t>feedback</a:t>
            </a:r>
            <a:r>
              <a:rPr lang="en-US"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70000"/>
              </a:lnSpc>
              <a:spcBef>
                <a:spcPct val="0"/>
              </a:spcBef>
              <a:spcAft>
                <a:spcPct val="0"/>
              </a:spcAft>
              <a:buFontTx/>
              <a:buAutoNum type="arabicPeriod" startAt="2"/>
            </a:pPr>
            <a:r>
              <a:rPr lang="en-US" altLang="en-US" sz="2600" b="1" dirty="0">
                <a:solidFill>
                  <a:srgbClr val="0000CC"/>
                </a:solidFill>
                <a:latin typeface="Times New Roman" panose="02020603050405020304" pitchFamily="18" charset="0"/>
                <a:cs typeface="Times New Roman" panose="02020603050405020304" pitchFamily="18" charset="0"/>
              </a:rPr>
              <a:t>User </a:t>
            </a:r>
            <a:r>
              <a:rPr lang="en-US" altLang="en-US" sz="2600" b="1" dirty="0" smtClean="0">
                <a:solidFill>
                  <a:srgbClr val="0000CC"/>
                </a:solidFill>
                <a:latin typeface="Times New Roman" panose="02020603050405020304" pitchFamily="18" charset="0"/>
                <a:cs typeface="Times New Roman" panose="02020603050405020304" pitchFamily="18" charset="0"/>
              </a:rPr>
              <a:t>Involvement</a:t>
            </a:r>
            <a:endParaRPr lang="en-US" altLang="en-US" sz="2600" dirty="0" smtClean="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
            </a:pPr>
            <a:r>
              <a:rPr lang="en-US" altLang="en-US" sz="2600" b="1" dirty="0" smtClean="0">
                <a:latin typeface="Times New Roman" panose="02020603050405020304" pitchFamily="18" charset="0"/>
                <a:cs typeface="Times New Roman" panose="02020603050405020304" pitchFamily="18" charset="0"/>
              </a:rPr>
              <a:t>RAD</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encourages </a:t>
            </a:r>
            <a:r>
              <a:rPr lang="en-US" altLang="en-US" sz="2600" dirty="0" smtClean="0">
                <a:latin typeface="Times New Roman" panose="02020603050405020304" pitchFamily="18" charset="0"/>
                <a:cs typeface="Times New Roman" panose="02020603050405020304" pitchFamily="18" charset="0"/>
              </a:rPr>
              <a:t>the </a:t>
            </a:r>
            <a:r>
              <a:rPr lang="en-US" altLang="en-US" sz="2600" b="1" dirty="0" smtClean="0">
                <a:solidFill>
                  <a:srgbClr val="FF0000"/>
                </a:solidFill>
                <a:latin typeface="Times New Roman" panose="02020603050405020304" pitchFamily="18" charset="0"/>
                <a:cs typeface="Times New Roman" panose="02020603050405020304" pitchFamily="18" charset="0"/>
              </a:rPr>
              <a:t>active</a:t>
            </a:r>
            <a:r>
              <a:rPr lang="en-US" altLang="en-US" sz="2600" b="1" dirty="0" smtClean="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involvement</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of </a:t>
            </a:r>
            <a:r>
              <a:rPr lang="en-US" altLang="en-US" sz="2600" b="1" dirty="0">
                <a:solidFill>
                  <a:srgbClr val="FF0000"/>
                </a:solidFill>
                <a:latin typeface="Times New Roman" panose="02020603050405020304" pitchFamily="18" charset="0"/>
                <a:cs typeface="Times New Roman" panose="02020603050405020304" pitchFamily="18" charset="0"/>
              </a:rPr>
              <a:t>end-users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FF0000"/>
                </a:solidFill>
                <a:latin typeface="Times New Roman" panose="02020603050405020304" pitchFamily="18" charset="0"/>
                <a:cs typeface="Times New Roman" panose="02020603050405020304" pitchFamily="18" charset="0"/>
              </a:rPr>
              <a:t>stakeholders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70000"/>
              </a:lnSpc>
              <a:spcBef>
                <a:spcPct val="0"/>
              </a:spcBef>
              <a:spcAft>
                <a:spcPct val="0"/>
              </a:spcAft>
              <a:buNone/>
            </a:pPr>
            <a:r>
              <a:rPr lang="en-US" altLang="en-US" sz="2600" dirty="0">
                <a:latin typeface="Times New Roman" panose="02020603050405020304" pitchFamily="18" charset="0"/>
                <a:cs typeface="Times New Roman" panose="02020603050405020304" pitchFamily="18" charset="0"/>
              </a:rPr>
              <a:t>	</a:t>
            </a:r>
            <a:r>
              <a:rPr lang="en-US" altLang="en-US" sz="2600" dirty="0" smtClean="0">
                <a:latin typeface="Times New Roman" panose="02020603050405020304" pitchFamily="18" charset="0"/>
                <a:cs typeface="Times New Roman" panose="02020603050405020304" pitchFamily="18" charset="0"/>
              </a:rPr>
              <a:t>		throughout </a:t>
            </a: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development</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process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lvl="0" algn="just" eaLnBrk="0" fontAlgn="base" hangingPunct="0">
              <a:lnSpc>
                <a:spcPct val="170000"/>
              </a:lnSpc>
              <a:spcBef>
                <a:spcPct val="0"/>
              </a:spcBef>
              <a:spcAft>
                <a:spcPct val="0"/>
              </a:spcAf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This </a:t>
            </a:r>
            <a:r>
              <a:rPr lang="en-US" altLang="en-US" sz="2600" b="1" dirty="0">
                <a:latin typeface="Times New Roman" panose="02020603050405020304" pitchFamily="18" charset="0"/>
                <a:cs typeface="Times New Roman" panose="02020603050405020304" pitchFamily="18" charset="0"/>
              </a:rPr>
              <a:t>ensures</a:t>
            </a:r>
            <a:r>
              <a:rPr lang="en-US" altLang="en-US" sz="2600" dirty="0">
                <a:latin typeface="Times New Roman" panose="02020603050405020304" pitchFamily="18" charset="0"/>
                <a:cs typeface="Times New Roman" panose="02020603050405020304" pitchFamily="18" charset="0"/>
              </a:rPr>
              <a:t> that the </a:t>
            </a:r>
            <a:r>
              <a:rPr lang="en-US" altLang="en-US" sz="2600" b="1" dirty="0">
                <a:latin typeface="Times New Roman" panose="02020603050405020304" pitchFamily="18" charset="0"/>
                <a:cs typeface="Times New Roman" panose="02020603050405020304" pitchFamily="18" charset="0"/>
              </a:rPr>
              <a:t>final</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product</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meets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user</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requirements</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6600CC"/>
                </a:solidFill>
                <a:latin typeface="Times New Roman" panose="02020603050405020304" pitchFamily="18" charset="0"/>
                <a:cs typeface="Times New Roman" panose="02020603050405020304" pitchFamily="18" charset="0"/>
              </a:rPr>
              <a:t>expectations</a:t>
            </a:r>
            <a:r>
              <a:rPr lang="en-US" altLang="en-US" sz="2600" dirty="0" smtClean="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87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TotalTime>
  <Words>5368</Words>
  <Application>Microsoft Office PowerPoint</Application>
  <PresentationFormat>Widescreen</PresentationFormat>
  <Paragraphs>1251</Paragraphs>
  <Slides>117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117</vt:i4>
      </vt:variant>
    </vt:vector>
  </HeadingPairs>
  <TitlesOfParts>
    <vt:vector size="123" baseType="lpstr">
      <vt:lpstr>Arial</vt:lpstr>
      <vt:lpstr>Calibri</vt:lpstr>
      <vt:lpstr>Calibri Light</vt:lpstr>
      <vt:lpstr>Times New Roman</vt:lpstr>
      <vt:lpstr>Wingdings</vt:lpstr>
      <vt:lpstr>Office Theme</vt:lpstr>
      <vt:lpstr>CHAPTER TWO </vt:lpstr>
      <vt:lpstr>What is a software process?</vt:lpstr>
      <vt:lpstr>What is a software process?-----</vt:lpstr>
      <vt:lpstr>What is a software process?-----</vt:lpstr>
      <vt:lpstr>What is a software process?-----</vt:lpstr>
      <vt:lpstr>What is a software process?-----</vt:lpstr>
      <vt:lpstr>What is a software process?-----</vt:lpstr>
      <vt:lpstr>What is a software process?-----</vt:lpstr>
      <vt:lpstr>What is the Software Process Model?</vt:lpstr>
      <vt:lpstr>What is the Software Process Model?------</vt:lpstr>
      <vt:lpstr>1. Waterfall Model </vt:lpstr>
      <vt:lpstr>1. Waterfall Model ----------</vt:lpstr>
      <vt:lpstr>1. Waterfall Model ----------</vt:lpstr>
      <vt:lpstr>1. Waterfall Model ----------</vt:lpstr>
      <vt:lpstr> Key characteristics of the Waterfall Model  </vt:lpstr>
      <vt:lpstr> Advantages of Waterfall Model </vt:lpstr>
      <vt:lpstr> Advantages of Waterfall Model---- </vt:lpstr>
      <vt:lpstr> Advantages of Waterfall Model---- </vt:lpstr>
      <vt:lpstr> Disadvantages of the Waterfall Model </vt:lpstr>
      <vt:lpstr> Disadvantages of the Waterfall Model----- </vt:lpstr>
      <vt:lpstr> Disadvantages of the Waterfall Model----- </vt:lpstr>
      <vt:lpstr>2. Iterative Model </vt:lpstr>
      <vt:lpstr> Iterative Model  phase-- </vt:lpstr>
      <vt:lpstr>2.1 Characteristics of Iterative Model </vt:lpstr>
      <vt:lpstr>2.1 Characteristics of Iterative Model------</vt:lpstr>
      <vt:lpstr>2.1 Characteristics of Iterative Model------</vt:lpstr>
      <vt:lpstr>2.1 Characteristics of Iterative Model------</vt:lpstr>
      <vt:lpstr>2.1 Characteristics of Iterative Model------</vt:lpstr>
      <vt:lpstr>2.2 Advantages of Iterative Model</vt:lpstr>
      <vt:lpstr>2.2 Advantages of Iterative Model</vt:lpstr>
      <vt:lpstr>2.3 Disadvantages of Iterative Model</vt:lpstr>
      <vt:lpstr>2.3 Disadvantages of Iterative Model----</vt:lpstr>
      <vt:lpstr>3. Incremental Model</vt:lpstr>
      <vt:lpstr>3. Incremental Model------</vt:lpstr>
      <vt:lpstr>3. Incremental Model------</vt:lpstr>
      <vt:lpstr>3. Incremental Model------</vt:lpstr>
      <vt:lpstr>3. Incremental Model------</vt:lpstr>
      <vt:lpstr>3. Incremental Model------</vt:lpstr>
      <vt:lpstr>3.1 Characteristics of Incremental Model </vt:lpstr>
      <vt:lpstr>3.1 Characteristics of Incremental Model----- </vt:lpstr>
      <vt:lpstr>3.1 Characteristics of Incremental Model------ </vt:lpstr>
      <vt:lpstr> 3.2 Advantages of the Incremental Model </vt:lpstr>
      <vt:lpstr> 3.2 Advantages of the Incremental Model------ </vt:lpstr>
      <vt:lpstr>3.3 Disadvantages of the Incremental Model</vt:lpstr>
      <vt:lpstr>3.3 Disadvantages of the Incremental Model</vt:lpstr>
      <vt:lpstr>4. Spiral Model </vt:lpstr>
      <vt:lpstr>4.1 Characteristics of Spiral Model </vt:lpstr>
      <vt:lpstr>4.1 Characteristics of Spiral Model--- </vt:lpstr>
      <vt:lpstr>4.1 Characteristics of Spiral Model--- </vt:lpstr>
      <vt:lpstr>4.1 Characteristics of Spiral Model--- </vt:lpstr>
      <vt:lpstr>4.1 Characteristics of Spiral Model--- </vt:lpstr>
      <vt:lpstr>4.2 Advantages of the Spiral Model</vt:lpstr>
      <vt:lpstr>4.2 Advantages of the Spiral Model-----</vt:lpstr>
      <vt:lpstr> 4.3 Disadvantages of the Spiral Model </vt:lpstr>
      <vt:lpstr> 4.3 Disadvantages of the Spiral Model----- </vt:lpstr>
      <vt:lpstr>Note </vt:lpstr>
      <vt:lpstr>5. Agile Model </vt:lpstr>
      <vt:lpstr>5.1 Characteristics of Agile Model </vt:lpstr>
      <vt:lpstr>5.1 Characteristics of Agile Model ------</vt:lpstr>
      <vt:lpstr>5.1 Characteristics of Agile Model---- </vt:lpstr>
      <vt:lpstr>5.1 Characteristics of Agile Model---- </vt:lpstr>
      <vt:lpstr>5.2 Advantages of the Agile Model </vt:lpstr>
      <vt:lpstr>5.3 Disadvantages of the Agile Model </vt:lpstr>
      <vt:lpstr>Note</vt:lpstr>
      <vt:lpstr>6. V-Model </vt:lpstr>
      <vt:lpstr>6. V-Model ----</vt:lpstr>
      <vt:lpstr>6.1 Characteristics of V-Model </vt:lpstr>
      <vt:lpstr>6.1 Characteristics of V-Model ------</vt:lpstr>
      <vt:lpstr>6.1 Characteristics of V-Model ------</vt:lpstr>
      <vt:lpstr>6.1 Characteristics of V-Model ------</vt:lpstr>
      <vt:lpstr>6.1 Characteristics of V-Model ------</vt:lpstr>
      <vt:lpstr>6.2 Advantages of V-Model----- </vt:lpstr>
      <vt:lpstr>6.2 Advantages of V-Model </vt:lpstr>
      <vt:lpstr>6.3 Disadvantages of V-Model </vt:lpstr>
      <vt:lpstr>6.3 Disadvantages of V-Model --------</vt:lpstr>
      <vt:lpstr>Note </vt:lpstr>
      <vt:lpstr>7. DevOps Model</vt:lpstr>
      <vt:lpstr>7.2 Characteristics of  DevOps Model</vt:lpstr>
      <vt:lpstr>7.2 Characteristics of  DevOps Model----</vt:lpstr>
      <vt:lpstr>7.2 Characteristics of  DevOps Model----</vt:lpstr>
      <vt:lpstr>7.2 Characteristics of  DevOps Model----</vt:lpstr>
      <vt:lpstr>7.2 Characteristics of  DevOps Model----</vt:lpstr>
      <vt:lpstr> 7.2 Advantages of the DevOps Model </vt:lpstr>
      <vt:lpstr> 7.2 Advantages of the DevOps Model---------- </vt:lpstr>
      <vt:lpstr>7.3 Disadvantages of the DevOps Model</vt:lpstr>
      <vt:lpstr>7.3 Disadvantages of the DevOps Model</vt:lpstr>
      <vt:lpstr>Note </vt:lpstr>
      <vt:lpstr>8. Prototyping Model</vt:lpstr>
      <vt:lpstr>8.1 Characteristics of Prototyping Model </vt:lpstr>
      <vt:lpstr>8.1 Characteristics of Prototyping Model----- </vt:lpstr>
      <vt:lpstr>8.1 Characteristics of Prototyping Model----- </vt:lpstr>
      <vt:lpstr>8.1 Characteristics of Prototyping Model----- </vt:lpstr>
      <vt:lpstr>8.2 Advantages of Prototyping Model </vt:lpstr>
      <vt:lpstr>8.2 Advantages of Prototyping Model------ </vt:lpstr>
      <vt:lpstr> 8.3 Disadvantages of the Prototyping Model </vt:lpstr>
      <vt:lpstr> 8.3 Disadvantages of the Prototyping Model </vt:lpstr>
      <vt:lpstr>Note </vt:lpstr>
      <vt:lpstr>9. RAD Model </vt:lpstr>
      <vt:lpstr>9.1 Characteristics of RAD Model </vt:lpstr>
      <vt:lpstr>9.1 Characteristics of RAD Model </vt:lpstr>
      <vt:lpstr>9.1 Characteristics of RAD Model </vt:lpstr>
      <vt:lpstr>9.2 Advantages of RAD Model </vt:lpstr>
      <vt:lpstr>9.2 Advantages of RAD Model----- </vt:lpstr>
      <vt:lpstr>9.3 Disadvantages of RAD Model </vt:lpstr>
      <vt:lpstr>9.3 Disadvantages of RAD Model </vt:lpstr>
      <vt:lpstr>10 Big Bang Model </vt:lpstr>
      <vt:lpstr>10.1 Characteristics of Big Bang Model </vt:lpstr>
      <vt:lpstr>10.1 Characteristics of Big Bang Model--- </vt:lpstr>
      <vt:lpstr>10.1 Characteristics of Big Bang Model--- </vt:lpstr>
      <vt:lpstr>Activity: Multiple choice </vt:lpstr>
      <vt:lpstr>Multiple choice continued </vt:lpstr>
      <vt:lpstr>Multiple choice continued </vt:lpstr>
      <vt:lpstr>Activity: True or False</vt:lpstr>
      <vt:lpstr>Activity: Short Answer Questions</vt:lpstr>
      <vt:lpstr>Activity: Matching </vt:lpstr>
      <vt:lpstr>Activity: Fill in the Blank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dc:creator>
  <cp:lastModifiedBy>King</cp:lastModifiedBy>
  <cp:revision>244</cp:revision>
  <dcterms:created xsi:type="dcterms:W3CDTF">2024-03-26T06:51:56Z</dcterms:created>
  <dcterms:modified xsi:type="dcterms:W3CDTF">2024-04-10T10:17:45Z</dcterms:modified>
</cp:coreProperties>
</file>