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7" r:id="rId2"/>
    <p:sldId id="258" r:id="rId3"/>
    <p:sldId id="406" r:id="rId4"/>
    <p:sldId id="282" r:id="rId5"/>
    <p:sldId id="284" r:id="rId6"/>
    <p:sldId id="299" r:id="rId7"/>
    <p:sldId id="261" r:id="rId8"/>
    <p:sldId id="311" r:id="rId9"/>
    <p:sldId id="290" r:id="rId10"/>
    <p:sldId id="313" r:id="rId11"/>
    <p:sldId id="292" r:id="rId12"/>
    <p:sldId id="315" r:id="rId13"/>
    <p:sldId id="262" r:id="rId14"/>
    <p:sldId id="337" r:id="rId15"/>
    <p:sldId id="339" r:id="rId16"/>
    <p:sldId id="319" r:id="rId17"/>
    <p:sldId id="321" r:id="rId18"/>
    <p:sldId id="323" r:id="rId19"/>
    <p:sldId id="325" r:id="rId20"/>
    <p:sldId id="293" r:id="rId21"/>
    <p:sldId id="342" r:id="rId22"/>
    <p:sldId id="348" r:id="rId23"/>
    <p:sldId id="349" r:id="rId24"/>
    <p:sldId id="350" r:id="rId25"/>
    <p:sldId id="351" r:id="rId26"/>
    <p:sldId id="352" r:id="rId27"/>
    <p:sldId id="353" r:id="rId28"/>
    <p:sldId id="355" r:id="rId29"/>
    <p:sldId id="356" r:id="rId30"/>
    <p:sldId id="357" r:id="rId31"/>
    <p:sldId id="358" r:id="rId32"/>
    <p:sldId id="359" r:id="rId33"/>
    <p:sldId id="360" r:id="rId34"/>
    <p:sldId id="407" r:id="rId35"/>
    <p:sldId id="409" r:id="rId36"/>
    <p:sldId id="411" r:id="rId37"/>
    <p:sldId id="415" r:id="rId38"/>
    <p:sldId id="363" r:id="rId39"/>
    <p:sldId id="364" r:id="rId40"/>
    <p:sldId id="365" r:id="rId41"/>
    <p:sldId id="366" r:id="rId42"/>
    <p:sldId id="367" r:id="rId43"/>
    <p:sldId id="368" r:id="rId44"/>
    <p:sldId id="369" r:id="rId45"/>
    <p:sldId id="370" r:id="rId46"/>
    <p:sldId id="371" r:id="rId47"/>
    <p:sldId id="416" r:id="rId48"/>
    <p:sldId id="418" r:id="rId49"/>
    <p:sldId id="420" r:id="rId50"/>
    <p:sldId id="422" r:id="rId51"/>
    <p:sldId id="424" r:id="rId52"/>
    <p:sldId id="426" r:id="rId53"/>
    <p:sldId id="428" r:id="rId54"/>
    <p:sldId id="374" r:id="rId55"/>
    <p:sldId id="375" r:id="rId56"/>
    <p:sldId id="376" r:id="rId57"/>
    <p:sldId id="377" r:id="rId58"/>
    <p:sldId id="378" r:id="rId59"/>
    <p:sldId id="379" r:id="rId60"/>
    <p:sldId id="380" r:id="rId61"/>
    <p:sldId id="381" r:id="rId62"/>
    <p:sldId id="382" r:id="rId63"/>
    <p:sldId id="383" r:id="rId64"/>
    <p:sldId id="384" r:id="rId65"/>
    <p:sldId id="387" r:id="rId66"/>
    <p:sldId id="431" r:id="rId67"/>
    <p:sldId id="388" r:id="rId68"/>
    <p:sldId id="389" r:id="rId69"/>
    <p:sldId id="392" r:id="rId70"/>
    <p:sldId id="393" r:id="rId71"/>
    <p:sldId id="433" r:id="rId72"/>
    <p:sldId id="394" r:id="rId73"/>
    <p:sldId id="395" r:id="rId74"/>
    <p:sldId id="398" r:id="rId75"/>
    <p:sldId id="399" r:id="rId76"/>
    <p:sldId id="400" r:id="rId77"/>
    <p:sldId id="436" r:id="rId78"/>
    <p:sldId id="435" r:id="rId79"/>
    <p:sldId id="402"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D60093"/>
    <a:srgbClr val="660033"/>
    <a:srgbClr val="6600CC"/>
    <a:srgbClr val="990033"/>
    <a:srgbClr val="333399"/>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4660"/>
  </p:normalViewPr>
  <p:slideViewPr>
    <p:cSldViewPr snapToGrid="0">
      <p:cViewPr varScale="1">
        <p:scale>
          <a:sx n="69" d="100"/>
          <a:sy n="69" d="100"/>
        </p:scale>
        <p:origin x="8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B7B27-82BC-4A1B-B72C-6216BAC888B0}" type="datetimeFigureOut">
              <a:rPr lang="en-GB" smtClean="0"/>
              <a:t>12/05/2024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4B2CD-4882-43D9-A9E3-3F215855158A}" type="slidenum">
              <a:rPr lang="en-GB" smtClean="0"/>
              <a:t>‹#›</a:t>
            </a:fld>
            <a:endParaRPr lang="en-GB"/>
          </a:p>
        </p:txBody>
      </p:sp>
    </p:spTree>
    <p:extLst>
      <p:ext uri="{BB962C8B-B14F-4D97-AF65-F5344CB8AC3E}">
        <p14:creationId xmlns:p14="http://schemas.microsoft.com/office/powerpoint/2010/main" val="3662293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application domain is </a:t>
            </a:r>
            <a:r>
              <a:rPr lang="en-GB" b="1" dirty="0"/>
              <a:t>the segment of reality for which a software system is developed</a:t>
            </a:r>
            <a:r>
              <a:rPr lang="en-GB" dirty="0"/>
              <a:t>. It is the background or starting point for the actual-state analysis and the creation of a domain model. An application domain can be an organization, a department within an organization, or a single workplace.</a:t>
            </a:r>
          </a:p>
        </p:txBody>
      </p:sp>
      <p:sp>
        <p:nvSpPr>
          <p:cNvPr id="4" name="Slide Number Placeholder 3"/>
          <p:cNvSpPr>
            <a:spLocks noGrp="1"/>
          </p:cNvSpPr>
          <p:nvPr>
            <p:ph type="sldNum" sz="quarter" idx="10"/>
          </p:nvPr>
        </p:nvSpPr>
        <p:spPr/>
        <p:txBody>
          <a:bodyPr/>
          <a:lstStyle/>
          <a:p>
            <a:fld id="{B3069034-115D-4607-82E6-758E49A11FA5}" type="slidenum">
              <a:rPr lang="en-GB" smtClean="0"/>
              <a:t>39</a:t>
            </a:fld>
            <a:endParaRPr lang="en-GB"/>
          </a:p>
        </p:txBody>
      </p:sp>
    </p:spTree>
    <p:extLst>
      <p:ext uri="{BB962C8B-B14F-4D97-AF65-F5344CB8AC3E}">
        <p14:creationId xmlns:p14="http://schemas.microsoft.com/office/powerpoint/2010/main" val="2551798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D2541C9-8A04-41FA-BB81-8E6A5575B019}" type="datetime1">
              <a:rPr lang="en-GB" smtClean="0"/>
              <a:t>12/05/2024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135F09-8F67-4CD9-BE14-FD825BACE1E6}" type="slidenum">
              <a:rPr lang="en-GB" smtClean="0"/>
              <a:t>‹#›</a:t>
            </a:fld>
            <a:endParaRPr lang="en-GB"/>
          </a:p>
        </p:txBody>
      </p:sp>
    </p:spTree>
    <p:extLst>
      <p:ext uri="{BB962C8B-B14F-4D97-AF65-F5344CB8AC3E}">
        <p14:creationId xmlns:p14="http://schemas.microsoft.com/office/powerpoint/2010/main" val="392467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A3E61A7-A727-4A37-AC51-4C64FD03BABF}" type="datetime1">
              <a:rPr lang="en-GB" smtClean="0"/>
              <a:t>12/05/2024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135F09-8F67-4CD9-BE14-FD825BACE1E6}" type="slidenum">
              <a:rPr lang="en-GB" smtClean="0"/>
              <a:t>‹#›</a:t>
            </a:fld>
            <a:endParaRPr lang="en-GB"/>
          </a:p>
        </p:txBody>
      </p:sp>
    </p:spTree>
    <p:extLst>
      <p:ext uri="{BB962C8B-B14F-4D97-AF65-F5344CB8AC3E}">
        <p14:creationId xmlns:p14="http://schemas.microsoft.com/office/powerpoint/2010/main" val="3238649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655EAE6-04C1-4B79-97CA-35623C4F6880}" type="datetime1">
              <a:rPr lang="en-GB" smtClean="0"/>
              <a:t>12/05/2024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135F09-8F67-4CD9-BE14-FD825BACE1E6}" type="slidenum">
              <a:rPr lang="en-GB" smtClean="0"/>
              <a:t>‹#›</a:t>
            </a:fld>
            <a:endParaRPr lang="en-GB"/>
          </a:p>
        </p:txBody>
      </p:sp>
    </p:spTree>
    <p:extLst>
      <p:ext uri="{BB962C8B-B14F-4D97-AF65-F5344CB8AC3E}">
        <p14:creationId xmlns:p14="http://schemas.microsoft.com/office/powerpoint/2010/main" val="1641911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F4CDB01-B9F1-4F78-841E-220C36A498BB}" type="datetime1">
              <a:rPr lang="en-GB" smtClean="0"/>
              <a:t>12/05/2024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135F09-8F67-4CD9-BE14-FD825BACE1E6}" type="slidenum">
              <a:rPr lang="en-GB" smtClean="0"/>
              <a:t>‹#›</a:t>
            </a:fld>
            <a:endParaRPr lang="en-GB"/>
          </a:p>
        </p:txBody>
      </p:sp>
    </p:spTree>
    <p:extLst>
      <p:ext uri="{BB962C8B-B14F-4D97-AF65-F5344CB8AC3E}">
        <p14:creationId xmlns:p14="http://schemas.microsoft.com/office/powerpoint/2010/main" val="1636473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EBD6AF7-F94D-4D85-92D5-8365417C32DB}" type="datetime1">
              <a:rPr lang="en-GB" smtClean="0"/>
              <a:t>12/05/2024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2135F09-8F67-4CD9-BE14-FD825BACE1E6}" type="slidenum">
              <a:rPr lang="en-GB" smtClean="0"/>
              <a:t>‹#›</a:t>
            </a:fld>
            <a:endParaRPr lang="en-GB"/>
          </a:p>
        </p:txBody>
      </p:sp>
    </p:spTree>
    <p:extLst>
      <p:ext uri="{BB962C8B-B14F-4D97-AF65-F5344CB8AC3E}">
        <p14:creationId xmlns:p14="http://schemas.microsoft.com/office/powerpoint/2010/main" val="1890501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2B8F279-9479-4572-9001-CA690A06C21C}" type="datetime1">
              <a:rPr lang="en-GB" smtClean="0"/>
              <a:t>12/05/2024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135F09-8F67-4CD9-BE14-FD825BACE1E6}" type="slidenum">
              <a:rPr lang="en-GB" smtClean="0"/>
              <a:t>‹#›</a:t>
            </a:fld>
            <a:endParaRPr lang="en-GB"/>
          </a:p>
        </p:txBody>
      </p:sp>
    </p:spTree>
    <p:extLst>
      <p:ext uri="{BB962C8B-B14F-4D97-AF65-F5344CB8AC3E}">
        <p14:creationId xmlns:p14="http://schemas.microsoft.com/office/powerpoint/2010/main" val="2153120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C19C2E4-F5EE-4B86-BD76-A213B1150134}" type="datetime1">
              <a:rPr lang="en-GB" smtClean="0"/>
              <a:t>12/05/2024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2135F09-8F67-4CD9-BE14-FD825BACE1E6}" type="slidenum">
              <a:rPr lang="en-GB" smtClean="0"/>
              <a:t>‹#›</a:t>
            </a:fld>
            <a:endParaRPr lang="en-GB"/>
          </a:p>
        </p:txBody>
      </p:sp>
    </p:spTree>
    <p:extLst>
      <p:ext uri="{BB962C8B-B14F-4D97-AF65-F5344CB8AC3E}">
        <p14:creationId xmlns:p14="http://schemas.microsoft.com/office/powerpoint/2010/main" val="1084204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6F1EA65-936A-4C28-8FA5-2935A90434AC}" type="datetime1">
              <a:rPr lang="en-GB" smtClean="0"/>
              <a:t>12/05/2024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2135F09-8F67-4CD9-BE14-FD825BACE1E6}" type="slidenum">
              <a:rPr lang="en-GB" smtClean="0"/>
              <a:t>‹#›</a:t>
            </a:fld>
            <a:endParaRPr lang="en-GB"/>
          </a:p>
        </p:txBody>
      </p:sp>
    </p:spTree>
    <p:extLst>
      <p:ext uri="{BB962C8B-B14F-4D97-AF65-F5344CB8AC3E}">
        <p14:creationId xmlns:p14="http://schemas.microsoft.com/office/powerpoint/2010/main" val="6032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51DDCB-9C35-468E-B411-3E0500E5A558}" type="datetime1">
              <a:rPr lang="en-GB" smtClean="0"/>
              <a:t>12/05/2024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2135F09-8F67-4CD9-BE14-FD825BACE1E6}" type="slidenum">
              <a:rPr lang="en-GB" smtClean="0"/>
              <a:t>‹#›</a:t>
            </a:fld>
            <a:endParaRPr lang="en-GB"/>
          </a:p>
        </p:txBody>
      </p:sp>
    </p:spTree>
    <p:extLst>
      <p:ext uri="{BB962C8B-B14F-4D97-AF65-F5344CB8AC3E}">
        <p14:creationId xmlns:p14="http://schemas.microsoft.com/office/powerpoint/2010/main" val="411474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87F649-3B14-48D8-B46A-52FC445912D8}" type="datetime1">
              <a:rPr lang="en-GB" smtClean="0"/>
              <a:t>12/05/2024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135F09-8F67-4CD9-BE14-FD825BACE1E6}" type="slidenum">
              <a:rPr lang="en-GB" smtClean="0"/>
              <a:t>‹#›</a:t>
            </a:fld>
            <a:endParaRPr lang="en-GB"/>
          </a:p>
        </p:txBody>
      </p:sp>
    </p:spTree>
    <p:extLst>
      <p:ext uri="{BB962C8B-B14F-4D97-AF65-F5344CB8AC3E}">
        <p14:creationId xmlns:p14="http://schemas.microsoft.com/office/powerpoint/2010/main" val="2230967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AF19D0-EF18-4DA5-9DF7-26F2C71F5F9A}" type="datetime1">
              <a:rPr lang="en-GB" smtClean="0"/>
              <a:t>12/05/2024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2135F09-8F67-4CD9-BE14-FD825BACE1E6}" type="slidenum">
              <a:rPr lang="en-GB" smtClean="0"/>
              <a:t>‹#›</a:t>
            </a:fld>
            <a:endParaRPr lang="en-GB"/>
          </a:p>
        </p:txBody>
      </p:sp>
    </p:spTree>
    <p:extLst>
      <p:ext uri="{BB962C8B-B14F-4D97-AF65-F5344CB8AC3E}">
        <p14:creationId xmlns:p14="http://schemas.microsoft.com/office/powerpoint/2010/main" val="3062215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233AC8-2FDB-46CD-B6C1-D665886A8FD7}" type="datetime1">
              <a:rPr lang="en-GB" smtClean="0"/>
              <a:t>12/05/2024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35F09-8F67-4CD9-BE14-FD825BACE1E6}" type="slidenum">
              <a:rPr lang="en-GB" smtClean="0"/>
              <a:t>‹#›</a:t>
            </a:fld>
            <a:endParaRPr lang="en-GB"/>
          </a:p>
        </p:txBody>
      </p:sp>
    </p:spTree>
    <p:extLst>
      <p:ext uri="{BB962C8B-B14F-4D97-AF65-F5344CB8AC3E}">
        <p14:creationId xmlns:p14="http://schemas.microsoft.com/office/powerpoint/2010/main" val="1979572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Use%20Case%20Type%20Scenarios%20Example.ppt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UI%20MOCKUP.ppt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01444"/>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UNIT THREE</a:t>
            </a:r>
          </a:p>
        </p:txBody>
      </p:sp>
      <p:sp>
        <p:nvSpPr>
          <p:cNvPr id="3" name="Content Placeholder 2"/>
          <p:cNvSpPr>
            <a:spLocks noGrp="1"/>
          </p:cNvSpPr>
          <p:nvPr>
            <p:ph idx="1"/>
          </p:nvPr>
        </p:nvSpPr>
        <p:spPr>
          <a:xfrm>
            <a:off x="838200" y="3495367"/>
            <a:ext cx="10515600" cy="2681595"/>
          </a:xfrm>
        </p:spPr>
        <p:txBody>
          <a:bodyPr/>
          <a:lstStyle/>
          <a:p>
            <a:pPr marL="0" indent="0" algn="ctr">
              <a:buNone/>
            </a:pPr>
            <a:r>
              <a:rPr lang="en-GB" b="1" dirty="0">
                <a:solidFill>
                  <a:srgbClr val="FF0000"/>
                </a:solidFill>
                <a:latin typeface="Times New Roman" panose="02020603050405020304" pitchFamily="18" charset="0"/>
                <a:cs typeface="Times New Roman" panose="02020603050405020304" pitchFamily="18" charset="0"/>
              </a:rPr>
              <a:t>REQUIREMENTS SOFTWARE ENGINEERING </a:t>
            </a:r>
          </a:p>
          <a:p>
            <a:pPr marL="0" indent="0" algn="ctr">
              <a:buNone/>
            </a:pPr>
            <a:endParaRPr lang="en-GB" dirty="0">
              <a:solidFill>
                <a:srgbClr val="FF0000"/>
              </a:solidFill>
            </a:endParaRPr>
          </a:p>
        </p:txBody>
      </p:sp>
      <p:sp>
        <p:nvSpPr>
          <p:cNvPr id="4" name="Slide Number Placeholder 3"/>
          <p:cNvSpPr>
            <a:spLocks noGrp="1"/>
          </p:cNvSpPr>
          <p:nvPr>
            <p:ph type="sldNum" sz="quarter" idx="12"/>
          </p:nvPr>
        </p:nvSpPr>
        <p:spPr/>
        <p:txBody>
          <a:bodyPr/>
          <a:lstStyle/>
          <a:p>
            <a:fld id="{22135F09-8F67-4CD9-BE14-FD825BACE1E6}" type="slidenum">
              <a:rPr lang="en-GB" smtClean="0"/>
              <a:t>1</a:t>
            </a:fld>
            <a:endParaRPr lang="en-GB"/>
          </a:p>
        </p:txBody>
      </p:sp>
    </p:spTree>
    <p:extLst>
      <p:ext uri="{BB962C8B-B14F-4D97-AF65-F5344CB8AC3E}">
        <p14:creationId xmlns:p14="http://schemas.microsoft.com/office/powerpoint/2010/main" val="1200403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0218"/>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3.2 Software/System Requirements---</a:t>
            </a:r>
          </a:p>
        </p:txBody>
      </p:sp>
      <p:sp>
        <p:nvSpPr>
          <p:cNvPr id="3" name="Content Placeholder 2"/>
          <p:cNvSpPr>
            <a:spLocks noGrp="1"/>
          </p:cNvSpPr>
          <p:nvPr>
            <p:ph idx="1"/>
          </p:nvPr>
        </p:nvSpPr>
        <p:spPr>
          <a:xfrm>
            <a:off x="0" y="383458"/>
            <a:ext cx="12192000" cy="6474542"/>
          </a:xfrm>
        </p:spPr>
        <p:txBody>
          <a:bodyPr>
            <a:noAutofit/>
          </a:bodyPr>
          <a:lstStyle/>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D. Security</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Requirements</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related</a:t>
            </a:r>
            <a:r>
              <a:rPr lang="en-GB" dirty="0">
                <a:latin typeface="Times New Roman" panose="02020603050405020304" pitchFamily="18" charset="0"/>
                <a:cs typeface="Times New Roman" panose="02020603050405020304" pitchFamily="18" charset="0"/>
              </a:rPr>
              <a:t> to </a:t>
            </a:r>
            <a:r>
              <a:rPr lang="en-GB" b="1" dirty="0">
                <a:solidFill>
                  <a:srgbClr val="0000CC"/>
                </a:solidFill>
                <a:latin typeface="Times New Roman" panose="02020603050405020304" pitchFamily="18" charset="0"/>
                <a:cs typeface="Times New Roman" panose="02020603050405020304" pitchFamily="18" charset="0"/>
              </a:rPr>
              <a:t>data protection, authentication, authorization</a:t>
            </a:r>
            <a:r>
              <a:rPr lang="en-GB" dirty="0">
                <a:latin typeface="Times New Roman" panose="02020603050405020304" pitchFamily="18" charset="0"/>
                <a:cs typeface="Times New Roman" panose="02020603050405020304" pitchFamily="18" charset="0"/>
              </a:rPr>
              <a:t>, and </a:t>
            </a:r>
            <a:r>
              <a:rPr lang="en-GB" b="1" dirty="0">
                <a:solidFill>
                  <a:srgbClr val="0000CC"/>
                </a:solidFill>
                <a:latin typeface="Times New Roman" panose="02020603050405020304" pitchFamily="18" charset="0"/>
                <a:cs typeface="Times New Roman" panose="02020603050405020304" pitchFamily="18" charset="0"/>
              </a:rPr>
              <a:t>compliance</a:t>
            </a:r>
            <a:r>
              <a:rPr lang="en-GB" dirty="0">
                <a:latin typeface="Times New Roman" panose="02020603050405020304" pitchFamily="18" charset="0"/>
                <a:cs typeface="Times New Roman" panose="02020603050405020304" pitchFamily="18" charset="0"/>
              </a:rPr>
              <a:t> with </a:t>
            </a:r>
            <a:r>
              <a:rPr lang="en-GB" b="1" dirty="0">
                <a:solidFill>
                  <a:srgbClr val="0000CC"/>
                </a:solidFill>
                <a:latin typeface="Times New Roman" panose="02020603050405020304" pitchFamily="18" charset="0"/>
                <a:cs typeface="Times New Roman" panose="02020603050405020304" pitchFamily="18" charset="0"/>
              </a:rPr>
              <a:t>security</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standards</a:t>
            </a:r>
            <a:r>
              <a:rPr lang="en-GB"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E. Scalability </a:t>
            </a:r>
          </a:p>
          <a:p>
            <a:pPr algn="just">
              <a:lnSpc>
                <a:spcPct val="150000"/>
              </a:lnSpc>
              <a:spcBef>
                <a:spcPts val="0"/>
              </a:spcBef>
              <a:buFont typeface="Wingdings" panose="05000000000000000000" pitchFamily="2" charset="2"/>
              <a:buChar char="§"/>
            </a:pPr>
            <a:r>
              <a:rPr lang="en-GB" b="1" dirty="0">
                <a:solidFill>
                  <a:srgbClr val="D60093"/>
                </a:solidFill>
                <a:latin typeface="Times New Roman" panose="02020603050405020304" pitchFamily="18" charset="0"/>
                <a:cs typeface="Times New Roman" panose="02020603050405020304" pitchFamily="18" charset="0"/>
              </a:rPr>
              <a:t>Requirements</a:t>
            </a:r>
            <a:r>
              <a:rPr lang="en-GB" dirty="0">
                <a:latin typeface="Times New Roman" panose="02020603050405020304" pitchFamily="18" charset="0"/>
                <a:cs typeface="Times New Roman" panose="02020603050405020304" pitchFamily="18" charset="0"/>
              </a:rPr>
              <a:t> related to the </a:t>
            </a:r>
            <a:r>
              <a:rPr lang="en-GB" b="1" dirty="0">
                <a:solidFill>
                  <a:srgbClr val="660033"/>
                </a:solidFill>
                <a:latin typeface="Times New Roman" panose="02020603050405020304" pitchFamily="18" charset="0"/>
                <a:cs typeface="Times New Roman" panose="02020603050405020304" pitchFamily="18" charset="0"/>
              </a:rPr>
              <a:t>ability</a:t>
            </a:r>
            <a:r>
              <a:rPr lang="en-GB" dirty="0">
                <a:latin typeface="Times New Roman" panose="02020603050405020304" pitchFamily="18" charset="0"/>
                <a:cs typeface="Times New Roman" panose="02020603050405020304" pitchFamily="18" charset="0"/>
              </a:rPr>
              <a:t> of the </a:t>
            </a:r>
            <a:r>
              <a:rPr lang="en-GB" b="1" dirty="0">
                <a:solidFill>
                  <a:srgbClr val="660033"/>
                </a:solidFill>
                <a:latin typeface="Times New Roman" panose="02020603050405020304" pitchFamily="18" charset="0"/>
                <a:cs typeface="Times New Roman" panose="02020603050405020304" pitchFamily="18" charset="0"/>
              </a:rPr>
              <a:t>system</a:t>
            </a:r>
            <a:r>
              <a:rPr lang="en-GB" dirty="0">
                <a:latin typeface="Times New Roman" panose="02020603050405020304" pitchFamily="18" charset="0"/>
                <a:cs typeface="Times New Roman" panose="02020603050405020304" pitchFamily="18" charset="0"/>
              </a:rPr>
              <a:t> to </a:t>
            </a:r>
            <a:r>
              <a:rPr lang="en-GB" b="1" dirty="0">
                <a:solidFill>
                  <a:srgbClr val="660033"/>
                </a:solidFill>
                <a:latin typeface="Times New Roman" panose="02020603050405020304" pitchFamily="18" charset="0"/>
                <a:cs typeface="Times New Roman" panose="02020603050405020304" pitchFamily="18" charset="0"/>
              </a:rPr>
              <a:t>handle</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increasing</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loads</a:t>
            </a:r>
            <a:r>
              <a:rPr lang="en-GB" dirty="0">
                <a:latin typeface="Times New Roman" panose="02020603050405020304" pitchFamily="18" charset="0"/>
                <a:cs typeface="Times New Roman" panose="02020603050405020304" pitchFamily="18" charset="0"/>
              </a:rPr>
              <a:t> or </a:t>
            </a:r>
            <a:r>
              <a:rPr lang="en-GB" b="1" dirty="0">
                <a:solidFill>
                  <a:srgbClr val="660033"/>
                </a:solidFill>
                <a:latin typeface="Times New Roman" panose="02020603050405020304" pitchFamily="18" charset="0"/>
                <a:cs typeface="Times New Roman" panose="02020603050405020304" pitchFamily="18" charset="0"/>
              </a:rPr>
              <a:t>users</a:t>
            </a:r>
            <a:r>
              <a:rPr lang="en-GB"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F. Maintainability</a:t>
            </a:r>
          </a:p>
          <a:p>
            <a:pPr algn="just">
              <a:lnSpc>
                <a:spcPct val="150000"/>
              </a:lnSpc>
              <a:spcBef>
                <a:spcPts val="0"/>
              </a:spcBef>
              <a:buFont typeface="Wingdings" panose="05000000000000000000" pitchFamily="2" charset="2"/>
              <a:buChar char="§"/>
            </a:pPr>
            <a:r>
              <a:rPr lang="en-GB" b="1" dirty="0">
                <a:solidFill>
                  <a:srgbClr val="006600"/>
                </a:solidFill>
                <a:latin typeface="Times New Roman" panose="02020603050405020304" pitchFamily="18" charset="0"/>
                <a:cs typeface="Times New Roman" panose="02020603050405020304" pitchFamily="18" charset="0"/>
              </a:rPr>
              <a:t>Requirements</a:t>
            </a:r>
            <a:r>
              <a:rPr lang="en-GB" dirty="0">
                <a:latin typeface="Times New Roman" panose="02020603050405020304" pitchFamily="18" charset="0"/>
                <a:cs typeface="Times New Roman" panose="02020603050405020304" pitchFamily="18" charset="0"/>
              </a:rPr>
              <a:t> related to the </a:t>
            </a:r>
            <a:r>
              <a:rPr lang="en-GB" b="1" dirty="0">
                <a:solidFill>
                  <a:srgbClr val="FF0000"/>
                </a:solidFill>
                <a:latin typeface="Times New Roman" panose="02020603050405020304" pitchFamily="18" charset="0"/>
                <a:cs typeface="Times New Roman" panose="02020603050405020304" pitchFamily="18" charset="0"/>
              </a:rPr>
              <a:t>ease</a:t>
            </a:r>
            <a:r>
              <a:rPr lang="en-GB" dirty="0">
                <a:latin typeface="Times New Roman" panose="02020603050405020304" pitchFamily="18" charset="0"/>
                <a:cs typeface="Times New Roman" panose="02020603050405020304" pitchFamily="18" charset="0"/>
              </a:rPr>
              <a:t> of </a:t>
            </a:r>
            <a:r>
              <a:rPr lang="en-GB" b="1" dirty="0">
                <a:solidFill>
                  <a:srgbClr val="FF0000"/>
                </a:solidFill>
                <a:latin typeface="Times New Roman" panose="02020603050405020304" pitchFamily="18" charset="0"/>
                <a:cs typeface="Times New Roman" panose="02020603050405020304" pitchFamily="18" charset="0"/>
              </a:rPr>
              <a:t>maintaining</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updating</a:t>
            </a:r>
            <a:r>
              <a:rPr lang="en-GB" dirty="0">
                <a:latin typeface="Times New Roman" panose="02020603050405020304" pitchFamily="18" charset="0"/>
                <a:cs typeface="Times New Roman" panose="02020603050405020304" pitchFamily="18" charset="0"/>
              </a:rPr>
              <a:t>, and </a:t>
            </a:r>
            <a:r>
              <a:rPr lang="en-GB" b="1" dirty="0">
                <a:solidFill>
                  <a:srgbClr val="FF0000"/>
                </a:solidFill>
                <a:latin typeface="Times New Roman" panose="02020603050405020304" pitchFamily="18" charset="0"/>
                <a:cs typeface="Times New Roman" panose="02020603050405020304" pitchFamily="18" charset="0"/>
              </a:rPr>
              <a:t>extending</a:t>
            </a:r>
            <a:r>
              <a:rPr lang="en-GB" dirty="0">
                <a:latin typeface="Times New Roman" panose="02020603050405020304" pitchFamily="18" charset="0"/>
                <a:cs typeface="Times New Roman" panose="02020603050405020304" pitchFamily="18" charset="0"/>
              </a:rPr>
              <a:t> the </a:t>
            </a:r>
            <a:r>
              <a:rPr lang="en-GB" b="1" dirty="0">
                <a:solidFill>
                  <a:srgbClr val="FF0000"/>
                </a:solidFill>
                <a:latin typeface="Times New Roman" panose="02020603050405020304" pitchFamily="18" charset="0"/>
                <a:cs typeface="Times New Roman" panose="02020603050405020304" pitchFamily="18" charset="0"/>
              </a:rPr>
              <a:t>system</a:t>
            </a:r>
            <a:r>
              <a:rPr lang="en-GB" dirty="0">
                <a:latin typeface="Times New Roman" panose="02020603050405020304" pitchFamily="18" charset="0"/>
                <a:cs typeface="Times New Roman" panose="02020603050405020304" pitchFamily="18" charset="0"/>
              </a:rPr>
              <a:t> over </a:t>
            </a:r>
            <a:r>
              <a:rPr lang="en-GB" b="1" dirty="0">
                <a:solidFill>
                  <a:srgbClr val="FF0000"/>
                </a:solidFill>
                <a:latin typeface="Times New Roman" panose="02020603050405020304" pitchFamily="18" charset="0"/>
                <a:cs typeface="Times New Roman" panose="02020603050405020304" pitchFamily="18" charset="0"/>
              </a:rPr>
              <a:t>time</a:t>
            </a:r>
            <a:r>
              <a:rPr lang="en-GB"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22135F09-8F67-4CD9-BE14-FD825BACE1E6}" type="slidenum">
              <a:rPr lang="en-GB" smtClean="0"/>
              <a:t>10</a:t>
            </a:fld>
            <a:endParaRPr lang="en-GB"/>
          </a:p>
        </p:txBody>
      </p:sp>
    </p:spTree>
    <p:extLst>
      <p:ext uri="{BB962C8B-B14F-4D97-AF65-F5344CB8AC3E}">
        <p14:creationId xmlns:p14="http://schemas.microsoft.com/office/powerpoint/2010/main" val="4164505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0218"/>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3.2 Software/System Requirements---</a:t>
            </a:r>
          </a:p>
        </p:txBody>
      </p:sp>
      <p:sp>
        <p:nvSpPr>
          <p:cNvPr id="3" name="Content Placeholder 2"/>
          <p:cNvSpPr>
            <a:spLocks noGrp="1"/>
          </p:cNvSpPr>
          <p:nvPr>
            <p:ph idx="1"/>
          </p:nvPr>
        </p:nvSpPr>
        <p:spPr>
          <a:xfrm>
            <a:off x="0" y="280219"/>
            <a:ext cx="12192000" cy="6577781"/>
          </a:xfrm>
        </p:spPr>
        <p:txBody>
          <a:bodyPr>
            <a:noAutofit/>
          </a:bodyPr>
          <a:lstStyle/>
          <a:p>
            <a:pPr marL="0" indent="0" algn="just">
              <a:lnSpc>
                <a:spcPct val="150000"/>
              </a:lnSpc>
              <a:spcBef>
                <a:spcPts val="0"/>
              </a:spcBef>
              <a:buNone/>
            </a:pPr>
            <a:r>
              <a:rPr lang="en-GB" sz="2400" b="1" dirty="0">
                <a:solidFill>
                  <a:srgbClr val="0000CC"/>
                </a:solidFill>
                <a:latin typeface="Times New Roman" panose="02020603050405020304" pitchFamily="18" charset="0"/>
                <a:cs typeface="Times New Roman" panose="02020603050405020304" pitchFamily="18" charset="0"/>
              </a:rPr>
              <a:t>3. Constraints</a:t>
            </a:r>
            <a:endParaRPr lang="en-GB" sz="2400" dirty="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These specify </a:t>
            </a:r>
            <a:r>
              <a:rPr lang="en-GB" sz="2400" b="1" dirty="0">
                <a:latin typeface="Times New Roman" panose="02020603050405020304" pitchFamily="18" charset="0"/>
                <a:cs typeface="Times New Roman" panose="02020603050405020304" pitchFamily="18" charset="0"/>
              </a:rPr>
              <a:t>limitations</a:t>
            </a:r>
            <a:r>
              <a:rPr lang="en-GB" sz="2400" dirty="0">
                <a:latin typeface="Times New Roman" panose="02020603050405020304" pitchFamily="18" charset="0"/>
                <a:cs typeface="Times New Roman" panose="02020603050405020304" pitchFamily="18" charset="0"/>
              </a:rPr>
              <a:t> or </a:t>
            </a:r>
            <a:r>
              <a:rPr lang="en-GB" sz="2400" b="1" dirty="0">
                <a:latin typeface="Times New Roman" panose="02020603050405020304" pitchFamily="18" charset="0"/>
                <a:cs typeface="Times New Roman" panose="02020603050405020304" pitchFamily="18" charset="0"/>
              </a:rPr>
              <a:t>restrictions</a:t>
            </a:r>
            <a:r>
              <a:rPr lang="en-GB" sz="2400" dirty="0">
                <a:latin typeface="Times New Roman" panose="02020603050405020304" pitchFamily="18" charset="0"/>
                <a:cs typeface="Times New Roman" panose="02020603050405020304" pitchFamily="18" charset="0"/>
              </a:rPr>
              <a:t> that impact the </a:t>
            </a:r>
            <a:r>
              <a:rPr lang="en-GB" sz="2400" b="1" dirty="0">
                <a:solidFill>
                  <a:srgbClr val="660033"/>
                </a:solidFill>
                <a:latin typeface="Times New Roman" panose="02020603050405020304" pitchFamily="18" charset="0"/>
                <a:cs typeface="Times New Roman" panose="02020603050405020304" pitchFamily="18" charset="0"/>
              </a:rPr>
              <a:t>design</a:t>
            </a:r>
            <a:r>
              <a:rPr lang="en-GB" sz="2400" dirty="0">
                <a:latin typeface="Times New Roman" panose="02020603050405020304" pitchFamily="18" charset="0"/>
                <a:cs typeface="Times New Roman" panose="02020603050405020304" pitchFamily="18" charset="0"/>
              </a:rPr>
              <a:t> or </a:t>
            </a:r>
          </a:p>
          <a:p>
            <a:pPr marL="0" indent="0" algn="just">
              <a:lnSpc>
                <a:spcPct val="150000"/>
              </a:lnSpc>
              <a:spcBef>
                <a:spcPts val="0"/>
              </a:spcBef>
              <a:buNone/>
            </a:pPr>
            <a:r>
              <a:rPr lang="en-GB" sz="2400" b="1" dirty="0">
                <a:solidFill>
                  <a:srgbClr val="660033"/>
                </a:solidFill>
                <a:latin typeface="Times New Roman" panose="02020603050405020304" pitchFamily="18" charset="0"/>
                <a:cs typeface="Times New Roman" panose="02020603050405020304" pitchFamily="18" charset="0"/>
              </a:rPr>
              <a:t>			implementation</a:t>
            </a:r>
            <a:r>
              <a:rPr lang="en-GB" sz="2400" dirty="0">
                <a:latin typeface="Times New Roman" panose="02020603050405020304" pitchFamily="18" charset="0"/>
                <a:cs typeface="Times New Roman" panose="02020603050405020304" pitchFamily="18" charset="0"/>
              </a:rPr>
              <a:t> of the </a:t>
            </a:r>
            <a:r>
              <a:rPr lang="en-GB" sz="2400" b="1" dirty="0">
                <a:solidFill>
                  <a:srgbClr val="660033"/>
                </a:solidFill>
                <a:latin typeface="Times New Roman" panose="02020603050405020304" pitchFamily="18" charset="0"/>
                <a:cs typeface="Times New Roman" panose="02020603050405020304" pitchFamily="18" charset="0"/>
              </a:rPr>
              <a:t>software</a:t>
            </a:r>
            <a:r>
              <a:rPr lang="en-GB" sz="2400" dirty="0">
                <a:latin typeface="Times New Roman" panose="02020603050405020304" pitchFamily="18" charset="0"/>
                <a:cs typeface="Times New Roman" panose="02020603050405020304" pitchFamily="18" charset="0"/>
              </a:rPr>
              <a:t> </a:t>
            </a:r>
            <a:r>
              <a:rPr lang="en-GB" sz="2400" b="1" dirty="0">
                <a:solidFill>
                  <a:srgbClr val="660033"/>
                </a:solidFill>
                <a:latin typeface="Times New Roman" panose="02020603050405020304" pitchFamily="18" charset="0"/>
                <a:cs typeface="Times New Roman" panose="02020603050405020304" pitchFamily="18" charset="0"/>
              </a:rPr>
              <a:t>system</a:t>
            </a:r>
            <a:r>
              <a:rPr lang="en-GB" sz="2400" dirty="0">
                <a:latin typeface="Times New Roman" panose="02020603050405020304" pitchFamily="18" charset="0"/>
                <a:cs typeface="Times New Roman" panose="02020603050405020304" pitchFamily="18" charset="0"/>
              </a:rPr>
              <a:t>. </a:t>
            </a:r>
            <a:r>
              <a:rPr lang="en-GB" sz="2400" b="1" dirty="0">
                <a:solidFill>
                  <a:srgbClr val="D60093"/>
                </a:solidFill>
                <a:latin typeface="Times New Roman" panose="02020603050405020304" pitchFamily="18" charset="0"/>
                <a:cs typeface="Times New Roman" panose="02020603050405020304" pitchFamily="18" charset="0"/>
              </a:rPr>
              <a:t>Constraints</a:t>
            </a:r>
            <a:r>
              <a:rPr lang="en-GB" sz="2400" dirty="0">
                <a:latin typeface="Times New Roman" panose="02020603050405020304" pitchFamily="18" charset="0"/>
                <a:cs typeface="Times New Roman" panose="02020603050405020304" pitchFamily="18" charset="0"/>
              </a:rPr>
              <a:t> may </a:t>
            </a:r>
            <a:r>
              <a:rPr lang="en-GB" sz="2400" b="1" dirty="0">
                <a:solidFill>
                  <a:srgbClr val="D60093"/>
                </a:solidFill>
                <a:latin typeface="Times New Roman" panose="02020603050405020304" pitchFamily="18" charset="0"/>
                <a:cs typeface="Times New Roman" panose="02020603050405020304" pitchFamily="18" charset="0"/>
              </a:rPr>
              <a:t>include</a:t>
            </a:r>
            <a:r>
              <a:rPr lang="en-GB" sz="24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400" b="1" dirty="0">
                <a:solidFill>
                  <a:srgbClr val="6600CC"/>
                </a:solidFill>
                <a:latin typeface="Times New Roman" panose="02020603050405020304" pitchFamily="18" charset="0"/>
                <a:cs typeface="Times New Roman" panose="02020603050405020304" pitchFamily="18" charset="0"/>
              </a:rPr>
              <a:t>A. Technology constraints </a:t>
            </a:r>
          </a:p>
          <a:p>
            <a:pPr algn="just">
              <a:lnSpc>
                <a:spcPct val="150000"/>
              </a:lnSpc>
              <a:spcBef>
                <a:spcPts val="0"/>
              </a:spcBef>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Constraints</a:t>
            </a:r>
            <a:r>
              <a:rPr lang="en-GB" sz="2400" dirty="0">
                <a:latin typeface="Times New Roman" panose="02020603050405020304" pitchFamily="18" charset="0"/>
                <a:cs typeface="Times New Roman" panose="02020603050405020304" pitchFamily="18" charset="0"/>
              </a:rPr>
              <a:t> related to the use of </a:t>
            </a:r>
            <a:r>
              <a:rPr lang="en-GB" sz="2400" b="1" dirty="0">
                <a:latin typeface="Times New Roman" panose="02020603050405020304" pitchFamily="18" charset="0"/>
                <a:cs typeface="Times New Roman" panose="02020603050405020304" pitchFamily="18" charset="0"/>
              </a:rPr>
              <a:t>specific programming languages</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frameworks</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platforms</a:t>
            </a:r>
            <a:r>
              <a:rPr lang="en-GB" sz="2400" dirty="0">
                <a:latin typeface="Times New Roman" panose="02020603050405020304" pitchFamily="18" charset="0"/>
                <a:cs typeface="Times New Roman" panose="02020603050405020304" pitchFamily="18" charset="0"/>
              </a:rPr>
              <a:t>, or </a:t>
            </a:r>
            <a:r>
              <a:rPr lang="en-GB" sz="2400" b="1" dirty="0">
                <a:solidFill>
                  <a:srgbClr val="FF0000"/>
                </a:solidFill>
                <a:latin typeface="Times New Roman" panose="02020603050405020304" pitchFamily="18" charset="0"/>
                <a:cs typeface="Times New Roman" panose="02020603050405020304" pitchFamily="18" charset="0"/>
              </a:rPr>
              <a:t>tools</a:t>
            </a:r>
            <a:r>
              <a:rPr lang="en-GB" sz="24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400" b="1" dirty="0">
                <a:solidFill>
                  <a:srgbClr val="6600CC"/>
                </a:solidFill>
                <a:latin typeface="Times New Roman" panose="02020603050405020304" pitchFamily="18" charset="0"/>
                <a:cs typeface="Times New Roman" panose="02020603050405020304" pitchFamily="18" charset="0"/>
              </a:rPr>
              <a:t>B. Regulatory constraints</a:t>
            </a:r>
          </a:p>
          <a:p>
            <a:pPr algn="just">
              <a:lnSpc>
                <a:spcPct val="150000"/>
              </a:lnSpc>
              <a:spcBef>
                <a:spcPts val="0"/>
              </a:spcBef>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Constraints</a:t>
            </a:r>
            <a:r>
              <a:rPr lang="en-GB" sz="2400" dirty="0">
                <a:latin typeface="Times New Roman" panose="02020603050405020304" pitchFamily="18" charset="0"/>
                <a:cs typeface="Times New Roman" panose="02020603050405020304" pitchFamily="18" charset="0"/>
              </a:rPr>
              <a:t> related to </a:t>
            </a:r>
            <a:r>
              <a:rPr lang="en-GB" sz="2400" b="1" dirty="0">
                <a:solidFill>
                  <a:srgbClr val="006600"/>
                </a:solidFill>
                <a:latin typeface="Times New Roman" panose="02020603050405020304" pitchFamily="18" charset="0"/>
                <a:cs typeface="Times New Roman" panose="02020603050405020304" pitchFamily="18" charset="0"/>
              </a:rPr>
              <a:t>compliance</a:t>
            </a:r>
            <a:r>
              <a:rPr lang="en-GB" sz="2400" dirty="0">
                <a:latin typeface="Times New Roman" panose="02020603050405020304" pitchFamily="18" charset="0"/>
                <a:cs typeface="Times New Roman" panose="02020603050405020304" pitchFamily="18" charset="0"/>
              </a:rPr>
              <a:t> with </a:t>
            </a:r>
            <a:r>
              <a:rPr lang="en-GB" sz="2400" b="1" dirty="0">
                <a:solidFill>
                  <a:srgbClr val="006600"/>
                </a:solidFill>
                <a:latin typeface="Times New Roman" panose="02020603050405020304" pitchFamily="18" charset="0"/>
                <a:cs typeface="Times New Roman" panose="02020603050405020304" pitchFamily="18" charset="0"/>
              </a:rPr>
              <a:t>industry</a:t>
            </a:r>
            <a:r>
              <a:rPr lang="en-GB" sz="2400" dirty="0">
                <a:latin typeface="Times New Roman" panose="02020603050405020304" pitchFamily="18" charset="0"/>
                <a:cs typeface="Times New Roman" panose="02020603050405020304" pitchFamily="18" charset="0"/>
              </a:rPr>
              <a:t> </a:t>
            </a:r>
            <a:r>
              <a:rPr lang="en-GB" sz="2400" b="1" dirty="0">
                <a:solidFill>
                  <a:srgbClr val="006600"/>
                </a:solidFill>
                <a:latin typeface="Times New Roman" panose="02020603050405020304" pitchFamily="18" charset="0"/>
                <a:cs typeface="Times New Roman" panose="02020603050405020304" pitchFamily="18" charset="0"/>
              </a:rPr>
              <a:t>standards</a:t>
            </a:r>
            <a:r>
              <a:rPr lang="en-GB" sz="2400" dirty="0">
                <a:latin typeface="Times New Roman" panose="02020603050405020304" pitchFamily="18" charset="0"/>
                <a:cs typeface="Times New Roman" panose="02020603050405020304" pitchFamily="18" charset="0"/>
              </a:rPr>
              <a:t>, </a:t>
            </a:r>
            <a:r>
              <a:rPr lang="en-GB" sz="2400" b="1" dirty="0">
                <a:solidFill>
                  <a:srgbClr val="006600"/>
                </a:solidFill>
                <a:latin typeface="Times New Roman" panose="02020603050405020304" pitchFamily="18" charset="0"/>
                <a:cs typeface="Times New Roman" panose="02020603050405020304" pitchFamily="18" charset="0"/>
              </a:rPr>
              <a:t>laws</a:t>
            </a:r>
            <a:r>
              <a:rPr lang="en-GB" sz="2400" dirty="0">
                <a:latin typeface="Times New Roman" panose="02020603050405020304" pitchFamily="18" charset="0"/>
                <a:cs typeface="Times New Roman" panose="02020603050405020304" pitchFamily="18" charset="0"/>
              </a:rPr>
              <a:t>, </a:t>
            </a:r>
            <a:r>
              <a:rPr lang="en-GB" sz="2400" b="1" dirty="0">
                <a:solidFill>
                  <a:srgbClr val="006600"/>
                </a:solidFill>
                <a:latin typeface="Times New Roman" panose="02020603050405020304" pitchFamily="18" charset="0"/>
                <a:cs typeface="Times New Roman" panose="02020603050405020304" pitchFamily="18" charset="0"/>
              </a:rPr>
              <a:t>regulations</a:t>
            </a:r>
            <a:r>
              <a:rPr lang="en-GB" sz="2400" dirty="0">
                <a:latin typeface="Times New Roman" panose="02020603050405020304" pitchFamily="18" charset="0"/>
                <a:cs typeface="Times New Roman" panose="02020603050405020304" pitchFamily="18" charset="0"/>
              </a:rPr>
              <a:t>, or </a:t>
            </a:r>
            <a:r>
              <a:rPr lang="en-GB" sz="2400" b="1" dirty="0">
                <a:solidFill>
                  <a:srgbClr val="006600"/>
                </a:solidFill>
                <a:latin typeface="Times New Roman" panose="02020603050405020304" pitchFamily="18" charset="0"/>
                <a:cs typeface="Times New Roman" panose="02020603050405020304" pitchFamily="18" charset="0"/>
              </a:rPr>
              <a:t>organizational</a:t>
            </a:r>
            <a:r>
              <a:rPr lang="en-GB" sz="2400" dirty="0">
                <a:latin typeface="Times New Roman" panose="02020603050405020304" pitchFamily="18" charset="0"/>
                <a:cs typeface="Times New Roman" panose="02020603050405020304" pitchFamily="18" charset="0"/>
              </a:rPr>
              <a:t> </a:t>
            </a:r>
            <a:r>
              <a:rPr lang="en-GB" sz="2400" b="1" dirty="0">
                <a:solidFill>
                  <a:srgbClr val="006600"/>
                </a:solidFill>
                <a:latin typeface="Times New Roman" panose="02020603050405020304" pitchFamily="18" charset="0"/>
                <a:cs typeface="Times New Roman" panose="02020603050405020304" pitchFamily="18" charset="0"/>
              </a:rPr>
              <a:t>policies</a:t>
            </a:r>
            <a:r>
              <a:rPr lang="en-GB" sz="24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400" b="1" dirty="0">
                <a:solidFill>
                  <a:srgbClr val="6600CC"/>
                </a:solidFill>
                <a:latin typeface="Times New Roman" panose="02020603050405020304" pitchFamily="18" charset="0"/>
                <a:cs typeface="Times New Roman" panose="02020603050405020304" pitchFamily="18" charset="0"/>
              </a:rPr>
              <a:t>C. Budgetary constraints </a:t>
            </a:r>
          </a:p>
          <a:p>
            <a:pPr algn="just">
              <a:lnSpc>
                <a:spcPct val="150000"/>
              </a:lnSpc>
              <a:spcBef>
                <a:spcPts val="0"/>
              </a:spcBef>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Constraints</a:t>
            </a:r>
            <a:r>
              <a:rPr lang="en-GB" sz="2400" dirty="0">
                <a:latin typeface="Times New Roman" panose="02020603050405020304" pitchFamily="18" charset="0"/>
                <a:cs typeface="Times New Roman" panose="02020603050405020304" pitchFamily="18" charset="0"/>
              </a:rPr>
              <a:t> related to </a:t>
            </a:r>
            <a:r>
              <a:rPr lang="en-GB" sz="2400" b="1" dirty="0">
                <a:solidFill>
                  <a:srgbClr val="660033"/>
                </a:solidFill>
                <a:latin typeface="Times New Roman" panose="02020603050405020304" pitchFamily="18" charset="0"/>
                <a:cs typeface="Times New Roman" panose="02020603050405020304" pitchFamily="18" charset="0"/>
              </a:rPr>
              <a:t>cost</a:t>
            </a:r>
            <a:r>
              <a:rPr lang="en-GB" sz="2400" dirty="0">
                <a:latin typeface="Times New Roman" panose="02020603050405020304" pitchFamily="18" charset="0"/>
                <a:cs typeface="Times New Roman" panose="02020603050405020304" pitchFamily="18" charset="0"/>
              </a:rPr>
              <a:t> </a:t>
            </a:r>
            <a:r>
              <a:rPr lang="en-GB" sz="2400" b="1" dirty="0">
                <a:solidFill>
                  <a:srgbClr val="660033"/>
                </a:solidFill>
                <a:latin typeface="Times New Roman" panose="02020603050405020304" pitchFamily="18" charset="0"/>
                <a:cs typeface="Times New Roman" panose="02020603050405020304" pitchFamily="18" charset="0"/>
              </a:rPr>
              <a:t>limitations</a:t>
            </a:r>
            <a:r>
              <a:rPr lang="en-GB" sz="2400" dirty="0">
                <a:latin typeface="Times New Roman" panose="02020603050405020304" pitchFamily="18" charset="0"/>
                <a:cs typeface="Times New Roman" panose="02020603050405020304" pitchFamily="18" charset="0"/>
              </a:rPr>
              <a:t> or </a:t>
            </a:r>
            <a:r>
              <a:rPr lang="en-GB" sz="2400" b="1" dirty="0">
                <a:solidFill>
                  <a:srgbClr val="660033"/>
                </a:solidFill>
                <a:latin typeface="Times New Roman" panose="02020603050405020304" pitchFamily="18" charset="0"/>
                <a:cs typeface="Times New Roman" panose="02020603050405020304" pitchFamily="18" charset="0"/>
              </a:rPr>
              <a:t>budgetary</a:t>
            </a:r>
            <a:r>
              <a:rPr lang="en-GB" sz="2400" dirty="0">
                <a:latin typeface="Times New Roman" panose="02020603050405020304" pitchFamily="18" charset="0"/>
                <a:cs typeface="Times New Roman" panose="02020603050405020304" pitchFamily="18" charset="0"/>
              </a:rPr>
              <a:t> </a:t>
            </a:r>
            <a:r>
              <a:rPr lang="en-GB" sz="2400" b="1" dirty="0">
                <a:solidFill>
                  <a:srgbClr val="660033"/>
                </a:solidFill>
                <a:latin typeface="Times New Roman" panose="02020603050405020304" pitchFamily="18" charset="0"/>
                <a:cs typeface="Times New Roman" panose="02020603050405020304" pitchFamily="18" charset="0"/>
              </a:rPr>
              <a:t>constraints</a:t>
            </a:r>
            <a:r>
              <a:rPr lang="en-GB" sz="2400" dirty="0">
                <a:latin typeface="Times New Roman" panose="02020603050405020304" pitchFamily="18" charset="0"/>
                <a:cs typeface="Times New Roman" panose="02020603050405020304" pitchFamily="18" charset="0"/>
              </a:rPr>
              <a:t> for </a:t>
            </a:r>
            <a:r>
              <a:rPr lang="en-GB" sz="2400" b="1" dirty="0">
                <a:solidFill>
                  <a:srgbClr val="D60093"/>
                </a:solidFill>
                <a:latin typeface="Times New Roman" panose="02020603050405020304" pitchFamily="18" charset="0"/>
                <a:cs typeface="Times New Roman" panose="02020603050405020304" pitchFamily="18" charset="0"/>
              </a:rPr>
              <a:t>developing</a:t>
            </a:r>
            <a:r>
              <a:rPr lang="en-GB" sz="2400" dirty="0">
                <a:latin typeface="Times New Roman" panose="02020603050405020304" pitchFamily="18" charset="0"/>
                <a:cs typeface="Times New Roman" panose="02020603050405020304" pitchFamily="18" charset="0"/>
              </a:rPr>
              <a:t> and </a:t>
            </a:r>
            <a:r>
              <a:rPr lang="en-GB" sz="2400" b="1" dirty="0">
                <a:solidFill>
                  <a:srgbClr val="D60093"/>
                </a:solidFill>
                <a:latin typeface="Times New Roman" panose="02020603050405020304" pitchFamily="18" charset="0"/>
                <a:cs typeface="Times New Roman" panose="02020603050405020304" pitchFamily="18" charset="0"/>
              </a:rPr>
              <a:t>maintaining</a:t>
            </a:r>
            <a:r>
              <a:rPr lang="en-GB" sz="2400" dirty="0">
                <a:latin typeface="Times New Roman" panose="02020603050405020304" pitchFamily="18" charset="0"/>
                <a:cs typeface="Times New Roman" panose="02020603050405020304" pitchFamily="18" charset="0"/>
              </a:rPr>
              <a:t> the </a:t>
            </a:r>
            <a:r>
              <a:rPr lang="en-GB" sz="2400" b="1" dirty="0">
                <a:solidFill>
                  <a:srgbClr val="D60093"/>
                </a:solidFill>
                <a:latin typeface="Times New Roman" panose="02020603050405020304" pitchFamily="18" charset="0"/>
                <a:cs typeface="Times New Roman" panose="02020603050405020304" pitchFamily="18" charset="0"/>
              </a:rPr>
              <a:t>system</a:t>
            </a:r>
            <a:r>
              <a:rPr lang="en-GB" sz="24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400" b="1" dirty="0">
                <a:latin typeface="Times New Roman" panose="02020603050405020304" pitchFamily="18" charset="0"/>
                <a:cs typeface="Times New Roman" panose="02020603050405020304" pitchFamily="18" charset="0"/>
              </a:rPr>
              <a:t> </a:t>
            </a: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2135F09-8F67-4CD9-BE14-FD825BACE1E6}" type="slidenum">
              <a:rPr lang="en-GB" smtClean="0"/>
              <a:t>11</a:t>
            </a:fld>
            <a:endParaRPr lang="en-GB"/>
          </a:p>
        </p:txBody>
      </p:sp>
    </p:spTree>
    <p:extLst>
      <p:ext uri="{BB962C8B-B14F-4D97-AF65-F5344CB8AC3E}">
        <p14:creationId xmlns:p14="http://schemas.microsoft.com/office/powerpoint/2010/main" val="3630577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0218"/>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3.2 Software/System Requirements---</a:t>
            </a:r>
          </a:p>
        </p:txBody>
      </p:sp>
      <p:sp>
        <p:nvSpPr>
          <p:cNvPr id="3" name="Content Placeholder 2"/>
          <p:cNvSpPr>
            <a:spLocks noGrp="1"/>
          </p:cNvSpPr>
          <p:nvPr>
            <p:ph idx="1"/>
          </p:nvPr>
        </p:nvSpPr>
        <p:spPr>
          <a:xfrm>
            <a:off x="0" y="132735"/>
            <a:ext cx="12192000" cy="6725265"/>
          </a:xfrm>
        </p:spPr>
        <p:txBody>
          <a:bodyPr>
            <a:noAutofit/>
          </a:bodyPr>
          <a:lstStyle/>
          <a:p>
            <a:pPr marL="0" indent="0" algn="just">
              <a:lnSpc>
                <a:spcPct val="150000"/>
              </a:lnSpc>
              <a:spcBef>
                <a:spcPts val="0"/>
              </a:spcBef>
              <a:buNone/>
            </a:pPr>
            <a:r>
              <a:rPr lang="en-GB" sz="2400" b="1" dirty="0">
                <a:solidFill>
                  <a:srgbClr val="0000CC"/>
                </a:solidFill>
                <a:latin typeface="Times New Roman" panose="02020603050405020304" pitchFamily="18" charset="0"/>
                <a:cs typeface="Times New Roman" panose="02020603050405020304" pitchFamily="18" charset="0"/>
              </a:rPr>
              <a:t>4. Assumptions</a:t>
            </a:r>
            <a:r>
              <a:rPr lang="en-GB" sz="2400" dirty="0">
                <a:solidFill>
                  <a:srgbClr val="00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These specify </a:t>
            </a:r>
            <a:r>
              <a:rPr lang="en-GB" sz="2400" b="1" dirty="0">
                <a:latin typeface="Times New Roman" panose="02020603050405020304" pitchFamily="18" charset="0"/>
                <a:cs typeface="Times New Roman" panose="02020603050405020304" pitchFamily="18" charset="0"/>
              </a:rPr>
              <a:t>conditions</a:t>
            </a:r>
            <a:r>
              <a:rPr lang="en-GB" sz="2400" dirty="0">
                <a:latin typeface="Times New Roman" panose="02020603050405020304" pitchFamily="18" charset="0"/>
                <a:cs typeface="Times New Roman" panose="02020603050405020304" pitchFamily="18" charset="0"/>
              </a:rPr>
              <a:t> or </a:t>
            </a:r>
            <a:r>
              <a:rPr lang="en-GB" sz="2400" b="1" dirty="0">
                <a:latin typeface="Times New Roman" panose="02020603050405020304" pitchFamily="18" charset="0"/>
                <a:cs typeface="Times New Roman" panose="02020603050405020304" pitchFamily="18" charset="0"/>
              </a:rPr>
              <a:t>assumptions</a:t>
            </a:r>
            <a:r>
              <a:rPr lang="en-GB" sz="2400" dirty="0">
                <a:latin typeface="Times New Roman" panose="02020603050405020304" pitchFamily="18" charset="0"/>
                <a:cs typeface="Times New Roman" panose="02020603050405020304" pitchFamily="18" charset="0"/>
              </a:rPr>
              <a:t> made during the </a:t>
            </a:r>
            <a:r>
              <a:rPr lang="en-GB" sz="2400" b="1" dirty="0">
                <a:solidFill>
                  <a:srgbClr val="660033"/>
                </a:solidFill>
                <a:latin typeface="Times New Roman" panose="02020603050405020304" pitchFamily="18" charset="0"/>
                <a:cs typeface="Times New Roman" panose="02020603050405020304" pitchFamily="18" charset="0"/>
              </a:rPr>
              <a:t>requirements</a:t>
            </a:r>
            <a:r>
              <a:rPr lang="en-GB" sz="2400" dirty="0">
                <a:latin typeface="Times New Roman" panose="02020603050405020304" pitchFamily="18" charset="0"/>
                <a:cs typeface="Times New Roman" panose="02020603050405020304" pitchFamily="18" charset="0"/>
              </a:rPr>
              <a:t> </a:t>
            </a:r>
            <a:r>
              <a:rPr lang="en-GB" sz="2400" b="1" dirty="0">
                <a:solidFill>
                  <a:srgbClr val="660033"/>
                </a:solidFill>
                <a:latin typeface="Times New Roman" panose="02020603050405020304" pitchFamily="18" charset="0"/>
                <a:cs typeface="Times New Roman" panose="02020603050405020304" pitchFamily="18" charset="0"/>
              </a:rPr>
              <a:t>elicitation</a:t>
            </a:r>
            <a:r>
              <a:rPr lang="en-GB" sz="2400" dirty="0">
                <a:latin typeface="Times New Roman" panose="02020603050405020304" pitchFamily="18" charset="0"/>
                <a:cs typeface="Times New Roman" panose="02020603050405020304" pitchFamily="18" charset="0"/>
              </a:rPr>
              <a:t> </a:t>
            </a:r>
            <a:r>
              <a:rPr lang="en-GB" sz="2400" b="1" dirty="0">
                <a:solidFill>
                  <a:srgbClr val="660033"/>
                </a:solidFill>
                <a:latin typeface="Times New Roman" panose="02020603050405020304" pitchFamily="18" charset="0"/>
                <a:cs typeface="Times New Roman" panose="02020603050405020304" pitchFamily="18" charset="0"/>
              </a:rPr>
              <a:t>process</a:t>
            </a:r>
            <a:r>
              <a:rPr lang="en-GB" sz="2400" dirty="0">
                <a:latin typeface="Times New Roman" panose="02020603050405020304" pitchFamily="18" charset="0"/>
                <a:cs typeface="Times New Roman" panose="02020603050405020304" pitchFamily="18" charset="0"/>
              </a:rPr>
              <a:t> that may impact the </a:t>
            </a:r>
            <a:r>
              <a:rPr lang="en-GB" sz="2400" b="1" dirty="0">
                <a:solidFill>
                  <a:srgbClr val="D60093"/>
                </a:solidFill>
                <a:latin typeface="Times New Roman" panose="02020603050405020304" pitchFamily="18" charset="0"/>
                <a:cs typeface="Times New Roman" panose="02020603050405020304" pitchFamily="18" charset="0"/>
              </a:rPr>
              <a:t>design</a:t>
            </a:r>
            <a:r>
              <a:rPr lang="en-GB" sz="2400" dirty="0">
                <a:latin typeface="Times New Roman" panose="02020603050405020304" pitchFamily="18" charset="0"/>
                <a:cs typeface="Times New Roman" panose="02020603050405020304" pitchFamily="18" charset="0"/>
              </a:rPr>
              <a:t> or </a:t>
            </a:r>
            <a:r>
              <a:rPr lang="en-GB" sz="2400" b="1" dirty="0">
                <a:solidFill>
                  <a:srgbClr val="D60093"/>
                </a:solidFill>
                <a:latin typeface="Times New Roman" panose="02020603050405020304" pitchFamily="18" charset="0"/>
                <a:cs typeface="Times New Roman" panose="02020603050405020304" pitchFamily="18" charset="0"/>
              </a:rPr>
              <a:t>implementation</a:t>
            </a:r>
            <a:r>
              <a:rPr lang="en-GB" sz="2400" dirty="0">
                <a:latin typeface="Times New Roman" panose="02020603050405020304" pitchFamily="18" charset="0"/>
                <a:cs typeface="Times New Roman" panose="02020603050405020304" pitchFamily="18" charset="0"/>
              </a:rPr>
              <a:t> of the </a:t>
            </a:r>
            <a:r>
              <a:rPr lang="en-GB" sz="2400" b="1" dirty="0">
                <a:solidFill>
                  <a:srgbClr val="D60093"/>
                </a:solidFill>
                <a:latin typeface="Times New Roman" panose="02020603050405020304" pitchFamily="18" charset="0"/>
                <a:cs typeface="Times New Roman" panose="02020603050405020304" pitchFamily="18" charset="0"/>
              </a:rPr>
              <a:t>software</a:t>
            </a:r>
            <a:r>
              <a:rPr lang="en-GB" sz="2400" dirty="0">
                <a:latin typeface="Times New Roman" panose="02020603050405020304" pitchFamily="18" charset="0"/>
                <a:cs typeface="Times New Roman" panose="02020603050405020304" pitchFamily="18" charset="0"/>
              </a:rPr>
              <a:t> </a:t>
            </a:r>
            <a:r>
              <a:rPr lang="en-GB" sz="2400" b="1" dirty="0">
                <a:solidFill>
                  <a:srgbClr val="D60093"/>
                </a:solidFill>
                <a:latin typeface="Times New Roman" panose="02020603050405020304" pitchFamily="18" charset="0"/>
                <a:cs typeface="Times New Roman" panose="02020603050405020304" pitchFamily="18" charset="0"/>
              </a:rPr>
              <a:t>system</a:t>
            </a:r>
            <a:r>
              <a:rPr lang="en-GB"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Assumptions</a:t>
            </a:r>
            <a:r>
              <a:rPr lang="en-GB" sz="2400" dirty="0">
                <a:latin typeface="Times New Roman" panose="02020603050405020304" pitchFamily="18" charset="0"/>
                <a:cs typeface="Times New Roman" panose="02020603050405020304" pitchFamily="18" charset="0"/>
              </a:rPr>
              <a:t> should be </a:t>
            </a:r>
            <a:r>
              <a:rPr lang="en-GB" sz="2400" b="1" dirty="0">
                <a:latin typeface="Times New Roman" panose="02020603050405020304" pitchFamily="18" charset="0"/>
                <a:cs typeface="Times New Roman" panose="02020603050405020304" pitchFamily="18" charset="0"/>
              </a:rPr>
              <a:t>documented</a:t>
            </a:r>
            <a:r>
              <a:rPr lang="en-GB" sz="2400" dirty="0">
                <a:latin typeface="Times New Roman" panose="02020603050405020304" pitchFamily="18" charset="0"/>
                <a:cs typeface="Times New Roman" panose="02020603050405020304" pitchFamily="18" charset="0"/>
              </a:rPr>
              <a:t> to </a:t>
            </a:r>
            <a:r>
              <a:rPr lang="en-GB" sz="2400" b="1" dirty="0">
                <a:solidFill>
                  <a:srgbClr val="6600CC"/>
                </a:solidFill>
                <a:latin typeface="Times New Roman" panose="02020603050405020304" pitchFamily="18" charset="0"/>
                <a:cs typeface="Times New Roman" panose="02020603050405020304" pitchFamily="18" charset="0"/>
              </a:rPr>
              <a:t>ensure</a:t>
            </a:r>
            <a:r>
              <a:rPr lang="en-GB" sz="2400" dirty="0">
                <a:latin typeface="Times New Roman" panose="02020603050405020304" pitchFamily="18" charset="0"/>
                <a:cs typeface="Times New Roman" panose="02020603050405020304" pitchFamily="18" charset="0"/>
              </a:rPr>
              <a:t> that all </a:t>
            </a:r>
            <a:r>
              <a:rPr lang="en-GB" sz="2400" b="1" dirty="0">
                <a:solidFill>
                  <a:srgbClr val="6600CC"/>
                </a:solidFill>
                <a:latin typeface="Times New Roman" panose="02020603050405020304" pitchFamily="18" charset="0"/>
                <a:cs typeface="Times New Roman" panose="02020603050405020304" pitchFamily="18" charset="0"/>
              </a:rPr>
              <a:t>stakeholders</a:t>
            </a:r>
            <a:r>
              <a:rPr lang="en-GB" sz="2400" dirty="0">
                <a:latin typeface="Times New Roman" panose="02020603050405020304" pitchFamily="18" charset="0"/>
                <a:cs typeface="Times New Roman" panose="02020603050405020304" pitchFamily="18" charset="0"/>
              </a:rPr>
              <a:t> have a common understanding of the </a:t>
            </a:r>
            <a:r>
              <a:rPr lang="en-GB" sz="2400" b="1" dirty="0">
                <a:solidFill>
                  <a:srgbClr val="006600"/>
                </a:solidFill>
                <a:latin typeface="Times New Roman" panose="02020603050405020304" pitchFamily="18" charset="0"/>
                <a:cs typeface="Times New Roman" panose="02020603050405020304" pitchFamily="18" charset="0"/>
              </a:rPr>
              <a:t>system's</a:t>
            </a:r>
            <a:r>
              <a:rPr lang="en-GB" sz="2400" dirty="0">
                <a:latin typeface="Times New Roman" panose="02020603050405020304" pitchFamily="18" charset="0"/>
                <a:cs typeface="Times New Roman" panose="02020603050405020304" pitchFamily="18" charset="0"/>
              </a:rPr>
              <a:t> </a:t>
            </a:r>
            <a:r>
              <a:rPr lang="en-GB" sz="2400" b="1" dirty="0">
                <a:solidFill>
                  <a:srgbClr val="006600"/>
                </a:solidFill>
                <a:latin typeface="Times New Roman" panose="02020603050405020304" pitchFamily="18" charset="0"/>
                <a:cs typeface="Times New Roman" panose="02020603050405020304" pitchFamily="18" charset="0"/>
              </a:rPr>
              <a:t>context</a:t>
            </a:r>
            <a:r>
              <a:rPr lang="en-GB" sz="2400" dirty="0">
                <a:latin typeface="Times New Roman" panose="02020603050405020304" pitchFamily="18" charset="0"/>
                <a:cs typeface="Times New Roman" panose="02020603050405020304" pitchFamily="18" charset="0"/>
              </a:rPr>
              <a:t> and </a:t>
            </a:r>
            <a:r>
              <a:rPr lang="en-GB" sz="2400" b="1" dirty="0">
                <a:solidFill>
                  <a:srgbClr val="006600"/>
                </a:solidFill>
                <a:latin typeface="Times New Roman" panose="02020603050405020304" pitchFamily="18" charset="0"/>
                <a:cs typeface="Times New Roman" panose="02020603050405020304" pitchFamily="18" charset="0"/>
              </a:rPr>
              <a:t>limitations</a:t>
            </a:r>
            <a:r>
              <a:rPr lang="en-GB"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By </a:t>
            </a:r>
            <a:r>
              <a:rPr lang="en-GB" sz="2400" b="1" dirty="0">
                <a:solidFill>
                  <a:srgbClr val="660033"/>
                </a:solidFill>
                <a:latin typeface="Times New Roman" panose="02020603050405020304" pitchFamily="18" charset="0"/>
                <a:cs typeface="Times New Roman" panose="02020603050405020304" pitchFamily="18" charset="0"/>
              </a:rPr>
              <a:t>documenting software/system requirements </a:t>
            </a:r>
            <a:r>
              <a:rPr lang="en-GB" sz="2400" b="1" dirty="0">
                <a:latin typeface="Times New Roman" panose="02020603050405020304" pitchFamily="18" charset="0"/>
                <a:cs typeface="Times New Roman" panose="02020603050405020304" pitchFamily="18" charset="0"/>
              </a:rPr>
              <a:t>clearly</a:t>
            </a:r>
            <a:r>
              <a:rPr lang="en-GB" sz="2400" dirty="0">
                <a:latin typeface="Times New Roman" panose="02020603050405020304" pitchFamily="18" charset="0"/>
                <a:cs typeface="Times New Roman" panose="02020603050405020304" pitchFamily="18" charset="0"/>
              </a:rPr>
              <a:t> and </a:t>
            </a:r>
            <a:r>
              <a:rPr lang="en-GB" sz="2400" b="1" dirty="0">
                <a:latin typeface="Times New Roman" panose="02020603050405020304" pitchFamily="18" charset="0"/>
                <a:cs typeface="Times New Roman" panose="02020603050405020304" pitchFamily="18" charset="0"/>
              </a:rPr>
              <a:t>comprehensively</a:t>
            </a:r>
            <a:r>
              <a:rPr lang="en-GB" sz="24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400" b="1" dirty="0">
                <a:latin typeface="Times New Roman" panose="02020603050405020304" pitchFamily="18" charset="0"/>
                <a:cs typeface="Times New Roman" panose="02020603050405020304" pitchFamily="18" charset="0"/>
              </a:rPr>
              <a:t>		development</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teams</a:t>
            </a:r>
            <a:r>
              <a:rPr lang="en-GB" sz="2400" dirty="0">
                <a:latin typeface="Times New Roman" panose="02020603050405020304" pitchFamily="18" charset="0"/>
                <a:cs typeface="Times New Roman" panose="02020603050405020304" pitchFamily="18" charset="0"/>
              </a:rPr>
              <a:t> can ensure that the </a:t>
            </a:r>
            <a:r>
              <a:rPr lang="en-GB" sz="2400" b="1" dirty="0">
                <a:solidFill>
                  <a:srgbClr val="FF0000"/>
                </a:solidFill>
                <a:latin typeface="Times New Roman" panose="02020603050405020304" pitchFamily="18" charset="0"/>
                <a:cs typeface="Times New Roman" panose="02020603050405020304" pitchFamily="18" charset="0"/>
              </a:rPr>
              <a:t>resulting software system meets</a:t>
            </a:r>
          </a:p>
          <a:p>
            <a:pPr marL="0" indent="0" algn="just">
              <a:lnSpc>
                <a:spcPct val="150000"/>
              </a:lnSpc>
              <a:spcBef>
                <a:spcPts val="0"/>
              </a:spcBef>
              <a:buNone/>
            </a:pPr>
            <a:r>
              <a:rPr lang="en-GB" sz="2400" b="1" dirty="0">
                <a:solidFill>
                  <a:srgbClr val="FF0000"/>
                </a:solidFill>
                <a:latin typeface="Times New Roman" panose="02020603050405020304" pitchFamily="18" charset="0"/>
                <a:cs typeface="Times New Roman" panose="02020603050405020304" pitchFamily="18" charset="0"/>
              </a:rPr>
              <a:t>		stakeholder needs</a:t>
            </a:r>
            <a:r>
              <a:rPr lang="en-GB" sz="2400" dirty="0">
                <a:latin typeface="Times New Roman" panose="02020603050405020304" pitchFamily="18" charset="0"/>
                <a:cs typeface="Times New Roman" panose="02020603050405020304" pitchFamily="18" charset="0"/>
              </a:rPr>
              <a:t>, </a:t>
            </a:r>
            <a:r>
              <a:rPr lang="en-GB" sz="2400" b="1" dirty="0">
                <a:solidFill>
                  <a:srgbClr val="006600"/>
                </a:solidFill>
                <a:latin typeface="Times New Roman" panose="02020603050405020304" pitchFamily="18" charset="0"/>
                <a:cs typeface="Times New Roman" panose="02020603050405020304" pitchFamily="18" charset="0"/>
              </a:rPr>
              <a:t>performs</a:t>
            </a:r>
            <a:r>
              <a:rPr lang="en-GB" sz="2400" dirty="0">
                <a:latin typeface="Times New Roman" panose="02020603050405020304" pitchFamily="18" charset="0"/>
                <a:cs typeface="Times New Roman" panose="02020603050405020304" pitchFamily="18" charset="0"/>
              </a:rPr>
              <a:t> </a:t>
            </a:r>
            <a:r>
              <a:rPr lang="en-GB" sz="2400" b="1" dirty="0">
                <a:solidFill>
                  <a:srgbClr val="006600"/>
                </a:solidFill>
                <a:latin typeface="Times New Roman" panose="02020603050405020304" pitchFamily="18" charset="0"/>
                <a:cs typeface="Times New Roman" panose="02020603050405020304" pitchFamily="18" charset="0"/>
              </a:rPr>
              <a:t>reliably</a:t>
            </a:r>
            <a:r>
              <a:rPr lang="en-GB" sz="2400" dirty="0">
                <a:latin typeface="Times New Roman" panose="02020603050405020304" pitchFamily="18" charset="0"/>
                <a:cs typeface="Times New Roman" panose="02020603050405020304" pitchFamily="18" charset="0"/>
              </a:rPr>
              <a:t>, and </a:t>
            </a:r>
            <a:r>
              <a:rPr lang="en-GB" sz="2400" b="1" dirty="0">
                <a:solidFill>
                  <a:srgbClr val="006600"/>
                </a:solidFill>
                <a:latin typeface="Times New Roman" panose="02020603050405020304" pitchFamily="18" charset="0"/>
                <a:cs typeface="Times New Roman" panose="02020603050405020304" pitchFamily="18" charset="0"/>
              </a:rPr>
              <a:t>adheres</a:t>
            </a:r>
            <a:r>
              <a:rPr lang="en-GB" sz="2400" dirty="0">
                <a:latin typeface="Times New Roman" panose="02020603050405020304" pitchFamily="18" charset="0"/>
                <a:cs typeface="Times New Roman" panose="02020603050405020304" pitchFamily="18" charset="0"/>
              </a:rPr>
              <a:t> to </a:t>
            </a:r>
          </a:p>
          <a:p>
            <a:pPr marL="0" indent="0" algn="just">
              <a:lnSpc>
                <a:spcPct val="150000"/>
              </a:lnSpc>
              <a:spcBef>
                <a:spcPts val="0"/>
              </a:spcBef>
              <a:buNone/>
            </a:pPr>
            <a:r>
              <a:rPr lang="en-GB" sz="2400" b="1" dirty="0">
                <a:solidFill>
                  <a:srgbClr val="006600"/>
                </a:solidFill>
                <a:latin typeface="Times New Roman" panose="02020603050405020304" pitchFamily="18" charset="0"/>
                <a:cs typeface="Times New Roman" panose="02020603050405020304" pitchFamily="18" charset="0"/>
              </a:rPr>
              <a:t>			quality</a:t>
            </a:r>
            <a:r>
              <a:rPr lang="en-GB" sz="2400" dirty="0">
                <a:latin typeface="Times New Roman" panose="02020603050405020304" pitchFamily="18" charset="0"/>
                <a:cs typeface="Times New Roman" panose="02020603050405020304" pitchFamily="18" charset="0"/>
              </a:rPr>
              <a:t> </a:t>
            </a:r>
            <a:r>
              <a:rPr lang="en-GB" sz="2400" b="1" dirty="0">
                <a:solidFill>
                  <a:srgbClr val="006600"/>
                </a:solidFill>
                <a:latin typeface="Times New Roman" panose="02020603050405020304" pitchFamily="18" charset="0"/>
                <a:cs typeface="Times New Roman" panose="02020603050405020304" pitchFamily="18" charset="0"/>
              </a:rPr>
              <a:t>standards</a:t>
            </a:r>
            <a:r>
              <a:rPr lang="en-GB" sz="2400" dirty="0">
                <a:latin typeface="Times New Roman" panose="02020603050405020304" pitchFamily="18" charset="0"/>
                <a:cs typeface="Times New Roman" panose="02020603050405020304" pitchFamily="18" charset="0"/>
              </a:rPr>
              <a:t> and </a:t>
            </a:r>
            <a:r>
              <a:rPr lang="en-GB" sz="2400" b="1" dirty="0">
                <a:solidFill>
                  <a:srgbClr val="006600"/>
                </a:solidFill>
                <a:latin typeface="Times New Roman" panose="02020603050405020304" pitchFamily="18" charset="0"/>
                <a:cs typeface="Times New Roman" panose="02020603050405020304" pitchFamily="18" charset="0"/>
              </a:rPr>
              <a:t>constraints</a:t>
            </a:r>
            <a:r>
              <a:rPr lang="en-GB" sz="24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b="1" dirty="0">
                <a:solidFill>
                  <a:srgbClr val="0000CC"/>
                </a:solidFill>
                <a:latin typeface="Times New Roman" panose="02020603050405020304" pitchFamily="18" charset="0"/>
                <a:cs typeface="Times New Roman" panose="02020603050405020304" pitchFamily="18" charset="0"/>
              </a:rPr>
              <a:t>Effective management</a:t>
            </a:r>
            <a:r>
              <a:rPr lang="en-GB" sz="2400" dirty="0">
                <a:solidFill>
                  <a:srgbClr val="0000CC"/>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and </a:t>
            </a:r>
            <a:r>
              <a:rPr lang="en-GB" sz="2400" b="1" dirty="0">
                <a:solidFill>
                  <a:srgbClr val="0000CC"/>
                </a:solidFill>
                <a:latin typeface="Times New Roman" panose="02020603050405020304" pitchFamily="18" charset="0"/>
                <a:cs typeface="Times New Roman" panose="02020603050405020304" pitchFamily="18" charset="0"/>
              </a:rPr>
              <a:t>communication</a:t>
            </a:r>
            <a:r>
              <a:rPr lang="en-GB" sz="2400" dirty="0">
                <a:latin typeface="Times New Roman" panose="02020603050405020304" pitchFamily="18" charset="0"/>
                <a:cs typeface="Times New Roman" panose="02020603050405020304" pitchFamily="18" charset="0"/>
              </a:rPr>
              <a:t> of </a:t>
            </a:r>
            <a:r>
              <a:rPr lang="en-GB" sz="2400" b="1" dirty="0">
                <a:solidFill>
                  <a:srgbClr val="0000CC"/>
                </a:solidFill>
                <a:latin typeface="Times New Roman" panose="02020603050405020304" pitchFamily="18" charset="0"/>
                <a:cs typeface="Times New Roman" panose="02020603050405020304" pitchFamily="18" charset="0"/>
              </a:rPr>
              <a:t>requirements</a:t>
            </a:r>
            <a:r>
              <a:rPr lang="en-GB" sz="2400" dirty="0">
                <a:latin typeface="Times New Roman" panose="02020603050405020304" pitchFamily="18" charset="0"/>
                <a:cs typeface="Times New Roman" panose="02020603050405020304" pitchFamily="18" charset="0"/>
              </a:rPr>
              <a:t> throughout the </a:t>
            </a:r>
            <a:r>
              <a:rPr lang="en-GB" sz="2400" b="1" dirty="0">
                <a:latin typeface="Times New Roman" panose="02020603050405020304" pitchFamily="18" charset="0"/>
                <a:cs typeface="Times New Roman" panose="02020603050405020304" pitchFamily="18" charset="0"/>
              </a:rPr>
              <a:t>software</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development</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lifecycle</a:t>
            </a:r>
            <a:r>
              <a:rPr lang="en-GB" sz="2400" dirty="0">
                <a:latin typeface="Times New Roman" panose="02020603050405020304" pitchFamily="18" charset="0"/>
                <a:cs typeface="Times New Roman" panose="02020603050405020304" pitchFamily="18" charset="0"/>
              </a:rPr>
              <a:t> are </a:t>
            </a:r>
            <a:r>
              <a:rPr lang="en-GB" sz="2400" b="1" dirty="0">
                <a:solidFill>
                  <a:srgbClr val="D60093"/>
                </a:solidFill>
                <a:latin typeface="Times New Roman" panose="02020603050405020304" pitchFamily="18" charset="0"/>
                <a:cs typeface="Times New Roman" panose="02020603050405020304" pitchFamily="18" charset="0"/>
              </a:rPr>
              <a:t>essential</a:t>
            </a:r>
            <a:r>
              <a:rPr lang="en-GB" sz="2400" dirty="0">
                <a:latin typeface="Times New Roman" panose="02020603050405020304" pitchFamily="18" charset="0"/>
                <a:cs typeface="Times New Roman" panose="02020603050405020304" pitchFamily="18" charset="0"/>
              </a:rPr>
              <a:t> for </a:t>
            </a:r>
            <a:r>
              <a:rPr lang="en-GB" sz="2400" b="1" dirty="0">
                <a:solidFill>
                  <a:srgbClr val="D60093"/>
                </a:solidFill>
                <a:latin typeface="Times New Roman" panose="02020603050405020304" pitchFamily="18" charset="0"/>
                <a:cs typeface="Times New Roman" panose="02020603050405020304" pitchFamily="18" charset="0"/>
              </a:rPr>
              <a:t>minimizing</a:t>
            </a:r>
            <a:r>
              <a:rPr lang="en-GB" sz="2400" dirty="0">
                <a:latin typeface="Times New Roman" panose="02020603050405020304" pitchFamily="18" charset="0"/>
                <a:cs typeface="Times New Roman" panose="02020603050405020304" pitchFamily="18" charset="0"/>
              </a:rPr>
              <a:t> </a:t>
            </a:r>
            <a:r>
              <a:rPr lang="en-GB" sz="2400" b="1" dirty="0">
                <a:solidFill>
                  <a:srgbClr val="D60093"/>
                </a:solidFill>
                <a:latin typeface="Times New Roman" panose="02020603050405020304" pitchFamily="18" charset="0"/>
                <a:cs typeface="Times New Roman" panose="02020603050405020304" pitchFamily="18" charset="0"/>
              </a:rPr>
              <a:t>risks</a:t>
            </a:r>
            <a:r>
              <a:rPr lang="en-GB" sz="2400" dirty="0">
                <a:latin typeface="Times New Roman" panose="02020603050405020304" pitchFamily="18" charset="0"/>
                <a:cs typeface="Times New Roman" panose="02020603050405020304" pitchFamily="18" charset="0"/>
              </a:rPr>
              <a:t>, </a:t>
            </a:r>
            <a:r>
              <a:rPr lang="en-GB" sz="2400" b="1" dirty="0">
                <a:solidFill>
                  <a:srgbClr val="D60093"/>
                </a:solidFill>
                <a:latin typeface="Times New Roman" panose="02020603050405020304" pitchFamily="18" charset="0"/>
                <a:cs typeface="Times New Roman" panose="02020603050405020304" pitchFamily="18" charset="0"/>
              </a:rPr>
              <a:t>reducing</a:t>
            </a:r>
            <a:r>
              <a:rPr lang="en-GB" sz="2400" dirty="0">
                <a:latin typeface="Times New Roman" panose="02020603050405020304" pitchFamily="18" charset="0"/>
                <a:cs typeface="Times New Roman" panose="02020603050405020304" pitchFamily="18" charset="0"/>
              </a:rPr>
              <a:t> </a:t>
            </a:r>
            <a:r>
              <a:rPr lang="en-GB" sz="2400" b="1" dirty="0">
                <a:solidFill>
                  <a:srgbClr val="D60093"/>
                </a:solidFill>
                <a:latin typeface="Times New Roman" panose="02020603050405020304" pitchFamily="18" charset="0"/>
                <a:cs typeface="Times New Roman" panose="02020603050405020304" pitchFamily="18" charset="0"/>
              </a:rPr>
              <a:t>rework</a:t>
            </a:r>
            <a:r>
              <a:rPr lang="en-GB" sz="2400" dirty="0">
                <a:latin typeface="Times New Roman" panose="02020603050405020304" pitchFamily="18" charset="0"/>
                <a:cs typeface="Times New Roman" panose="02020603050405020304" pitchFamily="18" charset="0"/>
              </a:rPr>
              <a:t>, and delivering </a:t>
            </a:r>
            <a:r>
              <a:rPr lang="en-GB" sz="2400" b="1" dirty="0">
                <a:solidFill>
                  <a:srgbClr val="D60093"/>
                </a:solidFill>
                <a:latin typeface="Times New Roman" panose="02020603050405020304" pitchFamily="18" charset="0"/>
                <a:cs typeface="Times New Roman" panose="02020603050405020304" pitchFamily="18" charset="0"/>
              </a:rPr>
              <a:t>successful</a:t>
            </a:r>
            <a:r>
              <a:rPr lang="en-GB" sz="2400" dirty="0">
                <a:latin typeface="Times New Roman" panose="02020603050405020304" pitchFamily="18" charset="0"/>
                <a:cs typeface="Times New Roman" panose="02020603050405020304" pitchFamily="18" charset="0"/>
              </a:rPr>
              <a:t> </a:t>
            </a:r>
            <a:r>
              <a:rPr lang="en-GB" sz="2400" b="1" dirty="0">
                <a:solidFill>
                  <a:srgbClr val="D60093"/>
                </a:solidFill>
                <a:latin typeface="Times New Roman" panose="02020603050405020304" pitchFamily="18" charset="0"/>
                <a:cs typeface="Times New Roman" panose="02020603050405020304" pitchFamily="18" charset="0"/>
              </a:rPr>
              <a:t>software</a:t>
            </a:r>
            <a:r>
              <a:rPr lang="en-GB" sz="2400" dirty="0">
                <a:latin typeface="Times New Roman" panose="02020603050405020304" pitchFamily="18" charset="0"/>
                <a:cs typeface="Times New Roman" panose="02020603050405020304" pitchFamily="18" charset="0"/>
              </a:rPr>
              <a:t> </a:t>
            </a:r>
            <a:r>
              <a:rPr lang="en-GB" sz="2400" b="1" dirty="0">
                <a:solidFill>
                  <a:srgbClr val="D60093"/>
                </a:solidFill>
                <a:latin typeface="Times New Roman" panose="02020603050405020304" pitchFamily="18" charset="0"/>
                <a:cs typeface="Times New Roman" panose="02020603050405020304" pitchFamily="18" charset="0"/>
              </a:rPr>
              <a:t>projects</a:t>
            </a:r>
            <a:r>
              <a:rPr lang="en-GB" sz="2400" dirty="0">
                <a:latin typeface="Times New Roman" panose="02020603050405020304" pitchFamily="18" charset="0"/>
                <a:cs typeface="Times New Roman" panose="02020603050405020304" pitchFamily="18" charset="0"/>
              </a:rPr>
              <a:t>.</a:t>
            </a:r>
          </a:p>
          <a:p>
            <a:pPr algn="just">
              <a:lnSpc>
                <a:spcPct val="150000"/>
              </a:lnSpc>
              <a:spcBef>
                <a:spcPts val="0"/>
              </a:spcBef>
            </a:pP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2135F09-8F67-4CD9-BE14-FD825BACE1E6}" type="slidenum">
              <a:rPr lang="en-GB" smtClean="0"/>
              <a:t>12</a:t>
            </a:fld>
            <a:endParaRPr lang="en-GB"/>
          </a:p>
        </p:txBody>
      </p:sp>
    </p:spTree>
    <p:extLst>
      <p:ext uri="{BB962C8B-B14F-4D97-AF65-F5344CB8AC3E}">
        <p14:creationId xmlns:p14="http://schemas.microsoft.com/office/powerpoint/2010/main" val="1955825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83458"/>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
            </a: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3.3 </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Requirements Engineering Process</a:t>
            </a:r>
            <a:b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b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83458"/>
            <a:ext cx="12192000" cy="6474542"/>
          </a:xfrm>
        </p:spPr>
        <p:txBody>
          <a:bodyPr>
            <a:noAutofit/>
          </a:bodyPr>
          <a:lstStyle/>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a:t>
            </a:r>
            <a:r>
              <a:rPr lang="en-GB" sz="2600" b="1" dirty="0">
                <a:solidFill>
                  <a:srgbClr val="0000CC"/>
                </a:solidFill>
                <a:latin typeface="Times New Roman" panose="02020603050405020304" pitchFamily="18" charset="0"/>
                <a:cs typeface="Times New Roman" panose="02020603050405020304" pitchFamily="18" charset="0"/>
              </a:rPr>
              <a:t>Requirements Engineering (RE) process </a:t>
            </a:r>
            <a:r>
              <a:rPr lang="en-GB" sz="2600" dirty="0">
                <a:latin typeface="Times New Roman" panose="02020603050405020304" pitchFamily="18" charset="0"/>
                <a:cs typeface="Times New Roman" panose="02020603050405020304" pitchFamily="18" charset="0"/>
              </a:rPr>
              <a:t>involves a </a:t>
            </a: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		series</a:t>
            </a:r>
            <a:r>
              <a:rPr lang="en-GB" sz="2600" dirty="0">
                <a:latin typeface="Times New Roman" panose="02020603050405020304" pitchFamily="18" charset="0"/>
                <a:cs typeface="Times New Roman" panose="02020603050405020304" pitchFamily="18" charset="0"/>
              </a:rPr>
              <a:t> of </a:t>
            </a:r>
            <a:r>
              <a:rPr lang="en-GB" sz="2600" b="1" dirty="0">
                <a:latin typeface="Times New Roman" panose="02020603050405020304" pitchFamily="18" charset="0"/>
                <a:cs typeface="Times New Roman" panose="02020603050405020304" pitchFamily="18" charset="0"/>
              </a:rPr>
              <a:t>activities</a:t>
            </a:r>
            <a:r>
              <a:rPr lang="en-GB" sz="2600" dirty="0">
                <a:latin typeface="Times New Roman" panose="02020603050405020304" pitchFamily="18" charset="0"/>
                <a:cs typeface="Times New Roman" panose="02020603050405020304" pitchFamily="18" charset="0"/>
              </a:rPr>
              <a:t> aimed at </a:t>
            </a:r>
            <a:r>
              <a:rPr lang="en-GB" sz="2600" b="1" dirty="0">
                <a:solidFill>
                  <a:srgbClr val="660033"/>
                </a:solidFill>
                <a:latin typeface="Times New Roman" panose="02020603050405020304" pitchFamily="18" charset="0"/>
                <a:cs typeface="Times New Roman" panose="02020603050405020304" pitchFamily="18" charset="0"/>
              </a:rPr>
              <a:t>gathering</a:t>
            </a:r>
            <a:r>
              <a:rPr lang="en-GB" sz="2600" dirty="0">
                <a:latin typeface="Times New Roman" panose="02020603050405020304" pitchFamily="18" charset="0"/>
                <a:cs typeface="Times New Roman" panose="02020603050405020304" pitchFamily="18" charset="0"/>
              </a:rPr>
              <a:t>, </a:t>
            </a:r>
            <a:r>
              <a:rPr lang="en-GB" sz="2600" b="1" dirty="0" err="1">
                <a:solidFill>
                  <a:srgbClr val="660033"/>
                </a:solidFill>
                <a:latin typeface="Times New Roman" panose="02020603050405020304" pitchFamily="18" charset="0"/>
                <a:cs typeface="Times New Roman" panose="02020603050405020304" pitchFamily="18" charset="0"/>
              </a:rPr>
              <a:t>analyzing</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b="1" dirty="0">
                <a:solidFill>
                  <a:srgbClr val="660033"/>
                </a:solidFill>
                <a:latin typeface="Times New Roman" panose="02020603050405020304" pitchFamily="18" charset="0"/>
                <a:cs typeface="Times New Roman" panose="02020603050405020304" pitchFamily="18" charset="0"/>
              </a:rPr>
              <a:t>	documenting</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validating</a:t>
            </a:r>
            <a:r>
              <a:rPr lang="en-GB" sz="2600" dirty="0">
                <a:latin typeface="Times New Roman" panose="02020603050405020304" pitchFamily="18" charset="0"/>
                <a:cs typeface="Times New Roman" panose="02020603050405020304" pitchFamily="18" charset="0"/>
              </a:rPr>
              <a:t>, and </a:t>
            </a:r>
            <a:r>
              <a:rPr lang="en-GB" sz="2600" b="1" dirty="0">
                <a:solidFill>
                  <a:srgbClr val="660033"/>
                </a:solidFill>
                <a:latin typeface="Times New Roman" panose="02020603050405020304" pitchFamily="18" charset="0"/>
                <a:cs typeface="Times New Roman" panose="02020603050405020304" pitchFamily="18" charset="0"/>
              </a:rPr>
              <a:t>managing</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for a </a:t>
            </a:r>
            <a:r>
              <a:rPr lang="en-GB" sz="2600" b="1" dirty="0">
                <a:latin typeface="Times New Roman" panose="02020603050405020304" pitchFamily="18" charset="0"/>
                <a:cs typeface="Times New Roman" panose="02020603050405020304" pitchFamily="18" charset="0"/>
              </a:rPr>
              <a:t>software/system. </a:t>
            </a:r>
          </a:p>
          <a:p>
            <a:pPr algn="just">
              <a:lnSpc>
                <a:spcPct val="150000"/>
              </a:lnSpc>
              <a:spcBef>
                <a:spcPts val="0"/>
              </a:spcBef>
              <a:buFont typeface="Wingdings" panose="05000000000000000000" pitchFamily="2" charset="2"/>
              <a:buChar char="Ø"/>
            </a:pPr>
            <a:r>
              <a:rPr lang="en-GB" sz="2600" dirty="0">
                <a:latin typeface="Times New Roman" panose="02020603050405020304" pitchFamily="18" charset="0"/>
                <a:cs typeface="Times New Roman" panose="02020603050405020304" pitchFamily="18" charset="0"/>
              </a:rPr>
              <a:t>Typical </a:t>
            </a:r>
            <a:r>
              <a:rPr lang="en-GB" sz="2600" b="1" dirty="0">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engineering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process</a:t>
            </a:r>
            <a:r>
              <a:rPr lang="en-GB" sz="2600" dirty="0">
                <a:latin typeface="Times New Roman" panose="02020603050405020304" pitchFamily="18" charset="0"/>
                <a:cs typeface="Times New Roman" panose="02020603050405020304" pitchFamily="18" charset="0"/>
              </a:rPr>
              <a:t> include:</a:t>
            </a:r>
          </a:p>
          <a:p>
            <a:pPr algn="just">
              <a:lnSpc>
                <a:spcPct val="150000"/>
              </a:lnSpc>
              <a:spcBef>
                <a:spcPts val="0"/>
              </a:spcBef>
              <a:buFont typeface="Wingdings" panose="05000000000000000000" pitchFamily="2" charset="2"/>
              <a:buChar char="§"/>
            </a:pPr>
            <a:r>
              <a:rPr lang="en-GB" sz="2600" b="1" dirty="0">
                <a:solidFill>
                  <a:srgbClr val="6600CC"/>
                </a:solidFill>
                <a:latin typeface="Times New Roman" panose="02020603050405020304" pitchFamily="18" charset="0"/>
                <a:cs typeface="Times New Roman" panose="02020603050405020304" pitchFamily="18" charset="0"/>
              </a:rPr>
              <a:t>Requirement Elicitation</a:t>
            </a:r>
          </a:p>
          <a:p>
            <a:pPr algn="just">
              <a:lnSpc>
                <a:spcPct val="150000"/>
              </a:lnSpc>
              <a:spcBef>
                <a:spcPts val="0"/>
              </a:spcBef>
              <a:buFont typeface="Wingdings" panose="05000000000000000000" pitchFamily="2" charset="2"/>
              <a:buChar char="§"/>
            </a:pPr>
            <a:r>
              <a:rPr lang="en-GB" sz="2600" b="1" dirty="0">
                <a:solidFill>
                  <a:srgbClr val="6600CC"/>
                </a:solidFill>
                <a:latin typeface="Times New Roman" panose="02020603050405020304" pitchFamily="18" charset="0"/>
                <a:cs typeface="Times New Roman" panose="02020603050405020304" pitchFamily="18" charset="0"/>
              </a:rPr>
              <a:t>Requirement Analysis</a:t>
            </a:r>
          </a:p>
          <a:p>
            <a:pPr algn="just">
              <a:lnSpc>
                <a:spcPct val="150000"/>
              </a:lnSpc>
              <a:spcBef>
                <a:spcPts val="0"/>
              </a:spcBef>
              <a:buFont typeface="Wingdings" panose="05000000000000000000" pitchFamily="2" charset="2"/>
              <a:buChar char="§"/>
            </a:pPr>
            <a:r>
              <a:rPr lang="en-GB" sz="2600" b="1" dirty="0">
                <a:solidFill>
                  <a:srgbClr val="006600"/>
                </a:solidFill>
                <a:latin typeface="Times New Roman" panose="02020603050405020304" pitchFamily="18" charset="0"/>
                <a:cs typeface="Times New Roman" panose="02020603050405020304" pitchFamily="18" charset="0"/>
              </a:rPr>
              <a:t>Requirement Specification</a:t>
            </a:r>
          </a:p>
          <a:p>
            <a:pPr algn="just">
              <a:lnSpc>
                <a:spcPct val="150000"/>
              </a:lnSpc>
              <a:spcBef>
                <a:spcPts val="0"/>
              </a:spcBef>
              <a:buFont typeface="Wingdings" panose="05000000000000000000" pitchFamily="2" charset="2"/>
              <a:buChar char="§"/>
            </a:pPr>
            <a:r>
              <a:rPr lang="en-GB" sz="2600" b="1" dirty="0">
                <a:solidFill>
                  <a:srgbClr val="006600"/>
                </a:solidFill>
                <a:latin typeface="Times New Roman" panose="02020603050405020304" pitchFamily="18" charset="0"/>
                <a:cs typeface="Times New Roman" panose="02020603050405020304" pitchFamily="18" charset="0"/>
              </a:rPr>
              <a:t>Requirement Validation</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Requirement Management</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Communication</a:t>
            </a:r>
            <a:endParaRPr lang="en-GB" sz="26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Evolution</a:t>
            </a: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2135F09-8F67-4CD9-BE14-FD825BACE1E6}" type="slidenum">
              <a:rPr lang="en-GB" smtClean="0"/>
              <a:t>13</a:t>
            </a:fld>
            <a:endParaRPr lang="en-GB"/>
          </a:p>
        </p:txBody>
      </p:sp>
    </p:spTree>
    <p:extLst>
      <p:ext uri="{BB962C8B-B14F-4D97-AF65-F5344CB8AC3E}">
        <p14:creationId xmlns:p14="http://schemas.microsoft.com/office/powerpoint/2010/main" val="201157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83458"/>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
            </a: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3.3 </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Requirements Engineering Process-----</a:t>
            </a:r>
            <a:b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b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83458"/>
            <a:ext cx="12192000" cy="6474542"/>
          </a:xfrm>
        </p:spPr>
        <p:txBody>
          <a:bodyPr>
            <a:noAutofit/>
          </a:bodyPr>
          <a:lstStyle/>
          <a:p>
            <a:pPr marL="514350" indent="-514350" algn="just">
              <a:lnSpc>
                <a:spcPct val="150000"/>
              </a:lnSpc>
              <a:spcBef>
                <a:spcPts val="0"/>
              </a:spcBef>
              <a:buAutoNum type="arabicPeriod"/>
            </a:pPr>
            <a:r>
              <a:rPr lang="en-GB" sz="2600" b="1" dirty="0">
                <a:solidFill>
                  <a:srgbClr val="0000CC"/>
                </a:solidFill>
                <a:latin typeface="Times New Roman" panose="02020603050405020304" pitchFamily="18" charset="0"/>
                <a:cs typeface="Times New Roman" panose="02020603050405020304" pitchFamily="18" charset="0"/>
              </a:rPr>
              <a:t>Requirement Elicitation</a:t>
            </a:r>
            <a:endParaRPr lang="en-GB" sz="2600" dirty="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b="1" dirty="0">
                <a:solidFill>
                  <a:srgbClr val="660033"/>
                </a:solidFill>
                <a:latin typeface="Times New Roman" panose="02020603050405020304" pitchFamily="18" charset="0"/>
                <a:cs typeface="Times New Roman" panose="02020603050405020304" pitchFamily="18" charset="0"/>
              </a:rPr>
              <a:t>Identifying</a:t>
            </a:r>
            <a:r>
              <a:rPr lang="en-GB" sz="2600" dirty="0">
                <a:latin typeface="Times New Roman" panose="02020603050405020304" pitchFamily="18" charset="0"/>
                <a:cs typeface="Times New Roman" panose="02020603050405020304" pitchFamily="18" charset="0"/>
              </a:rPr>
              <a:t> and </a:t>
            </a:r>
            <a:r>
              <a:rPr lang="en-GB" sz="2600" b="1" dirty="0">
                <a:solidFill>
                  <a:srgbClr val="660033"/>
                </a:solidFill>
                <a:latin typeface="Times New Roman" panose="02020603050405020304" pitchFamily="18" charset="0"/>
                <a:cs typeface="Times New Roman" panose="02020603050405020304" pitchFamily="18" charset="0"/>
              </a:rPr>
              <a:t>gathering</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from </a:t>
            </a:r>
            <a:r>
              <a:rPr lang="en-GB" sz="2600" b="1" dirty="0">
                <a:solidFill>
                  <a:srgbClr val="660033"/>
                </a:solidFill>
                <a:latin typeface="Times New Roman" panose="02020603050405020304" pitchFamily="18" charset="0"/>
                <a:cs typeface="Times New Roman" panose="02020603050405020304" pitchFamily="18" charset="0"/>
              </a:rPr>
              <a:t>stakeholders</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Techniques</a:t>
            </a:r>
            <a:r>
              <a:rPr lang="en-GB" sz="2600" dirty="0">
                <a:latin typeface="Times New Roman" panose="02020603050405020304" pitchFamily="18" charset="0"/>
                <a:cs typeface="Times New Roman" panose="02020603050405020304" pitchFamily="18" charset="0"/>
              </a:rPr>
              <a:t> such as </a:t>
            </a:r>
            <a:r>
              <a:rPr lang="en-GB" sz="2600" b="1" dirty="0">
                <a:solidFill>
                  <a:srgbClr val="6600CC"/>
                </a:solidFill>
                <a:latin typeface="Times New Roman" panose="02020603050405020304" pitchFamily="18" charset="0"/>
                <a:cs typeface="Times New Roman" panose="02020603050405020304" pitchFamily="18" charset="0"/>
              </a:rPr>
              <a:t>interviews</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surveys</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workshops</a:t>
            </a:r>
            <a:r>
              <a:rPr lang="en-GB" sz="2600"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	observation</a:t>
            </a:r>
            <a:r>
              <a:rPr lang="en-GB" sz="2600" dirty="0">
                <a:latin typeface="Times New Roman" panose="02020603050405020304" pitchFamily="18" charset="0"/>
                <a:cs typeface="Times New Roman" panose="02020603050405020304" pitchFamily="18" charset="0"/>
              </a:rPr>
              <a:t> are used to </a:t>
            </a:r>
            <a:r>
              <a:rPr lang="en-GB" sz="2600" b="1" dirty="0">
                <a:solidFill>
                  <a:srgbClr val="D60093"/>
                </a:solidFill>
                <a:latin typeface="Times New Roman" panose="02020603050405020304" pitchFamily="18" charset="0"/>
                <a:cs typeface="Times New Roman" panose="02020603050405020304" pitchFamily="18" charset="0"/>
              </a:rPr>
              <a:t>understand</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stakeholder</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needs</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goals</a:t>
            </a:r>
            <a:r>
              <a:rPr lang="en-GB" sz="2600" dirty="0">
                <a:latin typeface="Times New Roman" panose="02020603050405020304" pitchFamily="18" charset="0"/>
                <a:cs typeface="Times New Roman" panose="02020603050405020304" pitchFamily="18" charset="0"/>
              </a:rPr>
              <a:t>, and </a:t>
            </a:r>
            <a:r>
              <a:rPr lang="en-GB" sz="2600" b="1" dirty="0">
                <a:solidFill>
                  <a:srgbClr val="D60093"/>
                </a:solidFill>
                <a:latin typeface="Times New Roman" panose="02020603050405020304" pitchFamily="18" charset="0"/>
                <a:cs typeface="Times New Roman" panose="02020603050405020304" pitchFamily="18" charset="0"/>
              </a:rPr>
              <a:t>constraints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a:t>
            </a:r>
            <a:r>
              <a:rPr lang="en-GB" sz="2600" b="1" dirty="0">
                <a:latin typeface="Times New Roman" panose="02020603050405020304" pitchFamily="18" charset="0"/>
                <a:cs typeface="Times New Roman" panose="02020603050405020304" pitchFamily="18" charset="0"/>
              </a:rPr>
              <a:t>goal</a:t>
            </a:r>
            <a:r>
              <a:rPr lang="en-GB" sz="2600" dirty="0">
                <a:latin typeface="Times New Roman" panose="02020603050405020304" pitchFamily="18" charset="0"/>
                <a:cs typeface="Times New Roman" panose="02020603050405020304" pitchFamily="18" charset="0"/>
              </a:rPr>
              <a:t> is to </a:t>
            </a:r>
            <a:r>
              <a:rPr lang="en-GB" sz="2600" b="1" dirty="0">
                <a:solidFill>
                  <a:srgbClr val="006600"/>
                </a:solidFill>
                <a:latin typeface="Times New Roman" panose="02020603050405020304" pitchFamily="18" charset="0"/>
                <a:cs typeface="Times New Roman" panose="02020603050405020304" pitchFamily="18" charset="0"/>
              </a:rPr>
              <a:t>capture</a:t>
            </a:r>
            <a:r>
              <a:rPr lang="en-GB" sz="2600" dirty="0">
                <a:latin typeface="Times New Roman" panose="02020603050405020304" pitchFamily="18" charset="0"/>
                <a:cs typeface="Times New Roman" panose="02020603050405020304" pitchFamily="18" charset="0"/>
              </a:rPr>
              <a:t> a </a:t>
            </a:r>
            <a:r>
              <a:rPr lang="en-GB" sz="2600" b="1" dirty="0">
                <a:solidFill>
                  <a:srgbClr val="006600"/>
                </a:solidFill>
                <a:latin typeface="Times New Roman" panose="02020603050405020304" pitchFamily="18" charset="0"/>
                <a:cs typeface="Times New Roman" panose="02020603050405020304" pitchFamily="18" charset="0"/>
              </a:rPr>
              <a:t>comprehensive</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set</a:t>
            </a:r>
            <a:r>
              <a:rPr lang="en-GB" sz="2600" dirty="0">
                <a:latin typeface="Times New Roman" panose="02020603050405020304" pitchFamily="18" charset="0"/>
                <a:cs typeface="Times New Roman" panose="02020603050405020304" pitchFamily="18" charset="0"/>
              </a:rPr>
              <a:t> of </a:t>
            </a:r>
            <a:r>
              <a:rPr lang="en-GB" sz="2600" b="1" dirty="0">
                <a:solidFill>
                  <a:srgbClr val="006600"/>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that </a:t>
            </a:r>
          </a:p>
          <a:p>
            <a:pPr marL="0" indent="0" algn="just">
              <a:lnSpc>
                <a:spcPct val="150000"/>
              </a:lnSpc>
              <a:spcBef>
                <a:spcPts val="0"/>
              </a:spcBef>
              <a:buNone/>
            </a:pPr>
            <a:r>
              <a:rPr lang="en-GB" sz="2600" b="1" dirty="0">
                <a:solidFill>
                  <a:srgbClr val="FF0000"/>
                </a:solidFill>
                <a:latin typeface="Times New Roman" panose="02020603050405020304" pitchFamily="18" charset="0"/>
                <a:cs typeface="Times New Roman" panose="02020603050405020304" pitchFamily="18" charset="0"/>
              </a:rPr>
              <a:t>				accurately</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represent</a:t>
            </a:r>
            <a:r>
              <a:rPr lang="en-GB" sz="2600" dirty="0">
                <a:latin typeface="Times New Roman" panose="02020603050405020304" pitchFamily="18" charset="0"/>
                <a:cs typeface="Times New Roman" panose="02020603050405020304" pitchFamily="18" charset="0"/>
              </a:rPr>
              <a:t> the </a:t>
            </a:r>
            <a:r>
              <a:rPr lang="en-GB" sz="2600" b="1" dirty="0">
                <a:solidFill>
                  <a:srgbClr val="FF0000"/>
                </a:solidFill>
                <a:latin typeface="Times New Roman" panose="02020603050405020304" pitchFamily="18" charset="0"/>
                <a:cs typeface="Times New Roman" panose="02020603050405020304" pitchFamily="18" charset="0"/>
              </a:rPr>
              <a:t>needs</a:t>
            </a:r>
            <a:r>
              <a:rPr lang="en-GB" sz="2600" dirty="0">
                <a:latin typeface="Times New Roman" panose="02020603050405020304" pitchFamily="18" charset="0"/>
                <a:cs typeface="Times New Roman" panose="02020603050405020304" pitchFamily="18" charset="0"/>
              </a:rPr>
              <a:t> of all </a:t>
            </a:r>
            <a:r>
              <a:rPr lang="en-GB" sz="2600" b="1" dirty="0">
                <a:solidFill>
                  <a:srgbClr val="FF0000"/>
                </a:solidFill>
                <a:latin typeface="Times New Roman" panose="02020603050405020304" pitchFamily="18" charset="0"/>
                <a:cs typeface="Times New Roman" panose="02020603050405020304" pitchFamily="18" charset="0"/>
              </a:rPr>
              <a:t>stakeholders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2. Requirement Analysis</a:t>
            </a:r>
            <a:endParaRPr lang="en-GB" sz="2600" dirty="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Once </a:t>
            </a:r>
            <a:r>
              <a:rPr lang="en-GB" sz="2600" b="1" dirty="0">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are </a:t>
            </a:r>
            <a:r>
              <a:rPr lang="en-GB" sz="2600" b="1" dirty="0">
                <a:latin typeface="Times New Roman" panose="02020603050405020304" pitchFamily="18" charset="0"/>
                <a:cs typeface="Times New Roman" panose="02020603050405020304" pitchFamily="18" charset="0"/>
              </a:rPr>
              <a:t>gathered</a:t>
            </a:r>
            <a:r>
              <a:rPr lang="en-GB" sz="2600" dirty="0">
                <a:latin typeface="Times New Roman" panose="02020603050405020304" pitchFamily="18" charset="0"/>
                <a:cs typeface="Times New Roman" panose="02020603050405020304" pitchFamily="18" charset="0"/>
              </a:rPr>
              <a:t>, they are </a:t>
            </a:r>
            <a:r>
              <a:rPr lang="en-GB" sz="2600" b="1" dirty="0" err="1">
                <a:latin typeface="Times New Roman" panose="02020603050405020304" pitchFamily="18" charset="0"/>
                <a:cs typeface="Times New Roman" panose="02020603050405020304" pitchFamily="18" charset="0"/>
              </a:rPr>
              <a:t>analyzed</a:t>
            </a:r>
            <a:r>
              <a:rPr lang="en-GB" sz="2600" dirty="0">
                <a:latin typeface="Times New Roman" panose="02020603050405020304" pitchFamily="18" charset="0"/>
                <a:cs typeface="Times New Roman" panose="02020603050405020304" pitchFamily="18" charset="0"/>
              </a:rPr>
              <a:t> to </a:t>
            </a:r>
            <a:r>
              <a:rPr lang="en-GB" sz="2600" b="1" dirty="0">
                <a:solidFill>
                  <a:srgbClr val="6600CC"/>
                </a:solidFill>
                <a:latin typeface="Times New Roman" panose="02020603050405020304" pitchFamily="18" charset="0"/>
                <a:cs typeface="Times New Roman" panose="02020603050405020304" pitchFamily="18" charset="0"/>
              </a:rPr>
              <a:t>ensure</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clarity</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				consistency</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completeness</a:t>
            </a:r>
            <a:r>
              <a:rPr lang="en-GB" sz="2600" dirty="0">
                <a:latin typeface="Times New Roman" panose="02020603050405020304" pitchFamily="18" charset="0"/>
                <a:cs typeface="Times New Roman" panose="02020603050405020304" pitchFamily="18" charset="0"/>
              </a:rPr>
              <a:t>, and </a:t>
            </a:r>
            <a:r>
              <a:rPr lang="en-GB" sz="2600" b="1" dirty="0">
                <a:solidFill>
                  <a:srgbClr val="6600CC"/>
                </a:solidFill>
                <a:latin typeface="Times New Roman" panose="02020603050405020304" pitchFamily="18" charset="0"/>
                <a:cs typeface="Times New Roman" panose="02020603050405020304" pitchFamily="18" charset="0"/>
              </a:rPr>
              <a:t>feasibility</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b="1" dirty="0">
                <a:solidFill>
                  <a:srgbClr val="660033"/>
                </a:solidFill>
                <a:latin typeface="Times New Roman" panose="02020603050405020304" pitchFamily="18" charset="0"/>
                <a:cs typeface="Times New Roman" panose="02020603050405020304" pitchFamily="18" charset="0"/>
              </a:rPr>
              <a:t>Conflicting</a:t>
            </a:r>
            <a:r>
              <a:rPr lang="en-GB" sz="2600" dirty="0">
                <a:latin typeface="Times New Roman" panose="02020603050405020304" pitchFamily="18" charset="0"/>
                <a:cs typeface="Times New Roman" panose="02020603050405020304" pitchFamily="18" charset="0"/>
              </a:rPr>
              <a:t> or </a:t>
            </a:r>
            <a:r>
              <a:rPr lang="en-GB" sz="2600" b="1" dirty="0">
                <a:solidFill>
                  <a:srgbClr val="660033"/>
                </a:solidFill>
                <a:latin typeface="Times New Roman" panose="02020603050405020304" pitchFamily="18" charset="0"/>
                <a:cs typeface="Times New Roman" panose="02020603050405020304" pitchFamily="18" charset="0"/>
              </a:rPr>
              <a:t>ambiguous</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are </a:t>
            </a:r>
            <a:r>
              <a:rPr lang="en-GB" sz="2600" b="1" dirty="0">
                <a:solidFill>
                  <a:srgbClr val="FF0000"/>
                </a:solidFill>
                <a:latin typeface="Times New Roman" panose="02020603050405020304" pitchFamily="18" charset="0"/>
                <a:cs typeface="Times New Roman" panose="02020603050405020304" pitchFamily="18" charset="0"/>
              </a:rPr>
              <a:t>identified</a:t>
            </a:r>
            <a:r>
              <a:rPr lang="en-GB" sz="2600"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sz="2600" b="1" dirty="0">
                <a:solidFill>
                  <a:srgbClr val="FF0000"/>
                </a:solidFill>
                <a:latin typeface="Times New Roman" panose="02020603050405020304" pitchFamily="18" charset="0"/>
                <a:cs typeface="Times New Roman" panose="02020603050405020304" pitchFamily="18" charset="0"/>
              </a:rPr>
              <a:t>			resolved</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dependencies</a:t>
            </a:r>
            <a:r>
              <a:rPr lang="en-GB" sz="2600" dirty="0">
                <a:latin typeface="Times New Roman" panose="02020603050405020304" pitchFamily="18" charset="0"/>
                <a:cs typeface="Times New Roman" panose="02020603050405020304" pitchFamily="18" charset="0"/>
              </a:rPr>
              <a:t> between </a:t>
            </a:r>
            <a:r>
              <a:rPr lang="en-GB" sz="2600" b="1" dirty="0">
                <a:solidFill>
                  <a:srgbClr val="FF0000"/>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are </a:t>
            </a:r>
            <a:r>
              <a:rPr lang="en-GB" sz="2600" b="1" dirty="0" err="1">
                <a:solidFill>
                  <a:srgbClr val="FF0000"/>
                </a:solidFill>
                <a:latin typeface="Times New Roman" panose="02020603050405020304" pitchFamily="18" charset="0"/>
                <a:cs typeface="Times New Roman" panose="02020603050405020304" pitchFamily="18" charset="0"/>
              </a:rPr>
              <a:t>analyzed</a:t>
            </a:r>
            <a:r>
              <a:rPr lang="en-GB" sz="26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22135F09-8F67-4CD9-BE14-FD825BACE1E6}" type="slidenum">
              <a:rPr lang="en-GB" smtClean="0"/>
              <a:t>14</a:t>
            </a:fld>
            <a:endParaRPr lang="en-GB"/>
          </a:p>
        </p:txBody>
      </p:sp>
    </p:spTree>
    <p:extLst>
      <p:ext uri="{BB962C8B-B14F-4D97-AF65-F5344CB8AC3E}">
        <p14:creationId xmlns:p14="http://schemas.microsoft.com/office/powerpoint/2010/main" val="2644373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83458"/>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
            </a: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3.3 </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Requirements Engineering Process-----</a:t>
            </a:r>
            <a:b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b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83458"/>
            <a:ext cx="11990439" cy="6474542"/>
          </a:xfrm>
        </p:spPr>
        <p:txBody>
          <a:bodyPr>
            <a:noAutofit/>
          </a:bodyPr>
          <a:lstStyle/>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This phase also involves </a:t>
            </a:r>
            <a:r>
              <a:rPr lang="en-GB" b="1" dirty="0">
                <a:solidFill>
                  <a:srgbClr val="D60093"/>
                </a:solidFill>
                <a:latin typeface="Times New Roman" panose="02020603050405020304" pitchFamily="18" charset="0"/>
                <a:cs typeface="Times New Roman" panose="02020603050405020304" pitchFamily="18" charset="0"/>
              </a:rPr>
              <a:t>prioritizing</a:t>
            </a:r>
            <a:r>
              <a:rPr lang="en-GB" dirty="0">
                <a:latin typeface="Times New Roman" panose="02020603050405020304" pitchFamily="18" charset="0"/>
                <a:cs typeface="Times New Roman" panose="02020603050405020304" pitchFamily="18" charset="0"/>
              </a:rPr>
              <a:t> </a:t>
            </a:r>
            <a:r>
              <a:rPr lang="en-GB" b="1" dirty="0">
                <a:solidFill>
                  <a:srgbClr val="D60093"/>
                </a:solidFill>
                <a:latin typeface="Times New Roman" panose="02020603050405020304" pitchFamily="18" charset="0"/>
                <a:cs typeface="Times New Roman" panose="02020603050405020304" pitchFamily="18" charset="0"/>
              </a:rPr>
              <a:t>requirements</a:t>
            </a:r>
            <a:r>
              <a:rPr lang="en-GB" dirty="0">
                <a:latin typeface="Times New Roman" panose="02020603050405020304" pitchFamily="18" charset="0"/>
                <a:cs typeface="Times New Roman" panose="02020603050405020304" pitchFamily="18" charset="0"/>
              </a:rPr>
              <a:t> based on their </a:t>
            </a:r>
          </a:p>
          <a:p>
            <a:pPr marL="0" indent="0" algn="just">
              <a:lnSpc>
                <a:spcPct val="150000"/>
              </a:lnSpc>
              <a:spcBef>
                <a:spcPts val="0"/>
              </a:spcBef>
              <a:buNone/>
            </a:pPr>
            <a:r>
              <a:rPr lang="en-GB" b="1" dirty="0">
                <a:solidFill>
                  <a:srgbClr val="D60093"/>
                </a:solidFill>
                <a:latin typeface="Times New Roman" panose="02020603050405020304" pitchFamily="18" charset="0"/>
                <a:cs typeface="Times New Roman" panose="02020603050405020304" pitchFamily="18" charset="0"/>
              </a:rPr>
              <a:t>		importance</a:t>
            </a:r>
            <a:r>
              <a:rPr lang="en-GB" dirty="0">
                <a:latin typeface="Times New Roman" panose="02020603050405020304" pitchFamily="18" charset="0"/>
                <a:cs typeface="Times New Roman" panose="02020603050405020304" pitchFamily="18" charset="0"/>
              </a:rPr>
              <a:t> to </a:t>
            </a:r>
            <a:r>
              <a:rPr lang="en-GB" b="1" dirty="0">
                <a:solidFill>
                  <a:srgbClr val="D60093"/>
                </a:solidFill>
                <a:latin typeface="Times New Roman" panose="02020603050405020304" pitchFamily="18" charset="0"/>
                <a:cs typeface="Times New Roman" panose="02020603050405020304" pitchFamily="18" charset="0"/>
              </a:rPr>
              <a:t>stakeholders</a:t>
            </a:r>
            <a:r>
              <a:rPr lang="en-GB" dirty="0">
                <a:latin typeface="Times New Roman" panose="02020603050405020304" pitchFamily="18" charset="0"/>
                <a:cs typeface="Times New Roman" panose="02020603050405020304" pitchFamily="18" charset="0"/>
              </a:rPr>
              <a:t> and the </a:t>
            </a:r>
            <a:r>
              <a:rPr lang="en-GB" b="1" dirty="0">
                <a:solidFill>
                  <a:srgbClr val="D60093"/>
                </a:solidFill>
                <a:latin typeface="Times New Roman" panose="02020603050405020304" pitchFamily="18" charset="0"/>
                <a:cs typeface="Times New Roman" panose="02020603050405020304" pitchFamily="18" charset="0"/>
              </a:rPr>
              <a:t>project</a:t>
            </a:r>
            <a:r>
              <a:rPr lang="en-GB" dirty="0">
                <a:latin typeface="Times New Roman" panose="02020603050405020304" pitchFamily="18" charset="0"/>
                <a:cs typeface="Times New Roman" panose="02020603050405020304" pitchFamily="18" charset="0"/>
              </a:rPr>
              <a:t> </a:t>
            </a:r>
            <a:r>
              <a:rPr lang="en-GB" b="1" dirty="0">
                <a:solidFill>
                  <a:srgbClr val="D60093"/>
                </a:solidFill>
                <a:latin typeface="Times New Roman" panose="02020603050405020304" pitchFamily="18" charset="0"/>
                <a:cs typeface="Times New Roman" panose="02020603050405020304" pitchFamily="18" charset="0"/>
              </a:rPr>
              <a:t>objectives</a:t>
            </a:r>
            <a:r>
              <a:rPr lang="en-GB"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b="1" dirty="0">
                <a:solidFill>
                  <a:srgbClr val="0000CC"/>
                </a:solidFill>
                <a:latin typeface="Times New Roman" panose="02020603050405020304" pitchFamily="18" charset="0"/>
                <a:cs typeface="Times New Roman" panose="02020603050405020304" pitchFamily="18" charset="0"/>
              </a:rPr>
              <a:t>3. Requirement Specification</a:t>
            </a:r>
            <a:endParaRPr lang="en-GB" dirty="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requirements</a:t>
            </a:r>
            <a:r>
              <a:rPr lang="en-GB" dirty="0">
                <a:latin typeface="Times New Roman" panose="02020603050405020304" pitchFamily="18" charset="0"/>
                <a:cs typeface="Times New Roman" panose="02020603050405020304" pitchFamily="18" charset="0"/>
              </a:rPr>
              <a:t> are </a:t>
            </a:r>
            <a:r>
              <a:rPr lang="en-GB" b="1" dirty="0">
                <a:latin typeface="Times New Roman" panose="02020603050405020304" pitchFamily="18" charset="0"/>
                <a:cs typeface="Times New Roman" panose="02020603050405020304" pitchFamily="18" charset="0"/>
              </a:rPr>
              <a:t>documented</a:t>
            </a:r>
            <a:r>
              <a:rPr lang="en-GB" dirty="0">
                <a:latin typeface="Times New Roman" panose="02020603050405020304" pitchFamily="18" charset="0"/>
                <a:cs typeface="Times New Roman" panose="02020603050405020304" pitchFamily="18" charset="0"/>
              </a:rPr>
              <a:t> in a </a:t>
            </a:r>
          </a:p>
          <a:p>
            <a:pPr marL="0" indent="0" algn="just">
              <a:lnSpc>
                <a:spcPct val="150000"/>
              </a:lnSpc>
              <a:spcBef>
                <a:spcPts val="0"/>
              </a:spcBef>
              <a:buNone/>
            </a:pPr>
            <a:r>
              <a:rPr lang="en-GB" b="1" dirty="0">
                <a:solidFill>
                  <a:srgbClr val="660033"/>
                </a:solidFill>
                <a:latin typeface="Times New Roman" panose="02020603050405020304" pitchFamily="18" charset="0"/>
                <a:cs typeface="Times New Roman" panose="02020603050405020304" pitchFamily="18" charset="0"/>
              </a:rPr>
              <a:t>				Requirements</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Specification</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document</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This </a:t>
            </a:r>
            <a:r>
              <a:rPr lang="en-GB" b="1" dirty="0">
                <a:latin typeface="Times New Roman" panose="02020603050405020304" pitchFamily="18" charset="0"/>
                <a:cs typeface="Times New Roman" panose="02020603050405020304" pitchFamily="18" charset="0"/>
              </a:rPr>
              <a:t>document</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serves</a:t>
            </a:r>
            <a:r>
              <a:rPr lang="en-GB" dirty="0">
                <a:latin typeface="Times New Roman" panose="02020603050405020304" pitchFamily="18" charset="0"/>
                <a:cs typeface="Times New Roman" panose="02020603050405020304" pitchFamily="18" charset="0"/>
              </a:rPr>
              <a:t> as a </a:t>
            </a:r>
            <a:r>
              <a:rPr lang="en-GB" b="1" dirty="0">
                <a:solidFill>
                  <a:srgbClr val="6600CC"/>
                </a:solidFill>
                <a:latin typeface="Times New Roman" panose="02020603050405020304" pitchFamily="18" charset="0"/>
                <a:cs typeface="Times New Roman" panose="02020603050405020304" pitchFamily="18" charset="0"/>
              </a:rPr>
              <a:t>formal agreement</a:t>
            </a:r>
            <a:r>
              <a:rPr lang="en-GB" dirty="0">
                <a:solidFill>
                  <a:srgbClr val="6600CC"/>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between the </a:t>
            </a:r>
          </a:p>
          <a:p>
            <a:pPr marL="0"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		development</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team</a:t>
            </a:r>
            <a:r>
              <a:rPr lang="en-GB" dirty="0">
                <a:latin typeface="Times New Roman" panose="02020603050405020304" pitchFamily="18" charset="0"/>
                <a:cs typeface="Times New Roman" panose="02020603050405020304" pitchFamily="18" charset="0"/>
              </a:rPr>
              <a:t> and </a:t>
            </a:r>
            <a:r>
              <a:rPr lang="en-GB" b="1" dirty="0">
                <a:solidFill>
                  <a:srgbClr val="FF0000"/>
                </a:solidFill>
                <a:latin typeface="Times New Roman" panose="02020603050405020304" pitchFamily="18" charset="0"/>
                <a:cs typeface="Times New Roman" panose="02020603050405020304" pitchFamily="18" charset="0"/>
              </a:rPr>
              <a:t>stakeholders</a:t>
            </a:r>
            <a:r>
              <a:rPr lang="en-GB" dirty="0">
                <a:latin typeface="Times New Roman" panose="02020603050405020304" pitchFamily="18" charset="0"/>
                <a:cs typeface="Times New Roman" panose="02020603050405020304" pitchFamily="18" charset="0"/>
              </a:rPr>
              <a:t> regarding </a:t>
            </a:r>
            <a:r>
              <a:rPr lang="en-GB" b="1" dirty="0">
                <a:solidFill>
                  <a:srgbClr val="FF0000"/>
                </a:solidFill>
                <a:latin typeface="Times New Roman" panose="02020603050405020304" pitchFamily="18" charset="0"/>
                <a:cs typeface="Times New Roman" panose="02020603050405020304" pitchFamily="18" charset="0"/>
              </a:rPr>
              <a:t>what</a:t>
            </a:r>
            <a:r>
              <a:rPr lang="en-GB" dirty="0">
                <a:latin typeface="Times New Roman" panose="02020603050405020304" pitchFamily="18" charset="0"/>
                <a:cs typeface="Times New Roman" panose="02020603050405020304" pitchFamily="18" charset="0"/>
              </a:rPr>
              <a:t> the </a:t>
            </a:r>
          </a:p>
          <a:p>
            <a:pPr marL="0" indent="0" algn="just">
              <a:lnSpc>
                <a:spcPct val="150000"/>
              </a:lnSpc>
              <a:spcBef>
                <a:spcPts val="0"/>
              </a:spcBef>
              <a:buNone/>
            </a:pPr>
            <a:r>
              <a:rPr lang="en-GB" b="1" dirty="0">
                <a:solidFill>
                  <a:srgbClr val="FF0000"/>
                </a:solidFill>
                <a:latin typeface="Times New Roman" panose="02020603050405020304" pitchFamily="18" charset="0"/>
                <a:cs typeface="Times New Roman" panose="02020603050405020304" pitchFamily="18" charset="0"/>
              </a:rPr>
              <a:t>			software</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system</a:t>
            </a:r>
            <a:r>
              <a:rPr lang="en-GB" dirty="0">
                <a:latin typeface="Times New Roman" panose="02020603050405020304" pitchFamily="18" charset="0"/>
                <a:cs typeface="Times New Roman" panose="02020603050405020304" pitchFamily="18" charset="0"/>
              </a:rPr>
              <a:t> should do.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It typically </a:t>
            </a:r>
            <a:r>
              <a:rPr lang="en-GB" b="1" dirty="0">
                <a:latin typeface="Times New Roman" panose="02020603050405020304" pitchFamily="18" charset="0"/>
                <a:cs typeface="Times New Roman" panose="02020603050405020304" pitchFamily="18" charset="0"/>
              </a:rPr>
              <a:t>includes</a:t>
            </a: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functional</a:t>
            </a:r>
            <a:r>
              <a:rPr lang="en-GB" dirty="0">
                <a:latin typeface="Times New Roman" panose="02020603050405020304" pitchFamily="18" charset="0"/>
                <a:cs typeface="Times New Roman" panose="02020603050405020304" pitchFamily="18" charset="0"/>
              </a:rPr>
              <a:t> and </a:t>
            </a:r>
            <a:r>
              <a:rPr lang="en-GB" b="1" dirty="0">
                <a:solidFill>
                  <a:srgbClr val="006600"/>
                </a:solidFill>
                <a:latin typeface="Times New Roman" panose="02020603050405020304" pitchFamily="18" charset="0"/>
                <a:cs typeface="Times New Roman" panose="02020603050405020304" pitchFamily="18" charset="0"/>
              </a:rPr>
              <a:t>non-functional requirements, </a:t>
            </a:r>
          </a:p>
          <a:p>
            <a:pPr marL="0" indent="0" algn="just">
              <a:lnSpc>
                <a:spcPct val="150000"/>
              </a:lnSpc>
              <a:spcBef>
                <a:spcPts val="0"/>
              </a:spcBef>
              <a:buNone/>
            </a:pPr>
            <a:r>
              <a:rPr lang="en-GB" b="1" dirty="0">
                <a:solidFill>
                  <a:srgbClr val="006600"/>
                </a:solidFill>
                <a:latin typeface="Times New Roman" panose="02020603050405020304" pitchFamily="18" charset="0"/>
                <a:cs typeface="Times New Roman" panose="02020603050405020304" pitchFamily="18" charset="0"/>
              </a:rPr>
              <a:t>			use cases</a:t>
            </a:r>
            <a:r>
              <a:rPr lang="en-GB" dirty="0">
                <a:latin typeface="Times New Roman" panose="02020603050405020304" pitchFamily="18" charset="0"/>
                <a:cs typeface="Times New Roman" panose="02020603050405020304" pitchFamily="18" charset="0"/>
              </a:rPr>
              <a:t>, and any </a:t>
            </a:r>
            <a:r>
              <a:rPr lang="en-GB" b="1" dirty="0">
                <a:latin typeface="Times New Roman" panose="02020603050405020304" pitchFamily="18" charset="0"/>
                <a:cs typeface="Times New Roman" panose="02020603050405020304" pitchFamily="18" charset="0"/>
              </a:rPr>
              <a:t>relevant</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constraints</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2135F09-8F67-4CD9-BE14-FD825BACE1E6}" type="slidenum">
              <a:rPr lang="en-GB" smtClean="0"/>
              <a:t>15</a:t>
            </a:fld>
            <a:endParaRPr lang="en-GB"/>
          </a:p>
        </p:txBody>
      </p:sp>
    </p:spTree>
    <p:extLst>
      <p:ext uri="{BB962C8B-B14F-4D97-AF65-F5344CB8AC3E}">
        <p14:creationId xmlns:p14="http://schemas.microsoft.com/office/powerpoint/2010/main" val="275855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83458"/>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
            </a: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3.3 </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Requirements Engineering Process-----</a:t>
            </a:r>
            <a:b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b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83458"/>
            <a:ext cx="12192000" cy="6474542"/>
          </a:xfrm>
        </p:spPr>
        <p:txBody>
          <a:bodyPr>
            <a:noAutofit/>
          </a:bodyPr>
          <a:lstStyle/>
          <a:p>
            <a:pPr marL="0" indent="0" algn="just">
              <a:lnSpc>
                <a:spcPct val="150000"/>
              </a:lnSpc>
              <a:spcBef>
                <a:spcPts val="0"/>
              </a:spcBef>
              <a:buNone/>
            </a:pPr>
            <a:r>
              <a:rPr lang="en-GB" b="1" dirty="0">
                <a:solidFill>
                  <a:srgbClr val="0000CC"/>
                </a:solidFill>
                <a:latin typeface="Times New Roman" panose="02020603050405020304" pitchFamily="18" charset="0"/>
                <a:cs typeface="Times New Roman" panose="02020603050405020304" pitchFamily="18" charset="0"/>
              </a:rPr>
              <a:t>4. Requirement Validation</a:t>
            </a:r>
            <a:endParaRPr lang="en-GB" dirty="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Requirements validation </a:t>
            </a:r>
            <a:r>
              <a:rPr lang="en-GB" dirty="0">
                <a:latin typeface="Times New Roman" panose="02020603050405020304" pitchFamily="18" charset="0"/>
                <a:cs typeface="Times New Roman" panose="02020603050405020304" pitchFamily="18" charset="0"/>
              </a:rPr>
              <a:t>ensures that the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specified</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requirements</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accurately</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represent</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stakeholder</a:t>
            </a: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needs</a:t>
            </a:r>
            <a:r>
              <a:rPr lang="en-GB" dirty="0">
                <a:latin typeface="Times New Roman" panose="02020603050405020304" pitchFamily="18" charset="0"/>
                <a:cs typeface="Times New Roman" panose="02020603050405020304" pitchFamily="18" charset="0"/>
              </a:rPr>
              <a:t> and </a:t>
            </a:r>
            <a:r>
              <a:rPr lang="en-GB" b="1" dirty="0">
                <a:solidFill>
                  <a:srgbClr val="006600"/>
                </a:solidFill>
                <a:latin typeface="Times New Roman" panose="02020603050405020304" pitchFamily="18" charset="0"/>
                <a:cs typeface="Times New Roman" panose="02020603050405020304" pitchFamily="18" charset="0"/>
              </a:rPr>
              <a:t>expectations</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Techniques</a:t>
            </a:r>
            <a:r>
              <a:rPr lang="en-GB" dirty="0">
                <a:latin typeface="Times New Roman" panose="02020603050405020304" pitchFamily="18" charset="0"/>
                <a:cs typeface="Times New Roman" panose="02020603050405020304" pitchFamily="18" charset="0"/>
              </a:rPr>
              <a:t> such as </a:t>
            </a:r>
            <a:r>
              <a:rPr lang="en-GB" b="1" dirty="0">
                <a:solidFill>
                  <a:srgbClr val="FF0000"/>
                </a:solidFill>
                <a:latin typeface="Times New Roman" panose="02020603050405020304" pitchFamily="18" charset="0"/>
                <a:cs typeface="Times New Roman" panose="02020603050405020304" pitchFamily="18" charset="0"/>
              </a:rPr>
              <a:t>reviews, walkthroughs, prototyping</a:t>
            </a:r>
            <a:r>
              <a:rPr lang="en-GB" dirty="0">
                <a:latin typeface="Times New Roman" panose="02020603050405020304" pitchFamily="18" charset="0"/>
                <a:cs typeface="Times New Roman" panose="02020603050405020304" pitchFamily="18" charset="0"/>
              </a:rPr>
              <a:t>, and </a:t>
            </a:r>
            <a:r>
              <a:rPr lang="en-GB" b="1" dirty="0">
                <a:solidFill>
                  <a:srgbClr val="FF0000"/>
                </a:solidFill>
                <a:latin typeface="Times New Roman" panose="02020603050405020304" pitchFamily="18" charset="0"/>
                <a:cs typeface="Times New Roman" panose="02020603050405020304" pitchFamily="18" charset="0"/>
              </a:rPr>
              <a:t>simulations</a:t>
            </a:r>
            <a:r>
              <a:rPr lang="en-GB" dirty="0">
                <a:latin typeface="Times New Roman" panose="02020603050405020304" pitchFamily="18" charset="0"/>
                <a:cs typeface="Times New Roman" panose="02020603050405020304" pitchFamily="18" charset="0"/>
              </a:rPr>
              <a:t> are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used to </a:t>
            </a:r>
            <a:r>
              <a:rPr lang="en-GB" b="1" dirty="0">
                <a:solidFill>
                  <a:srgbClr val="0000CC"/>
                </a:solidFill>
                <a:latin typeface="Times New Roman" panose="02020603050405020304" pitchFamily="18" charset="0"/>
                <a:cs typeface="Times New Roman" panose="02020603050405020304" pitchFamily="18" charset="0"/>
              </a:rPr>
              <a:t>validate requirements</a:t>
            </a:r>
            <a:r>
              <a:rPr lang="en-GB" dirty="0">
                <a:solidFill>
                  <a:srgbClr val="0000CC"/>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and </a:t>
            </a:r>
          </a:p>
          <a:p>
            <a:pPr marL="0" indent="0" algn="just">
              <a:lnSpc>
                <a:spcPct val="150000"/>
              </a:lnSpc>
              <a:spcBef>
                <a:spcPts val="0"/>
              </a:spcBef>
              <a:buNone/>
            </a:pPr>
            <a:r>
              <a:rPr lang="en-GB" b="1" dirty="0">
                <a:solidFill>
                  <a:srgbClr val="0000CC"/>
                </a:solidFill>
                <a:latin typeface="Times New Roman" panose="02020603050405020304" pitchFamily="18" charset="0"/>
                <a:cs typeface="Times New Roman" panose="02020603050405020304" pitchFamily="18" charset="0"/>
              </a:rPr>
              <a:t>				gather</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feedback</a:t>
            </a:r>
            <a:r>
              <a:rPr lang="en-GB" dirty="0">
                <a:latin typeface="Times New Roman" panose="02020603050405020304" pitchFamily="18" charset="0"/>
                <a:cs typeface="Times New Roman" panose="02020603050405020304" pitchFamily="18" charset="0"/>
              </a:rPr>
              <a:t> from </a:t>
            </a:r>
            <a:r>
              <a:rPr lang="en-GB" b="1" dirty="0">
                <a:solidFill>
                  <a:srgbClr val="0000CC"/>
                </a:solidFill>
                <a:latin typeface="Times New Roman" panose="02020603050405020304" pitchFamily="18" charset="0"/>
                <a:cs typeface="Times New Roman" panose="02020603050405020304" pitchFamily="18" charset="0"/>
              </a:rPr>
              <a:t>stakeholders</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goal</a:t>
            </a:r>
            <a:r>
              <a:rPr lang="en-GB" dirty="0">
                <a:latin typeface="Times New Roman" panose="02020603050405020304" pitchFamily="18" charset="0"/>
                <a:cs typeface="Times New Roman" panose="02020603050405020304" pitchFamily="18" charset="0"/>
              </a:rPr>
              <a:t> is to </a:t>
            </a:r>
            <a:r>
              <a:rPr lang="en-GB" b="1" dirty="0">
                <a:solidFill>
                  <a:srgbClr val="660033"/>
                </a:solidFill>
                <a:latin typeface="Times New Roman" panose="02020603050405020304" pitchFamily="18" charset="0"/>
                <a:cs typeface="Times New Roman" panose="02020603050405020304" pitchFamily="18" charset="0"/>
              </a:rPr>
              <a:t>ensure</a:t>
            </a:r>
            <a:r>
              <a:rPr lang="en-GB" dirty="0">
                <a:latin typeface="Times New Roman" panose="02020603050405020304" pitchFamily="18" charset="0"/>
                <a:cs typeface="Times New Roman" panose="02020603050405020304" pitchFamily="18" charset="0"/>
              </a:rPr>
              <a:t> that the </a:t>
            </a:r>
            <a:r>
              <a:rPr lang="en-GB" b="1" dirty="0">
                <a:solidFill>
                  <a:srgbClr val="660033"/>
                </a:solidFill>
                <a:latin typeface="Times New Roman" panose="02020603050405020304" pitchFamily="18" charset="0"/>
                <a:cs typeface="Times New Roman" panose="02020603050405020304" pitchFamily="18" charset="0"/>
              </a:rPr>
              <a:t>requirements</a:t>
            </a:r>
            <a:r>
              <a:rPr lang="en-GB" dirty="0">
                <a:latin typeface="Times New Roman" panose="02020603050405020304" pitchFamily="18" charset="0"/>
                <a:cs typeface="Times New Roman" panose="02020603050405020304" pitchFamily="18" charset="0"/>
              </a:rPr>
              <a:t> are </a:t>
            </a:r>
            <a:r>
              <a:rPr lang="en-GB" b="1" dirty="0">
                <a:solidFill>
                  <a:srgbClr val="660033"/>
                </a:solidFill>
                <a:latin typeface="Times New Roman" panose="02020603050405020304" pitchFamily="18" charset="0"/>
                <a:cs typeface="Times New Roman" panose="02020603050405020304" pitchFamily="18" charset="0"/>
              </a:rPr>
              <a:t>correct</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complete</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consistent</a:t>
            </a:r>
            <a:r>
              <a:rPr lang="en-GB" dirty="0">
                <a:latin typeface="Times New Roman" panose="02020603050405020304" pitchFamily="18" charset="0"/>
                <a:cs typeface="Times New Roman" panose="02020603050405020304" pitchFamily="18" charset="0"/>
              </a:rPr>
              <a:t> before </a:t>
            </a:r>
            <a:r>
              <a:rPr lang="en-GB" b="1" dirty="0">
                <a:solidFill>
                  <a:srgbClr val="D60093"/>
                </a:solidFill>
                <a:latin typeface="Times New Roman" panose="02020603050405020304" pitchFamily="18" charset="0"/>
                <a:cs typeface="Times New Roman" panose="02020603050405020304" pitchFamily="18" charset="0"/>
              </a:rPr>
              <a:t>proceeding</a:t>
            </a:r>
            <a:r>
              <a:rPr lang="en-GB" dirty="0">
                <a:latin typeface="Times New Roman" panose="02020603050405020304" pitchFamily="18" charset="0"/>
                <a:cs typeface="Times New Roman" panose="02020603050405020304" pitchFamily="18" charset="0"/>
              </a:rPr>
              <a:t> to the </a:t>
            </a:r>
          </a:p>
          <a:p>
            <a:pPr marL="0"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b="1" dirty="0">
                <a:solidFill>
                  <a:srgbClr val="D60093"/>
                </a:solidFill>
                <a:latin typeface="Times New Roman" panose="02020603050405020304" pitchFamily="18" charset="0"/>
                <a:cs typeface="Times New Roman" panose="02020603050405020304" pitchFamily="18" charset="0"/>
              </a:rPr>
              <a:t>next</a:t>
            </a:r>
            <a:r>
              <a:rPr lang="en-GB" dirty="0">
                <a:latin typeface="Times New Roman" panose="02020603050405020304" pitchFamily="18" charset="0"/>
                <a:cs typeface="Times New Roman" panose="02020603050405020304" pitchFamily="18" charset="0"/>
              </a:rPr>
              <a:t> phase of </a:t>
            </a:r>
            <a:r>
              <a:rPr lang="en-GB" b="1" dirty="0">
                <a:solidFill>
                  <a:srgbClr val="D60093"/>
                </a:solidFill>
                <a:latin typeface="Times New Roman" panose="02020603050405020304" pitchFamily="18" charset="0"/>
                <a:cs typeface="Times New Roman" panose="02020603050405020304" pitchFamily="18" charset="0"/>
              </a:rPr>
              <a:t>development</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2135F09-8F67-4CD9-BE14-FD825BACE1E6}" type="slidenum">
              <a:rPr lang="en-GB" smtClean="0"/>
              <a:t>16</a:t>
            </a:fld>
            <a:endParaRPr lang="en-GB"/>
          </a:p>
        </p:txBody>
      </p:sp>
    </p:spTree>
    <p:extLst>
      <p:ext uri="{BB962C8B-B14F-4D97-AF65-F5344CB8AC3E}">
        <p14:creationId xmlns:p14="http://schemas.microsoft.com/office/powerpoint/2010/main" val="1522945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83458"/>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
            </a: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3.3 </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Requirements Engineering Process-----</a:t>
            </a:r>
            <a:b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b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83458"/>
            <a:ext cx="12192000" cy="6474542"/>
          </a:xfrm>
        </p:spPr>
        <p:txBody>
          <a:bodyPr>
            <a:noAutofit/>
          </a:bodyPr>
          <a:lstStyle/>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5. Requirement Management</a:t>
            </a:r>
            <a:endParaRPr lang="en-GB" sz="2600" dirty="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Requirements management </a:t>
            </a:r>
            <a:r>
              <a:rPr lang="en-GB" sz="2600" dirty="0">
                <a:latin typeface="Times New Roman" panose="02020603050405020304" pitchFamily="18" charset="0"/>
                <a:cs typeface="Times New Roman" panose="02020603050405020304" pitchFamily="18" charset="0"/>
              </a:rPr>
              <a:t>involves </a:t>
            </a:r>
            <a:r>
              <a:rPr lang="en-GB" sz="2600" b="1" dirty="0">
                <a:solidFill>
                  <a:srgbClr val="660033"/>
                </a:solidFill>
                <a:latin typeface="Times New Roman" panose="02020603050405020304" pitchFamily="18" charset="0"/>
                <a:cs typeface="Times New Roman" panose="02020603050405020304" pitchFamily="18" charset="0"/>
              </a:rPr>
              <a:t>organizing</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prioritizing</a:t>
            </a:r>
            <a:r>
              <a:rPr lang="en-GB" sz="2600"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sz="2600" b="1" dirty="0">
                <a:solidFill>
                  <a:srgbClr val="660033"/>
                </a:solidFill>
                <a:latin typeface="Times New Roman" panose="02020603050405020304" pitchFamily="18" charset="0"/>
                <a:cs typeface="Times New Roman" panose="02020603050405020304" pitchFamily="18" charset="0"/>
              </a:rPr>
              <a:t>		tracking</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changes</a:t>
            </a:r>
            <a:r>
              <a:rPr lang="en-GB" sz="2600" dirty="0">
                <a:latin typeface="Times New Roman" panose="02020603050405020304" pitchFamily="18" charset="0"/>
                <a:cs typeface="Times New Roman" panose="02020603050405020304" pitchFamily="18" charset="0"/>
              </a:rPr>
              <a:t> to </a:t>
            </a:r>
            <a:r>
              <a:rPr lang="en-GB" sz="2600" b="1" dirty="0">
                <a:solidFill>
                  <a:srgbClr val="6600CC"/>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throughout the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lifecycle</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 </a:t>
            </a:r>
            <a:r>
              <a:rPr lang="en-GB" sz="2600" b="1" dirty="0">
                <a:solidFill>
                  <a:srgbClr val="FF0000"/>
                </a:solidFill>
                <a:latin typeface="Times New Roman" panose="02020603050405020304" pitchFamily="18" charset="0"/>
                <a:cs typeface="Times New Roman" panose="02020603050405020304" pitchFamily="18" charset="0"/>
              </a:rPr>
              <a:t>requirements management plan </a:t>
            </a:r>
            <a:r>
              <a:rPr lang="en-GB" sz="2600" dirty="0">
                <a:latin typeface="Times New Roman" panose="02020603050405020304" pitchFamily="18" charset="0"/>
                <a:cs typeface="Times New Roman" panose="02020603050405020304" pitchFamily="18" charset="0"/>
              </a:rPr>
              <a:t>is </a:t>
            </a:r>
            <a:r>
              <a:rPr lang="en-GB" sz="2600" b="1" dirty="0">
                <a:latin typeface="Times New Roman" panose="02020603050405020304" pitchFamily="18" charset="0"/>
                <a:cs typeface="Times New Roman" panose="02020603050405020304" pitchFamily="18" charset="0"/>
              </a:rPr>
              <a:t>established</a:t>
            </a:r>
            <a:r>
              <a:rPr lang="en-GB" sz="2600" dirty="0">
                <a:latin typeface="Times New Roman" panose="02020603050405020304" pitchFamily="18" charset="0"/>
                <a:cs typeface="Times New Roman" panose="02020603050405020304" pitchFamily="18" charset="0"/>
              </a:rPr>
              <a:t> to define </a:t>
            </a:r>
            <a:r>
              <a:rPr lang="en-GB" sz="2600" b="1" dirty="0">
                <a:solidFill>
                  <a:srgbClr val="006600"/>
                </a:solidFill>
                <a:latin typeface="Times New Roman" panose="02020603050405020304" pitchFamily="18" charset="0"/>
                <a:cs typeface="Times New Roman" panose="02020603050405020304" pitchFamily="18" charset="0"/>
              </a:rPr>
              <a:t>processes</a:t>
            </a:r>
            <a:r>
              <a:rPr lang="en-GB" sz="2600" dirty="0">
                <a:latin typeface="Times New Roman" panose="02020603050405020304" pitchFamily="18" charset="0"/>
                <a:cs typeface="Times New Roman" panose="02020603050405020304" pitchFamily="18" charset="0"/>
              </a:rPr>
              <a:t> for </a:t>
            </a:r>
          </a:p>
          <a:p>
            <a:pPr marL="0" indent="0" algn="just">
              <a:lnSpc>
                <a:spcPct val="150000"/>
              </a:lnSpc>
              <a:spcBef>
                <a:spcPts val="0"/>
              </a:spcBef>
              <a:buNone/>
            </a:pPr>
            <a:r>
              <a:rPr lang="en-GB" sz="2600" b="1" dirty="0">
                <a:solidFill>
                  <a:srgbClr val="006600"/>
                </a:solidFill>
                <a:latin typeface="Times New Roman" panose="02020603050405020304" pitchFamily="18" charset="0"/>
                <a:cs typeface="Times New Roman" panose="02020603050405020304" pitchFamily="18" charset="0"/>
              </a:rPr>
              <a:t>		capturing</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documenting</a:t>
            </a:r>
            <a:r>
              <a:rPr lang="en-GB" sz="2600" dirty="0">
                <a:latin typeface="Times New Roman" panose="02020603050405020304" pitchFamily="18" charset="0"/>
                <a:cs typeface="Times New Roman" panose="02020603050405020304" pitchFamily="18" charset="0"/>
              </a:rPr>
              <a:t>, and </a:t>
            </a:r>
            <a:r>
              <a:rPr lang="en-GB" sz="2600" b="1" dirty="0">
                <a:solidFill>
                  <a:srgbClr val="006600"/>
                </a:solidFill>
                <a:latin typeface="Times New Roman" panose="02020603050405020304" pitchFamily="18" charset="0"/>
                <a:cs typeface="Times New Roman" panose="02020603050405020304" pitchFamily="18" charset="0"/>
              </a:rPr>
              <a:t>maintaining</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as well as </a:t>
            </a:r>
            <a:r>
              <a:rPr lang="en-GB" sz="2600" b="1" dirty="0">
                <a:latin typeface="Times New Roman" panose="02020603050405020304" pitchFamily="18" charset="0"/>
                <a:cs typeface="Times New Roman" panose="02020603050405020304" pitchFamily="18" charset="0"/>
              </a:rPr>
              <a:t>procedures</a:t>
            </a:r>
            <a:r>
              <a:rPr lang="en-GB" sz="2600" dirty="0">
                <a:latin typeface="Times New Roman" panose="02020603050405020304" pitchFamily="18" charset="0"/>
                <a:cs typeface="Times New Roman" panose="02020603050405020304" pitchFamily="18" charset="0"/>
              </a:rPr>
              <a:t> for </a:t>
            </a:r>
            <a:r>
              <a:rPr lang="en-GB" sz="2600" b="1" dirty="0">
                <a:latin typeface="Times New Roman" panose="02020603050405020304" pitchFamily="18" charset="0"/>
                <a:cs typeface="Times New Roman" panose="02020603050405020304" pitchFamily="18" charset="0"/>
              </a:rPr>
              <a:t>handling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changes</a:t>
            </a:r>
            <a:r>
              <a:rPr lang="en-GB" sz="2600"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controlling</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versioning</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This phase also includes </a:t>
            </a:r>
            <a:r>
              <a:rPr lang="en-GB" sz="2600" b="1" dirty="0">
                <a:solidFill>
                  <a:srgbClr val="0000CC"/>
                </a:solidFill>
                <a:latin typeface="Times New Roman" panose="02020603050405020304" pitchFamily="18" charset="0"/>
                <a:cs typeface="Times New Roman" panose="02020603050405020304" pitchFamily="18" charset="0"/>
              </a:rPr>
              <a:t>establishing</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traceability</a:t>
            </a:r>
            <a:r>
              <a:rPr lang="en-GB" sz="2600" dirty="0">
                <a:latin typeface="Times New Roman" panose="02020603050405020304" pitchFamily="18" charset="0"/>
                <a:cs typeface="Times New Roman" panose="02020603050405020304" pitchFamily="18" charset="0"/>
              </a:rPr>
              <a:t> between </a:t>
            </a: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				requirements</a:t>
            </a:r>
            <a:r>
              <a:rPr lang="en-GB" sz="2600" dirty="0">
                <a:latin typeface="Times New Roman" panose="02020603050405020304" pitchFamily="18" charset="0"/>
                <a:cs typeface="Times New Roman" panose="02020603050405020304" pitchFamily="18" charset="0"/>
              </a:rPr>
              <a:t> and other </a:t>
            </a:r>
            <a:r>
              <a:rPr lang="en-GB" sz="2600" b="1" dirty="0">
                <a:latin typeface="Times New Roman" panose="02020603050405020304" pitchFamily="18" charset="0"/>
                <a:cs typeface="Times New Roman" panose="02020603050405020304" pitchFamily="18" charset="0"/>
              </a:rPr>
              <a:t>project</a:t>
            </a:r>
            <a:r>
              <a:rPr lang="en-GB" sz="2600" dirty="0">
                <a:latin typeface="Times New Roman" panose="02020603050405020304" pitchFamily="18" charset="0"/>
                <a:cs typeface="Times New Roman" panose="02020603050405020304" pitchFamily="18" charset="0"/>
              </a:rPr>
              <a:t> </a:t>
            </a:r>
            <a:r>
              <a:rPr lang="en-GB" sz="2600" b="1" dirty="0" err="1">
                <a:latin typeface="Times New Roman" panose="02020603050405020304" pitchFamily="18" charset="0"/>
                <a:cs typeface="Times New Roman" panose="02020603050405020304" pitchFamily="18" charset="0"/>
              </a:rPr>
              <a:t>artifacts</a:t>
            </a:r>
            <a:r>
              <a:rPr lang="en-GB" sz="26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22135F09-8F67-4CD9-BE14-FD825BACE1E6}" type="slidenum">
              <a:rPr lang="en-GB" smtClean="0"/>
              <a:t>17</a:t>
            </a:fld>
            <a:endParaRPr lang="en-GB"/>
          </a:p>
        </p:txBody>
      </p:sp>
    </p:spTree>
    <p:extLst>
      <p:ext uri="{BB962C8B-B14F-4D97-AF65-F5344CB8AC3E}">
        <p14:creationId xmlns:p14="http://schemas.microsoft.com/office/powerpoint/2010/main" val="2748965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83458"/>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
            </a: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3.3 </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Requirements Engineering Process-----</a:t>
            </a:r>
            <a:b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b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83458"/>
            <a:ext cx="12192000" cy="6474542"/>
          </a:xfrm>
        </p:spPr>
        <p:txBody>
          <a:bodyPr>
            <a:noAutofit/>
          </a:bodyPr>
          <a:lstStyle/>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6. Communication</a:t>
            </a:r>
            <a:r>
              <a:rPr lang="en-GB" sz="2600" dirty="0">
                <a:solidFill>
                  <a:srgbClr val="00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Effective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communication</a:t>
            </a:r>
            <a:r>
              <a:rPr lang="en-GB" sz="2600" dirty="0">
                <a:latin typeface="Times New Roman" panose="02020603050405020304" pitchFamily="18" charset="0"/>
                <a:cs typeface="Times New Roman" panose="02020603050405020304" pitchFamily="18" charset="0"/>
              </a:rPr>
              <a:t> is essential throughout the </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		requirements</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engineering</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process</a:t>
            </a:r>
            <a:r>
              <a:rPr lang="en-GB" sz="2600" dirty="0">
                <a:latin typeface="Times New Roman" panose="02020603050405020304" pitchFamily="18" charset="0"/>
                <a:cs typeface="Times New Roman" panose="02020603050405020304" pitchFamily="18" charset="0"/>
              </a:rPr>
              <a:t> to ensure that all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stakeholders</a:t>
            </a:r>
            <a:r>
              <a:rPr lang="en-GB" sz="2600" dirty="0">
                <a:latin typeface="Times New Roman" panose="02020603050405020304" pitchFamily="18" charset="0"/>
                <a:cs typeface="Times New Roman" panose="02020603050405020304" pitchFamily="18" charset="0"/>
              </a:rPr>
              <a:t> have a </a:t>
            </a:r>
            <a:r>
              <a:rPr lang="en-GB" sz="2600" b="1" dirty="0">
                <a:latin typeface="Times New Roman" panose="02020603050405020304" pitchFamily="18" charset="0"/>
                <a:cs typeface="Times New Roman" panose="02020603050405020304" pitchFamily="18" charset="0"/>
              </a:rPr>
              <a:t>clear</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understanding</a:t>
            </a:r>
            <a:r>
              <a:rPr lang="en-GB" sz="2600" dirty="0">
                <a:latin typeface="Times New Roman" panose="02020603050405020304" pitchFamily="18" charset="0"/>
                <a:cs typeface="Times New Roman" panose="02020603050405020304" pitchFamily="18" charset="0"/>
              </a:rPr>
              <a:t> of the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and their </a:t>
            </a:r>
            <a:r>
              <a:rPr lang="en-GB" sz="2600" b="1" dirty="0">
                <a:solidFill>
                  <a:srgbClr val="FF0000"/>
                </a:solidFill>
                <a:latin typeface="Times New Roman" panose="02020603050405020304" pitchFamily="18" charset="0"/>
                <a:cs typeface="Times New Roman" panose="02020603050405020304" pitchFamily="18" charset="0"/>
              </a:rPr>
              <a:t>implications</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sz="2600" b="1" dirty="0">
                <a:solidFill>
                  <a:srgbClr val="660033"/>
                </a:solidFill>
                <a:latin typeface="Times New Roman" panose="02020603050405020304" pitchFamily="18" charset="0"/>
                <a:cs typeface="Times New Roman" panose="02020603050405020304" pitchFamily="18" charset="0"/>
              </a:rPr>
              <a:t>Regular</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meetings</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status</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reports</a:t>
            </a:r>
            <a:r>
              <a:rPr lang="en-GB" sz="2600" dirty="0">
                <a:latin typeface="Times New Roman" panose="02020603050405020304" pitchFamily="18" charset="0"/>
                <a:cs typeface="Times New Roman" panose="02020603050405020304" pitchFamily="18" charset="0"/>
              </a:rPr>
              <a:t>, and other </a:t>
            </a:r>
            <a:r>
              <a:rPr lang="en-GB" sz="2600" b="1" dirty="0">
                <a:latin typeface="Times New Roman" panose="02020603050405020304" pitchFamily="18" charset="0"/>
                <a:cs typeface="Times New Roman" panose="02020603050405020304" pitchFamily="18" charset="0"/>
              </a:rPr>
              <a:t>communication</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channels</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are used to </a:t>
            </a:r>
            <a:r>
              <a:rPr lang="en-GB" sz="2600" b="1" dirty="0">
                <a:solidFill>
                  <a:srgbClr val="006600"/>
                </a:solidFill>
                <a:latin typeface="Times New Roman" panose="02020603050405020304" pitchFamily="18" charset="0"/>
                <a:cs typeface="Times New Roman" panose="02020603050405020304" pitchFamily="18" charset="0"/>
              </a:rPr>
              <a:t>keep</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stakeholders</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informed</a:t>
            </a:r>
            <a:r>
              <a:rPr lang="en-GB" sz="2600" dirty="0">
                <a:latin typeface="Times New Roman" panose="02020603050405020304" pitchFamily="18" charset="0"/>
                <a:cs typeface="Times New Roman" panose="02020603050405020304" pitchFamily="18" charset="0"/>
              </a:rPr>
              <a:t> and </a:t>
            </a:r>
            <a:r>
              <a:rPr lang="en-GB" sz="2600" b="1" dirty="0">
                <a:solidFill>
                  <a:srgbClr val="006600"/>
                </a:solidFill>
                <a:latin typeface="Times New Roman" panose="02020603050405020304" pitchFamily="18" charset="0"/>
                <a:cs typeface="Times New Roman" panose="02020603050405020304" pitchFamily="18" charset="0"/>
              </a:rPr>
              <a:t>engaged</a:t>
            </a:r>
            <a:r>
              <a:rPr lang="en-GB" sz="2600" dirty="0">
                <a:latin typeface="Times New Roman" panose="02020603050405020304" pitchFamily="18" charset="0"/>
                <a:cs typeface="Times New Roman" panose="02020603050405020304" pitchFamily="18" charset="0"/>
              </a:rPr>
              <a:t> in the </a:t>
            </a:r>
            <a:r>
              <a:rPr lang="en-GB" sz="2600" b="1" dirty="0">
                <a:solidFill>
                  <a:srgbClr val="006600"/>
                </a:solidFill>
                <a:latin typeface="Times New Roman" panose="02020603050405020304" pitchFamily="18" charset="0"/>
                <a:cs typeface="Times New Roman" panose="02020603050405020304" pitchFamily="18" charset="0"/>
              </a:rPr>
              <a:t>process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7. Evolution</a:t>
            </a:r>
            <a:r>
              <a:rPr lang="en-GB" sz="2600" dirty="0">
                <a:solidFill>
                  <a:srgbClr val="00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Requirements engineering </a:t>
            </a:r>
            <a:r>
              <a:rPr lang="en-GB" sz="2600" dirty="0">
                <a:latin typeface="Times New Roman" panose="02020603050405020304" pitchFamily="18" charset="0"/>
                <a:cs typeface="Times New Roman" panose="02020603050405020304" pitchFamily="18" charset="0"/>
              </a:rPr>
              <a:t>is an </a:t>
            </a:r>
            <a:r>
              <a:rPr lang="en-GB" sz="2600" b="1" dirty="0">
                <a:solidFill>
                  <a:srgbClr val="6600CC"/>
                </a:solidFill>
                <a:latin typeface="Times New Roman" panose="02020603050405020304" pitchFamily="18" charset="0"/>
                <a:cs typeface="Times New Roman" panose="02020603050405020304" pitchFamily="18" charset="0"/>
              </a:rPr>
              <a:t>iterative process</a:t>
            </a:r>
            <a:r>
              <a:rPr lang="en-GB" sz="2600" dirty="0">
                <a:latin typeface="Times New Roman" panose="02020603050405020304" pitchFamily="18" charset="0"/>
                <a:cs typeface="Times New Roman" panose="02020603050405020304" pitchFamily="18" charset="0"/>
              </a:rPr>
              <a:t>, and </a:t>
            </a:r>
            <a:r>
              <a:rPr lang="en-GB" sz="2600" b="1" dirty="0">
                <a:solidFill>
                  <a:srgbClr val="6600CC"/>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may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evolve</a:t>
            </a:r>
            <a:r>
              <a:rPr lang="en-GB" sz="2600" dirty="0">
                <a:latin typeface="Times New Roman" panose="02020603050405020304" pitchFamily="18" charset="0"/>
                <a:cs typeface="Times New Roman" panose="02020603050405020304" pitchFamily="18" charset="0"/>
              </a:rPr>
              <a:t> as </a:t>
            </a:r>
            <a:r>
              <a:rPr lang="en-GB" sz="2600" b="1" dirty="0">
                <a:solidFill>
                  <a:srgbClr val="FF0000"/>
                </a:solidFill>
                <a:latin typeface="Times New Roman" panose="02020603050405020304" pitchFamily="18" charset="0"/>
                <a:cs typeface="Times New Roman" panose="02020603050405020304" pitchFamily="18" charset="0"/>
              </a:rPr>
              <a:t>stakeholders</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needs</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change</a:t>
            </a:r>
            <a:r>
              <a:rPr lang="en-GB" sz="2600" dirty="0">
                <a:latin typeface="Times New Roman" panose="02020603050405020304" pitchFamily="18" charset="0"/>
                <a:cs typeface="Times New Roman" panose="02020603050405020304" pitchFamily="18" charset="0"/>
              </a:rPr>
              <a:t> or </a:t>
            </a:r>
            <a:r>
              <a:rPr lang="en-GB" sz="2600" b="1" dirty="0">
                <a:solidFill>
                  <a:srgbClr val="660033"/>
                </a:solidFill>
                <a:latin typeface="Times New Roman" panose="02020603050405020304" pitchFamily="18" charset="0"/>
                <a:cs typeface="Times New Roman" panose="02020603050405020304" pitchFamily="18" charset="0"/>
              </a:rPr>
              <a:t>new</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information</a:t>
            </a:r>
            <a:r>
              <a:rPr lang="en-GB" sz="2600" dirty="0">
                <a:latin typeface="Times New Roman" panose="02020603050405020304" pitchFamily="18" charset="0"/>
                <a:cs typeface="Times New Roman" panose="02020603050405020304" pitchFamily="18" charset="0"/>
              </a:rPr>
              <a:t> becomes </a:t>
            </a:r>
            <a:r>
              <a:rPr lang="en-GB" sz="2600" b="1" dirty="0">
                <a:solidFill>
                  <a:srgbClr val="660033"/>
                </a:solidFill>
                <a:latin typeface="Times New Roman" panose="02020603050405020304" pitchFamily="18" charset="0"/>
                <a:cs typeface="Times New Roman" panose="02020603050405020304" pitchFamily="18" charset="0"/>
              </a:rPr>
              <a:t>available</a:t>
            </a:r>
            <a:r>
              <a:rPr lang="en-GB" sz="26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22135F09-8F67-4CD9-BE14-FD825BACE1E6}" type="slidenum">
              <a:rPr lang="en-GB" smtClean="0"/>
              <a:t>18</a:t>
            </a:fld>
            <a:endParaRPr lang="en-GB"/>
          </a:p>
        </p:txBody>
      </p:sp>
    </p:spTree>
    <p:extLst>
      <p:ext uri="{BB962C8B-B14F-4D97-AF65-F5344CB8AC3E}">
        <p14:creationId xmlns:p14="http://schemas.microsoft.com/office/powerpoint/2010/main" val="871793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383458"/>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
            </a: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3.3 </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Requirements Engineering Process-----</a:t>
            </a:r>
            <a:b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b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83458"/>
            <a:ext cx="12192000" cy="6474542"/>
          </a:xfrm>
        </p:spPr>
        <p:txBody>
          <a:bodyPr>
            <a:noAutofit/>
          </a:bodyPr>
          <a:lstStyle/>
          <a:p>
            <a:pPr algn="just">
              <a:lnSpc>
                <a:spcPct val="150000"/>
              </a:lnSpc>
              <a:spcBef>
                <a:spcPts val="0"/>
              </a:spcBef>
              <a:buFont typeface="Wingdings" panose="05000000000000000000" pitchFamily="2" charset="2"/>
              <a:buChar char="Ø"/>
            </a:pPr>
            <a:r>
              <a:rPr lang="en-GB" sz="2600" b="1" u="sng" dirty="0">
                <a:solidFill>
                  <a:srgbClr val="0000CC"/>
                </a:solidFill>
                <a:latin typeface="Times New Roman" panose="02020603050405020304" pitchFamily="18" charset="0"/>
                <a:cs typeface="Times New Roman" panose="02020603050405020304" pitchFamily="18" charset="0"/>
              </a:rPr>
              <a:t>Note</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a:t>
            </a:r>
            <a:r>
              <a:rPr lang="en-GB" sz="2600" b="1" dirty="0">
                <a:latin typeface="Times New Roman" panose="02020603050405020304" pitchFamily="18" charset="0"/>
                <a:cs typeface="Times New Roman" panose="02020603050405020304" pitchFamily="18" charset="0"/>
              </a:rPr>
              <a:t>requirements engineering process </a:t>
            </a:r>
            <a:r>
              <a:rPr lang="en-GB" sz="2600" dirty="0">
                <a:latin typeface="Times New Roman" panose="02020603050405020304" pitchFamily="18" charset="0"/>
                <a:cs typeface="Times New Roman" panose="02020603050405020304" pitchFamily="18" charset="0"/>
              </a:rPr>
              <a:t>should be </a:t>
            </a:r>
          </a:p>
          <a:p>
            <a:pPr marL="0" indent="0" algn="just">
              <a:lnSpc>
                <a:spcPct val="150000"/>
              </a:lnSpc>
              <a:spcBef>
                <a:spcPts val="0"/>
              </a:spcBef>
              <a:buNone/>
            </a:pPr>
            <a:r>
              <a:rPr lang="en-GB" sz="2600" b="1" dirty="0">
                <a:solidFill>
                  <a:srgbClr val="660033"/>
                </a:solidFill>
                <a:latin typeface="Times New Roman" panose="02020603050405020304" pitchFamily="18" charset="0"/>
                <a:cs typeface="Times New Roman" panose="02020603050405020304" pitchFamily="18" charset="0"/>
              </a:rPr>
              <a:t>			flexible</a:t>
            </a:r>
            <a:r>
              <a:rPr lang="en-GB" sz="2600" dirty="0">
                <a:latin typeface="Times New Roman" panose="02020603050405020304" pitchFamily="18" charset="0"/>
                <a:cs typeface="Times New Roman" panose="02020603050405020304" pitchFamily="18" charset="0"/>
              </a:rPr>
              <a:t> enough to </a:t>
            </a:r>
            <a:r>
              <a:rPr lang="en-GB" sz="2600" b="1" dirty="0">
                <a:solidFill>
                  <a:srgbClr val="660033"/>
                </a:solidFill>
                <a:latin typeface="Times New Roman" panose="02020603050405020304" pitchFamily="18" charset="0"/>
                <a:cs typeface="Times New Roman" panose="02020603050405020304" pitchFamily="18" charset="0"/>
              </a:rPr>
              <a:t>accommodate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changes</a:t>
            </a:r>
            <a:r>
              <a:rPr lang="en-GB" sz="2600" dirty="0">
                <a:latin typeface="Times New Roman" panose="02020603050405020304" pitchFamily="18" charset="0"/>
                <a:cs typeface="Times New Roman" panose="02020603050405020304" pitchFamily="18" charset="0"/>
              </a:rPr>
              <a:t> while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ensuring that the </a:t>
            </a:r>
            <a:r>
              <a:rPr lang="en-GB" sz="2600" b="1" dirty="0">
                <a:solidFill>
                  <a:srgbClr val="0000CC"/>
                </a:solidFill>
                <a:latin typeface="Times New Roman" panose="02020603050405020304" pitchFamily="18" charset="0"/>
                <a:cs typeface="Times New Roman" panose="02020603050405020304" pitchFamily="18" charset="0"/>
              </a:rPr>
              <a:t>overall</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project</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objectives</a:t>
            </a:r>
            <a:r>
              <a:rPr lang="en-GB" sz="2600" dirty="0">
                <a:latin typeface="Times New Roman" panose="02020603050405020304" pitchFamily="18" charset="0"/>
                <a:cs typeface="Times New Roman" panose="02020603050405020304" pitchFamily="18" charset="0"/>
              </a:rPr>
              <a:t> are </a:t>
            </a:r>
            <a:r>
              <a:rPr lang="en-GB" sz="2600" b="1" dirty="0">
                <a:solidFill>
                  <a:srgbClr val="0000CC"/>
                </a:solidFill>
                <a:latin typeface="Times New Roman" panose="02020603050405020304" pitchFamily="18" charset="0"/>
                <a:cs typeface="Times New Roman" panose="02020603050405020304" pitchFamily="18" charset="0"/>
              </a:rPr>
              <a:t>met</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GB" sz="2600" dirty="0">
                <a:latin typeface="Times New Roman" panose="02020603050405020304" pitchFamily="18" charset="0"/>
                <a:cs typeface="Times New Roman" panose="02020603050405020304" pitchFamily="18" charset="0"/>
              </a:rPr>
              <a:t>By following </a:t>
            </a:r>
            <a:r>
              <a:rPr lang="en-GB" sz="2600" b="1" dirty="0">
                <a:solidFill>
                  <a:srgbClr val="006600"/>
                </a:solidFill>
                <a:latin typeface="Times New Roman" panose="02020603050405020304" pitchFamily="18" charset="0"/>
                <a:cs typeface="Times New Roman" panose="02020603050405020304" pitchFamily="18" charset="0"/>
              </a:rPr>
              <a:t>systematic</a:t>
            </a:r>
            <a:r>
              <a:rPr lang="en-GB" sz="2600" dirty="0">
                <a:latin typeface="Times New Roman" panose="02020603050405020304" pitchFamily="18" charset="0"/>
                <a:cs typeface="Times New Roman" panose="02020603050405020304" pitchFamily="18" charset="0"/>
              </a:rPr>
              <a:t> and </a:t>
            </a:r>
            <a:r>
              <a:rPr lang="en-GB" sz="2600" b="1" dirty="0">
                <a:solidFill>
                  <a:srgbClr val="006600"/>
                </a:solidFill>
                <a:latin typeface="Times New Roman" panose="02020603050405020304" pitchFamily="18" charset="0"/>
                <a:cs typeface="Times New Roman" panose="02020603050405020304" pitchFamily="18" charset="0"/>
              </a:rPr>
              <a:t>disciplined</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b="1" dirty="0">
                <a:solidFill>
                  <a:srgbClr val="006600"/>
                </a:solidFill>
                <a:latin typeface="Times New Roman" panose="02020603050405020304" pitchFamily="18" charset="0"/>
                <a:cs typeface="Times New Roman" panose="02020603050405020304" pitchFamily="18" charset="0"/>
              </a:rPr>
              <a:t>		engineering</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process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teams</a:t>
            </a:r>
            <a:r>
              <a:rPr lang="en-GB" sz="2600" dirty="0">
                <a:latin typeface="Times New Roman" panose="02020603050405020304" pitchFamily="18" charset="0"/>
                <a:cs typeface="Times New Roman" panose="02020603050405020304" pitchFamily="18" charset="0"/>
              </a:rPr>
              <a:t> can </a:t>
            </a:r>
            <a:r>
              <a:rPr lang="en-GB" sz="2600" b="1" dirty="0">
                <a:latin typeface="Times New Roman" panose="02020603050405020304" pitchFamily="18" charset="0"/>
                <a:cs typeface="Times New Roman" panose="02020603050405020304" pitchFamily="18" charset="0"/>
              </a:rPr>
              <a:t>ensure</a:t>
            </a:r>
            <a:r>
              <a:rPr lang="en-GB" sz="2600" dirty="0">
                <a:latin typeface="Times New Roman" panose="02020603050405020304" pitchFamily="18" charset="0"/>
                <a:cs typeface="Times New Roman" panose="02020603050405020304" pitchFamily="18" charset="0"/>
              </a:rPr>
              <a:t> that the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resulting</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meets</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stakeholder</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needs</a:t>
            </a:r>
            <a:r>
              <a:rPr lang="en-GB" sz="2600" dirty="0">
                <a:latin typeface="Times New Roman" panose="02020603050405020304" pitchFamily="18" charset="0"/>
                <a:cs typeface="Times New Roman" panose="02020603050405020304" pitchFamily="18" charset="0"/>
              </a:rPr>
              <a:t>, is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delivered</a:t>
            </a:r>
            <a:r>
              <a:rPr lang="en-GB" sz="2600" dirty="0">
                <a:latin typeface="Times New Roman" panose="02020603050405020304" pitchFamily="18" charset="0"/>
                <a:cs typeface="Times New Roman" panose="02020603050405020304" pitchFamily="18" charset="0"/>
              </a:rPr>
              <a:t> on </a:t>
            </a:r>
            <a:r>
              <a:rPr lang="en-GB" sz="2600" b="1" dirty="0">
                <a:solidFill>
                  <a:srgbClr val="6600CC"/>
                </a:solidFill>
                <a:latin typeface="Times New Roman" panose="02020603050405020304" pitchFamily="18" charset="0"/>
                <a:cs typeface="Times New Roman" panose="02020603050405020304" pitchFamily="18" charset="0"/>
              </a:rPr>
              <a:t>time</a:t>
            </a:r>
            <a:r>
              <a:rPr lang="en-GB" sz="2600" dirty="0">
                <a:latin typeface="Times New Roman" panose="02020603050405020304" pitchFamily="18" charset="0"/>
                <a:cs typeface="Times New Roman" panose="02020603050405020304" pitchFamily="18" charset="0"/>
              </a:rPr>
              <a:t> and </a:t>
            </a:r>
            <a:r>
              <a:rPr lang="en-GB" sz="2600" b="1" dirty="0">
                <a:solidFill>
                  <a:srgbClr val="6600CC"/>
                </a:solidFill>
                <a:latin typeface="Times New Roman" panose="02020603050405020304" pitchFamily="18" charset="0"/>
                <a:cs typeface="Times New Roman" panose="02020603050405020304" pitchFamily="18" charset="0"/>
              </a:rPr>
              <a:t>within</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budget</a:t>
            </a:r>
            <a:r>
              <a:rPr lang="en-GB" sz="2600" dirty="0">
                <a:latin typeface="Times New Roman" panose="02020603050405020304" pitchFamily="18" charset="0"/>
                <a:cs typeface="Times New Roman" panose="02020603050405020304" pitchFamily="18" charset="0"/>
              </a:rPr>
              <a:t>, and </a:t>
            </a:r>
            <a:r>
              <a:rPr lang="en-GB" sz="2600" b="1" dirty="0">
                <a:solidFill>
                  <a:srgbClr val="006600"/>
                </a:solidFill>
                <a:latin typeface="Times New Roman" panose="02020603050405020304" pitchFamily="18" charset="0"/>
                <a:cs typeface="Times New Roman" panose="02020603050405020304" pitchFamily="18" charset="0"/>
              </a:rPr>
              <a:t>achieves</a:t>
            </a:r>
            <a:r>
              <a:rPr lang="en-GB" sz="2600" dirty="0">
                <a:latin typeface="Times New Roman" panose="02020603050405020304" pitchFamily="18" charset="0"/>
                <a:cs typeface="Times New Roman" panose="02020603050405020304" pitchFamily="18" charset="0"/>
              </a:rPr>
              <a:t> its </a:t>
            </a:r>
            <a:r>
              <a:rPr lang="en-GB" sz="2600" b="1" dirty="0">
                <a:solidFill>
                  <a:srgbClr val="006600"/>
                </a:solidFill>
                <a:latin typeface="Times New Roman" panose="02020603050405020304" pitchFamily="18" charset="0"/>
                <a:cs typeface="Times New Roman" panose="02020603050405020304" pitchFamily="18" charset="0"/>
              </a:rPr>
              <a:t>intended</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objectives</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Effective requirements engineering </a:t>
            </a:r>
            <a:r>
              <a:rPr lang="en-GB" sz="2600" dirty="0">
                <a:latin typeface="Times New Roman" panose="02020603050405020304" pitchFamily="18" charset="0"/>
                <a:cs typeface="Times New Roman" panose="02020603050405020304" pitchFamily="18" charset="0"/>
              </a:rPr>
              <a:t>is </a:t>
            </a:r>
            <a:r>
              <a:rPr lang="en-GB" sz="2600" b="1" dirty="0">
                <a:latin typeface="Times New Roman" panose="02020603050405020304" pitchFamily="18" charset="0"/>
                <a:cs typeface="Times New Roman" panose="02020603050405020304" pitchFamily="18" charset="0"/>
              </a:rPr>
              <a:t>essential</a:t>
            </a:r>
            <a:r>
              <a:rPr lang="en-GB" sz="2600" dirty="0">
                <a:latin typeface="Times New Roman" panose="02020603050405020304" pitchFamily="18" charset="0"/>
                <a:cs typeface="Times New Roman" panose="02020603050405020304" pitchFamily="18" charset="0"/>
              </a:rPr>
              <a:t> for </a:t>
            </a:r>
          </a:p>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			reducing risks, minimizing rework</a:t>
            </a:r>
            <a:r>
              <a:rPr lang="en-GB" sz="2600"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sz="2600" b="1" dirty="0">
                <a:solidFill>
                  <a:srgbClr val="660033"/>
                </a:solidFill>
                <a:latin typeface="Times New Roman" panose="02020603050405020304" pitchFamily="18" charset="0"/>
                <a:cs typeface="Times New Roman" panose="02020603050405020304" pitchFamily="18" charset="0"/>
              </a:rPr>
              <a:t>					maximizing</a:t>
            </a:r>
            <a:r>
              <a:rPr lang="en-GB" sz="2600" dirty="0">
                <a:latin typeface="Times New Roman" panose="02020603050405020304" pitchFamily="18" charset="0"/>
                <a:cs typeface="Times New Roman" panose="02020603050405020304" pitchFamily="18" charset="0"/>
              </a:rPr>
              <a:t> the </a:t>
            </a:r>
            <a:r>
              <a:rPr lang="en-GB" sz="2600" b="1" dirty="0">
                <a:solidFill>
                  <a:srgbClr val="660033"/>
                </a:solidFill>
                <a:latin typeface="Times New Roman" panose="02020603050405020304" pitchFamily="18" charset="0"/>
                <a:cs typeface="Times New Roman" panose="02020603050405020304" pitchFamily="18" charset="0"/>
              </a:rPr>
              <a:t>success</a:t>
            </a:r>
            <a:r>
              <a:rPr lang="en-GB" sz="2600" dirty="0">
                <a:latin typeface="Times New Roman" panose="02020603050405020304" pitchFamily="18" charset="0"/>
                <a:cs typeface="Times New Roman" panose="02020603050405020304" pitchFamily="18" charset="0"/>
              </a:rPr>
              <a:t> of </a:t>
            </a:r>
            <a:r>
              <a:rPr lang="en-GB" sz="2600" b="1" dirty="0">
                <a:solidFill>
                  <a:srgbClr val="660033"/>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projects</a:t>
            </a:r>
            <a:r>
              <a:rPr lang="en-GB" sz="26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22135F09-8F67-4CD9-BE14-FD825BACE1E6}" type="slidenum">
              <a:rPr lang="en-GB" smtClean="0"/>
              <a:t>19</a:t>
            </a:fld>
            <a:endParaRPr lang="en-GB"/>
          </a:p>
        </p:txBody>
      </p:sp>
    </p:spTree>
    <p:extLst>
      <p:ext uri="{BB962C8B-B14F-4D97-AF65-F5344CB8AC3E}">
        <p14:creationId xmlns:p14="http://schemas.microsoft.com/office/powerpoint/2010/main" val="201426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53960"/>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3.1 System/Software Development Life Cycle </a:t>
            </a:r>
          </a:p>
        </p:txBody>
      </p:sp>
      <p:sp>
        <p:nvSpPr>
          <p:cNvPr id="3" name="Content Placeholder 2"/>
          <p:cNvSpPr>
            <a:spLocks noGrp="1"/>
          </p:cNvSpPr>
          <p:nvPr>
            <p:ph idx="1"/>
          </p:nvPr>
        </p:nvSpPr>
        <p:spPr>
          <a:xfrm>
            <a:off x="0" y="353960"/>
            <a:ext cx="12192000" cy="6504039"/>
          </a:xfrm>
        </p:spPr>
        <p:txBody>
          <a:bodyPr>
            <a:noAutofit/>
          </a:bodyPr>
          <a:lstStyle/>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a:t>
            </a:r>
            <a:r>
              <a:rPr lang="en-GB" sz="2600" b="1" dirty="0">
                <a:latin typeface="Times New Roman" panose="02020603050405020304" pitchFamily="18" charset="0"/>
                <a:cs typeface="Times New Roman" panose="02020603050405020304" pitchFamily="18" charset="0"/>
              </a:rPr>
              <a:t>Software Development Life Cycle (SDLC) </a:t>
            </a:r>
            <a:r>
              <a:rPr lang="en-GB" sz="2600" dirty="0">
                <a:latin typeface="Times New Roman" panose="02020603050405020304" pitchFamily="18" charset="0"/>
                <a:cs typeface="Times New Roman" panose="02020603050405020304" pitchFamily="18" charset="0"/>
              </a:rPr>
              <a:t>is a </a:t>
            </a:r>
          </a:p>
          <a:p>
            <a:pPr marL="0" indent="0" algn="just">
              <a:lnSpc>
                <a:spcPct val="150000"/>
              </a:lnSpc>
              <a:spcBef>
                <a:spcPts val="0"/>
              </a:spcBef>
              <a:buNone/>
            </a:pPr>
            <a:r>
              <a:rPr lang="en-GB" sz="2600" b="1" dirty="0">
                <a:solidFill>
                  <a:srgbClr val="333399"/>
                </a:solidFill>
                <a:latin typeface="Times New Roman" panose="02020603050405020304" pitchFamily="18" charset="0"/>
                <a:cs typeface="Times New Roman" panose="02020603050405020304" pitchFamily="18" charset="0"/>
              </a:rPr>
              <a:t>		structured process</a:t>
            </a:r>
            <a:r>
              <a:rPr lang="en-GB" sz="2600" dirty="0">
                <a:solidFill>
                  <a:srgbClr val="333399"/>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used in </a:t>
            </a:r>
            <a:r>
              <a:rPr lang="en-GB" sz="2600" b="1" dirty="0">
                <a:solidFill>
                  <a:srgbClr val="333399"/>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solidFill>
                  <a:srgbClr val="333399"/>
                </a:solidFill>
                <a:latin typeface="Times New Roman" panose="02020603050405020304" pitchFamily="18" charset="0"/>
                <a:cs typeface="Times New Roman" panose="02020603050405020304" pitchFamily="18" charset="0"/>
              </a:rPr>
              <a:t>engineering</a:t>
            </a:r>
            <a:r>
              <a:rPr lang="en-GB" sz="2600" dirty="0">
                <a:latin typeface="Times New Roman" panose="02020603050405020304" pitchFamily="18" charset="0"/>
                <a:cs typeface="Times New Roman" panose="02020603050405020304" pitchFamily="18" charset="0"/>
              </a:rPr>
              <a:t> to </a:t>
            </a:r>
            <a:r>
              <a:rPr lang="en-GB" sz="2600" b="1" dirty="0">
                <a:solidFill>
                  <a:srgbClr val="660033"/>
                </a:solidFill>
                <a:latin typeface="Times New Roman" panose="02020603050405020304" pitchFamily="18" charset="0"/>
                <a:cs typeface="Times New Roman" panose="02020603050405020304" pitchFamily="18" charset="0"/>
              </a:rPr>
              <a:t>design</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b="1" dirty="0">
                <a:solidFill>
                  <a:srgbClr val="660033"/>
                </a:solidFill>
                <a:latin typeface="Times New Roman" panose="02020603050405020304" pitchFamily="18" charset="0"/>
                <a:cs typeface="Times New Roman" panose="02020603050405020304" pitchFamily="18" charset="0"/>
              </a:rPr>
              <a:t>			develop</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test</a:t>
            </a:r>
            <a:r>
              <a:rPr lang="en-GB" sz="2600" dirty="0">
                <a:latin typeface="Times New Roman" panose="02020603050405020304" pitchFamily="18" charset="0"/>
                <a:cs typeface="Times New Roman" panose="02020603050405020304" pitchFamily="18" charset="0"/>
              </a:rPr>
              <a:t>, and </a:t>
            </a:r>
            <a:r>
              <a:rPr lang="en-GB" sz="2600" b="1" dirty="0">
                <a:solidFill>
                  <a:srgbClr val="660033"/>
                </a:solidFill>
                <a:latin typeface="Times New Roman" panose="02020603050405020304" pitchFamily="18" charset="0"/>
                <a:cs typeface="Times New Roman" panose="02020603050405020304" pitchFamily="18" charset="0"/>
              </a:rPr>
              <a:t>deploy</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systems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It encompasses a </a:t>
            </a:r>
            <a:r>
              <a:rPr lang="en-GB" sz="2600" b="1" dirty="0">
                <a:solidFill>
                  <a:srgbClr val="0000CC"/>
                </a:solidFill>
                <a:latin typeface="Times New Roman" panose="02020603050405020304" pitchFamily="18" charset="0"/>
                <a:cs typeface="Times New Roman" panose="02020603050405020304" pitchFamily="18" charset="0"/>
              </a:rPr>
              <a:t>series</a:t>
            </a:r>
            <a:r>
              <a:rPr lang="en-GB" sz="2600" dirty="0">
                <a:latin typeface="Times New Roman" panose="02020603050405020304" pitchFamily="18" charset="0"/>
                <a:cs typeface="Times New Roman" panose="02020603050405020304" pitchFamily="18" charset="0"/>
              </a:rPr>
              <a:t> of </a:t>
            </a:r>
            <a:r>
              <a:rPr lang="en-GB" sz="2600" b="1" dirty="0">
                <a:solidFill>
                  <a:srgbClr val="0000CC"/>
                </a:solidFill>
                <a:latin typeface="Times New Roman" panose="02020603050405020304" pitchFamily="18" charset="0"/>
                <a:cs typeface="Times New Roman" panose="02020603050405020304" pitchFamily="18" charset="0"/>
              </a:rPr>
              <a:t>phases</a:t>
            </a:r>
            <a:r>
              <a:rPr lang="en-GB" sz="2600" dirty="0">
                <a:latin typeface="Times New Roman" panose="02020603050405020304" pitchFamily="18" charset="0"/>
                <a:cs typeface="Times New Roman" panose="02020603050405020304" pitchFamily="18" charset="0"/>
              </a:rPr>
              <a:t>, each with </a:t>
            </a:r>
            <a:r>
              <a:rPr lang="en-GB" sz="2600" b="1" dirty="0">
                <a:solidFill>
                  <a:srgbClr val="0000CC"/>
                </a:solidFill>
                <a:latin typeface="Times New Roman" panose="02020603050405020304" pitchFamily="18" charset="0"/>
                <a:cs typeface="Times New Roman" panose="02020603050405020304" pitchFamily="18" charset="0"/>
              </a:rPr>
              <a:t>activities</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deliverables</a:t>
            </a:r>
            <a:r>
              <a:rPr lang="en-GB" sz="2600" dirty="0">
                <a:latin typeface="Times New Roman" panose="02020603050405020304" pitchFamily="18" charset="0"/>
                <a:cs typeface="Times New Roman" panose="02020603050405020304" pitchFamily="18" charset="0"/>
              </a:rPr>
              <a:t>, and </a:t>
            </a:r>
            <a:r>
              <a:rPr lang="en-GB" sz="2600" b="1" dirty="0">
                <a:solidFill>
                  <a:srgbClr val="0000CC"/>
                </a:solidFill>
                <a:latin typeface="Times New Roman" panose="02020603050405020304" pitchFamily="18" charset="0"/>
                <a:cs typeface="Times New Roman" panose="02020603050405020304" pitchFamily="18" charset="0"/>
              </a:rPr>
              <a:t>objectives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Typical</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phases</a:t>
            </a:r>
            <a:r>
              <a:rPr lang="en-GB" sz="2600" dirty="0">
                <a:latin typeface="Times New Roman" panose="02020603050405020304" pitchFamily="18" charset="0"/>
                <a:cs typeface="Times New Roman" panose="02020603050405020304" pitchFamily="18" charset="0"/>
              </a:rPr>
              <a:t> of the </a:t>
            </a:r>
            <a:r>
              <a:rPr lang="en-GB" sz="2600" b="1" dirty="0">
                <a:latin typeface="Times New Roman" panose="02020603050405020304" pitchFamily="18" charset="0"/>
                <a:cs typeface="Times New Roman" panose="02020603050405020304" pitchFamily="18" charset="0"/>
              </a:rPr>
              <a:t>SDLC</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solidFill>
                  <a:srgbClr val="6600CC"/>
                </a:solidFill>
                <a:latin typeface="Times New Roman" panose="02020603050405020304" pitchFamily="18" charset="0"/>
                <a:cs typeface="Times New Roman" panose="02020603050405020304" pitchFamily="18" charset="0"/>
              </a:rPr>
              <a:t>Requirement Analysis</a:t>
            </a:r>
          </a:p>
          <a:p>
            <a:pPr algn="just">
              <a:lnSpc>
                <a:spcPct val="150000"/>
              </a:lnSpc>
              <a:spcBef>
                <a:spcPts val="0"/>
              </a:spcBef>
              <a:buFont typeface="Wingdings" panose="05000000000000000000" pitchFamily="2" charset="2"/>
              <a:buChar char="§"/>
            </a:pPr>
            <a:r>
              <a:rPr lang="en-GB" sz="2600" b="1" dirty="0">
                <a:solidFill>
                  <a:srgbClr val="6600CC"/>
                </a:solidFill>
                <a:latin typeface="Times New Roman" panose="02020603050405020304" pitchFamily="18" charset="0"/>
                <a:cs typeface="Times New Roman" panose="02020603050405020304" pitchFamily="18" charset="0"/>
              </a:rPr>
              <a:t>System Design</a:t>
            </a:r>
          </a:p>
          <a:p>
            <a:pPr algn="just">
              <a:lnSpc>
                <a:spcPct val="150000"/>
              </a:lnSpc>
              <a:spcBef>
                <a:spcPts val="0"/>
              </a:spcBef>
              <a:buFont typeface="Wingdings" panose="05000000000000000000" pitchFamily="2" charset="2"/>
              <a:buChar char="§"/>
            </a:pPr>
            <a:r>
              <a:rPr lang="en-GB" sz="2600" b="1" dirty="0">
                <a:solidFill>
                  <a:srgbClr val="6600CC"/>
                </a:solidFill>
                <a:latin typeface="Times New Roman" panose="02020603050405020304" pitchFamily="18" charset="0"/>
                <a:cs typeface="Times New Roman" panose="02020603050405020304" pitchFamily="18" charset="0"/>
              </a:rPr>
              <a:t>Implementation</a:t>
            </a:r>
          </a:p>
          <a:p>
            <a:pPr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Testing</a:t>
            </a:r>
          </a:p>
          <a:p>
            <a:pPr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Deployment</a:t>
            </a:r>
          </a:p>
          <a:p>
            <a:pPr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Maintenance </a:t>
            </a:r>
          </a:p>
          <a:p>
            <a:pPr algn="just">
              <a:lnSpc>
                <a:spcPct val="150000"/>
              </a:lnSpc>
              <a:spcBef>
                <a:spcPts val="0"/>
              </a:spcBef>
              <a:buFont typeface="Wingdings" panose="05000000000000000000" pitchFamily="2" charset="2"/>
              <a:buChar char="§"/>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2135F09-8F67-4CD9-BE14-FD825BACE1E6}" type="slidenum">
              <a:rPr lang="en-GB" smtClean="0"/>
              <a:t>2</a:t>
            </a:fld>
            <a:endParaRPr lang="en-GB"/>
          </a:p>
        </p:txBody>
      </p:sp>
    </p:spTree>
    <p:extLst>
      <p:ext uri="{BB962C8B-B14F-4D97-AF65-F5344CB8AC3E}">
        <p14:creationId xmlns:p14="http://schemas.microsoft.com/office/powerpoint/2010/main" val="723467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80217"/>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
            </a:r>
            <a:br>
              <a:rPr lang="en-GB" sz="2800" b="1" dirty="0">
                <a:solidFill>
                  <a:srgbClr val="FF0000"/>
                </a:solidFill>
                <a:latin typeface="Times New Roman" panose="02020603050405020304" pitchFamily="18" charset="0"/>
                <a:cs typeface="Times New Roman" panose="02020603050405020304" pitchFamily="18" charset="0"/>
              </a:rPr>
            </a:br>
            <a:r>
              <a:rPr lang="en-GB" sz="2800" b="1" dirty="0">
                <a:solidFill>
                  <a:srgbClr val="FF0000"/>
                </a:solidFill>
                <a:latin typeface="Times New Roman" panose="02020603050405020304" pitchFamily="18" charset="0"/>
                <a:cs typeface="Times New Roman" panose="02020603050405020304" pitchFamily="18" charset="0"/>
              </a:rPr>
              <a:t>3.5 </a:t>
            </a:r>
            <a: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Requirements Elicitation and Analysis</a:t>
            </a:r>
            <a:br>
              <a:rPr lang="en-US" sz="28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b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80218"/>
            <a:ext cx="12192000" cy="6577781"/>
          </a:xfrm>
        </p:spPr>
        <p:txBody>
          <a:bodyPr>
            <a:noAutofit/>
          </a:bodyPr>
          <a:lstStyle/>
          <a:p>
            <a:pPr algn="just">
              <a:lnSpc>
                <a:spcPct val="150000"/>
              </a:lnSpc>
              <a:spcBef>
                <a:spcPts val="0"/>
              </a:spcBef>
              <a:buFont typeface="Wingdings" panose="05000000000000000000" pitchFamily="2" charset="2"/>
              <a:buChar char="§"/>
            </a:pPr>
            <a:r>
              <a:rPr lang="en-GB" sz="2500" b="1" dirty="0">
                <a:solidFill>
                  <a:srgbClr val="6600CC"/>
                </a:solidFill>
                <a:latin typeface="Times New Roman" panose="02020603050405020304" pitchFamily="18" charset="0"/>
                <a:cs typeface="Times New Roman" panose="02020603050405020304" pitchFamily="18" charset="0"/>
              </a:rPr>
              <a:t>Requirements</a:t>
            </a:r>
            <a:r>
              <a:rPr lang="en-GB" sz="2500" dirty="0">
                <a:latin typeface="Times New Roman" panose="02020603050405020304" pitchFamily="18" charset="0"/>
                <a:cs typeface="Times New Roman" panose="02020603050405020304" pitchFamily="18" charset="0"/>
              </a:rPr>
              <a:t> </a:t>
            </a:r>
            <a:r>
              <a:rPr lang="en-GB" sz="2500" b="1" dirty="0">
                <a:solidFill>
                  <a:srgbClr val="6600CC"/>
                </a:solidFill>
                <a:latin typeface="Times New Roman" panose="02020603050405020304" pitchFamily="18" charset="0"/>
                <a:cs typeface="Times New Roman" panose="02020603050405020304" pitchFamily="18" charset="0"/>
              </a:rPr>
              <a:t>elicitation</a:t>
            </a:r>
            <a:r>
              <a:rPr lang="en-GB" sz="2500" dirty="0">
                <a:latin typeface="Times New Roman" panose="02020603050405020304" pitchFamily="18" charset="0"/>
                <a:cs typeface="Times New Roman" panose="02020603050405020304" pitchFamily="18" charset="0"/>
              </a:rPr>
              <a:t> and </a:t>
            </a:r>
            <a:r>
              <a:rPr lang="en-GB" sz="2500" b="1" dirty="0">
                <a:solidFill>
                  <a:srgbClr val="6600CC"/>
                </a:solidFill>
                <a:latin typeface="Times New Roman" panose="02020603050405020304" pitchFamily="18" charset="0"/>
                <a:cs typeface="Times New Roman" panose="02020603050405020304" pitchFamily="18" charset="0"/>
              </a:rPr>
              <a:t>analysis</a:t>
            </a:r>
            <a:r>
              <a:rPr lang="en-GB" sz="2500" dirty="0">
                <a:latin typeface="Times New Roman" panose="02020603050405020304" pitchFamily="18" charset="0"/>
                <a:cs typeface="Times New Roman" panose="02020603050405020304" pitchFamily="18" charset="0"/>
              </a:rPr>
              <a:t> are </a:t>
            </a:r>
            <a:r>
              <a:rPr lang="en-GB" sz="2500" b="1" dirty="0">
                <a:latin typeface="Times New Roman" panose="02020603050405020304" pitchFamily="18" charset="0"/>
                <a:cs typeface="Times New Roman" panose="02020603050405020304" pitchFamily="18" charset="0"/>
              </a:rPr>
              <a:t>critical</a:t>
            </a:r>
            <a:r>
              <a:rPr lang="en-GB" sz="2500" dirty="0">
                <a:latin typeface="Times New Roman" panose="02020603050405020304" pitchFamily="18" charset="0"/>
                <a:cs typeface="Times New Roman" panose="02020603050405020304" pitchFamily="18" charset="0"/>
              </a:rPr>
              <a:t> </a:t>
            </a:r>
            <a:r>
              <a:rPr lang="en-GB" sz="2500" b="1" dirty="0">
                <a:latin typeface="Times New Roman" panose="02020603050405020304" pitchFamily="18" charset="0"/>
                <a:cs typeface="Times New Roman" panose="02020603050405020304" pitchFamily="18" charset="0"/>
              </a:rPr>
              <a:t>phases</a:t>
            </a:r>
            <a:r>
              <a:rPr lang="en-GB" sz="2500" dirty="0">
                <a:latin typeface="Times New Roman" panose="02020603050405020304" pitchFamily="18" charset="0"/>
                <a:cs typeface="Times New Roman" panose="02020603050405020304" pitchFamily="18" charset="0"/>
              </a:rPr>
              <a:t> in the </a:t>
            </a:r>
          </a:p>
          <a:p>
            <a:pPr marL="0" indent="0" algn="just">
              <a:lnSpc>
                <a:spcPct val="150000"/>
              </a:lnSpc>
              <a:spcBef>
                <a:spcPts val="0"/>
              </a:spcBef>
              <a:buNone/>
            </a:pPr>
            <a:r>
              <a:rPr lang="en-GB" sz="2500" dirty="0">
                <a:latin typeface="Times New Roman" panose="02020603050405020304" pitchFamily="18" charset="0"/>
                <a:cs typeface="Times New Roman" panose="02020603050405020304" pitchFamily="18" charset="0"/>
              </a:rPr>
              <a:t>		</a:t>
            </a:r>
            <a:r>
              <a:rPr lang="en-GB" sz="2500" b="1" dirty="0">
                <a:solidFill>
                  <a:srgbClr val="006600"/>
                </a:solidFill>
                <a:latin typeface="Times New Roman" panose="02020603050405020304" pitchFamily="18" charset="0"/>
                <a:cs typeface="Times New Roman" panose="02020603050405020304" pitchFamily="18" charset="0"/>
              </a:rPr>
              <a:t>requirements</a:t>
            </a:r>
            <a:r>
              <a:rPr lang="en-GB" sz="2500" dirty="0">
                <a:latin typeface="Times New Roman" panose="02020603050405020304" pitchFamily="18" charset="0"/>
                <a:cs typeface="Times New Roman" panose="02020603050405020304" pitchFamily="18" charset="0"/>
              </a:rPr>
              <a:t> </a:t>
            </a:r>
            <a:r>
              <a:rPr lang="en-GB" sz="2500" b="1" dirty="0">
                <a:solidFill>
                  <a:srgbClr val="006600"/>
                </a:solidFill>
                <a:latin typeface="Times New Roman" panose="02020603050405020304" pitchFamily="18" charset="0"/>
                <a:cs typeface="Times New Roman" panose="02020603050405020304" pitchFamily="18" charset="0"/>
              </a:rPr>
              <a:t>engineering</a:t>
            </a:r>
            <a:r>
              <a:rPr lang="en-GB" sz="2500" dirty="0">
                <a:latin typeface="Times New Roman" panose="02020603050405020304" pitchFamily="18" charset="0"/>
                <a:cs typeface="Times New Roman" panose="02020603050405020304" pitchFamily="18" charset="0"/>
              </a:rPr>
              <a:t> </a:t>
            </a:r>
            <a:r>
              <a:rPr lang="en-GB" sz="2500" b="1" dirty="0">
                <a:solidFill>
                  <a:srgbClr val="006600"/>
                </a:solidFill>
                <a:latin typeface="Times New Roman" panose="02020603050405020304" pitchFamily="18" charset="0"/>
                <a:cs typeface="Times New Roman" panose="02020603050405020304" pitchFamily="18" charset="0"/>
              </a:rPr>
              <a:t>process</a:t>
            </a:r>
            <a:r>
              <a:rPr lang="en-GB" sz="2500" dirty="0">
                <a:latin typeface="Times New Roman" panose="02020603050405020304" pitchFamily="18" charset="0"/>
                <a:cs typeface="Times New Roman" panose="02020603050405020304" pitchFamily="18" charset="0"/>
              </a:rPr>
              <a:t>, where the focus is on </a:t>
            </a:r>
          </a:p>
          <a:p>
            <a:pPr marL="0" indent="0" algn="just">
              <a:lnSpc>
                <a:spcPct val="150000"/>
              </a:lnSpc>
              <a:spcBef>
                <a:spcPts val="0"/>
              </a:spcBef>
              <a:buNone/>
            </a:pPr>
            <a:r>
              <a:rPr lang="en-GB" sz="2500" dirty="0">
                <a:latin typeface="Times New Roman" panose="02020603050405020304" pitchFamily="18" charset="0"/>
                <a:cs typeface="Times New Roman" panose="02020603050405020304" pitchFamily="18" charset="0"/>
              </a:rPr>
              <a:t>		</a:t>
            </a:r>
            <a:r>
              <a:rPr lang="en-GB" sz="2500" b="1" dirty="0">
                <a:solidFill>
                  <a:srgbClr val="0000CC"/>
                </a:solidFill>
                <a:latin typeface="Times New Roman" panose="02020603050405020304" pitchFamily="18" charset="0"/>
                <a:cs typeface="Times New Roman" panose="02020603050405020304" pitchFamily="18" charset="0"/>
              </a:rPr>
              <a:t>identifying</a:t>
            </a:r>
            <a:r>
              <a:rPr lang="en-GB" sz="2500" dirty="0">
                <a:latin typeface="Times New Roman" panose="02020603050405020304" pitchFamily="18" charset="0"/>
                <a:cs typeface="Times New Roman" panose="02020603050405020304" pitchFamily="18" charset="0"/>
              </a:rPr>
              <a:t> and </a:t>
            </a:r>
            <a:r>
              <a:rPr lang="en-GB" sz="2500" b="1" dirty="0">
                <a:solidFill>
                  <a:srgbClr val="0000CC"/>
                </a:solidFill>
                <a:latin typeface="Times New Roman" panose="02020603050405020304" pitchFamily="18" charset="0"/>
                <a:cs typeface="Times New Roman" panose="02020603050405020304" pitchFamily="18" charset="0"/>
              </a:rPr>
              <a:t>understanding</a:t>
            </a:r>
            <a:r>
              <a:rPr lang="en-GB" sz="2500" dirty="0">
                <a:latin typeface="Times New Roman" panose="02020603050405020304" pitchFamily="18" charset="0"/>
                <a:cs typeface="Times New Roman" panose="02020603050405020304" pitchFamily="18" charset="0"/>
              </a:rPr>
              <a:t> </a:t>
            </a:r>
            <a:r>
              <a:rPr lang="en-GB" sz="2500" b="1" dirty="0">
                <a:solidFill>
                  <a:srgbClr val="0000CC"/>
                </a:solidFill>
                <a:latin typeface="Times New Roman" panose="02020603050405020304" pitchFamily="18" charset="0"/>
                <a:cs typeface="Times New Roman" panose="02020603050405020304" pitchFamily="18" charset="0"/>
              </a:rPr>
              <a:t>stakeholder</a:t>
            </a:r>
            <a:r>
              <a:rPr lang="en-GB" sz="2500" dirty="0">
                <a:latin typeface="Times New Roman" panose="02020603050405020304" pitchFamily="18" charset="0"/>
                <a:cs typeface="Times New Roman" panose="02020603050405020304" pitchFamily="18" charset="0"/>
              </a:rPr>
              <a:t> </a:t>
            </a:r>
            <a:r>
              <a:rPr lang="en-GB" sz="2500" b="1" dirty="0">
                <a:solidFill>
                  <a:srgbClr val="0000CC"/>
                </a:solidFill>
                <a:latin typeface="Times New Roman" panose="02020603050405020304" pitchFamily="18" charset="0"/>
                <a:cs typeface="Times New Roman" panose="02020603050405020304" pitchFamily="18" charset="0"/>
              </a:rPr>
              <a:t>needs</a:t>
            </a:r>
            <a:r>
              <a:rPr lang="en-GB" sz="2500" dirty="0">
                <a:latin typeface="Times New Roman" panose="02020603050405020304" pitchFamily="18" charset="0"/>
                <a:cs typeface="Times New Roman" panose="02020603050405020304" pitchFamily="18" charset="0"/>
              </a:rPr>
              <a:t>, </a:t>
            </a:r>
            <a:r>
              <a:rPr lang="en-GB" sz="2500" b="1" dirty="0">
                <a:solidFill>
                  <a:srgbClr val="660033"/>
                </a:solidFill>
                <a:latin typeface="Times New Roman" panose="02020603050405020304" pitchFamily="18" charset="0"/>
                <a:cs typeface="Times New Roman" panose="02020603050405020304" pitchFamily="18" charset="0"/>
              </a:rPr>
              <a:t>goals</a:t>
            </a:r>
            <a:r>
              <a:rPr lang="en-GB" sz="2500"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sz="2500" dirty="0">
                <a:latin typeface="Times New Roman" panose="02020603050405020304" pitchFamily="18" charset="0"/>
                <a:cs typeface="Times New Roman" panose="02020603050405020304" pitchFamily="18" charset="0"/>
              </a:rPr>
              <a:t>				</a:t>
            </a:r>
            <a:r>
              <a:rPr lang="en-GB" sz="2500" b="1" dirty="0">
                <a:solidFill>
                  <a:srgbClr val="660033"/>
                </a:solidFill>
                <a:latin typeface="Times New Roman" panose="02020603050405020304" pitchFamily="18" charset="0"/>
                <a:cs typeface="Times New Roman" panose="02020603050405020304" pitchFamily="18" charset="0"/>
              </a:rPr>
              <a:t>constraints</a:t>
            </a:r>
            <a:r>
              <a:rPr lang="en-GB" sz="2500" dirty="0">
                <a:latin typeface="Times New Roman" panose="02020603050405020304" pitchFamily="18" charset="0"/>
                <a:cs typeface="Times New Roman" panose="02020603050405020304" pitchFamily="18" charset="0"/>
              </a:rPr>
              <a:t>, and </a:t>
            </a:r>
            <a:r>
              <a:rPr lang="en-GB" sz="2500" b="1" dirty="0" err="1">
                <a:solidFill>
                  <a:srgbClr val="660033"/>
                </a:solidFill>
                <a:latin typeface="Times New Roman" panose="02020603050405020304" pitchFamily="18" charset="0"/>
                <a:cs typeface="Times New Roman" panose="02020603050405020304" pitchFamily="18" charset="0"/>
              </a:rPr>
              <a:t>analyzing</a:t>
            </a:r>
            <a:r>
              <a:rPr lang="en-GB" sz="2500" dirty="0">
                <a:latin typeface="Times New Roman" panose="02020603050405020304" pitchFamily="18" charset="0"/>
                <a:cs typeface="Times New Roman" panose="02020603050405020304" pitchFamily="18" charset="0"/>
              </a:rPr>
              <a:t> them to ensure </a:t>
            </a:r>
            <a:r>
              <a:rPr lang="en-GB" sz="2500" b="1" dirty="0">
                <a:latin typeface="Times New Roman" panose="02020603050405020304" pitchFamily="18" charset="0"/>
                <a:cs typeface="Times New Roman" panose="02020603050405020304" pitchFamily="18" charset="0"/>
              </a:rPr>
              <a:t>clarity</a:t>
            </a:r>
            <a:r>
              <a:rPr lang="en-GB" sz="2500" dirty="0">
                <a:latin typeface="Times New Roman" panose="02020603050405020304" pitchFamily="18" charset="0"/>
                <a:cs typeface="Times New Roman" panose="02020603050405020304" pitchFamily="18" charset="0"/>
              </a:rPr>
              <a:t>, </a:t>
            </a:r>
            <a:r>
              <a:rPr lang="en-GB" sz="2500" b="1" dirty="0">
                <a:latin typeface="Times New Roman" panose="02020603050405020304" pitchFamily="18" charset="0"/>
                <a:cs typeface="Times New Roman" panose="02020603050405020304" pitchFamily="18" charset="0"/>
              </a:rPr>
              <a:t>consistency</a:t>
            </a:r>
            <a:r>
              <a:rPr lang="en-GB" sz="25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500" dirty="0">
                <a:latin typeface="Times New Roman" panose="02020603050405020304" pitchFamily="18" charset="0"/>
                <a:cs typeface="Times New Roman" panose="02020603050405020304" pitchFamily="18" charset="0"/>
              </a:rPr>
              <a:t>			</a:t>
            </a:r>
            <a:r>
              <a:rPr lang="en-GB" sz="2500" b="1" dirty="0">
                <a:latin typeface="Times New Roman" panose="02020603050405020304" pitchFamily="18" charset="0"/>
                <a:cs typeface="Times New Roman" panose="02020603050405020304" pitchFamily="18" charset="0"/>
              </a:rPr>
              <a:t>completeness</a:t>
            </a:r>
            <a:r>
              <a:rPr lang="en-GB" sz="2500" dirty="0">
                <a:latin typeface="Times New Roman" panose="02020603050405020304" pitchFamily="18" charset="0"/>
                <a:cs typeface="Times New Roman" panose="02020603050405020304" pitchFamily="18" charset="0"/>
              </a:rPr>
              <a:t>, and </a:t>
            </a:r>
            <a:r>
              <a:rPr lang="en-GB" sz="2500" b="1" dirty="0">
                <a:latin typeface="Times New Roman" panose="02020603050405020304" pitchFamily="18" charset="0"/>
                <a:cs typeface="Times New Roman" panose="02020603050405020304" pitchFamily="18" charset="0"/>
              </a:rPr>
              <a:t>feasibility</a:t>
            </a:r>
            <a:r>
              <a:rPr lang="en-GB" sz="25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2500" b="1" dirty="0">
                <a:solidFill>
                  <a:srgbClr val="FF0000"/>
                </a:solidFill>
                <a:latin typeface="Times New Roman" panose="02020603050405020304" pitchFamily="18" charset="0"/>
                <a:cs typeface="Times New Roman" panose="02020603050405020304" pitchFamily="18" charset="0"/>
              </a:rPr>
              <a:t>1. Requirements Elicitation </a:t>
            </a:r>
          </a:p>
          <a:p>
            <a:pPr algn="just">
              <a:lnSpc>
                <a:spcPct val="150000"/>
              </a:lnSpc>
              <a:spcBef>
                <a:spcPts val="0"/>
              </a:spcBef>
              <a:buFont typeface="Wingdings" panose="05000000000000000000" pitchFamily="2" charset="2"/>
              <a:buChar char="§"/>
            </a:pPr>
            <a:r>
              <a:rPr lang="en-GB" sz="2500" dirty="0">
                <a:latin typeface="Times New Roman" panose="02020603050405020304" pitchFamily="18" charset="0"/>
                <a:cs typeface="Times New Roman" panose="02020603050405020304" pitchFamily="18" charset="0"/>
              </a:rPr>
              <a:t>The </a:t>
            </a:r>
            <a:r>
              <a:rPr lang="en-GB" sz="2500" b="1" dirty="0">
                <a:solidFill>
                  <a:srgbClr val="FF0000"/>
                </a:solidFill>
                <a:latin typeface="Times New Roman" panose="02020603050405020304" pitchFamily="18" charset="0"/>
                <a:cs typeface="Times New Roman" panose="02020603050405020304" pitchFamily="18" charset="0"/>
              </a:rPr>
              <a:t>process</a:t>
            </a:r>
            <a:r>
              <a:rPr lang="en-GB" sz="2500" dirty="0">
                <a:latin typeface="Times New Roman" panose="02020603050405020304" pitchFamily="18" charset="0"/>
                <a:cs typeface="Times New Roman" panose="02020603050405020304" pitchFamily="18" charset="0"/>
              </a:rPr>
              <a:t> of </a:t>
            </a:r>
            <a:r>
              <a:rPr lang="en-GB" sz="2500" b="1" dirty="0">
                <a:solidFill>
                  <a:srgbClr val="9900CC"/>
                </a:solidFill>
                <a:latin typeface="Times New Roman" panose="02020603050405020304" pitchFamily="18" charset="0"/>
                <a:cs typeface="Times New Roman" panose="02020603050405020304" pitchFamily="18" charset="0"/>
              </a:rPr>
              <a:t>gathering</a:t>
            </a:r>
            <a:r>
              <a:rPr lang="en-GB" sz="2500" dirty="0">
                <a:latin typeface="Times New Roman" panose="02020603050405020304" pitchFamily="18" charset="0"/>
                <a:cs typeface="Times New Roman" panose="02020603050405020304" pitchFamily="18" charset="0"/>
              </a:rPr>
              <a:t> and </a:t>
            </a:r>
            <a:r>
              <a:rPr lang="en-GB" sz="2500" b="1" dirty="0">
                <a:solidFill>
                  <a:srgbClr val="9900CC"/>
                </a:solidFill>
                <a:latin typeface="Times New Roman" panose="02020603050405020304" pitchFamily="18" charset="0"/>
                <a:cs typeface="Times New Roman" panose="02020603050405020304" pitchFamily="18" charset="0"/>
              </a:rPr>
              <a:t>defining</a:t>
            </a:r>
            <a:r>
              <a:rPr lang="en-GB" sz="2500" dirty="0">
                <a:latin typeface="Times New Roman" panose="02020603050405020304" pitchFamily="18" charset="0"/>
                <a:cs typeface="Times New Roman" panose="02020603050405020304" pitchFamily="18" charset="0"/>
              </a:rPr>
              <a:t> the </a:t>
            </a:r>
            <a:r>
              <a:rPr lang="en-GB" sz="2500" b="1" dirty="0">
                <a:solidFill>
                  <a:srgbClr val="9900CC"/>
                </a:solidFill>
                <a:latin typeface="Times New Roman" panose="02020603050405020304" pitchFamily="18" charset="0"/>
                <a:cs typeface="Times New Roman" panose="02020603050405020304" pitchFamily="18" charset="0"/>
              </a:rPr>
              <a:t>requirements</a:t>
            </a:r>
            <a:r>
              <a:rPr lang="en-GB" sz="2500" dirty="0">
                <a:latin typeface="Times New Roman" panose="02020603050405020304" pitchFamily="18" charset="0"/>
                <a:cs typeface="Times New Roman" panose="02020603050405020304" pitchFamily="18" charset="0"/>
              </a:rPr>
              <a:t> for a </a:t>
            </a:r>
            <a:r>
              <a:rPr lang="en-GB" sz="2500" b="1" dirty="0">
                <a:solidFill>
                  <a:srgbClr val="A50021"/>
                </a:solidFill>
                <a:latin typeface="Times New Roman" panose="02020603050405020304" pitchFamily="18" charset="0"/>
                <a:cs typeface="Times New Roman" panose="02020603050405020304" pitchFamily="18" charset="0"/>
              </a:rPr>
              <a:t>software/system</a:t>
            </a:r>
            <a:r>
              <a:rPr lang="en-GB" sz="25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US" sz="2500" dirty="0">
                <a:latin typeface="Times New Roman" panose="02020603050405020304" pitchFamily="18" charset="0"/>
                <a:cs typeface="Times New Roman" panose="02020603050405020304" pitchFamily="18" charset="0"/>
              </a:rPr>
              <a:t>The practice is also sometimes referred to as </a:t>
            </a:r>
            <a:r>
              <a:rPr lang="en-US" sz="2500" b="1" dirty="0">
                <a:latin typeface="Times New Roman" panose="02020603050405020304" pitchFamily="18" charset="0"/>
                <a:cs typeface="Times New Roman" panose="02020603050405020304" pitchFamily="18" charset="0"/>
              </a:rPr>
              <a:t>Requirement gathering</a:t>
            </a:r>
            <a:r>
              <a:rPr lang="en-US" sz="25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500" dirty="0">
                <a:latin typeface="Times New Roman" panose="02020603050405020304" pitchFamily="18" charset="0"/>
                <a:cs typeface="Times New Roman" panose="02020603050405020304" pitchFamily="18" charset="0"/>
              </a:rPr>
              <a:t>The </a:t>
            </a:r>
            <a:r>
              <a:rPr lang="en-GB" sz="2500" b="1" dirty="0">
                <a:solidFill>
                  <a:srgbClr val="FF0000"/>
                </a:solidFill>
                <a:latin typeface="Times New Roman" panose="02020603050405020304" pitchFamily="18" charset="0"/>
                <a:cs typeface="Times New Roman" panose="02020603050405020304" pitchFamily="18" charset="0"/>
              </a:rPr>
              <a:t>goal</a:t>
            </a:r>
            <a:r>
              <a:rPr lang="en-GB" sz="2500" dirty="0">
                <a:latin typeface="Times New Roman" panose="02020603050405020304" pitchFamily="18" charset="0"/>
                <a:cs typeface="Times New Roman" panose="02020603050405020304" pitchFamily="18" charset="0"/>
              </a:rPr>
              <a:t> of </a:t>
            </a:r>
            <a:r>
              <a:rPr lang="en-GB" sz="2500" b="1" dirty="0">
                <a:latin typeface="Times New Roman" panose="02020603050405020304" pitchFamily="18" charset="0"/>
                <a:cs typeface="Times New Roman" panose="02020603050405020304" pitchFamily="18" charset="0"/>
              </a:rPr>
              <a:t>requirements</a:t>
            </a:r>
            <a:r>
              <a:rPr lang="en-GB" sz="2500" dirty="0">
                <a:latin typeface="Times New Roman" panose="02020603050405020304" pitchFamily="18" charset="0"/>
                <a:cs typeface="Times New Roman" panose="02020603050405020304" pitchFamily="18" charset="0"/>
              </a:rPr>
              <a:t> </a:t>
            </a:r>
            <a:r>
              <a:rPr lang="en-GB" sz="2500" b="1" dirty="0">
                <a:latin typeface="Times New Roman" panose="02020603050405020304" pitchFamily="18" charset="0"/>
                <a:cs typeface="Times New Roman" panose="02020603050405020304" pitchFamily="18" charset="0"/>
              </a:rPr>
              <a:t>elicitation</a:t>
            </a:r>
            <a:r>
              <a:rPr lang="en-GB" sz="2500" dirty="0">
                <a:latin typeface="Times New Roman" panose="02020603050405020304" pitchFamily="18" charset="0"/>
                <a:cs typeface="Times New Roman" panose="02020603050405020304" pitchFamily="18" charset="0"/>
              </a:rPr>
              <a:t> is to </a:t>
            </a:r>
            <a:r>
              <a:rPr lang="en-GB" sz="2500" b="1" dirty="0">
                <a:solidFill>
                  <a:srgbClr val="6600CC"/>
                </a:solidFill>
                <a:latin typeface="Times New Roman" panose="02020603050405020304" pitchFamily="18" charset="0"/>
                <a:cs typeface="Times New Roman" panose="02020603050405020304" pitchFamily="18" charset="0"/>
              </a:rPr>
              <a:t>ensure</a:t>
            </a:r>
            <a:r>
              <a:rPr lang="en-GB" sz="2500" dirty="0">
                <a:latin typeface="Times New Roman" panose="02020603050405020304" pitchFamily="18" charset="0"/>
                <a:cs typeface="Times New Roman" panose="02020603050405020304" pitchFamily="18" charset="0"/>
              </a:rPr>
              <a:t> that the </a:t>
            </a:r>
            <a:r>
              <a:rPr lang="en-GB" sz="2500" b="1" dirty="0">
                <a:solidFill>
                  <a:srgbClr val="6600CC"/>
                </a:solidFill>
                <a:latin typeface="Times New Roman" panose="02020603050405020304" pitchFamily="18" charset="0"/>
                <a:cs typeface="Times New Roman" panose="02020603050405020304" pitchFamily="18" charset="0"/>
              </a:rPr>
              <a:t>software</a:t>
            </a:r>
            <a:r>
              <a:rPr lang="en-GB" sz="25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500" b="1" dirty="0">
                <a:solidFill>
                  <a:srgbClr val="6600CC"/>
                </a:solidFill>
                <a:latin typeface="Times New Roman" panose="02020603050405020304" pitchFamily="18" charset="0"/>
                <a:cs typeface="Times New Roman" panose="02020603050405020304" pitchFamily="18" charset="0"/>
              </a:rPr>
              <a:t>		development</a:t>
            </a:r>
            <a:r>
              <a:rPr lang="en-GB" sz="2500" dirty="0">
                <a:latin typeface="Times New Roman" panose="02020603050405020304" pitchFamily="18" charset="0"/>
                <a:cs typeface="Times New Roman" panose="02020603050405020304" pitchFamily="18" charset="0"/>
              </a:rPr>
              <a:t> </a:t>
            </a:r>
            <a:r>
              <a:rPr lang="en-GB" sz="2500" b="1" dirty="0">
                <a:solidFill>
                  <a:srgbClr val="6600CC"/>
                </a:solidFill>
                <a:latin typeface="Times New Roman" panose="02020603050405020304" pitchFamily="18" charset="0"/>
                <a:cs typeface="Times New Roman" panose="02020603050405020304" pitchFamily="18" charset="0"/>
              </a:rPr>
              <a:t>process</a:t>
            </a:r>
            <a:r>
              <a:rPr lang="en-GB" sz="2500" dirty="0">
                <a:latin typeface="Times New Roman" panose="02020603050405020304" pitchFamily="18" charset="0"/>
                <a:cs typeface="Times New Roman" panose="02020603050405020304" pitchFamily="18" charset="0"/>
              </a:rPr>
              <a:t> is based on a </a:t>
            </a:r>
            <a:r>
              <a:rPr lang="en-GB" sz="2500" b="1" dirty="0">
                <a:solidFill>
                  <a:srgbClr val="FF0000"/>
                </a:solidFill>
                <a:latin typeface="Times New Roman" panose="02020603050405020304" pitchFamily="18" charset="0"/>
                <a:cs typeface="Times New Roman" panose="02020603050405020304" pitchFamily="18" charset="0"/>
              </a:rPr>
              <a:t>clear</a:t>
            </a:r>
            <a:r>
              <a:rPr lang="en-GB" sz="2500" dirty="0">
                <a:latin typeface="Times New Roman" panose="02020603050405020304" pitchFamily="18" charset="0"/>
                <a:cs typeface="Times New Roman" panose="02020603050405020304" pitchFamily="18" charset="0"/>
              </a:rPr>
              <a:t> and </a:t>
            </a:r>
            <a:r>
              <a:rPr lang="en-GB" sz="2500" b="1" dirty="0">
                <a:solidFill>
                  <a:srgbClr val="FF0000"/>
                </a:solidFill>
                <a:latin typeface="Times New Roman" panose="02020603050405020304" pitchFamily="18" charset="0"/>
                <a:cs typeface="Times New Roman" panose="02020603050405020304" pitchFamily="18" charset="0"/>
              </a:rPr>
              <a:t>comprehensive</a:t>
            </a:r>
          </a:p>
          <a:p>
            <a:pPr marL="0" indent="0" algn="just">
              <a:lnSpc>
                <a:spcPct val="150000"/>
              </a:lnSpc>
              <a:spcBef>
                <a:spcPts val="0"/>
              </a:spcBef>
              <a:buNone/>
            </a:pPr>
            <a:r>
              <a:rPr lang="en-GB" sz="2500" b="1" dirty="0">
                <a:solidFill>
                  <a:srgbClr val="FF0000"/>
                </a:solidFill>
                <a:latin typeface="Times New Roman" panose="02020603050405020304" pitchFamily="18" charset="0"/>
                <a:cs typeface="Times New Roman" panose="02020603050405020304" pitchFamily="18" charset="0"/>
              </a:rPr>
              <a:t>				understanding</a:t>
            </a:r>
            <a:r>
              <a:rPr lang="en-GB" sz="2500" dirty="0">
                <a:latin typeface="Times New Roman" panose="02020603050405020304" pitchFamily="18" charset="0"/>
                <a:cs typeface="Times New Roman" panose="02020603050405020304" pitchFamily="18" charset="0"/>
              </a:rPr>
              <a:t> of the </a:t>
            </a:r>
            <a:r>
              <a:rPr lang="en-GB" sz="2500" b="1" dirty="0">
                <a:solidFill>
                  <a:srgbClr val="FF0000"/>
                </a:solidFill>
                <a:latin typeface="Times New Roman" panose="02020603050405020304" pitchFamily="18" charset="0"/>
                <a:cs typeface="Times New Roman" panose="02020603050405020304" pitchFamily="18" charset="0"/>
              </a:rPr>
              <a:t>customer’s</a:t>
            </a:r>
            <a:r>
              <a:rPr lang="en-GB" sz="2500" dirty="0">
                <a:latin typeface="Times New Roman" panose="02020603050405020304" pitchFamily="18" charset="0"/>
                <a:cs typeface="Times New Roman" panose="02020603050405020304" pitchFamily="18" charset="0"/>
              </a:rPr>
              <a:t> </a:t>
            </a:r>
            <a:r>
              <a:rPr lang="en-GB" sz="2500" b="1" dirty="0">
                <a:solidFill>
                  <a:srgbClr val="FF0000"/>
                </a:solidFill>
                <a:latin typeface="Times New Roman" panose="02020603050405020304" pitchFamily="18" charset="0"/>
                <a:cs typeface="Times New Roman" panose="02020603050405020304" pitchFamily="18" charset="0"/>
              </a:rPr>
              <a:t>needs</a:t>
            </a:r>
            <a:r>
              <a:rPr lang="en-GB" sz="2500" dirty="0">
                <a:latin typeface="Times New Roman" panose="02020603050405020304" pitchFamily="18" charset="0"/>
                <a:cs typeface="Times New Roman" panose="02020603050405020304" pitchFamily="18" charset="0"/>
              </a:rPr>
              <a:t> and </a:t>
            </a:r>
            <a:r>
              <a:rPr lang="en-GB" sz="2500" b="1" dirty="0">
                <a:solidFill>
                  <a:srgbClr val="FF0000"/>
                </a:solidFill>
                <a:latin typeface="Times New Roman" panose="02020603050405020304" pitchFamily="18" charset="0"/>
                <a:cs typeface="Times New Roman" panose="02020603050405020304" pitchFamily="18" charset="0"/>
              </a:rPr>
              <a:t>requirements</a:t>
            </a:r>
            <a:r>
              <a:rPr lang="en-GB" sz="25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22135F09-8F67-4CD9-BE14-FD825BACE1E6}" type="slidenum">
              <a:rPr lang="en-GB" smtClean="0"/>
              <a:t>20</a:t>
            </a:fld>
            <a:endParaRPr lang="en-GB"/>
          </a:p>
        </p:txBody>
      </p:sp>
    </p:spTree>
    <p:extLst>
      <p:ext uri="{BB962C8B-B14F-4D97-AF65-F5344CB8AC3E}">
        <p14:creationId xmlns:p14="http://schemas.microsoft.com/office/powerpoint/2010/main" val="3050402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412953"/>
          </a:xfrm>
        </p:spPr>
        <p:txBody>
          <a:bodyPr>
            <a:noAutofit/>
          </a:bodyPr>
          <a:lstStyle/>
          <a:p>
            <a:pPr algn="ctr">
              <a:lnSpc>
                <a:spcPct val="150000"/>
              </a:lnSpc>
              <a:spcBef>
                <a:spcPts val="0"/>
              </a:spcBef>
            </a:pPr>
            <a:r>
              <a:rPr lang="en-US" sz="2800" b="1" dirty="0">
                <a:solidFill>
                  <a:srgbClr val="FF0000"/>
                </a:solidFill>
                <a:latin typeface="Times New Roman" panose="02020603050405020304" pitchFamily="18" charset="0"/>
                <a:cs typeface="Times New Roman" panose="02020603050405020304" pitchFamily="18" charset="0"/>
              </a:rPr>
              <a:t>1. Requirements Elicitation -------</a:t>
            </a:r>
          </a:p>
        </p:txBody>
      </p:sp>
      <p:sp>
        <p:nvSpPr>
          <p:cNvPr id="3" name="Content Placeholder 2"/>
          <p:cNvSpPr>
            <a:spLocks noGrp="1"/>
          </p:cNvSpPr>
          <p:nvPr>
            <p:ph idx="1"/>
          </p:nvPr>
        </p:nvSpPr>
        <p:spPr>
          <a:xfrm>
            <a:off x="0" y="280218"/>
            <a:ext cx="12192000" cy="6577781"/>
          </a:xfrm>
        </p:spPr>
        <p:txBody>
          <a:bodyPr>
            <a:noAutofit/>
          </a:bodyPr>
          <a:lstStyle/>
          <a:p>
            <a:pPr algn="just">
              <a:lnSpc>
                <a:spcPct val="150000"/>
              </a:lnSpc>
              <a:spcBef>
                <a:spcPts val="0"/>
              </a:spcBef>
              <a:buFont typeface="Wingdings" panose="05000000000000000000" pitchFamily="2" charset="2"/>
              <a:buChar char="§"/>
            </a:pPr>
            <a:r>
              <a:rPr lang="en-GB" sz="2500" b="1" dirty="0">
                <a:latin typeface="Times New Roman" panose="02020603050405020304" pitchFamily="18" charset="0"/>
                <a:cs typeface="Times New Roman" panose="02020603050405020304" pitchFamily="18" charset="0"/>
              </a:rPr>
              <a:t>Requirements elicitation </a:t>
            </a:r>
            <a:r>
              <a:rPr lang="en-GB" sz="2500" dirty="0">
                <a:latin typeface="Times New Roman" panose="02020603050405020304" pitchFamily="18" charset="0"/>
                <a:cs typeface="Times New Roman" panose="02020603050405020304" pitchFamily="18" charset="0"/>
              </a:rPr>
              <a:t>involves the </a:t>
            </a:r>
            <a:r>
              <a:rPr lang="en-GB" sz="2500" b="1" dirty="0">
                <a:solidFill>
                  <a:srgbClr val="9900CC"/>
                </a:solidFill>
                <a:latin typeface="Times New Roman" panose="02020603050405020304" pitchFamily="18" charset="0"/>
                <a:cs typeface="Times New Roman" panose="02020603050405020304" pitchFamily="18" charset="0"/>
              </a:rPr>
              <a:t>identification</a:t>
            </a:r>
            <a:r>
              <a:rPr lang="en-GB" sz="2500" dirty="0">
                <a:latin typeface="Times New Roman" panose="02020603050405020304" pitchFamily="18" charset="0"/>
                <a:cs typeface="Times New Roman" panose="02020603050405020304" pitchFamily="18" charset="0"/>
              </a:rPr>
              <a:t>, </a:t>
            </a:r>
            <a:r>
              <a:rPr lang="en-GB" sz="2500" b="1" dirty="0">
                <a:solidFill>
                  <a:srgbClr val="9900CC"/>
                </a:solidFill>
                <a:latin typeface="Times New Roman" panose="02020603050405020304" pitchFamily="18" charset="0"/>
                <a:cs typeface="Times New Roman" panose="02020603050405020304" pitchFamily="18" charset="0"/>
              </a:rPr>
              <a:t>collection</a:t>
            </a:r>
            <a:r>
              <a:rPr lang="en-GB" sz="25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500" b="1" dirty="0">
                <a:solidFill>
                  <a:srgbClr val="9900CC"/>
                </a:solidFill>
                <a:latin typeface="Times New Roman" panose="02020603050405020304" pitchFamily="18" charset="0"/>
                <a:cs typeface="Times New Roman" panose="02020603050405020304" pitchFamily="18" charset="0"/>
              </a:rPr>
              <a:t>		analysis</a:t>
            </a:r>
            <a:r>
              <a:rPr lang="en-GB" sz="2500" dirty="0">
                <a:latin typeface="Times New Roman" panose="02020603050405020304" pitchFamily="18" charset="0"/>
                <a:cs typeface="Times New Roman" panose="02020603050405020304" pitchFamily="18" charset="0"/>
              </a:rPr>
              <a:t>, and </a:t>
            </a:r>
            <a:r>
              <a:rPr lang="en-GB" sz="2500" b="1" dirty="0">
                <a:solidFill>
                  <a:srgbClr val="9900CC"/>
                </a:solidFill>
                <a:latin typeface="Times New Roman" panose="02020603050405020304" pitchFamily="18" charset="0"/>
                <a:cs typeface="Times New Roman" panose="02020603050405020304" pitchFamily="18" charset="0"/>
              </a:rPr>
              <a:t>refinement</a:t>
            </a:r>
            <a:r>
              <a:rPr lang="en-GB" sz="2500" dirty="0">
                <a:latin typeface="Times New Roman" panose="02020603050405020304" pitchFamily="18" charset="0"/>
                <a:cs typeface="Times New Roman" panose="02020603050405020304" pitchFamily="18" charset="0"/>
              </a:rPr>
              <a:t> of the </a:t>
            </a:r>
            <a:r>
              <a:rPr lang="en-GB" sz="2500" b="1" dirty="0">
                <a:solidFill>
                  <a:srgbClr val="9900CC"/>
                </a:solidFill>
                <a:latin typeface="Times New Roman" panose="02020603050405020304" pitchFamily="18" charset="0"/>
                <a:cs typeface="Times New Roman" panose="02020603050405020304" pitchFamily="18" charset="0"/>
              </a:rPr>
              <a:t>requirements</a:t>
            </a:r>
            <a:r>
              <a:rPr lang="en-GB" sz="2500" dirty="0">
                <a:latin typeface="Times New Roman" panose="02020603050405020304" pitchFamily="18" charset="0"/>
                <a:cs typeface="Times New Roman" panose="02020603050405020304" pitchFamily="18" charset="0"/>
              </a:rPr>
              <a:t> for a </a:t>
            </a:r>
            <a:r>
              <a:rPr lang="en-GB" sz="2500" b="1" dirty="0">
                <a:solidFill>
                  <a:srgbClr val="A50021"/>
                </a:solidFill>
                <a:latin typeface="Times New Roman" panose="02020603050405020304" pitchFamily="18" charset="0"/>
                <a:cs typeface="Times New Roman" panose="02020603050405020304" pitchFamily="18" charset="0"/>
              </a:rPr>
              <a:t>software/system</a:t>
            </a:r>
            <a:r>
              <a:rPr lang="en-GB" sz="25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500" b="1" dirty="0">
                <a:latin typeface="Times New Roman" panose="02020603050405020304" pitchFamily="18" charset="0"/>
                <a:cs typeface="Times New Roman" panose="02020603050405020304" pitchFamily="18" charset="0"/>
              </a:rPr>
              <a:t>Requirements elicitation </a:t>
            </a:r>
            <a:r>
              <a:rPr lang="en-GB" sz="2500" dirty="0">
                <a:latin typeface="Times New Roman" panose="02020603050405020304" pitchFamily="18" charset="0"/>
                <a:cs typeface="Times New Roman" panose="02020603050405020304" pitchFamily="18" charset="0"/>
              </a:rPr>
              <a:t>involves </a:t>
            </a:r>
            <a:r>
              <a:rPr lang="en-GB" sz="2500" b="1" dirty="0">
                <a:solidFill>
                  <a:srgbClr val="A50021"/>
                </a:solidFill>
                <a:latin typeface="Times New Roman" panose="02020603050405020304" pitchFamily="18" charset="0"/>
                <a:cs typeface="Times New Roman" panose="02020603050405020304" pitchFamily="18" charset="0"/>
              </a:rPr>
              <a:t>stakeholders</a:t>
            </a:r>
            <a:r>
              <a:rPr lang="en-GB" sz="2500" dirty="0">
                <a:latin typeface="Times New Roman" panose="02020603050405020304" pitchFamily="18" charset="0"/>
                <a:cs typeface="Times New Roman" panose="02020603050405020304" pitchFamily="18" charset="0"/>
              </a:rPr>
              <a:t> from </a:t>
            </a:r>
            <a:r>
              <a:rPr lang="en-GB" sz="2500" b="1" dirty="0">
                <a:solidFill>
                  <a:srgbClr val="660033"/>
                </a:solidFill>
                <a:latin typeface="Times New Roman" panose="02020603050405020304" pitchFamily="18" charset="0"/>
                <a:cs typeface="Times New Roman" panose="02020603050405020304" pitchFamily="18" charset="0"/>
              </a:rPr>
              <a:t>different</a:t>
            </a:r>
            <a:r>
              <a:rPr lang="en-GB" sz="2500" b="1" dirty="0">
                <a:latin typeface="Times New Roman" panose="02020603050405020304" pitchFamily="18" charset="0"/>
                <a:cs typeface="Times New Roman" panose="02020603050405020304" pitchFamily="18" charset="0"/>
              </a:rPr>
              <a:t> </a:t>
            </a:r>
            <a:r>
              <a:rPr lang="en-GB" sz="2500" b="1" dirty="0">
                <a:solidFill>
                  <a:srgbClr val="660033"/>
                </a:solidFill>
                <a:latin typeface="Times New Roman" panose="02020603050405020304" pitchFamily="18" charset="0"/>
                <a:cs typeface="Times New Roman" panose="02020603050405020304" pitchFamily="18" charset="0"/>
              </a:rPr>
              <a:t>areas</a:t>
            </a:r>
            <a:r>
              <a:rPr lang="en-GB" sz="2500" dirty="0">
                <a:latin typeface="Times New Roman" panose="02020603050405020304" pitchFamily="18" charset="0"/>
                <a:cs typeface="Times New Roman" panose="02020603050405020304" pitchFamily="18" charset="0"/>
              </a:rPr>
              <a:t> of the </a:t>
            </a:r>
          </a:p>
          <a:p>
            <a:pPr marL="0" indent="0" algn="just">
              <a:lnSpc>
                <a:spcPct val="150000"/>
              </a:lnSpc>
              <a:spcBef>
                <a:spcPts val="0"/>
              </a:spcBef>
              <a:buNone/>
            </a:pPr>
            <a:r>
              <a:rPr lang="en-GB" sz="2500" b="1" dirty="0">
                <a:solidFill>
                  <a:srgbClr val="660033"/>
                </a:solidFill>
                <a:latin typeface="Times New Roman" panose="02020603050405020304" pitchFamily="18" charset="0"/>
                <a:cs typeface="Times New Roman" panose="02020603050405020304" pitchFamily="18" charset="0"/>
              </a:rPr>
              <a:t>		organization</a:t>
            </a:r>
            <a:r>
              <a:rPr lang="en-GB" sz="2500" dirty="0">
                <a:latin typeface="Times New Roman" panose="02020603050405020304" pitchFamily="18" charset="0"/>
                <a:cs typeface="Times New Roman" panose="02020603050405020304" pitchFamily="18" charset="0"/>
              </a:rPr>
              <a:t>, including </a:t>
            </a:r>
            <a:r>
              <a:rPr lang="en-GB" sz="2500" b="1" dirty="0">
                <a:solidFill>
                  <a:srgbClr val="FF0000"/>
                </a:solidFill>
                <a:latin typeface="Times New Roman" panose="02020603050405020304" pitchFamily="18" charset="0"/>
                <a:cs typeface="Times New Roman" panose="02020603050405020304" pitchFamily="18" charset="0"/>
              </a:rPr>
              <a:t>business owners, end-users</a:t>
            </a:r>
            <a:r>
              <a:rPr lang="en-GB" sz="2500" dirty="0">
                <a:latin typeface="Times New Roman" panose="02020603050405020304" pitchFamily="18" charset="0"/>
                <a:cs typeface="Times New Roman" panose="02020603050405020304" pitchFamily="18" charset="0"/>
              </a:rPr>
              <a:t>, and </a:t>
            </a:r>
            <a:r>
              <a:rPr lang="en-GB" sz="2500" b="1" dirty="0">
                <a:solidFill>
                  <a:srgbClr val="FF0000"/>
                </a:solidFill>
                <a:latin typeface="Times New Roman" panose="02020603050405020304" pitchFamily="18" charset="0"/>
                <a:cs typeface="Times New Roman" panose="02020603050405020304" pitchFamily="18" charset="0"/>
              </a:rPr>
              <a:t>technical experts</a:t>
            </a:r>
            <a:r>
              <a:rPr lang="en-GB" sz="25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500" dirty="0">
                <a:latin typeface="Times New Roman" panose="02020603050405020304" pitchFamily="18" charset="0"/>
                <a:cs typeface="Times New Roman" panose="02020603050405020304" pitchFamily="18" charset="0"/>
              </a:rPr>
              <a:t>The </a:t>
            </a:r>
            <a:r>
              <a:rPr lang="en-GB" sz="2500" b="1" dirty="0">
                <a:solidFill>
                  <a:srgbClr val="9900CC"/>
                </a:solidFill>
                <a:latin typeface="Times New Roman" panose="02020603050405020304" pitchFamily="18" charset="0"/>
                <a:cs typeface="Times New Roman" panose="02020603050405020304" pitchFamily="18" charset="0"/>
              </a:rPr>
              <a:t>output</a:t>
            </a:r>
            <a:r>
              <a:rPr lang="en-GB" sz="2500" dirty="0">
                <a:latin typeface="Times New Roman" panose="02020603050405020304" pitchFamily="18" charset="0"/>
                <a:cs typeface="Times New Roman" panose="02020603050405020304" pitchFamily="18" charset="0"/>
              </a:rPr>
              <a:t> of the </a:t>
            </a:r>
            <a:r>
              <a:rPr lang="en-GB" sz="2500" b="1" dirty="0">
                <a:solidFill>
                  <a:srgbClr val="9900CC"/>
                </a:solidFill>
                <a:latin typeface="Times New Roman" panose="02020603050405020304" pitchFamily="18" charset="0"/>
                <a:cs typeface="Times New Roman" panose="02020603050405020304" pitchFamily="18" charset="0"/>
              </a:rPr>
              <a:t>requirements</a:t>
            </a:r>
            <a:r>
              <a:rPr lang="en-GB" sz="2500" dirty="0">
                <a:latin typeface="Times New Roman" panose="02020603050405020304" pitchFamily="18" charset="0"/>
                <a:cs typeface="Times New Roman" panose="02020603050405020304" pitchFamily="18" charset="0"/>
              </a:rPr>
              <a:t> </a:t>
            </a:r>
            <a:r>
              <a:rPr lang="en-GB" sz="2500" b="1" dirty="0">
                <a:solidFill>
                  <a:srgbClr val="9900CC"/>
                </a:solidFill>
                <a:latin typeface="Times New Roman" panose="02020603050405020304" pitchFamily="18" charset="0"/>
                <a:cs typeface="Times New Roman" panose="02020603050405020304" pitchFamily="18" charset="0"/>
              </a:rPr>
              <a:t>elicitation</a:t>
            </a:r>
            <a:r>
              <a:rPr lang="en-GB" sz="2500" dirty="0">
                <a:latin typeface="Times New Roman" panose="02020603050405020304" pitchFamily="18" charset="0"/>
                <a:cs typeface="Times New Roman" panose="02020603050405020304" pitchFamily="18" charset="0"/>
              </a:rPr>
              <a:t> </a:t>
            </a:r>
            <a:r>
              <a:rPr lang="en-GB" sz="2500" b="1" dirty="0">
                <a:solidFill>
                  <a:srgbClr val="9900CC"/>
                </a:solidFill>
                <a:latin typeface="Times New Roman" panose="02020603050405020304" pitchFamily="18" charset="0"/>
                <a:cs typeface="Times New Roman" panose="02020603050405020304" pitchFamily="18" charset="0"/>
              </a:rPr>
              <a:t>process</a:t>
            </a:r>
            <a:r>
              <a:rPr lang="en-GB" sz="2500" dirty="0">
                <a:latin typeface="Times New Roman" panose="02020603050405020304" pitchFamily="18" charset="0"/>
                <a:cs typeface="Times New Roman" panose="02020603050405020304" pitchFamily="18" charset="0"/>
              </a:rPr>
              <a:t> is a </a:t>
            </a:r>
            <a:r>
              <a:rPr lang="en-GB" sz="2500" b="1" dirty="0">
                <a:solidFill>
                  <a:srgbClr val="006600"/>
                </a:solidFill>
                <a:latin typeface="Times New Roman" panose="02020603050405020304" pitchFamily="18" charset="0"/>
                <a:cs typeface="Times New Roman" panose="02020603050405020304" pitchFamily="18" charset="0"/>
              </a:rPr>
              <a:t>set</a:t>
            </a:r>
            <a:r>
              <a:rPr lang="en-GB" sz="2500" dirty="0">
                <a:latin typeface="Times New Roman" panose="02020603050405020304" pitchFamily="18" charset="0"/>
                <a:cs typeface="Times New Roman" panose="02020603050405020304" pitchFamily="18" charset="0"/>
              </a:rPr>
              <a:t> of </a:t>
            </a:r>
            <a:r>
              <a:rPr lang="en-GB" sz="2500" b="1" dirty="0">
                <a:solidFill>
                  <a:srgbClr val="006600"/>
                </a:solidFill>
                <a:latin typeface="Times New Roman" panose="02020603050405020304" pitchFamily="18" charset="0"/>
                <a:cs typeface="Times New Roman" panose="02020603050405020304" pitchFamily="18" charset="0"/>
              </a:rPr>
              <a:t>clear</a:t>
            </a:r>
            <a:r>
              <a:rPr lang="en-GB" sz="25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500" b="1" dirty="0">
                <a:solidFill>
                  <a:srgbClr val="006600"/>
                </a:solidFill>
                <a:latin typeface="Times New Roman" panose="02020603050405020304" pitchFamily="18" charset="0"/>
                <a:cs typeface="Times New Roman" panose="02020603050405020304" pitchFamily="18" charset="0"/>
              </a:rPr>
              <a:t>			concise</a:t>
            </a:r>
            <a:r>
              <a:rPr lang="en-GB" sz="2500" dirty="0">
                <a:latin typeface="Times New Roman" panose="02020603050405020304" pitchFamily="18" charset="0"/>
                <a:cs typeface="Times New Roman" panose="02020603050405020304" pitchFamily="18" charset="0"/>
              </a:rPr>
              <a:t>, and </a:t>
            </a:r>
            <a:r>
              <a:rPr lang="en-GB" sz="2500" b="1" dirty="0">
                <a:solidFill>
                  <a:srgbClr val="006600"/>
                </a:solidFill>
                <a:latin typeface="Times New Roman" panose="02020603050405020304" pitchFamily="18" charset="0"/>
                <a:cs typeface="Times New Roman" panose="02020603050405020304" pitchFamily="18" charset="0"/>
              </a:rPr>
              <a:t>well-defined requirements </a:t>
            </a:r>
            <a:r>
              <a:rPr lang="en-GB" sz="2500" dirty="0">
                <a:latin typeface="Times New Roman" panose="02020603050405020304" pitchFamily="18" charset="0"/>
                <a:cs typeface="Times New Roman" panose="02020603050405020304" pitchFamily="18" charset="0"/>
              </a:rPr>
              <a:t>that </a:t>
            </a:r>
            <a:r>
              <a:rPr lang="en-GB" sz="2500" b="1" dirty="0">
                <a:latin typeface="Times New Roman" panose="02020603050405020304" pitchFamily="18" charset="0"/>
                <a:cs typeface="Times New Roman" panose="02020603050405020304" pitchFamily="18" charset="0"/>
              </a:rPr>
              <a:t>serve</a:t>
            </a:r>
            <a:r>
              <a:rPr lang="en-GB" sz="2500" dirty="0">
                <a:latin typeface="Times New Roman" panose="02020603050405020304" pitchFamily="18" charset="0"/>
                <a:cs typeface="Times New Roman" panose="02020603050405020304" pitchFamily="18" charset="0"/>
              </a:rPr>
              <a:t> as the </a:t>
            </a:r>
          </a:p>
          <a:p>
            <a:pPr marL="0" indent="0" algn="just">
              <a:lnSpc>
                <a:spcPct val="150000"/>
              </a:lnSpc>
              <a:spcBef>
                <a:spcPts val="0"/>
              </a:spcBef>
              <a:buNone/>
            </a:pPr>
            <a:r>
              <a:rPr lang="en-GB" sz="2500" b="1" dirty="0">
                <a:latin typeface="Times New Roman" panose="02020603050405020304" pitchFamily="18" charset="0"/>
                <a:cs typeface="Times New Roman" panose="02020603050405020304" pitchFamily="18" charset="0"/>
              </a:rPr>
              <a:t>				basis</a:t>
            </a:r>
            <a:r>
              <a:rPr lang="en-GB" sz="2500" dirty="0">
                <a:latin typeface="Times New Roman" panose="02020603050405020304" pitchFamily="18" charset="0"/>
                <a:cs typeface="Times New Roman" panose="02020603050405020304" pitchFamily="18" charset="0"/>
              </a:rPr>
              <a:t> for the </a:t>
            </a:r>
            <a:r>
              <a:rPr lang="en-GB" sz="2500" b="1" dirty="0">
                <a:latin typeface="Times New Roman" panose="02020603050405020304" pitchFamily="18" charset="0"/>
                <a:cs typeface="Times New Roman" panose="02020603050405020304" pitchFamily="18" charset="0"/>
              </a:rPr>
              <a:t>design</a:t>
            </a:r>
            <a:r>
              <a:rPr lang="en-GB" sz="2500" dirty="0">
                <a:latin typeface="Times New Roman" panose="02020603050405020304" pitchFamily="18" charset="0"/>
                <a:cs typeface="Times New Roman" panose="02020603050405020304" pitchFamily="18" charset="0"/>
              </a:rPr>
              <a:t> and </a:t>
            </a:r>
            <a:r>
              <a:rPr lang="en-GB" sz="2500" b="1" dirty="0">
                <a:latin typeface="Times New Roman" panose="02020603050405020304" pitchFamily="18" charset="0"/>
                <a:cs typeface="Times New Roman" panose="02020603050405020304" pitchFamily="18" charset="0"/>
              </a:rPr>
              <a:t>development</a:t>
            </a:r>
            <a:r>
              <a:rPr lang="en-GB" sz="2500" dirty="0">
                <a:latin typeface="Times New Roman" panose="02020603050405020304" pitchFamily="18" charset="0"/>
                <a:cs typeface="Times New Roman" panose="02020603050405020304" pitchFamily="18" charset="0"/>
              </a:rPr>
              <a:t> of the </a:t>
            </a:r>
            <a:r>
              <a:rPr lang="en-GB" sz="2500" b="1" dirty="0">
                <a:solidFill>
                  <a:srgbClr val="A50021"/>
                </a:solidFill>
                <a:latin typeface="Times New Roman" panose="02020603050405020304" pitchFamily="18" charset="0"/>
                <a:cs typeface="Times New Roman" panose="02020603050405020304" pitchFamily="18" charset="0"/>
              </a:rPr>
              <a:t>software/system</a:t>
            </a:r>
            <a:r>
              <a:rPr lang="en-GB" sz="2500" dirty="0">
                <a:latin typeface="Times New Roman" panose="02020603050405020304" pitchFamily="18" charset="0"/>
                <a:cs typeface="Times New Roman" panose="02020603050405020304" pitchFamily="18" charset="0"/>
              </a:rPr>
              <a:t>.</a:t>
            </a:r>
            <a:endParaRPr lang="en-US" altLang="en-US" sz="25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500" b="1" dirty="0">
                <a:latin typeface="Times New Roman" panose="02020603050405020304" pitchFamily="18" charset="0"/>
                <a:cs typeface="Times New Roman" panose="02020603050405020304" pitchFamily="18" charset="0"/>
              </a:rPr>
              <a:t>Requirements elicitation</a:t>
            </a:r>
            <a:r>
              <a:rPr lang="en-GB" sz="2500" dirty="0">
                <a:latin typeface="Times New Roman" panose="02020603050405020304" pitchFamily="18" charset="0"/>
                <a:cs typeface="Times New Roman" panose="02020603050405020304" pitchFamily="18" charset="0"/>
              </a:rPr>
              <a:t> is perhaps the most </a:t>
            </a:r>
            <a:r>
              <a:rPr lang="en-GB" sz="2500" b="1" dirty="0">
                <a:solidFill>
                  <a:srgbClr val="0000FF"/>
                </a:solidFill>
                <a:latin typeface="Times New Roman" panose="02020603050405020304" pitchFamily="18" charset="0"/>
                <a:cs typeface="Times New Roman" panose="02020603050405020304" pitchFamily="18" charset="0"/>
              </a:rPr>
              <a:t>difficult</a:t>
            </a:r>
            <a:r>
              <a:rPr lang="en-GB" sz="2500" dirty="0">
                <a:latin typeface="Times New Roman" panose="02020603050405020304" pitchFamily="18" charset="0"/>
                <a:cs typeface="Times New Roman" panose="02020603050405020304" pitchFamily="18" charset="0"/>
              </a:rPr>
              <a:t>, </a:t>
            </a:r>
            <a:r>
              <a:rPr lang="en-GB" sz="2500" b="1" dirty="0">
                <a:solidFill>
                  <a:srgbClr val="0000FF"/>
                </a:solidFill>
                <a:latin typeface="Times New Roman" panose="02020603050405020304" pitchFamily="18" charset="0"/>
                <a:cs typeface="Times New Roman" panose="02020603050405020304" pitchFamily="18" charset="0"/>
              </a:rPr>
              <a:t>most error-prone, </a:t>
            </a:r>
            <a:r>
              <a:rPr lang="en-GB" sz="2500" dirty="0">
                <a:latin typeface="Times New Roman" panose="02020603050405020304" pitchFamily="18" charset="0"/>
                <a:cs typeface="Times New Roman" panose="02020603050405020304" pitchFamily="18" charset="0"/>
              </a:rPr>
              <a:t>and most </a:t>
            </a:r>
            <a:r>
              <a:rPr lang="en-GB" sz="2500" b="1" dirty="0">
                <a:solidFill>
                  <a:srgbClr val="0000FF"/>
                </a:solidFill>
                <a:latin typeface="Times New Roman" panose="02020603050405020304" pitchFamily="18" charset="0"/>
                <a:cs typeface="Times New Roman" panose="02020603050405020304" pitchFamily="18" charset="0"/>
              </a:rPr>
              <a:t>communication-intensive </a:t>
            </a:r>
            <a:r>
              <a:rPr lang="en-GB" sz="2500" b="1" dirty="0">
                <a:latin typeface="Times New Roman" panose="02020603050405020304" pitchFamily="18" charset="0"/>
                <a:cs typeface="Times New Roman" panose="02020603050405020304" pitchFamily="18" charset="0"/>
              </a:rPr>
              <a:t>software</a:t>
            </a:r>
            <a:r>
              <a:rPr lang="en-GB" sz="2500" dirty="0">
                <a:latin typeface="Times New Roman" panose="02020603050405020304" pitchFamily="18" charset="0"/>
                <a:cs typeface="Times New Roman" panose="02020603050405020304" pitchFamily="18" charset="0"/>
              </a:rPr>
              <a:t> </a:t>
            </a:r>
            <a:r>
              <a:rPr lang="en-GB" sz="2500" b="1" dirty="0">
                <a:latin typeface="Times New Roman" panose="02020603050405020304" pitchFamily="18" charset="0"/>
                <a:cs typeface="Times New Roman" panose="02020603050405020304" pitchFamily="18" charset="0"/>
              </a:rPr>
              <a:t>development</a:t>
            </a:r>
            <a:r>
              <a:rPr lang="en-GB" sz="25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500" dirty="0">
                <a:latin typeface="Times New Roman" panose="02020603050405020304" pitchFamily="18" charset="0"/>
                <a:cs typeface="Times New Roman" panose="02020603050405020304" pitchFamily="18" charset="0"/>
              </a:rPr>
              <a:t>It can be </a:t>
            </a:r>
            <a:r>
              <a:rPr lang="en-GB" sz="2500" b="1" dirty="0">
                <a:solidFill>
                  <a:srgbClr val="660033"/>
                </a:solidFill>
                <a:latin typeface="Times New Roman" panose="02020603050405020304" pitchFamily="18" charset="0"/>
                <a:cs typeface="Times New Roman" panose="02020603050405020304" pitchFamily="18" charset="0"/>
              </a:rPr>
              <a:t>successful</a:t>
            </a:r>
            <a:r>
              <a:rPr lang="en-GB" sz="2500" dirty="0">
                <a:latin typeface="Times New Roman" panose="02020603050405020304" pitchFamily="18" charset="0"/>
                <a:cs typeface="Times New Roman" panose="02020603050405020304" pitchFamily="18" charset="0"/>
              </a:rPr>
              <a:t> only through an </a:t>
            </a:r>
            <a:r>
              <a:rPr lang="en-GB" sz="2500" b="1" dirty="0">
                <a:latin typeface="Times New Roman" panose="02020603050405020304" pitchFamily="18" charset="0"/>
                <a:cs typeface="Times New Roman" panose="02020603050405020304" pitchFamily="18" charset="0"/>
              </a:rPr>
              <a:t>effective</a:t>
            </a:r>
            <a:r>
              <a:rPr lang="en-GB" sz="2500" dirty="0">
                <a:latin typeface="Times New Roman" panose="02020603050405020304" pitchFamily="18" charset="0"/>
                <a:cs typeface="Times New Roman" panose="02020603050405020304" pitchFamily="18" charset="0"/>
              </a:rPr>
              <a:t> </a:t>
            </a:r>
            <a:r>
              <a:rPr lang="en-GB" sz="2500" b="1" dirty="0">
                <a:latin typeface="Times New Roman" panose="02020603050405020304" pitchFamily="18" charset="0"/>
                <a:cs typeface="Times New Roman" panose="02020603050405020304" pitchFamily="18" charset="0"/>
              </a:rPr>
              <a:t>customer-developer</a:t>
            </a:r>
            <a:r>
              <a:rPr lang="en-GB" sz="2500" dirty="0">
                <a:latin typeface="Times New Roman" panose="02020603050405020304" pitchFamily="18" charset="0"/>
                <a:cs typeface="Times New Roman" panose="02020603050405020304" pitchFamily="18" charset="0"/>
              </a:rPr>
              <a:t> </a:t>
            </a:r>
            <a:r>
              <a:rPr lang="en-GB" sz="2500" b="1" dirty="0">
                <a:latin typeface="Times New Roman" panose="02020603050405020304" pitchFamily="18" charset="0"/>
                <a:cs typeface="Times New Roman" panose="02020603050405020304" pitchFamily="18" charset="0"/>
              </a:rPr>
              <a:t>partnership</a:t>
            </a:r>
            <a:r>
              <a:rPr lang="en-GB" sz="25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500" dirty="0">
                <a:latin typeface="Times New Roman" panose="02020603050405020304" pitchFamily="18" charset="0"/>
                <a:cs typeface="Times New Roman" panose="02020603050405020304" pitchFamily="18" charset="0"/>
              </a:rPr>
              <a:t>It is </a:t>
            </a:r>
            <a:r>
              <a:rPr lang="en-GB" sz="2500" b="1" dirty="0">
                <a:solidFill>
                  <a:srgbClr val="9900CC"/>
                </a:solidFill>
                <a:latin typeface="Times New Roman" panose="02020603050405020304" pitchFamily="18" charset="0"/>
                <a:cs typeface="Times New Roman" panose="02020603050405020304" pitchFamily="18" charset="0"/>
              </a:rPr>
              <a:t>needed</a:t>
            </a:r>
            <a:r>
              <a:rPr lang="en-GB" sz="2500" dirty="0">
                <a:latin typeface="Times New Roman" panose="02020603050405020304" pitchFamily="18" charset="0"/>
                <a:cs typeface="Times New Roman" panose="02020603050405020304" pitchFamily="18" charset="0"/>
              </a:rPr>
              <a:t> to </a:t>
            </a:r>
            <a:r>
              <a:rPr lang="en-GB" sz="2500" b="1" dirty="0">
                <a:solidFill>
                  <a:srgbClr val="9900CC"/>
                </a:solidFill>
                <a:latin typeface="Times New Roman" panose="02020603050405020304" pitchFamily="18" charset="0"/>
                <a:cs typeface="Times New Roman" panose="02020603050405020304" pitchFamily="18" charset="0"/>
              </a:rPr>
              <a:t>know</a:t>
            </a:r>
            <a:r>
              <a:rPr lang="en-GB" sz="2500" dirty="0">
                <a:latin typeface="Times New Roman" panose="02020603050405020304" pitchFamily="18" charset="0"/>
                <a:cs typeface="Times New Roman" panose="02020603050405020304" pitchFamily="18" charset="0"/>
              </a:rPr>
              <a:t> </a:t>
            </a:r>
            <a:r>
              <a:rPr lang="en-GB" sz="2500" b="1" dirty="0">
                <a:solidFill>
                  <a:srgbClr val="FF0000"/>
                </a:solidFill>
                <a:latin typeface="Times New Roman" panose="02020603050405020304" pitchFamily="18" charset="0"/>
                <a:cs typeface="Times New Roman" panose="02020603050405020304" pitchFamily="18" charset="0"/>
              </a:rPr>
              <a:t>what</a:t>
            </a:r>
            <a:r>
              <a:rPr lang="en-GB" sz="2500" dirty="0">
                <a:latin typeface="Times New Roman" panose="02020603050405020304" pitchFamily="18" charset="0"/>
                <a:cs typeface="Times New Roman" panose="02020603050405020304" pitchFamily="18" charset="0"/>
              </a:rPr>
              <a:t> the </a:t>
            </a:r>
            <a:r>
              <a:rPr lang="en-GB" sz="2500" b="1" dirty="0">
                <a:solidFill>
                  <a:srgbClr val="FF0000"/>
                </a:solidFill>
                <a:latin typeface="Times New Roman" panose="02020603050405020304" pitchFamily="18" charset="0"/>
                <a:cs typeface="Times New Roman" panose="02020603050405020304" pitchFamily="18" charset="0"/>
              </a:rPr>
              <a:t>users</a:t>
            </a:r>
            <a:r>
              <a:rPr lang="en-GB" sz="2500" dirty="0">
                <a:latin typeface="Times New Roman" panose="02020603050405020304" pitchFamily="18" charset="0"/>
                <a:cs typeface="Times New Roman" panose="02020603050405020304" pitchFamily="18" charset="0"/>
              </a:rPr>
              <a:t> </a:t>
            </a:r>
            <a:r>
              <a:rPr lang="en-GB" sz="2500" b="1" dirty="0">
                <a:solidFill>
                  <a:srgbClr val="FF0000"/>
                </a:solidFill>
                <a:latin typeface="Times New Roman" panose="02020603050405020304" pitchFamily="18" charset="0"/>
                <a:cs typeface="Times New Roman" panose="02020603050405020304" pitchFamily="18" charset="0"/>
              </a:rPr>
              <a:t>really</a:t>
            </a:r>
            <a:r>
              <a:rPr lang="en-GB" sz="2500" dirty="0">
                <a:latin typeface="Times New Roman" panose="02020603050405020304" pitchFamily="18" charset="0"/>
                <a:cs typeface="Times New Roman" panose="02020603050405020304" pitchFamily="18" charset="0"/>
              </a:rPr>
              <a:t> </a:t>
            </a:r>
            <a:r>
              <a:rPr lang="en-GB" sz="2500" b="1" dirty="0">
                <a:solidFill>
                  <a:srgbClr val="FF0000"/>
                </a:solidFill>
                <a:latin typeface="Times New Roman" panose="02020603050405020304" pitchFamily="18" charset="0"/>
                <a:cs typeface="Times New Roman" panose="02020603050405020304" pitchFamily="18" charset="0"/>
              </a:rPr>
              <a:t>need</a:t>
            </a:r>
          </a:p>
          <a:p>
            <a:pPr lvl="1" algn="just">
              <a:lnSpc>
                <a:spcPct val="150000"/>
              </a:lnSpc>
              <a:spcBef>
                <a:spcPts val="0"/>
              </a:spcBef>
            </a:pPr>
            <a:endParaRPr lang="en-GB" altLang="en-US" sz="25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altLang="en-US" sz="25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GB" sz="25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2135F09-8F67-4CD9-BE14-FD825BACE1E6}" type="slidenum">
              <a:rPr lang="en-GB" smtClean="0"/>
              <a:t>21</a:t>
            </a:fld>
            <a:endParaRPr lang="en-GB"/>
          </a:p>
        </p:txBody>
      </p:sp>
    </p:spTree>
    <p:extLst>
      <p:ext uri="{BB962C8B-B14F-4D97-AF65-F5344CB8AC3E}">
        <p14:creationId xmlns:p14="http://schemas.microsoft.com/office/powerpoint/2010/main" val="3116196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77370"/>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Requirements Elicitation Methods</a:t>
            </a: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4171" y="377371"/>
            <a:ext cx="11843658" cy="6270172"/>
          </a:xfrm>
        </p:spPr>
        <p:txBody>
          <a:bodyPr>
            <a:normAutofit lnSpcReduction="10000"/>
          </a:bodyPr>
          <a:lstStyle/>
          <a:p>
            <a:pPr algn="just">
              <a:lnSpc>
                <a:spcPct val="150000"/>
              </a:lnSpc>
              <a:spcBef>
                <a:spcPts val="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Requirements elicitation methods </a:t>
            </a:r>
            <a:r>
              <a:rPr lang="en-US" dirty="0">
                <a:latin typeface="Times New Roman" panose="02020603050405020304" pitchFamily="18" charset="0"/>
                <a:cs typeface="Times New Roman" panose="02020603050405020304" pitchFamily="18" charset="0"/>
              </a:rPr>
              <a:t>include the following:</a:t>
            </a:r>
          </a:p>
          <a:p>
            <a:pPr lvl="1" algn="just">
              <a:lnSpc>
                <a:spcPct val="150000"/>
              </a:lnSpc>
              <a:spcBef>
                <a:spcPts val="0"/>
              </a:spcBef>
              <a:buFont typeface="Wingdings" panose="05000000000000000000" pitchFamily="2" charset="2"/>
              <a:buChar char="§"/>
            </a:pPr>
            <a:r>
              <a:rPr lang="en-US" sz="2800" b="1" dirty="0">
                <a:solidFill>
                  <a:srgbClr val="0000CC"/>
                </a:solidFill>
                <a:latin typeface="Times New Roman" panose="02020603050405020304" pitchFamily="18" charset="0"/>
                <a:cs typeface="Times New Roman" panose="02020603050405020304" pitchFamily="18" charset="0"/>
              </a:rPr>
              <a:t>Existing Document Analysis</a:t>
            </a:r>
          </a:p>
          <a:p>
            <a:pPr lvl="1" algn="just">
              <a:lnSpc>
                <a:spcPct val="150000"/>
              </a:lnSpc>
              <a:spcBef>
                <a:spcPts val="0"/>
              </a:spcBef>
              <a:buFont typeface="Wingdings" panose="05000000000000000000" pitchFamily="2" charset="2"/>
              <a:buChar char="§"/>
            </a:pPr>
            <a:r>
              <a:rPr lang="en-US" sz="2800" b="1" dirty="0">
                <a:solidFill>
                  <a:srgbClr val="0000CC"/>
                </a:solidFill>
                <a:latin typeface="Times New Roman" panose="02020603050405020304" pitchFamily="18" charset="0"/>
                <a:cs typeface="Times New Roman" panose="02020603050405020304" pitchFamily="18" charset="0"/>
              </a:rPr>
              <a:t>Interviews</a:t>
            </a:r>
          </a:p>
          <a:p>
            <a:pPr lvl="1" algn="just">
              <a:lnSpc>
                <a:spcPct val="150000"/>
              </a:lnSpc>
              <a:spcBef>
                <a:spcPts val="0"/>
              </a:spcBef>
              <a:buFont typeface="Wingdings" panose="05000000000000000000" pitchFamily="2" charset="2"/>
              <a:buChar char="§"/>
            </a:pPr>
            <a:r>
              <a:rPr lang="en-US" sz="2800" b="1" dirty="0">
                <a:solidFill>
                  <a:srgbClr val="0000CC"/>
                </a:solidFill>
                <a:latin typeface="Times New Roman" panose="02020603050405020304" pitchFamily="18" charset="0"/>
                <a:cs typeface="Times New Roman" panose="02020603050405020304" pitchFamily="18" charset="0"/>
              </a:rPr>
              <a:t>Questionnaires</a:t>
            </a:r>
          </a:p>
          <a:p>
            <a:pPr lvl="1" algn="just">
              <a:lnSpc>
                <a:spcPct val="150000"/>
              </a:lnSpc>
              <a:spcBef>
                <a:spcPts val="0"/>
              </a:spcBef>
              <a:buFont typeface="Wingdings" panose="05000000000000000000" pitchFamily="2" charset="2"/>
              <a:buChar char="§"/>
            </a:pPr>
            <a:r>
              <a:rPr lang="en-US" sz="2800" b="1" dirty="0">
                <a:solidFill>
                  <a:srgbClr val="660033"/>
                </a:solidFill>
                <a:latin typeface="Times New Roman" panose="02020603050405020304" pitchFamily="18" charset="0"/>
                <a:cs typeface="Times New Roman" panose="02020603050405020304" pitchFamily="18" charset="0"/>
              </a:rPr>
              <a:t>User observation</a:t>
            </a:r>
          </a:p>
          <a:p>
            <a:pPr lvl="1" algn="just">
              <a:lnSpc>
                <a:spcPct val="150000"/>
              </a:lnSpc>
              <a:spcBef>
                <a:spcPts val="0"/>
              </a:spcBef>
              <a:buFont typeface="Wingdings" panose="05000000000000000000" pitchFamily="2" charset="2"/>
              <a:buChar char="§"/>
            </a:pPr>
            <a:r>
              <a:rPr lang="en-US" sz="2800" b="1" dirty="0">
                <a:solidFill>
                  <a:srgbClr val="660033"/>
                </a:solidFill>
                <a:latin typeface="Times New Roman" panose="02020603050405020304" pitchFamily="18" charset="0"/>
                <a:cs typeface="Times New Roman" panose="02020603050405020304" pitchFamily="18" charset="0"/>
              </a:rPr>
              <a:t>Workshops </a:t>
            </a:r>
          </a:p>
          <a:p>
            <a:pPr lvl="1" algn="just">
              <a:lnSpc>
                <a:spcPct val="150000"/>
              </a:lnSpc>
              <a:spcBef>
                <a:spcPts val="0"/>
              </a:spcBef>
              <a:buFont typeface="Wingdings" panose="05000000000000000000" pitchFamily="2" charset="2"/>
              <a:buChar char="§"/>
            </a:pPr>
            <a:r>
              <a:rPr lang="en-US" sz="2800" b="1" dirty="0">
                <a:solidFill>
                  <a:srgbClr val="660033"/>
                </a:solidFill>
                <a:latin typeface="Times New Roman" panose="02020603050405020304" pitchFamily="18" charset="0"/>
                <a:cs typeface="Times New Roman" panose="02020603050405020304" pitchFamily="18" charset="0"/>
              </a:rPr>
              <a:t>Brain storming</a:t>
            </a:r>
          </a:p>
          <a:p>
            <a:pPr lvl="1" algn="just">
              <a:lnSpc>
                <a:spcPct val="150000"/>
              </a:lnSpc>
              <a:spcBef>
                <a:spcPts val="0"/>
              </a:spcBef>
              <a:buFont typeface="Wingdings" panose="05000000000000000000" pitchFamily="2" charset="2"/>
              <a:buChar char="§"/>
            </a:pPr>
            <a:r>
              <a:rPr lang="en-US" sz="2800" b="1" dirty="0">
                <a:solidFill>
                  <a:srgbClr val="6600CC"/>
                </a:solidFill>
                <a:latin typeface="Times New Roman" panose="02020603050405020304" pitchFamily="18" charset="0"/>
                <a:cs typeface="Times New Roman" panose="02020603050405020304" pitchFamily="18" charset="0"/>
              </a:rPr>
              <a:t>Use cases</a:t>
            </a:r>
          </a:p>
          <a:p>
            <a:pPr lvl="1" algn="just">
              <a:lnSpc>
                <a:spcPct val="150000"/>
              </a:lnSpc>
              <a:spcBef>
                <a:spcPts val="0"/>
              </a:spcBef>
              <a:buFont typeface="Wingdings" panose="05000000000000000000" pitchFamily="2" charset="2"/>
              <a:buChar char="§"/>
            </a:pPr>
            <a:r>
              <a:rPr lang="en-US" sz="2800" b="1" dirty="0">
                <a:solidFill>
                  <a:srgbClr val="6600CC"/>
                </a:solidFill>
                <a:latin typeface="Times New Roman" panose="02020603050405020304" pitchFamily="18" charset="0"/>
                <a:cs typeface="Times New Roman" panose="02020603050405020304" pitchFamily="18" charset="0"/>
              </a:rPr>
              <a:t>Role playing and</a:t>
            </a:r>
          </a:p>
          <a:p>
            <a:pPr lvl="1" algn="just">
              <a:lnSpc>
                <a:spcPct val="150000"/>
              </a:lnSpc>
              <a:spcBef>
                <a:spcPts val="0"/>
              </a:spcBef>
              <a:buFont typeface="Wingdings" panose="05000000000000000000" pitchFamily="2" charset="2"/>
              <a:buChar char="§"/>
            </a:pPr>
            <a:r>
              <a:rPr lang="en-US" sz="2800" b="1" dirty="0">
                <a:solidFill>
                  <a:srgbClr val="6600CC"/>
                </a:solidFill>
                <a:latin typeface="Times New Roman" panose="02020603050405020304" pitchFamily="18" charset="0"/>
                <a:cs typeface="Times New Roman" panose="02020603050405020304" pitchFamily="18" charset="0"/>
              </a:rPr>
              <a:t>Prototyping</a:t>
            </a:r>
          </a:p>
          <a:p>
            <a:pPr marL="0" indent="0">
              <a:buNone/>
            </a:pPr>
            <a:endParaRPr lang="en-GB" dirty="0"/>
          </a:p>
        </p:txBody>
      </p:sp>
      <p:sp>
        <p:nvSpPr>
          <p:cNvPr id="4" name="Slide Number Placeholder 3"/>
          <p:cNvSpPr>
            <a:spLocks noGrp="1"/>
          </p:cNvSpPr>
          <p:nvPr>
            <p:ph type="sldNum" sz="quarter" idx="12"/>
          </p:nvPr>
        </p:nvSpPr>
        <p:spPr/>
        <p:txBody>
          <a:bodyPr/>
          <a:lstStyle/>
          <a:p>
            <a:fld id="{0F35C893-C4CD-4D87-9D65-21EA4BF19174}" type="slidenum">
              <a:rPr lang="en-GB" smtClean="0"/>
              <a:t>22</a:t>
            </a:fld>
            <a:endParaRPr lang="en-GB"/>
          </a:p>
        </p:txBody>
      </p:sp>
    </p:spTree>
    <p:extLst>
      <p:ext uri="{BB962C8B-B14F-4D97-AF65-F5344CB8AC3E}">
        <p14:creationId xmlns:p14="http://schemas.microsoft.com/office/powerpoint/2010/main" val="425123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77370"/>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Requirements Elicitation Methods-----</a:t>
            </a: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0628" y="377370"/>
            <a:ext cx="12056117" cy="6480629"/>
          </a:xfrm>
        </p:spPr>
        <p:txBody>
          <a:bodyPr>
            <a:normAutofit lnSpcReduction="10000"/>
          </a:bodyPr>
          <a:lstStyle/>
          <a:p>
            <a:pPr marL="742950" indent="-742950" algn="just">
              <a:lnSpc>
                <a:spcPct val="150000"/>
              </a:lnSpc>
              <a:spcBef>
                <a:spcPts val="0"/>
              </a:spcBef>
              <a:buFont typeface="Wingdings 2" pitchFamily="18" charset="2"/>
              <a:buAutoNum type="arabicPeriod"/>
              <a:defRPr/>
            </a:pPr>
            <a:r>
              <a:rPr lang="en-US" sz="2700" b="1" dirty="0">
                <a:solidFill>
                  <a:srgbClr val="0000FF"/>
                </a:solidFill>
                <a:latin typeface="Times New Roman" pitchFamily="18" charset="0"/>
                <a:cs typeface="Times New Roman" pitchFamily="18" charset="0"/>
              </a:rPr>
              <a:t>Existing Document Analysis</a:t>
            </a:r>
          </a:p>
          <a:p>
            <a:pPr algn="just">
              <a:lnSpc>
                <a:spcPct val="150000"/>
              </a:lnSpc>
              <a:spcBef>
                <a:spcPts val="0"/>
              </a:spcBef>
              <a:buFont typeface="Wingdings" pitchFamily="2" charset="2"/>
              <a:buChar char="§"/>
              <a:defRPr/>
            </a:pPr>
            <a:r>
              <a:rPr lang="en-US" sz="2700" dirty="0">
                <a:latin typeface="Times New Roman" pitchFamily="18" charset="0"/>
                <a:cs typeface="Times New Roman" pitchFamily="18" charset="0"/>
              </a:rPr>
              <a:t>A </a:t>
            </a:r>
            <a:r>
              <a:rPr lang="en-US" sz="2700" b="1" dirty="0">
                <a:latin typeface="Times New Roman" pitchFamily="18" charset="0"/>
                <a:cs typeface="Times New Roman" pitchFamily="18" charset="0"/>
              </a:rPr>
              <a:t>method </a:t>
            </a:r>
            <a:r>
              <a:rPr lang="en-US" sz="2700" dirty="0">
                <a:latin typeface="Times New Roman" pitchFamily="18" charset="0"/>
                <a:cs typeface="Times New Roman" pitchFamily="18" charset="0"/>
              </a:rPr>
              <a:t>by</a:t>
            </a:r>
            <a:r>
              <a:rPr lang="en-US" sz="2700" b="1" dirty="0">
                <a:latin typeface="Times New Roman" pitchFamily="18" charset="0"/>
                <a:cs typeface="Times New Roman" pitchFamily="18" charset="0"/>
              </a:rPr>
              <a:t> </a:t>
            </a:r>
            <a:r>
              <a:rPr lang="en-US" sz="2700" dirty="0">
                <a:latin typeface="Times New Roman" pitchFamily="18" charset="0"/>
                <a:cs typeface="Times New Roman" pitchFamily="18" charset="0"/>
              </a:rPr>
              <a:t>which the </a:t>
            </a:r>
            <a:r>
              <a:rPr lang="en-US" sz="2700" b="1" dirty="0">
                <a:latin typeface="Times New Roman" pitchFamily="18" charset="0"/>
                <a:cs typeface="Times New Roman" pitchFamily="18" charset="0"/>
              </a:rPr>
              <a:t>system analyst </a:t>
            </a:r>
            <a:r>
              <a:rPr lang="en-US" sz="2700" dirty="0">
                <a:latin typeface="Times New Roman" pitchFamily="18" charset="0"/>
                <a:cs typeface="Times New Roman" pitchFamily="18" charset="0"/>
              </a:rPr>
              <a:t>go through each </a:t>
            </a:r>
          </a:p>
          <a:p>
            <a:pPr marL="0" indent="0" algn="just">
              <a:lnSpc>
                <a:spcPct val="150000"/>
              </a:lnSpc>
              <a:spcBef>
                <a:spcPts val="0"/>
              </a:spcBef>
              <a:buNone/>
              <a:defRPr/>
            </a:pPr>
            <a:r>
              <a:rPr lang="en-US" sz="2700" b="1" dirty="0">
                <a:solidFill>
                  <a:srgbClr val="CC00CC"/>
                </a:solidFill>
                <a:latin typeface="Times New Roman" pitchFamily="18" charset="0"/>
                <a:cs typeface="Times New Roman" pitchFamily="18" charset="0"/>
              </a:rPr>
              <a:t>		documents </a:t>
            </a:r>
            <a:r>
              <a:rPr lang="en-US" sz="2700" dirty="0">
                <a:latin typeface="Times New Roman" pitchFamily="18" charset="0"/>
                <a:cs typeface="Times New Roman" pitchFamily="18" charset="0"/>
              </a:rPr>
              <a:t>used and </a:t>
            </a:r>
            <a:r>
              <a:rPr lang="en-US" sz="2700" b="1" dirty="0">
                <a:solidFill>
                  <a:srgbClr val="CC00CC"/>
                </a:solidFill>
                <a:latin typeface="Times New Roman" pitchFamily="18" charset="0"/>
                <a:cs typeface="Times New Roman" pitchFamily="18" charset="0"/>
              </a:rPr>
              <a:t>relevant </a:t>
            </a:r>
            <a:r>
              <a:rPr lang="en-US" sz="2700" dirty="0">
                <a:latin typeface="Times New Roman" pitchFamily="18" charset="0"/>
                <a:cs typeface="Times New Roman" pitchFamily="18" charset="0"/>
              </a:rPr>
              <a:t>to all the </a:t>
            </a:r>
          </a:p>
          <a:p>
            <a:pPr marL="0" indent="0" algn="just">
              <a:lnSpc>
                <a:spcPct val="150000"/>
              </a:lnSpc>
              <a:spcBef>
                <a:spcPts val="0"/>
              </a:spcBef>
              <a:buNone/>
              <a:defRPr/>
            </a:pPr>
            <a:r>
              <a:rPr lang="en-US" sz="2700" b="1" dirty="0">
                <a:solidFill>
                  <a:srgbClr val="CC00CC"/>
                </a:solidFill>
                <a:latin typeface="Times New Roman" pitchFamily="18" charset="0"/>
                <a:cs typeface="Times New Roman" pitchFamily="18" charset="0"/>
              </a:rPr>
              <a:t>				processes </a:t>
            </a:r>
            <a:r>
              <a:rPr lang="en-US" sz="2700" dirty="0">
                <a:latin typeface="Times New Roman" pitchFamily="18" charset="0"/>
                <a:cs typeface="Times New Roman" pitchFamily="18" charset="0"/>
              </a:rPr>
              <a:t>covered by the </a:t>
            </a:r>
            <a:r>
              <a:rPr lang="en-US" sz="2700" b="1" dirty="0">
                <a:solidFill>
                  <a:srgbClr val="CC00CC"/>
                </a:solidFill>
                <a:latin typeface="Times New Roman" pitchFamily="18" charset="0"/>
                <a:cs typeface="Times New Roman" pitchFamily="18" charset="0"/>
              </a:rPr>
              <a:t>system</a:t>
            </a:r>
            <a:r>
              <a:rPr lang="en-US" sz="27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ü"/>
              <a:defRPr/>
            </a:pPr>
            <a:r>
              <a:rPr lang="en-US" sz="2700" dirty="0">
                <a:latin typeface="Times New Roman" pitchFamily="18" charset="0"/>
                <a:cs typeface="Times New Roman" pitchFamily="18" charset="0"/>
              </a:rPr>
              <a:t>The </a:t>
            </a:r>
            <a:r>
              <a:rPr lang="en-US" sz="2700" b="1" dirty="0">
                <a:latin typeface="Times New Roman" pitchFamily="18" charset="0"/>
                <a:cs typeface="Times New Roman" pitchFamily="18" charset="0"/>
              </a:rPr>
              <a:t>documents </a:t>
            </a:r>
            <a:r>
              <a:rPr lang="en-US" sz="2700" dirty="0">
                <a:latin typeface="Times New Roman" pitchFamily="18" charset="0"/>
                <a:cs typeface="Times New Roman" pitchFamily="18" charset="0"/>
              </a:rPr>
              <a:t>will give </a:t>
            </a:r>
            <a:r>
              <a:rPr lang="en-US" sz="2700" b="1" dirty="0">
                <a:latin typeface="Times New Roman" pitchFamily="18" charset="0"/>
                <a:cs typeface="Times New Roman" pitchFamily="18" charset="0"/>
              </a:rPr>
              <a:t>information </a:t>
            </a:r>
            <a:r>
              <a:rPr lang="en-US" sz="2700" dirty="0">
                <a:latin typeface="Times New Roman" pitchFamily="18" charset="0"/>
                <a:cs typeface="Times New Roman" pitchFamily="18" charset="0"/>
              </a:rPr>
              <a:t>about the </a:t>
            </a:r>
            <a:r>
              <a:rPr lang="en-US" sz="2700" b="1" dirty="0">
                <a:solidFill>
                  <a:srgbClr val="0000FF"/>
                </a:solidFill>
                <a:latin typeface="Times New Roman" pitchFamily="18" charset="0"/>
                <a:cs typeface="Times New Roman" pitchFamily="18" charset="0"/>
              </a:rPr>
              <a:t>data </a:t>
            </a:r>
            <a:r>
              <a:rPr lang="en-US" sz="2700" dirty="0">
                <a:latin typeface="Times New Roman" pitchFamily="18" charset="0"/>
                <a:cs typeface="Times New Roman" pitchFamily="18" charset="0"/>
              </a:rPr>
              <a:t>to be </a:t>
            </a:r>
          </a:p>
          <a:p>
            <a:pPr marL="0" indent="0" algn="just">
              <a:lnSpc>
                <a:spcPct val="150000"/>
              </a:lnSpc>
              <a:spcBef>
                <a:spcPts val="0"/>
              </a:spcBef>
              <a:buNone/>
              <a:defRPr/>
            </a:pPr>
            <a:r>
              <a:rPr lang="en-US" sz="2700" b="1" dirty="0">
                <a:solidFill>
                  <a:srgbClr val="0000FF"/>
                </a:solidFill>
                <a:latin typeface="Times New Roman" pitchFamily="18" charset="0"/>
                <a:cs typeface="Times New Roman" pitchFamily="18" charset="0"/>
              </a:rPr>
              <a:t>		captured </a:t>
            </a:r>
            <a:r>
              <a:rPr lang="en-US" sz="2700" dirty="0">
                <a:latin typeface="Times New Roman" pitchFamily="18" charset="0"/>
                <a:cs typeface="Times New Roman" pitchFamily="18" charset="0"/>
              </a:rPr>
              <a:t>and the </a:t>
            </a:r>
            <a:r>
              <a:rPr lang="en-US" sz="2700" b="1" dirty="0">
                <a:solidFill>
                  <a:srgbClr val="FF0000"/>
                </a:solidFill>
                <a:latin typeface="Times New Roman" pitchFamily="18" charset="0"/>
                <a:cs typeface="Times New Roman" pitchFamily="18" charset="0"/>
              </a:rPr>
              <a:t>presentation </a:t>
            </a:r>
            <a:r>
              <a:rPr lang="en-US" sz="2700" dirty="0">
                <a:latin typeface="Times New Roman" pitchFamily="18" charset="0"/>
                <a:cs typeface="Times New Roman" pitchFamily="18" charset="0"/>
              </a:rPr>
              <a:t>of the </a:t>
            </a:r>
            <a:r>
              <a:rPr lang="en-US" sz="2700" b="1" dirty="0">
                <a:solidFill>
                  <a:srgbClr val="FF0000"/>
                </a:solidFill>
                <a:latin typeface="Times New Roman" pitchFamily="18" charset="0"/>
                <a:cs typeface="Times New Roman" pitchFamily="18" charset="0"/>
              </a:rPr>
              <a:t>data </a:t>
            </a:r>
            <a:r>
              <a:rPr lang="en-US" sz="2700" dirty="0">
                <a:latin typeface="Times New Roman" pitchFamily="18" charset="0"/>
                <a:cs typeface="Times New Roman" pitchFamily="18" charset="0"/>
              </a:rPr>
              <a:t>to the users of the </a:t>
            </a:r>
            <a:r>
              <a:rPr lang="en-US" sz="2700" b="1" dirty="0">
                <a:solidFill>
                  <a:srgbClr val="9900CC"/>
                </a:solidFill>
                <a:latin typeface="Times New Roman" pitchFamily="18" charset="0"/>
                <a:cs typeface="Times New Roman" pitchFamily="18" charset="0"/>
              </a:rPr>
              <a:t>system</a:t>
            </a:r>
            <a:r>
              <a:rPr lang="en-US" sz="2700" dirty="0">
                <a:latin typeface="Times New Roman" pitchFamily="18" charset="0"/>
                <a:cs typeface="Times New Roman" pitchFamily="18" charset="0"/>
              </a:rPr>
              <a:t>.</a:t>
            </a:r>
          </a:p>
          <a:p>
            <a:pPr marL="365760" indent="-283464" algn="just">
              <a:lnSpc>
                <a:spcPct val="150000"/>
              </a:lnSpc>
              <a:spcBef>
                <a:spcPts val="0"/>
              </a:spcBef>
              <a:buNone/>
              <a:defRPr/>
            </a:pPr>
            <a:r>
              <a:rPr lang="en-US" sz="2700" b="1" dirty="0">
                <a:solidFill>
                  <a:srgbClr val="0000FF"/>
                </a:solidFill>
                <a:latin typeface="Times New Roman" pitchFamily="18" charset="0"/>
                <a:cs typeface="Times New Roman" pitchFamily="18" charset="0"/>
              </a:rPr>
              <a:t>2. Direct Observation</a:t>
            </a:r>
          </a:p>
          <a:p>
            <a:pPr marL="539496" indent="-457200" algn="just">
              <a:lnSpc>
                <a:spcPct val="150000"/>
              </a:lnSpc>
              <a:spcBef>
                <a:spcPts val="0"/>
              </a:spcBef>
              <a:buFont typeface="Wingdings" pitchFamily="2" charset="2"/>
              <a:buChar char="§"/>
              <a:defRPr/>
            </a:pPr>
            <a:r>
              <a:rPr lang="en-US" sz="2700" dirty="0">
                <a:latin typeface="Times New Roman" pitchFamily="18" charset="0"/>
                <a:cs typeface="Times New Roman" pitchFamily="18" charset="0"/>
              </a:rPr>
              <a:t>is a </a:t>
            </a:r>
            <a:r>
              <a:rPr lang="en-US" sz="2700" b="1" dirty="0">
                <a:solidFill>
                  <a:srgbClr val="0000FF"/>
                </a:solidFill>
                <a:latin typeface="Times New Roman" pitchFamily="18" charset="0"/>
                <a:cs typeface="Times New Roman" pitchFamily="18" charset="0"/>
              </a:rPr>
              <a:t>method </a:t>
            </a:r>
            <a:r>
              <a:rPr lang="en-US" sz="2700" dirty="0">
                <a:latin typeface="Times New Roman" pitchFamily="18" charset="0"/>
                <a:cs typeface="Times New Roman" pitchFamily="18" charset="0"/>
              </a:rPr>
              <a:t>used to </a:t>
            </a:r>
            <a:r>
              <a:rPr lang="en-US" sz="2700" b="1" dirty="0">
                <a:solidFill>
                  <a:srgbClr val="0000FF"/>
                </a:solidFill>
                <a:latin typeface="Times New Roman" pitchFamily="18" charset="0"/>
                <a:cs typeface="Times New Roman" pitchFamily="18" charset="0"/>
              </a:rPr>
              <a:t>verify </a:t>
            </a:r>
            <a:r>
              <a:rPr lang="en-US" sz="2700" dirty="0">
                <a:latin typeface="Times New Roman" pitchFamily="18" charset="0"/>
                <a:cs typeface="Times New Roman" pitchFamily="18" charset="0"/>
              </a:rPr>
              <a:t>the already </a:t>
            </a:r>
            <a:r>
              <a:rPr lang="en-US" sz="2700" b="1" dirty="0">
                <a:solidFill>
                  <a:srgbClr val="CC00CC"/>
                </a:solidFill>
                <a:latin typeface="Times New Roman" pitchFamily="18" charset="0"/>
                <a:cs typeface="Times New Roman" pitchFamily="18" charset="0"/>
              </a:rPr>
              <a:t>gather information </a:t>
            </a:r>
            <a:r>
              <a:rPr lang="en-US" sz="2700" dirty="0">
                <a:latin typeface="Times New Roman" pitchFamily="18" charset="0"/>
                <a:cs typeface="Times New Roman" pitchFamily="18" charset="0"/>
              </a:rPr>
              <a:t>and</a:t>
            </a:r>
            <a:r>
              <a:rPr lang="en-US" sz="2700" b="1" dirty="0">
                <a:solidFill>
                  <a:srgbClr val="CC00CC"/>
                </a:solidFill>
                <a:latin typeface="Times New Roman" pitchFamily="18" charset="0"/>
                <a:cs typeface="Times New Roman" pitchFamily="18" charset="0"/>
              </a:rPr>
              <a:t> </a:t>
            </a:r>
            <a:r>
              <a:rPr lang="en-US" sz="2700" dirty="0">
                <a:latin typeface="Times New Roman" pitchFamily="18" charset="0"/>
                <a:cs typeface="Times New Roman" pitchFamily="18" charset="0"/>
              </a:rPr>
              <a:t>to </a:t>
            </a:r>
            <a:r>
              <a:rPr lang="en-US" sz="2700" b="1" dirty="0">
                <a:latin typeface="Times New Roman" pitchFamily="18" charset="0"/>
                <a:cs typeface="Times New Roman" pitchFamily="18" charset="0"/>
              </a:rPr>
              <a:t>add</a:t>
            </a:r>
            <a:r>
              <a:rPr lang="en-US" sz="2700" b="1" dirty="0">
                <a:solidFill>
                  <a:srgbClr val="CC00CC"/>
                </a:solidFill>
                <a:latin typeface="Times New Roman" pitchFamily="18" charset="0"/>
                <a:cs typeface="Times New Roman" pitchFamily="18" charset="0"/>
              </a:rPr>
              <a:t> </a:t>
            </a:r>
            <a:r>
              <a:rPr lang="en-US" sz="2700" dirty="0">
                <a:latin typeface="Times New Roman" pitchFamily="18" charset="0"/>
                <a:cs typeface="Times New Roman" pitchFamily="18" charset="0"/>
              </a:rPr>
              <a:t>on to </a:t>
            </a:r>
            <a:r>
              <a:rPr lang="en-US" sz="2700" b="1" dirty="0">
                <a:solidFill>
                  <a:srgbClr val="CC00CC"/>
                </a:solidFill>
                <a:latin typeface="Times New Roman" pitchFamily="18" charset="0"/>
                <a:cs typeface="Times New Roman" pitchFamily="18" charset="0"/>
              </a:rPr>
              <a:t>requirement</a:t>
            </a:r>
            <a:r>
              <a:rPr lang="en-US" sz="2700" dirty="0">
                <a:latin typeface="Times New Roman" pitchFamily="18" charset="0"/>
                <a:cs typeface="Times New Roman" pitchFamily="18" charset="0"/>
              </a:rPr>
              <a:t>. </a:t>
            </a:r>
          </a:p>
          <a:p>
            <a:pPr marL="539496" indent="-457200" algn="just">
              <a:lnSpc>
                <a:spcPct val="150000"/>
              </a:lnSpc>
              <a:spcBef>
                <a:spcPts val="0"/>
              </a:spcBef>
              <a:buFont typeface="Wingdings" pitchFamily="2" charset="2"/>
              <a:buChar char="§"/>
              <a:defRPr/>
            </a:pPr>
            <a:r>
              <a:rPr lang="en-US" sz="2700" dirty="0">
                <a:latin typeface="Times New Roman" pitchFamily="18" charset="0"/>
                <a:cs typeface="Times New Roman" pitchFamily="18" charset="0"/>
              </a:rPr>
              <a:t>The method will </a:t>
            </a:r>
            <a:r>
              <a:rPr lang="en-US" sz="2700" b="1" dirty="0">
                <a:solidFill>
                  <a:srgbClr val="FF0000"/>
                </a:solidFill>
                <a:latin typeface="Times New Roman" pitchFamily="18" charset="0"/>
                <a:cs typeface="Times New Roman" pitchFamily="18" charset="0"/>
              </a:rPr>
              <a:t>help </a:t>
            </a:r>
            <a:r>
              <a:rPr lang="en-US" sz="2700" dirty="0">
                <a:latin typeface="Times New Roman" pitchFamily="18" charset="0"/>
                <a:cs typeface="Times New Roman" pitchFamily="18" charset="0"/>
              </a:rPr>
              <a:t>to see </a:t>
            </a:r>
            <a:r>
              <a:rPr lang="en-US" sz="2700" b="1" dirty="0">
                <a:solidFill>
                  <a:srgbClr val="FF0000"/>
                </a:solidFill>
                <a:latin typeface="Times New Roman" pitchFamily="18" charset="0"/>
                <a:cs typeface="Times New Roman" pitchFamily="18" charset="0"/>
              </a:rPr>
              <a:t>how users behave </a:t>
            </a:r>
            <a:r>
              <a:rPr lang="en-US" sz="2700" dirty="0">
                <a:latin typeface="Times New Roman" pitchFamily="18" charset="0"/>
                <a:cs typeface="Times New Roman" pitchFamily="18" charset="0"/>
              </a:rPr>
              <a:t>and</a:t>
            </a:r>
            <a:r>
              <a:rPr lang="en-US" sz="2700" b="1" dirty="0">
                <a:solidFill>
                  <a:srgbClr val="FF0000"/>
                </a:solidFill>
                <a:latin typeface="Times New Roman" pitchFamily="18" charset="0"/>
                <a:cs typeface="Times New Roman" pitchFamily="18" charset="0"/>
              </a:rPr>
              <a:t> do things </a:t>
            </a:r>
            <a:r>
              <a:rPr lang="en-US" sz="2700" dirty="0">
                <a:latin typeface="Times New Roman" pitchFamily="18" charset="0"/>
                <a:cs typeface="Times New Roman" pitchFamily="18" charset="0"/>
              </a:rPr>
              <a:t>in their </a:t>
            </a:r>
            <a:r>
              <a:rPr lang="en-US" sz="2700" b="1" dirty="0">
                <a:solidFill>
                  <a:srgbClr val="FF0000"/>
                </a:solidFill>
                <a:latin typeface="Times New Roman" pitchFamily="18" charset="0"/>
                <a:cs typeface="Times New Roman" pitchFamily="18" charset="0"/>
              </a:rPr>
              <a:t>day</a:t>
            </a:r>
            <a:r>
              <a:rPr lang="en-US" sz="2700" dirty="0">
                <a:latin typeface="Times New Roman" pitchFamily="18" charset="0"/>
                <a:cs typeface="Times New Roman" pitchFamily="18" charset="0"/>
              </a:rPr>
              <a:t> to </a:t>
            </a:r>
            <a:r>
              <a:rPr lang="en-US" sz="2700" b="1" dirty="0">
                <a:solidFill>
                  <a:srgbClr val="FF0000"/>
                </a:solidFill>
                <a:latin typeface="Times New Roman" pitchFamily="18" charset="0"/>
                <a:cs typeface="Times New Roman" pitchFamily="18" charset="0"/>
              </a:rPr>
              <a:t>day activity</a:t>
            </a:r>
            <a:r>
              <a:rPr lang="en-US" sz="2700" dirty="0">
                <a:latin typeface="Times New Roman" pitchFamily="18" charset="0"/>
                <a:cs typeface="Times New Roman" pitchFamily="18" charset="0"/>
              </a:rPr>
              <a:t>.</a:t>
            </a:r>
          </a:p>
          <a:p>
            <a:pPr lvl="1" algn="just">
              <a:lnSpc>
                <a:spcPct val="150000"/>
              </a:lnSpc>
              <a:spcBef>
                <a:spcPts val="0"/>
              </a:spcBef>
              <a:defRPr/>
            </a:pPr>
            <a:endParaRPr lang="en-US" sz="2700" dirty="0">
              <a:latin typeface="Times New Roman" pitchFamily="18" charset="0"/>
              <a:cs typeface="Times New Roman" pitchFamily="18" charset="0"/>
            </a:endParaRPr>
          </a:p>
          <a:p>
            <a:pPr algn="just">
              <a:lnSpc>
                <a:spcPct val="150000"/>
              </a:lnSpc>
              <a:spcBef>
                <a:spcPts val="0"/>
              </a:spcBef>
              <a:defRPr/>
            </a:pPr>
            <a:endParaRPr lang="en-US" sz="27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F35C893-C4CD-4D87-9D65-21EA4BF19174}" type="slidenum">
              <a:rPr lang="en-GB" smtClean="0"/>
              <a:t>23</a:t>
            </a:fld>
            <a:endParaRPr lang="en-GB"/>
          </a:p>
        </p:txBody>
      </p:sp>
    </p:spTree>
    <p:extLst>
      <p:ext uri="{BB962C8B-B14F-4D97-AF65-F5344CB8AC3E}">
        <p14:creationId xmlns:p14="http://schemas.microsoft.com/office/powerpoint/2010/main" val="1025126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77370"/>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Requirements Elicitation Methods-----</a:t>
            </a: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77370"/>
            <a:ext cx="12192000" cy="6480629"/>
          </a:xfrm>
        </p:spPr>
        <p:txBody>
          <a:bodyPr>
            <a:noAutofit/>
          </a:bodyPr>
          <a:lstStyle/>
          <a:p>
            <a:pPr marL="365760" indent="-283464" algn="just">
              <a:lnSpc>
                <a:spcPct val="170000"/>
              </a:lnSpc>
              <a:spcBef>
                <a:spcPts val="0"/>
              </a:spcBef>
              <a:buNone/>
              <a:defRPr/>
            </a:pPr>
            <a:r>
              <a:rPr lang="en-US" sz="2700" b="1" dirty="0">
                <a:solidFill>
                  <a:srgbClr val="0000FF"/>
                </a:solidFill>
                <a:latin typeface="Times New Roman" pitchFamily="18" charset="0"/>
                <a:cs typeface="Times New Roman" pitchFamily="18" charset="0"/>
              </a:rPr>
              <a:t>3. Questionnaires and Surveys</a:t>
            </a:r>
          </a:p>
          <a:p>
            <a:pPr marL="539496" indent="-457200" algn="just">
              <a:lnSpc>
                <a:spcPct val="170000"/>
              </a:lnSpc>
              <a:spcBef>
                <a:spcPts val="0"/>
              </a:spcBef>
              <a:buFont typeface="Wingdings" pitchFamily="2" charset="2"/>
              <a:buChar char="§"/>
              <a:defRPr/>
            </a:pPr>
            <a:r>
              <a:rPr lang="en-US" sz="2700" dirty="0">
                <a:latin typeface="Times New Roman" pitchFamily="18" charset="0"/>
                <a:cs typeface="Times New Roman" pitchFamily="18" charset="0"/>
              </a:rPr>
              <a:t>It</a:t>
            </a:r>
            <a:r>
              <a:rPr lang="en-US" sz="2700" b="1" dirty="0">
                <a:solidFill>
                  <a:srgbClr val="0000FF"/>
                </a:solidFill>
                <a:latin typeface="Times New Roman" pitchFamily="18" charset="0"/>
                <a:cs typeface="Times New Roman" pitchFamily="18" charset="0"/>
              </a:rPr>
              <a:t> </a:t>
            </a:r>
            <a:r>
              <a:rPr lang="en-US" sz="2700" dirty="0">
                <a:latin typeface="Times New Roman" pitchFamily="18" charset="0"/>
                <a:cs typeface="Times New Roman" pitchFamily="18" charset="0"/>
              </a:rPr>
              <a:t>is an </a:t>
            </a:r>
            <a:r>
              <a:rPr lang="en-US" sz="2700" b="1" dirty="0">
                <a:latin typeface="Times New Roman" pitchFamily="18" charset="0"/>
                <a:cs typeface="Times New Roman" pitchFamily="18" charset="0"/>
              </a:rPr>
              <a:t>electronic</a:t>
            </a:r>
            <a:r>
              <a:rPr lang="en-US" sz="2700" dirty="0">
                <a:latin typeface="Times New Roman" pitchFamily="18" charset="0"/>
                <a:cs typeface="Times New Roman" pitchFamily="18" charset="0"/>
              </a:rPr>
              <a:t> or </a:t>
            </a:r>
            <a:r>
              <a:rPr lang="en-US" sz="2700" b="1" dirty="0">
                <a:latin typeface="Times New Roman" pitchFamily="18" charset="0"/>
                <a:cs typeface="Times New Roman" pitchFamily="18" charset="0"/>
              </a:rPr>
              <a:t>paper-based</a:t>
            </a:r>
            <a:r>
              <a:rPr lang="en-US" sz="2700" b="1" dirty="0">
                <a:solidFill>
                  <a:srgbClr val="0000FF"/>
                </a:solidFill>
                <a:latin typeface="Times New Roman" pitchFamily="18" charset="0"/>
                <a:cs typeface="Times New Roman" pitchFamily="18" charset="0"/>
              </a:rPr>
              <a:t> method </a:t>
            </a:r>
            <a:r>
              <a:rPr lang="en-US" sz="2700" dirty="0">
                <a:latin typeface="Times New Roman" pitchFamily="18" charset="0"/>
                <a:cs typeface="Times New Roman" pitchFamily="18" charset="0"/>
              </a:rPr>
              <a:t>of </a:t>
            </a:r>
            <a:r>
              <a:rPr lang="en-US" sz="2700" b="1" dirty="0">
                <a:solidFill>
                  <a:srgbClr val="9900CC"/>
                </a:solidFill>
                <a:latin typeface="Times New Roman" pitchFamily="18" charset="0"/>
                <a:cs typeface="Times New Roman" pitchFamily="18" charset="0"/>
              </a:rPr>
              <a:t>soliciting needs </a:t>
            </a:r>
            <a:r>
              <a:rPr lang="en-US" sz="2700" dirty="0">
                <a:latin typeface="Times New Roman" pitchFamily="18" charset="0"/>
                <a:cs typeface="Times New Roman" pitchFamily="18" charset="0"/>
              </a:rPr>
              <a:t>or </a:t>
            </a:r>
          </a:p>
          <a:p>
            <a:pPr marL="82296" indent="0" algn="just">
              <a:lnSpc>
                <a:spcPct val="170000"/>
              </a:lnSpc>
              <a:spcBef>
                <a:spcPts val="0"/>
              </a:spcBef>
              <a:buNone/>
              <a:defRPr/>
            </a:pPr>
            <a:r>
              <a:rPr lang="en-US" sz="2700" b="1" dirty="0">
                <a:solidFill>
                  <a:srgbClr val="9900CC"/>
                </a:solidFill>
                <a:latin typeface="Times New Roman" pitchFamily="18" charset="0"/>
                <a:cs typeface="Times New Roman" pitchFamily="18" charset="0"/>
              </a:rPr>
              <a:t>			requirements </a:t>
            </a:r>
            <a:r>
              <a:rPr lang="en-US" sz="2700" dirty="0">
                <a:latin typeface="Times New Roman" pitchFamily="18" charset="0"/>
                <a:cs typeface="Times New Roman" pitchFamily="18" charset="0"/>
              </a:rPr>
              <a:t>from </a:t>
            </a:r>
            <a:r>
              <a:rPr lang="en-US" sz="2700" b="1" dirty="0">
                <a:solidFill>
                  <a:srgbClr val="9900CC"/>
                </a:solidFill>
                <a:latin typeface="Times New Roman" pitchFamily="18" charset="0"/>
                <a:cs typeface="Times New Roman" pitchFamily="18" charset="0"/>
              </a:rPr>
              <a:t>stakeholders</a:t>
            </a:r>
            <a:r>
              <a:rPr lang="en-US" sz="2700" dirty="0">
                <a:latin typeface="Times New Roman" pitchFamily="18" charset="0"/>
                <a:cs typeface="Times New Roman" pitchFamily="18" charset="0"/>
              </a:rPr>
              <a:t>.  </a:t>
            </a:r>
          </a:p>
          <a:p>
            <a:pPr marL="539496" indent="-457200" algn="just">
              <a:lnSpc>
                <a:spcPct val="170000"/>
              </a:lnSpc>
              <a:spcBef>
                <a:spcPts val="0"/>
              </a:spcBef>
              <a:buFont typeface="Wingdings" pitchFamily="2" charset="2"/>
              <a:buChar char="§"/>
              <a:defRPr/>
            </a:pPr>
            <a:r>
              <a:rPr lang="en-US" sz="2700" dirty="0">
                <a:latin typeface="Times New Roman" pitchFamily="18" charset="0"/>
                <a:cs typeface="Times New Roman" pitchFamily="18" charset="0"/>
              </a:rPr>
              <a:t>The </a:t>
            </a:r>
            <a:r>
              <a:rPr lang="en-US" sz="2700" b="1" dirty="0">
                <a:solidFill>
                  <a:srgbClr val="FF0000"/>
                </a:solidFill>
                <a:latin typeface="Times New Roman" pitchFamily="18" charset="0"/>
                <a:cs typeface="Times New Roman" pitchFamily="18" charset="0"/>
              </a:rPr>
              <a:t>survey method </a:t>
            </a:r>
            <a:r>
              <a:rPr lang="en-US" sz="2700" dirty="0">
                <a:latin typeface="Times New Roman" pitchFamily="18" charset="0"/>
                <a:cs typeface="Times New Roman" pitchFamily="18" charset="0"/>
              </a:rPr>
              <a:t>is a </a:t>
            </a:r>
            <a:r>
              <a:rPr lang="en-US" sz="2700" b="1" dirty="0">
                <a:solidFill>
                  <a:srgbClr val="FF0000"/>
                </a:solidFill>
                <a:latin typeface="Times New Roman" pitchFamily="18" charset="0"/>
                <a:cs typeface="Times New Roman" pitchFamily="18" charset="0"/>
              </a:rPr>
              <a:t>list </a:t>
            </a:r>
            <a:r>
              <a:rPr lang="en-US" sz="2700" dirty="0">
                <a:latin typeface="Times New Roman" pitchFamily="18" charset="0"/>
                <a:cs typeface="Times New Roman" pitchFamily="18" charset="0"/>
              </a:rPr>
              <a:t>of</a:t>
            </a:r>
            <a:r>
              <a:rPr lang="en-US" sz="2700" b="1" dirty="0">
                <a:solidFill>
                  <a:srgbClr val="FF0000"/>
                </a:solidFill>
                <a:latin typeface="Times New Roman" pitchFamily="18" charset="0"/>
                <a:cs typeface="Times New Roman" pitchFamily="18" charset="0"/>
              </a:rPr>
              <a:t> questions</a:t>
            </a:r>
            <a:r>
              <a:rPr lang="en-US" sz="2700" dirty="0">
                <a:latin typeface="Times New Roman" pitchFamily="18" charset="0"/>
                <a:cs typeface="Times New Roman" pitchFamily="18" charset="0"/>
              </a:rPr>
              <a:t>, </a:t>
            </a:r>
          </a:p>
          <a:p>
            <a:pPr marL="82296" indent="0" algn="just">
              <a:lnSpc>
                <a:spcPct val="170000"/>
              </a:lnSpc>
              <a:spcBef>
                <a:spcPts val="0"/>
              </a:spcBef>
              <a:buNone/>
              <a:defRPr/>
            </a:pPr>
            <a:r>
              <a:rPr lang="en-US" sz="2700" b="1" dirty="0">
                <a:solidFill>
                  <a:srgbClr val="0000FF"/>
                </a:solidFill>
                <a:latin typeface="Times New Roman" pitchFamily="18" charset="0"/>
                <a:cs typeface="Times New Roman" pitchFamily="18" charset="0"/>
              </a:rPr>
              <a:t>			</a:t>
            </a:r>
            <a:r>
              <a:rPr lang="en-US" sz="2700" b="1" dirty="0">
                <a:solidFill>
                  <a:srgbClr val="660033"/>
                </a:solidFill>
                <a:latin typeface="Times New Roman" pitchFamily="18" charset="0"/>
                <a:cs typeface="Times New Roman" pitchFamily="18" charset="0"/>
              </a:rPr>
              <a:t>directed</a:t>
            </a:r>
            <a:r>
              <a:rPr lang="en-US" sz="2700" b="1" dirty="0">
                <a:solidFill>
                  <a:srgbClr val="0000FF"/>
                </a:solidFill>
                <a:latin typeface="Times New Roman" pitchFamily="18" charset="0"/>
                <a:cs typeface="Times New Roman" pitchFamily="18" charset="0"/>
              </a:rPr>
              <a:t> </a:t>
            </a:r>
            <a:r>
              <a:rPr lang="en-US" sz="2700" dirty="0">
                <a:latin typeface="Times New Roman" pitchFamily="18" charset="0"/>
                <a:cs typeface="Times New Roman" pitchFamily="18" charset="0"/>
              </a:rPr>
              <a:t>at </a:t>
            </a:r>
            <a:r>
              <a:rPr lang="en-US" sz="2700" b="1" dirty="0">
                <a:solidFill>
                  <a:srgbClr val="660033"/>
                </a:solidFill>
                <a:latin typeface="Times New Roman" pitchFamily="18" charset="0"/>
                <a:cs typeface="Times New Roman" pitchFamily="18" charset="0"/>
              </a:rPr>
              <a:t>identifying</a:t>
            </a:r>
            <a:r>
              <a:rPr lang="en-US" sz="2700" b="1" dirty="0">
                <a:solidFill>
                  <a:srgbClr val="0000FF"/>
                </a:solidFill>
                <a:latin typeface="Times New Roman" pitchFamily="18" charset="0"/>
                <a:cs typeface="Times New Roman" pitchFamily="18" charset="0"/>
              </a:rPr>
              <a:t> </a:t>
            </a:r>
            <a:r>
              <a:rPr lang="en-US" sz="2700" b="1" dirty="0">
                <a:solidFill>
                  <a:srgbClr val="660033"/>
                </a:solidFill>
                <a:latin typeface="Times New Roman" pitchFamily="18" charset="0"/>
                <a:cs typeface="Times New Roman" pitchFamily="18" charset="0"/>
              </a:rPr>
              <a:t>stakeholder</a:t>
            </a:r>
            <a:r>
              <a:rPr lang="en-US" sz="2700" b="1" dirty="0">
                <a:solidFill>
                  <a:srgbClr val="0000FF"/>
                </a:solidFill>
                <a:latin typeface="Times New Roman" pitchFamily="18" charset="0"/>
                <a:cs typeface="Times New Roman" pitchFamily="18" charset="0"/>
              </a:rPr>
              <a:t> </a:t>
            </a:r>
            <a:r>
              <a:rPr lang="en-US" sz="2700" b="1" dirty="0">
                <a:solidFill>
                  <a:srgbClr val="660033"/>
                </a:solidFill>
                <a:latin typeface="Times New Roman" pitchFamily="18" charset="0"/>
                <a:cs typeface="Times New Roman" pitchFamily="18" charset="0"/>
              </a:rPr>
              <a:t>needs</a:t>
            </a:r>
            <a:r>
              <a:rPr lang="en-US" sz="2700" b="1" dirty="0">
                <a:solidFill>
                  <a:srgbClr val="0000FF"/>
                </a:solidFill>
                <a:latin typeface="Times New Roman" pitchFamily="18" charset="0"/>
                <a:cs typeface="Times New Roman" pitchFamily="18" charset="0"/>
              </a:rPr>
              <a:t> </a:t>
            </a:r>
            <a:r>
              <a:rPr lang="en-US" sz="2700" dirty="0">
                <a:latin typeface="Times New Roman" pitchFamily="18" charset="0"/>
                <a:cs typeface="Times New Roman" pitchFamily="18" charset="0"/>
              </a:rPr>
              <a:t>or </a:t>
            </a:r>
            <a:r>
              <a:rPr lang="en-US" sz="2700" b="1" dirty="0">
                <a:solidFill>
                  <a:srgbClr val="660033"/>
                </a:solidFill>
                <a:latin typeface="Times New Roman" pitchFamily="18" charset="0"/>
                <a:cs typeface="Times New Roman" pitchFamily="18" charset="0"/>
              </a:rPr>
              <a:t>requirements</a:t>
            </a:r>
            <a:r>
              <a:rPr lang="en-US" sz="2700" dirty="0">
                <a:latin typeface="Times New Roman" pitchFamily="18" charset="0"/>
                <a:cs typeface="Times New Roman" pitchFamily="18" charset="0"/>
              </a:rPr>
              <a:t>.</a:t>
            </a:r>
          </a:p>
          <a:p>
            <a:pPr marL="365760" indent="-283464" algn="just">
              <a:lnSpc>
                <a:spcPct val="170000"/>
              </a:lnSpc>
              <a:spcBef>
                <a:spcPts val="0"/>
              </a:spcBef>
              <a:buNone/>
              <a:defRPr/>
            </a:pPr>
            <a:r>
              <a:rPr lang="en-US" sz="2700" b="1" dirty="0">
                <a:solidFill>
                  <a:srgbClr val="0000FF"/>
                </a:solidFill>
                <a:latin typeface="Times New Roman" pitchFamily="18" charset="0"/>
                <a:cs typeface="Times New Roman" pitchFamily="18" charset="0"/>
              </a:rPr>
              <a:t>4. Interviews</a:t>
            </a:r>
          </a:p>
          <a:p>
            <a:pPr marL="539496" indent="-457200" algn="just">
              <a:lnSpc>
                <a:spcPct val="170000"/>
              </a:lnSpc>
              <a:spcBef>
                <a:spcPts val="0"/>
              </a:spcBef>
              <a:buFont typeface="Wingdings" pitchFamily="2" charset="2"/>
              <a:buChar char="§"/>
              <a:defRPr/>
            </a:pPr>
            <a:r>
              <a:rPr lang="en-US" sz="2700" dirty="0">
                <a:latin typeface="Times New Roman" pitchFamily="18" charset="0"/>
                <a:cs typeface="Times New Roman" pitchFamily="18" charset="0"/>
              </a:rPr>
              <a:t>It</a:t>
            </a:r>
            <a:r>
              <a:rPr lang="en-US" sz="2700" b="1" dirty="0">
                <a:latin typeface="Times New Roman" pitchFamily="18" charset="0"/>
                <a:cs typeface="Times New Roman" pitchFamily="18" charset="0"/>
              </a:rPr>
              <a:t> </a:t>
            </a:r>
            <a:r>
              <a:rPr lang="en-US" sz="2700" dirty="0">
                <a:latin typeface="Times New Roman" pitchFamily="18" charset="0"/>
                <a:cs typeface="Times New Roman" pitchFamily="18" charset="0"/>
              </a:rPr>
              <a:t>is a </a:t>
            </a:r>
            <a:r>
              <a:rPr lang="en-US" sz="2700" b="1" dirty="0">
                <a:latin typeface="Times New Roman" pitchFamily="18" charset="0"/>
                <a:cs typeface="Times New Roman" pitchFamily="18" charset="0"/>
              </a:rPr>
              <a:t>conversation </a:t>
            </a:r>
            <a:r>
              <a:rPr lang="en-US" sz="2700" dirty="0">
                <a:latin typeface="Times New Roman" pitchFamily="18" charset="0"/>
                <a:cs typeface="Times New Roman" pitchFamily="18" charset="0"/>
              </a:rPr>
              <a:t>with</a:t>
            </a:r>
            <a:r>
              <a:rPr lang="en-US" sz="2700" b="1" dirty="0">
                <a:latin typeface="Times New Roman" pitchFamily="18" charset="0"/>
                <a:cs typeface="Times New Roman" pitchFamily="18" charset="0"/>
              </a:rPr>
              <a:t> stakeholders </a:t>
            </a:r>
            <a:r>
              <a:rPr lang="en-US" sz="2700" dirty="0">
                <a:latin typeface="Times New Roman" pitchFamily="18" charset="0"/>
                <a:cs typeface="Times New Roman" pitchFamily="18" charset="0"/>
              </a:rPr>
              <a:t>to </a:t>
            </a:r>
            <a:r>
              <a:rPr lang="en-US" sz="2700" b="1" dirty="0">
                <a:solidFill>
                  <a:srgbClr val="CC00CC"/>
                </a:solidFill>
                <a:latin typeface="Times New Roman" pitchFamily="18" charset="0"/>
                <a:cs typeface="Times New Roman" pitchFamily="18" charset="0"/>
              </a:rPr>
              <a:t>elicit </a:t>
            </a:r>
            <a:r>
              <a:rPr lang="en-US" sz="2700" dirty="0">
                <a:latin typeface="Times New Roman" pitchFamily="18" charset="0"/>
                <a:cs typeface="Times New Roman" pitchFamily="18" charset="0"/>
              </a:rPr>
              <a:t>or</a:t>
            </a:r>
            <a:r>
              <a:rPr lang="en-US" sz="2700" b="1" dirty="0">
                <a:solidFill>
                  <a:srgbClr val="CC00CC"/>
                </a:solidFill>
                <a:latin typeface="Times New Roman" pitchFamily="18" charset="0"/>
                <a:cs typeface="Times New Roman" pitchFamily="18" charset="0"/>
              </a:rPr>
              <a:t> </a:t>
            </a:r>
          </a:p>
          <a:p>
            <a:pPr marL="82296" indent="0" algn="just">
              <a:lnSpc>
                <a:spcPct val="170000"/>
              </a:lnSpc>
              <a:spcBef>
                <a:spcPts val="0"/>
              </a:spcBef>
              <a:buNone/>
              <a:defRPr/>
            </a:pPr>
            <a:r>
              <a:rPr lang="en-US" sz="2700" b="1" dirty="0">
                <a:solidFill>
                  <a:srgbClr val="CC00CC"/>
                </a:solidFill>
                <a:latin typeface="Times New Roman" pitchFamily="18" charset="0"/>
                <a:cs typeface="Times New Roman" pitchFamily="18" charset="0"/>
              </a:rPr>
              <a:t>				validate needs </a:t>
            </a:r>
            <a:r>
              <a:rPr lang="en-US" sz="2700" dirty="0">
                <a:latin typeface="Times New Roman" pitchFamily="18" charset="0"/>
                <a:cs typeface="Times New Roman" pitchFamily="18" charset="0"/>
              </a:rPr>
              <a:t>and </a:t>
            </a:r>
            <a:r>
              <a:rPr lang="en-US" sz="2700" b="1" dirty="0">
                <a:solidFill>
                  <a:srgbClr val="CC00CC"/>
                </a:solidFill>
                <a:latin typeface="Times New Roman" pitchFamily="18" charset="0"/>
                <a:cs typeface="Times New Roman" pitchFamily="18" charset="0"/>
              </a:rPr>
              <a:t>requirements</a:t>
            </a:r>
            <a:r>
              <a:rPr lang="en-US" sz="2700" b="1" dirty="0">
                <a:solidFill>
                  <a:srgbClr val="00CC00"/>
                </a:solidFill>
                <a:latin typeface="Times New Roman" pitchFamily="18" charset="0"/>
                <a:cs typeface="Times New Roman" pitchFamily="18" charset="0"/>
              </a:rPr>
              <a:t>. </a:t>
            </a:r>
          </a:p>
          <a:p>
            <a:pPr marL="539496" indent="-457200" algn="just">
              <a:lnSpc>
                <a:spcPct val="170000"/>
              </a:lnSpc>
              <a:spcBef>
                <a:spcPts val="0"/>
              </a:spcBef>
              <a:buFont typeface="Wingdings" panose="05000000000000000000" pitchFamily="2" charset="2"/>
              <a:buChar char="ü"/>
              <a:defRPr/>
            </a:pPr>
            <a:r>
              <a:rPr lang="en-US" sz="2700" dirty="0">
                <a:latin typeface="Times New Roman" pitchFamily="18" charset="0"/>
                <a:cs typeface="Times New Roman" pitchFamily="18" charset="0"/>
              </a:rPr>
              <a:t>An </a:t>
            </a:r>
            <a:r>
              <a:rPr lang="en-US" sz="2700" b="1" dirty="0">
                <a:solidFill>
                  <a:srgbClr val="0000FF"/>
                </a:solidFill>
                <a:latin typeface="Times New Roman" pitchFamily="18" charset="0"/>
                <a:cs typeface="Times New Roman" pitchFamily="18" charset="0"/>
              </a:rPr>
              <a:t>interview </a:t>
            </a:r>
            <a:r>
              <a:rPr lang="en-US" sz="2700" dirty="0">
                <a:solidFill>
                  <a:srgbClr val="660033"/>
                </a:solidFill>
                <a:latin typeface="Times New Roman" pitchFamily="18" charset="0"/>
                <a:cs typeface="Times New Roman" pitchFamily="18" charset="0"/>
              </a:rPr>
              <a:t>may</a:t>
            </a:r>
            <a:r>
              <a:rPr lang="en-US" sz="2700" b="1" dirty="0">
                <a:solidFill>
                  <a:srgbClr val="0000FF"/>
                </a:solidFill>
                <a:latin typeface="Times New Roman" pitchFamily="18" charset="0"/>
                <a:cs typeface="Times New Roman" pitchFamily="18" charset="0"/>
              </a:rPr>
              <a:t> include one </a:t>
            </a:r>
            <a:r>
              <a:rPr lang="en-US" sz="2700" dirty="0">
                <a:latin typeface="Times New Roman" pitchFamily="18" charset="0"/>
                <a:cs typeface="Times New Roman" pitchFamily="18" charset="0"/>
              </a:rPr>
              <a:t>or</a:t>
            </a:r>
            <a:r>
              <a:rPr lang="en-US" sz="2700" b="1" dirty="0">
                <a:solidFill>
                  <a:srgbClr val="0000FF"/>
                </a:solidFill>
                <a:latin typeface="Times New Roman" pitchFamily="18" charset="0"/>
                <a:cs typeface="Times New Roman" pitchFamily="18" charset="0"/>
              </a:rPr>
              <a:t> more stakeholders</a:t>
            </a:r>
            <a:r>
              <a:rPr lang="en-US" sz="2700" dirty="0">
                <a:latin typeface="Times New Roman" pitchFamily="18" charset="0"/>
                <a:cs typeface="Times New Roman" pitchFamily="18" charset="0"/>
              </a:rPr>
              <a:t>. </a:t>
            </a:r>
          </a:p>
          <a:p>
            <a:pPr marL="365760" indent="-283464" algn="just">
              <a:lnSpc>
                <a:spcPct val="170000"/>
              </a:lnSpc>
              <a:spcBef>
                <a:spcPts val="0"/>
              </a:spcBef>
              <a:buFont typeface="Wingdings 2"/>
              <a:buChar char=""/>
              <a:defRPr/>
            </a:pPr>
            <a:endParaRPr lang="en-US" sz="2700" dirty="0">
              <a:latin typeface="Times New Roman" pitchFamily="18" charset="0"/>
              <a:cs typeface="Times New Roman" pitchFamily="18" charset="0"/>
            </a:endParaRPr>
          </a:p>
          <a:p>
            <a:pPr marL="365760" indent="-283464" algn="just">
              <a:lnSpc>
                <a:spcPct val="170000"/>
              </a:lnSpc>
              <a:spcBef>
                <a:spcPts val="0"/>
              </a:spcBef>
              <a:buFont typeface="Wingdings 2"/>
              <a:buChar char=""/>
              <a:defRPr/>
            </a:pPr>
            <a:endParaRPr lang="en-US" sz="2700" dirty="0">
              <a:latin typeface="Times New Roman" pitchFamily="18" charset="0"/>
              <a:cs typeface="Times New Roman" pitchFamily="18" charset="0"/>
            </a:endParaRPr>
          </a:p>
          <a:p>
            <a:pPr marL="640080" lvl="1" indent="-237744" algn="just">
              <a:lnSpc>
                <a:spcPct val="170000"/>
              </a:lnSpc>
              <a:spcBef>
                <a:spcPts val="0"/>
              </a:spcBef>
              <a:buNone/>
              <a:defRPr/>
            </a:pPr>
            <a:endParaRPr lang="en-US" sz="2700" dirty="0">
              <a:latin typeface="Times New Roman" pitchFamily="18" charset="0"/>
              <a:cs typeface="Times New Roman" pitchFamily="18" charset="0"/>
            </a:endParaRPr>
          </a:p>
          <a:p>
            <a:pPr marL="365760" indent="-283464" algn="just">
              <a:lnSpc>
                <a:spcPct val="170000"/>
              </a:lnSpc>
              <a:spcBef>
                <a:spcPts val="0"/>
              </a:spcBef>
              <a:buFont typeface="Wingdings 2"/>
              <a:buChar char=""/>
              <a:defRPr/>
            </a:pPr>
            <a:endParaRPr lang="en-US" sz="27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F35C893-C4CD-4D87-9D65-21EA4BF19174}" type="slidenum">
              <a:rPr lang="en-GB" smtClean="0"/>
              <a:t>24</a:t>
            </a:fld>
            <a:endParaRPr lang="en-GB"/>
          </a:p>
        </p:txBody>
      </p:sp>
    </p:spTree>
    <p:extLst>
      <p:ext uri="{BB962C8B-B14F-4D97-AF65-F5344CB8AC3E}">
        <p14:creationId xmlns:p14="http://schemas.microsoft.com/office/powerpoint/2010/main" val="1279687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77370"/>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Requirements Elicitation Methods-----</a:t>
            </a: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77370"/>
            <a:ext cx="12192000" cy="6480629"/>
          </a:xfrm>
        </p:spPr>
        <p:txBody>
          <a:bodyPr>
            <a:noAutofit/>
          </a:bodyPr>
          <a:lstStyle/>
          <a:p>
            <a:pPr marL="539496" indent="-457200" algn="just">
              <a:lnSpc>
                <a:spcPct val="170000"/>
              </a:lnSpc>
              <a:spcBef>
                <a:spcPts val="0"/>
              </a:spcBef>
              <a:buFont typeface="Wingdings" pitchFamily="2" charset="2"/>
              <a:buChar char="§"/>
              <a:defRPr/>
            </a:pPr>
            <a:r>
              <a:rPr lang="en-US" altLang="en-US" sz="2600" b="1" dirty="0">
                <a:solidFill>
                  <a:srgbClr val="0000FF"/>
                </a:solidFill>
                <a:latin typeface="Times New Roman" panose="02020603050405020304" pitchFamily="18" charset="0"/>
                <a:cs typeface="Times New Roman" panose="02020603050405020304" pitchFamily="18" charset="0"/>
              </a:rPr>
              <a:t> </a:t>
            </a:r>
            <a:r>
              <a:rPr lang="en-US" sz="2600" dirty="0">
                <a:latin typeface="Times New Roman" pitchFamily="18" charset="0"/>
                <a:cs typeface="Times New Roman" pitchFamily="18" charset="0"/>
              </a:rPr>
              <a:t>The </a:t>
            </a:r>
            <a:r>
              <a:rPr lang="en-US" sz="2600" b="1" dirty="0">
                <a:latin typeface="Times New Roman" pitchFamily="18" charset="0"/>
                <a:cs typeface="Times New Roman" pitchFamily="18" charset="0"/>
              </a:rPr>
              <a:t>interview </a:t>
            </a:r>
            <a:r>
              <a:rPr lang="en-US" sz="2600" dirty="0">
                <a:latin typeface="Times New Roman" pitchFamily="18" charset="0"/>
                <a:cs typeface="Times New Roman" pitchFamily="18" charset="0"/>
              </a:rPr>
              <a:t>may also </a:t>
            </a:r>
            <a:r>
              <a:rPr lang="en-US" sz="2600" b="1" dirty="0">
                <a:latin typeface="Times New Roman" pitchFamily="18" charset="0"/>
                <a:cs typeface="Times New Roman" pitchFamily="18" charset="0"/>
              </a:rPr>
              <a:t>involve </a:t>
            </a:r>
            <a:r>
              <a:rPr lang="en-US" sz="2600" dirty="0">
                <a:latin typeface="Times New Roman" pitchFamily="18" charset="0"/>
                <a:cs typeface="Times New Roman" pitchFamily="18" charset="0"/>
              </a:rPr>
              <a:t>a </a:t>
            </a:r>
            <a:r>
              <a:rPr lang="en-US" sz="2600" b="1" dirty="0">
                <a:solidFill>
                  <a:srgbClr val="0000FF"/>
                </a:solidFill>
                <a:latin typeface="Times New Roman" pitchFamily="18" charset="0"/>
                <a:cs typeface="Times New Roman" pitchFamily="18" charset="0"/>
              </a:rPr>
              <a:t>question </a:t>
            </a:r>
            <a:r>
              <a:rPr lang="en-US" sz="2600" dirty="0">
                <a:latin typeface="Times New Roman" pitchFamily="18" charset="0"/>
                <a:cs typeface="Times New Roman" pitchFamily="18" charset="0"/>
              </a:rPr>
              <a:t>and </a:t>
            </a:r>
          </a:p>
          <a:p>
            <a:pPr marL="82296" indent="0" algn="just">
              <a:lnSpc>
                <a:spcPct val="170000"/>
              </a:lnSpc>
              <a:spcBef>
                <a:spcPts val="0"/>
              </a:spcBef>
              <a:buNone/>
              <a:defRPr/>
            </a:pPr>
            <a:r>
              <a:rPr lang="en-US" sz="2600" b="1" dirty="0">
                <a:solidFill>
                  <a:srgbClr val="0000FF"/>
                </a:solidFill>
                <a:latin typeface="Times New Roman" pitchFamily="18" charset="0"/>
                <a:cs typeface="Times New Roman" pitchFamily="18" charset="0"/>
              </a:rPr>
              <a:t>			answer session</a:t>
            </a:r>
            <a:r>
              <a:rPr lang="en-US" sz="2600" dirty="0">
                <a:latin typeface="Times New Roman" pitchFamily="18" charset="0"/>
                <a:cs typeface="Times New Roman" pitchFamily="18" charset="0"/>
              </a:rPr>
              <a:t> used to </a:t>
            </a:r>
            <a:r>
              <a:rPr lang="en-US" sz="2600" b="1" dirty="0">
                <a:solidFill>
                  <a:srgbClr val="FF0000"/>
                </a:solidFill>
                <a:latin typeface="Times New Roman" pitchFamily="18" charset="0"/>
                <a:cs typeface="Times New Roman" pitchFamily="18" charset="0"/>
              </a:rPr>
              <a:t>discover </a:t>
            </a:r>
            <a:r>
              <a:rPr lang="en-US" sz="2600" dirty="0">
                <a:latin typeface="Times New Roman" pitchFamily="18" charset="0"/>
                <a:cs typeface="Times New Roman" pitchFamily="18" charset="0"/>
              </a:rPr>
              <a:t>other</a:t>
            </a:r>
            <a:r>
              <a:rPr lang="en-US" sz="2600" b="1" dirty="0">
                <a:solidFill>
                  <a:srgbClr val="FF0000"/>
                </a:solidFill>
                <a:latin typeface="Times New Roman" pitchFamily="18" charset="0"/>
                <a:cs typeface="Times New Roman" pitchFamily="18" charset="0"/>
              </a:rPr>
              <a:t> potential </a:t>
            </a:r>
          </a:p>
          <a:p>
            <a:pPr marL="82296" indent="0" algn="just">
              <a:lnSpc>
                <a:spcPct val="170000"/>
              </a:lnSpc>
              <a:spcBef>
                <a:spcPts val="0"/>
              </a:spcBef>
              <a:buNone/>
              <a:defRPr/>
            </a:pPr>
            <a:r>
              <a:rPr lang="en-US" sz="2600" b="1" dirty="0">
                <a:solidFill>
                  <a:srgbClr val="FF0000"/>
                </a:solidFill>
                <a:latin typeface="Times New Roman" pitchFamily="18" charset="0"/>
                <a:cs typeface="Times New Roman" pitchFamily="18" charset="0"/>
              </a:rPr>
              <a:t>			stakeholders </a:t>
            </a:r>
            <a:r>
              <a:rPr lang="en-US" sz="2600" dirty="0">
                <a:latin typeface="Times New Roman" pitchFamily="18" charset="0"/>
                <a:cs typeface="Times New Roman" pitchFamily="18" charset="0"/>
              </a:rPr>
              <a:t>and any </a:t>
            </a:r>
            <a:r>
              <a:rPr lang="en-US" sz="2600" b="1" dirty="0">
                <a:solidFill>
                  <a:srgbClr val="FF0000"/>
                </a:solidFill>
                <a:latin typeface="Times New Roman" pitchFamily="18" charset="0"/>
                <a:cs typeface="Times New Roman" pitchFamily="18" charset="0"/>
              </a:rPr>
              <a:t>discrepancies </a:t>
            </a:r>
            <a:r>
              <a:rPr lang="en-US" sz="2600" dirty="0">
                <a:latin typeface="Times New Roman" pitchFamily="18" charset="0"/>
                <a:cs typeface="Times New Roman" pitchFamily="18" charset="0"/>
              </a:rPr>
              <a:t>between </a:t>
            </a:r>
            <a:r>
              <a:rPr lang="en-US" sz="2600" b="1" dirty="0">
                <a:solidFill>
                  <a:srgbClr val="FF0000"/>
                </a:solidFill>
                <a:latin typeface="Times New Roman" pitchFamily="18" charset="0"/>
                <a:cs typeface="Times New Roman" pitchFamily="18" charset="0"/>
              </a:rPr>
              <a:t>needs</a:t>
            </a:r>
            <a:r>
              <a:rPr lang="en-US" sz="2600" dirty="0">
                <a:latin typeface="Times New Roman" pitchFamily="18" charset="0"/>
                <a:cs typeface="Times New Roman" pitchFamily="18" charset="0"/>
              </a:rPr>
              <a:t>; </a:t>
            </a:r>
          </a:p>
          <a:p>
            <a:pPr marL="82296" indent="0" algn="just">
              <a:lnSpc>
                <a:spcPct val="170000"/>
              </a:lnSpc>
              <a:spcBef>
                <a:spcPts val="0"/>
              </a:spcBef>
              <a:buNone/>
              <a:defRPr/>
            </a:pPr>
            <a:r>
              <a:rPr lang="en-US" sz="2600" dirty="0">
                <a:latin typeface="Times New Roman" pitchFamily="18" charset="0"/>
                <a:cs typeface="Times New Roman" pitchFamily="18" charset="0"/>
              </a:rPr>
              <a:t>				the </a:t>
            </a:r>
            <a:r>
              <a:rPr lang="en-US" sz="2600" b="1" dirty="0">
                <a:solidFill>
                  <a:srgbClr val="CC00CC"/>
                </a:solidFill>
                <a:latin typeface="Times New Roman" pitchFamily="18" charset="0"/>
                <a:cs typeface="Times New Roman" pitchFamily="18" charset="0"/>
              </a:rPr>
              <a:t>high-level requirements </a:t>
            </a:r>
            <a:r>
              <a:rPr lang="en-US" sz="2600" dirty="0">
                <a:latin typeface="Times New Roman" pitchFamily="18" charset="0"/>
                <a:cs typeface="Times New Roman" pitchFamily="18" charset="0"/>
              </a:rPr>
              <a:t>derived from those</a:t>
            </a:r>
            <a:r>
              <a:rPr lang="en-US" sz="2600" b="1" dirty="0">
                <a:solidFill>
                  <a:srgbClr val="CC00CC"/>
                </a:solidFill>
                <a:latin typeface="Times New Roman" pitchFamily="18" charset="0"/>
                <a:cs typeface="Times New Roman" pitchFamily="18" charset="0"/>
              </a:rPr>
              <a:t> needs;</a:t>
            </a:r>
            <a:r>
              <a:rPr lang="en-US" sz="2600" dirty="0">
                <a:latin typeface="Times New Roman" pitchFamily="18" charset="0"/>
                <a:cs typeface="Times New Roman" pitchFamily="18" charset="0"/>
              </a:rPr>
              <a:t> </a:t>
            </a:r>
          </a:p>
          <a:p>
            <a:pPr marL="82296" indent="0" algn="just">
              <a:lnSpc>
                <a:spcPct val="170000"/>
              </a:lnSpc>
              <a:spcBef>
                <a:spcPts val="0"/>
              </a:spcBef>
              <a:buNone/>
              <a:defRPr/>
            </a:pPr>
            <a:r>
              <a:rPr lang="en-US" sz="2600" dirty="0">
                <a:latin typeface="Times New Roman" pitchFamily="18" charset="0"/>
                <a:cs typeface="Times New Roman" pitchFamily="18" charset="0"/>
              </a:rPr>
              <a:t>						and the </a:t>
            </a:r>
            <a:r>
              <a:rPr lang="en-US" sz="2600" b="1" dirty="0">
                <a:solidFill>
                  <a:srgbClr val="006600"/>
                </a:solidFill>
                <a:latin typeface="Times New Roman" pitchFamily="18" charset="0"/>
                <a:cs typeface="Times New Roman" pitchFamily="18" charset="0"/>
              </a:rPr>
              <a:t>resulting detailed requirements.</a:t>
            </a:r>
            <a:r>
              <a:rPr lang="en-US" sz="2600" dirty="0">
                <a:latin typeface="Times New Roman" pitchFamily="18" charset="0"/>
                <a:cs typeface="Times New Roman" pitchFamily="18" charset="0"/>
              </a:rPr>
              <a:t>  </a:t>
            </a:r>
          </a:p>
          <a:p>
            <a:pPr marL="539496" indent="-457200" algn="just">
              <a:lnSpc>
                <a:spcPct val="170000"/>
              </a:lnSpc>
              <a:spcBef>
                <a:spcPts val="0"/>
              </a:spcBef>
              <a:buFont typeface="Wingdings" pitchFamily="2" charset="2"/>
              <a:buChar char="§"/>
              <a:defRPr/>
            </a:pPr>
            <a:r>
              <a:rPr lang="en-US" sz="2600" b="1" dirty="0">
                <a:solidFill>
                  <a:srgbClr val="660033"/>
                </a:solidFill>
                <a:latin typeface="Times New Roman" pitchFamily="18" charset="0"/>
                <a:cs typeface="Times New Roman" pitchFamily="18" charset="0"/>
              </a:rPr>
              <a:t>Interviews</a:t>
            </a:r>
            <a:r>
              <a:rPr lang="en-US" sz="2600" b="1" dirty="0">
                <a:solidFill>
                  <a:srgbClr val="FF0000"/>
                </a:solidFill>
                <a:latin typeface="Times New Roman" pitchFamily="18" charset="0"/>
                <a:cs typeface="Times New Roman" pitchFamily="18" charset="0"/>
              </a:rPr>
              <a:t> </a:t>
            </a:r>
            <a:r>
              <a:rPr lang="en-US" sz="2600" b="1" dirty="0">
                <a:solidFill>
                  <a:srgbClr val="660033"/>
                </a:solidFill>
                <a:latin typeface="Times New Roman" pitchFamily="18" charset="0"/>
                <a:cs typeface="Times New Roman" pitchFamily="18" charset="0"/>
              </a:rPr>
              <a:t>facilitate</a:t>
            </a:r>
            <a:r>
              <a:rPr lang="en-US" sz="2600" b="1" dirty="0">
                <a:solidFill>
                  <a:srgbClr val="FF0000"/>
                </a:solidFill>
                <a:latin typeface="Times New Roman" pitchFamily="18" charset="0"/>
                <a:cs typeface="Times New Roman" pitchFamily="18" charset="0"/>
              </a:rPr>
              <a:t> </a:t>
            </a:r>
            <a:r>
              <a:rPr lang="en-US" sz="2600" b="1" dirty="0">
                <a:solidFill>
                  <a:srgbClr val="660033"/>
                </a:solidFill>
                <a:latin typeface="Times New Roman" pitchFamily="18" charset="0"/>
                <a:cs typeface="Times New Roman" pitchFamily="18" charset="0"/>
              </a:rPr>
              <a:t>obtaining</a:t>
            </a:r>
            <a:r>
              <a:rPr lang="en-US" sz="2600" b="1" dirty="0">
                <a:solidFill>
                  <a:srgbClr val="FF0000"/>
                </a:solidFill>
                <a:latin typeface="Times New Roman" pitchFamily="18" charset="0"/>
                <a:cs typeface="Times New Roman" pitchFamily="18" charset="0"/>
              </a:rPr>
              <a:t> </a:t>
            </a:r>
            <a:r>
              <a:rPr lang="en-US" sz="2600" b="1" dirty="0">
                <a:solidFill>
                  <a:srgbClr val="660033"/>
                </a:solidFill>
                <a:latin typeface="Times New Roman" pitchFamily="18" charset="0"/>
                <a:cs typeface="Times New Roman" pitchFamily="18" charset="0"/>
              </a:rPr>
              <a:t>approval</a:t>
            </a:r>
            <a:r>
              <a:rPr lang="en-US" sz="2600" b="1" dirty="0">
                <a:solidFill>
                  <a:srgbClr val="FF0000"/>
                </a:solidFill>
                <a:latin typeface="Times New Roman" pitchFamily="18" charset="0"/>
                <a:cs typeface="Times New Roman" pitchFamily="18" charset="0"/>
              </a:rPr>
              <a:t> </a:t>
            </a:r>
            <a:r>
              <a:rPr lang="en-US" sz="2600" dirty="0">
                <a:latin typeface="Times New Roman" pitchFamily="18" charset="0"/>
                <a:cs typeface="Times New Roman" pitchFamily="18" charset="0"/>
              </a:rPr>
              <a:t>from</a:t>
            </a:r>
            <a:r>
              <a:rPr lang="en-US" sz="2600" b="1" dirty="0">
                <a:solidFill>
                  <a:srgbClr val="FF0000"/>
                </a:solidFill>
                <a:latin typeface="Times New Roman" pitchFamily="18" charset="0"/>
                <a:cs typeface="Times New Roman" pitchFamily="18" charset="0"/>
              </a:rPr>
              <a:t> </a:t>
            </a:r>
          </a:p>
          <a:p>
            <a:pPr marL="82296" indent="0" algn="just">
              <a:lnSpc>
                <a:spcPct val="170000"/>
              </a:lnSpc>
              <a:spcBef>
                <a:spcPts val="0"/>
              </a:spcBef>
              <a:buNone/>
              <a:defRPr/>
            </a:pPr>
            <a:r>
              <a:rPr lang="en-US" sz="2600" b="1" dirty="0">
                <a:solidFill>
                  <a:srgbClr val="FF0000"/>
                </a:solidFill>
                <a:latin typeface="Times New Roman" pitchFamily="18" charset="0"/>
                <a:cs typeface="Times New Roman" pitchFamily="18" charset="0"/>
              </a:rPr>
              <a:t>		</a:t>
            </a:r>
            <a:r>
              <a:rPr lang="en-US" sz="2600" b="1" dirty="0">
                <a:solidFill>
                  <a:srgbClr val="660033"/>
                </a:solidFill>
                <a:latin typeface="Times New Roman" pitchFamily="18" charset="0"/>
                <a:cs typeface="Times New Roman" pitchFamily="18" charset="0"/>
              </a:rPr>
              <a:t>stakeholders</a:t>
            </a:r>
            <a:r>
              <a:rPr lang="en-US" sz="2600" dirty="0">
                <a:latin typeface="Times New Roman" pitchFamily="18" charset="0"/>
                <a:cs typeface="Times New Roman" pitchFamily="18" charset="0"/>
              </a:rPr>
              <a:t> on their </a:t>
            </a:r>
            <a:r>
              <a:rPr lang="en-US" sz="2600" b="1" dirty="0">
                <a:solidFill>
                  <a:srgbClr val="0000FF"/>
                </a:solidFill>
                <a:latin typeface="Times New Roman" pitchFamily="18" charset="0"/>
                <a:cs typeface="Times New Roman" pitchFamily="18" charset="0"/>
              </a:rPr>
              <a:t>needs, </a:t>
            </a:r>
            <a:r>
              <a:rPr lang="en-US" sz="2600" b="1" dirty="0">
                <a:solidFill>
                  <a:srgbClr val="FF0000"/>
                </a:solidFill>
                <a:latin typeface="Times New Roman" pitchFamily="18" charset="0"/>
                <a:cs typeface="Times New Roman" pitchFamily="18" charset="0"/>
              </a:rPr>
              <a:t>requirements</a:t>
            </a:r>
            <a:r>
              <a:rPr lang="en-US" sz="2600" b="1" dirty="0">
                <a:solidFill>
                  <a:srgbClr val="0000FF"/>
                </a:solidFill>
                <a:latin typeface="Times New Roman" pitchFamily="18" charset="0"/>
                <a:cs typeface="Times New Roman" pitchFamily="18" charset="0"/>
              </a:rPr>
              <a:t>, </a:t>
            </a:r>
            <a:r>
              <a:rPr lang="en-US" sz="2600" dirty="0">
                <a:latin typeface="Times New Roman" pitchFamily="18" charset="0"/>
                <a:cs typeface="Times New Roman" pitchFamily="18" charset="0"/>
              </a:rPr>
              <a:t>and</a:t>
            </a:r>
            <a:r>
              <a:rPr lang="en-US" sz="2600" b="1" dirty="0">
                <a:solidFill>
                  <a:srgbClr val="0000FF"/>
                </a:solidFill>
                <a:latin typeface="Times New Roman" pitchFamily="18" charset="0"/>
                <a:cs typeface="Times New Roman" pitchFamily="18" charset="0"/>
              </a:rPr>
              <a:t> </a:t>
            </a:r>
            <a:r>
              <a:rPr lang="en-US" sz="2600" dirty="0">
                <a:latin typeface="Times New Roman" pitchFamily="18" charset="0"/>
                <a:cs typeface="Times New Roman" pitchFamily="18" charset="0"/>
              </a:rPr>
              <a:t>any </a:t>
            </a:r>
            <a:r>
              <a:rPr lang="en-US" sz="2600" b="1" dirty="0">
                <a:solidFill>
                  <a:srgbClr val="FF0000"/>
                </a:solidFill>
                <a:latin typeface="Times New Roman" pitchFamily="18" charset="0"/>
                <a:cs typeface="Times New Roman" pitchFamily="18" charset="0"/>
              </a:rPr>
              <a:t>changes</a:t>
            </a:r>
            <a:r>
              <a:rPr lang="en-US" sz="2600" dirty="0">
                <a:latin typeface="Times New Roman" pitchFamily="18" charset="0"/>
                <a:cs typeface="Times New Roman" pitchFamily="18" charset="0"/>
              </a:rPr>
              <a:t> to them.</a:t>
            </a:r>
          </a:p>
          <a:p>
            <a:pPr marL="0" indent="0" algn="just">
              <a:lnSpc>
                <a:spcPct val="150000"/>
              </a:lnSpc>
              <a:spcBef>
                <a:spcPts val="0"/>
              </a:spcBef>
              <a:buNone/>
            </a:pPr>
            <a:r>
              <a:rPr lang="en-GB" sz="2600" b="1" dirty="0">
                <a:solidFill>
                  <a:srgbClr val="0000FF"/>
                </a:solidFill>
                <a:latin typeface="Times New Roman" panose="02020603050405020304" pitchFamily="18" charset="0"/>
                <a:cs typeface="Times New Roman" panose="02020603050405020304" pitchFamily="18" charset="0"/>
              </a:rPr>
              <a:t>5. Brainstorming Sessions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This </a:t>
            </a:r>
            <a:r>
              <a:rPr lang="en-GB" sz="2600" b="1" dirty="0">
                <a:latin typeface="Times New Roman" panose="02020603050405020304" pitchFamily="18" charset="0"/>
                <a:cs typeface="Times New Roman" panose="02020603050405020304" pitchFamily="18" charset="0"/>
              </a:rPr>
              <a:t>technique</a:t>
            </a:r>
            <a:r>
              <a:rPr lang="en-GB" sz="2600" dirty="0">
                <a:latin typeface="Times New Roman" panose="02020603050405020304" pitchFamily="18" charset="0"/>
                <a:cs typeface="Times New Roman" panose="02020603050405020304" pitchFamily="18" charset="0"/>
              </a:rPr>
              <a:t> is used to </a:t>
            </a:r>
            <a:r>
              <a:rPr lang="en-GB" sz="2600" b="1" dirty="0">
                <a:latin typeface="Times New Roman" panose="02020603050405020304" pitchFamily="18" charset="0"/>
                <a:cs typeface="Times New Roman" panose="02020603050405020304" pitchFamily="18" charset="0"/>
              </a:rPr>
              <a:t>generate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new</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ideas</a:t>
            </a:r>
            <a:r>
              <a:rPr lang="en-GB" sz="2600"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sz="2600" b="1" dirty="0">
                <a:solidFill>
                  <a:srgbClr val="A50021"/>
                </a:solidFill>
                <a:latin typeface="Times New Roman" panose="02020603050405020304" pitchFamily="18" charset="0"/>
                <a:cs typeface="Times New Roman" panose="02020603050405020304" pitchFamily="18" charset="0"/>
              </a:rPr>
              <a:t>					find</a:t>
            </a:r>
            <a:r>
              <a:rPr lang="en-GB" sz="2600" dirty="0">
                <a:latin typeface="Times New Roman" panose="02020603050405020304" pitchFamily="18" charset="0"/>
                <a:cs typeface="Times New Roman" panose="02020603050405020304" pitchFamily="18" charset="0"/>
              </a:rPr>
              <a:t> a </a:t>
            </a:r>
            <a:r>
              <a:rPr lang="en-GB" sz="2600" b="1" dirty="0">
                <a:solidFill>
                  <a:srgbClr val="A50021"/>
                </a:solidFill>
                <a:latin typeface="Times New Roman" panose="02020603050405020304" pitchFamily="18" charset="0"/>
                <a:cs typeface="Times New Roman" panose="02020603050405020304" pitchFamily="18" charset="0"/>
              </a:rPr>
              <a:t>solution</a:t>
            </a:r>
            <a:r>
              <a:rPr lang="en-GB" sz="2600" dirty="0">
                <a:latin typeface="Times New Roman" panose="02020603050405020304" pitchFamily="18" charset="0"/>
                <a:cs typeface="Times New Roman" panose="02020603050405020304" pitchFamily="18" charset="0"/>
              </a:rPr>
              <a:t> for a </a:t>
            </a:r>
            <a:r>
              <a:rPr lang="en-GB" sz="2600" b="1" dirty="0">
                <a:solidFill>
                  <a:srgbClr val="A50021"/>
                </a:solidFill>
                <a:latin typeface="Times New Roman" panose="02020603050405020304" pitchFamily="18" charset="0"/>
                <a:cs typeface="Times New Roman" panose="02020603050405020304" pitchFamily="18" charset="0"/>
              </a:rPr>
              <a:t>specific</a:t>
            </a:r>
            <a:r>
              <a:rPr lang="en-GB" sz="2600" dirty="0">
                <a:latin typeface="Times New Roman" panose="02020603050405020304" pitchFamily="18" charset="0"/>
                <a:cs typeface="Times New Roman" panose="02020603050405020304" pitchFamily="18" charset="0"/>
              </a:rPr>
              <a:t> </a:t>
            </a:r>
            <a:r>
              <a:rPr lang="en-GB" sz="2600" b="1" dirty="0">
                <a:solidFill>
                  <a:srgbClr val="A50021"/>
                </a:solidFill>
                <a:latin typeface="Times New Roman" panose="02020603050405020304" pitchFamily="18" charset="0"/>
                <a:cs typeface="Times New Roman" panose="02020603050405020304" pitchFamily="18" charset="0"/>
              </a:rPr>
              <a:t>issue</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endParaRPr lang="en-US" alt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35C893-C4CD-4D87-9D65-21EA4BF19174}" type="slidenum">
              <a:rPr lang="en-GB" smtClean="0"/>
              <a:t>25</a:t>
            </a:fld>
            <a:endParaRPr lang="en-GB"/>
          </a:p>
        </p:txBody>
      </p:sp>
    </p:spTree>
    <p:extLst>
      <p:ext uri="{BB962C8B-B14F-4D97-AF65-F5344CB8AC3E}">
        <p14:creationId xmlns:p14="http://schemas.microsoft.com/office/powerpoint/2010/main" val="420760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77370"/>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Requirements Elicitation Methods-----</a:t>
            </a: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59" y="244930"/>
            <a:ext cx="11950262" cy="6613070"/>
          </a:xfrm>
        </p:spPr>
        <p:txBody>
          <a:bodyPr>
            <a:noAutofit/>
          </a:bodyPr>
          <a:lstStyle/>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members</a:t>
            </a:r>
            <a:r>
              <a:rPr lang="en-GB" dirty="0">
                <a:latin typeface="Times New Roman" panose="02020603050405020304" pitchFamily="18" charset="0"/>
                <a:cs typeface="Times New Roman" panose="02020603050405020304" pitchFamily="18" charset="0"/>
              </a:rPr>
              <a:t> included for </a:t>
            </a:r>
            <a:r>
              <a:rPr lang="en-GB" b="1" dirty="0">
                <a:latin typeface="Times New Roman" panose="02020603050405020304" pitchFamily="18" charset="0"/>
                <a:cs typeface="Times New Roman" panose="02020603050405020304" pitchFamily="18" charset="0"/>
              </a:rPr>
              <a:t>brainstorming</a:t>
            </a:r>
            <a:r>
              <a:rPr lang="en-GB" dirty="0">
                <a:latin typeface="Times New Roman" panose="02020603050405020304" pitchFamily="18" charset="0"/>
                <a:cs typeface="Times New Roman" panose="02020603050405020304" pitchFamily="18" charset="0"/>
              </a:rPr>
              <a:t> can be </a:t>
            </a:r>
          </a:p>
          <a:p>
            <a:pPr marL="0" indent="0" algn="just">
              <a:lnSpc>
                <a:spcPct val="150000"/>
              </a:lnSpc>
              <a:spcBef>
                <a:spcPts val="0"/>
              </a:spcBef>
              <a:buNone/>
            </a:pPr>
            <a:r>
              <a:rPr lang="en-GB" b="1" dirty="0">
                <a:solidFill>
                  <a:srgbClr val="FF0000"/>
                </a:solidFill>
                <a:latin typeface="Times New Roman" panose="02020603050405020304" pitchFamily="18" charset="0"/>
                <a:cs typeface="Times New Roman" panose="02020603050405020304" pitchFamily="18" charset="0"/>
              </a:rPr>
              <a:t>		domain experts</a:t>
            </a:r>
            <a:r>
              <a:rPr lang="en-GB" dirty="0">
                <a:latin typeface="Times New Roman" panose="02020603050405020304" pitchFamily="18" charset="0"/>
                <a:cs typeface="Times New Roman" panose="02020603050405020304" pitchFamily="18" charset="0"/>
              </a:rPr>
              <a:t>, and </a:t>
            </a:r>
            <a:r>
              <a:rPr lang="en-GB" b="1" dirty="0">
                <a:solidFill>
                  <a:srgbClr val="FF0000"/>
                </a:solidFill>
                <a:latin typeface="Times New Roman" panose="02020603050405020304" pitchFamily="18" charset="0"/>
                <a:cs typeface="Times New Roman" panose="02020603050405020304" pitchFamily="18" charset="0"/>
              </a:rPr>
              <a:t>subject matter experts. </a:t>
            </a:r>
            <a:endParaRPr lang="en-US" dirty="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This session is generally </a:t>
            </a:r>
            <a:r>
              <a:rPr lang="en-GB" b="1" dirty="0">
                <a:latin typeface="Times New Roman" panose="02020603050405020304" pitchFamily="18" charset="0"/>
                <a:cs typeface="Times New Roman" panose="02020603050405020304" pitchFamily="18" charset="0"/>
              </a:rPr>
              <a:t>conducted</a:t>
            </a:r>
            <a:r>
              <a:rPr lang="en-GB" dirty="0">
                <a:latin typeface="Times New Roman" panose="02020603050405020304" pitchFamily="18" charset="0"/>
                <a:cs typeface="Times New Roman" panose="02020603050405020304" pitchFamily="18" charset="0"/>
              </a:rPr>
              <a:t> around the</a:t>
            </a:r>
            <a:r>
              <a:rPr lang="en-GB" b="1" dirty="0">
                <a:latin typeface="Times New Roman" panose="02020603050405020304" pitchFamily="18" charset="0"/>
                <a:cs typeface="Times New Roman" panose="02020603050405020304" pitchFamily="18" charset="0"/>
              </a:rPr>
              <a:t> table discussion </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			led by a </a:t>
            </a:r>
            <a:r>
              <a:rPr lang="en-GB" dirty="0">
                <a:latin typeface="Times New Roman" panose="02020603050405020304" pitchFamily="18" charset="0"/>
                <a:cs typeface="Times New Roman" panose="02020603050405020304" pitchFamily="18" charset="0"/>
              </a:rPr>
              <a:t>highly </a:t>
            </a:r>
            <a:r>
              <a:rPr lang="en-GB" b="1" dirty="0">
                <a:latin typeface="Times New Roman" panose="02020603050405020304" pitchFamily="18" charset="0"/>
                <a:cs typeface="Times New Roman" panose="02020603050405020304" pitchFamily="18" charset="0"/>
              </a:rPr>
              <a:t>trained</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facilitator</a:t>
            </a:r>
            <a:r>
              <a:rPr lang="en-GB" dirty="0">
                <a:latin typeface="Times New Roman" panose="02020603050405020304" pitchFamily="18" charset="0"/>
                <a:cs typeface="Times New Roman" panose="02020603050405020304" pitchFamily="18" charset="0"/>
              </a:rPr>
              <a:t> who is required to </a:t>
            </a:r>
          </a:p>
          <a:p>
            <a:pPr marL="0" indent="0" algn="just">
              <a:lnSpc>
                <a:spcPct val="150000"/>
              </a:lnSpc>
              <a:spcBef>
                <a:spcPts val="0"/>
              </a:spcBef>
              <a:buNone/>
            </a:pPr>
            <a:r>
              <a:rPr lang="en-GB" b="1" dirty="0">
                <a:solidFill>
                  <a:srgbClr val="006600"/>
                </a:solidFill>
                <a:latin typeface="Times New Roman" panose="02020603050405020304" pitchFamily="18" charset="0"/>
                <a:cs typeface="Times New Roman" panose="02020603050405020304" pitchFamily="18" charset="0"/>
              </a:rPr>
              <a:t>						handle group bias </a:t>
            </a:r>
            <a:r>
              <a:rPr lang="en-GB" dirty="0">
                <a:latin typeface="Times New Roman" panose="02020603050405020304" pitchFamily="18" charset="0"/>
                <a:cs typeface="Times New Roman" panose="02020603050405020304" pitchFamily="18" charset="0"/>
              </a:rPr>
              <a:t>and </a:t>
            </a:r>
            <a:r>
              <a:rPr lang="en-GB" b="1" dirty="0">
                <a:solidFill>
                  <a:srgbClr val="006600"/>
                </a:solidFill>
                <a:latin typeface="Times New Roman" panose="02020603050405020304" pitchFamily="18" charset="0"/>
                <a:cs typeface="Times New Roman" panose="02020603050405020304" pitchFamily="18" charset="0"/>
              </a:rPr>
              <a:t>group conflicts</a:t>
            </a:r>
            <a:r>
              <a:rPr lang="en-GB"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All </a:t>
            </a:r>
            <a:r>
              <a:rPr lang="en-GB" b="1" dirty="0">
                <a:solidFill>
                  <a:srgbClr val="0000FF"/>
                </a:solidFill>
                <a:latin typeface="Times New Roman" panose="02020603050405020304" pitchFamily="18" charset="0"/>
                <a:cs typeface="Times New Roman" panose="02020603050405020304" pitchFamily="18" charset="0"/>
              </a:rPr>
              <a:t>participants</a:t>
            </a:r>
            <a:r>
              <a:rPr lang="en-GB" dirty="0">
                <a:latin typeface="Times New Roman" panose="02020603050405020304" pitchFamily="18" charset="0"/>
                <a:cs typeface="Times New Roman" panose="02020603050405020304" pitchFamily="18" charset="0"/>
              </a:rPr>
              <a:t> should be given equal </a:t>
            </a:r>
            <a:r>
              <a:rPr lang="en-GB" b="1" dirty="0">
                <a:solidFill>
                  <a:srgbClr val="0000FF"/>
                </a:solidFill>
                <a:latin typeface="Times New Roman" panose="02020603050405020304" pitchFamily="18" charset="0"/>
                <a:cs typeface="Times New Roman" panose="02020603050405020304" pitchFamily="18" charset="0"/>
              </a:rPr>
              <a:t>time</a:t>
            </a:r>
            <a:r>
              <a:rPr lang="en-GB" dirty="0">
                <a:latin typeface="Times New Roman" panose="02020603050405020304" pitchFamily="18" charset="0"/>
                <a:cs typeface="Times New Roman" panose="02020603050405020304" pitchFamily="18" charset="0"/>
              </a:rPr>
              <a:t> to </a:t>
            </a:r>
            <a:r>
              <a:rPr lang="en-GB" b="1" dirty="0">
                <a:solidFill>
                  <a:srgbClr val="0000FF"/>
                </a:solidFill>
                <a:latin typeface="Times New Roman" panose="02020603050405020304" pitchFamily="18" charset="0"/>
                <a:cs typeface="Times New Roman" panose="02020603050405020304" pitchFamily="18" charset="0"/>
              </a:rPr>
              <a:t>express</a:t>
            </a:r>
            <a:r>
              <a:rPr lang="en-GB" dirty="0">
                <a:latin typeface="Times New Roman" panose="02020603050405020304" pitchFamily="18" charset="0"/>
                <a:cs typeface="Times New Roman" panose="02020603050405020304" pitchFamily="18" charset="0"/>
              </a:rPr>
              <a:t> their </a:t>
            </a:r>
            <a:r>
              <a:rPr lang="en-GB" b="1" dirty="0">
                <a:solidFill>
                  <a:srgbClr val="0000FF"/>
                </a:solidFill>
                <a:latin typeface="Times New Roman" panose="02020603050405020304" pitchFamily="18" charset="0"/>
                <a:cs typeface="Times New Roman" panose="02020603050405020304" pitchFamily="18" charset="0"/>
              </a:rPr>
              <a:t>ideas</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Every </a:t>
            </a:r>
            <a:r>
              <a:rPr lang="en-GB" b="1" dirty="0">
                <a:solidFill>
                  <a:srgbClr val="A50021"/>
                </a:solidFill>
                <a:latin typeface="Times New Roman" panose="02020603050405020304" pitchFamily="18" charset="0"/>
                <a:cs typeface="Times New Roman" panose="02020603050405020304" pitchFamily="18" charset="0"/>
              </a:rPr>
              <a:t>idea</a:t>
            </a:r>
            <a:r>
              <a:rPr lang="en-GB" dirty="0">
                <a:latin typeface="Times New Roman" panose="02020603050405020304" pitchFamily="18" charset="0"/>
                <a:cs typeface="Times New Roman" panose="02020603050405020304" pitchFamily="18" charset="0"/>
              </a:rPr>
              <a:t> is </a:t>
            </a:r>
            <a:r>
              <a:rPr lang="en-GB" b="1" dirty="0">
                <a:solidFill>
                  <a:srgbClr val="A50021"/>
                </a:solidFill>
                <a:latin typeface="Times New Roman" panose="02020603050405020304" pitchFamily="18" charset="0"/>
                <a:cs typeface="Times New Roman" panose="02020603050405020304" pitchFamily="18" charset="0"/>
              </a:rPr>
              <a:t>documented</a:t>
            </a:r>
            <a:r>
              <a:rPr lang="en-GB" dirty="0">
                <a:latin typeface="Times New Roman" panose="02020603050405020304" pitchFamily="18" charset="0"/>
                <a:cs typeface="Times New Roman" panose="02020603050405020304" pitchFamily="18" charset="0"/>
              </a:rPr>
              <a:t> so that </a:t>
            </a:r>
            <a:r>
              <a:rPr lang="en-GB" b="1" dirty="0">
                <a:solidFill>
                  <a:srgbClr val="A50021"/>
                </a:solidFill>
                <a:latin typeface="Times New Roman" panose="02020603050405020304" pitchFamily="18" charset="0"/>
                <a:cs typeface="Times New Roman" panose="02020603050405020304" pitchFamily="18" charset="0"/>
              </a:rPr>
              <a:t>everyone</a:t>
            </a:r>
            <a:r>
              <a:rPr lang="en-GB" dirty="0">
                <a:latin typeface="Times New Roman" panose="02020603050405020304" pitchFamily="18" charset="0"/>
                <a:cs typeface="Times New Roman" panose="02020603050405020304" pitchFamily="18" charset="0"/>
              </a:rPr>
              <a:t> can </a:t>
            </a:r>
            <a:r>
              <a:rPr lang="en-GB" b="1" dirty="0">
                <a:solidFill>
                  <a:srgbClr val="A50021"/>
                </a:solidFill>
                <a:latin typeface="Times New Roman" panose="02020603050405020304" pitchFamily="18" charset="0"/>
                <a:cs typeface="Times New Roman" panose="02020603050405020304" pitchFamily="18" charset="0"/>
              </a:rPr>
              <a:t>see</a:t>
            </a:r>
            <a:r>
              <a:rPr lang="en-GB" dirty="0">
                <a:latin typeface="Times New Roman" panose="02020603050405020304" pitchFamily="18" charset="0"/>
                <a:cs typeface="Times New Roman" panose="02020603050405020304" pitchFamily="18" charset="0"/>
              </a:rPr>
              <a:t> it.</a:t>
            </a:r>
          </a:p>
          <a:p>
            <a:pPr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Finally, a </a:t>
            </a:r>
            <a:r>
              <a:rPr lang="en-GB" b="1" dirty="0">
                <a:solidFill>
                  <a:srgbClr val="9900CC"/>
                </a:solidFill>
                <a:latin typeface="Times New Roman" panose="02020603050405020304" pitchFamily="18" charset="0"/>
                <a:cs typeface="Times New Roman" panose="02020603050405020304" pitchFamily="18" charset="0"/>
              </a:rPr>
              <a:t>document</a:t>
            </a:r>
            <a:r>
              <a:rPr lang="en-GB" dirty="0">
                <a:latin typeface="Times New Roman" panose="02020603050405020304" pitchFamily="18" charset="0"/>
                <a:cs typeface="Times New Roman" panose="02020603050405020304" pitchFamily="18" charset="0"/>
              </a:rPr>
              <a:t> is </a:t>
            </a:r>
            <a:r>
              <a:rPr lang="en-GB" b="1" dirty="0">
                <a:solidFill>
                  <a:srgbClr val="9900CC"/>
                </a:solidFill>
                <a:latin typeface="Times New Roman" panose="02020603050405020304" pitchFamily="18" charset="0"/>
                <a:cs typeface="Times New Roman" panose="02020603050405020304" pitchFamily="18" charset="0"/>
              </a:rPr>
              <a:t>prepared</a:t>
            </a:r>
            <a:r>
              <a:rPr lang="en-GB" dirty="0">
                <a:latin typeface="Times New Roman" panose="02020603050405020304" pitchFamily="18" charset="0"/>
                <a:cs typeface="Times New Roman" panose="02020603050405020304" pitchFamily="18" charset="0"/>
              </a:rPr>
              <a:t> which </a:t>
            </a:r>
            <a:r>
              <a:rPr lang="en-GB" b="1" dirty="0">
                <a:solidFill>
                  <a:srgbClr val="9900CC"/>
                </a:solidFill>
                <a:latin typeface="Times New Roman" panose="02020603050405020304" pitchFamily="18" charset="0"/>
                <a:cs typeface="Times New Roman" panose="02020603050405020304" pitchFamily="18" charset="0"/>
              </a:rPr>
              <a:t>consists</a:t>
            </a:r>
            <a:r>
              <a:rPr lang="en-GB" dirty="0">
                <a:latin typeface="Times New Roman" panose="02020603050405020304" pitchFamily="18" charset="0"/>
                <a:cs typeface="Times New Roman" panose="02020603050405020304" pitchFamily="18" charset="0"/>
              </a:rPr>
              <a:t> of the </a:t>
            </a:r>
          </a:p>
          <a:p>
            <a:pPr marL="0" indent="0" algn="just">
              <a:lnSpc>
                <a:spcPct val="150000"/>
              </a:lnSpc>
              <a:spcBef>
                <a:spcPts val="0"/>
              </a:spcBef>
              <a:buNone/>
            </a:pPr>
            <a:r>
              <a:rPr lang="en-GB" b="1" dirty="0">
                <a:solidFill>
                  <a:srgbClr val="9900CC"/>
                </a:solidFill>
                <a:latin typeface="Times New Roman" panose="02020603050405020304" pitchFamily="18" charset="0"/>
                <a:cs typeface="Times New Roman" panose="02020603050405020304" pitchFamily="18" charset="0"/>
              </a:rPr>
              <a:t>			list</a:t>
            </a:r>
            <a:r>
              <a:rPr lang="en-GB" dirty="0">
                <a:latin typeface="Times New Roman" panose="02020603050405020304" pitchFamily="18" charset="0"/>
                <a:cs typeface="Times New Roman" panose="02020603050405020304" pitchFamily="18" charset="0"/>
              </a:rPr>
              <a:t> of </a:t>
            </a:r>
            <a:r>
              <a:rPr lang="en-GB" b="1" dirty="0">
                <a:solidFill>
                  <a:srgbClr val="9900CC"/>
                </a:solidFill>
                <a:latin typeface="Times New Roman" panose="02020603050405020304" pitchFamily="18" charset="0"/>
                <a:cs typeface="Times New Roman" panose="02020603050405020304" pitchFamily="18" charset="0"/>
              </a:rPr>
              <a:t>requirements</a:t>
            </a:r>
            <a:r>
              <a:rPr lang="en-GB" dirty="0">
                <a:latin typeface="Times New Roman" panose="02020603050405020304" pitchFamily="18" charset="0"/>
                <a:cs typeface="Times New Roman" panose="02020603050405020304" pitchFamily="18" charset="0"/>
              </a:rPr>
              <a:t> and their </a:t>
            </a:r>
            <a:r>
              <a:rPr lang="en-GB" b="1" dirty="0">
                <a:solidFill>
                  <a:srgbClr val="9900CC"/>
                </a:solidFill>
                <a:latin typeface="Times New Roman" panose="02020603050405020304" pitchFamily="18" charset="0"/>
                <a:cs typeface="Times New Roman" panose="02020603050405020304" pitchFamily="18" charset="0"/>
              </a:rPr>
              <a:t>priority</a:t>
            </a:r>
            <a:r>
              <a:rPr lang="en-GB" dirty="0">
                <a:latin typeface="Times New Roman" panose="02020603050405020304" pitchFamily="18" charset="0"/>
                <a:cs typeface="Times New Roman" panose="02020603050405020304" pitchFamily="18" charset="0"/>
              </a:rPr>
              <a:t> if </a:t>
            </a:r>
            <a:r>
              <a:rPr lang="en-GB" b="1" dirty="0">
                <a:solidFill>
                  <a:srgbClr val="9900CC"/>
                </a:solidFill>
                <a:latin typeface="Times New Roman" panose="02020603050405020304" pitchFamily="18" charset="0"/>
                <a:cs typeface="Times New Roman" panose="02020603050405020304" pitchFamily="18" charset="0"/>
              </a:rPr>
              <a:t>possible</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endParaRPr lang="en-GB" b="1" dirty="0">
              <a:solidFill>
                <a:srgbClr val="006600"/>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endParaRPr lang="en-GB" b="1" dirty="0">
              <a:solidFill>
                <a:srgbClr val="006600"/>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35C893-C4CD-4D87-9D65-21EA4BF19174}" type="slidenum">
              <a:rPr lang="en-GB" smtClean="0"/>
              <a:t>26</a:t>
            </a:fld>
            <a:endParaRPr lang="en-GB"/>
          </a:p>
        </p:txBody>
      </p:sp>
    </p:spTree>
    <p:extLst>
      <p:ext uri="{BB962C8B-B14F-4D97-AF65-F5344CB8AC3E}">
        <p14:creationId xmlns:p14="http://schemas.microsoft.com/office/powerpoint/2010/main" val="483937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77370"/>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Requirements Elicitation Methods-----</a:t>
            </a:r>
            <a:endParaRPr lang="en-GB"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77370"/>
            <a:ext cx="12192000" cy="6480629"/>
          </a:xfrm>
        </p:spPr>
        <p:txBody>
          <a:bodyPr>
            <a:noAutofit/>
          </a:bodyPr>
          <a:lstStyle/>
          <a:p>
            <a:pPr algn="just">
              <a:lnSpc>
                <a:spcPct val="150000"/>
              </a:lnSpc>
              <a:spcBef>
                <a:spcPts val="0"/>
              </a:spcBef>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Brainstorming technique </a:t>
            </a:r>
            <a:r>
              <a:rPr lang="en-GB" dirty="0">
                <a:latin typeface="Times New Roman" panose="02020603050405020304" pitchFamily="18" charset="0"/>
                <a:cs typeface="Times New Roman" panose="02020603050405020304" pitchFamily="18" charset="0"/>
              </a:rPr>
              <a:t>is</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used</a:t>
            </a:r>
            <a:r>
              <a:rPr lang="en-GB" b="1"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to</a:t>
            </a:r>
            <a:r>
              <a:rPr lang="en-GB" b="1" dirty="0">
                <a:latin typeface="Times New Roman" panose="02020603050405020304" pitchFamily="18" charset="0"/>
                <a:cs typeface="Times New Roman" panose="02020603050405020304" pitchFamily="18" charset="0"/>
              </a:rPr>
              <a:t> answer </a:t>
            </a:r>
            <a:r>
              <a:rPr lang="en-GB" dirty="0">
                <a:latin typeface="Times New Roman" panose="02020603050405020304" pitchFamily="18" charset="0"/>
                <a:cs typeface="Times New Roman" panose="02020603050405020304" pitchFamily="18" charset="0"/>
              </a:rPr>
              <a:t>the</a:t>
            </a:r>
            <a:r>
              <a:rPr lang="en-GB" b="1" dirty="0">
                <a:latin typeface="Times New Roman" panose="02020603050405020304" pitchFamily="18" charset="0"/>
                <a:cs typeface="Times New Roman" panose="02020603050405020304" pitchFamily="18" charset="0"/>
              </a:rPr>
              <a:t> following questions:</a:t>
            </a: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b="1" dirty="0">
                <a:solidFill>
                  <a:srgbClr val="9900CC"/>
                </a:solidFill>
                <a:latin typeface="Times New Roman" panose="02020603050405020304" pitchFamily="18" charset="0"/>
                <a:cs typeface="Times New Roman" panose="02020603050405020304" pitchFamily="18" charset="0"/>
              </a:rPr>
              <a:t>What</a:t>
            </a:r>
            <a:r>
              <a:rPr lang="en-GB" dirty="0">
                <a:latin typeface="Times New Roman" panose="02020603050405020304" pitchFamily="18" charset="0"/>
                <a:cs typeface="Times New Roman" panose="02020603050405020304" pitchFamily="18" charset="0"/>
              </a:rPr>
              <a:t> is the </a:t>
            </a:r>
            <a:r>
              <a:rPr lang="en-GB" b="1" dirty="0">
                <a:solidFill>
                  <a:srgbClr val="FF0000"/>
                </a:solidFill>
                <a:latin typeface="Times New Roman" panose="02020603050405020304" pitchFamily="18" charset="0"/>
                <a:cs typeface="Times New Roman" panose="02020603050405020304" pitchFamily="18" charset="0"/>
              </a:rPr>
              <a:t>expectation</a:t>
            </a:r>
            <a:r>
              <a:rPr lang="en-GB" dirty="0">
                <a:latin typeface="Times New Roman" panose="02020603050405020304" pitchFamily="18" charset="0"/>
                <a:cs typeface="Times New Roman" panose="02020603050405020304" pitchFamily="18" charset="0"/>
              </a:rPr>
              <a:t> of a </a:t>
            </a:r>
            <a:r>
              <a:rPr lang="en-GB" b="1" dirty="0">
                <a:solidFill>
                  <a:srgbClr val="FF0000"/>
                </a:solidFill>
                <a:latin typeface="Times New Roman" panose="02020603050405020304" pitchFamily="18" charset="0"/>
                <a:cs typeface="Times New Roman" panose="02020603050405020304" pitchFamily="18" charset="0"/>
              </a:rPr>
              <a:t>system</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b="1" dirty="0">
                <a:solidFill>
                  <a:srgbClr val="A50021"/>
                </a:solidFill>
                <a:latin typeface="Times New Roman" panose="02020603050405020304" pitchFamily="18" charset="0"/>
                <a:cs typeface="Times New Roman" panose="02020603050405020304" pitchFamily="18" charset="0"/>
              </a:rPr>
              <a:t>What</a:t>
            </a:r>
            <a:r>
              <a:rPr lang="en-GB" dirty="0">
                <a:latin typeface="Times New Roman" panose="02020603050405020304" pitchFamily="18" charset="0"/>
                <a:cs typeface="Times New Roman" panose="02020603050405020304" pitchFamily="18" charset="0"/>
              </a:rPr>
              <a:t> are the </a:t>
            </a:r>
            <a:r>
              <a:rPr lang="en-GB" b="1" dirty="0">
                <a:solidFill>
                  <a:srgbClr val="0000CC"/>
                </a:solidFill>
                <a:latin typeface="Times New Roman" panose="02020603050405020304" pitchFamily="18" charset="0"/>
                <a:cs typeface="Times New Roman" panose="02020603050405020304" pitchFamily="18" charset="0"/>
              </a:rPr>
              <a:t>risk</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factors</a:t>
            </a:r>
            <a:r>
              <a:rPr lang="en-GB" dirty="0">
                <a:latin typeface="Times New Roman" panose="02020603050405020304" pitchFamily="18" charset="0"/>
                <a:cs typeface="Times New Roman" panose="02020603050405020304" pitchFamily="18" charset="0"/>
              </a:rPr>
              <a:t> that </a:t>
            </a:r>
            <a:r>
              <a:rPr lang="en-GB" b="1" dirty="0">
                <a:solidFill>
                  <a:srgbClr val="0000CC"/>
                </a:solidFill>
                <a:latin typeface="Times New Roman" panose="02020603050405020304" pitchFamily="18" charset="0"/>
                <a:cs typeface="Times New Roman" panose="02020603050405020304" pitchFamily="18" charset="0"/>
              </a:rPr>
              <a:t>affect</a:t>
            </a:r>
            <a:r>
              <a:rPr lang="en-GB" dirty="0">
                <a:latin typeface="Times New Roman" panose="02020603050405020304" pitchFamily="18" charset="0"/>
                <a:cs typeface="Times New Roman" panose="02020603050405020304" pitchFamily="18" charset="0"/>
              </a:rPr>
              <a:t> the </a:t>
            </a:r>
          </a:p>
          <a:p>
            <a:pPr marL="0" indent="0" algn="just">
              <a:lnSpc>
                <a:spcPct val="150000"/>
              </a:lnSpc>
              <a:spcBef>
                <a:spcPts val="0"/>
              </a:spcBef>
              <a:buNone/>
            </a:pPr>
            <a:r>
              <a:rPr lang="en-GB" b="1" dirty="0">
                <a:solidFill>
                  <a:srgbClr val="0000CC"/>
                </a:solidFill>
                <a:latin typeface="Times New Roman" panose="02020603050405020304" pitchFamily="18" charset="0"/>
                <a:cs typeface="Times New Roman" panose="02020603050405020304" pitchFamily="18" charset="0"/>
              </a:rPr>
              <a:t>		proposed</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system</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development</a:t>
            </a:r>
            <a:r>
              <a:rPr lang="en-GB"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b="1" dirty="0">
                <a:solidFill>
                  <a:srgbClr val="A50021"/>
                </a:solidFill>
                <a:latin typeface="Times New Roman" panose="02020603050405020304" pitchFamily="18" charset="0"/>
                <a:cs typeface="Times New Roman" panose="02020603050405020304" pitchFamily="18" charset="0"/>
              </a:rPr>
              <a:t>					what</a:t>
            </a:r>
            <a:r>
              <a:rPr lang="en-GB" dirty="0">
                <a:latin typeface="Times New Roman" panose="02020603050405020304" pitchFamily="18" charset="0"/>
                <a:cs typeface="Times New Roman" panose="02020603050405020304" pitchFamily="18" charset="0"/>
              </a:rPr>
              <a:t> to </a:t>
            </a:r>
            <a:r>
              <a:rPr lang="en-GB" b="1" dirty="0">
                <a:solidFill>
                  <a:srgbClr val="A50021"/>
                </a:solidFill>
                <a:latin typeface="Times New Roman" panose="02020603050405020304" pitchFamily="18" charset="0"/>
                <a:cs typeface="Times New Roman" panose="02020603050405020304" pitchFamily="18" charset="0"/>
              </a:rPr>
              <a:t>do t</a:t>
            </a:r>
            <a:r>
              <a:rPr lang="en-GB" dirty="0">
                <a:latin typeface="Times New Roman" panose="02020603050405020304" pitchFamily="18" charset="0"/>
                <a:cs typeface="Times New Roman" panose="02020603050405020304" pitchFamily="18" charset="0"/>
              </a:rPr>
              <a:t>o </a:t>
            </a:r>
            <a:r>
              <a:rPr lang="en-GB" b="1" dirty="0">
                <a:solidFill>
                  <a:srgbClr val="A50021"/>
                </a:solidFill>
                <a:latin typeface="Times New Roman" panose="02020603050405020304" pitchFamily="18" charset="0"/>
                <a:cs typeface="Times New Roman" panose="02020603050405020304" pitchFamily="18" charset="0"/>
              </a:rPr>
              <a:t>avoid</a:t>
            </a:r>
            <a:r>
              <a:rPr lang="en-GB" dirty="0">
                <a:latin typeface="Times New Roman" panose="02020603050405020304" pitchFamily="18" charset="0"/>
                <a:cs typeface="Times New Roman" panose="02020603050405020304" pitchFamily="18" charset="0"/>
              </a:rPr>
              <a:t> that?</a:t>
            </a:r>
          </a:p>
          <a:p>
            <a:pPr algn="just">
              <a:lnSpc>
                <a:spcPct val="150000"/>
              </a:lnSpc>
              <a:spcBef>
                <a:spcPts val="0"/>
              </a:spcBef>
              <a:buFont typeface="Wingdings" panose="05000000000000000000" pitchFamily="2" charset="2"/>
              <a:buChar char="§"/>
            </a:pPr>
            <a:r>
              <a:rPr lang="en-GB" b="1" dirty="0">
                <a:solidFill>
                  <a:srgbClr val="660033"/>
                </a:solidFill>
                <a:latin typeface="Times New Roman" panose="02020603050405020304" pitchFamily="18" charset="0"/>
                <a:cs typeface="Times New Roman" panose="02020603050405020304" pitchFamily="18" charset="0"/>
              </a:rPr>
              <a:t>What</a:t>
            </a:r>
            <a:r>
              <a:rPr lang="en-GB" dirty="0">
                <a:latin typeface="Times New Roman" panose="02020603050405020304" pitchFamily="18" charset="0"/>
                <a:cs typeface="Times New Roman" panose="02020603050405020304" pitchFamily="18" charset="0"/>
              </a:rPr>
              <a:t> are the </a:t>
            </a:r>
            <a:r>
              <a:rPr lang="en-GB" b="1" dirty="0">
                <a:solidFill>
                  <a:srgbClr val="660033"/>
                </a:solidFill>
                <a:latin typeface="Times New Roman" panose="02020603050405020304" pitchFamily="18" charset="0"/>
                <a:cs typeface="Times New Roman" panose="02020603050405020304" pitchFamily="18" charset="0"/>
              </a:rPr>
              <a:t>business</a:t>
            </a:r>
            <a:r>
              <a:rPr lang="en-GB" dirty="0">
                <a:latin typeface="Times New Roman" panose="02020603050405020304" pitchFamily="18" charset="0"/>
                <a:cs typeface="Times New Roman" panose="02020603050405020304" pitchFamily="18" charset="0"/>
              </a:rPr>
              <a:t> and </a:t>
            </a:r>
            <a:r>
              <a:rPr lang="en-GB" b="1" dirty="0">
                <a:solidFill>
                  <a:srgbClr val="660033"/>
                </a:solidFill>
                <a:latin typeface="Times New Roman" panose="02020603050405020304" pitchFamily="18" charset="0"/>
                <a:cs typeface="Times New Roman" panose="02020603050405020304" pitchFamily="18" charset="0"/>
              </a:rPr>
              <a:t>organization</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rules</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required</a:t>
            </a:r>
            <a:r>
              <a:rPr lang="en-GB" dirty="0">
                <a:latin typeface="Times New Roman" panose="02020603050405020304" pitchFamily="18" charset="0"/>
                <a:cs typeface="Times New Roman" panose="02020603050405020304" pitchFamily="18" charset="0"/>
              </a:rPr>
              <a:t> to </a:t>
            </a:r>
            <a:r>
              <a:rPr lang="en-GB" b="1" dirty="0">
                <a:latin typeface="Times New Roman" panose="02020603050405020304" pitchFamily="18" charset="0"/>
                <a:cs typeface="Times New Roman" panose="02020603050405020304" pitchFamily="18" charset="0"/>
              </a:rPr>
              <a:t>follow</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b="1" dirty="0">
                <a:solidFill>
                  <a:srgbClr val="6600CC"/>
                </a:solidFill>
                <a:latin typeface="Times New Roman" panose="02020603050405020304" pitchFamily="18" charset="0"/>
                <a:cs typeface="Times New Roman" panose="02020603050405020304" pitchFamily="18" charset="0"/>
              </a:rPr>
              <a:t>What</a:t>
            </a:r>
            <a:r>
              <a:rPr lang="en-GB" dirty="0">
                <a:latin typeface="Times New Roman" panose="02020603050405020304" pitchFamily="18" charset="0"/>
                <a:cs typeface="Times New Roman" panose="02020603050405020304" pitchFamily="18" charset="0"/>
              </a:rPr>
              <a:t> are the </a:t>
            </a:r>
            <a:r>
              <a:rPr lang="en-GB" b="1" dirty="0">
                <a:solidFill>
                  <a:srgbClr val="6600CC"/>
                </a:solidFill>
                <a:latin typeface="Times New Roman" panose="02020603050405020304" pitchFamily="18" charset="0"/>
                <a:cs typeface="Times New Roman" panose="02020603050405020304" pitchFamily="18" charset="0"/>
              </a:rPr>
              <a:t>options</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available</a:t>
            </a:r>
            <a:r>
              <a:rPr lang="en-GB" dirty="0">
                <a:latin typeface="Times New Roman" panose="02020603050405020304" pitchFamily="18" charset="0"/>
                <a:cs typeface="Times New Roman" panose="02020603050405020304" pitchFamily="18" charset="0"/>
              </a:rPr>
              <a:t> to </a:t>
            </a:r>
            <a:r>
              <a:rPr lang="en-GB" b="1" dirty="0">
                <a:solidFill>
                  <a:srgbClr val="6600CC"/>
                </a:solidFill>
                <a:latin typeface="Times New Roman" panose="02020603050405020304" pitchFamily="18" charset="0"/>
                <a:cs typeface="Times New Roman" panose="02020603050405020304" pitchFamily="18" charset="0"/>
              </a:rPr>
              <a:t>resolve</a:t>
            </a:r>
            <a:r>
              <a:rPr lang="en-GB" dirty="0">
                <a:latin typeface="Times New Roman" panose="02020603050405020304" pitchFamily="18" charset="0"/>
                <a:cs typeface="Times New Roman" panose="02020603050405020304" pitchFamily="18" charset="0"/>
              </a:rPr>
              <a:t> the </a:t>
            </a:r>
            <a:r>
              <a:rPr lang="en-GB" b="1" dirty="0">
                <a:solidFill>
                  <a:srgbClr val="6600CC"/>
                </a:solidFill>
                <a:latin typeface="Times New Roman" panose="02020603050405020304" pitchFamily="18" charset="0"/>
                <a:cs typeface="Times New Roman" panose="02020603050405020304" pitchFamily="18" charset="0"/>
              </a:rPr>
              <a:t>current</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issues</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What</a:t>
            </a:r>
            <a:r>
              <a:rPr lang="en-GB" dirty="0">
                <a:latin typeface="Times New Roman" panose="02020603050405020304" pitchFamily="18" charset="0"/>
                <a:cs typeface="Times New Roman" panose="02020603050405020304" pitchFamily="18" charset="0"/>
              </a:rPr>
              <a:t> should we </a:t>
            </a:r>
            <a:r>
              <a:rPr lang="en-GB" b="1" dirty="0">
                <a:latin typeface="Times New Roman" panose="02020603050405020304" pitchFamily="18" charset="0"/>
                <a:cs typeface="Times New Roman" panose="02020603050405020304" pitchFamily="18" charset="0"/>
              </a:rPr>
              <a:t>do</a:t>
            </a:r>
            <a:r>
              <a:rPr lang="en-GB" dirty="0">
                <a:latin typeface="Times New Roman" panose="02020603050405020304" pitchFamily="18" charset="0"/>
                <a:cs typeface="Times New Roman" panose="02020603050405020304" pitchFamily="18" charset="0"/>
              </a:rPr>
              <a:t> so that this particular </a:t>
            </a:r>
            <a:r>
              <a:rPr lang="en-GB" b="1" dirty="0">
                <a:latin typeface="Times New Roman" panose="02020603050405020304" pitchFamily="18" charset="0"/>
                <a:cs typeface="Times New Roman" panose="02020603050405020304" pitchFamily="18" charset="0"/>
              </a:rPr>
              <a:t>issue</a:t>
            </a:r>
            <a:r>
              <a:rPr lang="en-GB"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b="1" dirty="0">
                <a:latin typeface="Times New Roman" panose="02020603050405020304" pitchFamily="18" charset="0"/>
                <a:cs typeface="Times New Roman" panose="02020603050405020304" pitchFamily="18" charset="0"/>
              </a:rPr>
              <a:t>		does</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not</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happen</a:t>
            </a:r>
            <a:r>
              <a:rPr lang="en-GB" dirty="0">
                <a:latin typeface="Times New Roman" panose="02020603050405020304" pitchFamily="18" charset="0"/>
                <a:cs typeface="Times New Roman" panose="02020603050405020304" pitchFamily="18" charset="0"/>
              </a:rPr>
              <a:t> in the </a:t>
            </a:r>
            <a:r>
              <a:rPr lang="en-GB" b="1" dirty="0">
                <a:latin typeface="Times New Roman" panose="02020603050405020304" pitchFamily="18" charset="0"/>
                <a:cs typeface="Times New Roman" panose="02020603050405020304" pitchFamily="18" charset="0"/>
              </a:rPr>
              <a:t>future</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35C893-C4CD-4D87-9D65-21EA4BF19174}" type="slidenum">
              <a:rPr lang="en-GB" smtClean="0"/>
              <a:t>27</a:t>
            </a:fld>
            <a:endParaRPr lang="en-GB"/>
          </a:p>
        </p:txBody>
      </p:sp>
    </p:spTree>
    <p:extLst>
      <p:ext uri="{BB962C8B-B14F-4D97-AF65-F5344CB8AC3E}">
        <p14:creationId xmlns:p14="http://schemas.microsoft.com/office/powerpoint/2010/main" val="29393449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73529"/>
          </a:xfrm>
        </p:spPr>
        <p:txBody>
          <a:bodyPr>
            <a:noAutofit/>
          </a:bodyPr>
          <a:lstStyle/>
          <a:p>
            <a:pPr algn="ctr"/>
            <a:r>
              <a:rPr lang="en-US" sz="2800" b="1" dirty="0">
                <a:solidFill>
                  <a:srgbClr val="0000FF"/>
                </a:solidFill>
                <a:latin typeface="Times New Roman" panose="02020603050405020304" pitchFamily="18" charset="0"/>
                <a:cs typeface="Times New Roman" panose="02020603050405020304" pitchFamily="18" charset="0"/>
              </a:rPr>
              <a:t>Requirements Elicitation Activities:</a:t>
            </a:r>
          </a:p>
        </p:txBody>
      </p:sp>
      <p:sp>
        <p:nvSpPr>
          <p:cNvPr id="3" name="Content Placeholder 2"/>
          <p:cNvSpPr>
            <a:spLocks noGrp="1"/>
          </p:cNvSpPr>
          <p:nvPr>
            <p:ph idx="1"/>
          </p:nvPr>
        </p:nvSpPr>
        <p:spPr>
          <a:xfrm>
            <a:off x="1" y="473529"/>
            <a:ext cx="12192000" cy="6384470"/>
          </a:xfrm>
        </p:spPr>
        <p:txBody>
          <a:bodyPr>
            <a:noAutofit/>
          </a:bodyPr>
          <a:lstStyle/>
          <a:p>
            <a:pPr algn="just">
              <a:lnSpc>
                <a:spcPct val="150000"/>
              </a:lnSpc>
              <a:spcBef>
                <a:spcPts val="0"/>
              </a:spcBef>
              <a:buFont typeface="Wingdings" panose="05000000000000000000" pitchFamily="2" charset="2"/>
              <a:buChar char="§"/>
            </a:pPr>
            <a:r>
              <a:rPr lang="en-US" sz="2900" b="1" dirty="0">
                <a:solidFill>
                  <a:srgbClr val="FF0000"/>
                </a:solidFill>
                <a:latin typeface="Times New Roman" panose="02020603050405020304" pitchFamily="18" charset="0"/>
                <a:cs typeface="Times New Roman" panose="02020603050405020304" pitchFamily="18" charset="0"/>
              </a:rPr>
              <a:t>Requirement Elicitation activities </a:t>
            </a:r>
            <a:r>
              <a:rPr lang="en-US" sz="2900" b="1" dirty="0">
                <a:latin typeface="Times New Roman" panose="02020603050405020304" pitchFamily="18" charset="0"/>
                <a:cs typeface="Times New Roman" panose="02020603050405020304" pitchFamily="18" charset="0"/>
              </a:rPr>
              <a:t>map</a:t>
            </a:r>
            <a:r>
              <a:rPr lang="en-US" sz="2900" dirty="0">
                <a:latin typeface="Times New Roman" panose="02020603050405020304" pitchFamily="18" charset="0"/>
                <a:cs typeface="Times New Roman" panose="02020603050405020304" pitchFamily="18" charset="0"/>
              </a:rPr>
              <a:t> a </a:t>
            </a:r>
            <a:r>
              <a:rPr lang="en-US" sz="2900" b="1" dirty="0">
                <a:latin typeface="Times New Roman" panose="02020603050405020304" pitchFamily="18" charset="0"/>
                <a:cs typeface="Times New Roman" panose="02020603050405020304" pitchFamily="18" charset="0"/>
              </a:rPr>
              <a:t>problem</a:t>
            </a:r>
            <a:r>
              <a:rPr lang="en-US" sz="2900" dirty="0">
                <a:latin typeface="Times New Roman" panose="02020603050405020304" pitchFamily="18" charset="0"/>
                <a:cs typeface="Times New Roman" panose="02020603050405020304" pitchFamily="18" charset="0"/>
              </a:rPr>
              <a:t> </a:t>
            </a:r>
            <a:r>
              <a:rPr lang="en-US" sz="2900" b="1" dirty="0">
                <a:latin typeface="Times New Roman" panose="02020603050405020304" pitchFamily="18" charset="0"/>
                <a:cs typeface="Times New Roman" panose="02020603050405020304" pitchFamily="18" charset="0"/>
              </a:rPr>
              <a:t>statement</a:t>
            </a:r>
            <a:r>
              <a:rPr lang="en-US" sz="29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2900" dirty="0">
                <a:latin typeface="Times New Roman" panose="02020603050405020304" pitchFamily="18" charset="0"/>
                <a:cs typeface="Times New Roman" panose="02020603050405020304" pitchFamily="18" charset="0"/>
              </a:rPr>
              <a:t>		into a </a:t>
            </a:r>
            <a:r>
              <a:rPr lang="en-US" sz="2900" b="1" dirty="0">
                <a:solidFill>
                  <a:srgbClr val="A50021"/>
                </a:solidFill>
                <a:latin typeface="Times New Roman" panose="02020603050405020304" pitchFamily="18" charset="0"/>
                <a:cs typeface="Times New Roman" panose="02020603050405020304" pitchFamily="18" charset="0"/>
              </a:rPr>
              <a:t>requirements</a:t>
            </a:r>
            <a:r>
              <a:rPr lang="en-US" sz="2900" b="1" i="1" dirty="0">
                <a:latin typeface="Times New Roman" panose="02020603050405020304" pitchFamily="18" charset="0"/>
                <a:cs typeface="Times New Roman" panose="02020603050405020304" pitchFamily="18" charset="0"/>
              </a:rPr>
              <a:t> </a:t>
            </a:r>
            <a:r>
              <a:rPr lang="en-US" sz="2900" b="1" dirty="0">
                <a:solidFill>
                  <a:srgbClr val="A50021"/>
                </a:solidFill>
                <a:latin typeface="Times New Roman" panose="02020603050405020304" pitchFamily="18" charset="0"/>
                <a:cs typeface="Times New Roman" panose="02020603050405020304" pitchFamily="18" charset="0"/>
              </a:rPr>
              <a:t>specification</a:t>
            </a:r>
            <a:r>
              <a:rPr lang="en-US" sz="2900" dirty="0">
                <a:solidFill>
                  <a:srgbClr val="A50021"/>
                </a:solidFill>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that we </a:t>
            </a:r>
          </a:p>
          <a:p>
            <a:pPr marL="0" indent="0" algn="just">
              <a:lnSpc>
                <a:spcPct val="150000"/>
              </a:lnSpc>
              <a:spcBef>
                <a:spcPts val="0"/>
              </a:spcBef>
              <a:buNone/>
            </a:pPr>
            <a:r>
              <a:rPr lang="en-US" sz="2900" b="1" dirty="0">
                <a:solidFill>
                  <a:srgbClr val="A50021"/>
                </a:solidFill>
                <a:latin typeface="Times New Roman" panose="02020603050405020304" pitchFamily="18" charset="0"/>
                <a:cs typeface="Times New Roman" panose="02020603050405020304" pitchFamily="18" charset="0"/>
              </a:rPr>
              <a:t>				represent</a:t>
            </a:r>
            <a:r>
              <a:rPr lang="en-US" sz="2900" dirty="0">
                <a:latin typeface="Times New Roman" panose="02020603050405020304" pitchFamily="18" charset="0"/>
                <a:cs typeface="Times New Roman" panose="02020603050405020304" pitchFamily="18" charset="0"/>
              </a:rPr>
              <a:t> as a </a:t>
            </a:r>
            <a:r>
              <a:rPr lang="en-US" sz="2900" b="1" dirty="0">
                <a:solidFill>
                  <a:srgbClr val="9900CC"/>
                </a:solidFill>
                <a:latin typeface="Times New Roman" panose="02020603050405020304" pitchFamily="18" charset="0"/>
                <a:cs typeface="Times New Roman" panose="02020603050405020304" pitchFamily="18" charset="0"/>
              </a:rPr>
              <a:t>set</a:t>
            </a:r>
            <a:r>
              <a:rPr lang="en-US" sz="2900" dirty="0">
                <a:latin typeface="Times New Roman" panose="02020603050405020304" pitchFamily="18" charset="0"/>
                <a:cs typeface="Times New Roman" panose="02020603050405020304" pitchFamily="18" charset="0"/>
              </a:rPr>
              <a:t> of </a:t>
            </a:r>
            <a:r>
              <a:rPr lang="en-US" sz="2900" b="1" dirty="0">
                <a:solidFill>
                  <a:srgbClr val="9900CC"/>
                </a:solidFill>
                <a:latin typeface="Times New Roman" panose="02020603050405020304" pitchFamily="18" charset="0"/>
                <a:cs typeface="Times New Roman" panose="02020603050405020304" pitchFamily="18" charset="0"/>
              </a:rPr>
              <a:t>actors</a:t>
            </a:r>
            <a:r>
              <a:rPr lang="en-US" sz="2900" dirty="0">
                <a:latin typeface="Times New Roman" panose="02020603050405020304" pitchFamily="18" charset="0"/>
                <a:cs typeface="Times New Roman" panose="02020603050405020304" pitchFamily="18" charset="0"/>
              </a:rPr>
              <a:t>, </a:t>
            </a:r>
            <a:r>
              <a:rPr lang="en-US" sz="2900" b="1" dirty="0">
                <a:solidFill>
                  <a:srgbClr val="9900CC"/>
                </a:solidFill>
                <a:latin typeface="Times New Roman" panose="02020603050405020304" pitchFamily="18" charset="0"/>
                <a:cs typeface="Times New Roman" panose="02020603050405020304" pitchFamily="18" charset="0"/>
              </a:rPr>
              <a:t>scenarios</a:t>
            </a:r>
            <a:r>
              <a:rPr lang="en-US" sz="2900" dirty="0">
                <a:latin typeface="Times New Roman" panose="02020603050405020304" pitchFamily="18" charset="0"/>
                <a:cs typeface="Times New Roman" panose="02020603050405020304" pitchFamily="18" charset="0"/>
              </a:rPr>
              <a:t>, and </a:t>
            </a:r>
            <a:r>
              <a:rPr lang="en-US" sz="2900" b="1" dirty="0">
                <a:solidFill>
                  <a:srgbClr val="9900CC"/>
                </a:solidFill>
                <a:latin typeface="Times New Roman" panose="02020603050405020304" pitchFamily="18" charset="0"/>
                <a:cs typeface="Times New Roman" panose="02020603050405020304" pitchFamily="18" charset="0"/>
              </a:rPr>
              <a:t>use</a:t>
            </a:r>
            <a:r>
              <a:rPr lang="en-US" sz="2900" dirty="0">
                <a:latin typeface="Times New Roman" panose="02020603050405020304" pitchFamily="18" charset="0"/>
                <a:cs typeface="Times New Roman" panose="02020603050405020304" pitchFamily="18" charset="0"/>
              </a:rPr>
              <a:t> </a:t>
            </a:r>
            <a:r>
              <a:rPr lang="en-US" sz="2900" b="1" dirty="0">
                <a:solidFill>
                  <a:srgbClr val="9900CC"/>
                </a:solidFill>
                <a:latin typeface="Times New Roman" panose="02020603050405020304" pitchFamily="18" charset="0"/>
                <a:cs typeface="Times New Roman" panose="02020603050405020304" pitchFamily="18" charset="0"/>
              </a:rPr>
              <a:t>cases</a:t>
            </a:r>
            <a:r>
              <a:rPr lang="en-US" sz="2900" i="1"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Requirement Elicitation Activities include</a:t>
            </a:r>
            <a:r>
              <a:rPr lang="en-US" sz="29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2900" b="1" dirty="0">
                <a:solidFill>
                  <a:srgbClr val="A50021"/>
                </a:solidFill>
                <a:latin typeface="Times New Roman" panose="02020603050405020304" pitchFamily="18" charset="0"/>
                <a:cs typeface="Times New Roman" panose="02020603050405020304" pitchFamily="18" charset="0"/>
              </a:rPr>
              <a:t>Identifying Actors</a:t>
            </a:r>
          </a:p>
          <a:p>
            <a:pPr algn="just">
              <a:lnSpc>
                <a:spcPct val="150000"/>
              </a:lnSpc>
              <a:spcBef>
                <a:spcPts val="0"/>
              </a:spcBef>
              <a:buFont typeface="Wingdings" panose="05000000000000000000" pitchFamily="2" charset="2"/>
              <a:buChar char="§"/>
            </a:pPr>
            <a:r>
              <a:rPr lang="en-US" sz="2900" b="1" dirty="0">
                <a:solidFill>
                  <a:srgbClr val="0000FF"/>
                </a:solidFill>
                <a:latin typeface="Times New Roman" panose="02020603050405020304" pitchFamily="18" charset="0"/>
                <a:cs typeface="Times New Roman" panose="02020603050405020304" pitchFamily="18" charset="0"/>
              </a:rPr>
              <a:t>Identifying Scenarios</a:t>
            </a:r>
          </a:p>
          <a:p>
            <a:pPr algn="just">
              <a:lnSpc>
                <a:spcPct val="150000"/>
              </a:lnSpc>
              <a:spcBef>
                <a:spcPts val="0"/>
              </a:spcBef>
              <a:buFont typeface="Wingdings" panose="05000000000000000000" pitchFamily="2" charset="2"/>
              <a:buChar char="§"/>
            </a:pPr>
            <a:r>
              <a:rPr lang="en-US" sz="2900" b="1" dirty="0">
                <a:latin typeface="Times New Roman" panose="02020603050405020304" pitchFamily="18" charset="0"/>
                <a:cs typeface="Times New Roman" panose="02020603050405020304" pitchFamily="18" charset="0"/>
              </a:rPr>
              <a:t>Identifying Use Cases</a:t>
            </a:r>
          </a:p>
          <a:p>
            <a:pPr algn="just">
              <a:lnSpc>
                <a:spcPct val="150000"/>
              </a:lnSpc>
              <a:spcBef>
                <a:spcPts val="0"/>
              </a:spcBef>
              <a:buFont typeface="Wingdings" panose="05000000000000000000" pitchFamily="2" charset="2"/>
              <a:buChar char="§"/>
            </a:pPr>
            <a:r>
              <a:rPr lang="en-US" sz="2900" b="1" dirty="0">
                <a:solidFill>
                  <a:srgbClr val="6600CC"/>
                </a:solidFill>
                <a:latin typeface="Times New Roman" panose="02020603050405020304" pitchFamily="18" charset="0"/>
                <a:cs typeface="Times New Roman" panose="02020603050405020304" pitchFamily="18" charset="0"/>
              </a:rPr>
              <a:t>Identifying Relationships</a:t>
            </a:r>
          </a:p>
          <a:p>
            <a:pPr marL="0" indent="0" algn="just">
              <a:lnSpc>
                <a:spcPct val="150000"/>
              </a:lnSpc>
              <a:spcBef>
                <a:spcPts val="0"/>
              </a:spcBef>
              <a:buNone/>
            </a:pPr>
            <a:endParaRPr lang="en-US" sz="2900"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28</a:t>
            </a:fld>
            <a:endParaRPr lang="en-US" dirty="0">
              <a:solidFill>
                <a:srgbClr val="04617B">
                  <a:shade val="90000"/>
                </a:srgbClr>
              </a:solidFill>
            </a:endParaRPr>
          </a:p>
        </p:txBody>
      </p:sp>
    </p:spTree>
    <p:extLst>
      <p:ext uri="{BB962C8B-B14F-4D97-AF65-F5344CB8AC3E}">
        <p14:creationId xmlns:p14="http://schemas.microsoft.com/office/powerpoint/2010/main" val="1686100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348343"/>
          </a:xfrm>
        </p:spPr>
        <p:txBody>
          <a:bodyPr>
            <a:noAutofit/>
          </a:bodyPr>
          <a:lstStyle/>
          <a:p>
            <a:pPr algn="ctr">
              <a:lnSpc>
                <a:spcPct val="150000"/>
              </a:lnSpc>
              <a:spcBef>
                <a:spcPts val="0"/>
              </a:spcBef>
            </a:pPr>
            <a:r>
              <a:rPr lang="en-US" sz="2800" b="1" dirty="0">
                <a:solidFill>
                  <a:srgbClr val="FF0000"/>
                </a:solidFill>
                <a:latin typeface="Times New Roman" panose="02020603050405020304" pitchFamily="18" charset="0"/>
                <a:cs typeface="Times New Roman" panose="02020603050405020304" pitchFamily="18" charset="0"/>
              </a:rPr>
              <a:t>1. Identifying Actors</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348343"/>
            <a:ext cx="12192000" cy="6509656"/>
          </a:xfrm>
        </p:spPr>
        <p:txBody>
          <a:bodyPr>
            <a:noAutofit/>
          </a:bodyPr>
          <a:lstStyle/>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Developers </a:t>
            </a:r>
            <a:r>
              <a:rPr lang="en-US" sz="2600" b="1" dirty="0">
                <a:latin typeface="Times New Roman" panose="02020603050405020304" pitchFamily="18" charset="0"/>
                <a:cs typeface="Times New Roman" panose="02020603050405020304" pitchFamily="18" charset="0"/>
              </a:rPr>
              <a:t>identify</a:t>
            </a:r>
            <a:r>
              <a:rPr lang="en-US" sz="2600" dirty="0">
                <a:latin typeface="Times New Roman" panose="02020603050405020304" pitchFamily="18" charset="0"/>
                <a:cs typeface="Times New Roman" panose="02020603050405020304" pitchFamily="18" charset="0"/>
              </a:rPr>
              <a:t> the different </a:t>
            </a:r>
            <a:r>
              <a:rPr lang="en-US" sz="2600" b="1" dirty="0">
                <a:latin typeface="Times New Roman" panose="02020603050405020304" pitchFamily="18" charset="0"/>
                <a:cs typeface="Times New Roman" panose="02020603050405020304" pitchFamily="18" charset="0"/>
              </a:rPr>
              <a:t>types</a:t>
            </a:r>
            <a:r>
              <a:rPr lang="en-US" sz="2600" dirty="0">
                <a:latin typeface="Times New Roman" panose="02020603050405020304" pitchFamily="18" charset="0"/>
                <a:cs typeface="Times New Roman" panose="02020603050405020304" pitchFamily="18" charset="0"/>
              </a:rPr>
              <a:t> of </a:t>
            </a:r>
            <a:r>
              <a:rPr lang="en-US" sz="2600" b="1" dirty="0">
                <a:latin typeface="Times New Roman" panose="02020603050405020304" pitchFamily="18" charset="0"/>
                <a:cs typeface="Times New Roman" panose="02020603050405020304" pitchFamily="18" charset="0"/>
              </a:rPr>
              <a:t>users</a:t>
            </a:r>
            <a:r>
              <a:rPr lang="en-US" sz="2600" dirty="0">
                <a:latin typeface="Times New Roman" panose="02020603050405020304" pitchFamily="18" charset="0"/>
                <a:cs typeface="Times New Roman" panose="02020603050405020304" pitchFamily="18" charset="0"/>
              </a:rPr>
              <a:t> the </a:t>
            </a:r>
            <a:r>
              <a:rPr lang="en-US" sz="2600" b="1" dirty="0">
                <a:solidFill>
                  <a:srgbClr val="6600CC"/>
                </a:solidFill>
                <a:latin typeface="Times New Roman" panose="02020603050405020304" pitchFamily="18" charset="0"/>
                <a:cs typeface="Times New Roman" panose="02020603050405020304" pitchFamily="18" charset="0"/>
              </a:rPr>
              <a:t>future system</a:t>
            </a:r>
            <a:r>
              <a:rPr lang="en-US" sz="2600" dirty="0">
                <a:solidFill>
                  <a:srgbClr val="6600CC"/>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will </a:t>
            </a:r>
            <a:r>
              <a:rPr lang="en-US" sz="2600" b="1" dirty="0">
                <a:solidFill>
                  <a:srgbClr val="6600CC"/>
                </a:solidFill>
                <a:latin typeface="Times New Roman" panose="02020603050405020304" pitchFamily="18" charset="0"/>
                <a:cs typeface="Times New Roman" panose="02020603050405020304" pitchFamily="18" charset="0"/>
              </a:rPr>
              <a:t>support</a:t>
            </a:r>
            <a:r>
              <a:rPr lang="en-US"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2600" b="1" dirty="0">
                <a:solidFill>
                  <a:srgbClr val="A50021"/>
                </a:solidFill>
                <a:latin typeface="Times New Roman" panose="02020603050405020304" pitchFamily="18" charset="0"/>
                <a:cs typeface="Times New Roman" panose="02020603050405020304" pitchFamily="18" charset="0"/>
              </a:rPr>
              <a:t>Actors</a:t>
            </a:r>
            <a:r>
              <a:rPr lang="en-US" sz="2600" dirty="0">
                <a:latin typeface="Times New Roman" panose="02020603050405020304" pitchFamily="18" charset="0"/>
                <a:cs typeface="Times New Roman" panose="02020603050405020304" pitchFamily="18" charset="0"/>
              </a:rPr>
              <a:t> represent </a:t>
            </a:r>
            <a:r>
              <a:rPr lang="en-US" sz="2600" b="1" dirty="0">
                <a:solidFill>
                  <a:srgbClr val="A50021"/>
                </a:solidFill>
                <a:latin typeface="Times New Roman" panose="02020603050405020304" pitchFamily="18" charset="0"/>
                <a:cs typeface="Times New Roman" panose="02020603050405020304" pitchFamily="18" charset="0"/>
              </a:rPr>
              <a:t>external</a:t>
            </a:r>
            <a:r>
              <a:rPr lang="en-US" sz="2600" dirty="0">
                <a:latin typeface="Times New Roman" panose="02020603050405020304" pitchFamily="18" charset="0"/>
                <a:cs typeface="Times New Roman" panose="02020603050405020304" pitchFamily="18" charset="0"/>
              </a:rPr>
              <a:t> </a:t>
            </a:r>
            <a:r>
              <a:rPr lang="en-US" sz="2600" b="1" dirty="0">
                <a:solidFill>
                  <a:srgbClr val="A50021"/>
                </a:solidFill>
                <a:latin typeface="Times New Roman" panose="02020603050405020304" pitchFamily="18" charset="0"/>
                <a:cs typeface="Times New Roman" panose="02020603050405020304" pitchFamily="18" charset="0"/>
              </a:rPr>
              <a:t>entities</a:t>
            </a:r>
            <a:r>
              <a:rPr lang="en-US" sz="2600" dirty="0">
                <a:latin typeface="Times New Roman" panose="02020603050405020304" pitchFamily="18" charset="0"/>
                <a:cs typeface="Times New Roman" panose="02020603050405020304" pitchFamily="18" charset="0"/>
              </a:rPr>
              <a:t> that </a:t>
            </a:r>
            <a:r>
              <a:rPr lang="en-US" sz="2600" b="1" dirty="0">
                <a:solidFill>
                  <a:srgbClr val="A50021"/>
                </a:solidFill>
                <a:latin typeface="Times New Roman" panose="02020603050405020304" pitchFamily="18" charset="0"/>
                <a:cs typeface="Times New Roman" panose="02020603050405020304" pitchFamily="18" charset="0"/>
              </a:rPr>
              <a:t>interact</a:t>
            </a:r>
            <a:r>
              <a:rPr lang="en-US" sz="2600" dirty="0">
                <a:latin typeface="Times New Roman" panose="02020603050405020304" pitchFamily="18" charset="0"/>
                <a:cs typeface="Times New Roman" panose="02020603050405020304" pitchFamily="18" charset="0"/>
              </a:rPr>
              <a:t> with the </a:t>
            </a:r>
            <a:r>
              <a:rPr lang="en-US" sz="2600" b="1" dirty="0">
                <a:solidFill>
                  <a:srgbClr val="A50021"/>
                </a:solidFill>
                <a:latin typeface="Times New Roman" panose="02020603050405020304" pitchFamily="18" charset="0"/>
                <a:cs typeface="Times New Roman" panose="02020603050405020304" pitchFamily="18" charset="0"/>
              </a:rPr>
              <a:t>system</a:t>
            </a:r>
            <a:r>
              <a:rPr lang="en-US"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An </a:t>
            </a:r>
            <a:r>
              <a:rPr lang="en-US" sz="2600" b="1" dirty="0">
                <a:latin typeface="Times New Roman" panose="02020603050405020304" pitchFamily="18" charset="0"/>
                <a:cs typeface="Times New Roman" panose="02020603050405020304" pitchFamily="18" charset="0"/>
              </a:rPr>
              <a:t>actor</a:t>
            </a:r>
            <a:r>
              <a:rPr lang="en-US" sz="2600" dirty="0">
                <a:latin typeface="Times New Roman" panose="02020603050405020304" pitchFamily="18" charset="0"/>
                <a:cs typeface="Times New Roman" panose="02020603050405020304" pitchFamily="18" charset="0"/>
              </a:rPr>
              <a:t> can be </a:t>
            </a:r>
            <a:r>
              <a:rPr lang="en-US" sz="2600" b="1" dirty="0">
                <a:latin typeface="Times New Roman" panose="02020603050405020304" pitchFamily="18" charset="0"/>
                <a:cs typeface="Times New Roman" panose="02020603050405020304" pitchFamily="18" charset="0"/>
              </a:rPr>
              <a:t>human</a:t>
            </a:r>
            <a:r>
              <a:rPr lang="en-US" sz="2600" dirty="0">
                <a:latin typeface="Times New Roman" panose="02020603050405020304" pitchFamily="18" charset="0"/>
                <a:cs typeface="Times New Roman" panose="02020603050405020304" pitchFamily="18" charset="0"/>
              </a:rPr>
              <a:t> or an </a:t>
            </a:r>
            <a:r>
              <a:rPr lang="en-US" sz="2600" b="1" dirty="0">
                <a:latin typeface="Times New Roman" panose="02020603050405020304" pitchFamily="18" charset="0"/>
                <a:cs typeface="Times New Roman" panose="02020603050405020304" pitchFamily="18" charset="0"/>
              </a:rPr>
              <a:t>external</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system</a:t>
            </a:r>
            <a:r>
              <a:rPr lang="en-US"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The first step of </a:t>
            </a:r>
            <a:r>
              <a:rPr lang="en-US" sz="2600" b="1" dirty="0">
                <a:solidFill>
                  <a:srgbClr val="0000CC"/>
                </a:solidFill>
                <a:latin typeface="Times New Roman" panose="02020603050405020304" pitchFamily="18" charset="0"/>
                <a:cs typeface="Times New Roman" panose="02020603050405020304" pitchFamily="18" charset="0"/>
              </a:rPr>
              <a:t>requirements</a:t>
            </a:r>
            <a:r>
              <a:rPr lang="en-US" sz="2600" dirty="0">
                <a:latin typeface="Times New Roman" panose="02020603050405020304" pitchFamily="18" charset="0"/>
                <a:cs typeface="Times New Roman" panose="02020603050405020304" pitchFamily="18" charset="0"/>
              </a:rPr>
              <a:t> </a:t>
            </a:r>
            <a:r>
              <a:rPr lang="en-US" sz="2600" b="1" dirty="0">
                <a:solidFill>
                  <a:srgbClr val="0000CC"/>
                </a:solidFill>
                <a:latin typeface="Times New Roman" panose="02020603050405020304" pitchFamily="18" charset="0"/>
                <a:cs typeface="Times New Roman" panose="02020603050405020304" pitchFamily="18" charset="0"/>
              </a:rPr>
              <a:t>elicitation</a:t>
            </a:r>
            <a:r>
              <a:rPr lang="en-US" sz="2600" dirty="0">
                <a:latin typeface="Times New Roman" panose="02020603050405020304" pitchFamily="18" charset="0"/>
                <a:cs typeface="Times New Roman" panose="02020603050405020304" pitchFamily="18" charset="0"/>
              </a:rPr>
              <a:t> is the </a:t>
            </a:r>
            <a:r>
              <a:rPr lang="en-US" sz="2600" b="1" dirty="0">
                <a:solidFill>
                  <a:srgbClr val="0000CC"/>
                </a:solidFill>
                <a:latin typeface="Times New Roman" panose="02020603050405020304" pitchFamily="18" charset="0"/>
                <a:cs typeface="Times New Roman" panose="02020603050405020304" pitchFamily="18" charset="0"/>
              </a:rPr>
              <a:t>identification</a:t>
            </a:r>
            <a:r>
              <a:rPr lang="en-US" sz="2600" dirty="0">
                <a:latin typeface="Times New Roman" panose="02020603050405020304" pitchFamily="18" charset="0"/>
                <a:cs typeface="Times New Roman" panose="02020603050405020304" pitchFamily="18" charset="0"/>
              </a:rPr>
              <a:t> of </a:t>
            </a:r>
            <a:r>
              <a:rPr lang="en-US" sz="2600" b="1" dirty="0">
                <a:solidFill>
                  <a:srgbClr val="FF0000"/>
                </a:solidFill>
                <a:latin typeface="Times New Roman" panose="02020603050405020304" pitchFamily="18" charset="0"/>
                <a:cs typeface="Times New Roman" panose="02020603050405020304" pitchFamily="18" charset="0"/>
              </a:rPr>
              <a:t>actors</a:t>
            </a:r>
            <a:r>
              <a:rPr lang="en-US"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This serves both to define the,</a:t>
            </a:r>
          </a:p>
          <a:p>
            <a:pPr marL="0" indent="0" algn="just">
              <a:lnSpc>
                <a:spcPct val="150000"/>
              </a:lnSpc>
              <a:spcBef>
                <a:spcPts val="0"/>
              </a:spcBef>
              <a:buNone/>
            </a:pPr>
            <a:r>
              <a:rPr lang="en-US" sz="2600" b="1" dirty="0">
                <a:latin typeface="Times New Roman" panose="02020603050405020304" pitchFamily="18" charset="0"/>
                <a:cs typeface="Times New Roman" panose="02020603050405020304" pitchFamily="18" charset="0"/>
              </a:rPr>
              <a:t>	boundaries</a:t>
            </a:r>
            <a:r>
              <a:rPr lang="en-US" sz="2600" dirty="0">
                <a:latin typeface="Times New Roman" panose="02020603050405020304" pitchFamily="18" charset="0"/>
                <a:cs typeface="Times New Roman" panose="02020603050405020304" pitchFamily="18" charset="0"/>
              </a:rPr>
              <a:t> of the </a:t>
            </a:r>
            <a:r>
              <a:rPr lang="en-US" sz="2600" b="1" dirty="0">
                <a:latin typeface="Times New Roman" panose="02020603050405020304" pitchFamily="18" charset="0"/>
                <a:cs typeface="Times New Roman" panose="02020603050405020304" pitchFamily="18" charset="0"/>
              </a:rPr>
              <a:t>system</a:t>
            </a:r>
            <a:r>
              <a:rPr lang="en-US" sz="2600" dirty="0">
                <a:latin typeface="Times New Roman" panose="02020603050405020304" pitchFamily="18" charset="0"/>
                <a:cs typeface="Times New Roman" panose="02020603050405020304" pitchFamily="18" charset="0"/>
              </a:rPr>
              <a:t> and to </a:t>
            </a:r>
            <a:r>
              <a:rPr lang="en-US" sz="2600" b="1" dirty="0">
                <a:latin typeface="Times New Roman" panose="02020603050405020304" pitchFamily="18" charset="0"/>
                <a:cs typeface="Times New Roman" panose="02020603050405020304" pitchFamily="18" charset="0"/>
              </a:rPr>
              <a:t>find</a:t>
            </a:r>
            <a:r>
              <a:rPr lang="en-US" sz="2600" dirty="0">
                <a:latin typeface="Times New Roman" panose="02020603050405020304" pitchFamily="18" charset="0"/>
                <a:cs typeface="Times New Roman" panose="02020603050405020304" pitchFamily="18" charset="0"/>
              </a:rPr>
              <a:t> all the </a:t>
            </a:r>
            <a:r>
              <a:rPr lang="en-US" sz="2600" b="1" dirty="0">
                <a:latin typeface="Times New Roman" panose="02020603050405020304" pitchFamily="18" charset="0"/>
                <a:cs typeface="Times New Roman" panose="02020603050405020304" pitchFamily="18" charset="0"/>
              </a:rPr>
              <a:t>perspectives</a:t>
            </a:r>
            <a:r>
              <a:rPr lang="en-US"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			from which, the </a:t>
            </a:r>
            <a:r>
              <a:rPr lang="en-US" sz="2600" b="1" dirty="0">
                <a:solidFill>
                  <a:srgbClr val="A50021"/>
                </a:solidFill>
                <a:latin typeface="Times New Roman" panose="02020603050405020304" pitchFamily="18" charset="0"/>
                <a:cs typeface="Times New Roman" panose="02020603050405020304" pitchFamily="18" charset="0"/>
              </a:rPr>
              <a:t>developers</a:t>
            </a:r>
            <a:r>
              <a:rPr lang="en-US" sz="2600" dirty="0">
                <a:latin typeface="Times New Roman" panose="02020603050405020304" pitchFamily="18" charset="0"/>
                <a:cs typeface="Times New Roman" panose="02020603050405020304" pitchFamily="18" charset="0"/>
              </a:rPr>
              <a:t> </a:t>
            </a:r>
            <a:r>
              <a:rPr lang="en-US" sz="2600" b="1" dirty="0">
                <a:solidFill>
                  <a:srgbClr val="A50021"/>
                </a:solidFill>
                <a:latin typeface="Times New Roman" panose="02020603050405020304" pitchFamily="18" charset="0"/>
                <a:cs typeface="Times New Roman" panose="02020603050405020304" pitchFamily="18" charset="0"/>
              </a:rPr>
              <a:t>need</a:t>
            </a:r>
            <a:r>
              <a:rPr lang="en-US" sz="2600" dirty="0">
                <a:latin typeface="Times New Roman" panose="02020603050405020304" pitchFamily="18" charset="0"/>
                <a:cs typeface="Times New Roman" panose="02020603050405020304" pitchFamily="18" charset="0"/>
              </a:rPr>
              <a:t> to consider the </a:t>
            </a:r>
            <a:r>
              <a:rPr lang="en-US" sz="2600" b="1" dirty="0">
                <a:solidFill>
                  <a:srgbClr val="A50021"/>
                </a:solidFill>
                <a:latin typeface="Times New Roman" panose="02020603050405020304" pitchFamily="18" charset="0"/>
                <a:cs typeface="Times New Roman" panose="02020603050405020304" pitchFamily="18" charset="0"/>
              </a:rPr>
              <a:t>system</a:t>
            </a:r>
            <a:r>
              <a:rPr lang="en-US"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 the </a:t>
            </a:r>
            <a:r>
              <a:rPr lang="en-US" sz="2400" b="1" dirty="0">
                <a:latin typeface="Times New Roman" panose="02020603050405020304" pitchFamily="18" charset="0"/>
                <a:cs typeface="Times New Roman" panose="02020603050405020304" pitchFamily="18" charset="0"/>
              </a:rPr>
              <a:t>system</a:t>
            </a:r>
            <a:r>
              <a:rPr lang="en-US" sz="2400" dirty="0">
                <a:latin typeface="Times New Roman" panose="02020603050405020304" pitchFamily="18" charset="0"/>
                <a:cs typeface="Times New Roman" panose="02020603050405020304" pitchFamily="18" charset="0"/>
              </a:rPr>
              <a:t> is </a:t>
            </a:r>
            <a:r>
              <a:rPr lang="en-US" sz="2400" b="1" dirty="0">
                <a:latin typeface="Times New Roman" panose="02020603050405020304" pitchFamily="18" charset="0"/>
                <a:cs typeface="Times New Roman" panose="02020603050405020304" pitchFamily="18" charset="0"/>
              </a:rPr>
              <a:t>deployed</a:t>
            </a:r>
            <a:r>
              <a:rPr lang="en-US" sz="2400" dirty="0">
                <a:latin typeface="Times New Roman" panose="02020603050405020304" pitchFamily="18" charset="0"/>
                <a:cs typeface="Times New Roman" panose="02020603050405020304" pitchFamily="18" charset="0"/>
              </a:rPr>
              <a:t> into an </a:t>
            </a:r>
            <a:r>
              <a:rPr lang="en-US" sz="2400" b="1" dirty="0">
                <a:solidFill>
                  <a:srgbClr val="A50021"/>
                </a:solidFill>
                <a:latin typeface="Times New Roman" panose="02020603050405020304" pitchFamily="18" charset="0"/>
                <a:cs typeface="Times New Roman" panose="02020603050405020304" pitchFamily="18" charset="0"/>
              </a:rPr>
              <a:t>existing organization </a:t>
            </a:r>
          </a:p>
          <a:p>
            <a:pPr marL="0" indent="0" algn="just">
              <a:lnSpc>
                <a:spcPct val="150000"/>
              </a:lnSpc>
              <a:spcBef>
                <a:spcPts val="0"/>
              </a:spcBef>
              <a:buNone/>
            </a:pPr>
            <a:r>
              <a:rPr lang="en-US" sz="2400" b="1" dirty="0">
                <a:solidFill>
                  <a:srgbClr val="A50021"/>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(such as a </a:t>
            </a:r>
            <a:r>
              <a:rPr lang="en-US" sz="2400" b="1" dirty="0">
                <a:latin typeface="Times New Roman" panose="02020603050405020304" pitchFamily="18" charset="0"/>
                <a:cs typeface="Times New Roman" panose="02020603050405020304" pitchFamily="18" charset="0"/>
              </a:rPr>
              <a:t>company</a:t>
            </a:r>
            <a:r>
              <a:rPr lang="en-US" sz="2400" dirty="0">
                <a:latin typeface="Times New Roman" panose="02020603050405020304" pitchFamily="18" charset="0"/>
                <a:cs typeface="Times New Roman" panose="02020603050405020304" pitchFamily="18" charset="0"/>
              </a:rPr>
              <a:t>), most </a:t>
            </a:r>
            <a:r>
              <a:rPr lang="en-US" sz="2400" b="1" dirty="0">
                <a:solidFill>
                  <a:srgbClr val="0000CC"/>
                </a:solidFill>
                <a:latin typeface="Times New Roman" panose="02020603050405020304" pitchFamily="18" charset="0"/>
                <a:cs typeface="Times New Roman" panose="02020603050405020304" pitchFamily="18" charset="0"/>
              </a:rPr>
              <a:t>actors</a:t>
            </a:r>
            <a:r>
              <a:rPr lang="en-US" sz="2400" dirty="0">
                <a:latin typeface="Times New Roman" panose="02020603050405020304" pitchFamily="18" charset="0"/>
                <a:cs typeface="Times New Roman" panose="02020603050405020304" pitchFamily="18" charset="0"/>
              </a:rPr>
              <a:t> usually </a:t>
            </a:r>
            <a:r>
              <a:rPr lang="en-US" sz="2400" b="1" dirty="0">
                <a:solidFill>
                  <a:srgbClr val="0000CC"/>
                </a:solidFill>
                <a:latin typeface="Times New Roman" panose="02020603050405020304" pitchFamily="18" charset="0"/>
                <a:cs typeface="Times New Roman" panose="02020603050405020304" pitchFamily="18" charset="0"/>
              </a:rPr>
              <a:t>exist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before</a:t>
            </a:r>
            <a:r>
              <a:rPr lang="en-US" sz="24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2400" dirty="0">
                <a:latin typeface="Times New Roman" panose="02020603050405020304" pitchFamily="18" charset="0"/>
                <a:cs typeface="Times New Roman" panose="02020603050405020304" pitchFamily="18" charset="0"/>
              </a:rPr>
              <a:t>	the </a:t>
            </a:r>
            <a:r>
              <a:rPr lang="en-US" sz="2400" b="1" dirty="0">
                <a:solidFill>
                  <a:srgbClr val="0000CC"/>
                </a:solidFill>
                <a:latin typeface="Times New Roman" panose="02020603050405020304" pitchFamily="18" charset="0"/>
                <a:cs typeface="Times New Roman" panose="02020603050405020304" pitchFamily="18" charset="0"/>
              </a:rPr>
              <a:t>system</a:t>
            </a:r>
            <a:r>
              <a:rPr lang="en-US" sz="2400" dirty="0">
                <a:latin typeface="Times New Roman" panose="02020603050405020304" pitchFamily="18" charset="0"/>
                <a:cs typeface="Times New Roman" panose="02020603050405020304" pitchFamily="18" charset="0"/>
              </a:rPr>
              <a:t> is </a:t>
            </a:r>
            <a:r>
              <a:rPr lang="en-US" sz="2400" b="1" dirty="0">
                <a:solidFill>
                  <a:srgbClr val="0000CC"/>
                </a:solidFill>
                <a:latin typeface="Times New Roman" panose="02020603050405020304" pitchFamily="18" charset="0"/>
                <a:cs typeface="Times New Roman" panose="02020603050405020304" pitchFamily="18" charset="0"/>
              </a:rPr>
              <a:t>developed</a:t>
            </a:r>
            <a:r>
              <a:rPr lang="en-US" sz="24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2400" dirty="0">
                <a:latin typeface="Times New Roman" panose="02020603050405020304" pitchFamily="18" charset="0"/>
                <a:cs typeface="Times New Roman" panose="02020603050405020304" pitchFamily="18" charset="0"/>
              </a:rPr>
              <a:t>		they </a:t>
            </a:r>
            <a:r>
              <a:rPr lang="en-US" sz="2400" b="1" dirty="0">
                <a:solidFill>
                  <a:srgbClr val="6600CC"/>
                </a:solidFill>
                <a:latin typeface="Times New Roman" panose="02020603050405020304" pitchFamily="18" charset="0"/>
                <a:cs typeface="Times New Roman" panose="02020603050405020304" pitchFamily="18" charset="0"/>
              </a:rPr>
              <a:t>correspond</a:t>
            </a:r>
            <a:r>
              <a:rPr lang="en-US" sz="2400" dirty="0">
                <a:latin typeface="Times New Roman" panose="02020603050405020304" pitchFamily="18" charset="0"/>
                <a:cs typeface="Times New Roman" panose="02020603050405020304" pitchFamily="18" charset="0"/>
              </a:rPr>
              <a:t> to </a:t>
            </a:r>
            <a:r>
              <a:rPr lang="en-US" sz="2400" b="1" dirty="0">
                <a:solidFill>
                  <a:srgbClr val="6600CC"/>
                </a:solidFill>
                <a:latin typeface="Times New Roman" panose="02020603050405020304" pitchFamily="18" charset="0"/>
                <a:cs typeface="Times New Roman" panose="02020603050405020304" pitchFamily="18" charset="0"/>
              </a:rPr>
              <a:t>roles</a:t>
            </a:r>
            <a:r>
              <a:rPr lang="en-US" sz="2400" dirty="0">
                <a:latin typeface="Times New Roman" panose="02020603050405020304" pitchFamily="18" charset="0"/>
                <a:cs typeface="Times New Roman" panose="02020603050405020304" pitchFamily="18" charset="0"/>
              </a:rPr>
              <a:t> in the </a:t>
            </a:r>
            <a:r>
              <a:rPr lang="en-US" sz="2400" b="1" dirty="0">
                <a:solidFill>
                  <a:srgbClr val="6600CC"/>
                </a:solidFill>
                <a:latin typeface="Times New Roman" panose="02020603050405020304" pitchFamily="18" charset="0"/>
                <a:cs typeface="Times New Roman" panose="02020603050405020304" pitchFamily="18" charset="0"/>
              </a:rPr>
              <a:t>organization</a:t>
            </a:r>
            <a:r>
              <a:rPr lang="en-US" sz="24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endParaRPr lang="en-US" sz="26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29</a:t>
            </a:fld>
            <a:endParaRPr lang="en-US" dirty="0">
              <a:solidFill>
                <a:srgbClr val="04617B">
                  <a:shade val="90000"/>
                </a:srgbClr>
              </a:solidFill>
            </a:endParaRPr>
          </a:p>
        </p:txBody>
      </p:sp>
    </p:spTree>
    <p:extLst>
      <p:ext uri="{BB962C8B-B14F-4D97-AF65-F5344CB8AC3E}">
        <p14:creationId xmlns:p14="http://schemas.microsoft.com/office/powerpoint/2010/main" val="2730730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53960"/>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3.1 System/Software Development Life Cycle---- </a:t>
            </a:r>
          </a:p>
        </p:txBody>
      </p:sp>
      <p:sp>
        <p:nvSpPr>
          <p:cNvPr id="3" name="Content Placeholder 2"/>
          <p:cNvSpPr>
            <a:spLocks noGrp="1"/>
          </p:cNvSpPr>
          <p:nvPr>
            <p:ph idx="1"/>
          </p:nvPr>
        </p:nvSpPr>
        <p:spPr>
          <a:xfrm>
            <a:off x="0" y="353961"/>
            <a:ext cx="12192000" cy="6504038"/>
          </a:xfrm>
        </p:spPr>
        <p:txBody>
          <a:bodyPr>
            <a:noAutofit/>
          </a:bodyPr>
          <a:lstStyle/>
          <a:p>
            <a:pPr marL="514350" indent="-514350" algn="just">
              <a:lnSpc>
                <a:spcPct val="150000"/>
              </a:lnSpc>
              <a:spcBef>
                <a:spcPts val="0"/>
              </a:spcBef>
              <a:buAutoNum type="arabicPeriod"/>
            </a:pPr>
            <a:r>
              <a:rPr lang="en-GB" sz="2700" b="1" dirty="0">
                <a:solidFill>
                  <a:srgbClr val="0000CC"/>
                </a:solidFill>
                <a:latin typeface="Times New Roman" panose="02020603050405020304" pitchFamily="18" charset="0"/>
                <a:cs typeface="Times New Roman" panose="02020603050405020304" pitchFamily="18" charset="0"/>
              </a:rPr>
              <a:t>Requirement Analysis</a:t>
            </a:r>
            <a:endParaRPr lang="en-GB" sz="2700" dirty="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700" b="1" dirty="0">
                <a:solidFill>
                  <a:srgbClr val="6600CC"/>
                </a:solidFill>
                <a:latin typeface="Times New Roman" panose="02020603050405020304" pitchFamily="18" charset="0"/>
                <a:cs typeface="Times New Roman" panose="02020603050405020304" pitchFamily="18" charset="0"/>
              </a:rPr>
              <a:t>Stakeholders</a:t>
            </a:r>
            <a:r>
              <a:rPr lang="en-GB" sz="2700" dirty="0">
                <a:latin typeface="Times New Roman" panose="02020603050405020304" pitchFamily="18" charset="0"/>
                <a:cs typeface="Times New Roman" panose="02020603050405020304" pitchFamily="18" charset="0"/>
              </a:rPr>
              <a:t>' </a:t>
            </a:r>
            <a:r>
              <a:rPr lang="en-GB" sz="2700" b="1" dirty="0">
                <a:solidFill>
                  <a:srgbClr val="6600CC"/>
                </a:solidFill>
                <a:latin typeface="Times New Roman" panose="02020603050405020304" pitchFamily="18" charset="0"/>
                <a:cs typeface="Times New Roman" panose="02020603050405020304" pitchFamily="18" charset="0"/>
              </a:rPr>
              <a:t>needs</a:t>
            </a:r>
            <a:r>
              <a:rPr lang="en-GB" sz="2700" dirty="0">
                <a:latin typeface="Times New Roman" panose="02020603050405020304" pitchFamily="18" charset="0"/>
                <a:cs typeface="Times New Roman" panose="02020603050405020304" pitchFamily="18" charset="0"/>
              </a:rPr>
              <a:t> and </a:t>
            </a:r>
            <a:r>
              <a:rPr lang="en-GB" sz="2700" b="1" dirty="0">
                <a:solidFill>
                  <a:srgbClr val="6600CC"/>
                </a:solidFill>
                <a:latin typeface="Times New Roman" panose="02020603050405020304" pitchFamily="18" charset="0"/>
                <a:cs typeface="Times New Roman" panose="02020603050405020304" pitchFamily="18" charset="0"/>
              </a:rPr>
              <a:t>requirements</a:t>
            </a:r>
            <a:r>
              <a:rPr lang="en-GB" sz="2700" dirty="0">
                <a:latin typeface="Times New Roman" panose="02020603050405020304" pitchFamily="18" charset="0"/>
                <a:cs typeface="Times New Roman" panose="02020603050405020304" pitchFamily="18" charset="0"/>
              </a:rPr>
              <a:t> are </a:t>
            </a:r>
            <a:r>
              <a:rPr lang="en-GB" sz="2700" b="1" dirty="0">
                <a:solidFill>
                  <a:srgbClr val="660033"/>
                </a:solidFill>
                <a:latin typeface="Times New Roman" panose="02020603050405020304" pitchFamily="18" charset="0"/>
                <a:cs typeface="Times New Roman" panose="02020603050405020304" pitchFamily="18" charset="0"/>
              </a:rPr>
              <a:t>gathered</a:t>
            </a:r>
            <a:r>
              <a:rPr lang="en-GB" sz="2700" dirty="0">
                <a:latin typeface="Times New Roman" panose="02020603050405020304" pitchFamily="18" charset="0"/>
                <a:cs typeface="Times New Roman" panose="02020603050405020304" pitchFamily="18" charset="0"/>
              </a:rPr>
              <a:t>, </a:t>
            </a:r>
            <a:r>
              <a:rPr lang="en-GB" sz="2700" b="1" dirty="0" err="1">
                <a:solidFill>
                  <a:srgbClr val="660033"/>
                </a:solidFill>
                <a:latin typeface="Times New Roman" panose="02020603050405020304" pitchFamily="18" charset="0"/>
                <a:cs typeface="Times New Roman" panose="02020603050405020304" pitchFamily="18" charset="0"/>
              </a:rPr>
              <a:t>analyzed</a:t>
            </a:r>
            <a:r>
              <a:rPr lang="en-GB" sz="2700" dirty="0">
                <a:latin typeface="Times New Roman" panose="02020603050405020304" pitchFamily="18" charset="0"/>
                <a:cs typeface="Times New Roman" panose="02020603050405020304" pitchFamily="18" charset="0"/>
              </a:rPr>
              <a:t>, and </a:t>
            </a:r>
            <a:r>
              <a:rPr lang="en-GB" sz="2700" b="1" dirty="0">
                <a:solidFill>
                  <a:srgbClr val="660033"/>
                </a:solidFill>
                <a:latin typeface="Times New Roman" panose="02020603050405020304" pitchFamily="18" charset="0"/>
                <a:cs typeface="Times New Roman" panose="02020603050405020304" pitchFamily="18" charset="0"/>
              </a:rPr>
              <a:t>documented</a:t>
            </a:r>
            <a:r>
              <a:rPr lang="en-GB" sz="27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2700" dirty="0">
                <a:latin typeface="Times New Roman" panose="02020603050405020304" pitchFamily="18" charset="0"/>
                <a:cs typeface="Times New Roman" panose="02020603050405020304" pitchFamily="18" charset="0"/>
              </a:rPr>
              <a:t>This </a:t>
            </a:r>
            <a:r>
              <a:rPr lang="en-GB" sz="2700" b="1" dirty="0">
                <a:latin typeface="Times New Roman" panose="02020603050405020304" pitchFamily="18" charset="0"/>
                <a:cs typeface="Times New Roman" panose="02020603050405020304" pitchFamily="18" charset="0"/>
              </a:rPr>
              <a:t>involves</a:t>
            </a:r>
            <a:r>
              <a:rPr lang="en-GB" sz="2700" dirty="0">
                <a:latin typeface="Times New Roman" panose="02020603050405020304" pitchFamily="18" charset="0"/>
                <a:cs typeface="Times New Roman" panose="02020603050405020304" pitchFamily="18" charset="0"/>
              </a:rPr>
              <a:t> </a:t>
            </a:r>
            <a:r>
              <a:rPr lang="en-GB" sz="2700" b="1" dirty="0">
                <a:latin typeface="Times New Roman" panose="02020603050405020304" pitchFamily="18" charset="0"/>
                <a:cs typeface="Times New Roman" panose="02020603050405020304" pitchFamily="18" charset="0"/>
              </a:rPr>
              <a:t>understanding</a:t>
            </a:r>
            <a:r>
              <a:rPr lang="en-GB" sz="2700" dirty="0">
                <a:latin typeface="Times New Roman" panose="02020603050405020304" pitchFamily="18" charset="0"/>
                <a:cs typeface="Times New Roman" panose="02020603050405020304" pitchFamily="18" charset="0"/>
              </a:rPr>
              <a:t> the </a:t>
            </a:r>
            <a:r>
              <a:rPr lang="en-GB" sz="2700" b="1" dirty="0">
                <a:solidFill>
                  <a:srgbClr val="D60093"/>
                </a:solidFill>
                <a:latin typeface="Times New Roman" panose="02020603050405020304" pitchFamily="18" charset="0"/>
                <a:cs typeface="Times New Roman" panose="02020603050405020304" pitchFamily="18" charset="0"/>
              </a:rPr>
              <a:t>purpose</a:t>
            </a:r>
            <a:r>
              <a:rPr lang="en-GB" sz="2700" dirty="0">
                <a:latin typeface="Times New Roman" panose="02020603050405020304" pitchFamily="18" charset="0"/>
                <a:cs typeface="Times New Roman" panose="02020603050405020304" pitchFamily="18" charset="0"/>
              </a:rPr>
              <a:t> of the </a:t>
            </a:r>
            <a:r>
              <a:rPr lang="en-GB" sz="2700" b="1" dirty="0">
                <a:solidFill>
                  <a:srgbClr val="D60093"/>
                </a:solidFill>
                <a:latin typeface="Times New Roman" panose="02020603050405020304" pitchFamily="18" charset="0"/>
                <a:cs typeface="Times New Roman" panose="02020603050405020304" pitchFamily="18" charset="0"/>
              </a:rPr>
              <a:t>software</a:t>
            </a:r>
            <a:r>
              <a:rPr lang="en-GB" sz="27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700" b="1" dirty="0">
                <a:solidFill>
                  <a:srgbClr val="0000CC"/>
                </a:solidFill>
                <a:latin typeface="Times New Roman" panose="02020603050405020304" pitchFamily="18" charset="0"/>
                <a:cs typeface="Times New Roman" panose="02020603050405020304" pitchFamily="18" charset="0"/>
              </a:rPr>
              <a:t>		identifying</a:t>
            </a:r>
            <a:r>
              <a:rPr lang="en-GB" sz="2700" dirty="0">
                <a:latin typeface="Times New Roman" panose="02020603050405020304" pitchFamily="18" charset="0"/>
                <a:cs typeface="Times New Roman" panose="02020603050405020304" pitchFamily="18" charset="0"/>
              </a:rPr>
              <a:t> </a:t>
            </a:r>
            <a:r>
              <a:rPr lang="en-GB" sz="2700" b="1" dirty="0">
                <a:solidFill>
                  <a:srgbClr val="0000CC"/>
                </a:solidFill>
                <a:latin typeface="Times New Roman" panose="02020603050405020304" pitchFamily="18" charset="0"/>
                <a:cs typeface="Times New Roman" panose="02020603050405020304" pitchFamily="18" charset="0"/>
              </a:rPr>
              <a:t>features</a:t>
            </a:r>
            <a:r>
              <a:rPr lang="en-GB" sz="2700" dirty="0">
                <a:latin typeface="Times New Roman" panose="02020603050405020304" pitchFamily="18" charset="0"/>
                <a:cs typeface="Times New Roman" panose="02020603050405020304" pitchFamily="18" charset="0"/>
              </a:rPr>
              <a:t> and </a:t>
            </a:r>
            <a:r>
              <a:rPr lang="en-GB" sz="2700" b="1" dirty="0">
                <a:solidFill>
                  <a:srgbClr val="0000CC"/>
                </a:solidFill>
                <a:latin typeface="Times New Roman" panose="02020603050405020304" pitchFamily="18" charset="0"/>
                <a:cs typeface="Times New Roman" panose="02020603050405020304" pitchFamily="18" charset="0"/>
              </a:rPr>
              <a:t>functionalities</a:t>
            </a:r>
            <a:r>
              <a:rPr lang="en-GB" sz="2700"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sz="2700" b="1" dirty="0">
                <a:solidFill>
                  <a:srgbClr val="6600CC"/>
                </a:solidFill>
                <a:latin typeface="Times New Roman" panose="02020603050405020304" pitchFamily="18" charset="0"/>
                <a:cs typeface="Times New Roman" panose="02020603050405020304" pitchFamily="18" charset="0"/>
              </a:rPr>
              <a:t>				defining</a:t>
            </a:r>
            <a:r>
              <a:rPr lang="en-GB" sz="2700" dirty="0">
                <a:latin typeface="Times New Roman" panose="02020603050405020304" pitchFamily="18" charset="0"/>
                <a:cs typeface="Times New Roman" panose="02020603050405020304" pitchFamily="18" charset="0"/>
              </a:rPr>
              <a:t> </a:t>
            </a:r>
            <a:r>
              <a:rPr lang="en-GB" sz="2700" b="1" dirty="0">
                <a:solidFill>
                  <a:srgbClr val="6600CC"/>
                </a:solidFill>
                <a:latin typeface="Times New Roman" panose="02020603050405020304" pitchFamily="18" charset="0"/>
                <a:cs typeface="Times New Roman" panose="02020603050405020304" pitchFamily="18" charset="0"/>
              </a:rPr>
              <a:t>system</a:t>
            </a:r>
            <a:r>
              <a:rPr lang="en-GB" sz="2700" dirty="0">
                <a:latin typeface="Times New Roman" panose="02020603050405020304" pitchFamily="18" charset="0"/>
                <a:cs typeface="Times New Roman" panose="02020603050405020304" pitchFamily="18" charset="0"/>
              </a:rPr>
              <a:t> </a:t>
            </a:r>
            <a:r>
              <a:rPr lang="en-GB" sz="2700" b="1" dirty="0">
                <a:solidFill>
                  <a:srgbClr val="6600CC"/>
                </a:solidFill>
                <a:latin typeface="Times New Roman" panose="02020603050405020304" pitchFamily="18" charset="0"/>
                <a:cs typeface="Times New Roman" panose="02020603050405020304" pitchFamily="18" charset="0"/>
              </a:rPr>
              <a:t>constraints</a:t>
            </a:r>
            <a:r>
              <a:rPr lang="en-GB" sz="2700" dirty="0">
                <a:latin typeface="Times New Roman" panose="02020603050405020304" pitchFamily="18" charset="0"/>
                <a:cs typeface="Times New Roman" panose="02020603050405020304" pitchFamily="18" charset="0"/>
              </a:rPr>
              <a:t> and </a:t>
            </a:r>
            <a:r>
              <a:rPr lang="en-GB" sz="2700" b="1" dirty="0">
                <a:solidFill>
                  <a:srgbClr val="6600CC"/>
                </a:solidFill>
                <a:latin typeface="Times New Roman" panose="02020603050405020304" pitchFamily="18" charset="0"/>
                <a:cs typeface="Times New Roman" panose="02020603050405020304" pitchFamily="18" charset="0"/>
              </a:rPr>
              <a:t>objectives</a:t>
            </a:r>
            <a:r>
              <a:rPr lang="en-GB" sz="27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700" b="1" dirty="0">
                <a:solidFill>
                  <a:srgbClr val="0000CC"/>
                </a:solidFill>
                <a:latin typeface="Times New Roman" panose="02020603050405020304" pitchFamily="18" charset="0"/>
                <a:cs typeface="Times New Roman" panose="02020603050405020304" pitchFamily="18" charset="0"/>
              </a:rPr>
              <a:t>2. System Design</a:t>
            </a:r>
            <a:endParaRPr lang="en-GB" sz="2700" dirty="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700" b="1" dirty="0">
                <a:solidFill>
                  <a:srgbClr val="660033"/>
                </a:solidFill>
                <a:latin typeface="Times New Roman" panose="02020603050405020304" pitchFamily="18" charset="0"/>
                <a:cs typeface="Times New Roman" panose="02020603050405020304" pitchFamily="18" charset="0"/>
              </a:rPr>
              <a:t>System architecture</a:t>
            </a:r>
            <a:r>
              <a:rPr lang="en-GB" sz="2700" dirty="0">
                <a:solidFill>
                  <a:srgbClr val="660033"/>
                </a:solidFill>
                <a:latin typeface="Times New Roman" panose="02020603050405020304" pitchFamily="18" charset="0"/>
                <a:cs typeface="Times New Roman" panose="02020603050405020304" pitchFamily="18" charset="0"/>
              </a:rPr>
              <a:t> </a:t>
            </a:r>
            <a:r>
              <a:rPr lang="en-GB" sz="2700" dirty="0">
                <a:latin typeface="Times New Roman" panose="02020603050405020304" pitchFamily="18" charset="0"/>
                <a:cs typeface="Times New Roman" panose="02020603050405020304" pitchFamily="18" charset="0"/>
              </a:rPr>
              <a:t>and </a:t>
            </a:r>
            <a:r>
              <a:rPr lang="en-GB" sz="2700" b="1" dirty="0">
                <a:solidFill>
                  <a:srgbClr val="660033"/>
                </a:solidFill>
                <a:latin typeface="Times New Roman" panose="02020603050405020304" pitchFamily="18" charset="0"/>
                <a:cs typeface="Times New Roman" panose="02020603050405020304" pitchFamily="18" charset="0"/>
              </a:rPr>
              <a:t>design</a:t>
            </a:r>
            <a:r>
              <a:rPr lang="en-GB" sz="2700" dirty="0">
                <a:latin typeface="Times New Roman" panose="02020603050405020304" pitchFamily="18" charset="0"/>
                <a:cs typeface="Times New Roman" panose="02020603050405020304" pitchFamily="18" charset="0"/>
              </a:rPr>
              <a:t> are </a:t>
            </a:r>
            <a:r>
              <a:rPr lang="en-GB" sz="2700" b="1" dirty="0">
                <a:solidFill>
                  <a:srgbClr val="660033"/>
                </a:solidFill>
                <a:latin typeface="Times New Roman" panose="02020603050405020304" pitchFamily="18" charset="0"/>
                <a:cs typeface="Times New Roman" panose="02020603050405020304" pitchFamily="18" charset="0"/>
              </a:rPr>
              <a:t>developed</a:t>
            </a:r>
            <a:r>
              <a:rPr lang="en-GB" sz="27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sz="2700" dirty="0">
                <a:latin typeface="Times New Roman" panose="02020603050405020304" pitchFamily="18" charset="0"/>
                <a:cs typeface="Times New Roman" panose="02020603050405020304" pitchFamily="18" charset="0"/>
              </a:rPr>
              <a:t>This includes </a:t>
            </a:r>
            <a:r>
              <a:rPr lang="en-GB" sz="2700" b="1" dirty="0">
                <a:solidFill>
                  <a:srgbClr val="6600CC"/>
                </a:solidFill>
                <a:latin typeface="Times New Roman" panose="02020603050405020304" pitchFamily="18" charset="0"/>
                <a:cs typeface="Times New Roman" panose="02020603050405020304" pitchFamily="18" charset="0"/>
              </a:rPr>
              <a:t>defining</a:t>
            </a:r>
            <a:r>
              <a:rPr lang="en-GB" sz="2700" dirty="0">
                <a:latin typeface="Times New Roman" panose="02020603050405020304" pitchFamily="18" charset="0"/>
                <a:cs typeface="Times New Roman" panose="02020603050405020304" pitchFamily="18" charset="0"/>
              </a:rPr>
              <a:t> the </a:t>
            </a:r>
            <a:r>
              <a:rPr lang="en-GB" sz="2700" b="1" dirty="0">
                <a:solidFill>
                  <a:srgbClr val="6600CC"/>
                </a:solidFill>
                <a:latin typeface="Times New Roman" panose="02020603050405020304" pitchFamily="18" charset="0"/>
                <a:cs typeface="Times New Roman" panose="02020603050405020304" pitchFamily="18" charset="0"/>
              </a:rPr>
              <a:t>overall</a:t>
            </a:r>
            <a:r>
              <a:rPr lang="en-GB" sz="2700" dirty="0">
                <a:latin typeface="Times New Roman" panose="02020603050405020304" pitchFamily="18" charset="0"/>
                <a:cs typeface="Times New Roman" panose="02020603050405020304" pitchFamily="18" charset="0"/>
              </a:rPr>
              <a:t> </a:t>
            </a:r>
            <a:r>
              <a:rPr lang="en-GB" sz="2700" b="1" dirty="0">
                <a:solidFill>
                  <a:srgbClr val="6600CC"/>
                </a:solidFill>
                <a:latin typeface="Times New Roman" panose="02020603050405020304" pitchFamily="18" charset="0"/>
                <a:cs typeface="Times New Roman" panose="02020603050405020304" pitchFamily="18" charset="0"/>
              </a:rPr>
              <a:t>structure</a:t>
            </a:r>
            <a:r>
              <a:rPr lang="en-GB" sz="2700" dirty="0">
                <a:latin typeface="Times New Roman" panose="02020603050405020304" pitchFamily="18" charset="0"/>
                <a:cs typeface="Times New Roman" panose="02020603050405020304" pitchFamily="18" charset="0"/>
              </a:rPr>
              <a:t> of the </a:t>
            </a:r>
            <a:r>
              <a:rPr lang="en-GB" sz="2700" b="1" dirty="0">
                <a:solidFill>
                  <a:srgbClr val="6600CC"/>
                </a:solidFill>
                <a:latin typeface="Times New Roman" panose="02020603050405020304" pitchFamily="18" charset="0"/>
                <a:cs typeface="Times New Roman" panose="02020603050405020304" pitchFamily="18" charset="0"/>
              </a:rPr>
              <a:t>system,</a:t>
            </a:r>
            <a:r>
              <a:rPr lang="en-GB" sz="27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700" dirty="0">
                <a:latin typeface="Times New Roman" panose="02020603050405020304" pitchFamily="18" charset="0"/>
                <a:cs typeface="Times New Roman" panose="02020603050405020304" pitchFamily="18" charset="0"/>
              </a:rPr>
              <a:t>		</a:t>
            </a:r>
            <a:r>
              <a:rPr lang="en-GB" sz="2700" b="1" dirty="0">
                <a:solidFill>
                  <a:srgbClr val="D60093"/>
                </a:solidFill>
                <a:latin typeface="Times New Roman" panose="02020603050405020304" pitchFamily="18" charset="0"/>
                <a:cs typeface="Times New Roman" panose="02020603050405020304" pitchFamily="18" charset="0"/>
              </a:rPr>
              <a:t>designing data models</a:t>
            </a:r>
            <a:r>
              <a:rPr lang="en-GB" sz="2700" dirty="0">
                <a:latin typeface="Times New Roman" panose="02020603050405020304" pitchFamily="18" charset="0"/>
                <a:cs typeface="Times New Roman" panose="02020603050405020304" pitchFamily="18" charset="0"/>
              </a:rPr>
              <a:t>, </a:t>
            </a:r>
            <a:r>
              <a:rPr lang="en-GB" sz="2700" b="1" dirty="0">
                <a:solidFill>
                  <a:srgbClr val="D60093"/>
                </a:solidFill>
                <a:latin typeface="Times New Roman" panose="02020603050405020304" pitchFamily="18" charset="0"/>
                <a:cs typeface="Times New Roman" panose="02020603050405020304" pitchFamily="18" charset="0"/>
              </a:rPr>
              <a:t>user</a:t>
            </a:r>
            <a:r>
              <a:rPr lang="en-GB" sz="2700" dirty="0">
                <a:latin typeface="Times New Roman" panose="02020603050405020304" pitchFamily="18" charset="0"/>
                <a:cs typeface="Times New Roman" panose="02020603050405020304" pitchFamily="18" charset="0"/>
              </a:rPr>
              <a:t> </a:t>
            </a:r>
            <a:r>
              <a:rPr lang="en-GB" sz="2700" b="1" dirty="0">
                <a:solidFill>
                  <a:srgbClr val="D60093"/>
                </a:solidFill>
                <a:latin typeface="Times New Roman" panose="02020603050405020304" pitchFamily="18" charset="0"/>
                <a:cs typeface="Times New Roman" panose="02020603050405020304" pitchFamily="18" charset="0"/>
              </a:rPr>
              <a:t>interfaces</a:t>
            </a:r>
            <a:r>
              <a:rPr lang="en-GB" sz="2700" dirty="0">
                <a:latin typeface="Times New Roman" panose="02020603050405020304" pitchFamily="18" charset="0"/>
                <a:cs typeface="Times New Roman" panose="02020603050405020304" pitchFamily="18" charset="0"/>
              </a:rPr>
              <a:t>, and </a:t>
            </a:r>
            <a:r>
              <a:rPr lang="en-GB" sz="2700" b="1" dirty="0">
                <a:solidFill>
                  <a:srgbClr val="6600CC"/>
                </a:solidFill>
                <a:latin typeface="Times New Roman" panose="02020603050405020304" pitchFamily="18" charset="0"/>
                <a:cs typeface="Times New Roman" panose="02020603050405020304" pitchFamily="18" charset="0"/>
              </a:rPr>
              <a:t>software</a:t>
            </a:r>
            <a:r>
              <a:rPr lang="en-GB" sz="2700" dirty="0">
                <a:latin typeface="Times New Roman" panose="02020603050405020304" pitchFamily="18" charset="0"/>
                <a:cs typeface="Times New Roman" panose="02020603050405020304" pitchFamily="18" charset="0"/>
              </a:rPr>
              <a:t> </a:t>
            </a:r>
            <a:r>
              <a:rPr lang="en-GB" sz="2700" b="1" dirty="0">
                <a:solidFill>
                  <a:srgbClr val="6600CC"/>
                </a:solidFill>
                <a:latin typeface="Times New Roman" panose="02020603050405020304" pitchFamily="18" charset="0"/>
                <a:cs typeface="Times New Roman" panose="02020603050405020304" pitchFamily="18" charset="0"/>
              </a:rPr>
              <a:t>components</a:t>
            </a:r>
            <a:r>
              <a:rPr lang="en-GB" sz="27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700" dirty="0">
                <a:latin typeface="Times New Roman" panose="02020603050405020304" pitchFamily="18" charset="0"/>
                <a:cs typeface="Times New Roman" panose="02020603050405020304" pitchFamily="18" charset="0"/>
              </a:rPr>
              <a:t>		and specifying </a:t>
            </a:r>
            <a:r>
              <a:rPr lang="en-GB" sz="2700" b="1" dirty="0">
                <a:solidFill>
                  <a:srgbClr val="6600CC"/>
                </a:solidFill>
                <a:latin typeface="Times New Roman" panose="02020603050405020304" pitchFamily="18" charset="0"/>
                <a:cs typeface="Times New Roman" panose="02020603050405020304" pitchFamily="18" charset="0"/>
              </a:rPr>
              <a:t>interfaces</a:t>
            </a:r>
            <a:r>
              <a:rPr lang="en-GB" sz="2700" dirty="0">
                <a:latin typeface="Times New Roman" panose="02020603050405020304" pitchFamily="18" charset="0"/>
                <a:cs typeface="Times New Roman" panose="02020603050405020304" pitchFamily="18" charset="0"/>
              </a:rPr>
              <a:t> and </a:t>
            </a:r>
            <a:r>
              <a:rPr lang="en-GB" sz="2700" b="1" dirty="0">
                <a:solidFill>
                  <a:srgbClr val="6600CC"/>
                </a:solidFill>
                <a:latin typeface="Times New Roman" panose="02020603050405020304" pitchFamily="18" charset="0"/>
                <a:cs typeface="Times New Roman" panose="02020603050405020304" pitchFamily="18" charset="0"/>
              </a:rPr>
              <a:t>interactions</a:t>
            </a:r>
            <a:r>
              <a:rPr lang="en-GB" sz="2700" dirty="0">
                <a:latin typeface="Times New Roman" panose="02020603050405020304" pitchFamily="18" charset="0"/>
                <a:cs typeface="Times New Roman" panose="02020603050405020304" pitchFamily="18" charset="0"/>
              </a:rPr>
              <a:t> between </a:t>
            </a:r>
            <a:r>
              <a:rPr lang="en-GB" sz="2700" b="1" dirty="0">
                <a:solidFill>
                  <a:srgbClr val="6600CC"/>
                </a:solidFill>
                <a:latin typeface="Times New Roman" panose="02020603050405020304" pitchFamily="18" charset="0"/>
                <a:cs typeface="Times New Roman" panose="02020603050405020304" pitchFamily="18" charset="0"/>
              </a:rPr>
              <a:t>system</a:t>
            </a:r>
            <a:r>
              <a:rPr lang="en-GB" sz="2700" dirty="0">
                <a:latin typeface="Times New Roman" panose="02020603050405020304" pitchFamily="18" charset="0"/>
                <a:cs typeface="Times New Roman" panose="02020603050405020304" pitchFamily="18" charset="0"/>
              </a:rPr>
              <a:t> </a:t>
            </a:r>
            <a:r>
              <a:rPr lang="en-GB" sz="2700" b="1" dirty="0">
                <a:solidFill>
                  <a:srgbClr val="6600CC"/>
                </a:solidFill>
                <a:latin typeface="Times New Roman" panose="02020603050405020304" pitchFamily="18" charset="0"/>
                <a:cs typeface="Times New Roman" panose="02020603050405020304" pitchFamily="18" charset="0"/>
              </a:rPr>
              <a:t>modules</a:t>
            </a:r>
            <a:r>
              <a:rPr lang="en-GB" sz="27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22135F09-8F67-4CD9-BE14-FD825BACE1E6}" type="slidenum">
              <a:rPr lang="en-GB" smtClean="0"/>
              <a:t>3</a:t>
            </a:fld>
            <a:endParaRPr lang="en-GB"/>
          </a:p>
        </p:txBody>
      </p:sp>
    </p:spTree>
    <p:extLst>
      <p:ext uri="{BB962C8B-B14F-4D97-AF65-F5344CB8AC3E}">
        <p14:creationId xmlns:p14="http://schemas.microsoft.com/office/powerpoint/2010/main" val="374052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89857"/>
          </a:xfrm>
        </p:spPr>
        <p:txBody>
          <a:bodyPr>
            <a:noAutofit/>
          </a:bodyPr>
          <a:lstStyle/>
          <a:p>
            <a:pPr algn="ctr">
              <a:lnSpc>
                <a:spcPct val="150000"/>
              </a:lnSpc>
              <a:spcBef>
                <a:spcPts val="0"/>
              </a:spcBef>
            </a:pPr>
            <a:r>
              <a:rPr lang="en-US" sz="2800" b="1" dirty="0">
                <a:solidFill>
                  <a:srgbClr val="FF0000"/>
                </a:solidFill>
                <a:latin typeface="Times New Roman" panose="02020603050405020304" pitchFamily="18" charset="0"/>
                <a:cs typeface="Times New Roman" panose="02020603050405020304" pitchFamily="18" charset="0"/>
              </a:rPr>
              <a:t>1. Identifying Actors----------</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489857"/>
            <a:ext cx="12192000" cy="6368142"/>
          </a:xfrm>
        </p:spPr>
        <p:txBody>
          <a:bodyPr>
            <a:noAutofit/>
          </a:bodyPr>
          <a:lstStyle/>
          <a:p>
            <a:pPr algn="just">
              <a:lnSpc>
                <a:spcPct val="150000"/>
              </a:lnSpc>
              <a:spcBef>
                <a:spcPts val="0"/>
              </a:spcBef>
              <a:buFont typeface="Wingdings" panose="05000000000000000000" pitchFamily="2" charset="2"/>
              <a:buChar char="§"/>
            </a:pPr>
            <a:r>
              <a:rPr lang="en-US" b="1" dirty="0">
                <a:solidFill>
                  <a:srgbClr val="660033"/>
                </a:solidFill>
                <a:latin typeface="Times New Roman" panose="02020603050405020304" pitchFamily="18" charset="0"/>
                <a:cs typeface="Times New Roman" panose="02020603050405020304" pitchFamily="18" charset="0"/>
              </a:rPr>
              <a:t>Actors</a:t>
            </a:r>
            <a:r>
              <a:rPr lang="en-US" dirty="0">
                <a:latin typeface="Times New Roman" panose="02020603050405020304" pitchFamily="18" charset="0"/>
                <a:cs typeface="Times New Roman" panose="02020603050405020304" pitchFamily="18" charset="0"/>
              </a:rPr>
              <a:t> are </a:t>
            </a:r>
            <a:r>
              <a:rPr lang="en-US" b="1" dirty="0">
                <a:solidFill>
                  <a:srgbClr val="FF0000"/>
                </a:solidFill>
                <a:latin typeface="Times New Roman" panose="02020603050405020304" pitchFamily="18" charset="0"/>
                <a:cs typeface="Times New Roman" panose="02020603050405020304" pitchFamily="18" charset="0"/>
              </a:rPr>
              <a:t>outside</a:t>
            </a:r>
            <a:r>
              <a:rPr lang="en-US" dirty="0">
                <a:latin typeface="Times New Roman" panose="02020603050405020304" pitchFamily="18" charset="0"/>
                <a:cs typeface="Times New Roman" panose="02020603050405020304" pitchFamily="18" charset="0"/>
              </a:rPr>
              <a:t> of the </a:t>
            </a:r>
            <a:r>
              <a:rPr lang="en-US" b="1" dirty="0">
                <a:solidFill>
                  <a:srgbClr val="FF0000"/>
                </a:solidFill>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boundary</a:t>
            </a:r>
            <a:r>
              <a:rPr lang="en-US" dirty="0">
                <a:latin typeface="Times New Roman" panose="02020603050405020304" pitchFamily="18" charset="0"/>
                <a:cs typeface="Times New Roman" panose="02020603050405020304" pitchFamily="18" charset="0"/>
              </a:rPr>
              <a:t>; they are </a:t>
            </a:r>
            <a:r>
              <a:rPr lang="en-US" b="1" dirty="0">
                <a:latin typeface="Times New Roman" panose="02020603050405020304" pitchFamily="18" charset="0"/>
                <a:cs typeface="Times New Roman" panose="02020603050405020304" pitchFamily="18" charset="0"/>
              </a:rPr>
              <a:t>external</a:t>
            </a:r>
            <a:r>
              <a:rPr lang="en-US"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Subsystems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objects</a:t>
            </a:r>
            <a:r>
              <a:rPr lang="en-US" dirty="0">
                <a:latin typeface="Times New Roman" panose="02020603050405020304" pitchFamily="18" charset="0"/>
                <a:cs typeface="Times New Roman" panose="02020603050405020304" pitchFamily="18" charset="0"/>
              </a:rPr>
              <a:t> are inside the </a:t>
            </a:r>
            <a:r>
              <a:rPr lang="en-US" b="1" dirty="0">
                <a:solidFill>
                  <a:srgbClr val="6600CC"/>
                </a:solidFill>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 </a:t>
            </a:r>
            <a:r>
              <a:rPr lang="en-US" b="1" dirty="0">
                <a:solidFill>
                  <a:srgbClr val="6600CC"/>
                </a:solidFill>
                <a:latin typeface="Times New Roman" panose="02020603050405020304" pitchFamily="18" charset="0"/>
                <a:cs typeface="Times New Roman" panose="02020603050405020304" pitchFamily="18" charset="0"/>
              </a:rPr>
              <a:t>boundary</a:t>
            </a:r>
            <a:r>
              <a:rPr lang="en-US"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				they are </a:t>
            </a:r>
            <a:r>
              <a:rPr lang="en-US" b="1" dirty="0">
                <a:solidFill>
                  <a:srgbClr val="FF0000"/>
                </a:solidFill>
                <a:latin typeface="Times New Roman" panose="02020603050405020304" pitchFamily="18" charset="0"/>
                <a:cs typeface="Times New Roman" panose="02020603050405020304" pitchFamily="18" charset="0"/>
              </a:rPr>
              <a:t>internal</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Thus, any </a:t>
            </a:r>
            <a:r>
              <a:rPr lang="en-US" b="1" dirty="0">
                <a:solidFill>
                  <a:srgbClr val="660033"/>
                </a:solidFill>
                <a:latin typeface="Times New Roman" panose="02020603050405020304" pitchFamily="18" charset="0"/>
                <a:cs typeface="Times New Roman" panose="02020603050405020304" pitchFamily="18" charset="0"/>
              </a:rPr>
              <a:t>external software system </a:t>
            </a:r>
            <a:r>
              <a:rPr lang="en-US" dirty="0">
                <a:latin typeface="Times New Roman" panose="02020603050405020304" pitchFamily="18" charset="0"/>
                <a:cs typeface="Times New Roman" panose="02020603050405020304" pitchFamily="18" charset="0"/>
              </a:rPr>
              <a:t>using the</a:t>
            </a:r>
          </a:p>
          <a:p>
            <a:pPr marL="0" indent="0" algn="just">
              <a:lnSpc>
                <a:spcPct val="150000"/>
              </a:lnSpc>
              <a:spcBef>
                <a:spcPts val="0"/>
              </a:spcBef>
              <a:buNone/>
            </a:pPr>
            <a:r>
              <a:rPr lang="en-US" b="1" dirty="0">
                <a:latin typeface="Times New Roman" panose="02020603050405020304" pitchFamily="18" charset="0"/>
                <a:cs typeface="Times New Roman" panose="02020603050405020304" pitchFamily="18" charset="0"/>
              </a:rPr>
              <a:t>				system</a:t>
            </a:r>
            <a:r>
              <a:rPr lang="en-US" dirty="0">
                <a:latin typeface="Times New Roman" panose="02020603050405020304" pitchFamily="18" charset="0"/>
                <a:cs typeface="Times New Roman" panose="02020603050405020304" pitchFamily="18" charset="0"/>
              </a:rPr>
              <a:t> to be </a:t>
            </a:r>
            <a:r>
              <a:rPr lang="en-US" b="1" dirty="0">
                <a:latin typeface="Times New Roman" panose="02020603050405020304" pitchFamily="18" charset="0"/>
                <a:cs typeface="Times New Roman" panose="02020603050405020304" pitchFamily="18" charset="0"/>
              </a:rPr>
              <a:t>developed</a:t>
            </a:r>
            <a:r>
              <a:rPr lang="en-US" dirty="0">
                <a:latin typeface="Times New Roman" panose="02020603050405020304" pitchFamily="18" charset="0"/>
                <a:cs typeface="Times New Roman" panose="02020603050405020304" pitchFamily="18" charset="0"/>
              </a:rPr>
              <a:t> is an </a:t>
            </a:r>
            <a:r>
              <a:rPr lang="en-US" b="1" dirty="0">
                <a:solidFill>
                  <a:srgbClr val="A50021"/>
                </a:solidFill>
                <a:latin typeface="Times New Roman" panose="02020603050405020304" pitchFamily="18" charset="0"/>
                <a:cs typeface="Times New Roman" panose="02020603050405020304" pitchFamily="18" charset="0"/>
              </a:rPr>
              <a:t>actor</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30</a:t>
            </a:fld>
            <a:endParaRPr lang="en-US" dirty="0">
              <a:solidFill>
                <a:srgbClr val="04617B">
                  <a:shade val="90000"/>
                </a:srgbClr>
              </a:solidFill>
            </a:endParaRPr>
          </a:p>
        </p:txBody>
      </p:sp>
    </p:spTree>
    <p:extLst>
      <p:ext uri="{BB962C8B-B14F-4D97-AF65-F5344CB8AC3E}">
        <p14:creationId xmlns:p14="http://schemas.microsoft.com/office/powerpoint/2010/main" val="34592691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298453"/>
          </a:xfrm>
        </p:spPr>
        <p:txBody>
          <a:bodyPr>
            <a:noAutofit/>
          </a:bodyPr>
          <a:lstStyle/>
          <a:p>
            <a:pPr algn="ctr">
              <a:lnSpc>
                <a:spcPct val="150000"/>
              </a:lnSpc>
              <a:spcBef>
                <a:spcPts val="0"/>
              </a:spcBef>
            </a:pPr>
            <a:r>
              <a:rPr lang="en-US" sz="3200" b="1" dirty="0">
                <a:solidFill>
                  <a:srgbClr val="FF0000"/>
                </a:solidFill>
                <a:latin typeface="Times New Roman" panose="02020603050405020304" pitchFamily="18" charset="0"/>
                <a:cs typeface="Times New Roman" panose="02020603050405020304" pitchFamily="18" charset="0"/>
              </a:rPr>
              <a:t>Questions for Identifying Actors</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298453"/>
            <a:ext cx="12192000" cy="6559546"/>
          </a:xfrm>
        </p:spPr>
        <p:txBody>
          <a:bodyPr>
            <a:noAutofit/>
          </a:bodyPr>
          <a:lstStyle/>
          <a:p>
            <a:pPr algn="just">
              <a:lnSpc>
                <a:spcPct val="150000"/>
              </a:lnSpc>
              <a:spcBef>
                <a:spcPts val="0"/>
              </a:spcBef>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When </a:t>
            </a:r>
            <a:r>
              <a:rPr lang="en-US" sz="3200" b="1" dirty="0">
                <a:latin typeface="Times New Roman" panose="02020603050405020304" pitchFamily="18" charset="0"/>
                <a:cs typeface="Times New Roman" panose="02020603050405020304" pitchFamily="18" charset="0"/>
              </a:rPr>
              <a:t>identifying actors</a:t>
            </a:r>
            <a:r>
              <a:rPr lang="en-US" sz="3200" dirty="0">
                <a:latin typeface="Times New Roman" panose="02020603050405020304" pitchFamily="18" charset="0"/>
                <a:cs typeface="Times New Roman" panose="02020603050405020304" pitchFamily="18" charset="0"/>
              </a:rPr>
              <a:t>, </a:t>
            </a:r>
            <a:r>
              <a:rPr lang="en-US" sz="3200" b="1" dirty="0">
                <a:solidFill>
                  <a:srgbClr val="0000CC"/>
                </a:solidFill>
                <a:latin typeface="Times New Roman" panose="02020603050405020304" pitchFamily="18" charset="0"/>
                <a:cs typeface="Times New Roman" panose="02020603050405020304" pitchFamily="18" charset="0"/>
              </a:rPr>
              <a:t>developers</a:t>
            </a:r>
            <a:r>
              <a:rPr lang="en-US" sz="3200" dirty="0">
                <a:latin typeface="Times New Roman" panose="02020603050405020304" pitchFamily="18" charset="0"/>
                <a:cs typeface="Times New Roman" panose="02020603050405020304" pitchFamily="18" charset="0"/>
              </a:rPr>
              <a:t> can </a:t>
            </a:r>
            <a:r>
              <a:rPr lang="en-US" sz="3200" b="1" dirty="0">
                <a:solidFill>
                  <a:srgbClr val="0000CC"/>
                </a:solidFill>
                <a:latin typeface="Times New Roman" panose="02020603050405020304" pitchFamily="18" charset="0"/>
                <a:cs typeface="Times New Roman" panose="02020603050405020304" pitchFamily="18" charset="0"/>
              </a:rPr>
              <a:t>ask</a:t>
            </a:r>
            <a:r>
              <a:rPr lang="en-US" sz="3200" dirty="0">
                <a:latin typeface="Times New Roman" panose="02020603050405020304" pitchFamily="18" charset="0"/>
                <a:cs typeface="Times New Roman" panose="02020603050405020304" pitchFamily="18" charset="0"/>
              </a:rPr>
              <a:t> the </a:t>
            </a:r>
            <a:r>
              <a:rPr lang="en-US" sz="3200" b="1" dirty="0">
                <a:solidFill>
                  <a:srgbClr val="0000CC"/>
                </a:solidFill>
                <a:latin typeface="Times New Roman" panose="02020603050405020304" pitchFamily="18" charset="0"/>
                <a:cs typeface="Times New Roman" panose="02020603050405020304" pitchFamily="18" charset="0"/>
              </a:rPr>
              <a:t>following</a:t>
            </a:r>
            <a:r>
              <a:rPr lang="en-US" sz="3200" dirty="0">
                <a:latin typeface="Times New Roman" panose="02020603050405020304" pitchFamily="18" charset="0"/>
                <a:cs typeface="Times New Roman" panose="02020603050405020304" pitchFamily="18" charset="0"/>
              </a:rPr>
              <a:t> </a:t>
            </a:r>
            <a:r>
              <a:rPr lang="en-US" sz="3200" b="1" dirty="0">
                <a:solidFill>
                  <a:srgbClr val="0000CC"/>
                </a:solidFill>
                <a:latin typeface="Times New Roman" panose="02020603050405020304" pitchFamily="18" charset="0"/>
                <a:cs typeface="Times New Roman" panose="02020603050405020304" pitchFamily="18" charset="0"/>
              </a:rPr>
              <a:t>questions</a:t>
            </a:r>
            <a:r>
              <a:rPr lang="en-US" sz="32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Which </a:t>
            </a:r>
            <a:r>
              <a:rPr lang="en-US" sz="3200" b="1" dirty="0">
                <a:solidFill>
                  <a:srgbClr val="6600CC"/>
                </a:solidFill>
                <a:latin typeface="Times New Roman" panose="02020603050405020304" pitchFamily="18" charset="0"/>
                <a:cs typeface="Times New Roman" panose="02020603050405020304" pitchFamily="18" charset="0"/>
              </a:rPr>
              <a:t>user groups</a:t>
            </a:r>
            <a:r>
              <a:rPr lang="en-US" sz="3200" dirty="0">
                <a:solidFill>
                  <a:srgbClr val="6600CC"/>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are </a:t>
            </a:r>
            <a:r>
              <a:rPr lang="en-US" sz="3200" b="1" dirty="0">
                <a:solidFill>
                  <a:srgbClr val="6600CC"/>
                </a:solidFill>
                <a:latin typeface="Times New Roman" panose="02020603050405020304" pitchFamily="18" charset="0"/>
                <a:cs typeface="Times New Roman" panose="02020603050405020304" pitchFamily="18" charset="0"/>
              </a:rPr>
              <a:t>supported</a:t>
            </a:r>
            <a:r>
              <a:rPr lang="en-US" sz="3200" dirty="0">
                <a:latin typeface="Times New Roman" panose="02020603050405020304" pitchFamily="18" charset="0"/>
                <a:cs typeface="Times New Roman" panose="02020603050405020304" pitchFamily="18" charset="0"/>
              </a:rPr>
              <a:t> by the </a:t>
            </a:r>
            <a:r>
              <a:rPr lang="en-US" sz="3200" b="1" dirty="0">
                <a:solidFill>
                  <a:srgbClr val="6600CC"/>
                </a:solidFill>
                <a:latin typeface="Times New Roman" panose="02020603050405020304" pitchFamily="18" charset="0"/>
                <a:cs typeface="Times New Roman" panose="02020603050405020304" pitchFamily="18" charset="0"/>
              </a:rPr>
              <a:t>system</a:t>
            </a:r>
            <a:r>
              <a:rPr lang="en-US" sz="3200" dirty="0">
                <a:latin typeface="Times New Roman" panose="02020603050405020304" pitchFamily="18" charset="0"/>
                <a:cs typeface="Times New Roman" panose="02020603050405020304" pitchFamily="18" charset="0"/>
              </a:rPr>
              <a:t> to </a:t>
            </a:r>
            <a:r>
              <a:rPr lang="en-US" sz="3200" b="1" dirty="0">
                <a:latin typeface="Times New Roman" panose="02020603050405020304" pitchFamily="18" charset="0"/>
                <a:cs typeface="Times New Roman" panose="02020603050405020304" pitchFamily="18" charset="0"/>
              </a:rPr>
              <a:t>perform</a:t>
            </a:r>
            <a:r>
              <a:rPr lang="en-US" sz="3200" dirty="0">
                <a:latin typeface="Times New Roman" panose="02020603050405020304" pitchFamily="18" charset="0"/>
                <a:cs typeface="Times New Roman" panose="02020603050405020304" pitchFamily="18" charset="0"/>
              </a:rPr>
              <a:t> their </a:t>
            </a:r>
            <a:r>
              <a:rPr lang="en-US" sz="3200" b="1" dirty="0">
                <a:latin typeface="Times New Roman" panose="02020603050405020304" pitchFamily="18" charset="0"/>
                <a:cs typeface="Times New Roman" panose="02020603050405020304" pitchFamily="18" charset="0"/>
              </a:rPr>
              <a:t>work</a:t>
            </a:r>
            <a:r>
              <a:rPr lang="en-US" sz="32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Which </a:t>
            </a:r>
            <a:r>
              <a:rPr lang="en-US" sz="3200" b="1" dirty="0">
                <a:solidFill>
                  <a:srgbClr val="FF0000"/>
                </a:solidFill>
                <a:latin typeface="Times New Roman" panose="02020603050405020304" pitchFamily="18" charset="0"/>
                <a:cs typeface="Times New Roman" panose="02020603050405020304" pitchFamily="18" charset="0"/>
              </a:rPr>
              <a:t>user groups execute </a:t>
            </a:r>
            <a:r>
              <a:rPr lang="en-US" sz="3200" dirty="0">
                <a:latin typeface="Times New Roman" panose="02020603050405020304" pitchFamily="18" charset="0"/>
                <a:cs typeface="Times New Roman" panose="02020603050405020304" pitchFamily="18" charset="0"/>
              </a:rPr>
              <a:t>the </a:t>
            </a:r>
            <a:r>
              <a:rPr lang="en-US" sz="3200" b="1" dirty="0">
                <a:latin typeface="Times New Roman" panose="02020603050405020304" pitchFamily="18" charset="0"/>
                <a:cs typeface="Times New Roman" panose="02020603050405020304" pitchFamily="18" charset="0"/>
              </a:rPr>
              <a:t>system’s main functions</a:t>
            </a:r>
            <a:r>
              <a:rPr lang="en-US" sz="32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Which </a:t>
            </a:r>
            <a:r>
              <a:rPr lang="en-US" sz="3200" b="1" dirty="0">
                <a:solidFill>
                  <a:srgbClr val="9900CC"/>
                </a:solidFill>
                <a:latin typeface="Times New Roman" panose="02020603050405020304" pitchFamily="18" charset="0"/>
                <a:cs typeface="Times New Roman" panose="02020603050405020304" pitchFamily="18" charset="0"/>
              </a:rPr>
              <a:t>user groups </a:t>
            </a:r>
            <a:r>
              <a:rPr lang="en-US" sz="3200" b="1" dirty="0">
                <a:solidFill>
                  <a:srgbClr val="A50021"/>
                </a:solidFill>
                <a:latin typeface="Times New Roman" panose="02020603050405020304" pitchFamily="18" charset="0"/>
                <a:cs typeface="Times New Roman" panose="02020603050405020304" pitchFamily="18" charset="0"/>
              </a:rPr>
              <a:t>perform</a:t>
            </a:r>
            <a:r>
              <a:rPr lang="en-US" sz="3200" dirty="0">
                <a:latin typeface="Times New Roman" panose="02020603050405020304" pitchFamily="18" charset="0"/>
                <a:cs typeface="Times New Roman" panose="02020603050405020304" pitchFamily="18" charset="0"/>
              </a:rPr>
              <a:t> </a:t>
            </a:r>
            <a:r>
              <a:rPr lang="en-US" sz="3200" b="1" dirty="0">
                <a:solidFill>
                  <a:srgbClr val="A50021"/>
                </a:solidFill>
                <a:latin typeface="Times New Roman" panose="02020603050405020304" pitchFamily="18" charset="0"/>
                <a:cs typeface="Times New Roman" panose="02020603050405020304" pitchFamily="18" charset="0"/>
              </a:rPr>
              <a:t>secondary</a:t>
            </a:r>
            <a:r>
              <a:rPr lang="en-US" sz="3200" dirty="0">
                <a:latin typeface="Times New Roman" panose="02020603050405020304" pitchFamily="18" charset="0"/>
                <a:cs typeface="Times New Roman" panose="02020603050405020304" pitchFamily="18" charset="0"/>
              </a:rPr>
              <a:t> </a:t>
            </a:r>
            <a:r>
              <a:rPr lang="en-US" sz="3200" b="1" dirty="0">
                <a:solidFill>
                  <a:srgbClr val="A50021"/>
                </a:solidFill>
                <a:latin typeface="Times New Roman" panose="02020603050405020304" pitchFamily="18" charset="0"/>
                <a:cs typeface="Times New Roman" panose="02020603050405020304" pitchFamily="18" charset="0"/>
              </a:rPr>
              <a:t>functions</a:t>
            </a:r>
            <a:r>
              <a:rPr lang="en-US" sz="32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3200" dirty="0">
                <a:latin typeface="Times New Roman" panose="02020603050405020304" pitchFamily="18" charset="0"/>
                <a:cs typeface="Times New Roman" panose="02020603050405020304" pitchFamily="18" charset="0"/>
              </a:rPr>
              <a:t>			such as </a:t>
            </a:r>
            <a:r>
              <a:rPr lang="en-US" sz="3200" b="1" dirty="0">
                <a:latin typeface="Times New Roman" panose="02020603050405020304" pitchFamily="18" charset="0"/>
                <a:cs typeface="Times New Roman" panose="02020603050405020304" pitchFamily="18" charset="0"/>
              </a:rPr>
              <a:t>maintenance</a:t>
            </a:r>
            <a:r>
              <a:rPr lang="en-US" sz="3200" dirty="0">
                <a:latin typeface="Times New Roman" panose="02020603050405020304" pitchFamily="18" charset="0"/>
                <a:cs typeface="Times New Roman" panose="02020603050405020304" pitchFamily="18" charset="0"/>
              </a:rPr>
              <a:t> and </a:t>
            </a:r>
            <a:r>
              <a:rPr lang="en-US" sz="3200" b="1" dirty="0">
                <a:latin typeface="Times New Roman" panose="02020603050405020304" pitchFamily="18" charset="0"/>
                <a:cs typeface="Times New Roman" panose="02020603050405020304" pitchFamily="18" charset="0"/>
              </a:rPr>
              <a:t>administration</a:t>
            </a:r>
            <a:r>
              <a:rPr lang="en-US" sz="32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With </a:t>
            </a:r>
            <a:r>
              <a:rPr lang="en-US" sz="3200" b="1" dirty="0">
                <a:solidFill>
                  <a:srgbClr val="0000CC"/>
                </a:solidFill>
                <a:latin typeface="Times New Roman" panose="02020603050405020304" pitchFamily="18" charset="0"/>
                <a:cs typeface="Times New Roman" panose="02020603050405020304" pitchFamily="18" charset="0"/>
              </a:rPr>
              <a:t>what external hardware </a:t>
            </a:r>
            <a:r>
              <a:rPr lang="en-US" sz="3200" dirty="0">
                <a:latin typeface="Times New Roman" panose="02020603050405020304" pitchFamily="18" charset="0"/>
                <a:cs typeface="Times New Roman" panose="02020603050405020304" pitchFamily="18" charset="0"/>
              </a:rPr>
              <a:t>or </a:t>
            </a:r>
            <a:r>
              <a:rPr lang="en-US" sz="3200" b="1" dirty="0">
                <a:solidFill>
                  <a:srgbClr val="FF0000"/>
                </a:solidFill>
                <a:latin typeface="Times New Roman" panose="02020603050405020304" pitchFamily="18" charset="0"/>
                <a:cs typeface="Times New Roman" panose="02020603050405020304" pitchFamily="18" charset="0"/>
              </a:rPr>
              <a:t>software system </a:t>
            </a:r>
          </a:p>
          <a:p>
            <a:pPr marL="0" indent="0" algn="just">
              <a:lnSpc>
                <a:spcPct val="150000"/>
              </a:lnSpc>
              <a:spcBef>
                <a:spcPts val="0"/>
              </a:spcBef>
              <a:buNone/>
            </a:pPr>
            <a:r>
              <a:rPr lang="en-US" sz="3200" b="1"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will the </a:t>
            </a:r>
            <a:r>
              <a:rPr lang="en-US" sz="3200" b="1" dirty="0">
                <a:latin typeface="Times New Roman" panose="02020603050405020304" pitchFamily="18" charset="0"/>
                <a:cs typeface="Times New Roman" panose="02020603050405020304" pitchFamily="18" charset="0"/>
              </a:rPr>
              <a:t>system interact</a:t>
            </a:r>
            <a:r>
              <a:rPr lang="en-US" sz="32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31</a:t>
            </a:fld>
            <a:endParaRPr lang="en-US" dirty="0">
              <a:solidFill>
                <a:srgbClr val="04617B">
                  <a:shade val="90000"/>
                </a:srgbClr>
              </a:solidFill>
            </a:endParaRPr>
          </a:p>
        </p:txBody>
      </p:sp>
    </p:spTree>
    <p:extLst>
      <p:ext uri="{BB962C8B-B14F-4D97-AF65-F5344CB8AC3E}">
        <p14:creationId xmlns:p14="http://schemas.microsoft.com/office/powerpoint/2010/main" val="3410559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348342"/>
          </a:xfrm>
        </p:spPr>
        <p:txBody>
          <a:bodyPr>
            <a:noAutofit/>
          </a:bodyPr>
          <a:lstStyle/>
          <a:p>
            <a:pPr algn="ctr">
              <a:lnSpc>
                <a:spcPct val="170000"/>
              </a:lnSpc>
              <a:spcBef>
                <a:spcPts val="0"/>
              </a:spcBef>
            </a:pPr>
            <a:r>
              <a:rPr lang="en-US" sz="2800" b="1" dirty="0">
                <a:solidFill>
                  <a:srgbClr val="FF0000"/>
                </a:solidFill>
                <a:latin typeface="Times New Roman" panose="02020603050405020304" pitchFamily="18" charset="0"/>
                <a:cs typeface="Times New Roman" panose="02020603050405020304" pitchFamily="18" charset="0"/>
              </a:rPr>
              <a:t>2. Identifying Scenarios</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 y="348342"/>
            <a:ext cx="12192000" cy="6509657"/>
          </a:xfrm>
        </p:spPr>
        <p:txBody>
          <a:bodyPr>
            <a:noAutofit/>
          </a:bodyPr>
          <a:lstStyle/>
          <a:p>
            <a:pPr algn="just">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During this activity,  </a:t>
            </a:r>
            <a:r>
              <a:rPr lang="en-US" b="1" dirty="0">
                <a:latin typeface="Times New Roman" panose="02020603050405020304" pitchFamily="18" charset="0"/>
                <a:cs typeface="Times New Roman" panose="02020603050405020304" pitchFamily="18" charset="0"/>
              </a:rPr>
              <a:t>developers</a:t>
            </a:r>
            <a:r>
              <a:rPr lang="en-US" dirty="0">
                <a:latin typeface="Times New Roman" panose="02020603050405020304" pitchFamily="18" charset="0"/>
                <a:cs typeface="Times New Roman" panose="02020603050405020304" pitchFamily="18" charset="0"/>
              </a:rPr>
              <a:t> </a:t>
            </a:r>
            <a:r>
              <a:rPr lang="en-US" b="1" dirty="0">
                <a:solidFill>
                  <a:srgbClr val="660033"/>
                </a:solidFill>
                <a:latin typeface="Times New Roman" panose="02020603050405020304" pitchFamily="18" charset="0"/>
                <a:cs typeface="Times New Roman" panose="02020603050405020304" pitchFamily="18" charset="0"/>
              </a:rPr>
              <a:t>observe</a:t>
            </a:r>
            <a:r>
              <a:rPr lang="en-US" dirty="0">
                <a:latin typeface="Times New Roman" panose="02020603050405020304" pitchFamily="18" charset="0"/>
                <a:cs typeface="Times New Roman" panose="02020603050405020304" pitchFamily="18" charset="0"/>
              </a:rPr>
              <a:t> </a:t>
            </a:r>
            <a:r>
              <a:rPr lang="en-US" b="1" dirty="0">
                <a:solidFill>
                  <a:srgbClr val="660033"/>
                </a:solidFill>
                <a:latin typeface="Times New Roman" panose="02020603050405020304" pitchFamily="18" charset="0"/>
                <a:cs typeface="Times New Roman" panose="02020603050405020304" pitchFamily="18" charset="0"/>
              </a:rPr>
              <a:t>users</a:t>
            </a:r>
            <a:r>
              <a:rPr lang="en-US"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US" b="1" dirty="0">
                <a:solidFill>
                  <a:srgbClr val="660033"/>
                </a:solidFill>
                <a:latin typeface="Times New Roman" panose="02020603050405020304" pitchFamily="18" charset="0"/>
                <a:cs typeface="Times New Roman" panose="02020603050405020304" pitchFamily="18" charset="0"/>
              </a:rPr>
              <a:t>			develop</a:t>
            </a:r>
            <a:r>
              <a:rPr lang="en-US" dirty="0">
                <a:latin typeface="Times New Roman" panose="02020603050405020304" pitchFamily="18" charset="0"/>
                <a:cs typeface="Times New Roman" panose="02020603050405020304" pitchFamily="18" charset="0"/>
              </a:rPr>
              <a:t> a </a:t>
            </a:r>
            <a:r>
              <a:rPr lang="en-US" b="1" dirty="0">
                <a:solidFill>
                  <a:srgbClr val="660033"/>
                </a:solidFill>
                <a:latin typeface="Times New Roman" panose="02020603050405020304" pitchFamily="18" charset="0"/>
                <a:cs typeface="Times New Roman" panose="02020603050405020304" pitchFamily="18" charset="0"/>
              </a:rPr>
              <a:t>set</a:t>
            </a:r>
            <a:r>
              <a:rPr lang="en-US" dirty="0">
                <a:latin typeface="Times New Roman" panose="02020603050405020304" pitchFamily="18" charset="0"/>
                <a:cs typeface="Times New Roman" panose="02020603050405020304" pitchFamily="18" charset="0"/>
              </a:rPr>
              <a:t> of </a:t>
            </a:r>
            <a:r>
              <a:rPr lang="en-US" b="1" dirty="0">
                <a:solidFill>
                  <a:srgbClr val="660033"/>
                </a:solidFill>
                <a:latin typeface="Times New Roman" panose="02020603050405020304" pitchFamily="18" charset="0"/>
                <a:cs typeface="Times New Roman" panose="02020603050405020304" pitchFamily="18" charset="0"/>
              </a:rPr>
              <a:t>detailed</a:t>
            </a:r>
            <a:r>
              <a:rPr lang="en-US" dirty="0">
                <a:latin typeface="Times New Roman" panose="02020603050405020304" pitchFamily="18" charset="0"/>
                <a:cs typeface="Times New Roman" panose="02020603050405020304" pitchFamily="18" charset="0"/>
              </a:rPr>
              <a:t> </a:t>
            </a:r>
            <a:r>
              <a:rPr lang="en-US" b="1" dirty="0">
                <a:solidFill>
                  <a:srgbClr val="660033"/>
                </a:solidFill>
                <a:latin typeface="Times New Roman" panose="02020603050405020304" pitchFamily="18" charset="0"/>
                <a:cs typeface="Times New Roman" panose="02020603050405020304" pitchFamily="18" charset="0"/>
              </a:rPr>
              <a:t>scenarios</a:t>
            </a:r>
            <a:r>
              <a:rPr lang="en-US" dirty="0">
                <a:latin typeface="Times New Roman" panose="02020603050405020304" pitchFamily="18" charset="0"/>
                <a:cs typeface="Times New Roman" panose="02020603050405020304" pitchFamily="18" charset="0"/>
              </a:rPr>
              <a:t> for typical </a:t>
            </a:r>
          </a:p>
          <a:p>
            <a:pPr marL="0" indent="0" algn="just">
              <a:lnSpc>
                <a:spcPct val="150000"/>
              </a:lnSpc>
              <a:spcBef>
                <a:spcPts val="0"/>
              </a:spcBef>
              <a:buNone/>
            </a:pPr>
            <a:r>
              <a:rPr lang="en-US" b="1" dirty="0">
                <a:solidFill>
                  <a:srgbClr val="0000CC"/>
                </a:solidFill>
                <a:latin typeface="Times New Roman" panose="02020603050405020304" pitchFamily="18" charset="0"/>
                <a:cs typeface="Times New Roman" panose="02020603050405020304" pitchFamily="18" charset="0"/>
              </a:rPr>
              <a:t>					functionality</a:t>
            </a:r>
            <a:r>
              <a:rPr lang="en-US" dirty="0">
                <a:latin typeface="Times New Roman" panose="02020603050405020304" pitchFamily="18" charset="0"/>
                <a:cs typeface="Times New Roman" panose="02020603050405020304" pitchFamily="18" charset="0"/>
              </a:rPr>
              <a:t> provided by the </a:t>
            </a:r>
            <a:r>
              <a:rPr lang="en-US" b="1" dirty="0">
                <a:solidFill>
                  <a:srgbClr val="0000CC"/>
                </a:solidFill>
                <a:latin typeface="Times New Roman" panose="02020603050405020304" pitchFamily="18" charset="0"/>
                <a:cs typeface="Times New Roman" panose="02020603050405020304" pitchFamily="18" charset="0"/>
              </a:rPr>
              <a:t>future system</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Scenarios</a:t>
            </a:r>
            <a:r>
              <a:rPr lang="en-US" dirty="0">
                <a:latin typeface="Times New Roman" panose="02020603050405020304" pitchFamily="18" charset="0"/>
                <a:cs typeface="Times New Roman" panose="02020603050405020304" pitchFamily="18" charset="0"/>
              </a:rPr>
              <a:t> are </a:t>
            </a:r>
            <a:r>
              <a:rPr lang="en-US" b="1" dirty="0">
                <a:latin typeface="Times New Roman" panose="02020603050405020304" pitchFamily="18" charset="0"/>
                <a:cs typeface="Times New Roman" panose="02020603050405020304" pitchFamily="18" charset="0"/>
              </a:rPr>
              <a:t>concrete</a:t>
            </a:r>
            <a:r>
              <a:rPr lang="en-US" dirty="0">
                <a:latin typeface="Times New Roman" panose="02020603050405020304" pitchFamily="18" charset="0"/>
                <a:cs typeface="Times New Roman" panose="02020603050405020304" pitchFamily="18" charset="0"/>
              </a:rPr>
              <a:t> examples illustrating a </a:t>
            </a:r>
            <a:r>
              <a:rPr lang="en-US" b="1" dirty="0">
                <a:latin typeface="Times New Roman" panose="02020603050405020304" pitchFamily="18" charset="0"/>
                <a:cs typeface="Times New Roman" panose="02020603050405020304" pitchFamily="18" charset="0"/>
              </a:rPr>
              <a:t>single case,</a:t>
            </a:r>
          </a:p>
          <a:p>
            <a:pPr algn="just">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a:t>
            </a:r>
            <a:r>
              <a:rPr lang="en-US" b="1" dirty="0">
                <a:solidFill>
                  <a:srgbClr val="FF0000"/>
                </a:solidFill>
                <a:latin typeface="Times New Roman" panose="02020603050405020304" pitchFamily="18" charset="0"/>
                <a:cs typeface="Times New Roman" panose="02020603050405020304" pitchFamily="18" charset="0"/>
              </a:rPr>
              <a:t>scenario</a:t>
            </a:r>
            <a:r>
              <a:rPr lang="en-US" dirty="0">
                <a:latin typeface="Times New Roman" panose="02020603050405020304" pitchFamily="18" charset="0"/>
                <a:cs typeface="Times New Roman" panose="02020603050405020304" pitchFamily="18" charset="0"/>
              </a:rPr>
              <a:t> is “a </a:t>
            </a:r>
            <a:r>
              <a:rPr lang="en-US" b="1" dirty="0">
                <a:solidFill>
                  <a:srgbClr val="9900CC"/>
                </a:solidFill>
                <a:latin typeface="Times New Roman" panose="02020603050405020304" pitchFamily="18" charset="0"/>
                <a:cs typeface="Times New Roman" panose="02020603050405020304" pitchFamily="18" charset="0"/>
              </a:rPr>
              <a:t>narrative description </a:t>
            </a:r>
            <a:r>
              <a:rPr lang="en-US" dirty="0">
                <a:latin typeface="Times New Roman" panose="02020603050405020304" pitchFamily="18" charset="0"/>
                <a:cs typeface="Times New Roman" panose="02020603050405020304" pitchFamily="18" charset="0"/>
              </a:rPr>
              <a:t>of </a:t>
            </a:r>
          </a:p>
          <a:p>
            <a:pPr marL="0" indent="0" algn="just">
              <a:lnSpc>
                <a:spcPct val="150000"/>
              </a:lnSpc>
              <a:spcBef>
                <a:spcPts val="0"/>
              </a:spcBef>
              <a:buNone/>
            </a:pPr>
            <a:r>
              <a:rPr lang="en-US" b="1" dirty="0">
                <a:solidFill>
                  <a:srgbClr val="660033"/>
                </a:solidFill>
                <a:latin typeface="Times New Roman" panose="02020603050405020304" pitchFamily="18" charset="0"/>
                <a:cs typeface="Times New Roman" panose="02020603050405020304" pitchFamily="18" charset="0"/>
              </a:rPr>
              <a:t>			what people do</a:t>
            </a:r>
            <a:r>
              <a:rPr lang="en-US" dirty="0">
                <a:solidFill>
                  <a:srgbClr val="660033"/>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b="1" dirty="0">
                <a:solidFill>
                  <a:srgbClr val="660033"/>
                </a:solidFill>
                <a:latin typeface="Times New Roman" panose="02020603050405020304" pitchFamily="18" charset="0"/>
                <a:cs typeface="Times New Roman" panose="02020603050405020304" pitchFamily="18" charset="0"/>
              </a:rPr>
              <a:t>experience</a:t>
            </a:r>
            <a:r>
              <a:rPr lang="en-US" dirty="0">
                <a:latin typeface="Times New Roman" panose="02020603050405020304" pitchFamily="18" charset="0"/>
                <a:cs typeface="Times New Roman" panose="02020603050405020304" pitchFamily="18" charset="0"/>
              </a:rPr>
              <a:t> as they </a:t>
            </a:r>
          </a:p>
          <a:p>
            <a:pPr marL="0" indent="0" algn="just">
              <a:lnSpc>
                <a:spcPct val="150000"/>
              </a:lnSpc>
              <a:spcBef>
                <a:spcPts val="0"/>
              </a:spcBef>
              <a:buNone/>
            </a:pPr>
            <a:r>
              <a:rPr lang="en-US" b="1" dirty="0">
                <a:latin typeface="Times New Roman" panose="02020603050405020304" pitchFamily="18" charset="0"/>
                <a:cs typeface="Times New Roman" panose="02020603050405020304" pitchFamily="18" charset="0"/>
              </a:rPr>
              <a:t>				try</a:t>
            </a:r>
            <a:r>
              <a:rPr lang="en-US" dirty="0">
                <a:latin typeface="Times New Roman" panose="02020603050405020304" pitchFamily="18" charset="0"/>
                <a:cs typeface="Times New Roman" panose="02020603050405020304" pitchFamily="18" charset="0"/>
              </a:rPr>
              <a:t> to </a:t>
            </a:r>
            <a:r>
              <a:rPr lang="en-US" b="1" dirty="0">
                <a:latin typeface="Times New Roman" panose="02020603050405020304" pitchFamily="18" charset="0"/>
                <a:cs typeface="Times New Roman" panose="02020603050405020304" pitchFamily="18" charset="0"/>
              </a:rPr>
              <a:t>make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use</a:t>
            </a:r>
            <a:r>
              <a:rPr lang="en-US" dirty="0">
                <a:latin typeface="Times New Roman" panose="02020603050405020304" pitchFamily="18" charset="0"/>
                <a:cs typeface="Times New Roman" panose="02020603050405020304" pitchFamily="18" charset="0"/>
              </a:rPr>
              <a:t> of </a:t>
            </a:r>
            <a:r>
              <a:rPr lang="en-US" b="1" dirty="0">
                <a:solidFill>
                  <a:srgbClr val="0000CC"/>
                </a:solidFill>
                <a:latin typeface="Times New Roman" panose="02020603050405020304" pitchFamily="18" charset="0"/>
                <a:cs typeface="Times New Roman" panose="02020603050405020304" pitchFamily="18" charset="0"/>
              </a:rPr>
              <a:t>computer systems</a:t>
            </a:r>
            <a:r>
              <a:rPr lang="en-US" dirty="0">
                <a:solidFill>
                  <a:srgbClr val="0000CC"/>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b="1" dirty="0">
                <a:solidFill>
                  <a:srgbClr val="0000CC"/>
                </a:solidFill>
                <a:latin typeface="Times New Roman" panose="02020603050405020304" pitchFamily="18" charset="0"/>
                <a:cs typeface="Times New Roman" panose="02020603050405020304" pitchFamily="18" charset="0"/>
              </a:rPr>
              <a:t>applications</a:t>
            </a:r>
          </a:p>
          <a:p>
            <a:pPr algn="just">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 </a:t>
            </a:r>
            <a:r>
              <a:rPr lang="en-US" b="1" dirty="0">
                <a:latin typeface="Times New Roman" panose="02020603050405020304" pitchFamily="18" charset="0"/>
                <a:cs typeface="Times New Roman" panose="02020603050405020304" pitchFamily="18" charset="0"/>
              </a:rPr>
              <a:t>scenario</a:t>
            </a:r>
            <a:r>
              <a:rPr lang="en-US" dirty="0">
                <a:latin typeface="Times New Roman" panose="02020603050405020304" pitchFamily="18" charset="0"/>
                <a:cs typeface="Times New Roman" panose="02020603050405020304" pitchFamily="18" charset="0"/>
              </a:rPr>
              <a:t> is a </a:t>
            </a:r>
            <a:r>
              <a:rPr lang="en-US" b="1" dirty="0">
                <a:solidFill>
                  <a:srgbClr val="FF0000"/>
                </a:solidFill>
                <a:latin typeface="Times New Roman" panose="02020603050405020304" pitchFamily="18" charset="0"/>
                <a:cs typeface="Times New Roman" panose="02020603050405020304" pitchFamily="18" charset="0"/>
              </a:rPr>
              <a:t>concrete</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focused</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informal description </a:t>
            </a:r>
            <a:r>
              <a:rPr lang="en-US" dirty="0">
                <a:latin typeface="Times New Roman" panose="02020603050405020304" pitchFamily="18" charset="0"/>
                <a:cs typeface="Times New Roman" panose="02020603050405020304" pitchFamily="18" charset="0"/>
              </a:rPr>
              <a:t>of a </a:t>
            </a:r>
          </a:p>
          <a:p>
            <a:pPr marL="0" indent="0" algn="just">
              <a:lnSpc>
                <a:spcPct val="150000"/>
              </a:lnSpc>
              <a:spcBef>
                <a:spcPts val="0"/>
              </a:spcBef>
              <a:buNone/>
            </a:pPr>
            <a:r>
              <a:rPr lang="en-US" b="1" dirty="0">
                <a:latin typeface="Times New Roman" panose="02020603050405020304" pitchFamily="18" charset="0"/>
                <a:cs typeface="Times New Roman" panose="02020603050405020304" pitchFamily="18" charset="0"/>
              </a:rPr>
              <a:t>			single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feature</a:t>
            </a:r>
            <a:r>
              <a:rPr lang="en-US" dirty="0">
                <a:latin typeface="Times New Roman" panose="02020603050405020304" pitchFamily="18" charset="0"/>
                <a:cs typeface="Times New Roman" panose="02020603050405020304" pitchFamily="18" charset="0"/>
              </a:rPr>
              <a:t> of the </a:t>
            </a:r>
            <a:r>
              <a:rPr lang="en-US" b="1" dirty="0">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 from the </a:t>
            </a:r>
          </a:p>
          <a:p>
            <a:pPr marL="0" indent="0" algn="just">
              <a:lnSpc>
                <a:spcPct val="150000"/>
              </a:lnSpc>
              <a:spcBef>
                <a:spcPts val="0"/>
              </a:spcBef>
              <a:buNone/>
            </a:pPr>
            <a:r>
              <a:rPr lang="en-US" b="1" dirty="0">
                <a:solidFill>
                  <a:srgbClr val="A50021"/>
                </a:solidFill>
                <a:latin typeface="Times New Roman" panose="02020603050405020304" pitchFamily="18" charset="0"/>
                <a:cs typeface="Times New Roman" panose="02020603050405020304" pitchFamily="18" charset="0"/>
              </a:rPr>
              <a:t>							viewpoint</a:t>
            </a:r>
            <a:r>
              <a:rPr lang="en-US" dirty="0">
                <a:latin typeface="Times New Roman" panose="02020603050405020304" pitchFamily="18" charset="0"/>
                <a:cs typeface="Times New Roman" panose="02020603050405020304" pitchFamily="18" charset="0"/>
              </a:rPr>
              <a:t> of a </a:t>
            </a:r>
            <a:r>
              <a:rPr lang="en-US" b="1" dirty="0">
                <a:solidFill>
                  <a:srgbClr val="A50021"/>
                </a:solidFill>
                <a:latin typeface="Times New Roman" panose="02020603050405020304" pitchFamily="18" charset="0"/>
                <a:cs typeface="Times New Roman" panose="02020603050405020304" pitchFamily="18" charset="0"/>
              </a:rPr>
              <a:t>single actor</a:t>
            </a:r>
            <a:r>
              <a:rPr lang="en-US"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32</a:t>
            </a:fld>
            <a:endParaRPr lang="en-US" dirty="0">
              <a:solidFill>
                <a:srgbClr val="04617B">
                  <a:shade val="90000"/>
                </a:srgbClr>
              </a:solidFill>
            </a:endParaRPr>
          </a:p>
        </p:txBody>
      </p:sp>
    </p:spTree>
    <p:extLst>
      <p:ext uri="{BB962C8B-B14F-4D97-AF65-F5344CB8AC3E}">
        <p14:creationId xmlns:p14="http://schemas.microsoft.com/office/powerpoint/2010/main" val="1026255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489857"/>
          </a:xfrm>
        </p:spPr>
        <p:txBody>
          <a:bodyPr>
            <a:no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2. Identifying Scenarios-----</a:t>
            </a:r>
            <a:endParaRPr lang="en-US" sz="3200" b="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3285" y="489857"/>
            <a:ext cx="11854543" cy="6368142"/>
          </a:xfrm>
        </p:spPr>
        <p:txBody>
          <a:bodyPr>
            <a:noAutofit/>
          </a:bodyPr>
          <a:lstStyle/>
          <a:p>
            <a:pPr algn="just">
              <a:lnSpc>
                <a:spcPct val="150000"/>
              </a:lnSpc>
              <a:spcBef>
                <a:spcPts val="0"/>
              </a:spcBef>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Scenarios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cannot</a:t>
            </a:r>
            <a:r>
              <a:rPr lang="en-US" dirty="0">
                <a:latin typeface="Times New Roman" panose="02020603050405020304" pitchFamily="18" charset="0"/>
                <a:cs typeface="Times New Roman" panose="02020603050405020304" pitchFamily="18" charset="0"/>
              </a:rPr>
              <a:t> </a:t>
            </a:r>
            <a:r>
              <a:rPr lang="en-US" b="1" dirty="0">
                <a:solidFill>
                  <a:srgbClr val="A50021"/>
                </a:solidFill>
                <a:latin typeface="Times New Roman" panose="02020603050405020304" pitchFamily="18" charset="0"/>
                <a:cs typeface="Times New Roman" panose="02020603050405020304" pitchFamily="18" charset="0"/>
              </a:rPr>
              <a:t>replace use cases</a:t>
            </a:r>
            <a:r>
              <a:rPr lang="en-US" dirty="0">
                <a:latin typeface="Times New Roman" panose="02020603050405020304" pitchFamily="18" charset="0"/>
                <a:cs typeface="Times New Roman" panose="02020603050405020304" pitchFamily="18" charset="0"/>
              </a:rPr>
              <a:t>, as they focus on </a:t>
            </a:r>
          </a:p>
          <a:p>
            <a:pPr marL="0" indent="0" algn="just">
              <a:lnSpc>
                <a:spcPct val="150000"/>
              </a:lnSpc>
              <a:spcBef>
                <a:spcPts val="0"/>
              </a:spcBef>
              <a:buNone/>
            </a:pPr>
            <a:r>
              <a:rPr lang="en-US" b="1" dirty="0">
                <a:solidFill>
                  <a:srgbClr val="0000CC"/>
                </a:solidFill>
                <a:latin typeface="Times New Roman" panose="02020603050405020304" pitchFamily="18" charset="0"/>
                <a:cs typeface="Times New Roman" panose="02020603050405020304" pitchFamily="18" charset="0"/>
              </a:rPr>
              <a:t>			specific instances </a:t>
            </a:r>
            <a:r>
              <a:rPr lang="en-US" dirty="0">
                <a:latin typeface="Times New Roman" panose="02020603050405020304" pitchFamily="18" charset="0"/>
                <a:cs typeface="Times New Roman" panose="02020603050405020304" pitchFamily="18" charset="0"/>
              </a:rPr>
              <a:t>and </a:t>
            </a:r>
            <a:r>
              <a:rPr lang="en-US" b="1" dirty="0">
                <a:solidFill>
                  <a:srgbClr val="0000CC"/>
                </a:solidFill>
                <a:latin typeface="Times New Roman" panose="02020603050405020304" pitchFamily="18" charset="0"/>
                <a:cs typeface="Times New Roman" panose="02020603050405020304" pitchFamily="18" charset="0"/>
              </a:rPr>
              <a:t>concrete events </a:t>
            </a:r>
          </a:p>
          <a:p>
            <a:pPr marL="0" indent="0" algn="just">
              <a:lnSpc>
                <a:spcPct val="150000"/>
              </a:lnSpc>
              <a:spcBef>
                <a:spcPts val="0"/>
              </a:spcBef>
              <a:buNone/>
            </a:pPr>
            <a:r>
              <a:rPr lang="en-US" b="1" dirty="0">
                <a:solidFill>
                  <a:srgbClr val="0000CC"/>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a:t>
            </a:r>
            <a:r>
              <a:rPr lang="en-US" b="1" dirty="0">
                <a:solidFill>
                  <a:srgbClr val="6600CC"/>
                </a:solidFill>
                <a:latin typeface="Times New Roman" panose="02020603050405020304" pitchFamily="18" charset="0"/>
                <a:cs typeface="Times New Roman" panose="02020603050405020304" pitchFamily="18" charset="0"/>
              </a:rPr>
              <a:t>opposed</a:t>
            </a:r>
            <a:r>
              <a:rPr lang="en-US" dirty="0">
                <a:latin typeface="Times New Roman" panose="02020603050405020304" pitchFamily="18" charset="0"/>
                <a:cs typeface="Times New Roman" panose="02020603050405020304" pitchFamily="18" charset="0"/>
              </a:rPr>
              <a:t> to </a:t>
            </a:r>
            <a:r>
              <a:rPr lang="en-US" b="1" dirty="0">
                <a:solidFill>
                  <a:srgbClr val="6600CC"/>
                </a:solidFill>
                <a:latin typeface="Times New Roman" panose="02020603050405020304" pitchFamily="18" charset="0"/>
                <a:cs typeface="Times New Roman" panose="02020603050405020304" pitchFamily="18" charset="0"/>
              </a:rPr>
              <a:t>complete</a:t>
            </a:r>
            <a:r>
              <a:rPr lang="en-US" dirty="0">
                <a:latin typeface="Times New Roman" panose="02020603050405020304" pitchFamily="18" charset="0"/>
                <a:cs typeface="Times New Roman" panose="02020603050405020304" pitchFamily="18" charset="0"/>
              </a:rPr>
              <a:t> and </a:t>
            </a:r>
            <a:r>
              <a:rPr lang="en-US" b="1" dirty="0">
                <a:solidFill>
                  <a:srgbClr val="6600CC"/>
                </a:solidFill>
                <a:latin typeface="Times New Roman" panose="02020603050405020304" pitchFamily="18" charset="0"/>
                <a:cs typeface="Times New Roman" panose="02020603050405020304" pitchFamily="18" charset="0"/>
              </a:rPr>
              <a:t>general descriptions</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Scenarios</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enhance requirements elicitation </a:t>
            </a:r>
            <a:r>
              <a:rPr lang="en-US" dirty="0">
                <a:latin typeface="Times New Roman" panose="02020603050405020304" pitchFamily="18" charset="0"/>
                <a:cs typeface="Times New Roman" panose="02020603050405020304" pitchFamily="18" charset="0"/>
              </a:rPr>
              <a:t>by providing a </a:t>
            </a:r>
          </a:p>
          <a:p>
            <a:pPr marL="0" indent="0" algn="just">
              <a:lnSpc>
                <a:spcPct val="150000"/>
              </a:lnSpc>
              <a:spcBef>
                <a:spcPts val="0"/>
              </a:spcBef>
              <a:buNone/>
            </a:pPr>
            <a:r>
              <a:rPr lang="en-US" b="1" dirty="0">
                <a:latin typeface="Times New Roman" panose="02020603050405020304" pitchFamily="18" charset="0"/>
                <a:cs typeface="Times New Roman" panose="02020603050405020304" pitchFamily="18" charset="0"/>
              </a:rPr>
              <a:t>			tool</a:t>
            </a:r>
            <a:r>
              <a:rPr lang="en-US" dirty="0">
                <a:latin typeface="Times New Roman" panose="02020603050405020304" pitchFamily="18" charset="0"/>
                <a:cs typeface="Times New Roman" panose="02020603050405020304" pitchFamily="18" charset="0"/>
              </a:rPr>
              <a:t> that is </a:t>
            </a:r>
            <a:r>
              <a:rPr lang="en-US" b="1" dirty="0">
                <a:latin typeface="Times New Roman" panose="02020603050405020304" pitchFamily="18" charset="0"/>
                <a:cs typeface="Times New Roman" panose="02020603050405020304" pitchFamily="18" charset="0"/>
              </a:rPr>
              <a:t>understandable</a:t>
            </a:r>
            <a:r>
              <a:rPr lang="en-US" dirty="0">
                <a:latin typeface="Times New Roman" panose="02020603050405020304" pitchFamily="18" charset="0"/>
                <a:cs typeface="Times New Roman" panose="02020603050405020304" pitchFamily="18" charset="0"/>
              </a:rPr>
              <a:t> to </a:t>
            </a:r>
            <a:r>
              <a:rPr lang="en-US" b="1" dirty="0">
                <a:solidFill>
                  <a:srgbClr val="9900CC"/>
                </a:solidFill>
                <a:latin typeface="Times New Roman" panose="02020603050405020304" pitchFamily="18" charset="0"/>
                <a:cs typeface="Times New Roman" panose="02020603050405020304" pitchFamily="18" charset="0"/>
              </a:rPr>
              <a:t>users</a:t>
            </a:r>
            <a:r>
              <a:rPr lang="en-US" dirty="0">
                <a:latin typeface="Times New Roman" panose="02020603050405020304" pitchFamily="18" charset="0"/>
                <a:cs typeface="Times New Roman" panose="02020603050405020304" pitchFamily="18" charset="0"/>
              </a:rPr>
              <a:t> and </a:t>
            </a:r>
            <a:r>
              <a:rPr lang="en-US" b="1" dirty="0">
                <a:solidFill>
                  <a:srgbClr val="9900CC"/>
                </a:solidFill>
                <a:latin typeface="Times New Roman" panose="02020603050405020304" pitchFamily="18" charset="0"/>
                <a:cs typeface="Times New Roman" panose="02020603050405020304" pitchFamily="18" charset="0"/>
              </a:rPr>
              <a:t>clients</a:t>
            </a:r>
            <a:r>
              <a:rPr lang="en-US"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b="1" dirty="0">
                <a:solidFill>
                  <a:srgbClr val="FF0000"/>
                </a:solidFill>
                <a:latin typeface="Times New Roman" panose="02020603050405020304" pitchFamily="18" charset="0"/>
                <a:cs typeface="Times New Roman" panose="02020603050405020304" pitchFamily="18" charset="0"/>
              </a:rPr>
              <a:t>Scenarios</a:t>
            </a:r>
            <a:r>
              <a:rPr lang="en-US" dirty="0">
                <a:latin typeface="Times New Roman" panose="02020603050405020304" pitchFamily="18" charset="0"/>
                <a:cs typeface="Times New Roman" panose="02020603050405020304" pitchFamily="18" charset="0"/>
              </a:rPr>
              <a:t> can have many </a:t>
            </a:r>
            <a:r>
              <a:rPr lang="en-US" b="1" dirty="0">
                <a:latin typeface="Times New Roman" panose="02020603050405020304" pitchFamily="18" charset="0"/>
                <a:cs typeface="Times New Roman" panose="02020603050405020304" pitchFamily="18" charset="0"/>
              </a:rPr>
              <a:t>different uses </a:t>
            </a:r>
            <a:r>
              <a:rPr lang="en-US" dirty="0">
                <a:latin typeface="Times New Roman" panose="02020603050405020304" pitchFamily="18" charset="0"/>
                <a:cs typeface="Times New Roman" panose="02020603050405020304" pitchFamily="18" charset="0"/>
              </a:rPr>
              <a:t>during </a:t>
            </a:r>
          </a:p>
          <a:p>
            <a:pPr marL="0" indent="0" algn="just">
              <a:lnSpc>
                <a:spcPct val="150000"/>
              </a:lnSpc>
              <a:spcBef>
                <a:spcPts val="0"/>
              </a:spcBef>
              <a:buNone/>
            </a:pPr>
            <a:r>
              <a:rPr lang="en-US" b="1" dirty="0">
                <a:solidFill>
                  <a:srgbClr val="0000CC"/>
                </a:solidFill>
                <a:latin typeface="Times New Roman" panose="02020603050405020304" pitchFamily="18" charset="0"/>
                <a:cs typeface="Times New Roman" panose="02020603050405020304" pitchFamily="18" charset="0"/>
              </a:rPr>
              <a:t>			requirements elicitation </a:t>
            </a:r>
            <a:r>
              <a:rPr lang="en-US" dirty="0">
                <a:latin typeface="Times New Roman" panose="02020603050405020304" pitchFamily="18" charset="0"/>
                <a:cs typeface="Times New Roman" panose="02020603050405020304" pitchFamily="18" charset="0"/>
              </a:rPr>
              <a:t>and during other </a:t>
            </a:r>
          </a:p>
          <a:p>
            <a:pPr marL="0" indent="0" algn="just">
              <a:lnSpc>
                <a:spcPct val="150000"/>
              </a:lnSpc>
              <a:spcBef>
                <a:spcPts val="0"/>
              </a:spcBef>
              <a:buNone/>
            </a:pPr>
            <a:r>
              <a:rPr lang="en-US" b="1" dirty="0">
                <a:latin typeface="Times New Roman" panose="02020603050405020304" pitchFamily="18" charset="0"/>
                <a:cs typeface="Times New Roman" panose="02020603050405020304" pitchFamily="18" charset="0"/>
              </a:rPr>
              <a:t>							activities</a:t>
            </a:r>
            <a:r>
              <a:rPr lang="en-US" dirty="0">
                <a:latin typeface="Times New Roman" panose="02020603050405020304" pitchFamily="18" charset="0"/>
                <a:cs typeface="Times New Roman" panose="02020603050405020304" pitchFamily="18" charset="0"/>
              </a:rPr>
              <a:t> of the </a:t>
            </a:r>
            <a:r>
              <a:rPr lang="en-US" b="1" dirty="0">
                <a:latin typeface="Times New Roman" panose="02020603050405020304" pitchFamily="18" charset="0"/>
                <a:cs typeface="Times New Roman" panose="02020603050405020304" pitchFamily="18" charset="0"/>
              </a:rPr>
              <a:t>life cycle</a:t>
            </a:r>
            <a:r>
              <a:rPr lang="en-US"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33</a:t>
            </a:fld>
            <a:endParaRPr lang="en-US" dirty="0">
              <a:solidFill>
                <a:srgbClr val="04617B">
                  <a:shade val="90000"/>
                </a:srgbClr>
              </a:solidFill>
            </a:endParaRPr>
          </a:p>
        </p:txBody>
      </p:sp>
    </p:spTree>
    <p:extLst>
      <p:ext uri="{BB962C8B-B14F-4D97-AF65-F5344CB8AC3E}">
        <p14:creationId xmlns:p14="http://schemas.microsoft.com/office/powerpoint/2010/main" val="3388907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80218"/>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2. Identifying Scenarios-----</a:t>
            </a:r>
            <a:endParaRPr lang="en-GB" sz="2800" dirty="0"/>
          </a:p>
        </p:txBody>
      </p:sp>
      <p:sp>
        <p:nvSpPr>
          <p:cNvPr id="3" name="Content Placeholder 2"/>
          <p:cNvSpPr>
            <a:spLocks noGrp="1"/>
          </p:cNvSpPr>
          <p:nvPr>
            <p:ph idx="1"/>
          </p:nvPr>
        </p:nvSpPr>
        <p:spPr>
          <a:xfrm>
            <a:off x="1" y="280220"/>
            <a:ext cx="12192000" cy="6577780"/>
          </a:xfrm>
        </p:spPr>
        <p:txBody>
          <a:bodyPr>
            <a:noAutofit/>
          </a:bodyPr>
          <a:lstStyle/>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In </a:t>
            </a:r>
            <a:r>
              <a:rPr lang="en-GB" sz="2400" b="1" dirty="0">
                <a:latin typeface="Times New Roman" panose="02020603050405020304" pitchFamily="18" charset="0"/>
                <a:cs typeface="Times New Roman" panose="02020603050405020304" pitchFamily="18" charset="0"/>
              </a:rPr>
              <a:t>requirement elicitation</a:t>
            </a:r>
            <a:r>
              <a:rPr lang="en-GB" sz="2400" dirty="0">
                <a:latin typeface="Times New Roman" panose="02020603050405020304" pitchFamily="18" charset="0"/>
                <a:cs typeface="Times New Roman" panose="02020603050405020304" pitchFamily="18" charset="0"/>
              </a:rPr>
              <a:t>, </a:t>
            </a:r>
            <a:r>
              <a:rPr lang="en-GB" sz="2400" b="1" dirty="0">
                <a:solidFill>
                  <a:srgbClr val="660033"/>
                </a:solidFill>
                <a:latin typeface="Times New Roman" panose="02020603050405020304" pitchFamily="18" charset="0"/>
                <a:cs typeface="Times New Roman" panose="02020603050405020304" pitchFamily="18" charset="0"/>
              </a:rPr>
              <a:t>scenarios</a:t>
            </a:r>
            <a:r>
              <a:rPr lang="en-GB" sz="2400" dirty="0">
                <a:latin typeface="Times New Roman" panose="02020603050405020304" pitchFamily="18" charset="0"/>
                <a:cs typeface="Times New Roman" panose="02020603050405020304" pitchFamily="18" charset="0"/>
              </a:rPr>
              <a:t> are used to </a:t>
            </a:r>
          </a:p>
          <a:p>
            <a:pPr marL="0" indent="0" algn="just">
              <a:lnSpc>
                <a:spcPct val="150000"/>
              </a:lnSpc>
              <a:spcBef>
                <a:spcPts val="0"/>
              </a:spcBef>
              <a:buNone/>
            </a:pPr>
            <a:r>
              <a:rPr lang="en-GB" sz="2400" b="1" dirty="0">
                <a:solidFill>
                  <a:srgbClr val="006600"/>
                </a:solidFill>
                <a:latin typeface="Times New Roman" panose="02020603050405020304" pitchFamily="18" charset="0"/>
                <a:cs typeface="Times New Roman" panose="02020603050405020304" pitchFamily="18" charset="0"/>
              </a:rPr>
              <a:t>		describe</a:t>
            </a:r>
            <a:r>
              <a:rPr lang="en-GB" sz="2400" dirty="0">
                <a:latin typeface="Times New Roman" panose="02020603050405020304" pitchFamily="18" charset="0"/>
                <a:cs typeface="Times New Roman" panose="02020603050405020304" pitchFamily="18" charset="0"/>
              </a:rPr>
              <a:t> </a:t>
            </a:r>
            <a:r>
              <a:rPr lang="en-GB" sz="2400" b="1" dirty="0">
                <a:solidFill>
                  <a:srgbClr val="006600"/>
                </a:solidFill>
                <a:latin typeface="Times New Roman" panose="02020603050405020304" pitchFamily="18" charset="0"/>
                <a:cs typeface="Times New Roman" panose="02020603050405020304" pitchFamily="18" charset="0"/>
              </a:rPr>
              <a:t>potential</a:t>
            </a:r>
            <a:r>
              <a:rPr lang="en-GB" sz="2400" dirty="0">
                <a:latin typeface="Times New Roman" panose="02020603050405020304" pitchFamily="18" charset="0"/>
                <a:cs typeface="Times New Roman" panose="02020603050405020304" pitchFamily="18" charset="0"/>
              </a:rPr>
              <a:t> </a:t>
            </a:r>
            <a:r>
              <a:rPr lang="en-GB" sz="2400" b="1" dirty="0">
                <a:solidFill>
                  <a:srgbClr val="006600"/>
                </a:solidFill>
                <a:latin typeface="Times New Roman" panose="02020603050405020304" pitchFamily="18" charset="0"/>
                <a:cs typeface="Times New Roman" panose="02020603050405020304" pitchFamily="18" charset="0"/>
              </a:rPr>
              <a:t>interactions</a:t>
            </a:r>
            <a:r>
              <a:rPr lang="en-GB" sz="2400" dirty="0">
                <a:latin typeface="Times New Roman" panose="02020603050405020304" pitchFamily="18" charset="0"/>
                <a:cs typeface="Times New Roman" panose="02020603050405020304" pitchFamily="18" charset="0"/>
              </a:rPr>
              <a:t> between </a:t>
            </a:r>
            <a:r>
              <a:rPr lang="en-GB" sz="2400" b="1" dirty="0">
                <a:solidFill>
                  <a:srgbClr val="6600CC"/>
                </a:solidFill>
                <a:latin typeface="Times New Roman" panose="02020603050405020304" pitchFamily="18" charset="0"/>
                <a:cs typeface="Times New Roman" panose="02020603050405020304" pitchFamily="18" charset="0"/>
              </a:rPr>
              <a:t>users</a:t>
            </a:r>
            <a:r>
              <a:rPr lang="en-GB" sz="2400" dirty="0">
                <a:latin typeface="Times New Roman" panose="02020603050405020304" pitchFamily="18" charset="0"/>
                <a:cs typeface="Times New Roman" panose="02020603050405020304" pitchFamily="18" charset="0"/>
              </a:rPr>
              <a:t> and a </a:t>
            </a:r>
            <a:r>
              <a:rPr lang="en-GB" sz="2400" b="1" dirty="0">
                <a:solidFill>
                  <a:srgbClr val="6600CC"/>
                </a:solidFill>
                <a:latin typeface="Times New Roman" panose="02020603050405020304" pitchFamily="18" charset="0"/>
                <a:cs typeface="Times New Roman" panose="02020603050405020304" pitchFamily="18" charset="0"/>
              </a:rPr>
              <a:t>system</a:t>
            </a:r>
            <a:r>
              <a:rPr lang="en-GB" sz="2400" dirty="0">
                <a:latin typeface="Times New Roman" panose="02020603050405020304" pitchFamily="18" charset="0"/>
                <a:cs typeface="Times New Roman" panose="02020603050405020304" pitchFamily="18" charset="0"/>
              </a:rPr>
              <a:t> or </a:t>
            </a:r>
            <a:r>
              <a:rPr lang="en-GB" sz="2400" b="1" dirty="0">
                <a:solidFill>
                  <a:srgbClr val="6600CC"/>
                </a:solidFill>
                <a:latin typeface="Times New Roman" panose="02020603050405020304" pitchFamily="18" charset="0"/>
                <a:cs typeface="Times New Roman" panose="02020603050405020304" pitchFamily="18" charset="0"/>
              </a:rPr>
              <a:t>product</a:t>
            </a:r>
            <a:r>
              <a:rPr lang="en-GB" sz="24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They help </a:t>
            </a:r>
            <a:r>
              <a:rPr lang="en-GB" sz="2400" b="1" dirty="0">
                <a:solidFill>
                  <a:srgbClr val="0000CC"/>
                </a:solidFill>
                <a:latin typeface="Times New Roman" panose="02020603050405020304" pitchFamily="18" charset="0"/>
                <a:cs typeface="Times New Roman" panose="02020603050405020304" pitchFamily="18" charset="0"/>
              </a:rPr>
              <a:t>stakeholders</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understand</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user</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needs</a:t>
            </a:r>
            <a:r>
              <a:rPr lang="en-GB" sz="24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400" b="1" dirty="0">
                <a:solidFill>
                  <a:srgbClr val="660033"/>
                </a:solidFill>
                <a:latin typeface="Times New Roman" panose="02020603050405020304" pitchFamily="18" charset="0"/>
                <a:cs typeface="Times New Roman" panose="02020603050405020304" pitchFamily="18" charset="0"/>
              </a:rPr>
              <a:t>			validate requirements</a:t>
            </a:r>
            <a:r>
              <a:rPr lang="en-GB" sz="2400" dirty="0">
                <a:latin typeface="Times New Roman" panose="02020603050405020304" pitchFamily="18" charset="0"/>
                <a:cs typeface="Times New Roman" panose="02020603050405020304" pitchFamily="18" charset="0"/>
              </a:rPr>
              <a:t>, and </a:t>
            </a:r>
            <a:r>
              <a:rPr lang="en-GB" sz="2400" b="1" dirty="0">
                <a:solidFill>
                  <a:srgbClr val="660033"/>
                </a:solidFill>
                <a:latin typeface="Times New Roman" panose="02020603050405020304" pitchFamily="18" charset="0"/>
                <a:cs typeface="Times New Roman" panose="02020603050405020304" pitchFamily="18" charset="0"/>
              </a:rPr>
              <a:t>design</a:t>
            </a:r>
            <a:r>
              <a:rPr lang="en-GB" sz="2400" dirty="0">
                <a:latin typeface="Times New Roman" panose="02020603050405020304" pitchFamily="18" charset="0"/>
                <a:cs typeface="Times New Roman" panose="02020603050405020304" pitchFamily="18" charset="0"/>
              </a:rPr>
              <a:t> </a:t>
            </a:r>
            <a:r>
              <a:rPr lang="en-GB" sz="2400" b="1" dirty="0">
                <a:solidFill>
                  <a:srgbClr val="660033"/>
                </a:solidFill>
                <a:latin typeface="Times New Roman" panose="02020603050405020304" pitchFamily="18" charset="0"/>
                <a:cs typeface="Times New Roman" panose="02020603050405020304" pitchFamily="18" charset="0"/>
              </a:rPr>
              <a:t>user</a:t>
            </a:r>
            <a:r>
              <a:rPr lang="en-GB" sz="2400" dirty="0">
                <a:latin typeface="Times New Roman" panose="02020603050405020304" pitchFamily="18" charset="0"/>
                <a:cs typeface="Times New Roman" panose="02020603050405020304" pitchFamily="18" charset="0"/>
              </a:rPr>
              <a:t> </a:t>
            </a:r>
            <a:r>
              <a:rPr lang="en-GB" sz="2400" b="1" dirty="0">
                <a:solidFill>
                  <a:srgbClr val="660033"/>
                </a:solidFill>
                <a:latin typeface="Times New Roman" panose="02020603050405020304" pitchFamily="18" charset="0"/>
                <a:cs typeface="Times New Roman" panose="02020603050405020304" pitchFamily="18" charset="0"/>
              </a:rPr>
              <a:t>experiences</a:t>
            </a:r>
            <a:r>
              <a:rPr lang="en-GB" sz="24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Here are </a:t>
            </a:r>
            <a:r>
              <a:rPr lang="en-GB" sz="2400" b="1" dirty="0">
                <a:solidFill>
                  <a:srgbClr val="006600"/>
                </a:solidFill>
                <a:latin typeface="Times New Roman" panose="02020603050405020304" pitchFamily="18" charset="0"/>
                <a:cs typeface="Times New Roman" panose="02020603050405020304" pitchFamily="18" charset="0"/>
              </a:rPr>
              <a:t>different</a:t>
            </a:r>
            <a:r>
              <a:rPr lang="en-GB" sz="2400" dirty="0">
                <a:latin typeface="Times New Roman" panose="02020603050405020304" pitchFamily="18" charset="0"/>
                <a:cs typeface="Times New Roman" panose="02020603050405020304" pitchFamily="18" charset="0"/>
              </a:rPr>
              <a:t> </a:t>
            </a:r>
            <a:r>
              <a:rPr lang="en-GB" sz="2400" b="1" dirty="0">
                <a:solidFill>
                  <a:srgbClr val="006600"/>
                </a:solidFill>
                <a:latin typeface="Times New Roman" panose="02020603050405020304" pitchFamily="18" charset="0"/>
                <a:cs typeface="Times New Roman" panose="02020603050405020304" pitchFamily="18" charset="0"/>
              </a:rPr>
              <a:t>types</a:t>
            </a:r>
            <a:r>
              <a:rPr lang="en-GB" sz="2400" dirty="0">
                <a:latin typeface="Times New Roman" panose="02020603050405020304" pitchFamily="18" charset="0"/>
                <a:cs typeface="Times New Roman" panose="02020603050405020304" pitchFamily="18" charset="0"/>
              </a:rPr>
              <a:t> of </a:t>
            </a:r>
            <a:r>
              <a:rPr lang="en-GB" sz="2400" b="1" dirty="0">
                <a:latin typeface="Times New Roman" panose="02020603050405020304" pitchFamily="18" charset="0"/>
                <a:cs typeface="Times New Roman" panose="02020603050405020304" pitchFamily="18" charset="0"/>
              </a:rPr>
              <a:t>scenarios</a:t>
            </a:r>
            <a:r>
              <a:rPr lang="en-GB" sz="2400" dirty="0">
                <a:latin typeface="Times New Roman" panose="02020603050405020304" pitchFamily="18" charset="0"/>
                <a:cs typeface="Times New Roman" panose="02020603050405020304" pitchFamily="18" charset="0"/>
              </a:rPr>
              <a:t> commonly used in </a:t>
            </a:r>
            <a:r>
              <a:rPr lang="en-GB" sz="2400" b="1" dirty="0">
                <a:latin typeface="Times New Roman" panose="02020603050405020304" pitchFamily="18" charset="0"/>
                <a:cs typeface="Times New Roman" panose="02020603050405020304" pitchFamily="18" charset="0"/>
              </a:rPr>
              <a:t>requirement</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elicitation</a:t>
            </a:r>
            <a:r>
              <a:rPr lang="en-GB" sz="24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400" b="1" dirty="0">
                <a:solidFill>
                  <a:srgbClr val="0000CC"/>
                </a:solidFill>
                <a:latin typeface="Times New Roman" panose="02020603050405020304" pitchFamily="18" charset="0"/>
                <a:cs typeface="Times New Roman" panose="02020603050405020304" pitchFamily="18" charset="0"/>
              </a:rPr>
              <a:t>1. User Scenarios</a:t>
            </a:r>
          </a:p>
          <a:p>
            <a:pPr lvl="1"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Describe the </a:t>
            </a:r>
            <a:r>
              <a:rPr lang="en-GB" b="1" dirty="0">
                <a:solidFill>
                  <a:srgbClr val="FF0000"/>
                </a:solidFill>
                <a:latin typeface="Times New Roman" panose="02020603050405020304" pitchFamily="18" charset="0"/>
                <a:cs typeface="Times New Roman" panose="02020603050405020304" pitchFamily="18" charset="0"/>
              </a:rPr>
              <a:t>goals</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motivations</a:t>
            </a:r>
            <a:r>
              <a:rPr lang="en-GB" dirty="0">
                <a:latin typeface="Times New Roman" panose="02020603050405020304" pitchFamily="18" charset="0"/>
                <a:cs typeface="Times New Roman" panose="02020603050405020304" pitchFamily="18" charset="0"/>
              </a:rPr>
              <a:t>, and </a:t>
            </a:r>
            <a:r>
              <a:rPr lang="en-GB" b="1" dirty="0">
                <a:solidFill>
                  <a:srgbClr val="FF0000"/>
                </a:solidFill>
                <a:latin typeface="Times New Roman" panose="02020603050405020304" pitchFamily="18" charset="0"/>
                <a:cs typeface="Times New Roman" panose="02020603050405020304" pitchFamily="18" charset="0"/>
              </a:rPr>
              <a:t>actions</a:t>
            </a:r>
            <a:r>
              <a:rPr lang="en-GB" dirty="0">
                <a:latin typeface="Times New Roman" panose="02020603050405020304" pitchFamily="18" charset="0"/>
                <a:cs typeface="Times New Roman" panose="02020603050405020304" pitchFamily="18" charset="0"/>
              </a:rPr>
              <a:t> of </a:t>
            </a:r>
          </a:p>
          <a:p>
            <a:pPr marL="457200" lvl="1"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					users</a:t>
            </a:r>
            <a:r>
              <a:rPr lang="en-GB" dirty="0">
                <a:latin typeface="Times New Roman" panose="02020603050405020304" pitchFamily="18" charset="0"/>
                <a:cs typeface="Times New Roman" panose="02020603050405020304" pitchFamily="18" charset="0"/>
              </a:rPr>
              <a:t> as they </a:t>
            </a:r>
            <a:r>
              <a:rPr lang="en-GB" b="1" dirty="0">
                <a:solidFill>
                  <a:srgbClr val="6600CC"/>
                </a:solidFill>
                <a:latin typeface="Times New Roman" panose="02020603050405020304" pitchFamily="18" charset="0"/>
                <a:cs typeface="Times New Roman" panose="02020603050405020304" pitchFamily="18" charset="0"/>
              </a:rPr>
              <a:t>interact</a:t>
            </a:r>
            <a:r>
              <a:rPr lang="en-GB" dirty="0">
                <a:latin typeface="Times New Roman" panose="02020603050405020304" pitchFamily="18" charset="0"/>
                <a:cs typeface="Times New Roman" panose="02020603050405020304" pitchFamily="18" charset="0"/>
              </a:rPr>
              <a:t> with a </a:t>
            </a:r>
            <a:r>
              <a:rPr lang="en-GB" b="1" dirty="0">
                <a:solidFill>
                  <a:srgbClr val="6600CC"/>
                </a:solidFill>
                <a:latin typeface="Times New Roman" panose="02020603050405020304" pitchFamily="18" charset="0"/>
                <a:cs typeface="Times New Roman" panose="02020603050405020304" pitchFamily="18" charset="0"/>
              </a:rPr>
              <a:t>system</a:t>
            </a:r>
            <a:r>
              <a:rPr lang="en-GB" dirty="0">
                <a:latin typeface="Times New Roman" panose="02020603050405020304" pitchFamily="18" charset="0"/>
                <a:cs typeface="Times New Roman" panose="02020603050405020304" pitchFamily="18" charset="0"/>
              </a:rPr>
              <a:t> or </a:t>
            </a:r>
            <a:r>
              <a:rPr lang="en-GB" b="1" dirty="0">
                <a:solidFill>
                  <a:srgbClr val="6600CC"/>
                </a:solidFill>
                <a:latin typeface="Times New Roman" panose="02020603050405020304" pitchFamily="18" charset="0"/>
                <a:cs typeface="Times New Roman" panose="02020603050405020304" pitchFamily="18" charset="0"/>
              </a:rPr>
              <a:t>product</a:t>
            </a:r>
            <a:r>
              <a:rPr lang="en-GB" dirty="0">
                <a:latin typeface="Times New Roman" panose="02020603050405020304" pitchFamily="18" charset="0"/>
                <a:cs typeface="Times New Roman" panose="02020603050405020304" pitchFamily="18" charset="0"/>
              </a:rPr>
              <a:t>.</a:t>
            </a:r>
          </a:p>
          <a:p>
            <a:pPr lvl="1"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They focus on </a:t>
            </a:r>
            <a:r>
              <a:rPr lang="en-GB" b="1" dirty="0">
                <a:latin typeface="Times New Roman" panose="02020603050405020304" pitchFamily="18" charset="0"/>
                <a:cs typeface="Times New Roman" panose="02020603050405020304" pitchFamily="18" charset="0"/>
              </a:rPr>
              <a:t>specific</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user tasks,</a:t>
            </a:r>
            <a:r>
              <a:rPr lang="en-GB" b="1" dirty="0">
                <a:latin typeface="Times New Roman" panose="02020603050405020304" pitchFamily="18" charset="0"/>
                <a:cs typeface="Times New Roman" panose="02020603050405020304" pitchFamily="18" charset="0"/>
              </a:rPr>
              <a:t> </a:t>
            </a:r>
            <a:r>
              <a:rPr lang="en-GB" b="1" dirty="0" err="1">
                <a:solidFill>
                  <a:srgbClr val="660033"/>
                </a:solidFill>
                <a:latin typeface="Times New Roman" panose="02020603050405020304" pitchFamily="18" charset="0"/>
                <a:cs typeface="Times New Roman" panose="02020603050405020304" pitchFamily="18" charset="0"/>
              </a:rPr>
              <a:t>behaviors</a:t>
            </a:r>
            <a:r>
              <a:rPr lang="en-GB" dirty="0">
                <a:latin typeface="Times New Roman" panose="02020603050405020304" pitchFamily="18" charset="0"/>
                <a:cs typeface="Times New Roman" panose="02020603050405020304" pitchFamily="18" charset="0"/>
              </a:rPr>
              <a:t>, and </a:t>
            </a:r>
            <a:r>
              <a:rPr lang="en-GB" b="1" dirty="0">
                <a:solidFill>
                  <a:srgbClr val="660033"/>
                </a:solidFill>
                <a:latin typeface="Times New Roman" panose="02020603050405020304" pitchFamily="18" charset="0"/>
                <a:cs typeface="Times New Roman" panose="02020603050405020304" pitchFamily="18" charset="0"/>
              </a:rPr>
              <a:t>contexts</a:t>
            </a:r>
            <a:r>
              <a:rPr lang="en-GB" dirty="0">
                <a:latin typeface="Times New Roman" panose="02020603050405020304" pitchFamily="18" charset="0"/>
                <a:cs typeface="Times New Roman" panose="02020603050405020304" pitchFamily="18" charset="0"/>
              </a:rPr>
              <a:t> to</a:t>
            </a:r>
          </a:p>
          <a:p>
            <a:pPr marL="457200" lvl="1" indent="0" algn="just">
              <a:lnSpc>
                <a:spcPct val="150000"/>
              </a:lnSpc>
              <a:spcBef>
                <a:spcPts val="0"/>
              </a:spcBef>
              <a:buNone/>
            </a:pPr>
            <a:r>
              <a:rPr lang="en-GB" b="1" dirty="0">
                <a:solidFill>
                  <a:srgbClr val="D60093"/>
                </a:solidFill>
                <a:latin typeface="Times New Roman" panose="02020603050405020304" pitchFamily="18" charset="0"/>
                <a:cs typeface="Times New Roman" panose="02020603050405020304" pitchFamily="18" charset="0"/>
              </a:rPr>
              <a:t>						illustrate</a:t>
            </a:r>
            <a:r>
              <a:rPr lang="en-GB" dirty="0">
                <a:latin typeface="Times New Roman" panose="02020603050405020304" pitchFamily="18" charset="0"/>
                <a:cs typeface="Times New Roman" panose="02020603050405020304" pitchFamily="18" charset="0"/>
              </a:rPr>
              <a:t> </a:t>
            </a:r>
            <a:r>
              <a:rPr lang="en-GB" b="1" dirty="0">
                <a:solidFill>
                  <a:srgbClr val="D60093"/>
                </a:solidFill>
                <a:latin typeface="Times New Roman" panose="02020603050405020304" pitchFamily="18" charset="0"/>
                <a:cs typeface="Times New Roman" panose="02020603050405020304" pitchFamily="18" charset="0"/>
              </a:rPr>
              <a:t>how</a:t>
            </a:r>
            <a:r>
              <a:rPr lang="en-GB" dirty="0">
                <a:latin typeface="Times New Roman" panose="02020603050405020304" pitchFamily="18" charset="0"/>
                <a:cs typeface="Times New Roman" panose="02020603050405020304" pitchFamily="18" charset="0"/>
              </a:rPr>
              <a:t> </a:t>
            </a:r>
            <a:r>
              <a:rPr lang="en-GB" b="1" dirty="0">
                <a:solidFill>
                  <a:srgbClr val="D60093"/>
                </a:solidFill>
                <a:latin typeface="Times New Roman" panose="02020603050405020304" pitchFamily="18" charset="0"/>
                <a:cs typeface="Times New Roman" panose="02020603050405020304" pitchFamily="18" charset="0"/>
              </a:rPr>
              <a:t>users</a:t>
            </a:r>
            <a:r>
              <a:rPr lang="en-GB" dirty="0">
                <a:latin typeface="Times New Roman" panose="02020603050405020304" pitchFamily="18" charset="0"/>
                <a:cs typeface="Times New Roman" panose="02020603050405020304" pitchFamily="18" charset="0"/>
              </a:rPr>
              <a:t> </a:t>
            </a:r>
            <a:r>
              <a:rPr lang="en-GB" b="1" dirty="0">
                <a:solidFill>
                  <a:srgbClr val="D60093"/>
                </a:solidFill>
                <a:latin typeface="Times New Roman" panose="02020603050405020304" pitchFamily="18" charset="0"/>
                <a:cs typeface="Times New Roman" panose="02020603050405020304" pitchFamily="18" charset="0"/>
              </a:rPr>
              <a:t>achieve</a:t>
            </a:r>
            <a:r>
              <a:rPr lang="en-GB" dirty="0">
                <a:latin typeface="Times New Roman" panose="02020603050405020304" pitchFamily="18" charset="0"/>
                <a:cs typeface="Times New Roman" panose="02020603050405020304" pitchFamily="18" charset="0"/>
              </a:rPr>
              <a:t> their </a:t>
            </a:r>
            <a:r>
              <a:rPr lang="en-GB" b="1" dirty="0">
                <a:solidFill>
                  <a:srgbClr val="D60093"/>
                </a:solidFill>
                <a:latin typeface="Times New Roman" panose="02020603050405020304" pitchFamily="18" charset="0"/>
                <a:cs typeface="Times New Roman" panose="02020603050405020304" pitchFamily="18" charset="0"/>
              </a:rPr>
              <a:t>objectives</a:t>
            </a:r>
            <a:r>
              <a:rPr lang="en-GB" dirty="0">
                <a:latin typeface="Times New Roman" panose="02020603050405020304" pitchFamily="18" charset="0"/>
                <a:cs typeface="Times New Roman" panose="02020603050405020304" pitchFamily="18" charset="0"/>
              </a:rPr>
              <a:t>.</a:t>
            </a:r>
          </a:p>
          <a:p>
            <a:pPr lvl="1"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User scenarios </a:t>
            </a:r>
            <a:r>
              <a:rPr lang="en-GB" dirty="0">
                <a:latin typeface="Times New Roman" panose="02020603050405020304" pitchFamily="18" charset="0"/>
                <a:cs typeface="Times New Roman" panose="02020603050405020304" pitchFamily="18" charset="0"/>
              </a:rPr>
              <a:t>often include </a:t>
            </a:r>
            <a:r>
              <a:rPr lang="en-GB" b="1" dirty="0">
                <a:solidFill>
                  <a:srgbClr val="6600CC"/>
                </a:solidFill>
                <a:latin typeface="Times New Roman" panose="02020603050405020304" pitchFamily="18" charset="0"/>
                <a:cs typeface="Times New Roman" panose="02020603050405020304" pitchFamily="18" charset="0"/>
              </a:rPr>
              <a:t>identities</a:t>
            </a:r>
            <a:r>
              <a:rPr lang="en-GB" dirty="0">
                <a:latin typeface="Times New Roman" panose="02020603050405020304" pitchFamily="18" charset="0"/>
                <a:cs typeface="Times New Roman" panose="02020603050405020304" pitchFamily="18" charset="0"/>
              </a:rPr>
              <a:t> to </a:t>
            </a:r>
            <a:r>
              <a:rPr lang="en-GB" b="1" dirty="0">
                <a:solidFill>
                  <a:srgbClr val="6600CC"/>
                </a:solidFill>
                <a:latin typeface="Times New Roman" panose="02020603050405020304" pitchFamily="18" charset="0"/>
                <a:cs typeface="Times New Roman" panose="02020603050405020304" pitchFamily="18" charset="0"/>
              </a:rPr>
              <a:t>represent</a:t>
            </a:r>
            <a:r>
              <a:rPr lang="en-GB" dirty="0">
                <a:latin typeface="Times New Roman" panose="02020603050405020304" pitchFamily="18" charset="0"/>
                <a:cs typeface="Times New Roman" panose="02020603050405020304" pitchFamily="18" charset="0"/>
              </a:rPr>
              <a:t> </a:t>
            </a:r>
          </a:p>
          <a:p>
            <a:pPr marL="457200" lvl="1" indent="0" algn="just">
              <a:lnSpc>
                <a:spcPct val="150000"/>
              </a:lnSpc>
              <a:spcBef>
                <a:spcPts val="0"/>
              </a:spcBef>
              <a:buNone/>
            </a:pPr>
            <a:r>
              <a:rPr lang="en-GB" b="1" dirty="0">
                <a:solidFill>
                  <a:srgbClr val="6600CC"/>
                </a:solidFill>
                <a:latin typeface="Times New Roman" panose="02020603050405020304" pitchFamily="18" charset="0"/>
                <a:cs typeface="Times New Roman" panose="02020603050405020304" pitchFamily="18" charset="0"/>
              </a:rPr>
              <a:t>						different</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user</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roles</a:t>
            </a:r>
            <a:r>
              <a:rPr lang="en-GB" dirty="0">
                <a:latin typeface="Times New Roman" panose="02020603050405020304" pitchFamily="18" charset="0"/>
                <a:cs typeface="Times New Roman" panose="02020603050405020304" pitchFamily="18" charset="0"/>
              </a:rPr>
              <a:t> and </a:t>
            </a:r>
            <a:r>
              <a:rPr lang="en-GB" b="1" dirty="0">
                <a:solidFill>
                  <a:srgbClr val="6600CC"/>
                </a:solidFill>
                <a:latin typeface="Times New Roman" panose="02020603050405020304" pitchFamily="18" charset="0"/>
                <a:cs typeface="Times New Roman" panose="02020603050405020304" pitchFamily="18" charset="0"/>
              </a:rPr>
              <a:t>demographics</a:t>
            </a:r>
            <a:r>
              <a:rPr lang="en-GB"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22135F09-8F67-4CD9-BE14-FD825BACE1E6}" type="slidenum">
              <a:rPr lang="en-GB" smtClean="0"/>
              <a:t>34</a:t>
            </a:fld>
            <a:endParaRPr lang="en-GB"/>
          </a:p>
        </p:txBody>
      </p:sp>
      <p:sp>
        <p:nvSpPr>
          <p:cNvPr id="5" name="TextBox 4"/>
          <p:cNvSpPr txBox="1"/>
          <p:nvPr/>
        </p:nvSpPr>
        <p:spPr>
          <a:xfrm>
            <a:off x="1" y="6356350"/>
            <a:ext cx="3023418" cy="646331"/>
          </a:xfrm>
          <a:prstGeom prst="rect">
            <a:avLst/>
          </a:prstGeom>
          <a:noFill/>
        </p:spPr>
        <p:txBody>
          <a:bodyPr wrap="square" rtlCol="0">
            <a:spAutoFit/>
          </a:bodyPr>
          <a:lstStyle/>
          <a:p>
            <a:r>
              <a:rPr lang="en-GB" b="1" dirty="0">
                <a:hlinkClick r:id="rId2" action="ppaction://hlinkpres?slideindex=1&amp;slidetitle="/>
              </a:rPr>
              <a:t>Scenarios Example</a:t>
            </a:r>
            <a:endParaRPr lang="en-GB" b="1" dirty="0"/>
          </a:p>
          <a:p>
            <a:endParaRPr lang="en-GB" dirty="0"/>
          </a:p>
        </p:txBody>
      </p:sp>
    </p:spTree>
    <p:extLst>
      <p:ext uri="{BB962C8B-B14F-4D97-AF65-F5344CB8AC3E}">
        <p14:creationId xmlns:p14="http://schemas.microsoft.com/office/powerpoint/2010/main" val="1508206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80218"/>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2. Identifying Scenarios-----</a:t>
            </a:r>
            <a:endParaRPr lang="en-GB" sz="2800" dirty="0"/>
          </a:p>
        </p:txBody>
      </p:sp>
      <p:sp>
        <p:nvSpPr>
          <p:cNvPr id="3" name="Content Placeholder 2"/>
          <p:cNvSpPr>
            <a:spLocks noGrp="1"/>
          </p:cNvSpPr>
          <p:nvPr>
            <p:ph idx="1"/>
          </p:nvPr>
        </p:nvSpPr>
        <p:spPr>
          <a:xfrm>
            <a:off x="1" y="280220"/>
            <a:ext cx="12192000" cy="6577780"/>
          </a:xfrm>
        </p:spPr>
        <p:txBody>
          <a:bodyPr>
            <a:noAutofit/>
          </a:bodyPr>
          <a:lstStyle/>
          <a:p>
            <a:pPr marL="0" indent="0" algn="just">
              <a:lnSpc>
                <a:spcPct val="150000"/>
              </a:lnSpc>
              <a:spcBef>
                <a:spcPts val="0"/>
              </a:spcBef>
              <a:buNone/>
            </a:pPr>
            <a:r>
              <a:rPr lang="en-GB" sz="2400" b="1" dirty="0">
                <a:solidFill>
                  <a:srgbClr val="0000CC"/>
                </a:solidFill>
                <a:latin typeface="Times New Roman" panose="02020603050405020304" pitchFamily="18" charset="0"/>
                <a:cs typeface="Times New Roman" panose="02020603050405020304" pitchFamily="18" charset="0"/>
              </a:rPr>
              <a:t>2. Task Scenarios</a:t>
            </a:r>
          </a:p>
          <a:p>
            <a:pPr lvl="1"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Task</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scenarios</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outline</a:t>
            </a:r>
            <a:r>
              <a:rPr lang="en-GB" dirty="0">
                <a:latin typeface="Times New Roman" panose="02020603050405020304" pitchFamily="18" charset="0"/>
                <a:cs typeface="Times New Roman" panose="02020603050405020304" pitchFamily="18" charset="0"/>
              </a:rPr>
              <a:t> the </a:t>
            </a:r>
            <a:r>
              <a:rPr lang="en-GB" b="1" dirty="0">
                <a:solidFill>
                  <a:srgbClr val="660033"/>
                </a:solidFill>
                <a:latin typeface="Times New Roman" panose="02020603050405020304" pitchFamily="18" charset="0"/>
                <a:cs typeface="Times New Roman" panose="02020603050405020304" pitchFamily="18" charset="0"/>
              </a:rPr>
              <a:t>step-by-step sequence</a:t>
            </a:r>
            <a:r>
              <a:rPr lang="en-GB" dirty="0">
                <a:solidFill>
                  <a:srgbClr val="660033"/>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of </a:t>
            </a:r>
            <a:r>
              <a:rPr lang="en-GB" b="1" dirty="0">
                <a:solidFill>
                  <a:srgbClr val="660033"/>
                </a:solidFill>
                <a:latin typeface="Times New Roman" panose="02020603050405020304" pitchFamily="18" charset="0"/>
                <a:cs typeface="Times New Roman" panose="02020603050405020304" pitchFamily="18" charset="0"/>
              </a:rPr>
              <a:t>actions</a:t>
            </a:r>
            <a:r>
              <a:rPr lang="en-GB" dirty="0">
                <a:latin typeface="Times New Roman" panose="02020603050405020304" pitchFamily="18" charset="0"/>
                <a:cs typeface="Times New Roman" panose="02020603050405020304" pitchFamily="18" charset="0"/>
              </a:rPr>
              <a:t> that a </a:t>
            </a:r>
          </a:p>
          <a:p>
            <a:pPr marL="457200" lvl="1"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user</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performs</a:t>
            </a:r>
            <a:r>
              <a:rPr lang="en-GB" dirty="0">
                <a:latin typeface="Times New Roman" panose="02020603050405020304" pitchFamily="18" charset="0"/>
                <a:cs typeface="Times New Roman" panose="02020603050405020304" pitchFamily="18" charset="0"/>
              </a:rPr>
              <a:t> to </a:t>
            </a:r>
            <a:r>
              <a:rPr lang="en-GB" b="1" dirty="0">
                <a:solidFill>
                  <a:srgbClr val="FF0000"/>
                </a:solidFill>
                <a:latin typeface="Times New Roman" panose="02020603050405020304" pitchFamily="18" charset="0"/>
                <a:cs typeface="Times New Roman" panose="02020603050405020304" pitchFamily="18" charset="0"/>
              </a:rPr>
              <a:t>accomplish</a:t>
            </a:r>
            <a:r>
              <a:rPr lang="en-GB" dirty="0">
                <a:latin typeface="Times New Roman" panose="02020603050405020304" pitchFamily="18" charset="0"/>
                <a:cs typeface="Times New Roman" panose="02020603050405020304" pitchFamily="18" charset="0"/>
              </a:rPr>
              <a:t> a </a:t>
            </a:r>
            <a:r>
              <a:rPr lang="en-GB" b="1" dirty="0">
                <a:solidFill>
                  <a:srgbClr val="FF0000"/>
                </a:solidFill>
                <a:latin typeface="Times New Roman" panose="02020603050405020304" pitchFamily="18" charset="0"/>
                <a:cs typeface="Times New Roman" panose="02020603050405020304" pitchFamily="18" charset="0"/>
              </a:rPr>
              <a:t>specific</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task</a:t>
            </a:r>
            <a:r>
              <a:rPr lang="en-GB" dirty="0">
                <a:latin typeface="Times New Roman" panose="02020603050405020304" pitchFamily="18" charset="0"/>
                <a:cs typeface="Times New Roman" panose="02020603050405020304" pitchFamily="18" charset="0"/>
              </a:rPr>
              <a:t> or </a:t>
            </a:r>
            <a:r>
              <a:rPr lang="en-GB" b="1" dirty="0">
                <a:solidFill>
                  <a:srgbClr val="FF0000"/>
                </a:solidFill>
                <a:latin typeface="Times New Roman" panose="02020603050405020304" pitchFamily="18" charset="0"/>
                <a:cs typeface="Times New Roman" panose="02020603050405020304" pitchFamily="18" charset="0"/>
              </a:rPr>
              <a:t>goal</a:t>
            </a:r>
            <a:r>
              <a:rPr lang="en-GB" dirty="0">
                <a:latin typeface="Times New Roman" panose="02020603050405020304" pitchFamily="18" charset="0"/>
                <a:cs typeface="Times New Roman" panose="02020603050405020304" pitchFamily="18" charset="0"/>
              </a:rPr>
              <a:t>.</a:t>
            </a:r>
          </a:p>
          <a:p>
            <a:pPr lvl="1"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They </a:t>
            </a:r>
            <a:r>
              <a:rPr lang="en-GB" b="1" dirty="0">
                <a:solidFill>
                  <a:srgbClr val="D60093"/>
                </a:solidFill>
                <a:latin typeface="Times New Roman" panose="02020603050405020304" pitchFamily="18" charset="0"/>
                <a:cs typeface="Times New Roman" panose="02020603050405020304" pitchFamily="18" charset="0"/>
              </a:rPr>
              <a:t>provide detailed descriptions </a:t>
            </a:r>
            <a:r>
              <a:rPr lang="en-GB" dirty="0">
                <a:latin typeface="Times New Roman" panose="02020603050405020304" pitchFamily="18" charset="0"/>
                <a:cs typeface="Times New Roman" panose="02020603050405020304" pitchFamily="18" charset="0"/>
              </a:rPr>
              <a:t>of </a:t>
            </a:r>
            <a:r>
              <a:rPr lang="en-GB" b="1" dirty="0">
                <a:solidFill>
                  <a:srgbClr val="D60093"/>
                </a:solidFill>
                <a:latin typeface="Times New Roman" panose="02020603050405020304" pitchFamily="18" charset="0"/>
                <a:cs typeface="Times New Roman" panose="02020603050405020304" pitchFamily="18" charset="0"/>
              </a:rPr>
              <a:t>user interactions, </a:t>
            </a:r>
          </a:p>
          <a:p>
            <a:pPr marL="457200" lvl="1" indent="0" algn="just">
              <a:lnSpc>
                <a:spcPct val="150000"/>
              </a:lnSpc>
              <a:spcBef>
                <a:spcPts val="0"/>
              </a:spcBef>
              <a:buNone/>
            </a:pPr>
            <a:r>
              <a:rPr lang="en-GB" b="1" dirty="0">
                <a:solidFill>
                  <a:srgbClr val="D60093"/>
                </a:solidFill>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inputs</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outputs</a:t>
            </a:r>
            <a:r>
              <a:rPr lang="en-GB" dirty="0">
                <a:latin typeface="Times New Roman" panose="02020603050405020304" pitchFamily="18" charset="0"/>
                <a:cs typeface="Times New Roman" panose="02020603050405020304" pitchFamily="18" charset="0"/>
              </a:rPr>
              <a:t> required to </a:t>
            </a:r>
            <a:r>
              <a:rPr lang="en-GB" b="1" dirty="0">
                <a:latin typeface="Times New Roman" panose="02020603050405020304" pitchFamily="18" charset="0"/>
                <a:cs typeface="Times New Roman" panose="02020603050405020304" pitchFamily="18" charset="0"/>
              </a:rPr>
              <a:t>complete</a:t>
            </a:r>
            <a:r>
              <a:rPr lang="en-GB" dirty="0">
                <a:latin typeface="Times New Roman" panose="02020603050405020304" pitchFamily="18" charset="0"/>
                <a:cs typeface="Times New Roman" panose="02020603050405020304" pitchFamily="18" charset="0"/>
              </a:rPr>
              <a:t> the </a:t>
            </a:r>
            <a:r>
              <a:rPr lang="en-GB" b="1" dirty="0">
                <a:latin typeface="Times New Roman" panose="02020603050405020304" pitchFamily="18" charset="0"/>
                <a:cs typeface="Times New Roman" panose="02020603050405020304" pitchFamily="18" charset="0"/>
              </a:rPr>
              <a:t>task</a:t>
            </a:r>
            <a:r>
              <a:rPr lang="en-GB" dirty="0">
                <a:latin typeface="Times New Roman" panose="02020603050405020304" pitchFamily="18" charset="0"/>
                <a:cs typeface="Times New Roman" panose="02020603050405020304" pitchFamily="18" charset="0"/>
              </a:rPr>
              <a:t>.</a:t>
            </a:r>
          </a:p>
          <a:p>
            <a:pPr lvl="1"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Task</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scenarios</a:t>
            </a:r>
            <a:r>
              <a:rPr lang="en-GB" dirty="0">
                <a:latin typeface="Times New Roman" panose="02020603050405020304" pitchFamily="18" charset="0"/>
                <a:cs typeface="Times New Roman" panose="02020603050405020304" pitchFamily="18" charset="0"/>
              </a:rPr>
              <a:t> help to </a:t>
            </a:r>
            <a:r>
              <a:rPr lang="en-GB" b="1" dirty="0">
                <a:solidFill>
                  <a:srgbClr val="6600CC"/>
                </a:solidFill>
                <a:latin typeface="Times New Roman" panose="02020603050405020304" pitchFamily="18" charset="0"/>
                <a:cs typeface="Times New Roman" panose="02020603050405020304" pitchFamily="18" charset="0"/>
              </a:rPr>
              <a:t>identify user needs, usability issues</a:t>
            </a:r>
            <a:r>
              <a:rPr lang="en-GB" dirty="0">
                <a:latin typeface="Times New Roman" panose="02020603050405020304" pitchFamily="18" charset="0"/>
                <a:cs typeface="Times New Roman" panose="02020603050405020304" pitchFamily="18" charset="0"/>
              </a:rPr>
              <a:t>, and </a:t>
            </a:r>
          </a:p>
          <a:p>
            <a:pPr marL="457200" lvl="1"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requirements</a:t>
            </a:r>
            <a:r>
              <a:rPr lang="en-GB" dirty="0">
                <a:latin typeface="Times New Roman" panose="02020603050405020304" pitchFamily="18" charset="0"/>
                <a:cs typeface="Times New Roman" panose="02020603050405020304" pitchFamily="18" charset="0"/>
              </a:rPr>
              <a:t> for </a:t>
            </a:r>
            <a:r>
              <a:rPr lang="en-GB" b="1" dirty="0">
                <a:solidFill>
                  <a:srgbClr val="FF0000"/>
                </a:solidFill>
                <a:latin typeface="Times New Roman" panose="02020603050405020304" pitchFamily="18" charset="0"/>
                <a:cs typeface="Times New Roman" panose="02020603050405020304" pitchFamily="18" charset="0"/>
              </a:rPr>
              <a:t>system</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functionality</a:t>
            </a:r>
            <a:r>
              <a:rPr lang="en-GB"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400" b="1" dirty="0">
                <a:solidFill>
                  <a:srgbClr val="0000CC"/>
                </a:solidFill>
                <a:latin typeface="Times New Roman" panose="02020603050405020304" pitchFamily="18" charset="0"/>
                <a:cs typeface="Times New Roman" panose="02020603050405020304" pitchFamily="18" charset="0"/>
              </a:rPr>
              <a:t>3. Use Case Scenarios</a:t>
            </a:r>
          </a:p>
          <a:p>
            <a:pPr lvl="1"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Use case scenarios </a:t>
            </a:r>
            <a:r>
              <a:rPr lang="en-GB" dirty="0">
                <a:latin typeface="Times New Roman" panose="02020603050405020304" pitchFamily="18" charset="0"/>
                <a:cs typeface="Times New Roman" panose="02020603050405020304" pitchFamily="18" charset="0"/>
              </a:rPr>
              <a:t>describe </a:t>
            </a:r>
            <a:r>
              <a:rPr lang="en-GB" b="1" dirty="0">
                <a:solidFill>
                  <a:srgbClr val="660033"/>
                </a:solidFill>
                <a:latin typeface="Times New Roman" panose="02020603050405020304" pitchFamily="18" charset="0"/>
                <a:cs typeface="Times New Roman" panose="02020603050405020304" pitchFamily="18" charset="0"/>
              </a:rPr>
              <a:t>interactions</a:t>
            </a:r>
            <a:r>
              <a:rPr lang="en-GB" dirty="0">
                <a:latin typeface="Times New Roman" panose="02020603050405020304" pitchFamily="18" charset="0"/>
                <a:cs typeface="Times New Roman" panose="02020603050405020304" pitchFamily="18" charset="0"/>
              </a:rPr>
              <a:t> between </a:t>
            </a:r>
            <a:r>
              <a:rPr lang="en-GB" b="1" dirty="0">
                <a:solidFill>
                  <a:srgbClr val="660033"/>
                </a:solidFill>
                <a:latin typeface="Times New Roman" panose="02020603050405020304" pitchFamily="18" charset="0"/>
                <a:cs typeface="Times New Roman" panose="02020603050405020304" pitchFamily="18" charset="0"/>
              </a:rPr>
              <a:t>users</a:t>
            </a:r>
            <a:r>
              <a:rPr lang="en-GB" dirty="0">
                <a:latin typeface="Times New Roman" panose="02020603050405020304" pitchFamily="18" charset="0"/>
                <a:cs typeface="Times New Roman" panose="02020603050405020304" pitchFamily="18" charset="0"/>
              </a:rPr>
              <a:t> and a </a:t>
            </a:r>
          </a:p>
          <a:p>
            <a:pPr marL="457200" lvl="1" indent="0" algn="just">
              <a:lnSpc>
                <a:spcPct val="150000"/>
              </a:lnSpc>
              <a:spcBef>
                <a:spcPts val="0"/>
              </a:spcBef>
              <a:buNone/>
            </a:pPr>
            <a:r>
              <a:rPr lang="en-GB" b="1" dirty="0">
                <a:solidFill>
                  <a:srgbClr val="660033"/>
                </a:solidFill>
                <a:latin typeface="Times New Roman" panose="02020603050405020304" pitchFamily="18" charset="0"/>
                <a:cs typeface="Times New Roman" panose="02020603050405020304" pitchFamily="18" charset="0"/>
              </a:rPr>
              <a:t>			system</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from</a:t>
            </a:r>
            <a:r>
              <a:rPr lang="en-GB" dirty="0">
                <a:latin typeface="Times New Roman" panose="02020603050405020304" pitchFamily="18" charset="0"/>
                <a:cs typeface="Times New Roman" panose="02020603050405020304" pitchFamily="18" charset="0"/>
              </a:rPr>
              <a:t> a </a:t>
            </a:r>
            <a:r>
              <a:rPr lang="en-GB" b="1" dirty="0">
                <a:solidFill>
                  <a:srgbClr val="006600"/>
                </a:solidFill>
                <a:latin typeface="Times New Roman" panose="02020603050405020304" pitchFamily="18" charset="0"/>
                <a:cs typeface="Times New Roman" panose="02020603050405020304" pitchFamily="18" charset="0"/>
              </a:rPr>
              <a:t>functional</a:t>
            </a:r>
            <a:r>
              <a:rPr lang="en-GB" dirty="0">
                <a:latin typeface="Times New Roman" panose="02020603050405020304" pitchFamily="18" charset="0"/>
                <a:cs typeface="Times New Roman" panose="02020603050405020304" pitchFamily="18" charset="0"/>
              </a:rPr>
              <a:t> </a:t>
            </a:r>
            <a:r>
              <a:rPr lang="en-GB" b="1" dirty="0">
                <a:solidFill>
                  <a:srgbClr val="006600"/>
                </a:solidFill>
                <a:latin typeface="Times New Roman" panose="02020603050405020304" pitchFamily="18" charset="0"/>
                <a:cs typeface="Times New Roman" panose="02020603050405020304" pitchFamily="18" charset="0"/>
              </a:rPr>
              <a:t>perspective</a:t>
            </a:r>
            <a:r>
              <a:rPr lang="en-GB" dirty="0">
                <a:latin typeface="Times New Roman" panose="02020603050405020304" pitchFamily="18" charset="0"/>
                <a:cs typeface="Times New Roman" panose="02020603050405020304" pitchFamily="18" charset="0"/>
              </a:rPr>
              <a:t>.</a:t>
            </a:r>
          </a:p>
          <a:p>
            <a:pPr lvl="1"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They specify the </a:t>
            </a:r>
            <a:r>
              <a:rPr lang="en-GB" b="1" dirty="0">
                <a:latin typeface="Times New Roman" panose="02020603050405020304" pitchFamily="18" charset="0"/>
                <a:cs typeface="Times New Roman" panose="02020603050405020304" pitchFamily="18" charset="0"/>
              </a:rPr>
              <a:t>sequence</a:t>
            </a:r>
            <a:r>
              <a:rPr lang="en-GB" dirty="0">
                <a:latin typeface="Times New Roman" panose="02020603050405020304" pitchFamily="18" charset="0"/>
                <a:cs typeface="Times New Roman" panose="02020603050405020304" pitchFamily="18" charset="0"/>
              </a:rPr>
              <a:t> of </a:t>
            </a:r>
            <a:r>
              <a:rPr lang="en-GB" b="1" dirty="0">
                <a:latin typeface="Times New Roman" panose="02020603050405020304" pitchFamily="18" charset="0"/>
                <a:cs typeface="Times New Roman" panose="02020603050405020304" pitchFamily="18" charset="0"/>
              </a:rPr>
              <a:t>events</a:t>
            </a:r>
            <a:r>
              <a:rPr lang="en-GB" dirty="0">
                <a:latin typeface="Times New Roman" panose="02020603050405020304" pitchFamily="18" charset="0"/>
                <a:cs typeface="Times New Roman" panose="02020603050405020304" pitchFamily="18" charset="0"/>
              </a:rPr>
              <a:t> that </a:t>
            </a:r>
            <a:r>
              <a:rPr lang="en-GB" b="1" dirty="0">
                <a:latin typeface="Times New Roman" panose="02020603050405020304" pitchFamily="18" charset="0"/>
                <a:cs typeface="Times New Roman" panose="02020603050405020304" pitchFamily="18" charset="0"/>
              </a:rPr>
              <a:t>occur</a:t>
            </a:r>
            <a:r>
              <a:rPr lang="en-GB" dirty="0">
                <a:latin typeface="Times New Roman" panose="02020603050405020304" pitchFamily="18" charset="0"/>
                <a:cs typeface="Times New Roman" panose="02020603050405020304" pitchFamily="18" charset="0"/>
              </a:rPr>
              <a:t> when </a:t>
            </a:r>
            <a:r>
              <a:rPr lang="en-GB" b="1" dirty="0">
                <a:solidFill>
                  <a:srgbClr val="0000CC"/>
                </a:solidFill>
                <a:latin typeface="Times New Roman" panose="02020603050405020304" pitchFamily="18" charset="0"/>
                <a:cs typeface="Times New Roman" panose="02020603050405020304" pitchFamily="18" charset="0"/>
              </a:rPr>
              <a:t>a user initiates</a:t>
            </a:r>
          </a:p>
          <a:p>
            <a:pPr marL="457200" lvl="1" indent="0" algn="just">
              <a:lnSpc>
                <a:spcPct val="150000"/>
              </a:lnSpc>
              <a:spcBef>
                <a:spcPts val="0"/>
              </a:spcBef>
              <a:buNone/>
            </a:pPr>
            <a:r>
              <a:rPr lang="en-GB" b="1" dirty="0">
                <a:solidFill>
                  <a:srgbClr val="0000CC"/>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a particular </a:t>
            </a:r>
            <a:r>
              <a:rPr lang="en-GB" b="1" dirty="0">
                <a:solidFill>
                  <a:srgbClr val="0000CC"/>
                </a:solidFill>
                <a:latin typeface="Times New Roman" panose="02020603050405020304" pitchFamily="18" charset="0"/>
                <a:cs typeface="Times New Roman" panose="02020603050405020304" pitchFamily="18" charset="0"/>
              </a:rPr>
              <a:t>use</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case</a:t>
            </a:r>
            <a:r>
              <a:rPr lang="en-GB" dirty="0">
                <a:latin typeface="Times New Roman" panose="02020603050405020304" pitchFamily="18" charset="0"/>
                <a:cs typeface="Times New Roman" panose="02020603050405020304" pitchFamily="18" charset="0"/>
              </a:rPr>
              <a:t> or </a:t>
            </a:r>
            <a:r>
              <a:rPr lang="en-GB" b="1" dirty="0">
                <a:solidFill>
                  <a:srgbClr val="0000CC"/>
                </a:solidFill>
                <a:latin typeface="Times New Roman" panose="02020603050405020304" pitchFamily="18" charset="0"/>
                <a:cs typeface="Times New Roman" panose="02020603050405020304" pitchFamily="18" charset="0"/>
              </a:rPr>
              <a:t>system</a:t>
            </a:r>
            <a:r>
              <a:rPr lang="en-GB" dirty="0">
                <a:latin typeface="Times New Roman" panose="02020603050405020304" pitchFamily="18" charset="0"/>
                <a:cs typeface="Times New Roman" panose="02020603050405020304" pitchFamily="18" charset="0"/>
              </a:rPr>
              <a:t> </a:t>
            </a:r>
            <a:r>
              <a:rPr lang="en-GB" b="1" dirty="0">
                <a:solidFill>
                  <a:srgbClr val="0000CC"/>
                </a:solidFill>
                <a:latin typeface="Times New Roman" panose="02020603050405020304" pitchFamily="18" charset="0"/>
                <a:cs typeface="Times New Roman" panose="02020603050405020304" pitchFamily="18" charset="0"/>
              </a:rPr>
              <a:t>function</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2135F09-8F67-4CD9-BE14-FD825BACE1E6}" type="slidenum">
              <a:rPr lang="en-GB" smtClean="0"/>
              <a:t>35</a:t>
            </a:fld>
            <a:endParaRPr lang="en-GB"/>
          </a:p>
        </p:txBody>
      </p:sp>
    </p:spTree>
    <p:extLst>
      <p:ext uri="{BB962C8B-B14F-4D97-AF65-F5344CB8AC3E}">
        <p14:creationId xmlns:p14="http://schemas.microsoft.com/office/powerpoint/2010/main" val="1715074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80218"/>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2. Identifying Scenarios-----</a:t>
            </a:r>
            <a:endParaRPr lang="en-GB" sz="2800" dirty="0"/>
          </a:p>
        </p:txBody>
      </p:sp>
      <p:sp>
        <p:nvSpPr>
          <p:cNvPr id="3" name="Content Placeholder 2"/>
          <p:cNvSpPr>
            <a:spLocks noGrp="1"/>
          </p:cNvSpPr>
          <p:nvPr>
            <p:ph idx="1"/>
          </p:nvPr>
        </p:nvSpPr>
        <p:spPr>
          <a:xfrm>
            <a:off x="1" y="280220"/>
            <a:ext cx="12192000" cy="6441255"/>
          </a:xfrm>
        </p:spPr>
        <p:txBody>
          <a:bodyPr>
            <a:noAutofit/>
          </a:bodyPr>
          <a:lstStyle/>
          <a:p>
            <a:pPr lvl="1"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Use case scenarios </a:t>
            </a:r>
            <a:r>
              <a:rPr lang="en-GB" sz="2600" dirty="0">
                <a:latin typeface="Times New Roman" panose="02020603050405020304" pitchFamily="18" charset="0"/>
                <a:cs typeface="Times New Roman" panose="02020603050405020304" pitchFamily="18" charset="0"/>
              </a:rPr>
              <a:t>include </a:t>
            </a:r>
            <a:r>
              <a:rPr lang="en-GB" sz="2600" b="1" dirty="0">
                <a:solidFill>
                  <a:srgbClr val="660033"/>
                </a:solidFill>
                <a:latin typeface="Times New Roman" panose="02020603050405020304" pitchFamily="18" charset="0"/>
                <a:cs typeface="Times New Roman" panose="02020603050405020304" pitchFamily="18" charset="0"/>
              </a:rPr>
              <a:t>preconditions</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triggers</a:t>
            </a:r>
            <a:r>
              <a:rPr lang="en-GB" sz="2600" dirty="0">
                <a:latin typeface="Times New Roman" panose="02020603050405020304" pitchFamily="18" charset="0"/>
                <a:cs typeface="Times New Roman" panose="02020603050405020304" pitchFamily="18" charset="0"/>
              </a:rPr>
              <a:t>, </a:t>
            </a:r>
          </a:p>
          <a:p>
            <a:pPr marL="457200" lvl="1" indent="0" algn="just">
              <a:lnSpc>
                <a:spcPct val="150000"/>
              </a:lnSpc>
              <a:spcBef>
                <a:spcPts val="0"/>
              </a:spcBef>
              <a:buNone/>
            </a:pPr>
            <a:r>
              <a:rPr lang="en-GB" sz="2600" b="1" dirty="0">
                <a:solidFill>
                  <a:srgbClr val="660033"/>
                </a:solidFill>
                <a:latin typeface="Times New Roman" panose="02020603050405020304" pitchFamily="18" charset="0"/>
                <a:cs typeface="Times New Roman" panose="02020603050405020304" pitchFamily="18" charset="0"/>
              </a:rPr>
              <a:t>				primary</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flows</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alternative</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flows</a:t>
            </a:r>
            <a:r>
              <a:rPr lang="en-GB" sz="2600" dirty="0">
                <a:latin typeface="Times New Roman" panose="02020603050405020304" pitchFamily="18" charset="0"/>
                <a:cs typeface="Times New Roman" panose="02020603050405020304" pitchFamily="18" charset="0"/>
              </a:rPr>
              <a:t>, and </a:t>
            </a:r>
            <a:r>
              <a:rPr lang="en-GB" sz="2600" b="1" dirty="0" err="1">
                <a:solidFill>
                  <a:srgbClr val="660033"/>
                </a:solidFill>
                <a:latin typeface="Times New Roman" panose="02020603050405020304" pitchFamily="18" charset="0"/>
                <a:cs typeface="Times New Roman" panose="02020603050405020304" pitchFamily="18" charset="0"/>
              </a:rPr>
              <a:t>postconditions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4. Alternative Scenarios</a:t>
            </a:r>
          </a:p>
          <a:p>
            <a:pPr lvl="1"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Alternative scenarios </a:t>
            </a:r>
            <a:r>
              <a:rPr lang="en-GB" sz="2600" dirty="0">
                <a:latin typeface="Times New Roman" panose="02020603050405020304" pitchFamily="18" charset="0"/>
                <a:cs typeface="Times New Roman" panose="02020603050405020304" pitchFamily="18" charset="0"/>
              </a:rPr>
              <a:t>explore </a:t>
            </a:r>
            <a:r>
              <a:rPr lang="en-GB" sz="2600" b="1" dirty="0">
                <a:solidFill>
                  <a:srgbClr val="D60093"/>
                </a:solidFill>
                <a:latin typeface="Times New Roman" panose="02020603050405020304" pitchFamily="18" charset="0"/>
                <a:cs typeface="Times New Roman" panose="02020603050405020304" pitchFamily="18" charset="0"/>
              </a:rPr>
              <a:t>different</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paths</a:t>
            </a:r>
            <a:r>
              <a:rPr lang="en-GB" sz="2600" dirty="0">
                <a:latin typeface="Times New Roman" panose="02020603050405020304" pitchFamily="18" charset="0"/>
                <a:cs typeface="Times New Roman" panose="02020603050405020304" pitchFamily="18" charset="0"/>
              </a:rPr>
              <a:t> or </a:t>
            </a:r>
            <a:r>
              <a:rPr lang="en-GB" sz="2600" b="1" dirty="0">
                <a:solidFill>
                  <a:srgbClr val="D60093"/>
                </a:solidFill>
                <a:latin typeface="Times New Roman" panose="02020603050405020304" pitchFamily="18" charset="0"/>
                <a:cs typeface="Times New Roman" panose="02020603050405020304" pitchFamily="18" charset="0"/>
              </a:rPr>
              <a:t>options</a:t>
            </a:r>
            <a:r>
              <a:rPr lang="en-GB" sz="2600" dirty="0">
                <a:latin typeface="Times New Roman" panose="02020603050405020304" pitchFamily="18" charset="0"/>
                <a:cs typeface="Times New Roman" panose="02020603050405020304" pitchFamily="18" charset="0"/>
              </a:rPr>
              <a:t> that </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users</a:t>
            </a:r>
            <a:r>
              <a:rPr lang="en-GB" sz="2600" dirty="0">
                <a:latin typeface="Times New Roman" panose="02020603050405020304" pitchFamily="18" charset="0"/>
                <a:cs typeface="Times New Roman" panose="02020603050405020304" pitchFamily="18" charset="0"/>
              </a:rPr>
              <a:t> may take to </a:t>
            </a:r>
            <a:r>
              <a:rPr lang="en-GB" sz="2600" b="1" dirty="0">
                <a:solidFill>
                  <a:srgbClr val="6600CC"/>
                </a:solidFill>
                <a:latin typeface="Times New Roman" panose="02020603050405020304" pitchFamily="18" charset="0"/>
                <a:cs typeface="Times New Roman" panose="02020603050405020304" pitchFamily="18" charset="0"/>
              </a:rPr>
              <a:t>achieve</a:t>
            </a:r>
            <a:r>
              <a:rPr lang="en-GB" sz="2600" dirty="0">
                <a:latin typeface="Times New Roman" panose="02020603050405020304" pitchFamily="18" charset="0"/>
                <a:cs typeface="Times New Roman" panose="02020603050405020304" pitchFamily="18" charset="0"/>
              </a:rPr>
              <a:t> their </a:t>
            </a:r>
            <a:r>
              <a:rPr lang="en-GB" sz="2600" b="1" dirty="0">
                <a:solidFill>
                  <a:srgbClr val="6600CC"/>
                </a:solidFill>
                <a:latin typeface="Times New Roman" panose="02020603050405020304" pitchFamily="18" charset="0"/>
                <a:cs typeface="Times New Roman" panose="02020603050405020304" pitchFamily="18" charset="0"/>
              </a:rPr>
              <a:t>goals</a:t>
            </a:r>
            <a:r>
              <a:rPr lang="en-GB" sz="2600" dirty="0">
                <a:latin typeface="Times New Roman" panose="02020603050405020304" pitchFamily="18" charset="0"/>
                <a:cs typeface="Times New Roman" panose="02020603050405020304" pitchFamily="18" charset="0"/>
              </a:rPr>
              <a:t>.</a:t>
            </a:r>
          </a:p>
          <a:p>
            <a:pPr lvl="1"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They describe </a:t>
            </a:r>
            <a:r>
              <a:rPr lang="en-GB" sz="2600" b="1" dirty="0">
                <a:solidFill>
                  <a:srgbClr val="006600"/>
                </a:solidFill>
                <a:latin typeface="Times New Roman" panose="02020603050405020304" pitchFamily="18" charset="0"/>
                <a:cs typeface="Times New Roman" panose="02020603050405020304" pitchFamily="18" charset="0"/>
              </a:rPr>
              <a:t>deviations</a:t>
            </a:r>
            <a:r>
              <a:rPr lang="en-GB" sz="2600" dirty="0">
                <a:latin typeface="Times New Roman" panose="02020603050405020304" pitchFamily="18" charset="0"/>
                <a:cs typeface="Times New Roman" panose="02020603050405020304" pitchFamily="18" charset="0"/>
              </a:rPr>
              <a:t> from the </a:t>
            </a:r>
            <a:r>
              <a:rPr lang="en-GB" sz="2600" b="1" dirty="0">
                <a:solidFill>
                  <a:srgbClr val="006600"/>
                </a:solidFill>
                <a:latin typeface="Times New Roman" panose="02020603050405020304" pitchFamily="18" charset="0"/>
                <a:cs typeface="Times New Roman" panose="02020603050405020304" pitchFamily="18" charset="0"/>
              </a:rPr>
              <a:t>main</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user</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flow</a:t>
            </a:r>
            <a:r>
              <a:rPr lang="en-GB" sz="2600" dirty="0">
                <a:latin typeface="Times New Roman" panose="02020603050405020304" pitchFamily="18" charset="0"/>
                <a:cs typeface="Times New Roman" panose="02020603050405020304" pitchFamily="18" charset="0"/>
              </a:rPr>
              <a:t>, such as </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choosing</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different</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settings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making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alternate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decisions</a:t>
            </a:r>
            <a:r>
              <a:rPr lang="en-GB" sz="2600" dirty="0">
                <a:latin typeface="Times New Roman" panose="02020603050405020304" pitchFamily="18" charset="0"/>
                <a:cs typeface="Times New Roman" panose="02020603050405020304" pitchFamily="18" charset="0"/>
              </a:rPr>
              <a:t>, </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or </a:t>
            </a:r>
            <a:r>
              <a:rPr lang="en-GB" sz="2600" b="1" dirty="0">
                <a:latin typeface="Times New Roman" panose="02020603050405020304" pitchFamily="18" charset="0"/>
                <a:cs typeface="Times New Roman" panose="02020603050405020304" pitchFamily="18" charset="0"/>
              </a:rPr>
              <a:t>encountering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errors</a:t>
            </a:r>
            <a:r>
              <a:rPr lang="en-GB" sz="2600" dirty="0">
                <a:latin typeface="Times New Roman" panose="02020603050405020304" pitchFamily="18" charset="0"/>
                <a:cs typeface="Times New Roman" panose="02020603050405020304" pitchFamily="18" charset="0"/>
              </a:rPr>
              <a:t>.</a:t>
            </a:r>
          </a:p>
          <a:p>
            <a:pPr lvl="1"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Alternative scenarios </a:t>
            </a:r>
            <a:r>
              <a:rPr lang="en-GB" sz="2600" dirty="0">
                <a:latin typeface="Times New Roman" panose="02020603050405020304" pitchFamily="18" charset="0"/>
                <a:cs typeface="Times New Roman" panose="02020603050405020304" pitchFamily="18" charset="0"/>
              </a:rPr>
              <a:t>help to </a:t>
            </a:r>
            <a:r>
              <a:rPr lang="en-GB" sz="2600" b="1" dirty="0">
                <a:solidFill>
                  <a:srgbClr val="6600CC"/>
                </a:solidFill>
                <a:latin typeface="Times New Roman" panose="02020603050405020304" pitchFamily="18" charset="0"/>
                <a:cs typeface="Times New Roman" panose="02020603050405020304" pitchFamily="18" charset="0"/>
              </a:rPr>
              <a:t>identify branching logic, decision points</a:t>
            </a:r>
            <a:r>
              <a:rPr lang="en-GB" sz="2600" dirty="0">
                <a:latin typeface="Times New Roman" panose="02020603050405020304" pitchFamily="18" charset="0"/>
                <a:cs typeface="Times New Roman" panose="02020603050405020304" pitchFamily="18" charset="0"/>
              </a:rPr>
              <a:t>, </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user interface affordances </a:t>
            </a:r>
            <a:r>
              <a:rPr lang="en-GB" sz="2600" dirty="0">
                <a:latin typeface="Times New Roman" panose="02020603050405020304" pitchFamily="18" charset="0"/>
                <a:cs typeface="Times New Roman" panose="02020603050405020304" pitchFamily="18" charset="0"/>
              </a:rPr>
              <a:t>that support </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user</a:t>
            </a:r>
            <a:r>
              <a:rPr lang="en-GB" sz="2600" b="1"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flexibility</a:t>
            </a:r>
            <a:r>
              <a:rPr lang="en-GB" sz="2600" dirty="0">
                <a:solidFill>
                  <a:srgbClr val="006600"/>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and </a:t>
            </a:r>
            <a:r>
              <a:rPr lang="en-GB" sz="2600" b="1" dirty="0">
                <a:solidFill>
                  <a:srgbClr val="006600"/>
                </a:solidFill>
                <a:latin typeface="Times New Roman" panose="02020603050405020304" pitchFamily="18" charset="0"/>
                <a:cs typeface="Times New Roman" panose="02020603050405020304" pitchFamily="18" charset="0"/>
              </a:rPr>
              <a:t>autonomy</a:t>
            </a:r>
            <a:r>
              <a:rPr lang="en-GB" sz="2600" dirty="0">
                <a:latin typeface="Times New Roman" panose="02020603050405020304" pitchFamily="18" charset="0"/>
                <a:cs typeface="Times New Roman" panose="02020603050405020304" pitchFamily="18" charset="0"/>
              </a:rPr>
              <a:t>.</a:t>
            </a:r>
          </a:p>
          <a:p>
            <a:pPr marL="457200" lvl="1" indent="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a:p>
            <a:pPr marL="457200" lvl="1" indent="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2135F09-8F67-4CD9-BE14-FD825BACE1E6}" type="slidenum">
              <a:rPr lang="en-GB" smtClean="0"/>
              <a:t>36</a:t>
            </a:fld>
            <a:endParaRPr lang="en-GB"/>
          </a:p>
        </p:txBody>
      </p:sp>
    </p:spTree>
    <p:extLst>
      <p:ext uri="{BB962C8B-B14F-4D97-AF65-F5344CB8AC3E}">
        <p14:creationId xmlns:p14="http://schemas.microsoft.com/office/powerpoint/2010/main" val="2901391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80218"/>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2. Identifying Scenarios-----</a:t>
            </a:r>
            <a:endParaRPr lang="en-GB" sz="2800" dirty="0"/>
          </a:p>
        </p:txBody>
      </p:sp>
      <p:sp>
        <p:nvSpPr>
          <p:cNvPr id="3" name="Content Placeholder 2"/>
          <p:cNvSpPr>
            <a:spLocks noGrp="1"/>
          </p:cNvSpPr>
          <p:nvPr>
            <p:ph idx="1"/>
          </p:nvPr>
        </p:nvSpPr>
        <p:spPr>
          <a:xfrm>
            <a:off x="1" y="280220"/>
            <a:ext cx="12192000" cy="6577780"/>
          </a:xfrm>
        </p:spPr>
        <p:txBody>
          <a:bodyPr>
            <a:noAutofit/>
          </a:bodyPr>
          <a:lstStyle/>
          <a:p>
            <a:pPr marL="0" indent="0" algn="just">
              <a:lnSpc>
                <a:spcPct val="150000"/>
              </a:lnSpc>
              <a:spcBef>
                <a:spcPts val="0"/>
              </a:spcBef>
              <a:buNone/>
            </a:pPr>
            <a:r>
              <a:rPr lang="en-GB" sz="2400" b="1" dirty="0">
                <a:solidFill>
                  <a:srgbClr val="0000CC"/>
                </a:solidFill>
                <a:latin typeface="Times New Roman" panose="02020603050405020304" pitchFamily="18" charset="0"/>
                <a:cs typeface="Times New Roman" panose="02020603050405020304" pitchFamily="18" charset="0"/>
              </a:rPr>
              <a:t>5. Future Scenarios</a:t>
            </a:r>
          </a:p>
          <a:p>
            <a:pPr lvl="1" algn="just">
              <a:lnSpc>
                <a:spcPct val="150000"/>
              </a:lnSpc>
              <a:spcBef>
                <a:spcPts val="0"/>
              </a:spcBef>
              <a:buFont typeface="Wingdings" panose="05000000000000000000" pitchFamily="2" charset="2"/>
              <a:buChar char="§"/>
            </a:pPr>
            <a:r>
              <a:rPr lang="en-GB" b="1" dirty="0">
                <a:latin typeface="Times New Roman" panose="02020603050405020304" pitchFamily="18" charset="0"/>
                <a:cs typeface="Times New Roman" panose="02020603050405020304" pitchFamily="18" charset="0"/>
              </a:rPr>
              <a:t>Future scenarios </a:t>
            </a:r>
            <a:r>
              <a:rPr lang="en-GB" b="1" dirty="0">
                <a:solidFill>
                  <a:srgbClr val="660033"/>
                </a:solidFill>
                <a:latin typeface="Times New Roman" panose="02020603050405020304" pitchFamily="18" charset="0"/>
                <a:cs typeface="Times New Roman" panose="02020603050405020304" pitchFamily="18" charset="0"/>
              </a:rPr>
              <a:t>envision</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potential</a:t>
            </a: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changes</a:t>
            </a:r>
            <a:r>
              <a:rPr lang="en-GB" dirty="0">
                <a:latin typeface="Times New Roman" panose="02020603050405020304" pitchFamily="18" charset="0"/>
                <a:cs typeface="Times New Roman" panose="02020603050405020304" pitchFamily="18" charset="0"/>
              </a:rPr>
              <a:t> or </a:t>
            </a:r>
            <a:r>
              <a:rPr lang="en-GB" b="1" dirty="0">
                <a:solidFill>
                  <a:srgbClr val="660033"/>
                </a:solidFill>
                <a:latin typeface="Times New Roman" panose="02020603050405020304" pitchFamily="18" charset="0"/>
                <a:cs typeface="Times New Roman" panose="02020603050405020304" pitchFamily="18" charset="0"/>
              </a:rPr>
              <a:t>enhancements</a:t>
            </a:r>
            <a:r>
              <a:rPr lang="en-GB" dirty="0">
                <a:latin typeface="Times New Roman" panose="02020603050405020304" pitchFamily="18" charset="0"/>
                <a:cs typeface="Times New Roman" panose="02020603050405020304" pitchFamily="18" charset="0"/>
              </a:rPr>
              <a:t> to the</a:t>
            </a:r>
          </a:p>
          <a:p>
            <a:pPr marL="457200" lvl="1"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system</a:t>
            </a:r>
            <a:r>
              <a:rPr lang="en-GB" dirty="0">
                <a:latin typeface="Times New Roman" panose="02020603050405020304" pitchFamily="18" charset="0"/>
                <a:cs typeface="Times New Roman" panose="02020603050405020304" pitchFamily="18" charset="0"/>
              </a:rPr>
              <a:t> or </a:t>
            </a:r>
            <a:r>
              <a:rPr lang="en-GB" b="1" dirty="0">
                <a:solidFill>
                  <a:srgbClr val="6600CC"/>
                </a:solidFill>
                <a:latin typeface="Times New Roman" panose="02020603050405020304" pitchFamily="18" charset="0"/>
                <a:cs typeface="Times New Roman" panose="02020603050405020304" pitchFamily="18" charset="0"/>
              </a:rPr>
              <a:t>product</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over</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time</a:t>
            </a:r>
            <a:r>
              <a:rPr lang="en-GB" dirty="0">
                <a:latin typeface="Times New Roman" panose="02020603050405020304" pitchFamily="18" charset="0"/>
                <a:cs typeface="Times New Roman" panose="02020603050405020304" pitchFamily="18" charset="0"/>
              </a:rPr>
              <a:t>.</a:t>
            </a:r>
          </a:p>
          <a:p>
            <a:pPr lvl="1" algn="just">
              <a:lnSpc>
                <a:spcPct val="15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They </a:t>
            </a:r>
            <a:r>
              <a:rPr lang="en-GB" b="1" dirty="0">
                <a:solidFill>
                  <a:srgbClr val="D60093"/>
                </a:solidFill>
                <a:latin typeface="Times New Roman" panose="02020603050405020304" pitchFamily="18" charset="0"/>
                <a:cs typeface="Times New Roman" panose="02020603050405020304" pitchFamily="18" charset="0"/>
              </a:rPr>
              <a:t>explore</a:t>
            </a:r>
            <a:r>
              <a:rPr lang="en-GB" dirty="0">
                <a:latin typeface="Times New Roman" panose="02020603050405020304" pitchFamily="18" charset="0"/>
                <a:cs typeface="Times New Roman" panose="02020603050405020304" pitchFamily="18" charset="0"/>
              </a:rPr>
              <a:t> </a:t>
            </a:r>
            <a:r>
              <a:rPr lang="en-GB" b="1" dirty="0">
                <a:solidFill>
                  <a:srgbClr val="D60093"/>
                </a:solidFill>
                <a:latin typeface="Times New Roman" panose="02020603050405020304" pitchFamily="18" charset="0"/>
                <a:cs typeface="Times New Roman" panose="02020603050405020304" pitchFamily="18" charset="0"/>
              </a:rPr>
              <a:t>future</a:t>
            </a:r>
            <a:r>
              <a:rPr lang="en-GB" dirty="0">
                <a:latin typeface="Times New Roman" panose="02020603050405020304" pitchFamily="18" charset="0"/>
                <a:cs typeface="Times New Roman" panose="02020603050405020304" pitchFamily="18" charset="0"/>
              </a:rPr>
              <a:t> </a:t>
            </a:r>
            <a:r>
              <a:rPr lang="en-GB" b="1" dirty="0">
                <a:solidFill>
                  <a:srgbClr val="D60093"/>
                </a:solidFill>
                <a:latin typeface="Times New Roman" panose="02020603050405020304" pitchFamily="18" charset="0"/>
                <a:cs typeface="Times New Roman" panose="02020603050405020304" pitchFamily="18" charset="0"/>
              </a:rPr>
              <a:t>user</a:t>
            </a:r>
            <a:r>
              <a:rPr lang="en-GB" dirty="0">
                <a:latin typeface="Times New Roman" panose="02020603050405020304" pitchFamily="18" charset="0"/>
                <a:cs typeface="Times New Roman" panose="02020603050405020304" pitchFamily="18" charset="0"/>
              </a:rPr>
              <a:t> </a:t>
            </a:r>
            <a:r>
              <a:rPr lang="en-GB" b="1" dirty="0">
                <a:solidFill>
                  <a:srgbClr val="D60093"/>
                </a:solidFill>
                <a:latin typeface="Times New Roman" panose="02020603050405020304" pitchFamily="18" charset="0"/>
                <a:cs typeface="Times New Roman" panose="02020603050405020304" pitchFamily="18" charset="0"/>
              </a:rPr>
              <a:t>needs</a:t>
            </a:r>
            <a:r>
              <a:rPr lang="en-GB" b="1" dirty="0">
                <a:solidFill>
                  <a:srgbClr val="FF0000"/>
                </a:solidFill>
                <a:latin typeface="Times New Roman" panose="02020603050405020304" pitchFamily="18" charset="0"/>
                <a:cs typeface="Times New Roman" panose="02020603050405020304" pitchFamily="18" charset="0"/>
              </a:rPr>
              <a:t>, technological advancements</a:t>
            </a:r>
            <a:r>
              <a:rPr lang="en-GB" dirty="0">
                <a:latin typeface="Times New Roman" panose="02020603050405020304" pitchFamily="18" charset="0"/>
                <a:cs typeface="Times New Roman" panose="02020603050405020304" pitchFamily="18" charset="0"/>
              </a:rPr>
              <a:t>, and </a:t>
            </a:r>
          </a:p>
          <a:p>
            <a:pPr marL="457200" lvl="1" indent="0" algn="just">
              <a:lnSpc>
                <a:spcPct val="150000"/>
              </a:lnSpc>
              <a:spcBef>
                <a:spcPts val="0"/>
              </a:spcBef>
              <a:buNone/>
            </a:pPr>
            <a:r>
              <a:rPr lang="en-GB" b="1" dirty="0">
                <a:solidFill>
                  <a:srgbClr val="FF0000"/>
                </a:solidFill>
                <a:latin typeface="Times New Roman" panose="02020603050405020304" pitchFamily="18" charset="0"/>
                <a:cs typeface="Times New Roman" panose="02020603050405020304" pitchFamily="18" charset="0"/>
              </a:rPr>
              <a:t>			market</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trends</a:t>
            </a:r>
            <a:r>
              <a:rPr lang="en-GB" dirty="0">
                <a:latin typeface="Times New Roman" panose="02020603050405020304" pitchFamily="18" charset="0"/>
                <a:cs typeface="Times New Roman" panose="02020603050405020304" pitchFamily="18" charset="0"/>
              </a:rPr>
              <a:t> to </a:t>
            </a:r>
            <a:r>
              <a:rPr lang="en-GB" b="1" dirty="0">
                <a:latin typeface="Times New Roman" panose="02020603050405020304" pitchFamily="18" charset="0"/>
                <a:cs typeface="Times New Roman" panose="02020603050405020304" pitchFamily="18" charset="0"/>
              </a:rPr>
              <a:t>anticipate future requirements </a:t>
            </a:r>
            <a:r>
              <a:rPr lang="en-GB" dirty="0">
                <a:latin typeface="Times New Roman" panose="02020603050405020304" pitchFamily="18" charset="0"/>
                <a:cs typeface="Times New Roman" panose="02020603050405020304" pitchFamily="18" charset="0"/>
              </a:rPr>
              <a:t>and </a:t>
            </a:r>
          </a:p>
          <a:p>
            <a:pPr marL="457200" lvl="1" indent="0" algn="just">
              <a:lnSpc>
                <a:spcPct val="150000"/>
              </a:lnSpc>
              <a:spcBef>
                <a:spcPts val="0"/>
              </a:spcBef>
              <a:buNone/>
            </a:pPr>
            <a:r>
              <a:rPr lang="en-GB" dirty="0">
                <a:latin typeface="Times New Roman" panose="02020603050405020304" pitchFamily="18" charset="0"/>
                <a:cs typeface="Times New Roman" panose="02020603050405020304" pitchFamily="18" charset="0"/>
              </a:rPr>
              <a:t>			</a:t>
            </a:r>
            <a:r>
              <a:rPr lang="en-GB" b="1" dirty="0">
                <a:solidFill>
                  <a:srgbClr val="660033"/>
                </a:solidFill>
                <a:latin typeface="Times New Roman" panose="02020603050405020304" pitchFamily="18" charset="0"/>
                <a:cs typeface="Times New Roman" panose="02020603050405020304" pitchFamily="18" charset="0"/>
              </a:rPr>
              <a:t>design implications.</a:t>
            </a:r>
          </a:p>
          <a:p>
            <a:pPr lvl="1" algn="just">
              <a:lnSpc>
                <a:spcPct val="150000"/>
              </a:lnSpc>
              <a:spcBef>
                <a:spcPts val="0"/>
              </a:spcBef>
              <a:buFont typeface="Wingdings" panose="05000000000000000000" pitchFamily="2" charset="2"/>
              <a:buChar char="§"/>
            </a:pPr>
            <a:r>
              <a:rPr lang="en-GB" b="1" dirty="0">
                <a:solidFill>
                  <a:srgbClr val="0000CC"/>
                </a:solidFill>
                <a:latin typeface="Times New Roman" panose="02020603050405020304" pitchFamily="18" charset="0"/>
                <a:cs typeface="Times New Roman" panose="02020603050405020304" pitchFamily="18" charset="0"/>
              </a:rPr>
              <a:t>Future scenarios </a:t>
            </a:r>
            <a:r>
              <a:rPr lang="en-GB" dirty="0">
                <a:latin typeface="Times New Roman" panose="02020603050405020304" pitchFamily="18" charset="0"/>
                <a:cs typeface="Times New Roman" panose="02020603050405020304" pitchFamily="18" charset="0"/>
              </a:rPr>
              <a:t>inform </a:t>
            </a:r>
            <a:r>
              <a:rPr lang="en-GB" b="1" dirty="0">
                <a:solidFill>
                  <a:srgbClr val="FF0000"/>
                </a:solidFill>
                <a:latin typeface="Times New Roman" panose="02020603050405020304" pitchFamily="18" charset="0"/>
                <a:cs typeface="Times New Roman" panose="02020603050405020304" pitchFamily="18" charset="0"/>
              </a:rPr>
              <a:t>long-term product planning</a:t>
            </a:r>
            <a:r>
              <a:rPr lang="en-GB" dirty="0">
                <a:latin typeface="Times New Roman" panose="02020603050405020304" pitchFamily="18" charset="0"/>
                <a:cs typeface="Times New Roman" panose="02020603050405020304" pitchFamily="18" charset="0"/>
              </a:rPr>
              <a:t>, </a:t>
            </a:r>
          </a:p>
          <a:p>
            <a:pPr marL="457200" lvl="1" indent="0" algn="just">
              <a:lnSpc>
                <a:spcPct val="150000"/>
              </a:lnSpc>
              <a:spcBef>
                <a:spcPts val="0"/>
              </a:spcBef>
              <a:buNone/>
            </a:pPr>
            <a:r>
              <a:rPr lang="en-GB" b="1" dirty="0">
                <a:solidFill>
                  <a:srgbClr val="FF0000"/>
                </a:solidFill>
                <a:latin typeface="Times New Roman" panose="02020603050405020304" pitchFamily="18" charset="0"/>
                <a:cs typeface="Times New Roman" panose="02020603050405020304" pitchFamily="18" charset="0"/>
              </a:rPr>
              <a:t>		innovation</a:t>
            </a:r>
            <a:r>
              <a:rPr lang="en-GB" dirty="0">
                <a:latin typeface="Times New Roman" panose="02020603050405020304" pitchFamily="18" charset="0"/>
                <a:cs typeface="Times New Roman" panose="02020603050405020304" pitchFamily="18" charset="0"/>
              </a:rPr>
              <a:t>, and </a:t>
            </a:r>
            <a:r>
              <a:rPr lang="en-GB" b="1" dirty="0">
                <a:solidFill>
                  <a:srgbClr val="FF0000"/>
                </a:solidFill>
                <a:latin typeface="Times New Roman" panose="02020603050405020304" pitchFamily="18" charset="0"/>
                <a:cs typeface="Times New Roman" panose="02020603050405020304" pitchFamily="18" charset="0"/>
              </a:rPr>
              <a:t>strategic</a:t>
            </a:r>
            <a:r>
              <a:rPr lang="en-GB"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decision-making</a:t>
            </a:r>
            <a:r>
              <a:rPr lang="en-GB"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By using </a:t>
            </a:r>
            <a:r>
              <a:rPr lang="en-GB" sz="2400" b="1" dirty="0">
                <a:latin typeface="Times New Roman" panose="02020603050405020304" pitchFamily="18" charset="0"/>
                <a:cs typeface="Times New Roman" panose="02020603050405020304" pitchFamily="18" charset="0"/>
              </a:rPr>
              <a:t>different</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types</a:t>
            </a:r>
            <a:r>
              <a:rPr lang="en-GB" sz="2400" dirty="0">
                <a:latin typeface="Times New Roman" panose="02020603050405020304" pitchFamily="18" charset="0"/>
                <a:cs typeface="Times New Roman" panose="02020603050405020304" pitchFamily="18" charset="0"/>
              </a:rPr>
              <a:t> of </a:t>
            </a:r>
            <a:r>
              <a:rPr lang="en-GB" sz="2400" b="1" dirty="0">
                <a:latin typeface="Times New Roman" panose="02020603050405020304" pitchFamily="18" charset="0"/>
                <a:cs typeface="Times New Roman" panose="02020603050405020304" pitchFamily="18" charset="0"/>
              </a:rPr>
              <a:t>scenarios</a:t>
            </a:r>
            <a:r>
              <a:rPr lang="en-GB" sz="2400" dirty="0">
                <a:latin typeface="Times New Roman" panose="02020603050405020304" pitchFamily="18" charset="0"/>
                <a:cs typeface="Times New Roman" panose="02020603050405020304" pitchFamily="18" charset="0"/>
              </a:rPr>
              <a:t> in </a:t>
            </a:r>
            <a:r>
              <a:rPr lang="en-GB" sz="2400" b="1" dirty="0">
                <a:solidFill>
                  <a:srgbClr val="6600CC"/>
                </a:solidFill>
                <a:latin typeface="Times New Roman" panose="02020603050405020304" pitchFamily="18" charset="0"/>
                <a:cs typeface="Times New Roman" panose="02020603050405020304" pitchFamily="18" charset="0"/>
              </a:rPr>
              <a:t>requirement elicitation, stakeholders</a:t>
            </a:r>
            <a:r>
              <a:rPr lang="en-GB" sz="24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can gain a </a:t>
            </a:r>
            <a:r>
              <a:rPr lang="en-GB" sz="2400" b="1" dirty="0">
                <a:solidFill>
                  <a:srgbClr val="006600"/>
                </a:solidFill>
                <a:latin typeface="Times New Roman" panose="02020603050405020304" pitchFamily="18" charset="0"/>
                <a:cs typeface="Times New Roman" panose="02020603050405020304" pitchFamily="18" charset="0"/>
              </a:rPr>
              <a:t>comprehensive</a:t>
            </a:r>
            <a:r>
              <a:rPr lang="en-GB" sz="2400" dirty="0">
                <a:latin typeface="Times New Roman" panose="02020603050405020304" pitchFamily="18" charset="0"/>
                <a:cs typeface="Times New Roman" panose="02020603050405020304" pitchFamily="18" charset="0"/>
              </a:rPr>
              <a:t> </a:t>
            </a:r>
            <a:r>
              <a:rPr lang="en-GB" sz="2400" b="1" dirty="0">
                <a:solidFill>
                  <a:srgbClr val="006600"/>
                </a:solidFill>
                <a:latin typeface="Times New Roman" panose="02020603050405020304" pitchFamily="18" charset="0"/>
                <a:cs typeface="Times New Roman" panose="02020603050405020304" pitchFamily="18" charset="0"/>
              </a:rPr>
              <a:t>understanding</a:t>
            </a:r>
            <a:r>
              <a:rPr lang="en-GB" sz="2400" dirty="0">
                <a:latin typeface="Times New Roman" panose="02020603050405020304" pitchFamily="18" charset="0"/>
                <a:cs typeface="Times New Roman" panose="02020603050405020304" pitchFamily="18" charset="0"/>
              </a:rPr>
              <a:t> of </a:t>
            </a:r>
            <a:r>
              <a:rPr lang="en-GB" sz="2400" b="1" dirty="0">
                <a:solidFill>
                  <a:srgbClr val="006600"/>
                </a:solidFill>
                <a:latin typeface="Times New Roman" panose="02020603050405020304" pitchFamily="18" charset="0"/>
                <a:cs typeface="Times New Roman" panose="02020603050405020304" pitchFamily="18" charset="0"/>
              </a:rPr>
              <a:t>user</a:t>
            </a:r>
            <a:r>
              <a:rPr lang="en-GB" sz="2400" dirty="0">
                <a:latin typeface="Times New Roman" panose="02020603050405020304" pitchFamily="18" charset="0"/>
                <a:cs typeface="Times New Roman" panose="02020603050405020304" pitchFamily="18" charset="0"/>
              </a:rPr>
              <a:t> </a:t>
            </a:r>
            <a:r>
              <a:rPr lang="en-GB" sz="2400" b="1" dirty="0">
                <a:solidFill>
                  <a:srgbClr val="006600"/>
                </a:solidFill>
                <a:latin typeface="Times New Roman" panose="02020603050405020304" pitchFamily="18" charset="0"/>
                <a:cs typeface="Times New Roman" panose="02020603050405020304" pitchFamily="18" charset="0"/>
              </a:rPr>
              <a:t>needs</a:t>
            </a:r>
            <a:r>
              <a:rPr lang="en-GB" sz="24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system</a:t>
            </a:r>
            <a:r>
              <a:rPr lang="en-GB" sz="2400" b="1"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functionality</a:t>
            </a:r>
            <a:r>
              <a:rPr lang="en-GB" sz="2400" dirty="0">
                <a:latin typeface="Times New Roman" panose="02020603050405020304" pitchFamily="18" charset="0"/>
                <a:cs typeface="Times New Roman" panose="02020603050405020304" pitchFamily="18" charset="0"/>
              </a:rPr>
              <a:t>, and </a:t>
            </a:r>
            <a:r>
              <a:rPr lang="en-GB" sz="2400" b="1" dirty="0">
                <a:solidFill>
                  <a:srgbClr val="0000CC"/>
                </a:solidFill>
                <a:latin typeface="Times New Roman" panose="02020603050405020304" pitchFamily="18" charset="0"/>
                <a:cs typeface="Times New Roman" panose="02020603050405020304" pitchFamily="18" charset="0"/>
              </a:rPr>
              <a:t>design</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considerations</a:t>
            </a:r>
            <a:r>
              <a:rPr lang="en-GB" sz="2400" dirty="0">
                <a:latin typeface="Times New Roman" panose="02020603050405020304" pitchFamily="18" charset="0"/>
                <a:cs typeface="Times New Roman" panose="02020603050405020304" pitchFamily="18" charset="0"/>
              </a:rPr>
              <a:t>, leading to the </a:t>
            </a: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development of effective solutions </a:t>
            </a:r>
            <a:r>
              <a:rPr lang="en-GB" sz="2400" dirty="0">
                <a:latin typeface="Times New Roman" panose="02020603050405020304" pitchFamily="18" charset="0"/>
                <a:cs typeface="Times New Roman" panose="02020603050405020304" pitchFamily="18" charset="0"/>
              </a:rPr>
              <a:t>that </a:t>
            </a:r>
            <a:r>
              <a:rPr lang="en-GB" sz="2400" b="1" dirty="0">
                <a:solidFill>
                  <a:srgbClr val="FF0000"/>
                </a:solidFill>
                <a:latin typeface="Times New Roman" panose="02020603050405020304" pitchFamily="18" charset="0"/>
                <a:cs typeface="Times New Roman" panose="02020603050405020304" pitchFamily="18" charset="0"/>
              </a:rPr>
              <a:t>meet user requirements</a:t>
            </a:r>
          </a:p>
        </p:txBody>
      </p:sp>
      <p:sp>
        <p:nvSpPr>
          <p:cNvPr id="4" name="Slide Number Placeholder 3"/>
          <p:cNvSpPr>
            <a:spLocks noGrp="1"/>
          </p:cNvSpPr>
          <p:nvPr>
            <p:ph type="sldNum" sz="quarter" idx="12"/>
          </p:nvPr>
        </p:nvSpPr>
        <p:spPr/>
        <p:txBody>
          <a:bodyPr/>
          <a:lstStyle/>
          <a:p>
            <a:fld id="{22135F09-8F67-4CD9-BE14-FD825BACE1E6}" type="slidenum">
              <a:rPr lang="en-GB" smtClean="0"/>
              <a:t>37</a:t>
            </a:fld>
            <a:endParaRPr lang="en-GB" dirty="0"/>
          </a:p>
        </p:txBody>
      </p:sp>
    </p:spTree>
    <p:extLst>
      <p:ext uri="{BB962C8B-B14F-4D97-AF65-F5344CB8AC3E}">
        <p14:creationId xmlns:p14="http://schemas.microsoft.com/office/powerpoint/2010/main" val="2360747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20261"/>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Questions for Identifying Scenarios </a:t>
            </a:r>
          </a:p>
        </p:txBody>
      </p:sp>
      <p:sp>
        <p:nvSpPr>
          <p:cNvPr id="3" name="Content Placeholder 2"/>
          <p:cNvSpPr>
            <a:spLocks noGrp="1"/>
          </p:cNvSpPr>
          <p:nvPr>
            <p:ph idx="1"/>
          </p:nvPr>
        </p:nvSpPr>
        <p:spPr>
          <a:xfrm>
            <a:off x="0" y="346840"/>
            <a:ext cx="12192000" cy="6511159"/>
          </a:xfrm>
        </p:spPr>
        <p:txBody>
          <a:bodyPr>
            <a:normAutofit/>
          </a:bodyPr>
          <a:lstStyle/>
          <a:p>
            <a:pPr algn="just">
              <a:lnSpc>
                <a:spcPct val="16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What are the </a:t>
            </a:r>
            <a:r>
              <a:rPr lang="en-US" sz="3200" b="1" dirty="0">
                <a:latin typeface="Times New Roman" panose="02020603050405020304" pitchFamily="18" charset="0"/>
                <a:cs typeface="Times New Roman" panose="02020603050405020304" pitchFamily="18" charset="0"/>
              </a:rPr>
              <a:t>tasks</a:t>
            </a:r>
            <a:r>
              <a:rPr lang="en-US" sz="3200" dirty="0">
                <a:latin typeface="Times New Roman" panose="02020603050405020304" pitchFamily="18" charset="0"/>
                <a:cs typeface="Times New Roman" panose="02020603050405020304" pitchFamily="18" charset="0"/>
              </a:rPr>
              <a:t> that the </a:t>
            </a:r>
            <a:r>
              <a:rPr lang="en-US" sz="3200" b="1" dirty="0">
                <a:latin typeface="Times New Roman" panose="02020603050405020304" pitchFamily="18" charset="0"/>
                <a:cs typeface="Times New Roman" panose="02020603050405020304" pitchFamily="18" charset="0"/>
              </a:rPr>
              <a:t>actor</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wants</a:t>
            </a:r>
            <a:r>
              <a:rPr lang="en-US" sz="3200" dirty="0">
                <a:latin typeface="Times New Roman" panose="02020603050405020304" pitchFamily="18" charset="0"/>
                <a:cs typeface="Times New Roman" panose="02020603050405020304" pitchFamily="18" charset="0"/>
              </a:rPr>
              <a:t> the </a:t>
            </a:r>
            <a:r>
              <a:rPr lang="en-US" sz="3200" b="1" dirty="0">
                <a:latin typeface="Times New Roman" panose="02020603050405020304" pitchFamily="18" charset="0"/>
                <a:cs typeface="Times New Roman" panose="02020603050405020304" pitchFamily="18" charset="0"/>
              </a:rPr>
              <a:t>system</a:t>
            </a:r>
            <a:r>
              <a:rPr lang="en-US" sz="3200" dirty="0">
                <a:latin typeface="Times New Roman" panose="02020603050405020304" pitchFamily="18" charset="0"/>
                <a:cs typeface="Times New Roman" panose="02020603050405020304" pitchFamily="18" charset="0"/>
              </a:rPr>
              <a:t> to </a:t>
            </a:r>
            <a:r>
              <a:rPr lang="en-US" sz="3200" b="1" dirty="0">
                <a:latin typeface="Times New Roman" panose="02020603050405020304" pitchFamily="18" charset="0"/>
                <a:cs typeface="Times New Roman" panose="02020603050405020304" pitchFamily="18" charset="0"/>
              </a:rPr>
              <a:t>perform</a:t>
            </a:r>
            <a:r>
              <a:rPr lang="en-US" sz="3200" dirty="0">
                <a:latin typeface="Times New Roman" panose="02020603050405020304" pitchFamily="18" charset="0"/>
                <a:cs typeface="Times New Roman" panose="02020603050405020304" pitchFamily="18" charset="0"/>
              </a:rPr>
              <a:t>?</a:t>
            </a:r>
          </a:p>
          <a:p>
            <a:pPr algn="just">
              <a:lnSpc>
                <a:spcPct val="16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What </a:t>
            </a:r>
            <a:r>
              <a:rPr lang="en-US" sz="3200" b="1" dirty="0">
                <a:solidFill>
                  <a:srgbClr val="0000FF"/>
                </a:solidFill>
                <a:latin typeface="Times New Roman" panose="02020603050405020304" pitchFamily="18" charset="0"/>
                <a:cs typeface="Times New Roman" panose="02020603050405020304" pitchFamily="18" charset="0"/>
              </a:rPr>
              <a:t>information</a:t>
            </a:r>
            <a:r>
              <a:rPr lang="en-US" sz="3200" dirty="0">
                <a:latin typeface="Times New Roman" panose="02020603050405020304" pitchFamily="18" charset="0"/>
                <a:cs typeface="Times New Roman" panose="02020603050405020304" pitchFamily="18" charset="0"/>
              </a:rPr>
              <a:t> </a:t>
            </a:r>
            <a:r>
              <a:rPr lang="en-US" sz="3200" b="1" dirty="0">
                <a:solidFill>
                  <a:srgbClr val="0000FF"/>
                </a:solidFill>
                <a:latin typeface="Times New Roman" panose="02020603050405020304" pitchFamily="18" charset="0"/>
                <a:cs typeface="Times New Roman" panose="02020603050405020304" pitchFamily="18" charset="0"/>
              </a:rPr>
              <a:t>does</a:t>
            </a:r>
            <a:r>
              <a:rPr lang="en-US" sz="3200" dirty="0">
                <a:latin typeface="Times New Roman" panose="02020603050405020304" pitchFamily="18" charset="0"/>
                <a:cs typeface="Times New Roman" panose="02020603050405020304" pitchFamily="18" charset="0"/>
              </a:rPr>
              <a:t> the </a:t>
            </a:r>
            <a:r>
              <a:rPr lang="en-US" sz="3200" b="1" dirty="0">
                <a:solidFill>
                  <a:srgbClr val="0000FF"/>
                </a:solidFill>
                <a:latin typeface="Times New Roman" panose="02020603050405020304" pitchFamily="18" charset="0"/>
                <a:cs typeface="Times New Roman" panose="02020603050405020304" pitchFamily="18" charset="0"/>
              </a:rPr>
              <a:t>actor</a:t>
            </a:r>
            <a:r>
              <a:rPr lang="en-US" sz="3200" dirty="0">
                <a:latin typeface="Times New Roman" panose="02020603050405020304" pitchFamily="18" charset="0"/>
                <a:cs typeface="Times New Roman" panose="02020603050405020304" pitchFamily="18" charset="0"/>
              </a:rPr>
              <a:t> </a:t>
            </a:r>
            <a:r>
              <a:rPr lang="en-US" sz="3200" b="1" dirty="0">
                <a:solidFill>
                  <a:srgbClr val="0000FF"/>
                </a:solidFill>
                <a:latin typeface="Times New Roman" panose="02020603050405020304" pitchFamily="18" charset="0"/>
                <a:cs typeface="Times New Roman" panose="02020603050405020304" pitchFamily="18" charset="0"/>
              </a:rPr>
              <a:t>access</a:t>
            </a:r>
            <a:r>
              <a:rPr lang="en-US" sz="3200" dirty="0">
                <a:latin typeface="Times New Roman" panose="02020603050405020304" pitchFamily="18" charset="0"/>
                <a:cs typeface="Times New Roman" panose="02020603050405020304" pitchFamily="18" charset="0"/>
              </a:rPr>
              <a:t>? </a:t>
            </a:r>
            <a:r>
              <a:rPr lang="en-US" sz="3200" b="1" dirty="0">
                <a:solidFill>
                  <a:srgbClr val="A50021"/>
                </a:solidFill>
                <a:latin typeface="Times New Roman" panose="02020603050405020304" pitchFamily="18" charset="0"/>
                <a:cs typeface="Times New Roman" panose="02020603050405020304" pitchFamily="18" charset="0"/>
              </a:rPr>
              <a:t>Who creates that data</a:t>
            </a:r>
            <a:r>
              <a:rPr lang="en-US" sz="3200" dirty="0">
                <a:latin typeface="Times New Roman" panose="02020603050405020304" pitchFamily="18" charset="0"/>
                <a:cs typeface="Times New Roman" panose="02020603050405020304" pitchFamily="18" charset="0"/>
              </a:rPr>
              <a:t>? Can it be </a:t>
            </a:r>
            <a:r>
              <a:rPr lang="en-US" sz="3200" b="1" dirty="0">
                <a:latin typeface="Times New Roman" panose="02020603050405020304" pitchFamily="18" charset="0"/>
                <a:cs typeface="Times New Roman" panose="02020603050405020304" pitchFamily="18" charset="0"/>
              </a:rPr>
              <a:t>modified</a:t>
            </a:r>
            <a:r>
              <a:rPr lang="en-US" sz="3200" dirty="0">
                <a:latin typeface="Times New Roman" panose="02020603050405020304" pitchFamily="18" charset="0"/>
                <a:cs typeface="Times New Roman" panose="02020603050405020304" pitchFamily="18" charset="0"/>
              </a:rPr>
              <a:t> or </a:t>
            </a:r>
            <a:r>
              <a:rPr lang="en-US" sz="3200" b="1" dirty="0">
                <a:latin typeface="Times New Roman" panose="02020603050405020304" pitchFamily="18" charset="0"/>
                <a:cs typeface="Times New Roman" panose="02020603050405020304" pitchFamily="18" charset="0"/>
              </a:rPr>
              <a:t>removed</a:t>
            </a:r>
            <a:r>
              <a:rPr lang="en-US" sz="3200" dirty="0">
                <a:latin typeface="Times New Roman" panose="02020603050405020304" pitchFamily="18" charset="0"/>
                <a:cs typeface="Times New Roman" panose="02020603050405020304" pitchFamily="18" charset="0"/>
              </a:rPr>
              <a:t>? By </a:t>
            </a:r>
            <a:r>
              <a:rPr lang="en-US" sz="3200" b="1" dirty="0">
                <a:latin typeface="Times New Roman" panose="02020603050405020304" pitchFamily="18" charset="0"/>
                <a:cs typeface="Times New Roman" panose="02020603050405020304" pitchFamily="18" charset="0"/>
              </a:rPr>
              <a:t>whom</a:t>
            </a:r>
            <a:r>
              <a:rPr lang="en-US" sz="3200" dirty="0">
                <a:latin typeface="Times New Roman" panose="02020603050405020304" pitchFamily="18" charset="0"/>
                <a:cs typeface="Times New Roman" panose="02020603050405020304" pitchFamily="18" charset="0"/>
              </a:rPr>
              <a:t>?</a:t>
            </a:r>
          </a:p>
          <a:p>
            <a:pPr algn="just">
              <a:lnSpc>
                <a:spcPct val="16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Which </a:t>
            </a:r>
            <a:r>
              <a:rPr lang="en-US" sz="3200" b="1" dirty="0">
                <a:solidFill>
                  <a:srgbClr val="6600CC"/>
                </a:solidFill>
                <a:latin typeface="Times New Roman" panose="02020603050405020304" pitchFamily="18" charset="0"/>
                <a:cs typeface="Times New Roman" panose="02020603050405020304" pitchFamily="18" charset="0"/>
              </a:rPr>
              <a:t>external changes does</a:t>
            </a:r>
            <a:r>
              <a:rPr lang="en-US" sz="3200" dirty="0">
                <a:solidFill>
                  <a:srgbClr val="6600CC"/>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the </a:t>
            </a:r>
            <a:r>
              <a:rPr lang="en-US" sz="3200" b="1" dirty="0">
                <a:solidFill>
                  <a:srgbClr val="6600CC"/>
                </a:solidFill>
                <a:latin typeface="Times New Roman" panose="02020603050405020304" pitchFamily="18" charset="0"/>
                <a:cs typeface="Times New Roman" panose="02020603050405020304" pitchFamily="18" charset="0"/>
              </a:rPr>
              <a:t>actor</a:t>
            </a:r>
            <a:r>
              <a:rPr lang="en-US" sz="3200" dirty="0">
                <a:latin typeface="Times New Roman" panose="02020603050405020304" pitchFamily="18" charset="0"/>
                <a:cs typeface="Times New Roman" panose="02020603050405020304" pitchFamily="18" charset="0"/>
              </a:rPr>
              <a:t> need to </a:t>
            </a:r>
            <a:r>
              <a:rPr lang="en-US" sz="3200" b="1" dirty="0">
                <a:solidFill>
                  <a:srgbClr val="6600CC"/>
                </a:solidFill>
                <a:latin typeface="Times New Roman" panose="02020603050405020304" pitchFamily="18" charset="0"/>
                <a:cs typeface="Times New Roman" panose="02020603050405020304" pitchFamily="18" charset="0"/>
              </a:rPr>
              <a:t>inform</a:t>
            </a:r>
            <a:r>
              <a:rPr lang="en-US" sz="3200" dirty="0">
                <a:latin typeface="Times New Roman" panose="02020603050405020304" pitchFamily="18" charset="0"/>
                <a:cs typeface="Times New Roman" panose="02020603050405020304" pitchFamily="18" charset="0"/>
              </a:rPr>
              <a:t> the </a:t>
            </a:r>
            <a:r>
              <a:rPr lang="en-US" sz="3200" b="1" dirty="0">
                <a:solidFill>
                  <a:srgbClr val="6600CC"/>
                </a:solidFill>
                <a:latin typeface="Times New Roman" panose="02020603050405020304" pitchFamily="18" charset="0"/>
                <a:cs typeface="Times New Roman" panose="02020603050405020304" pitchFamily="18" charset="0"/>
              </a:rPr>
              <a:t>system</a:t>
            </a:r>
            <a:r>
              <a:rPr lang="en-US" sz="3200" dirty="0">
                <a:latin typeface="Times New Roman" panose="02020603050405020304" pitchFamily="18" charset="0"/>
                <a:cs typeface="Times New Roman" panose="02020603050405020304" pitchFamily="18" charset="0"/>
              </a:rPr>
              <a:t> </a:t>
            </a:r>
            <a:r>
              <a:rPr lang="en-US" sz="3200" b="1" dirty="0">
                <a:solidFill>
                  <a:srgbClr val="6600CC"/>
                </a:solidFill>
                <a:latin typeface="Times New Roman" panose="02020603050405020304" pitchFamily="18" charset="0"/>
                <a:cs typeface="Times New Roman" panose="02020603050405020304" pitchFamily="18" charset="0"/>
              </a:rPr>
              <a:t>about</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How often? When?</a:t>
            </a:r>
          </a:p>
          <a:p>
            <a:pPr algn="just">
              <a:lnSpc>
                <a:spcPct val="16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Which </a:t>
            </a:r>
            <a:r>
              <a:rPr lang="en-US" sz="3200" b="1" dirty="0">
                <a:solidFill>
                  <a:srgbClr val="FF0000"/>
                </a:solidFill>
                <a:latin typeface="Times New Roman" panose="02020603050405020304" pitchFamily="18" charset="0"/>
                <a:cs typeface="Times New Roman" panose="02020603050405020304" pitchFamily="18" charset="0"/>
              </a:rPr>
              <a:t>events</a:t>
            </a:r>
            <a:r>
              <a:rPr lang="en-US" sz="3200" dirty="0">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does</a:t>
            </a:r>
            <a:r>
              <a:rPr lang="en-US" sz="3200" dirty="0">
                <a:latin typeface="Times New Roman" panose="02020603050405020304" pitchFamily="18" charset="0"/>
                <a:cs typeface="Times New Roman" panose="02020603050405020304" pitchFamily="18" charset="0"/>
              </a:rPr>
              <a:t> the </a:t>
            </a:r>
            <a:r>
              <a:rPr lang="en-US" sz="3200" b="1" dirty="0">
                <a:solidFill>
                  <a:srgbClr val="FF0000"/>
                </a:solidFill>
                <a:latin typeface="Times New Roman" panose="02020603050405020304" pitchFamily="18" charset="0"/>
                <a:cs typeface="Times New Roman" panose="02020603050405020304" pitchFamily="18" charset="0"/>
              </a:rPr>
              <a:t>system</a:t>
            </a:r>
            <a:r>
              <a:rPr lang="en-US" sz="3200" dirty="0">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need</a:t>
            </a:r>
            <a:r>
              <a:rPr lang="en-US" sz="3200" dirty="0">
                <a:latin typeface="Times New Roman" panose="02020603050405020304" pitchFamily="18" charset="0"/>
                <a:cs typeface="Times New Roman" panose="02020603050405020304" pitchFamily="18" charset="0"/>
              </a:rPr>
              <a:t> to </a:t>
            </a:r>
            <a:r>
              <a:rPr lang="en-US" sz="3200" b="1" dirty="0">
                <a:solidFill>
                  <a:srgbClr val="FF0000"/>
                </a:solidFill>
                <a:latin typeface="Times New Roman" panose="02020603050405020304" pitchFamily="18" charset="0"/>
                <a:cs typeface="Times New Roman" panose="02020603050405020304" pitchFamily="18" charset="0"/>
              </a:rPr>
              <a:t>inform</a:t>
            </a:r>
            <a:r>
              <a:rPr lang="en-US" sz="3200" dirty="0">
                <a:latin typeface="Times New Roman" panose="02020603050405020304" pitchFamily="18" charset="0"/>
                <a:cs typeface="Times New Roman" panose="02020603050405020304" pitchFamily="18" charset="0"/>
              </a:rPr>
              <a:t> the </a:t>
            </a:r>
            <a:r>
              <a:rPr lang="en-US" sz="3200" b="1" dirty="0">
                <a:solidFill>
                  <a:srgbClr val="FF0000"/>
                </a:solidFill>
                <a:latin typeface="Times New Roman" panose="02020603050405020304" pitchFamily="18" charset="0"/>
                <a:cs typeface="Times New Roman" panose="02020603050405020304" pitchFamily="18" charset="0"/>
              </a:rPr>
              <a:t>actor</a:t>
            </a:r>
            <a:r>
              <a:rPr lang="en-US" sz="3200" dirty="0">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about</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With what latency</a:t>
            </a:r>
            <a:r>
              <a:rPr lang="en-US" sz="3200" dirty="0">
                <a:latin typeface="Times New Roman" panose="02020603050405020304" pitchFamily="18" charset="0"/>
                <a:cs typeface="Times New Roman" panose="02020603050405020304" pitchFamily="18" charset="0"/>
              </a:rPr>
              <a:t>?</a:t>
            </a:r>
          </a:p>
          <a:p>
            <a:pPr algn="just">
              <a:lnSpc>
                <a:spcPct val="160000"/>
              </a:lnSpc>
              <a:spcBef>
                <a:spcPts val="0"/>
              </a:spcBef>
              <a:buFont typeface="Wingdings" panose="05000000000000000000" pitchFamily="2" charset="2"/>
              <a:buChar char="§"/>
            </a:pPr>
            <a:endParaRPr lang="en-US" sz="3200" dirty="0">
              <a:latin typeface="Times New Roman" panose="02020603050405020304" pitchFamily="18" charset="0"/>
              <a:cs typeface="Times New Roman" panose="02020603050405020304" pitchFamily="18" charset="0"/>
            </a:endParaRPr>
          </a:p>
          <a:p>
            <a:pPr algn="just">
              <a:lnSpc>
                <a:spcPct val="160000"/>
              </a:lnSpc>
              <a:spcBef>
                <a:spcPts val="0"/>
              </a:spcBef>
              <a:buFont typeface="Wingdings" panose="05000000000000000000" pitchFamily="2" charset="2"/>
              <a:buChar char="§"/>
            </a:pPr>
            <a:endParaRPr lang="en-GB" sz="3200" dirty="0">
              <a:latin typeface="Times New Roman" panose="02020603050405020304" pitchFamily="18" charset="0"/>
              <a:cs typeface="Times New Roman" panose="02020603050405020304" pitchFamily="18" charset="0"/>
            </a:endParaRPr>
          </a:p>
          <a:p>
            <a:pPr algn="just">
              <a:lnSpc>
                <a:spcPct val="160000"/>
              </a:lnSpc>
              <a:spcBef>
                <a:spcPts val="0"/>
              </a:spcBef>
              <a:buFont typeface="Wingdings" panose="05000000000000000000" pitchFamily="2" charset="2"/>
              <a:buChar char="§"/>
            </a:pPr>
            <a:endParaRPr lang="en-US" sz="3200" dirty="0">
              <a:latin typeface="Times New Roman" panose="02020603050405020304" pitchFamily="18" charset="0"/>
              <a:cs typeface="Times New Roman" panose="02020603050405020304" pitchFamily="18" charset="0"/>
            </a:endParaRPr>
          </a:p>
          <a:p>
            <a:pPr algn="just">
              <a:lnSpc>
                <a:spcPct val="160000"/>
              </a:lnSpc>
              <a:spcBef>
                <a:spcPts val="0"/>
              </a:spcBef>
              <a:buFont typeface="Wingdings" panose="05000000000000000000" pitchFamily="2" charset="2"/>
              <a:buChar char="§"/>
            </a:pPr>
            <a:endParaRPr lang="en-GB" sz="3200" dirty="0">
              <a:latin typeface="Times New Roman" panose="02020603050405020304" pitchFamily="18" charset="0"/>
              <a:cs typeface="Times New Roman" panose="02020603050405020304" pitchFamily="18" charset="0"/>
            </a:endParaRPr>
          </a:p>
          <a:p>
            <a:pPr algn="just">
              <a:lnSpc>
                <a:spcPct val="160000"/>
              </a:lnSpc>
              <a:spcBef>
                <a:spcPts val="0"/>
              </a:spcBef>
              <a:buFont typeface="Wingdings" panose="05000000000000000000" pitchFamily="2" charset="2"/>
              <a:buChar char="§"/>
            </a:pPr>
            <a:endParaRPr lang="en-GB"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35C893-C4CD-4D87-9D65-21EA4BF19174}" type="slidenum">
              <a:rPr lang="en-GB" smtClean="0"/>
              <a:t>38</a:t>
            </a:fld>
            <a:endParaRPr lang="en-GB"/>
          </a:p>
        </p:txBody>
      </p:sp>
    </p:spTree>
    <p:extLst>
      <p:ext uri="{BB962C8B-B14F-4D97-AF65-F5344CB8AC3E}">
        <p14:creationId xmlns:p14="http://schemas.microsoft.com/office/powerpoint/2010/main" val="1628034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61256"/>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2. Identifying Scenarios-----</a:t>
            </a:r>
            <a:endParaRPr lang="en-GB" sz="2800" dirty="0"/>
          </a:p>
        </p:txBody>
      </p:sp>
      <p:sp>
        <p:nvSpPr>
          <p:cNvPr id="3" name="Content Placeholder 2"/>
          <p:cNvSpPr>
            <a:spLocks noGrp="1"/>
          </p:cNvSpPr>
          <p:nvPr>
            <p:ph idx="1"/>
          </p:nvPr>
        </p:nvSpPr>
        <p:spPr>
          <a:xfrm>
            <a:off x="146957" y="261257"/>
            <a:ext cx="11903529" cy="6596743"/>
          </a:xfrm>
        </p:spPr>
        <p:txBody>
          <a:bodyPr>
            <a:noAutofit/>
          </a:bodyPr>
          <a:lstStyle/>
          <a:p>
            <a:pPr lvl="0" algn="just">
              <a:lnSpc>
                <a:spcPct val="160000"/>
              </a:lnSpc>
              <a:spcBef>
                <a:spcPts val="0"/>
              </a:spcBef>
              <a:buFont typeface="Wingdings" panose="05000000000000000000" pitchFamily="2" charset="2"/>
              <a:buChar char="§"/>
            </a:pPr>
            <a:r>
              <a:rPr lang="en-US" sz="2600" b="1" dirty="0">
                <a:latin typeface="Times New Roman" panose="02020603050405020304" pitchFamily="18" charset="0"/>
                <a:cs typeface="Times New Roman" panose="02020603050405020304" pitchFamily="18" charset="0"/>
              </a:rPr>
              <a:t>Developers</a:t>
            </a:r>
            <a:r>
              <a:rPr lang="en-US" sz="2600" dirty="0">
                <a:latin typeface="Times New Roman" panose="02020603050405020304" pitchFamily="18" charset="0"/>
                <a:cs typeface="Times New Roman" panose="02020603050405020304" pitchFamily="18" charset="0"/>
              </a:rPr>
              <a:t> use </a:t>
            </a:r>
            <a:r>
              <a:rPr lang="en-US" sz="2600" b="1" dirty="0">
                <a:latin typeface="Times New Roman" panose="02020603050405020304" pitchFamily="18" charset="0"/>
                <a:cs typeface="Times New Roman" panose="02020603050405020304" pitchFamily="18" charset="0"/>
              </a:rPr>
              <a:t>existing</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documents</a:t>
            </a:r>
            <a:r>
              <a:rPr lang="en-US" sz="2600" dirty="0">
                <a:latin typeface="Times New Roman" panose="02020603050405020304" pitchFamily="18" charset="0"/>
                <a:cs typeface="Times New Roman" panose="02020603050405020304" pitchFamily="18" charset="0"/>
              </a:rPr>
              <a:t> about the </a:t>
            </a:r>
            <a:r>
              <a:rPr lang="en-US" sz="2600" b="1" dirty="0">
                <a:solidFill>
                  <a:srgbClr val="0000CC"/>
                </a:solidFill>
                <a:latin typeface="Times New Roman" panose="02020603050405020304" pitchFamily="18" charset="0"/>
                <a:cs typeface="Times New Roman" panose="02020603050405020304" pitchFamily="18" charset="0"/>
              </a:rPr>
              <a:t>application</a:t>
            </a:r>
            <a:r>
              <a:rPr lang="en-US" sz="2600" dirty="0">
                <a:latin typeface="Times New Roman" panose="02020603050405020304" pitchFamily="18" charset="0"/>
                <a:cs typeface="Times New Roman" panose="02020603050405020304" pitchFamily="18" charset="0"/>
              </a:rPr>
              <a:t> </a:t>
            </a:r>
            <a:r>
              <a:rPr lang="en-US" sz="2600" b="1" dirty="0">
                <a:solidFill>
                  <a:srgbClr val="0000CC"/>
                </a:solidFill>
                <a:latin typeface="Times New Roman" panose="02020603050405020304" pitchFamily="18" charset="0"/>
                <a:cs typeface="Times New Roman" panose="02020603050405020304" pitchFamily="18" charset="0"/>
              </a:rPr>
              <a:t>domain</a:t>
            </a:r>
            <a:r>
              <a:rPr lang="en-US" sz="2600" dirty="0">
                <a:latin typeface="Times New Roman" panose="02020603050405020304" pitchFamily="18" charset="0"/>
                <a:cs typeface="Times New Roman" panose="02020603050405020304" pitchFamily="18" charset="0"/>
              </a:rPr>
              <a:t> to answer these </a:t>
            </a:r>
            <a:r>
              <a:rPr lang="en-US" sz="2600" b="1" dirty="0">
                <a:solidFill>
                  <a:srgbClr val="A50021"/>
                </a:solidFill>
                <a:latin typeface="Times New Roman" panose="02020603050405020304" pitchFamily="18" charset="0"/>
                <a:cs typeface="Times New Roman" panose="02020603050405020304" pitchFamily="18" charset="0"/>
              </a:rPr>
              <a:t>questions </a:t>
            </a:r>
            <a:r>
              <a:rPr lang="en-US" sz="2600" dirty="0">
                <a:latin typeface="Times New Roman" panose="02020603050405020304" pitchFamily="18" charset="0"/>
                <a:cs typeface="Times New Roman" panose="02020603050405020304" pitchFamily="18" charset="0"/>
              </a:rPr>
              <a:t>such as</a:t>
            </a:r>
            <a:r>
              <a:rPr lang="en-US" sz="2600" b="1" dirty="0">
                <a:solidFill>
                  <a:srgbClr val="A50021"/>
                </a:solidFill>
                <a:latin typeface="Times New Roman" panose="02020603050405020304" pitchFamily="18" charset="0"/>
                <a:cs typeface="Times New Roman" panose="02020603050405020304" pitchFamily="18" charset="0"/>
              </a:rPr>
              <a:t>: </a:t>
            </a:r>
          </a:p>
          <a:p>
            <a:pPr lvl="0" algn="just">
              <a:lnSpc>
                <a:spcPct val="160000"/>
              </a:lnSpc>
              <a:spcBef>
                <a:spcPts val="0"/>
              </a:spcBef>
              <a:buFont typeface="Wingdings" panose="05000000000000000000" pitchFamily="2" charset="2"/>
              <a:buChar char="ü"/>
            </a:pPr>
            <a:r>
              <a:rPr lang="en-US" sz="2600" b="1" dirty="0">
                <a:solidFill>
                  <a:srgbClr val="A50021"/>
                </a:solidFill>
                <a:latin typeface="Times New Roman" panose="02020603050405020304" pitchFamily="18" charset="0"/>
                <a:cs typeface="Times New Roman" panose="02020603050405020304" pitchFamily="18" charset="0"/>
              </a:rPr>
              <a:t>user</a:t>
            </a:r>
            <a:r>
              <a:rPr lang="en-US" sz="2600" dirty="0">
                <a:latin typeface="Times New Roman" panose="02020603050405020304" pitchFamily="18" charset="0"/>
                <a:cs typeface="Times New Roman" panose="02020603050405020304" pitchFamily="18" charset="0"/>
              </a:rPr>
              <a:t> </a:t>
            </a:r>
            <a:r>
              <a:rPr lang="en-US" sz="2600" b="1" dirty="0">
                <a:solidFill>
                  <a:srgbClr val="0000FF"/>
                </a:solidFill>
                <a:latin typeface="Times New Roman" panose="02020603050405020304" pitchFamily="18" charset="0"/>
                <a:cs typeface="Times New Roman" panose="02020603050405020304" pitchFamily="18" charset="0"/>
              </a:rPr>
              <a:t>manuals</a:t>
            </a:r>
            <a:r>
              <a:rPr lang="en-US" sz="2600" dirty="0">
                <a:latin typeface="Times New Roman" panose="02020603050405020304" pitchFamily="18" charset="0"/>
                <a:cs typeface="Times New Roman" panose="02020603050405020304" pitchFamily="18" charset="0"/>
              </a:rPr>
              <a:t> of </a:t>
            </a:r>
            <a:r>
              <a:rPr lang="en-US" sz="2600" b="1" dirty="0">
                <a:solidFill>
                  <a:srgbClr val="0000FF"/>
                </a:solidFill>
                <a:latin typeface="Times New Roman" panose="02020603050405020304" pitchFamily="18" charset="0"/>
                <a:cs typeface="Times New Roman" panose="02020603050405020304" pitchFamily="18" charset="0"/>
              </a:rPr>
              <a:t>previous systems</a:t>
            </a:r>
            <a:r>
              <a:rPr lang="en-US" sz="2600" dirty="0">
                <a:latin typeface="Times New Roman" panose="02020603050405020304" pitchFamily="18" charset="0"/>
                <a:cs typeface="Times New Roman" panose="02020603050405020304" pitchFamily="18" charset="0"/>
              </a:rPr>
              <a:t>, </a:t>
            </a:r>
            <a:r>
              <a:rPr lang="en-US" sz="2600" b="1" dirty="0">
                <a:solidFill>
                  <a:srgbClr val="A50021"/>
                </a:solidFill>
                <a:latin typeface="Times New Roman" panose="02020603050405020304" pitchFamily="18" charset="0"/>
                <a:cs typeface="Times New Roman" panose="02020603050405020304" pitchFamily="18" charset="0"/>
              </a:rPr>
              <a:t>procedures</a:t>
            </a:r>
            <a:r>
              <a:rPr lang="en-US" sz="2600" dirty="0">
                <a:solidFill>
                  <a:srgbClr val="A50021"/>
                </a:solidFill>
                <a:latin typeface="Times New Roman" panose="02020603050405020304" pitchFamily="18" charset="0"/>
                <a:cs typeface="Times New Roman" panose="02020603050405020304" pitchFamily="18" charset="0"/>
              </a:rPr>
              <a:t> </a:t>
            </a:r>
            <a:r>
              <a:rPr lang="en-US" sz="2600" b="1" dirty="0">
                <a:solidFill>
                  <a:srgbClr val="A50021"/>
                </a:solidFill>
                <a:latin typeface="Times New Roman" panose="02020603050405020304" pitchFamily="18" charset="0"/>
                <a:cs typeface="Times New Roman" panose="02020603050405020304" pitchFamily="18" charset="0"/>
              </a:rPr>
              <a:t>manuals</a:t>
            </a:r>
            <a:r>
              <a:rPr lang="en-US" sz="2600" dirty="0">
                <a:solidFill>
                  <a:srgbClr val="A50021"/>
                </a:solidFill>
                <a:latin typeface="Times New Roman" panose="02020603050405020304" pitchFamily="18" charset="0"/>
                <a:cs typeface="Times New Roman" panose="02020603050405020304" pitchFamily="18" charset="0"/>
              </a:rPr>
              <a:t>, </a:t>
            </a:r>
          </a:p>
          <a:p>
            <a:pPr lvl="0" algn="just">
              <a:lnSpc>
                <a:spcPct val="160000"/>
              </a:lnSpc>
              <a:spcBef>
                <a:spcPts val="0"/>
              </a:spcBef>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company standards, </a:t>
            </a:r>
          </a:p>
          <a:p>
            <a:pPr lvl="0" algn="just">
              <a:lnSpc>
                <a:spcPct val="160000"/>
              </a:lnSpc>
              <a:spcBef>
                <a:spcPts val="0"/>
              </a:spcBef>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user notes and </a:t>
            </a:r>
            <a:r>
              <a:rPr lang="en-US" sz="2600" b="1" dirty="0">
                <a:latin typeface="Times New Roman" panose="02020603050405020304" pitchFamily="18" charset="0"/>
                <a:cs typeface="Times New Roman" panose="02020603050405020304" pitchFamily="18" charset="0"/>
              </a:rPr>
              <a:t>cheat sheets</a:t>
            </a:r>
            <a:r>
              <a:rPr lang="en-US" sz="2600" dirty="0">
                <a:latin typeface="Times New Roman" panose="02020603050405020304" pitchFamily="18" charset="0"/>
                <a:cs typeface="Times New Roman" panose="02020603050405020304" pitchFamily="18" charset="0"/>
              </a:rPr>
              <a:t>, </a:t>
            </a:r>
          </a:p>
          <a:p>
            <a:pPr lvl="0" algn="just">
              <a:lnSpc>
                <a:spcPct val="160000"/>
              </a:lnSpc>
              <a:spcBef>
                <a:spcPts val="0"/>
              </a:spcBef>
              <a:buFont typeface="Wingdings" panose="05000000000000000000" pitchFamily="2" charset="2"/>
              <a:buChar char="ü"/>
            </a:pPr>
            <a:r>
              <a:rPr lang="en-US" sz="2600" b="1" dirty="0">
                <a:latin typeface="Times New Roman" panose="02020603050405020304" pitchFamily="18" charset="0"/>
                <a:cs typeface="Times New Roman" panose="02020603050405020304" pitchFamily="18" charset="0"/>
              </a:rPr>
              <a:t>user</a:t>
            </a:r>
            <a:r>
              <a:rPr lang="en-US" sz="2600" dirty="0">
                <a:latin typeface="Times New Roman" panose="02020603050405020304" pitchFamily="18" charset="0"/>
                <a:cs typeface="Times New Roman" panose="02020603050405020304" pitchFamily="18" charset="0"/>
              </a:rPr>
              <a:t> and </a:t>
            </a:r>
            <a:r>
              <a:rPr lang="en-US" sz="2600" b="1" dirty="0">
                <a:latin typeface="Times New Roman" panose="02020603050405020304" pitchFamily="18" charset="0"/>
                <a:cs typeface="Times New Roman" panose="02020603050405020304" pitchFamily="18" charset="0"/>
              </a:rPr>
              <a:t>client interviews</a:t>
            </a:r>
            <a:r>
              <a:rPr lang="en-US" sz="2600" dirty="0">
                <a:latin typeface="Times New Roman" panose="02020603050405020304" pitchFamily="18" charset="0"/>
                <a:cs typeface="Times New Roman" panose="02020603050405020304" pitchFamily="18" charset="0"/>
              </a:rPr>
              <a:t>. </a:t>
            </a:r>
          </a:p>
          <a:p>
            <a:pPr lvl="0" algn="just">
              <a:lnSpc>
                <a:spcPct val="16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Drawing </a:t>
            </a:r>
            <a:r>
              <a:rPr lang="en-US" sz="2600" b="1" dirty="0">
                <a:solidFill>
                  <a:srgbClr val="6600CC"/>
                </a:solidFill>
                <a:latin typeface="Times New Roman" panose="02020603050405020304" pitchFamily="18" charset="0"/>
                <a:cs typeface="Times New Roman" panose="02020603050405020304" pitchFamily="18" charset="0"/>
              </a:rPr>
              <a:t>user interface mock-ups </a:t>
            </a:r>
            <a:r>
              <a:rPr lang="en-US" sz="2600" dirty="0">
                <a:latin typeface="Times New Roman" panose="02020603050405020304" pitchFamily="18" charset="0"/>
                <a:cs typeface="Times New Roman" panose="02020603050405020304" pitchFamily="18" charset="0"/>
              </a:rPr>
              <a:t>often </a:t>
            </a:r>
            <a:r>
              <a:rPr lang="en-US" sz="2600" b="1" dirty="0">
                <a:solidFill>
                  <a:srgbClr val="660033"/>
                </a:solidFill>
                <a:latin typeface="Times New Roman" panose="02020603050405020304" pitchFamily="18" charset="0"/>
                <a:cs typeface="Times New Roman" panose="02020603050405020304" pitchFamily="18" charset="0"/>
              </a:rPr>
              <a:t>helps</a:t>
            </a:r>
            <a:r>
              <a:rPr lang="en-US" sz="2600" dirty="0">
                <a:latin typeface="Times New Roman" panose="02020603050405020304" pitchFamily="18" charset="0"/>
                <a:cs typeface="Times New Roman" panose="02020603050405020304" pitchFamily="18" charset="0"/>
              </a:rPr>
              <a:t> to </a:t>
            </a:r>
            <a:r>
              <a:rPr lang="en-US" sz="2600" b="1" dirty="0">
                <a:solidFill>
                  <a:srgbClr val="660033"/>
                </a:solidFill>
                <a:latin typeface="Times New Roman" panose="02020603050405020304" pitchFamily="18" charset="0"/>
                <a:cs typeface="Times New Roman" panose="02020603050405020304" pitchFamily="18" charset="0"/>
              </a:rPr>
              <a:t>find omissions</a:t>
            </a:r>
            <a:r>
              <a:rPr lang="en-US" sz="2600" dirty="0">
                <a:solidFill>
                  <a:srgbClr val="660033"/>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in the </a:t>
            </a:r>
            <a:r>
              <a:rPr lang="en-US" sz="2600" b="1" dirty="0">
                <a:solidFill>
                  <a:srgbClr val="660033"/>
                </a:solidFill>
                <a:latin typeface="Times New Roman" panose="02020603050405020304" pitchFamily="18" charset="0"/>
                <a:cs typeface="Times New Roman" panose="02020603050405020304" pitchFamily="18" charset="0"/>
              </a:rPr>
              <a:t>specification</a:t>
            </a:r>
            <a:r>
              <a:rPr lang="en-US" sz="2600" dirty="0">
                <a:latin typeface="Times New Roman" panose="02020603050405020304" pitchFamily="18" charset="0"/>
                <a:cs typeface="Times New Roman" panose="02020603050405020304" pitchFamily="18" charset="0"/>
              </a:rPr>
              <a:t> and to </a:t>
            </a:r>
            <a:r>
              <a:rPr lang="en-US" sz="2600" b="1" dirty="0">
                <a:solidFill>
                  <a:srgbClr val="660033"/>
                </a:solidFill>
                <a:latin typeface="Times New Roman" panose="02020603050405020304" pitchFamily="18" charset="0"/>
                <a:cs typeface="Times New Roman" panose="02020603050405020304" pitchFamily="18" charset="0"/>
              </a:rPr>
              <a:t>build</a:t>
            </a:r>
            <a:r>
              <a:rPr lang="en-US" sz="2600" dirty="0">
                <a:latin typeface="Times New Roman" panose="02020603050405020304" pitchFamily="18" charset="0"/>
                <a:cs typeface="Times New Roman" panose="02020603050405020304" pitchFamily="18" charset="0"/>
              </a:rPr>
              <a:t> a </a:t>
            </a:r>
            <a:r>
              <a:rPr lang="en-US" sz="2600" b="1" dirty="0">
                <a:solidFill>
                  <a:srgbClr val="660033"/>
                </a:solidFill>
                <a:latin typeface="Times New Roman" panose="02020603050405020304" pitchFamily="18" charset="0"/>
                <a:cs typeface="Times New Roman" panose="02020603050405020304" pitchFamily="18" charset="0"/>
              </a:rPr>
              <a:t>more</a:t>
            </a:r>
            <a:r>
              <a:rPr lang="en-US" sz="2600" dirty="0">
                <a:latin typeface="Times New Roman" panose="02020603050405020304" pitchFamily="18" charset="0"/>
                <a:cs typeface="Times New Roman" panose="02020603050405020304" pitchFamily="18" charset="0"/>
              </a:rPr>
              <a:t> </a:t>
            </a:r>
            <a:r>
              <a:rPr lang="en-US" sz="2600" b="1" dirty="0">
                <a:solidFill>
                  <a:srgbClr val="660033"/>
                </a:solidFill>
                <a:latin typeface="Times New Roman" panose="02020603050405020304" pitchFamily="18" charset="0"/>
                <a:cs typeface="Times New Roman" panose="02020603050405020304" pitchFamily="18" charset="0"/>
              </a:rPr>
              <a:t>concrete</a:t>
            </a:r>
            <a:r>
              <a:rPr lang="en-US" sz="2600" dirty="0">
                <a:latin typeface="Times New Roman" panose="02020603050405020304" pitchFamily="18" charset="0"/>
                <a:cs typeface="Times New Roman" panose="02020603050405020304" pitchFamily="18" charset="0"/>
              </a:rPr>
              <a:t> </a:t>
            </a:r>
            <a:r>
              <a:rPr lang="en-US" sz="2600" b="1" dirty="0">
                <a:solidFill>
                  <a:srgbClr val="660033"/>
                </a:solidFill>
                <a:latin typeface="Times New Roman" panose="02020603050405020304" pitchFamily="18" charset="0"/>
                <a:cs typeface="Times New Roman" panose="02020603050405020304" pitchFamily="18" charset="0"/>
              </a:rPr>
              <a:t>picture</a:t>
            </a:r>
            <a:r>
              <a:rPr lang="en-US" sz="2600" dirty="0">
                <a:latin typeface="Times New Roman" panose="02020603050405020304" pitchFamily="18" charset="0"/>
                <a:cs typeface="Times New Roman" panose="02020603050405020304" pitchFamily="18" charset="0"/>
              </a:rPr>
              <a:t> of the </a:t>
            </a:r>
            <a:r>
              <a:rPr lang="en-US" sz="2600" b="1" dirty="0">
                <a:solidFill>
                  <a:srgbClr val="660033"/>
                </a:solidFill>
                <a:latin typeface="Times New Roman" panose="02020603050405020304" pitchFamily="18" charset="0"/>
                <a:cs typeface="Times New Roman" panose="02020603050405020304" pitchFamily="18" charset="0"/>
              </a:rPr>
              <a:t>system</a:t>
            </a:r>
            <a:r>
              <a:rPr lang="en-US" sz="2600" dirty="0">
                <a:latin typeface="Times New Roman" panose="02020603050405020304" pitchFamily="18" charset="0"/>
                <a:cs typeface="Times New Roman" panose="02020603050405020304" pitchFamily="18" charset="0"/>
              </a:rPr>
              <a:t>.</a:t>
            </a:r>
          </a:p>
          <a:p>
            <a:pPr lvl="0" algn="just">
              <a:lnSpc>
                <a:spcPct val="160000"/>
              </a:lnSpc>
              <a:spcBef>
                <a:spcPts val="0"/>
              </a:spcBef>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The </a:t>
            </a:r>
            <a:r>
              <a:rPr lang="en-US" sz="2600" b="1" dirty="0">
                <a:latin typeface="Times New Roman" panose="02020603050405020304" pitchFamily="18" charset="0"/>
                <a:cs typeface="Times New Roman" panose="02020603050405020304" pitchFamily="18" charset="0"/>
              </a:rPr>
              <a:t>emphasis</a:t>
            </a:r>
            <a:r>
              <a:rPr lang="en-US" sz="2600" dirty="0">
                <a:latin typeface="Times New Roman" panose="02020603050405020304" pitchFamily="18" charset="0"/>
                <a:cs typeface="Times New Roman" panose="02020603050405020304" pitchFamily="18" charset="0"/>
              </a:rPr>
              <a:t> for </a:t>
            </a:r>
            <a:r>
              <a:rPr lang="en-US" sz="2600" b="1" dirty="0">
                <a:latin typeface="Times New Roman" panose="02020603050405020304" pitchFamily="18" charset="0"/>
                <a:cs typeface="Times New Roman" panose="02020603050405020304" pitchFamily="18" charset="0"/>
              </a:rPr>
              <a:t>developers</a:t>
            </a:r>
            <a:r>
              <a:rPr lang="en-US" sz="2600" dirty="0">
                <a:latin typeface="Times New Roman" panose="02020603050405020304" pitchFamily="18" charset="0"/>
                <a:cs typeface="Times New Roman" panose="02020603050405020304" pitchFamily="18" charset="0"/>
              </a:rPr>
              <a:t> during </a:t>
            </a:r>
            <a:r>
              <a:rPr lang="en-US" sz="2600" b="1" dirty="0">
                <a:solidFill>
                  <a:srgbClr val="FF0000"/>
                </a:solidFill>
                <a:latin typeface="Times New Roman" panose="02020603050405020304" pitchFamily="18" charset="0"/>
                <a:cs typeface="Times New Roman" panose="02020603050405020304" pitchFamily="18" charset="0"/>
              </a:rPr>
              <a:t>actor identification</a:t>
            </a:r>
            <a:r>
              <a:rPr lang="en-US" sz="2600" dirty="0">
                <a:solidFill>
                  <a:srgbClr val="FF000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and </a:t>
            </a:r>
            <a:r>
              <a:rPr lang="en-US" sz="2600" b="1" dirty="0">
                <a:solidFill>
                  <a:srgbClr val="FF0000"/>
                </a:solidFill>
                <a:latin typeface="Times New Roman" panose="02020603050405020304" pitchFamily="18" charset="0"/>
                <a:cs typeface="Times New Roman" panose="02020603050405020304" pitchFamily="18" charset="0"/>
              </a:rPr>
              <a:t>scenario</a:t>
            </a:r>
            <a:r>
              <a:rPr lang="en-US" sz="2600" dirty="0">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identification</a:t>
            </a:r>
            <a:r>
              <a:rPr lang="en-US" sz="2600" dirty="0">
                <a:latin typeface="Times New Roman" panose="02020603050405020304" pitchFamily="18" charset="0"/>
                <a:cs typeface="Times New Roman" panose="02020603050405020304" pitchFamily="18" charset="0"/>
              </a:rPr>
              <a:t> is to </a:t>
            </a:r>
            <a:r>
              <a:rPr lang="en-US" sz="2600" b="1" dirty="0">
                <a:solidFill>
                  <a:srgbClr val="6600CC"/>
                </a:solidFill>
                <a:latin typeface="Times New Roman" panose="02020603050405020304" pitchFamily="18" charset="0"/>
                <a:cs typeface="Times New Roman" panose="02020603050405020304" pitchFamily="18" charset="0"/>
              </a:rPr>
              <a:t>understand </a:t>
            </a:r>
            <a:r>
              <a:rPr lang="en-US" sz="2600" dirty="0">
                <a:latin typeface="Times New Roman" panose="02020603050405020304" pitchFamily="18" charset="0"/>
                <a:cs typeface="Times New Roman" panose="02020603050405020304" pitchFamily="18" charset="0"/>
              </a:rPr>
              <a:t>the</a:t>
            </a:r>
            <a:r>
              <a:rPr lang="en-US" sz="2600" b="1" dirty="0">
                <a:solidFill>
                  <a:srgbClr val="6600CC"/>
                </a:solidFill>
                <a:latin typeface="Times New Roman" panose="02020603050405020304" pitchFamily="18" charset="0"/>
                <a:cs typeface="Times New Roman" panose="02020603050405020304" pitchFamily="18" charset="0"/>
              </a:rPr>
              <a:t> application domain</a:t>
            </a:r>
            <a:r>
              <a:rPr lang="en-US" sz="2600" dirty="0">
                <a:latin typeface="Times New Roman" panose="02020603050405020304" pitchFamily="18" charset="0"/>
                <a:cs typeface="Times New Roman" panose="02020603050405020304" pitchFamily="18" charset="0"/>
              </a:rPr>
              <a:t>. </a:t>
            </a:r>
          </a:p>
          <a:p>
            <a:pPr marL="0" indent="0">
              <a:buNone/>
            </a:pPr>
            <a:endParaRPr lang="en-GB" sz="2600" dirty="0"/>
          </a:p>
        </p:txBody>
      </p:sp>
      <p:sp>
        <p:nvSpPr>
          <p:cNvPr id="4" name="TextBox 3"/>
          <p:cNvSpPr txBox="1"/>
          <p:nvPr/>
        </p:nvSpPr>
        <p:spPr>
          <a:xfrm>
            <a:off x="9748157" y="6204857"/>
            <a:ext cx="2139043" cy="369332"/>
          </a:xfrm>
          <a:prstGeom prst="rect">
            <a:avLst/>
          </a:prstGeom>
          <a:noFill/>
        </p:spPr>
        <p:txBody>
          <a:bodyPr wrap="square" rtlCol="0">
            <a:spAutoFit/>
          </a:bodyPr>
          <a:lstStyle/>
          <a:p>
            <a:r>
              <a:rPr lang="en-US" b="1" dirty="0">
                <a:solidFill>
                  <a:srgbClr val="6600CC"/>
                </a:solidFill>
                <a:latin typeface="Times New Roman" panose="02020603050405020304" pitchFamily="18" charset="0"/>
                <a:cs typeface="Times New Roman" panose="02020603050405020304" pitchFamily="18" charset="0"/>
                <a:hlinkClick r:id="rId3" action="ppaction://hlinkpres?slideindex=1&amp;slidetitle="/>
              </a:rPr>
              <a:t>mock-ups</a:t>
            </a:r>
            <a:endParaRPr lang="en-GB" dirty="0"/>
          </a:p>
        </p:txBody>
      </p:sp>
      <p:sp>
        <p:nvSpPr>
          <p:cNvPr id="5" name="Slide Number Placeholder 4"/>
          <p:cNvSpPr>
            <a:spLocks noGrp="1"/>
          </p:cNvSpPr>
          <p:nvPr>
            <p:ph type="sldNum" sz="quarter" idx="12"/>
          </p:nvPr>
        </p:nvSpPr>
        <p:spPr/>
        <p:txBody>
          <a:bodyPr/>
          <a:lstStyle/>
          <a:p>
            <a:fld id="{0F35C893-C4CD-4D87-9D65-21EA4BF19174}" type="slidenum">
              <a:rPr lang="en-GB" smtClean="0"/>
              <a:t>39</a:t>
            </a:fld>
            <a:endParaRPr lang="en-GB"/>
          </a:p>
        </p:txBody>
      </p:sp>
    </p:spTree>
    <p:extLst>
      <p:ext uri="{BB962C8B-B14F-4D97-AF65-F5344CB8AC3E}">
        <p14:creationId xmlns:p14="http://schemas.microsoft.com/office/powerpoint/2010/main" val="3989346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35973"/>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3.1 System/Software Development Life Cycle---- </a:t>
            </a:r>
          </a:p>
        </p:txBody>
      </p:sp>
      <p:sp>
        <p:nvSpPr>
          <p:cNvPr id="3" name="Content Placeholder 2"/>
          <p:cNvSpPr>
            <a:spLocks noGrp="1"/>
          </p:cNvSpPr>
          <p:nvPr>
            <p:ph idx="1"/>
          </p:nvPr>
        </p:nvSpPr>
        <p:spPr>
          <a:xfrm>
            <a:off x="0" y="235974"/>
            <a:ext cx="12192000" cy="6622025"/>
          </a:xfrm>
        </p:spPr>
        <p:txBody>
          <a:bodyPr>
            <a:noAutofit/>
          </a:bodyPr>
          <a:lstStyle/>
          <a:p>
            <a:pPr marL="0" indent="0" algn="just">
              <a:lnSpc>
                <a:spcPct val="150000"/>
              </a:lnSpc>
              <a:spcBef>
                <a:spcPts val="0"/>
              </a:spcBef>
              <a:buNone/>
            </a:pPr>
            <a:r>
              <a:rPr lang="en-GB" sz="2400" b="1" dirty="0">
                <a:solidFill>
                  <a:srgbClr val="0000CC"/>
                </a:solidFill>
                <a:latin typeface="Times New Roman" panose="02020603050405020304" pitchFamily="18" charset="0"/>
                <a:cs typeface="Times New Roman" panose="02020603050405020304" pitchFamily="18" charset="0"/>
              </a:rPr>
              <a:t>3. Implementation</a:t>
            </a:r>
            <a:endParaRPr lang="en-GB" sz="2400" dirty="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Actual</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coding</a:t>
            </a:r>
            <a:r>
              <a:rPr lang="en-GB" sz="2400" dirty="0">
                <a:latin typeface="Times New Roman" panose="02020603050405020304" pitchFamily="18" charset="0"/>
                <a:cs typeface="Times New Roman" panose="02020603050405020304" pitchFamily="18" charset="0"/>
              </a:rPr>
              <a:t> and </a:t>
            </a:r>
            <a:r>
              <a:rPr lang="en-GB" sz="2400" b="1" dirty="0">
                <a:latin typeface="Times New Roman" panose="02020603050405020304" pitchFamily="18" charset="0"/>
                <a:cs typeface="Times New Roman" panose="02020603050405020304" pitchFamily="18" charset="0"/>
              </a:rPr>
              <a:t>programming</a:t>
            </a:r>
            <a:r>
              <a:rPr lang="en-GB" sz="2400" dirty="0">
                <a:latin typeface="Times New Roman" panose="02020603050405020304" pitchFamily="18" charset="0"/>
                <a:cs typeface="Times New Roman" panose="02020603050405020304" pitchFamily="18" charset="0"/>
              </a:rPr>
              <a:t> of the </a:t>
            </a:r>
            <a:r>
              <a:rPr lang="en-GB" sz="2400" b="1" dirty="0">
                <a:latin typeface="Times New Roman" panose="02020603050405020304" pitchFamily="18" charset="0"/>
                <a:cs typeface="Times New Roman" panose="02020603050405020304" pitchFamily="18" charset="0"/>
              </a:rPr>
              <a:t>software</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system</a:t>
            </a:r>
            <a:r>
              <a:rPr lang="en-GB" sz="2400" dirty="0">
                <a:latin typeface="Times New Roman" panose="02020603050405020304" pitchFamily="18" charset="0"/>
                <a:cs typeface="Times New Roman" panose="02020603050405020304" pitchFamily="18" charset="0"/>
              </a:rPr>
              <a:t> take place </a:t>
            </a: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based on the </a:t>
            </a:r>
            <a:r>
              <a:rPr lang="en-GB" sz="2400" b="1" dirty="0">
                <a:solidFill>
                  <a:srgbClr val="FF0000"/>
                </a:solidFill>
                <a:latin typeface="Times New Roman" panose="02020603050405020304" pitchFamily="18" charset="0"/>
                <a:cs typeface="Times New Roman" panose="02020603050405020304" pitchFamily="18" charset="0"/>
              </a:rPr>
              <a:t>design</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specifications</a:t>
            </a:r>
            <a:r>
              <a:rPr lang="en-GB" sz="24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Developers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write</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code</a:t>
            </a:r>
            <a:r>
              <a:rPr lang="en-GB" sz="2400" dirty="0">
                <a:latin typeface="Times New Roman" panose="02020603050405020304" pitchFamily="18" charset="0"/>
                <a:cs typeface="Times New Roman" panose="02020603050405020304" pitchFamily="18" charset="0"/>
              </a:rPr>
              <a:t> using </a:t>
            </a:r>
            <a:r>
              <a:rPr lang="en-GB" sz="2400" b="1" dirty="0">
                <a:solidFill>
                  <a:srgbClr val="660033"/>
                </a:solidFill>
                <a:latin typeface="Times New Roman" panose="02020603050405020304" pitchFamily="18" charset="0"/>
                <a:cs typeface="Times New Roman" panose="02020603050405020304" pitchFamily="18" charset="0"/>
              </a:rPr>
              <a:t>programming languages, </a:t>
            </a:r>
          </a:p>
          <a:p>
            <a:pPr marL="0" indent="0" algn="just">
              <a:lnSpc>
                <a:spcPct val="150000"/>
              </a:lnSpc>
              <a:spcBef>
                <a:spcPts val="0"/>
              </a:spcBef>
              <a:buNone/>
            </a:pPr>
            <a:r>
              <a:rPr lang="en-GB" sz="2400" b="1" dirty="0">
                <a:solidFill>
                  <a:srgbClr val="660033"/>
                </a:solidFill>
                <a:latin typeface="Times New Roman" panose="02020603050405020304" pitchFamily="18" charset="0"/>
                <a:cs typeface="Times New Roman" panose="02020603050405020304" pitchFamily="18" charset="0"/>
              </a:rPr>
              <a:t>		frameworks</a:t>
            </a:r>
            <a:r>
              <a:rPr lang="en-GB" sz="2400" dirty="0">
                <a:latin typeface="Times New Roman" panose="02020603050405020304" pitchFamily="18" charset="0"/>
                <a:cs typeface="Times New Roman" panose="02020603050405020304" pitchFamily="18" charset="0"/>
              </a:rPr>
              <a:t>, and </a:t>
            </a:r>
            <a:r>
              <a:rPr lang="en-GB" sz="2400" b="1" dirty="0">
                <a:solidFill>
                  <a:srgbClr val="D60093"/>
                </a:solidFill>
                <a:latin typeface="Times New Roman" panose="02020603050405020304" pitchFamily="18" charset="0"/>
                <a:cs typeface="Times New Roman" panose="02020603050405020304" pitchFamily="18" charset="0"/>
              </a:rPr>
              <a:t>development</a:t>
            </a:r>
            <a:r>
              <a:rPr lang="en-GB" sz="2400" dirty="0">
                <a:latin typeface="Times New Roman" panose="02020603050405020304" pitchFamily="18" charset="0"/>
                <a:cs typeface="Times New Roman" panose="02020603050405020304" pitchFamily="18" charset="0"/>
              </a:rPr>
              <a:t> </a:t>
            </a:r>
            <a:r>
              <a:rPr lang="en-GB" sz="2400" b="1" dirty="0">
                <a:solidFill>
                  <a:srgbClr val="D60093"/>
                </a:solidFill>
                <a:latin typeface="Times New Roman" panose="02020603050405020304" pitchFamily="18" charset="0"/>
                <a:cs typeface="Times New Roman" panose="02020603050405020304" pitchFamily="18" charset="0"/>
              </a:rPr>
              <a:t>tools</a:t>
            </a:r>
            <a:r>
              <a:rPr lang="en-GB" sz="2400" dirty="0">
                <a:latin typeface="Times New Roman" panose="02020603050405020304" pitchFamily="18" charset="0"/>
                <a:cs typeface="Times New Roman" panose="02020603050405020304" pitchFamily="18" charset="0"/>
              </a:rPr>
              <a:t>, following </a:t>
            </a:r>
          </a:p>
          <a:p>
            <a:pPr marL="0" indent="0" algn="just">
              <a:lnSpc>
                <a:spcPct val="150000"/>
              </a:lnSpc>
              <a:spcBef>
                <a:spcPts val="0"/>
              </a:spcBef>
              <a:buNone/>
            </a:pPr>
            <a:r>
              <a:rPr lang="en-GB" sz="2400" b="1" dirty="0">
                <a:solidFill>
                  <a:srgbClr val="D60093"/>
                </a:solidFill>
                <a:latin typeface="Times New Roman" panose="02020603050405020304" pitchFamily="18" charset="0"/>
                <a:cs typeface="Times New Roman" panose="02020603050405020304" pitchFamily="18" charset="0"/>
              </a:rPr>
              <a:t>				coding</a:t>
            </a:r>
            <a:r>
              <a:rPr lang="en-GB" sz="2400" dirty="0">
                <a:latin typeface="Times New Roman" panose="02020603050405020304" pitchFamily="18" charset="0"/>
                <a:cs typeface="Times New Roman" panose="02020603050405020304" pitchFamily="18" charset="0"/>
              </a:rPr>
              <a:t> </a:t>
            </a:r>
            <a:r>
              <a:rPr lang="en-GB" sz="2400" b="1" dirty="0">
                <a:solidFill>
                  <a:srgbClr val="D60093"/>
                </a:solidFill>
                <a:latin typeface="Times New Roman" panose="02020603050405020304" pitchFamily="18" charset="0"/>
                <a:cs typeface="Times New Roman" panose="02020603050405020304" pitchFamily="18" charset="0"/>
              </a:rPr>
              <a:t>standards</a:t>
            </a:r>
            <a:r>
              <a:rPr lang="en-GB" sz="2400" dirty="0">
                <a:latin typeface="Times New Roman" panose="02020603050405020304" pitchFamily="18" charset="0"/>
                <a:cs typeface="Times New Roman" panose="02020603050405020304" pitchFamily="18" charset="0"/>
              </a:rPr>
              <a:t> and best </a:t>
            </a:r>
            <a:r>
              <a:rPr lang="en-GB" sz="2400" b="1" dirty="0">
                <a:solidFill>
                  <a:srgbClr val="D60093"/>
                </a:solidFill>
                <a:latin typeface="Times New Roman" panose="02020603050405020304" pitchFamily="18" charset="0"/>
                <a:cs typeface="Times New Roman" panose="02020603050405020304" pitchFamily="18" charset="0"/>
              </a:rPr>
              <a:t>practices</a:t>
            </a:r>
            <a:r>
              <a:rPr lang="en-GB" sz="24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400" b="1" dirty="0">
                <a:solidFill>
                  <a:srgbClr val="0000CC"/>
                </a:solidFill>
                <a:latin typeface="Times New Roman" panose="02020603050405020304" pitchFamily="18" charset="0"/>
                <a:cs typeface="Times New Roman" panose="02020603050405020304" pitchFamily="18" charset="0"/>
              </a:rPr>
              <a:t>4. Testing</a:t>
            </a:r>
            <a:r>
              <a:rPr lang="en-GB" sz="2400" dirty="0">
                <a:solidFill>
                  <a:srgbClr val="00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Various </a:t>
            </a:r>
            <a:r>
              <a:rPr lang="en-GB" sz="2400" b="1" dirty="0">
                <a:solidFill>
                  <a:srgbClr val="6600CC"/>
                </a:solidFill>
                <a:latin typeface="Times New Roman" panose="02020603050405020304" pitchFamily="18" charset="0"/>
                <a:cs typeface="Times New Roman" panose="02020603050405020304" pitchFamily="18" charset="0"/>
              </a:rPr>
              <a:t>testing</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activities</a:t>
            </a:r>
            <a:r>
              <a:rPr lang="en-GB" sz="2400" dirty="0">
                <a:latin typeface="Times New Roman" panose="02020603050405020304" pitchFamily="18" charset="0"/>
                <a:cs typeface="Times New Roman" panose="02020603050405020304" pitchFamily="18" charset="0"/>
              </a:rPr>
              <a:t> performed to </a:t>
            </a:r>
            <a:r>
              <a:rPr lang="en-GB" sz="2400" b="1" dirty="0">
                <a:solidFill>
                  <a:srgbClr val="FF0000"/>
                </a:solidFill>
                <a:latin typeface="Times New Roman" panose="02020603050405020304" pitchFamily="18" charset="0"/>
                <a:cs typeface="Times New Roman" panose="02020603050405020304" pitchFamily="18" charset="0"/>
              </a:rPr>
              <a:t>identify</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defects</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errors</a:t>
            </a:r>
            <a:r>
              <a:rPr lang="en-GB" sz="2400" dirty="0">
                <a:latin typeface="Times New Roman" panose="02020603050405020304" pitchFamily="18" charset="0"/>
                <a:cs typeface="Times New Roman" panose="02020603050405020304" pitchFamily="18" charset="0"/>
              </a:rPr>
              <a:t>, and </a:t>
            </a:r>
            <a:r>
              <a:rPr lang="en-GB" sz="2400" b="1" dirty="0">
                <a:solidFill>
                  <a:srgbClr val="FF0000"/>
                </a:solidFill>
                <a:latin typeface="Times New Roman" panose="02020603050405020304" pitchFamily="18" charset="0"/>
                <a:cs typeface="Times New Roman" panose="02020603050405020304" pitchFamily="18" charset="0"/>
              </a:rPr>
              <a:t>vulnerabilities</a:t>
            </a:r>
            <a:r>
              <a:rPr lang="en-GB" sz="24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This includes </a:t>
            </a:r>
            <a:r>
              <a:rPr lang="en-GB" sz="2400" b="1" dirty="0">
                <a:solidFill>
                  <a:srgbClr val="0000CC"/>
                </a:solidFill>
                <a:latin typeface="Times New Roman" panose="02020603050405020304" pitchFamily="18" charset="0"/>
                <a:cs typeface="Times New Roman" panose="02020603050405020304" pitchFamily="18" charset="0"/>
              </a:rPr>
              <a:t>unit testing (testing individual components), </a:t>
            </a:r>
          </a:p>
          <a:p>
            <a:pPr marL="0" indent="0" algn="just">
              <a:lnSpc>
                <a:spcPct val="150000"/>
              </a:lnSpc>
              <a:spcBef>
                <a:spcPts val="0"/>
              </a:spcBef>
              <a:buNone/>
            </a:pPr>
            <a:r>
              <a:rPr lang="en-GB" sz="2400" b="1" dirty="0">
                <a:solidFill>
                  <a:srgbClr val="0000CC"/>
                </a:solidFill>
                <a:latin typeface="Times New Roman" panose="02020603050405020304" pitchFamily="18" charset="0"/>
                <a:cs typeface="Times New Roman" panose="02020603050405020304" pitchFamily="18" charset="0"/>
              </a:rPr>
              <a:t>		</a:t>
            </a:r>
            <a:r>
              <a:rPr lang="en-GB" sz="2400" b="1" dirty="0">
                <a:solidFill>
                  <a:srgbClr val="660033"/>
                </a:solidFill>
                <a:latin typeface="Times New Roman" panose="02020603050405020304" pitchFamily="18" charset="0"/>
                <a:cs typeface="Times New Roman" panose="02020603050405020304" pitchFamily="18" charset="0"/>
              </a:rPr>
              <a:t>integration testing (testing</a:t>
            </a:r>
            <a:r>
              <a:rPr lang="en-GB" sz="2400" dirty="0">
                <a:solidFill>
                  <a:srgbClr val="660033"/>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 </a:t>
            </a:r>
            <a:r>
              <a:rPr lang="en-GB" sz="2400" b="1" dirty="0">
                <a:solidFill>
                  <a:srgbClr val="660033"/>
                </a:solidFill>
                <a:latin typeface="Times New Roman" panose="02020603050405020304" pitchFamily="18" charset="0"/>
                <a:cs typeface="Times New Roman" panose="02020603050405020304" pitchFamily="18" charset="0"/>
              </a:rPr>
              <a:t>interaction</a:t>
            </a:r>
            <a:r>
              <a:rPr lang="en-GB" sz="2400" dirty="0">
                <a:latin typeface="Times New Roman" panose="02020603050405020304" pitchFamily="18" charset="0"/>
                <a:cs typeface="Times New Roman" panose="02020603050405020304" pitchFamily="18" charset="0"/>
              </a:rPr>
              <a:t> between </a:t>
            </a:r>
            <a:r>
              <a:rPr lang="en-GB" sz="2400" b="1" dirty="0">
                <a:solidFill>
                  <a:srgbClr val="660033"/>
                </a:solidFill>
                <a:latin typeface="Times New Roman" panose="02020603050405020304" pitchFamily="18" charset="0"/>
                <a:cs typeface="Times New Roman" panose="02020603050405020304" pitchFamily="18" charset="0"/>
              </a:rPr>
              <a:t>components</a:t>
            </a:r>
            <a:r>
              <a:rPr lang="en-GB" sz="24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system testing (testing</a:t>
            </a:r>
            <a:r>
              <a:rPr lang="en-GB" sz="2400" dirty="0">
                <a:latin typeface="Times New Roman" panose="02020603050405020304" pitchFamily="18" charset="0"/>
                <a:cs typeface="Times New Roman" panose="02020603050405020304" pitchFamily="18" charset="0"/>
              </a:rPr>
              <a:t> the </a:t>
            </a:r>
            <a:r>
              <a:rPr lang="en-GB" sz="2400" b="1" dirty="0">
                <a:solidFill>
                  <a:srgbClr val="6600CC"/>
                </a:solidFill>
                <a:latin typeface="Times New Roman" panose="02020603050405020304" pitchFamily="18" charset="0"/>
                <a:cs typeface="Times New Roman" panose="02020603050405020304" pitchFamily="18" charset="0"/>
              </a:rPr>
              <a:t>entire</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system</a:t>
            </a:r>
            <a:r>
              <a:rPr lang="en-GB" sz="2400"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acceptance testing</a:t>
            </a:r>
            <a:r>
              <a:rPr lang="en-GB" sz="2400" dirty="0">
                <a:solidFill>
                  <a:srgbClr val="FF0000"/>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t>
            </a:r>
            <a:r>
              <a:rPr lang="en-GB" sz="2400" b="1" dirty="0">
                <a:latin typeface="Times New Roman" panose="02020603050405020304" pitchFamily="18" charset="0"/>
                <a:cs typeface="Times New Roman" panose="02020603050405020304" pitchFamily="18" charset="0"/>
              </a:rPr>
              <a:t>validating</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against</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user</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requirements</a:t>
            </a:r>
            <a:r>
              <a:rPr lang="en-GB" sz="24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endParaRPr lang="en-GB"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2135F09-8F67-4CD9-BE14-FD825BACE1E6}" type="slidenum">
              <a:rPr lang="en-GB" smtClean="0"/>
              <a:t>4</a:t>
            </a:fld>
            <a:endParaRPr lang="en-GB" dirty="0"/>
          </a:p>
        </p:txBody>
      </p:sp>
    </p:spTree>
    <p:extLst>
      <p:ext uri="{BB962C8B-B14F-4D97-AF65-F5344CB8AC3E}">
        <p14:creationId xmlns:p14="http://schemas.microsoft.com/office/powerpoint/2010/main" val="37747892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77585"/>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2. Sample example to Identifying Scenarios</a:t>
            </a:r>
            <a:endParaRPr lang="en-GB" sz="2800" dirty="0"/>
          </a:p>
        </p:txBody>
      </p:sp>
      <p:sp>
        <p:nvSpPr>
          <p:cNvPr id="3" name="Content Placeholder 2"/>
          <p:cNvSpPr>
            <a:spLocks noGrp="1"/>
          </p:cNvSpPr>
          <p:nvPr>
            <p:ph idx="1"/>
          </p:nvPr>
        </p:nvSpPr>
        <p:spPr>
          <a:xfrm>
            <a:off x="1" y="277586"/>
            <a:ext cx="12192000" cy="6580414"/>
          </a:xfrm>
        </p:spPr>
        <p:txBody>
          <a:bodyPr>
            <a:noAutofit/>
          </a:bodyPr>
          <a:lstStyle/>
          <a:p>
            <a:pPr algn="just">
              <a:lnSpc>
                <a:spcPct val="150000"/>
              </a:lnSpc>
              <a:spcBef>
                <a:spcPts val="0"/>
              </a:spcBef>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Let’s use Course registration case to identify scenarios:</a:t>
            </a:r>
          </a:p>
          <a:p>
            <a:pPr algn="just">
              <a:lnSpc>
                <a:spcPct val="150000"/>
              </a:lnSpc>
              <a:spcBef>
                <a:spcPts val="0"/>
              </a:spcBef>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Scenario-1</a:t>
            </a: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Registering a course at the College of Computer and Information Sciences (CCIS) for the undergraduate level, involves both the registrar and the student. The student submits to the registrar’s office, the student Id and a desired Section number for a certain course. The registrar prints final schedule to the student.</a:t>
            </a:r>
            <a:endParaRPr lang="en-GB" dirty="0">
              <a:latin typeface="Times New Roman" panose="02020603050405020304" pitchFamily="18" charset="0"/>
              <a:cs typeface="Times New Roman" panose="02020603050405020304" pitchFamily="18" charset="0"/>
            </a:endParaRPr>
          </a:p>
          <a:p>
            <a:pPr marL="0" lvl="0" indent="0" algn="just">
              <a:lnSpc>
                <a:spcPct val="150000"/>
              </a:lnSpc>
              <a:spcBef>
                <a:spcPts val="0"/>
              </a:spcBef>
              <a:buNone/>
            </a:pPr>
            <a:r>
              <a:rPr lang="en-US" b="1" dirty="0">
                <a:solidFill>
                  <a:srgbClr val="FF0000"/>
                </a:solidFill>
                <a:latin typeface="Times New Roman" panose="02020603050405020304" pitchFamily="18" charset="0"/>
                <a:cs typeface="Times New Roman" panose="02020603050405020304" pitchFamily="18" charset="0"/>
              </a:rPr>
              <a:t>1. Identify the actors from this scenarios.</a:t>
            </a:r>
            <a:endParaRPr lang="en-GB" b="1" dirty="0">
              <a:solidFill>
                <a:srgbClr val="FF0000"/>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two ACTORS in this scenario are : STUDENT and REGISTRAR.</a:t>
            </a:r>
            <a:endParaRPr lang="en-GB" dirty="0">
              <a:latin typeface="Times New Roman" panose="02020603050405020304" pitchFamily="18" charset="0"/>
              <a:cs typeface="Times New Roman" panose="02020603050405020304" pitchFamily="18" charset="0"/>
            </a:endParaRPr>
          </a:p>
          <a:p>
            <a:pPr marL="0" lvl="0" indent="0" algn="just">
              <a:lnSpc>
                <a:spcPct val="150000"/>
              </a:lnSpc>
              <a:spcBef>
                <a:spcPts val="0"/>
              </a:spcBef>
              <a:buNone/>
            </a:pPr>
            <a:r>
              <a:rPr lang="en-US" b="1" dirty="0">
                <a:solidFill>
                  <a:srgbClr val="6600CC"/>
                </a:solidFill>
                <a:latin typeface="Times New Roman" panose="02020603050405020304" pitchFamily="18" charset="0"/>
                <a:cs typeface="Times New Roman" panose="02020603050405020304" pitchFamily="18" charset="0"/>
              </a:rPr>
              <a:t>2. Identify the Use cases based on this scenarios</a:t>
            </a:r>
            <a:endParaRPr lang="en-GB" b="1" dirty="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two </a:t>
            </a:r>
            <a:r>
              <a:rPr lang="en-US" b="1" dirty="0">
                <a:latin typeface="Times New Roman" panose="02020603050405020304" pitchFamily="18" charset="0"/>
                <a:cs typeface="Times New Roman" panose="02020603050405020304" pitchFamily="18" charset="0"/>
              </a:rPr>
              <a:t>USE CASES </a:t>
            </a:r>
            <a:r>
              <a:rPr lang="en-US" dirty="0">
                <a:latin typeface="Times New Roman" panose="02020603050405020304" pitchFamily="18" charset="0"/>
                <a:cs typeface="Times New Roman" panose="02020603050405020304" pitchFamily="18" charset="0"/>
              </a:rPr>
              <a:t>are: </a:t>
            </a:r>
            <a:r>
              <a:rPr lang="en-US" dirty="0" err="1">
                <a:latin typeface="Times New Roman" panose="02020603050405020304" pitchFamily="18" charset="0"/>
                <a:cs typeface="Times New Roman" panose="02020603050405020304" pitchFamily="18" charset="0"/>
              </a:rPr>
              <a:t>RegisterCourse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PrintSchedule</a:t>
            </a:r>
            <a:r>
              <a:rPr lang="en-US"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GB"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35C893-C4CD-4D87-9D65-21EA4BF19174}" type="slidenum">
              <a:rPr lang="en-GB" smtClean="0"/>
              <a:t>40</a:t>
            </a:fld>
            <a:endParaRPr lang="en-GB"/>
          </a:p>
        </p:txBody>
      </p:sp>
    </p:spTree>
    <p:extLst>
      <p:ext uri="{BB962C8B-B14F-4D97-AF65-F5344CB8AC3E}">
        <p14:creationId xmlns:p14="http://schemas.microsoft.com/office/powerpoint/2010/main" val="1888954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1"/>
            <a:ext cx="11223171" cy="342899"/>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2. Sample example to Identifying Scenarios</a:t>
            </a:r>
            <a:endParaRPr lang="en-GB" sz="2800" dirty="0"/>
          </a:p>
        </p:txBody>
      </p:sp>
      <p:sp>
        <p:nvSpPr>
          <p:cNvPr id="3" name="Content Placeholder 2"/>
          <p:cNvSpPr>
            <a:spLocks noGrp="1"/>
          </p:cNvSpPr>
          <p:nvPr>
            <p:ph idx="1"/>
          </p:nvPr>
        </p:nvSpPr>
        <p:spPr>
          <a:xfrm>
            <a:off x="130629" y="342900"/>
            <a:ext cx="12061371" cy="6515100"/>
          </a:xfrm>
        </p:spPr>
        <p:txBody>
          <a:bodyPr>
            <a:normAutofit/>
          </a:bodyPr>
          <a:lstStyle/>
          <a:p>
            <a:pPr marL="0" lvl="0" indent="0" algn="just">
              <a:lnSpc>
                <a:spcPct val="150000"/>
              </a:lnSpc>
              <a:spcBef>
                <a:spcPts val="0"/>
              </a:spcBef>
              <a:buNone/>
            </a:pPr>
            <a:r>
              <a:rPr lang="en-US" sz="3200" b="1" dirty="0">
                <a:latin typeface="Times New Roman" panose="02020603050405020304" pitchFamily="18" charset="0"/>
                <a:cs typeface="Times New Roman" panose="02020603050405020304" pitchFamily="18" charset="0"/>
              </a:rPr>
              <a:t>3. Draw a Use case Diagram.</a:t>
            </a:r>
            <a:endParaRPr lang="en-GB" sz="3200" b="1"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The two ACTORS involved in </a:t>
            </a:r>
            <a:r>
              <a:rPr lang="en-US" sz="3200" dirty="0" err="1">
                <a:latin typeface="Times New Roman" panose="02020603050405020304" pitchFamily="18" charset="0"/>
                <a:cs typeface="Times New Roman" panose="02020603050405020304" pitchFamily="18" charset="0"/>
              </a:rPr>
              <a:t>RegisterCourse</a:t>
            </a:r>
            <a:r>
              <a:rPr lang="en-US" sz="3200" dirty="0">
                <a:latin typeface="Times New Roman" panose="02020603050405020304" pitchFamily="18" charset="0"/>
                <a:cs typeface="Times New Roman" panose="02020603050405020304" pitchFamily="18" charset="0"/>
              </a:rPr>
              <a:t> are both the STUDENT and the REGISTRAR, meanwhile the REGISTRAR is involved in </a:t>
            </a:r>
            <a:r>
              <a:rPr lang="en-US" sz="3200" dirty="0" err="1">
                <a:latin typeface="Times New Roman" panose="02020603050405020304" pitchFamily="18" charset="0"/>
                <a:cs typeface="Times New Roman" panose="02020603050405020304" pitchFamily="18" charset="0"/>
              </a:rPr>
              <a:t>PrintSchedule</a:t>
            </a:r>
            <a:r>
              <a:rPr lang="en-US" sz="3200" dirty="0">
                <a:latin typeface="Times New Roman" panose="02020603050405020304" pitchFamily="18" charset="0"/>
                <a:cs typeface="Times New Roman" panose="02020603050405020304" pitchFamily="18" charset="0"/>
              </a:rPr>
              <a:t>.  </a:t>
            </a:r>
            <a:endParaRPr lang="en-GB"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35C893-C4CD-4D87-9D65-21EA4BF19174}" type="slidenum">
              <a:rPr lang="en-GB" smtClean="0"/>
              <a:t>41</a:t>
            </a:fld>
            <a:endParaRPr lang="en-GB"/>
          </a:p>
        </p:txBody>
      </p:sp>
    </p:spTree>
    <p:extLst>
      <p:ext uri="{BB962C8B-B14F-4D97-AF65-F5344CB8AC3E}">
        <p14:creationId xmlns:p14="http://schemas.microsoft.com/office/powerpoint/2010/main" val="34855589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46839"/>
          </a:xfrm>
        </p:spPr>
        <p:txBody>
          <a:bodyPr>
            <a:noAutofit/>
          </a:bodyPr>
          <a:lstStyle/>
          <a:p>
            <a:pPr algn="ctr">
              <a:lnSpc>
                <a:spcPct val="170000"/>
              </a:lnSpc>
              <a:spcBef>
                <a:spcPts val="0"/>
              </a:spcBef>
            </a:pPr>
            <a:r>
              <a:rPr lang="en-US" sz="2800" b="1" dirty="0">
                <a:solidFill>
                  <a:srgbClr val="FF0000"/>
                </a:solidFill>
                <a:latin typeface="Times New Roman" panose="02020603050405020304" pitchFamily="18" charset="0"/>
                <a:cs typeface="Times New Roman" panose="02020603050405020304" pitchFamily="18" charset="0"/>
              </a:rPr>
              <a:t>3. Identifying Use Cases </a:t>
            </a:r>
          </a:p>
        </p:txBody>
      </p:sp>
      <p:sp>
        <p:nvSpPr>
          <p:cNvPr id="3" name="Content Placeholder 2"/>
          <p:cNvSpPr>
            <a:spLocks noGrp="1"/>
          </p:cNvSpPr>
          <p:nvPr>
            <p:ph idx="1"/>
          </p:nvPr>
        </p:nvSpPr>
        <p:spPr>
          <a:xfrm>
            <a:off x="0" y="346840"/>
            <a:ext cx="12192000" cy="6511159"/>
          </a:xfrm>
        </p:spPr>
        <p:txBody>
          <a:bodyPr>
            <a:normAutofit/>
          </a:bodyPr>
          <a:lstStyle/>
          <a:p>
            <a:pPr algn="just">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Developers derive from the </a:t>
            </a:r>
            <a:r>
              <a:rPr lang="en-US" b="1" dirty="0">
                <a:solidFill>
                  <a:srgbClr val="0000FF"/>
                </a:solidFill>
                <a:latin typeface="Times New Roman" panose="02020603050405020304" pitchFamily="18" charset="0"/>
                <a:cs typeface="Times New Roman" panose="02020603050405020304" pitchFamily="18" charset="0"/>
              </a:rPr>
              <a:t>scenarios</a:t>
            </a:r>
            <a:r>
              <a:rPr lang="en-US" dirty="0">
                <a:latin typeface="Times New Roman" panose="02020603050405020304" pitchFamily="18" charset="0"/>
                <a:cs typeface="Times New Roman" panose="02020603050405020304" pitchFamily="18" charset="0"/>
              </a:rPr>
              <a:t> a </a:t>
            </a:r>
            <a:r>
              <a:rPr lang="en-US" b="1" dirty="0">
                <a:solidFill>
                  <a:srgbClr val="0000FF"/>
                </a:solidFill>
                <a:latin typeface="Times New Roman" panose="02020603050405020304" pitchFamily="18" charset="0"/>
                <a:cs typeface="Times New Roman" panose="02020603050405020304" pitchFamily="18" charset="0"/>
              </a:rPr>
              <a:t>set</a:t>
            </a:r>
            <a:r>
              <a:rPr lang="en-US" dirty="0">
                <a:latin typeface="Times New Roman" panose="02020603050405020304" pitchFamily="18" charset="0"/>
                <a:cs typeface="Times New Roman" panose="02020603050405020304" pitchFamily="18" charset="0"/>
              </a:rPr>
              <a:t> of </a:t>
            </a:r>
            <a:r>
              <a:rPr lang="en-US" b="1" dirty="0">
                <a:solidFill>
                  <a:srgbClr val="0000FF"/>
                </a:solidFill>
                <a:latin typeface="Times New Roman" panose="02020603050405020304" pitchFamily="18" charset="0"/>
                <a:cs typeface="Times New Roman" panose="02020603050405020304" pitchFamily="18" charset="0"/>
              </a:rPr>
              <a:t>use</a:t>
            </a:r>
            <a:r>
              <a:rPr lang="en-US"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cases</a:t>
            </a:r>
            <a:r>
              <a:rPr lang="en-US" dirty="0">
                <a:latin typeface="Times New Roman" panose="02020603050405020304" pitchFamily="18" charset="0"/>
                <a:cs typeface="Times New Roman" panose="02020603050405020304" pitchFamily="18" charset="0"/>
              </a:rPr>
              <a:t> that completely represent the </a:t>
            </a:r>
            <a:r>
              <a:rPr lang="en-US" b="1" dirty="0">
                <a:solidFill>
                  <a:srgbClr val="A50021"/>
                </a:solidFill>
                <a:latin typeface="Times New Roman" panose="02020603050405020304" pitchFamily="18" charset="0"/>
                <a:cs typeface="Times New Roman" panose="02020603050405020304" pitchFamily="18" charset="0"/>
              </a:rPr>
              <a:t>future system</a:t>
            </a:r>
            <a:r>
              <a:rPr lang="en-US"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US" b="1" dirty="0">
                <a:solidFill>
                  <a:srgbClr val="9900CC"/>
                </a:solidFill>
                <a:latin typeface="Times New Roman" panose="02020603050405020304" pitchFamily="18" charset="0"/>
                <a:cs typeface="Times New Roman" panose="02020603050405020304" pitchFamily="18" charset="0"/>
              </a:rPr>
              <a:t>use cases </a:t>
            </a:r>
            <a:r>
              <a:rPr lang="en-US" dirty="0">
                <a:latin typeface="Times New Roman" panose="02020603050405020304" pitchFamily="18" charset="0"/>
                <a:cs typeface="Times New Roman" panose="02020603050405020304" pitchFamily="18" charset="0"/>
              </a:rPr>
              <a:t>are </a:t>
            </a:r>
            <a:r>
              <a:rPr lang="en-US" b="1" dirty="0">
                <a:latin typeface="Times New Roman" panose="02020603050405020304" pitchFamily="18" charset="0"/>
                <a:cs typeface="Times New Roman" panose="02020603050405020304" pitchFamily="18" charset="0"/>
              </a:rPr>
              <a:t>abstractions</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describing</a:t>
            </a:r>
            <a:r>
              <a:rPr lang="en-US" dirty="0">
                <a:latin typeface="Times New Roman" panose="02020603050405020304" pitchFamily="18" charset="0"/>
                <a:cs typeface="Times New Roman" panose="02020603050405020304" pitchFamily="18" charset="0"/>
              </a:rPr>
              <a:t> all </a:t>
            </a:r>
            <a:r>
              <a:rPr lang="en-US" b="1" dirty="0">
                <a:solidFill>
                  <a:srgbClr val="FF0000"/>
                </a:solidFill>
                <a:latin typeface="Times New Roman" panose="02020603050405020304" pitchFamily="18" charset="0"/>
                <a:cs typeface="Times New Roman" panose="02020603050405020304" pitchFamily="18" charset="0"/>
              </a:rPr>
              <a:t>possible cases</a:t>
            </a:r>
            <a:r>
              <a:rPr lang="en-US" b="1" dirty="0">
                <a:latin typeface="Times New Roman" panose="02020603050405020304" pitchFamily="18" charset="0"/>
                <a:cs typeface="Times New Roman" panose="02020603050405020304" pitchFamily="18" charset="0"/>
              </a:rPr>
              <a:t>.</a:t>
            </a:r>
          </a:p>
          <a:p>
            <a:pPr lvl="0" algn="just">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scenario </a:t>
            </a:r>
            <a:r>
              <a:rPr lang="en-US" dirty="0">
                <a:latin typeface="Times New Roman" panose="02020603050405020304" pitchFamily="18" charset="0"/>
                <a:cs typeface="Times New Roman" panose="02020603050405020304" pitchFamily="18" charset="0"/>
              </a:rPr>
              <a:t>is an </a:t>
            </a:r>
            <a:r>
              <a:rPr lang="en-US" b="1" dirty="0">
                <a:solidFill>
                  <a:srgbClr val="9900CC"/>
                </a:solidFill>
                <a:latin typeface="Times New Roman" panose="02020603050405020304" pitchFamily="18" charset="0"/>
                <a:cs typeface="Times New Roman" panose="02020603050405020304" pitchFamily="18" charset="0"/>
              </a:rPr>
              <a:t>instance</a:t>
            </a:r>
            <a:r>
              <a:rPr lang="en-US" dirty="0">
                <a:latin typeface="Times New Roman" panose="02020603050405020304" pitchFamily="18" charset="0"/>
                <a:cs typeface="Times New Roman" panose="02020603050405020304" pitchFamily="18" charset="0"/>
              </a:rPr>
              <a:t> of a </a:t>
            </a:r>
            <a:r>
              <a:rPr lang="en-US" b="1" dirty="0">
                <a:latin typeface="Times New Roman" panose="02020603050405020304" pitchFamily="18" charset="0"/>
                <a:cs typeface="Times New Roman" panose="02020603050405020304" pitchFamily="18" charset="0"/>
              </a:rPr>
              <a:t>use case</a:t>
            </a:r>
            <a:r>
              <a:rPr lang="en-US" dirty="0">
                <a:latin typeface="Times New Roman" panose="02020603050405020304" pitchFamily="18" charset="0"/>
                <a:cs typeface="Times New Roman" panose="02020603050405020304" pitchFamily="18" charset="0"/>
              </a:rPr>
              <a:t>; that is, a </a:t>
            </a:r>
            <a:r>
              <a:rPr lang="en-US" b="1" dirty="0">
                <a:solidFill>
                  <a:srgbClr val="0000FF"/>
                </a:solidFill>
                <a:latin typeface="Times New Roman" panose="02020603050405020304" pitchFamily="18" charset="0"/>
                <a:cs typeface="Times New Roman" panose="02020603050405020304" pitchFamily="18" charset="0"/>
              </a:rPr>
              <a:t>use case specifies</a:t>
            </a:r>
            <a:r>
              <a:rPr lang="en-US" dirty="0">
                <a:solidFill>
                  <a:srgbClr val="0000FF"/>
                </a:solidFill>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all</a:t>
            </a:r>
            <a:r>
              <a:rPr lang="en-US"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possible</a:t>
            </a:r>
            <a:r>
              <a:rPr lang="en-US" dirty="0">
                <a:latin typeface="Times New Roman" panose="02020603050405020304" pitchFamily="18" charset="0"/>
                <a:cs typeface="Times New Roman" panose="02020603050405020304" pitchFamily="18" charset="0"/>
              </a:rPr>
              <a:t> </a:t>
            </a:r>
            <a:r>
              <a:rPr lang="en-US" b="1" dirty="0">
                <a:solidFill>
                  <a:srgbClr val="A50021"/>
                </a:solidFill>
                <a:latin typeface="Times New Roman" panose="02020603050405020304" pitchFamily="18" charset="0"/>
                <a:cs typeface="Times New Roman" panose="02020603050405020304" pitchFamily="18" charset="0"/>
              </a:rPr>
              <a:t>scenarios</a:t>
            </a:r>
            <a:r>
              <a:rPr lang="en-US" dirty="0">
                <a:latin typeface="Times New Roman" panose="02020603050405020304" pitchFamily="18" charset="0"/>
                <a:cs typeface="Times New Roman" panose="02020603050405020304" pitchFamily="18" charset="0"/>
              </a:rPr>
              <a:t> for a </a:t>
            </a:r>
            <a:r>
              <a:rPr lang="en-US" b="1" dirty="0">
                <a:solidFill>
                  <a:srgbClr val="A50021"/>
                </a:solidFill>
                <a:latin typeface="Times New Roman" panose="02020603050405020304" pitchFamily="18" charset="0"/>
                <a:cs typeface="Times New Roman" panose="02020603050405020304" pitchFamily="18" charset="0"/>
              </a:rPr>
              <a:t>given</a:t>
            </a:r>
            <a:r>
              <a:rPr lang="en-US" dirty="0">
                <a:latin typeface="Times New Roman" panose="02020603050405020304" pitchFamily="18" charset="0"/>
                <a:cs typeface="Times New Roman" panose="02020603050405020304" pitchFamily="18" charset="0"/>
              </a:rPr>
              <a:t> </a:t>
            </a:r>
            <a:r>
              <a:rPr lang="en-US" b="1" dirty="0">
                <a:solidFill>
                  <a:srgbClr val="A50021"/>
                </a:solidFill>
                <a:latin typeface="Times New Roman" panose="02020603050405020304" pitchFamily="18" charset="0"/>
                <a:cs typeface="Times New Roman" panose="02020603050405020304" pitchFamily="18" charset="0"/>
              </a:rPr>
              <a:t>piece</a:t>
            </a:r>
            <a:r>
              <a:rPr lang="en-US" dirty="0">
                <a:latin typeface="Times New Roman" panose="02020603050405020304" pitchFamily="18" charset="0"/>
                <a:cs typeface="Times New Roman" panose="02020603050405020304" pitchFamily="18" charset="0"/>
              </a:rPr>
              <a:t> of </a:t>
            </a:r>
            <a:r>
              <a:rPr lang="en-US" b="1" dirty="0">
                <a:solidFill>
                  <a:srgbClr val="A50021"/>
                </a:solidFill>
                <a:latin typeface="Times New Roman" panose="02020603050405020304" pitchFamily="18" charset="0"/>
                <a:cs typeface="Times New Roman" panose="02020603050405020304" pitchFamily="18" charset="0"/>
              </a:rPr>
              <a:t>functionality</a:t>
            </a:r>
            <a:r>
              <a:rPr lang="en-US" dirty="0">
                <a:latin typeface="Times New Roman" panose="02020603050405020304" pitchFamily="18" charset="0"/>
                <a:cs typeface="Times New Roman" panose="02020603050405020304" pitchFamily="18" charset="0"/>
              </a:rPr>
              <a:t>.</a:t>
            </a:r>
          </a:p>
          <a:p>
            <a:pPr lvl="0" algn="just">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 </a:t>
            </a:r>
            <a:r>
              <a:rPr lang="en-US" b="1" dirty="0">
                <a:solidFill>
                  <a:srgbClr val="9900CC"/>
                </a:solidFill>
                <a:latin typeface="Times New Roman" panose="02020603050405020304" pitchFamily="18" charset="0"/>
                <a:cs typeface="Times New Roman" panose="02020603050405020304" pitchFamily="18" charset="0"/>
              </a:rPr>
              <a:t>use case </a:t>
            </a:r>
            <a:r>
              <a:rPr lang="en-US" dirty="0">
                <a:latin typeface="Times New Roman" panose="02020603050405020304" pitchFamily="18" charset="0"/>
                <a:cs typeface="Times New Roman" panose="02020603050405020304" pitchFamily="18" charset="0"/>
              </a:rPr>
              <a:t>is </a:t>
            </a:r>
            <a:r>
              <a:rPr lang="en-US" b="1" dirty="0">
                <a:latin typeface="Times New Roman" panose="02020603050405020304" pitchFamily="18" charset="0"/>
                <a:cs typeface="Times New Roman" panose="02020603050405020304" pitchFamily="18" charset="0"/>
              </a:rPr>
              <a:t>initiated</a:t>
            </a:r>
            <a:r>
              <a:rPr lang="en-US" dirty="0">
                <a:latin typeface="Times New Roman" panose="02020603050405020304" pitchFamily="18" charset="0"/>
                <a:cs typeface="Times New Roman" panose="02020603050405020304" pitchFamily="18" charset="0"/>
              </a:rPr>
              <a:t> by an </a:t>
            </a:r>
            <a:r>
              <a:rPr lang="en-US" b="1" dirty="0">
                <a:latin typeface="Times New Roman" panose="02020603050405020304" pitchFamily="18" charset="0"/>
                <a:cs typeface="Times New Roman" panose="02020603050405020304" pitchFamily="18" charset="0"/>
              </a:rPr>
              <a:t>actor</a:t>
            </a:r>
            <a:r>
              <a:rPr lang="en-US" dirty="0">
                <a:latin typeface="Times New Roman" panose="02020603050405020304" pitchFamily="18" charset="0"/>
                <a:cs typeface="Times New Roman" panose="02020603050405020304" pitchFamily="18" charset="0"/>
              </a:rPr>
              <a:t>.</a:t>
            </a:r>
          </a:p>
          <a:p>
            <a:pPr lvl="0" algn="just">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After its initiation, a </a:t>
            </a:r>
            <a:r>
              <a:rPr lang="en-US" b="1" dirty="0">
                <a:latin typeface="Times New Roman" panose="02020603050405020304" pitchFamily="18" charset="0"/>
                <a:cs typeface="Times New Roman" panose="02020603050405020304" pitchFamily="18" charset="0"/>
              </a:rPr>
              <a:t>use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case</a:t>
            </a:r>
            <a:r>
              <a:rPr lang="en-US" dirty="0">
                <a:latin typeface="Times New Roman" panose="02020603050405020304" pitchFamily="18" charset="0"/>
                <a:cs typeface="Times New Roman" panose="02020603050405020304" pitchFamily="18" charset="0"/>
              </a:rPr>
              <a:t> may </a:t>
            </a:r>
            <a:r>
              <a:rPr lang="en-US" b="1" dirty="0">
                <a:latin typeface="Times New Roman" panose="02020603050405020304" pitchFamily="18" charset="0"/>
                <a:cs typeface="Times New Roman" panose="02020603050405020304" pitchFamily="18" charset="0"/>
              </a:rPr>
              <a:t>interact</a:t>
            </a:r>
            <a:r>
              <a:rPr lang="en-US" dirty="0">
                <a:latin typeface="Times New Roman" panose="02020603050405020304" pitchFamily="18" charset="0"/>
                <a:cs typeface="Times New Roman" panose="02020603050405020304" pitchFamily="18" charset="0"/>
              </a:rPr>
              <a:t> with other </a:t>
            </a:r>
            <a:r>
              <a:rPr lang="en-US" b="1" dirty="0">
                <a:latin typeface="Times New Roman" panose="02020603050405020304" pitchFamily="18" charset="0"/>
                <a:cs typeface="Times New Roman" panose="02020603050405020304" pitchFamily="18" charset="0"/>
              </a:rPr>
              <a:t>actors</a:t>
            </a:r>
            <a:r>
              <a:rPr lang="en-US" dirty="0">
                <a:latin typeface="Times New Roman" panose="02020603050405020304" pitchFamily="18" charset="0"/>
                <a:cs typeface="Times New Roman" panose="02020603050405020304" pitchFamily="18" charset="0"/>
              </a:rPr>
              <a:t>, as well. </a:t>
            </a:r>
          </a:p>
          <a:p>
            <a:pPr lvl="0" algn="just">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a:t>
            </a:r>
            <a:r>
              <a:rPr lang="en-US" b="1" dirty="0">
                <a:solidFill>
                  <a:srgbClr val="0000FF"/>
                </a:solidFill>
                <a:latin typeface="Times New Roman" panose="02020603050405020304" pitchFamily="18" charset="0"/>
                <a:cs typeface="Times New Roman" panose="02020603050405020304" pitchFamily="18" charset="0"/>
              </a:rPr>
              <a:t>use case represents </a:t>
            </a:r>
            <a:r>
              <a:rPr lang="en-US" dirty="0">
                <a:latin typeface="Times New Roman" panose="02020603050405020304" pitchFamily="18" charset="0"/>
                <a:cs typeface="Times New Roman" panose="02020603050405020304" pitchFamily="18" charset="0"/>
              </a:rPr>
              <a:t>a </a:t>
            </a:r>
            <a:r>
              <a:rPr lang="en-US" b="1" dirty="0">
                <a:solidFill>
                  <a:srgbClr val="FF0000"/>
                </a:solidFill>
                <a:latin typeface="Times New Roman" panose="02020603050405020304" pitchFamily="18" charset="0"/>
                <a:cs typeface="Times New Roman" panose="02020603050405020304" pitchFamily="18" charset="0"/>
              </a:rPr>
              <a:t>complete flow</a:t>
            </a:r>
            <a:r>
              <a:rPr lang="en-US" dirty="0">
                <a:latin typeface="Times New Roman" panose="02020603050405020304" pitchFamily="18" charset="0"/>
                <a:cs typeface="Times New Roman" panose="02020603050405020304" pitchFamily="18" charset="0"/>
              </a:rPr>
              <a:t> of </a:t>
            </a:r>
            <a:r>
              <a:rPr lang="en-US" b="1" dirty="0">
                <a:solidFill>
                  <a:srgbClr val="FF0000"/>
                </a:solidFill>
                <a:latin typeface="Times New Roman" panose="02020603050405020304" pitchFamily="18" charset="0"/>
                <a:cs typeface="Times New Roman" panose="02020603050405020304" pitchFamily="18" charset="0"/>
              </a:rPr>
              <a:t>events</a:t>
            </a:r>
            <a:r>
              <a:rPr lang="en-US" dirty="0">
                <a:latin typeface="Times New Roman" panose="02020603050405020304" pitchFamily="18" charset="0"/>
                <a:cs typeface="Times New Roman" panose="02020603050405020304" pitchFamily="18" charset="0"/>
              </a:rPr>
              <a:t> through the </a:t>
            </a:r>
          </a:p>
          <a:p>
            <a:pPr marL="0" lvl="0" indent="0" algn="just">
              <a:lnSpc>
                <a:spcPct val="150000"/>
              </a:lnSpc>
              <a:spcBef>
                <a:spcPts val="0"/>
              </a:spcBef>
              <a:buNone/>
            </a:pPr>
            <a:r>
              <a:rPr lang="en-US" b="1" dirty="0">
                <a:solidFill>
                  <a:srgbClr val="FF0000"/>
                </a:solidFill>
                <a:latin typeface="Times New Roman" panose="02020603050405020304" pitchFamily="18" charset="0"/>
                <a:cs typeface="Times New Roman" panose="02020603050405020304" pitchFamily="18" charset="0"/>
              </a:rPr>
              <a:t>			system</a:t>
            </a:r>
            <a:r>
              <a:rPr lang="en-US" dirty="0">
                <a:latin typeface="Times New Roman" panose="02020603050405020304" pitchFamily="18" charset="0"/>
                <a:cs typeface="Times New Roman" panose="02020603050405020304" pitchFamily="18" charset="0"/>
              </a:rPr>
              <a:t> in the </a:t>
            </a:r>
            <a:r>
              <a:rPr lang="en-US" b="1" dirty="0">
                <a:solidFill>
                  <a:srgbClr val="6600CC"/>
                </a:solidFill>
                <a:latin typeface="Times New Roman" panose="02020603050405020304" pitchFamily="18" charset="0"/>
                <a:cs typeface="Times New Roman" panose="02020603050405020304" pitchFamily="18" charset="0"/>
              </a:rPr>
              <a:t>sense</a:t>
            </a:r>
            <a:r>
              <a:rPr lang="en-US" dirty="0">
                <a:latin typeface="Times New Roman" panose="02020603050405020304" pitchFamily="18" charset="0"/>
                <a:cs typeface="Times New Roman" panose="02020603050405020304" pitchFamily="18" charset="0"/>
              </a:rPr>
              <a:t> that it </a:t>
            </a:r>
            <a:r>
              <a:rPr lang="en-US" b="1" dirty="0">
                <a:solidFill>
                  <a:srgbClr val="6600CC"/>
                </a:solidFill>
                <a:latin typeface="Times New Roman" panose="02020603050405020304" pitchFamily="18" charset="0"/>
                <a:cs typeface="Times New Roman" panose="02020603050405020304" pitchFamily="18" charset="0"/>
              </a:rPr>
              <a:t>describes</a:t>
            </a:r>
            <a:r>
              <a:rPr lang="en-US" dirty="0">
                <a:latin typeface="Times New Roman" panose="02020603050405020304" pitchFamily="18" charset="0"/>
                <a:cs typeface="Times New Roman" panose="02020603050405020304" pitchFamily="18" charset="0"/>
              </a:rPr>
              <a:t> a </a:t>
            </a:r>
            <a:r>
              <a:rPr lang="en-US" b="1" dirty="0">
                <a:solidFill>
                  <a:srgbClr val="6600CC"/>
                </a:solidFill>
                <a:latin typeface="Times New Roman" panose="02020603050405020304" pitchFamily="18" charset="0"/>
                <a:cs typeface="Times New Roman" panose="02020603050405020304" pitchFamily="18" charset="0"/>
              </a:rPr>
              <a:t>series</a:t>
            </a:r>
            <a:r>
              <a:rPr lang="en-US" dirty="0">
                <a:latin typeface="Times New Roman" panose="02020603050405020304" pitchFamily="18" charset="0"/>
                <a:cs typeface="Times New Roman" panose="02020603050405020304" pitchFamily="18" charset="0"/>
              </a:rPr>
              <a:t> of </a:t>
            </a:r>
          </a:p>
          <a:p>
            <a:pPr marL="0" lvl="0" indent="0" algn="just">
              <a:lnSpc>
                <a:spcPct val="150000"/>
              </a:lnSpc>
              <a:spcBef>
                <a:spcPts val="0"/>
              </a:spcBef>
              <a:buNone/>
            </a:pPr>
            <a:r>
              <a:rPr lang="en-US" b="1" dirty="0">
                <a:solidFill>
                  <a:srgbClr val="6600CC"/>
                </a:solidFill>
                <a:latin typeface="Times New Roman" panose="02020603050405020304" pitchFamily="18" charset="0"/>
                <a:cs typeface="Times New Roman" panose="02020603050405020304" pitchFamily="18" charset="0"/>
              </a:rPr>
              <a:t>				related</a:t>
            </a:r>
            <a:r>
              <a:rPr lang="en-US" dirty="0">
                <a:latin typeface="Times New Roman" panose="02020603050405020304" pitchFamily="18" charset="0"/>
                <a:cs typeface="Times New Roman" panose="02020603050405020304" pitchFamily="18" charset="0"/>
              </a:rPr>
              <a:t> </a:t>
            </a:r>
            <a:r>
              <a:rPr lang="en-US" b="1" dirty="0">
                <a:solidFill>
                  <a:srgbClr val="6600CC"/>
                </a:solidFill>
                <a:latin typeface="Times New Roman" panose="02020603050405020304" pitchFamily="18" charset="0"/>
                <a:cs typeface="Times New Roman" panose="02020603050405020304" pitchFamily="18" charset="0"/>
              </a:rPr>
              <a:t>interactions</a:t>
            </a:r>
            <a:r>
              <a:rPr lang="en-US" dirty="0">
                <a:latin typeface="Times New Roman" panose="02020603050405020304" pitchFamily="18" charset="0"/>
                <a:cs typeface="Times New Roman" panose="02020603050405020304" pitchFamily="18" charset="0"/>
              </a:rPr>
              <a:t> that </a:t>
            </a:r>
            <a:r>
              <a:rPr lang="en-US" b="1" dirty="0">
                <a:solidFill>
                  <a:srgbClr val="6600CC"/>
                </a:solidFill>
                <a:latin typeface="Times New Roman" panose="02020603050405020304" pitchFamily="18" charset="0"/>
                <a:cs typeface="Times New Roman" panose="02020603050405020304" pitchFamily="18" charset="0"/>
              </a:rPr>
              <a:t>result</a:t>
            </a:r>
            <a:r>
              <a:rPr lang="en-US" dirty="0">
                <a:latin typeface="Times New Roman" panose="02020603050405020304" pitchFamily="18" charset="0"/>
                <a:cs typeface="Times New Roman" panose="02020603050405020304" pitchFamily="18" charset="0"/>
              </a:rPr>
              <a:t> from its </a:t>
            </a:r>
            <a:r>
              <a:rPr lang="en-US" b="1" dirty="0">
                <a:solidFill>
                  <a:srgbClr val="6600CC"/>
                </a:solidFill>
                <a:latin typeface="Times New Roman" panose="02020603050405020304" pitchFamily="18" charset="0"/>
                <a:cs typeface="Times New Roman" panose="02020603050405020304" pitchFamily="18" charset="0"/>
              </a:rPr>
              <a:t>initiation</a:t>
            </a:r>
            <a:r>
              <a:rPr lang="en-US"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35C893-C4CD-4D87-9D65-21EA4BF19174}" type="slidenum">
              <a:rPr lang="en-GB" smtClean="0"/>
              <a:t>42</a:t>
            </a:fld>
            <a:endParaRPr lang="en-GB"/>
          </a:p>
        </p:txBody>
      </p:sp>
    </p:spTree>
    <p:extLst>
      <p:ext uri="{BB962C8B-B14F-4D97-AF65-F5344CB8AC3E}">
        <p14:creationId xmlns:p14="http://schemas.microsoft.com/office/powerpoint/2010/main" val="26019993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46839"/>
          </a:xfrm>
        </p:spPr>
        <p:txBody>
          <a:bodyPr>
            <a:noAutofit/>
          </a:bodyPr>
          <a:lstStyle/>
          <a:p>
            <a:pPr algn="ctr">
              <a:lnSpc>
                <a:spcPct val="170000"/>
              </a:lnSpc>
              <a:spcBef>
                <a:spcPts val="0"/>
              </a:spcBef>
            </a:pPr>
            <a:r>
              <a:rPr lang="en-US" sz="2800" b="1" dirty="0">
                <a:solidFill>
                  <a:srgbClr val="FF0000"/>
                </a:solidFill>
                <a:latin typeface="Times New Roman" panose="02020603050405020304" pitchFamily="18" charset="0"/>
                <a:cs typeface="Times New Roman" panose="02020603050405020304" pitchFamily="18" charset="0"/>
              </a:rPr>
              <a:t>3. Identifying Use Cases ---------- </a:t>
            </a:r>
          </a:p>
        </p:txBody>
      </p:sp>
      <p:sp>
        <p:nvSpPr>
          <p:cNvPr id="3" name="Content Placeholder 2"/>
          <p:cNvSpPr>
            <a:spLocks noGrp="1"/>
          </p:cNvSpPr>
          <p:nvPr>
            <p:ph idx="1"/>
          </p:nvPr>
        </p:nvSpPr>
        <p:spPr>
          <a:xfrm>
            <a:off x="179614" y="346840"/>
            <a:ext cx="11789229" cy="6511159"/>
          </a:xfrm>
        </p:spPr>
        <p:txBody>
          <a:bodyPr>
            <a:normAutofit/>
          </a:bodyPr>
          <a:lstStyle/>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A </a:t>
            </a:r>
            <a:r>
              <a:rPr lang="en-GB" sz="3200" b="1" dirty="0">
                <a:latin typeface="Times New Roman" panose="02020603050405020304" pitchFamily="18" charset="0"/>
                <a:cs typeface="Times New Roman" panose="02020603050405020304" pitchFamily="18" charset="0"/>
              </a:rPr>
              <a:t>use case </a:t>
            </a:r>
            <a:r>
              <a:rPr lang="en-GB" sz="3200" dirty="0">
                <a:latin typeface="Times New Roman" panose="02020603050405020304" pitchFamily="18" charset="0"/>
                <a:cs typeface="Times New Roman" panose="02020603050405020304" pitchFamily="18" charset="0"/>
              </a:rPr>
              <a:t>is a </a:t>
            </a:r>
            <a:r>
              <a:rPr lang="en-GB" sz="3200" b="1" dirty="0">
                <a:latin typeface="Times New Roman" panose="02020603050405020304" pitchFamily="18" charset="0"/>
                <a:cs typeface="Times New Roman" panose="02020603050405020304" pitchFamily="18" charset="0"/>
              </a:rPr>
              <a:t>methodology</a:t>
            </a:r>
            <a:r>
              <a:rPr lang="en-GB" sz="3200" dirty="0">
                <a:latin typeface="Times New Roman" panose="02020603050405020304" pitchFamily="18" charset="0"/>
                <a:cs typeface="Times New Roman" panose="02020603050405020304" pitchFamily="18" charset="0"/>
              </a:rPr>
              <a:t> used in requirement elicitation or analysis to </a:t>
            </a:r>
            <a:r>
              <a:rPr lang="en-GB" sz="3200" b="1" dirty="0">
                <a:solidFill>
                  <a:srgbClr val="0000CC"/>
                </a:solidFill>
                <a:latin typeface="Times New Roman" panose="02020603050405020304" pitchFamily="18" charset="0"/>
                <a:cs typeface="Times New Roman" panose="02020603050405020304" pitchFamily="18" charset="0"/>
              </a:rPr>
              <a:t>identify</a:t>
            </a:r>
            <a:r>
              <a:rPr lang="en-GB" sz="3200" dirty="0">
                <a:latin typeface="Times New Roman" panose="02020603050405020304" pitchFamily="18" charset="0"/>
                <a:cs typeface="Times New Roman" panose="02020603050405020304" pitchFamily="18" charset="0"/>
              </a:rPr>
              <a:t>, </a:t>
            </a:r>
            <a:r>
              <a:rPr lang="en-GB" sz="3200" b="1" dirty="0">
                <a:solidFill>
                  <a:srgbClr val="0000CC"/>
                </a:solidFill>
                <a:latin typeface="Times New Roman" panose="02020603050405020304" pitchFamily="18" charset="0"/>
                <a:cs typeface="Times New Roman" panose="02020603050405020304" pitchFamily="18" charset="0"/>
              </a:rPr>
              <a:t>clarify</a:t>
            </a:r>
            <a:r>
              <a:rPr lang="en-GB" sz="3200" dirty="0">
                <a:latin typeface="Times New Roman" panose="02020603050405020304" pitchFamily="18" charset="0"/>
                <a:cs typeface="Times New Roman" panose="02020603050405020304" pitchFamily="18" charset="0"/>
              </a:rPr>
              <a:t> and </a:t>
            </a:r>
            <a:r>
              <a:rPr lang="en-GB" sz="3200" b="1" dirty="0">
                <a:solidFill>
                  <a:srgbClr val="0000CC"/>
                </a:solidFill>
                <a:latin typeface="Times New Roman" panose="02020603050405020304" pitchFamily="18" charset="0"/>
                <a:cs typeface="Times New Roman" panose="02020603050405020304" pitchFamily="18" charset="0"/>
              </a:rPr>
              <a:t>organize</a:t>
            </a:r>
            <a:r>
              <a:rPr lang="en-GB" sz="3200" dirty="0">
                <a:latin typeface="Times New Roman" panose="02020603050405020304" pitchFamily="18" charset="0"/>
                <a:cs typeface="Times New Roman" panose="02020603050405020304" pitchFamily="18" charset="0"/>
              </a:rPr>
              <a:t> </a:t>
            </a:r>
            <a:r>
              <a:rPr lang="en-GB" sz="3200" b="1" dirty="0">
                <a:solidFill>
                  <a:srgbClr val="A50021"/>
                </a:solidFill>
                <a:latin typeface="Times New Roman" panose="02020603050405020304" pitchFamily="18" charset="0"/>
                <a:cs typeface="Times New Roman" panose="02020603050405020304" pitchFamily="18" charset="0"/>
              </a:rPr>
              <a:t>system requirements</a:t>
            </a:r>
            <a:r>
              <a:rPr lang="en-GB" sz="32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3200" dirty="0">
                <a:latin typeface="Times New Roman" panose="02020603050405020304" pitchFamily="18" charset="0"/>
                <a:cs typeface="Times New Roman" panose="02020603050405020304" pitchFamily="18" charset="0"/>
              </a:rPr>
              <a:t>The </a:t>
            </a:r>
            <a:r>
              <a:rPr lang="en-GB" sz="3200" b="1" dirty="0">
                <a:solidFill>
                  <a:srgbClr val="FF0000"/>
                </a:solidFill>
                <a:latin typeface="Times New Roman" panose="02020603050405020304" pitchFamily="18" charset="0"/>
                <a:cs typeface="Times New Roman" panose="02020603050405020304" pitchFamily="18" charset="0"/>
              </a:rPr>
              <a:t>method</a:t>
            </a:r>
            <a:r>
              <a:rPr lang="en-GB" sz="3200" dirty="0">
                <a:latin typeface="Times New Roman" panose="02020603050405020304" pitchFamily="18" charset="0"/>
                <a:cs typeface="Times New Roman" panose="02020603050405020304" pitchFamily="18" charset="0"/>
              </a:rPr>
              <a:t> </a:t>
            </a:r>
            <a:r>
              <a:rPr lang="en-GB" sz="3200" b="1" dirty="0">
                <a:solidFill>
                  <a:srgbClr val="FF0000"/>
                </a:solidFill>
                <a:latin typeface="Times New Roman" panose="02020603050405020304" pitchFamily="18" charset="0"/>
                <a:cs typeface="Times New Roman" panose="02020603050405020304" pitchFamily="18" charset="0"/>
              </a:rPr>
              <a:t>creates</a:t>
            </a:r>
            <a:r>
              <a:rPr lang="en-GB" sz="3200" dirty="0">
                <a:latin typeface="Times New Roman" panose="02020603050405020304" pitchFamily="18" charset="0"/>
                <a:cs typeface="Times New Roman" panose="02020603050405020304" pitchFamily="18" charset="0"/>
              </a:rPr>
              <a:t> a </a:t>
            </a:r>
            <a:r>
              <a:rPr lang="en-GB" sz="3200" b="1" dirty="0">
                <a:solidFill>
                  <a:srgbClr val="FF0000"/>
                </a:solidFill>
                <a:latin typeface="Times New Roman" panose="02020603050405020304" pitchFamily="18" charset="0"/>
                <a:cs typeface="Times New Roman" panose="02020603050405020304" pitchFamily="18" charset="0"/>
              </a:rPr>
              <a:t>document</a:t>
            </a:r>
            <a:r>
              <a:rPr lang="en-GB" sz="3200" dirty="0">
                <a:latin typeface="Times New Roman" panose="02020603050405020304" pitchFamily="18" charset="0"/>
                <a:cs typeface="Times New Roman" panose="02020603050405020304" pitchFamily="18" charset="0"/>
              </a:rPr>
              <a:t> that </a:t>
            </a:r>
            <a:r>
              <a:rPr lang="en-GB" sz="3200" b="1" dirty="0">
                <a:latin typeface="Times New Roman" panose="02020603050405020304" pitchFamily="18" charset="0"/>
                <a:cs typeface="Times New Roman" panose="02020603050405020304" pitchFamily="18" charset="0"/>
              </a:rPr>
              <a:t>describes</a:t>
            </a:r>
            <a:r>
              <a:rPr lang="en-GB" sz="3200" dirty="0">
                <a:latin typeface="Times New Roman" panose="02020603050405020304" pitchFamily="18" charset="0"/>
                <a:cs typeface="Times New Roman" panose="02020603050405020304" pitchFamily="18" charset="0"/>
              </a:rPr>
              <a:t> all the </a:t>
            </a:r>
            <a:r>
              <a:rPr lang="en-GB" sz="3200" b="1" dirty="0">
                <a:solidFill>
                  <a:srgbClr val="660033"/>
                </a:solidFill>
                <a:latin typeface="Times New Roman" panose="02020603050405020304" pitchFamily="18" charset="0"/>
                <a:cs typeface="Times New Roman" panose="02020603050405020304" pitchFamily="18" charset="0"/>
              </a:rPr>
              <a:t>steps</a:t>
            </a:r>
            <a:r>
              <a:rPr lang="en-GB" sz="3200" dirty="0">
                <a:latin typeface="Times New Roman" panose="02020603050405020304" pitchFamily="18" charset="0"/>
                <a:cs typeface="Times New Roman" panose="02020603050405020304" pitchFamily="18" charset="0"/>
              </a:rPr>
              <a:t> taken by a </a:t>
            </a:r>
            <a:r>
              <a:rPr lang="en-GB" sz="3200" b="1" dirty="0">
                <a:solidFill>
                  <a:srgbClr val="660033"/>
                </a:solidFill>
                <a:latin typeface="Times New Roman" panose="02020603050405020304" pitchFamily="18" charset="0"/>
                <a:cs typeface="Times New Roman" panose="02020603050405020304" pitchFamily="18" charset="0"/>
              </a:rPr>
              <a:t>user</a:t>
            </a:r>
            <a:r>
              <a:rPr lang="en-GB" sz="3200" dirty="0">
                <a:latin typeface="Times New Roman" panose="02020603050405020304" pitchFamily="18" charset="0"/>
                <a:cs typeface="Times New Roman" panose="02020603050405020304" pitchFamily="18" charset="0"/>
              </a:rPr>
              <a:t> to </a:t>
            </a:r>
            <a:r>
              <a:rPr lang="en-GB" sz="3200" b="1" dirty="0">
                <a:solidFill>
                  <a:srgbClr val="660033"/>
                </a:solidFill>
                <a:latin typeface="Times New Roman" panose="02020603050405020304" pitchFamily="18" charset="0"/>
                <a:cs typeface="Times New Roman" panose="02020603050405020304" pitchFamily="18" charset="0"/>
              </a:rPr>
              <a:t>complete</a:t>
            </a:r>
            <a:r>
              <a:rPr lang="en-GB" sz="3200" dirty="0">
                <a:latin typeface="Times New Roman" panose="02020603050405020304" pitchFamily="18" charset="0"/>
                <a:cs typeface="Times New Roman" panose="02020603050405020304" pitchFamily="18" charset="0"/>
              </a:rPr>
              <a:t> an </a:t>
            </a:r>
            <a:r>
              <a:rPr lang="en-GB" sz="3200" b="1" dirty="0">
                <a:solidFill>
                  <a:srgbClr val="660033"/>
                </a:solidFill>
                <a:latin typeface="Times New Roman" panose="02020603050405020304" pitchFamily="18" charset="0"/>
                <a:cs typeface="Times New Roman" panose="02020603050405020304" pitchFamily="18" charset="0"/>
              </a:rPr>
              <a:t>activity</a:t>
            </a:r>
            <a:r>
              <a:rPr lang="en-GB" sz="32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3200" dirty="0">
                <a:latin typeface="Times New Roman" panose="02020603050405020304" pitchFamily="18" charset="0"/>
                <a:cs typeface="Times New Roman" panose="02020603050405020304" pitchFamily="18" charset="0"/>
              </a:rPr>
              <a:t>A </a:t>
            </a:r>
            <a:r>
              <a:rPr lang="en-GB" sz="3200" b="1" dirty="0">
                <a:solidFill>
                  <a:srgbClr val="6600CC"/>
                </a:solidFill>
                <a:latin typeface="Times New Roman" panose="02020603050405020304" pitchFamily="18" charset="0"/>
                <a:cs typeface="Times New Roman" panose="02020603050405020304" pitchFamily="18" charset="0"/>
              </a:rPr>
              <a:t>use case </a:t>
            </a:r>
            <a:r>
              <a:rPr lang="en-GB" sz="3200" dirty="0">
                <a:latin typeface="Times New Roman" panose="02020603050405020304" pitchFamily="18" charset="0"/>
                <a:cs typeface="Times New Roman" panose="02020603050405020304" pitchFamily="18" charset="0"/>
              </a:rPr>
              <a:t>is a </a:t>
            </a:r>
            <a:r>
              <a:rPr lang="en-GB" sz="3200" b="1" dirty="0">
                <a:solidFill>
                  <a:srgbClr val="6600CC"/>
                </a:solidFill>
                <a:latin typeface="Times New Roman" panose="02020603050405020304" pitchFamily="18" charset="0"/>
                <a:cs typeface="Times New Roman" panose="02020603050405020304" pitchFamily="18" charset="0"/>
              </a:rPr>
              <a:t>collection</a:t>
            </a:r>
            <a:r>
              <a:rPr lang="en-GB" sz="3200" dirty="0">
                <a:latin typeface="Times New Roman" panose="02020603050405020304" pitchFamily="18" charset="0"/>
                <a:cs typeface="Times New Roman" panose="02020603050405020304" pitchFamily="18" charset="0"/>
              </a:rPr>
              <a:t> of </a:t>
            </a:r>
            <a:r>
              <a:rPr lang="en-GB" sz="3200" b="1" dirty="0">
                <a:solidFill>
                  <a:srgbClr val="6600CC"/>
                </a:solidFill>
                <a:latin typeface="Times New Roman" panose="02020603050405020304" pitchFamily="18" charset="0"/>
                <a:cs typeface="Times New Roman" panose="02020603050405020304" pitchFamily="18" charset="0"/>
              </a:rPr>
              <a:t>possible</a:t>
            </a:r>
            <a:r>
              <a:rPr lang="en-GB" sz="3200" dirty="0">
                <a:latin typeface="Times New Roman" panose="02020603050405020304" pitchFamily="18" charset="0"/>
                <a:cs typeface="Times New Roman" panose="02020603050405020304" pitchFamily="18" charset="0"/>
              </a:rPr>
              <a:t> </a:t>
            </a:r>
            <a:r>
              <a:rPr lang="en-GB" sz="3200" b="1" dirty="0">
                <a:solidFill>
                  <a:srgbClr val="6600CC"/>
                </a:solidFill>
                <a:latin typeface="Times New Roman" panose="02020603050405020304" pitchFamily="18" charset="0"/>
                <a:cs typeface="Times New Roman" panose="02020603050405020304" pitchFamily="18" charset="0"/>
              </a:rPr>
              <a:t>sequences</a:t>
            </a:r>
            <a:r>
              <a:rPr lang="en-GB" sz="3200" dirty="0">
                <a:latin typeface="Times New Roman" panose="02020603050405020304" pitchFamily="18" charset="0"/>
                <a:cs typeface="Times New Roman" panose="02020603050405020304" pitchFamily="18" charset="0"/>
              </a:rPr>
              <a:t> of </a:t>
            </a:r>
            <a:r>
              <a:rPr lang="en-GB" sz="3200" b="1" dirty="0">
                <a:solidFill>
                  <a:srgbClr val="6600CC"/>
                </a:solidFill>
                <a:latin typeface="Times New Roman" panose="02020603050405020304" pitchFamily="18" charset="0"/>
                <a:cs typeface="Times New Roman" panose="02020603050405020304" pitchFamily="18" charset="0"/>
              </a:rPr>
              <a:t>interactions</a:t>
            </a:r>
            <a:r>
              <a:rPr lang="en-GB" sz="3200" dirty="0">
                <a:latin typeface="Times New Roman" panose="02020603050405020304" pitchFamily="18" charset="0"/>
                <a:cs typeface="Times New Roman" panose="02020603050405020304" pitchFamily="18" charset="0"/>
              </a:rPr>
              <a:t> between the </a:t>
            </a:r>
            <a:r>
              <a:rPr lang="en-GB" sz="3200" b="1" dirty="0">
                <a:solidFill>
                  <a:srgbClr val="FF0000"/>
                </a:solidFill>
                <a:latin typeface="Times New Roman" panose="02020603050405020304" pitchFamily="18" charset="0"/>
                <a:cs typeface="Times New Roman" panose="02020603050405020304" pitchFamily="18" charset="0"/>
              </a:rPr>
              <a:t>system</a:t>
            </a:r>
            <a:r>
              <a:rPr lang="en-GB" sz="3200" dirty="0">
                <a:latin typeface="Times New Roman" panose="02020603050405020304" pitchFamily="18" charset="0"/>
                <a:cs typeface="Times New Roman" panose="02020603050405020304" pitchFamily="18" charset="0"/>
              </a:rPr>
              <a:t> and </a:t>
            </a:r>
            <a:r>
              <a:rPr lang="en-GB" sz="3200" b="1" dirty="0">
                <a:solidFill>
                  <a:srgbClr val="FF0000"/>
                </a:solidFill>
                <a:latin typeface="Times New Roman" panose="02020603050405020304" pitchFamily="18" charset="0"/>
                <a:cs typeface="Times New Roman" panose="02020603050405020304" pitchFamily="18" charset="0"/>
              </a:rPr>
              <a:t>users</a:t>
            </a:r>
            <a:r>
              <a:rPr lang="en-GB" sz="3200" dirty="0">
                <a:latin typeface="Times New Roman" panose="02020603050405020304" pitchFamily="18" charset="0"/>
                <a:cs typeface="Times New Roman" panose="02020603050405020304" pitchFamily="18" charset="0"/>
              </a:rPr>
              <a:t> (</a:t>
            </a:r>
            <a:r>
              <a:rPr lang="en-GB" sz="3200" b="1" dirty="0">
                <a:latin typeface="Times New Roman" panose="02020603050405020304" pitchFamily="18" charset="0"/>
                <a:cs typeface="Times New Roman" panose="02020603050405020304" pitchFamily="18" charset="0"/>
              </a:rPr>
              <a:t>external</a:t>
            </a:r>
            <a:r>
              <a:rPr lang="en-GB" sz="3200" dirty="0">
                <a:latin typeface="Times New Roman" panose="02020603050405020304" pitchFamily="18" charset="0"/>
                <a:cs typeface="Times New Roman" panose="02020603050405020304" pitchFamily="18" charset="0"/>
              </a:rPr>
              <a:t> </a:t>
            </a:r>
            <a:r>
              <a:rPr lang="en-GB" sz="3200" b="1" dirty="0">
                <a:latin typeface="Times New Roman" panose="02020603050405020304" pitchFamily="18" charset="0"/>
                <a:cs typeface="Times New Roman" panose="02020603050405020304" pitchFamily="18" charset="0"/>
              </a:rPr>
              <a:t>actors)</a:t>
            </a:r>
            <a:r>
              <a:rPr lang="en-GB" sz="3200" dirty="0">
                <a:latin typeface="Times New Roman" panose="02020603050405020304" pitchFamily="18" charset="0"/>
                <a:cs typeface="Times New Roman" panose="02020603050405020304" pitchFamily="18" charset="0"/>
              </a:rPr>
              <a:t> in a </a:t>
            </a:r>
            <a:r>
              <a:rPr lang="en-GB" sz="3200" b="1" dirty="0">
                <a:latin typeface="Times New Roman" panose="02020603050405020304" pitchFamily="18" charset="0"/>
                <a:cs typeface="Times New Roman" panose="02020603050405020304" pitchFamily="18" charset="0"/>
              </a:rPr>
              <a:t>particular environment </a:t>
            </a:r>
            <a:r>
              <a:rPr lang="en-GB" sz="3200" dirty="0">
                <a:latin typeface="Times New Roman" panose="02020603050405020304" pitchFamily="18" charset="0"/>
                <a:cs typeface="Times New Roman" panose="02020603050405020304" pitchFamily="18" charset="0"/>
              </a:rPr>
              <a:t>and related to a </a:t>
            </a:r>
            <a:r>
              <a:rPr lang="en-GB" sz="3200" b="1" dirty="0">
                <a:latin typeface="Times New Roman" panose="02020603050405020304" pitchFamily="18" charset="0"/>
                <a:cs typeface="Times New Roman" panose="02020603050405020304" pitchFamily="18" charset="0"/>
              </a:rPr>
              <a:t>particular goal. </a:t>
            </a:r>
            <a:r>
              <a:rPr lang="en-GB" sz="32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r>
              <a:rPr lang="en-GB" sz="3200" dirty="0">
                <a:latin typeface="Times New Roman" panose="02020603050405020304" pitchFamily="18" charset="0"/>
                <a:cs typeface="Times New Roman" panose="02020603050405020304" pitchFamily="18" charset="0"/>
              </a:rPr>
              <a:t>The </a:t>
            </a:r>
            <a:r>
              <a:rPr lang="en-GB" sz="3200" b="1" dirty="0">
                <a:latin typeface="Times New Roman" panose="02020603050405020304" pitchFamily="18" charset="0"/>
                <a:cs typeface="Times New Roman" panose="02020603050405020304" pitchFamily="18" charset="0"/>
              </a:rPr>
              <a:t>use case </a:t>
            </a:r>
            <a:r>
              <a:rPr lang="en-GB" sz="3200" dirty="0">
                <a:latin typeface="Times New Roman" panose="02020603050405020304" pitchFamily="18" charset="0"/>
                <a:cs typeface="Times New Roman" panose="02020603050405020304" pitchFamily="18" charset="0"/>
              </a:rPr>
              <a:t>is </a:t>
            </a:r>
            <a:r>
              <a:rPr lang="en-GB" sz="3200" b="1" dirty="0">
                <a:latin typeface="Times New Roman" panose="02020603050405020304" pitchFamily="18" charset="0"/>
                <a:cs typeface="Times New Roman" panose="02020603050405020304" pitchFamily="18" charset="0"/>
              </a:rPr>
              <a:t>complete</a:t>
            </a:r>
            <a:r>
              <a:rPr lang="en-GB" sz="3200" dirty="0">
                <a:latin typeface="Times New Roman" panose="02020603050405020304" pitchFamily="18" charset="0"/>
                <a:cs typeface="Times New Roman" panose="02020603050405020304" pitchFamily="18" charset="0"/>
              </a:rPr>
              <a:t> when the </a:t>
            </a:r>
            <a:r>
              <a:rPr lang="en-GB" sz="3200" b="1" dirty="0">
                <a:solidFill>
                  <a:srgbClr val="0000FF"/>
                </a:solidFill>
                <a:latin typeface="Times New Roman" panose="02020603050405020304" pitchFamily="18" charset="0"/>
                <a:cs typeface="Times New Roman" panose="02020603050405020304" pitchFamily="18" charset="0"/>
              </a:rPr>
              <a:t>goal</a:t>
            </a:r>
            <a:r>
              <a:rPr lang="en-GB" sz="3200" dirty="0">
                <a:latin typeface="Times New Roman" panose="02020603050405020304" pitchFamily="18" charset="0"/>
                <a:cs typeface="Times New Roman" panose="02020603050405020304" pitchFamily="18" charset="0"/>
              </a:rPr>
              <a:t> has been </a:t>
            </a:r>
            <a:r>
              <a:rPr lang="en-GB" sz="3200" b="1" dirty="0">
                <a:solidFill>
                  <a:srgbClr val="0000FF"/>
                </a:solidFill>
                <a:latin typeface="Times New Roman" panose="02020603050405020304" pitchFamily="18" charset="0"/>
                <a:cs typeface="Times New Roman" panose="02020603050405020304" pitchFamily="18" charset="0"/>
              </a:rPr>
              <a:t>satisfied</a:t>
            </a:r>
          </a:p>
          <a:p>
            <a:pPr algn="just">
              <a:lnSpc>
                <a:spcPct val="150000"/>
              </a:lnSpc>
              <a:spcBef>
                <a:spcPts val="0"/>
              </a:spcBef>
              <a:buFont typeface="Wingdings" panose="05000000000000000000" pitchFamily="2" charset="2"/>
              <a:buChar char="ü"/>
            </a:pP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35C893-C4CD-4D87-9D65-21EA4BF19174}" type="slidenum">
              <a:rPr lang="en-GB" smtClean="0"/>
              <a:t>43</a:t>
            </a:fld>
            <a:endParaRPr lang="en-GB"/>
          </a:p>
        </p:txBody>
      </p:sp>
    </p:spTree>
    <p:extLst>
      <p:ext uri="{BB962C8B-B14F-4D97-AF65-F5344CB8AC3E}">
        <p14:creationId xmlns:p14="http://schemas.microsoft.com/office/powerpoint/2010/main" val="3144453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46839"/>
          </a:xfrm>
        </p:spPr>
        <p:txBody>
          <a:bodyPr>
            <a:noAutofit/>
          </a:bodyPr>
          <a:lstStyle/>
          <a:p>
            <a:pPr algn="ctr">
              <a:lnSpc>
                <a:spcPct val="170000"/>
              </a:lnSpc>
              <a:spcBef>
                <a:spcPts val="0"/>
              </a:spcBef>
            </a:pPr>
            <a:r>
              <a:rPr lang="en-US" sz="2800" b="1" dirty="0">
                <a:solidFill>
                  <a:srgbClr val="FF0000"/>
                </a:solidFill>
                <a:latin typeface="Times New Roman" panose="02020603050405020304" pitchFamily="18" charset="0"/>
                <a:cs typeface="Times New Roman" panose="02020603050405020304" pitchFamily="18" charset="0"/>
              </a:rPr>
              <a:t>3. Identifying Use Cases ---------- </a:t>
            </a:r>
          </a:p>
        </p:txBody>
      </p:sp>
      <p:sp>
        <p:nvSpPr>
          <p:cNvPr id="3" name="Content Placeholder 2"/>
          <p:cNvSpPr>
            <a:spLocks noGrp="1"/>
          </p:cNvSpPr>
          <p:nvPr>
            <p:ph idx="1"/>
          </p:nvPr>
        </p:nvSpPr>
        <p:spPr>
          <a:xfrm>
            <a:off x="0" y="346840"/>
            <a:ext cx="12192000" cy="6511159"/>
          </a:xfrm>
        </p:spPr>
        <p:txBody>
          <a:bodyPr>
            <a:normAutofit/>
          </a:bodyPr>
          <a:lstStyle/>
          <a:p>
            <a:pPr algn="just">
              <a:lnSpc>
                <a:spcPct val="150000"/>
              </a:lnSpc>
              <a:spcBef>
                <a:spcPts val="0"/>
              </a:spcBef>
              <a:buFont typeface="Wingdings" panose="05000000000000000000" pitchFamily="2" charset="2"/>
              <a:buChar char="Ø"/>
            </a:pPr>
            <a:r>
              <a:rPr lang="en-GB" b="1" dirty="0">
                <a:latin typeface="Times New Roman" panose="02020603050405020304" pitchFamily="18" charset="0"/>
                <a:cs typeface="Times New Roman" panose="02020603050405020304" pitchFamily="18" charset="0"/>
              </a:rPr>
              <a:t>Use cases </a:t>
            </a:r>
            <a:r>
              <a:rPr lang="en-GB" dirty="0">
                <a:latin typeface="Times New Roman" panose="02020603050405020304" pitchFamily="18" charset="0"/>
                <a:cs typeface="Times New Roman" panose="02020603050405020304" pitchFamily="18" charset="0"/>
              </a:rPr>
              <a:t>provide many </a:t>
            </a:r>
            <a:r>
              <a:rPr lang="en-GB" b="1" dirty="0">
                <a:latin typeface="Times New Roman" panose="02020603050405020304" pitchFamily="18" charset="0"/>
                <a:cs typeface="Times New Roman" panose="02020603050405020304" pitchFamily="18" charset="0"/>
              </a:rPr>
              <a:t>benefits</a:t>
            </a:r>
            <a:r>
              <a:rPr lang="en-GB" dirty="0">
                <a:latin typeface="Times New Roman" panose="02020603050405020304" pitchFamily="18" charset="0"/>
                <a:cs typeface="Times New Roman" panose="02020603050405020304" pitchFamily="18" charset="0"/>
              </a:rPr>
              <a:t> </a:t>
            </a:r>
            <a:r>
              <a:rPr lang="en-GB" b="1" dirty="0">
                <a:solidFill>
                  <a:srgbClr val="6600CC"/>
                </a:solidFill>
                <a:latin typeface="Times New Roman" panose="02020603050405020304" pitchFamily="18" charset="0"/>
                <a:cs typeface="Times New Roman" panose="02020603050405020304" pitchFamily="18" charset="0"/>
              </a:rPr>
              <a:t>beyond defining user requirements</a:t>
            </a:r>
            <a:r>
              <a:rPr lang="en-GB" dirty="0">
                <a:latin typeface="Times New Roman" panose="02020603050405020304" pitchFamily="18" charset="0"/>
                <a:cs typeface="Times New Roman" panose="02020603050405020304" pitchFamily="18" charset="0"/>
              </a:rPr>
              <a:t>. Use cases can be used to:</a:t>
            </a:r>
          </a:p>
          <a:p>
            <a:pPr algn="just">
              <a:lnSpc>
                <a:spcPct val="150000"/>
              </a:lnSpc>
              <a:spcBef>
                <a:spcPts val="0"/>
              </a:spcBef>
              <a:buFont typeface="Wingdings" panose="05000000000000000000" pitchFamily="2" charset="2"/>
              <a:buChar char="§"/>
            </a:pPr>
            <a:r>
              <a:rPr lang="en-US" altLang="en-US" b="1" dirty="0">
                <a:solidFill>
                  <a:srgbClr val="A50021"/>
                </a:solidFill>
                <a:latin typeface="Times New Roman" panose="02020603050405020304" pitchFamily="18" charset="0"/>
                <a:cs typeface="Times New Roman" panose="02020603050405020304" pitchFamily="18" charset="0"/>
              </a:rPr>
              <a:t>Illuminate</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A50021"/>
                </a:solidFill>
                <a:latin typeface="Times New Roman" panose="02020603050405020304" pitchFamily="18" charset="0"/>
                <a:cs typeface="Times New Roman" panose="02020603050405020304" pitchFamily="18" charset="0"/>
              </a:rPr>
              <a:t>document</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FF"/>
                </a:solidFill>
                <a:latin typeface="Times New Roman" panose="02020603050405020304" pitchFamily="18" charset="0"/>
                <a:cs typeface="Times New Roman" panose="02020603050405020304" pitchFamily="18" charset="0"/>
              </a:rPr>
              <a:t>current</a:t>
            </a:r>
            <a:r>
              <a:rPr lang="en-US" altLang="en-US" dirty="0">
                <a:latin typeface="Times New Roman" panose="02020603050405020304" pitchFamily="18" charset="0"/>
                <a:cs typeface="Times New Roman" panose="02020603050405020304" pitchFamily="18" charset="0"/>
              </a:rPr>
              <a:t> or </a:t>
            </a:r>
            <a:r>
              <a:rPr lang="en-US" altLang="en-US" b="1" dirty="0">
                <a:solidFill>
                  <a:srgbClr val="0000FF"/>
                </a:solidFill>
                <a:latin typeface="Times New Roman" panose="02020603050405020304" pitchFamily="18" charset="0"/>
                <a:cs typeface="Times New Roman" panose="02020603050405020304" pitchFamily="18" charset="0"/>
              </a:rPr>
              <a:t>goal-stated</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FF"/>
                </a:solidFill>
                <a:latin typeface="Times New Roman" panose="02020603050405020304" pitchFamily="18" charset="0"/>
                <a:cs typeface="Times New Roman" panose="02020603050405020304" pitchFamily="18" charset="0"/>
              </a:rPr>
              <a:t>methods</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FF"/>
                </a:solidFill>
                <a:latin typeface="Times New Roman" panose="02020603050405020304" pitchFamily="18" charset="0"/>
                <a:cs typeface="Times New Roman" panose="02020603050405020304" pitchFamily="18" charset="0"/>
              </a:rPr>
              <a:t>systems</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0000FF"/>
                </a:solidFill>
                <a:latin typeface="Times New Roman" panose="02020603050405020304" pitchFamily="18" charset="0"/>
                <a:cs typeface="Times New Roman" panose="02020603050405020304" pitchFamily="18" charset="0"/>
              </a:rPr>
              <a:t>stakeholders</a:t>
            </a:r>
            <a:r>
              <a:rPr lang="en-US" alt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rPr>
              <a:t>Identify business-domain classes</a:t>
            </a:r>
            <a:r>
              <a:rPr lang="en-US" altLang="en-US" dirty="0">
                <a:latin typeface="Times New Roman" panose="02020603050405020304" pitchFamily="18" charset="0"/>
                <a:cs typeface="Times New Roman" panose="02020603050405020304" pitchFamily="18" charset="0"/>
              </a:rPr>
              <a:t> and their </a:t>
            </a:r>
            <a:r>
              <a:rPr lang="en-US" altLang="en-US" b="1" dirty="0">
                <a:latin typeface="Times New Roman" panose="02020603050405020304" pitchFamily="18" charset="0"/>
                <a:cs typeface="Times New Roman" panose="02020603050405020304" pitchFamily="18" charset="0"/>
              </a:rPr>
              <a:t>associates</a:t>
            </a:r>
            <a:r>
              <a:rPr lang="en-US" alt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altLang="en-US" b="1" dirty="0">
                <a:solidFill>
                  <a:srgbClr val="FF0000"/>
                </a:solidFill>
                <a:latin typeface="Times New Roman" panose="02020603050405020304" pitchFamily="18" charset="0"/>
                <a:cs typeface="Times New Roman" panose="02020603050405020304" pitchFamily="18" charset="0"/>
              </a:rPr>
              <a:t>Drive</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detailed</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application</a:t>
            </a:r>
            <a:r>
              <a:rPr lang="en-US" altLang="en-US" dirty="0">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analysis</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FF0000"/>
                </a:solidFill>
                <a:latin typeface="Times New Roman" panose="02020603050405020304" pitchFamily="18" charset="0"/>
                <a:cs typeface="Times New Roman" panose="02020603050405020304" pitchFamily="18" charset="0"/>
              </a:rPr>
              <a:t>design</a:t>
            </a:r>
            <a:r>
              <a:rPr lang="en-US" alt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altLang="en-US" b="1" dirty="0">
                <a:solidFill>
                  <a:srgbClr val="660033"/>
                </a:solidFill>
                <a:latin typeface="Times New Roman" panose="02020603050405020304" pitchFamily="18" charset="0"/>
                <a:cs typeface="Times New Roman" panose="02020603050405020304" pitchFamily="18" charset="0"/>
              </a:rPr>
              <a:t>Develop</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33"/>
                </a:solidFill>
                <a:latin typeface="Times New Roman" panose="02020603050405020304" pitchFamily="18" charset="0"/>
                <a:cs typeface="Times New Roman" panose="02020603050405020304" pitchFamily="18" charset="0"/>
              </a:rPr>
              <a:t>scripts</a:t>
            </a:r>
            <a:r>
              <a:rPr lang="en-US" altLang="en-US" dirty="0">
                <a:latin typeface="Times New Roman" panose="02020603050405020304" pitchFamily="18" charset="0"/>
                <a:cs typeface="Times New Roman" panose="02020603050405020304" pitchFamily="18" charset="0"/>
              </a:rPr>
              <a:t> for </a:t>
            </a:r>
            <a:r>
              <a:rPr lang="en-US" altLang="en-US" b="1" dirty="0">
                <a:solidFill>
                  <a:srgbClr val="660033"/>
                </a:solidFill>
                <a:latin typeface="Times New Roman" panose="02020603050405020304" pitchFamily="18" charset="0"/>
                <a:cs typeface="Times New Roman" panose="02020603050405020304" pitchFamily="18" charset="0"/>
              </a:rPr>
              <a:t>testing</a:t>
            </a:r>
            <a:r>
              <a:rPr lang="en-US" alt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altLang="en-US" b="1" dirty="0">
                <a:solidFill>
                  <a:srgbClr val="0000FF"/>
                </a:solidFill>
                <a:latin typeface="Times New Roman" panose="02020603050405020304" pitchFamily="18" charset="0"/>
                <a:cs typeface="Times New Roman" panose="02020603050405020304" pitchFamily="18" charset="0"/>
              </a:rPr>
              <a:t>Suggest</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FF"/>
                </a:solidFill>
                <a:latin typeface="Times New Roman" panose="02020603050405020304" pitchFamily="18" charset="0"/>
                <a:cs typeface="Times New Roman" panose="02020603050405020304" pitchFamily="18" charset="0"/>
              </a:rPr>
              <a:t>prototyping</a:t>
            </a:r>
            <a:r>
              <a:rPr lang="en-US" altLang="en-US" dirty="0">
                <a:latin typeface="Times New Roman" panose="02020603050405020304" pitchFamily="18" charset="0"/>
                <a:cs typeface="Times New Roman" panose="02020603050405020304" pitchFamily="18" charset="0"/>
              </a:rPr>
              <a:t> </a:t>
            </a:r>
            <a:r>
              <a:rPr lang="en-US" altLang="en-US" b="1" dirty="0">
                <a:solidFill>
                  <a:srgbClr val="0000FF"/>
                </a:solidFill>
                <a:latin typeface="Times New Roman" panose="02020603050405020304" pitchFamily="18" charset="0"/>
                <a:cs typeface="Times New Roman" panose="02020603050405020304" pitchFamily="18" charset="0"/>
              </a:rPr>
              <a:t>activity</a:t>
            </a:r>
            <a:r>
              <a:rPr lang="en-US" alt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rPr>
              <a:t>Clarify</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architecture</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requirements</a:t>
            </a:r>
            <a:r>
              <a:rPr lang="en-US" alt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altLang="en-US" b="1" dirty="0">
                <a:solidFill>
                  <a:srgbClr val="6600CC"/>
                </a:solidFill>
                <a:latin typeface="Times New Roman" panose="02020603050405020304" pitchFamily="18" charset="0"/>
                <a:cs typeface="Times New Roman" panose="02020603050405020304" pitchFamily="18" charset="0"/>
              </a:rPr>
              <a:t>Highlight</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risks</a:t>
            </a:r>
            <a:r>
              <a:rPr lang="en-US" altLang="en-US" dirty="0">
                <a:latin typeface="Times New Roman" panose="02020603050405020304" pitchFamily="18" charset="0"/>
                <a:cs typeface="Times New Roman" panose="02020603050405020304" pitchFamily="18" charset="0"/>
              </a:rPr>
              <a:t> and </a:t>
            </a:r>
            <a:r>
              <a:rPr lang="en-US" altLang="en-US" b="1" dirty="0">
                <a:solidFill>
                  <a:srgbClr val="6600CC"/>
                </a:solidFill>
                <a:latin typeface="Times New Roman" panose="02020603050405020304" pitchFamily="18" charset="0"/>
                <a:cs typeface="Times New Roman" panose="02020603050405020304" pitchFamily="18" charset="0"/>
              </a:rPr>
              <a:t>needs</a:t>
            </a:r>
            <a:r>
              <a:rPr lang="en-US" altLang="en-US" dirty="0">
                <a:latin typeface="Times New Roman" panose="02020603050405020304" pitchFamily="18" charset="0"/>
                <a:cs typeface="Times New Roman" panose="02020603050405020304" pitchFamily="18" charset="0"/>
              </a:rPr>
              <a:t> for </a:t>
            </a:r>
            <a:r>
              <a:rPr lang="en-US" altLang="en-US" b="1" dirty="0">
                <a:solidFill>
                  <a:srgbClr val="6600CC"/>
                </a:solidFill>
                <a:latin typeface="Times New Roman" panose="02020603050405020304" pitchFamily="18" charset="0"/>
                <a:cs typeface="Times New Roman" panose="02020603050405020304" pitchFamily="18" charset="0"/>
              </a:rPr>
              <a:t>risk</a:t>
            </a:r>
            <a:r>
              <a:rPr lang="en-US" altLang="en-US" dirty="0">
                <a:latin typeface="Times New Roman" panose="02020603050405020304" pitchFamily="18" charset="0"/>
                <a:cs typeface="Times New Roman" panose="02020603050405020304" pitchFamily="18" charset="0"/>
              </a:rPr>
              <a:t> </a:t>
            </a:r>
            <a:r>
              <a:rPr lang="en-US" altLang="en-US" b="1" dirty="0">
                <a:solidFill>
                  <a:srgbClr val="6600CC"/>
                </a:solidFill>
                <a:latin typeface="Times New Roman" panose="02020603050405020304" pitchFamily="18" charset="0"/>
                <a:cs typeface="Times New Roman" panose="02020603050405020304" pitchFamily="18" charset="0"/>
              </a:rPr>
              <a:t>management</a:t>
            </a:r>
            <a:r>
              <a:rPr lang="en-US" alt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ü"/>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35C893-C4CD-4D87-9D65-21EA4BF19174}" type="slidenum">
              <a:rPr lang="en-GB" smtClean="0"/>
              <a:t>44</a:t>
            </a:fld>
            <a:endParaRPr lang="en-GB"/>
          </a:p>
        </p:txBody>
      </p:sp>
    </p:spTree>
    <p:extLst>
      <p:ext uri="{BB962C8B-B14F-4D97-AF65-F5344CB8AC3E}">
        <p14:creationId xmlns:p14="http://schemas.microsoft.com/office/powerpoint/2010/main" val="423761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362606"/>
          </a:xfrm>
        </p:spPr>
        <p:txBody>
          <a:bodyPr>
            <a:noAutofit/>
          </a:bodyPr>
          <a:lstStyle/>
          <a:p>
            <a:pPr algn="ctr">
              <a:lnSpc>
                <a:spcPct val="170000"/>
              </a:lnSpc>
              <a:spcBef>
                <a:spcPts val="0"/>
              </a:spcBef>
            </a:pPr>
            <a:r>
              <a:rPr lang="en-US" sz="2800" b="1" dirty="0">
                <a:solidFill>
                  <a:srgbClr val="FF0000"/>
                </a:solidFill>
                <a:latin typeface="Times New Roman" panose="02020603050405020304" pitchFamily="18" charset="0"/>
                <a:cs typeface="Times New Roman" panose="02020603050405020304" pitchFamily="18" charset="0"/>
              </a:rPr>
              <a:t>3. Identifying Use Cases ---- </a:t>
            </a:r>
          </a:p>
        </p:txBody>
      </p:sp>
      <p:sp>
        <p:nvSpPr>
          <p:cNvPr id="3" name="Content Placeholder 2"/>
          <p:cNvSpPr>
            <a:spLocks noGrp="1"/>
          </p:cNvSpPr>
          <p:nvPr>
            <p:ph idx="1"/>
          </p:nvPr>
        </p:nvSpPr>
        <p:spPr>
          <a:xfrm>
            <a:off x="212271" y="362608"/>
            <a:ext cx="11805558" cy="6495391"/>
          </a:xfrm>
        </p:spPr>
        <p:txBody>
          <a:bodyPr>
            <a:noAutofit/>
          </a:bodyPr>
          <a:lstStyle/>
          <a:p>
            <a:pPr lvl="0" algn="just">
              <a:lnSpc>
                <a:spcPct val="150000"/>
              </a:lnSpc>
              <a:spcBef>
                <a:spcPts val="0"/>
              </a:spcBef>
              <a:buFont typeface="Wingdings" panose="05000000000000000000" pitchFamily="2" charset="2"/>
              <a:buChar char="Ø"/>
            </a:pPr>
            <a:r>
              <a:rPr lang="en-US" sz="2600" b="1" dirty="0">
                <a:solidFill>
                  <a:srgbClr val="0000FF"/>
                </a:solidFill>
                <a:latin typeface="Times New Roman" panose="02020603050405020304" pitchFamily="18" charset="0"/>
                <a:cs typeface="Times New Roman" panose="02020603050405020304" pitchFamily="18" charset="0"/>
              </a:rPr>
              <a:t>Generalizing scenarios </a:t>
            </a:r>
            <a:r>
              <a:rPr lang="en-US" sz="2600" dirty="0">
                <a:latin typeface="Times New Roman" panose="02020603050405020304" pitchFamily="18" charset="0"/>
                <a:cs typeface="Times New Roman" panose="02020603050405020304" pitchFamily="18" charset="0"/>
              </a:rPr>
              <a:t>and </a:t>
            </a:r>
            <a:r>
              <a:rPr lang="en-US" sz="2600" b="1" dirty="0">
                <a:solidFill>
                  <a:srgbClr val="0000FF"/>
                </a:solidFill>
                <a:latin typeface="Times New Roman" panose="02020603050405020304" pitchFamily="18" charset="0"/>
                <a:cs typeface="Times New Roman" panose="02020603050405020304" pitchFamily="18" charset="0"/>
              </a:rPr>
              <a:t>identifying</a:t>
            </a:r>
            <a:r>
              <a:rPr lang="en-US" sz="2600" dirty="0">
                <a:latin typeface="Times New Roman" panose="02020603050405020304" pitchFamily="18" charset="0"/>
                <a:cs typeface="Times New Roman" panose="02020603050405020304" pitchFamily="18" charset="0"/>
              </a:rPr>
              <a:t> the </a:t>
            </a:r>
          </a:p>
          <a:p>
            <a:pPr marL="0" lvl="0" indent="0" algn="just">
              <a:lnSpc>
                <a:spcPct val="150000"/>
              </a:lnSpc>
              <a:spcBef>
                <a:spcPts val="0"/>
              </a:spcBef>
              <a:buNone/>
            </a:pPr>
            <a:r>
              <a:rPr lang="en-US" sz="2600" b="1" dirty="0">
                <a:latin typeface="Times New Roman" panose="02020603050405020304" pitchFamily="18" charset="0"/>
                <a:cs typeface="Times New Roman" panose="02020603050405020304" pitchFamily="18" charset="0"/>
              </a:rPr>
              <a:t>		high-level use cases</a:t>
            </a:r>
            <a:r>
              <a:rPr lang="en-US" sz="2600" dirty="0">
                <a:latin typeface="Times New Roman" panose="02020603050405020304" pitchFamily="18" charset="0"/>
                <a:cs typeface="Times New Roman" panose="02020603050405020304" pitchFamily="18" charset="0"/>
              </a:rPr>
              <a:t> that the </a:t>
            </a:r>
            <a:r>
              <a:rPr lang="en-US" sz="2600" b="1" dirty="0">
                <a:latin typeface="Times New Roman" panose="02020603050405020304" pitchFamily="18" charset="0"/>
                <a:cs typeface="Times New Roman" panose="02020603050405020304" pitchFamily="18" charset="0"/>
              </a:rPr>
              <a:t>system</a:t>
            </a:r>
            <a:r>
              <a:rPr lang="en-US" sz="2600" dirty="0">
                <a:latin typeface="Times New Roman" panose="02020603050405020304" pitchFamily="18" charset="0"/>
                <a:cs typeface="Times New Roman" panose="02020603050405020304" pitchFamily="18" charset="0"/>
              </a:rPr>
              <a:t> must </a:t>
            </a:r>
          </a:p>
          <a:p>
            <a:pPr marL="0" lvl="0" indent="0" algn="just">
              <a:lnSpc>
                <a:spcPct val="150000"/>
              </a:lnSpc>
              <a:spcBef>
                <a:spcPts val="0"/>
              </a:spcBef>
              <a:buNone/>
            </a:pPr>
            <a:r>
              <a:rPr lang="en-US" sz="2600" b="1" dirty="0">
                <a:solidFill>
                  <a:srgbClr val="A50021"/>
                </a:solidFill>
                <a:latin typeface="Times New Roman" panose="02020603050405020304" pitchFamily="18" charset="0"/>
                <a:cs typeface="Times New Roman" panose="02020603050405020304" pitchFamily="18" charset="0"/>
              </a:rPr>
              <a:t>		support</a:t>
            </a:r>
            <a:r>
              <a:rPr lang="en-US" sz="2600" dirty="0">
                <a:latin typeface="Times New Roman" panose="02020603050405020304" pitchFamily="18" charset="0"/>
                <a:cs typeface="Times New Roman" panose="02020603050405020304" pitchFamily="18" charset="0"/>
              </a:rPr>
              <a:t> enables </a:t>
            </a:r>
            <a:r>
              <a:rPr lang="en-US" sz="2600" b="1" dirty="0">
                <a:solidFill>
                  <a:srgbClr val="A50021"/>
                </a:solidFill>
                <a:latin typeface="Times New Roman" panose="02020603050405020304" pitchFamily="18" charset="0"/>
                <a:cs typeface="Times New Roman" panose="02020603050405020304" pitchFamily="18" charset="0"/>
              </a:rPr>
              <a:t>developers</a:t>
            </a:r>
            <a:r>
              <a:rPr lang="en-US" sz="2600" dirty="0">
                <a:latin typeface="Times New Roman" panose="02020603050405020304" pitchFamily="18" charset="0"/>
                <a:cs typeface="Times New Roman" panose="02020603050405020304" pitchFamily="18" charset="0"/>
              </a:rPr>
              <a:t> to </a:t>
            </a:r>
            <a:r>
              <a:rPr lang="en-US" sz="2600" b="1" dirty="0">
                <a:solidFill>
                  <a:srgbClr val="A50021"/>
                </a:solidFill>
                <a:latin typeface="Times New Roman" panose="02020603050405020304" pitchFamily="18" charset="0"/>
                <a:cs typeface="Times New Roman" panose="02020603050405020304" pitchFamily="18" charset="0"/>
              </a:rPr>
              <a:t>define</a:t>
            </a:r>
            <a:r>
              <a:rPr lang="en-US" sz="2600" dirty="0">
                <a:latin typeface="Times New Roman" panose="02020603050405020304" pitchFamily="18" charset="0"/>
                <a:cs typeface="Times New Roman" panose="02020603050405020304" pitchFamily="18" charset="0"/>
              </a:rPr>
              <a:t> the </a:t>
            </a:r>
            <a:r>
              <a:rPr lang="en-US" sz="2600" b="1" dirty="0">
                <a:solidFill>
                  <a:srgbClr val="A50021"/>
                </a:solidFill>
                <a:latin typeface="Times New Roman" panose="02020603050405020304" pitchFamily="18" charset="0"/>
                <a:cs typeface="Times New Roman" panose="02020603050405020304" pitchFamily="18" charset="0"/>
              </a:rPr>
              <a:t>scope</a:t>
            </a:r>
            <a:r>
              <a:rPr lang="en-US" sz="2600" dirty="0">
                <a:latin typeface="Times New Roman" panose="02020603050405020304" pitchFamily="18" charset="0"/>
                <a:cs typeface="Times New Roman" panose="02020603050405020304" pitchFamily="18" charset="0"/>
              </a:rPr>
              <a:t> of the </a:t>
            </a:r>
            <a:r>
              <a:rPr lang="en-US" sz="2600" b="1" dirty="0">
                <a:solidFill>
                  <a:srgbClr val="A50021"/>
                </a:solidFill>
                <a:latin typeface="Times New Roman" panose="02020603050405020304" pitchFamily="18" charset="0"/>
                <a:cs typeface="Times New Roman" panose="02020603050405020304" pitchFamily="18" charset="0"/>
              </a:rPr>
              <a:t>system</a:t>
            </a:r>
            <a:r>
              <a:rPr lang="en-US" sz="2600" dirty="0">
                <a:latin typeface="Times New Roman" panose="02020603050405020304" pitchFamily="18" charset="0"/>
                <a:cs typeface="Times New Roman" panose="02020603050405020304" pitchFamily="18" charset="0"/>
              </a:rPr>
              <a:t>. </a:t>
            </a:r>
          </a:p>
          <a:p>
            <a:pPr lvl="0" algn="just">
              <a:lnSpc>
                <a:spcPct val="150000"/>
              </a:lnSpc>
              <a:spcBef>
                <a:spcPts val="0"/>
              </a:spcBef>
              <a:buFont typeface="Wingdings" panose="05000000000000000000" pitchFamily="2" charset="2"/>
              <a:buChar char="§"/>
            </a:pPr>
            <a:r>
              <a:rPr lang="en-US" sz="2600" b="1" dirty="0">
                <a:latin typeface="Times New Roman" panose="02020603050405020304" pitchFamily="18" charset="0"/>
                <a:cs typeface="Times New Roman" panose="02020603050405020304" pitchFamily="18" charset="0"/>
              </a:rPr>
              <a:t>Developers</a:t>
            </a:r>
            <a:r>
              <a:rPr lang="en-US" sz="2600" dirty="0">
                <a:latin typeface="Times New Roman" panose="02020603050405020304" pitchFamily="18" charset="0"/>
                <a:cs typeface="Times New Roman" panose="02020603050405020304" pitchFamily="18" charset="0"/>
              </a:rPr>
              <a:t> </a:t>
            </a:r>
            <a:r>
              <a:rPr lang="en-US" sz="2600" b="1" dirty="0">
                <a:solidFill>
                  <a:srgbClr val="9900CC"/>
                </a:solidFill>
                <a:latin typeface="Times New Roman" panose="02020603050405020304" pitchFamily="18" charset="0"/>
                <a:cs typeface="Times New Roman" panose="02020603050405020304" pitchFamily="18" charset="0"/>
              </a:rPr>
              <a:t>name</a:t>
            </a:r>
            <a:r>
              <a:rPr lang="en-US" sz="2600" dirty="0">
                <a:latin typeface="Times New Roman" panose="02020603050405020304" pitchFamily="18" charset="0"/>
                <a:cs typeface="Times New Roman" panose="02020603050405020304" pitchFamily="18" charset="0"/>
              </a:rPr>
              <a:t> </a:t>
            </a:r>
            <a:r>
              <a:rPr lang="en-US" sz="2600" b="1" dirty="0">
                <a:solidFill>
                  <a:srgbClr val="9900CC"/>
                </a:solidFill>
                <a:latin typeface="Times New Roman" panose="02020603050405020304" pitchFamily="18" charset="0"/>
                <a:cs typeface="Times New Roman" panose="02020603050405020304" pitchFamily="18" charset="0"/>
              </a:rPr>
              <a:t>use</a:t>
            </a:r>
            <a:r>
              <a:rPr lang="en-US" sz="2600" dirty="0">
                <a:latin typeface="Times New Roman" panose="02020603050405020304" pitchFamily="18" charset="0"/>
                <a:cs typeface="Times New Roman" panose="02020603050405020304" pitchFamily="18" charset="0"/>
              </a:rPr>
              <a:t> </a:t>
            </a:r>
            <a:r>
              <a:rPr lang="en-US" sz="2600" b="1" dirty="0">
                <a:solidFill>
                  <a:srgbClr val="9900CC"/>
                </a:solidFill>
                <a:latin typeface="Times New Roman" panose="02020603050405020304" pitchFamily="18" charset="0"/>
                <a:cs typeface="Times New Roman" panose="02020603050405020304" pitchFamily="18" charset="0"/>
              </a:rPr>
              <a:t>cases</a:t>
            </a:r>
            <a:r>
              <a:rPr lang="en-US" sz="2600" dirty="0">
                <a:latin typeface="Times New Roman" panose="02020603050405020304" pitchFamily="18" charset="0"/>
                <a:cs typeface="Times New Roman" panose="02020603050405020304" pitchFamily="18" charset="0"/>
              </a:rPr>
              <a:t>, </a:t>
            </a:r>
            <a:r>
              <a:rPr lang="en-US" sz="2600" b="1" dirty="0">
                <a:solidFill>
                  <a:srgbClr val="9900CC"/>
                </a:solidFill>
                <a:latin typeface="Times New Roman" panose="02020603050405020304" pitchFamily="18" charset="0"/>
                <a:cs typeface="Times New Roman" panose="02020603050405020304" pitchFamily="18" charset="0"/>
              </a:rPr>
              <a:t>attach</a:t>
            </a:r>
            <a:r>
              <a:rPr lang="en-US" sz="2600" dirty="0">
                <a:latin typeface="Times New Roman" panose="02020603050405020304" pitchFamily="18" charset="0"/>
                <a:cs typeface="Times New Roman" panose="02020603050405020304" pitchFamily="18" charset="0"/>
              </a:rPr>
              <a:t> them to the </a:t>
            </a:r>
            <a:r>
              <a:rPr lang="en-US" sz="2600" b="1" dirty="0">
                <a:solidFill>
                  <a:srgbClr val="9900CC"/>
                </a:solidFill>
                <a:latin typeface="Times New Roman" panose="02020603050405020304" pitchFamily="18" charset="0"/>
                <a:cs typeface="Times New Roman" panose="02020603050405020304" pitchFamily="18" charset="0"/>
              </a:rPr>
              <a:t>initiating</a:t>
            </a:r>
            <a:r>
              <a:rPr lang="en-US" sz="2600" dirty="0">
                <a:latin typeface="Times New Roman" panose="02020603050405020304" pitchFamily="18" charset="0"/>
                <a:cs typeface="Times New Roman" panose="02020603050405020304" pitchFamily="18" charset="0"/>
              </a:rPr>
              <a:t> </a:t>
            </a:r>
            <a:r>
              <a:rPr lang="en-US" sz="2600" b="1" dirty="0">
                <a:solidFill>
                  <a:srgbClr val="9900CC"/>
                </a:solidFill>
                <a:latin typeface="Times New Roman" panose="02020603050405020304" pitchFamily="18" charset="0"/>
                <a:cs typeface="Times New Roman" panose="02020603050405020304" pitchFamily="18" charset="0"/>
              </a:rPr>
              <a:t>actors</a:t>
            </a:r>
            <a:r>
              <a:rPr lang="en-US" sz="2600" dirty="0">
                <a:latin typeface="Times New Roman" panose="02020603050405020304" pitchFamily="18" charset="0"/>
                <a:cs typeface="Times New Roman" panose="02020603050405020304" pitchFamily="18" charset="0"/>
              </a:rPr>
              <a:t>, </a:t>
            </a:r>
          </a:p>
          <a:p>
            <a:pPr marL="0" lv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		and </a:t>
            </a:r>
            <a:r>
              <a:rPr lang="en-US" sz="2600" b="1" dirty="0">
                <a:solidFill>
                  <a:srgbClr val="9900CC"/>
                </a:solidFill>
                <a:latin typeface="Times New Roman" panose="02020603050405020304" pitchFamily="18" charset="0"/>
                <a:cs typeface="Times New Roman" panose="02020603050405020304" pitchFamily="18" charset="0"/>
              </a:rPr>
              <a:t>provide</a:t>
            </a:r>
            <a:r>
              <a:rPr lang="en-US" sz="2600" dirty="0">
                <a:latin typeface="Times New Roman" panose="02020603050405020304" pitchFamily="18" charset="0"/>
                <a:cs typeface="Times New Roman" panose="02020603050405020304" pitchFamily="18" charset="0"/>
              </a:rPr>
              <a:t> a </a:t>
            </a:r>
            <a:r>
              <a:rPr lang="en-US" sz="2600" b="1" dirty="0">
                <a:solidFill>
                  <a:srgbClr val="9900CC"/>
                </a:solidFill>
                <a:latin typeface="Times New Roman" panose="02020603050405020304" pitchFamily="18" charset="0"/>
                <a:cs typeface="Times New Roman" panose="02020603050405020304" pitchFamily="18" charset="0"/>
              </a:rPr>
              <a:t>high-level description </a:t>
            </a:r>
            <a:r>
              <a:rPr lang="en-US" sz="2600" dirty="0">
                <a:latin typeface="Times New Roman" panose="02020603050405020304" pitchFamily="18" charset="0"/>
                <a:cs typeface="Times New Roman" panose="02020603050405020304" pitchFamily="18" charset="0"/>
              </a:rPr>
              <a:t>of the </a:t>
            </a:r>
            <a:r>
              <a:rPr lang="en-US" sz="2600" b="1" dirty="0">
                <a:solidFill>
                  <a:srgbClr val="9900CC"/>
                </a:solidFill>
                <a:latin typeface="Times New Roman" panose="02020603050405020304" pitchFamily="18" charset="0"/>
                <a:cs typeface="Times New Roman" panose="02020603050405020304" pitchFamily="18" charset="0"/>
              </a:rPr>
              <a:t>use case</a:t>
            </a:r>
            <a:r>
              <a:rPr lang="en-US" sz="2600" dirty="0">
                <a:latin typeface="Times New Roman" panose="02020603050405020304" pitchFamily="18" charset="0"/>
                <a:cs typeface="Times New Roman" panose="02020603050405020304" pitchFamily="18" charset="0"/>
              </a:rPr>
              <a:t>. </a:t>
            </a:r>
          </a:p>
          <a:p>
            <a:pPr lvl="0"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Describing the </a:t>
            </a:r>
            <a:r>
              <a:rPr lang="en-US" sz="2600" b="1" dirty="0">
                <a:solidFill>
                  <a:srgbClr val="FF0000"/>
                </a:solidFill>
                <a:latin typeface="Times New Roman" panose="02020603050405020304" pitchFamily="18" charset="0"/>
                <a:cs typeface="Times New Roman" panose="02020603050405020304" pitchFamily="18" charset="0"/>
              </a:rPr>
              <a:t>entry</a:t>
            </a:r>
            <a:r>
              <a:rPr lang="en-US" sz="2600" dirty="0">
                <a:latin typeface="Times New Roman" panose="02020603050405020304" pitchFamily="18" charset="0"/>
                <a:cs typeface="Times New Roman" panose="02020603050405020304" pitchFamily="18" charset="0"/>
              </a:rPr>
              <a:t> and </a:t>
            </a:r>
            <a:r>
              <a:rPr lang="en-US" sz="2600" b="1" dirty="0">
                <a:solidFill>
                  <a:srgbClr val="FF0000"/>
                </a:solidFill>
                <a:latin typeface="Times New Roman" panose="02020603050405020304" pitchFamily="18" charset="0"/>
                <a:cs typeface="Times New Roman" panose="02020603050405020304" pitchFamily="18" charset="0"/>
              </a:rPr>
              <a:t>exit conditions </a:t>
            </a:r>
            <a:r>
              <a:rPr lang="en-US" sz="2600" dirty="0">
                <a:latin typeface="Times New Roman" panose="02020603050405020304" pitchFamily="18" charset="0"/>
                <a:cs typeface="Times New Roman" panose="02020603050405020304" pitchFamily="18" charset="0"/>
              </a:rPr>
              <a:t>of a </a:t>
            </a:r>
            <a:r>
              <a:rPr lang="en-US" sz="2600" b="1" dirty="0">
                <a:solidFill>
                  <a:srgbClr val="FF0000"/>
                </a:solidFill>
                <a:latin typeface="Times New Roman" panose="02020603050405020304" pitchFamily="18" charset="0"/>
                <a:cs typeface="Times New Roman" panose="02020603050405020304" pitchFamily="18" charset="0"/>
              </a:rPr>
              <a:t>use case </a:t>
            </a:r>
            <a:r>
              <a:rPr lang="en-US" sz="2600" dirty="0">
                <a:latin typeface="Times New Roman" panose="02020603050405020304" pitchFamily="18" charset="0"/>
                <a:cs typeface="Times New Roman" panose="02020603050405020304" pitchFamily="18" charset="0"/>
              </a:rPr>
              <a:t>enables </a:t>
            </a:r>
          </a:p>
          <a:p>
            <a:pPr marL="0" lvl="0" indent="0" algn="just">
              <a:lnSpc>
                <a:spcPct val="150000"/>
              </a:lnSpc>
              <a:spcBef>
                <a:spcPts val="0"/>
              </a:spcBef>
              <a:buNone/>
            </a:pPr>
            <a:r>
              <a:rPr lang="en-US" sz="2600" b="1" dirty="0">
                <a:latin typeface="Times New Roman" panose="02020603050405020304" pitchFamily="18" charset="0"/>
                <a:cs typeface="Times New Roman" panose="02020603050405020304" pitchFamily="18" charset="0"/>
              </a:rPr>
              <a:t>				developers</a:t>
            </a:r>
            <a:r>
              <a:rPr lang="en-US" sz="2600" dirty="0">
                <a:latin typeface="Times New Roman" panose="02020603050405020304" pitchFamily="18" charset="0"/>
                <a:cs typeface="Times New Roman" panose="02020603050405020304" pitchFamily="18" charset="0"/>
              </a:rPr>
              <a:t> to </a:t>
            </a:r>
            <a:r>
              <a:rPr lang="en-US" sz="2600" b="1" dirty="0">
                <a:latin typeface="Times New Roman" panose="02020603050405020304" pitchFamily="18" charset="0"/>
                <a:cs typeface="Times New Roman" panose="02020603050405020304" pitchFamily="18" charset="0"/>
              </a:rPr>
              <a:t>understand</a:t>
            </a:r>
            <a:r>
              <a:rPr lang="en-US" sz="2600" dirty="0">
                <a:latin typeface="Times New Roman" panose="02020603050405020304" pitchFamily="18" charset="0"/>
                <a:cs typeface="Times New Roman" panose="02020603050405020304" pitchFamily="18" charset="0"/>
              </a:rPr>
              <a:t> the </a:t>
            </a:r>
            <a:r>
              <a:rPr lang="en-US" sz="2600" b="1" dirty="0">
                <a:latin typeface="Times New Roman" panose="02020603050405020304" pitchFamily="18" charset="0"/>
                <a:cs typeface="Times New Roman" panose="02020603050405020304" pitchFamily="18" charset="0"/>
              </a:rPr>
              <a:t>conditions</a:t>
            </a:r>
            <a:r>
              <a:rPr lang="en-US" sz="2600" dirty="0">
                <a:latin typeface="Times New Roman" panose="02020603050405020304" pitchFamily="18" charset="0"/>
                <a:cs typeface="Times New Roman" panose="02020603050405020304" pitchFamily="18" charset="0"/>
              </a:rPr>
              <a:t> under which</a:t>
            </a:r>
          </a:p>
          <a:p>
            <a:pPr marL="0" lv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		a </a:t>
            </a:r>
            <a:r>
              <a:rPr lang="en-US" sz="2600" b="1" dirty="0">
                <a:solidFill>
                  <a:srgbClr val="0000CC"/>
                </a:solidFill>
                <a:latin typeface="Times New Roman" panose="02020603050405020304" pitchFamily="18" charset="0"/>
                <a:cs typeface="Times New Roman" panose="02020603050405020304" pitchFamily="18" charset="0"/>
              </a:rPr>
              <a:t>use case </a:t>
            </a:r>
            <a:r>
              <a:rPr lang="en-US" sz="2600" dirty="0">
                <a:latin typeface="Times New Roman" panose="02020603050405020304" pitchFamily="18" charset="0"/>
                <a:cs typeface="Times New Roman" panose="02020603050405020304" pitchFamily="18" charset="0"/>
              </a:rPr>
              <a:t>is </a:t>
            </a:r>
            <a:r>
              <a:rPr lang="en-US" sz="2600" b="1" dirty="0">
                <a:solidFill>
                  <a:srgbClr val="0000CC"/>
                </a:solidFill>
                <a:latin typeface="Times New Roman" panose="02020603050405020304" pitchFamily="18" charset="0"/>
                <a:cs typeface="Times New Roman" panose="02020603050405020304" pitchFamily="18" charset="0"/>
              </a:rPr>
              <a:t>invoked</a:t>
            </a:r>
            <a:r>
              <a:rPr lang="en-US" sz="2600" dirty="0">
                <a:latin typeface="Times New Roman" panose="02020603050405020304" pitchFamily="18" charset="0"/>
                <a:cs typeface="Times New Roman" panose="02020603050405020304" pitchFamily="18" charset="0"/>
              </a:rPr>
              <a:t> and the </a:t>
            </a:r>
            <a:r>
              <a:rPr lang="en-US" sz="2600" b="1" dirty="0">
                <a:solidFill>
                  <a:srgbClr val="0000CC"/>
                </a:solidFill>
                <a:latin typeface="Times New Roman" panose="02020603050405020304" pitchFamily="18" charset="0"/>
                <a:cs typeface="Times New Roman" panose="02020603050405020304" pitchFamily="18" charset="0"/>
              </a:rPr>
              <a:t>impact</a:t>
            </a:r>
            <a:r>
              <a:rPr lang="en-US" sz="2600" dirty="0">
                <a:latin typeface="Times New Roman" panose="02020603050405020304" pitchFamily="18" charset="0"/>
                <a:cs typeface="Times New Roman" panose="02020603050405020304" pitchFamily="18" charset="0"/>
              </a:rPr>
              <a:t> of the </a:t>
            </a:r>
            <a:r>
              <a:rPr lang="en-US" sz="2600" b="1" dirty="0">
                <a:solidFill>
                  <a:srgbClr val="0000CC"/>
                </a:solidFill>
                <a:latin typeface="Times New Roman" panose="02020603050405020304" pitchFamily="18" charset="0"/>
                <a:cs typeface="Times New Roman" panose="02020603050405020304" pitchFamily="18" charset="0"/>
              </a:rPr>
              <a:t>use case </a:t>
            </a:r>
            <a:r>
              <a:rPr lang="en-US" sz="2600" dirty="0">
                <a:latin typeface="Times New Roman" panose="02020603050405020304" pitchFamily="18" charset="0"/>
                <a:cs typeface="Times New Roman" panose="02020603050405020304" pitchFamily="18" charset="0"/>
              </a:rPr>
              <a:t>on the </a:t>
            </a:r>
          </a:p>
          <a:p>
            <a:pPr marL="0" lvl="0" indent="0" algn="just">
              <a:lnSpc>
                <a:spcPct val="150000"/>
              </a:lnSpc>
              <a:spcBef>
                <a:spcPts val="0"/>
              </a:spcBef>
              <a:buNone/>
            </a:pPr>
            <a:r>
              <a:rPr lang="en-US" sz="2600" b="1" dirty="0">
                <a:solidFill>
                  <a:srgbClr val="660033"/>
                </a:solidFill>
                <a:latin typeface="Times New Roman" panose="02020603050405020304" pitchFamily="18" charset="0"/>
                <a:cs typeface="Times New Roman" panose="02020603050405020304" pitchFamily="18" charset="0"/>
              </a:rPr>
              <a:t>			state</a:t>
            </a:r>
            <a:r>
              <a:rPr lang="en-US" sz="2600" dirty="0">
                <a:latin typeface="Times New Roman" panose="02020603050405020304" pitchFamily="18" charset="0"/>
                <a:cs typeface="Times New Roman" panose="02020603050405020304" pitchFamily="18" charset="0"/>
              </a:rPr>
              <a:t> of the </a:t>
            </a:r>
            <a:r>
              <a:rPr lang="en-US" sz="2600" b="1" dirty="0">
                <a:solidFill>
                  <a:srgbClr val="660033"/>
                </a:solidFill>
                <a:latin typeface="Times New Roman" panose="02020603050405020304" pitchFamily="18" charset="0"/>
                <a:cs typeface="Times New Roman" panose="02020603050405020304" pitchFamily="18" charset="0"/>
              </a:rPr>
              <a:t>environment</a:t>
            </a:r>
            <a:r>
              <a:rPr lang="en-US" sz="2600" dirty="0">
                <a:latin typeface="Times New Roman" panose="02020603050405020304" pitchFamily="18" charset="0"/>
                <a:cs typeface="Times New Roman" panose="02020603050405020304" pitchFamily="18" charset="0"/>
              </a:rPr>
              <a:t> and of the </a:t>
            </a:r>
            <a:r>
              <a:rPr lang="en-US" sz="2600" b="1" dirty="0">
                <a:solidFill>
                  <a:srgbClr val="660033"/>
                </a:solidFill>
                <a:latin typeface="Times New Roman" panose="02020603050405020304" pitchFamily="18" charset="0"/>
                <a:cs typeface="Times New Roman" panose="02020603050405020304" pitchFamily="18" charset="0"/>
              </a:rPr>
              <a:t>system</a:t>
            </a:r>
            <a:r>
              <a:rPr lang="en-US" sz="2600" dirty="0">
                <a:latin typeface="Times New Roman" panose="02020603050405020304" pitchFamily="18" charset="0"/>
                <a:cs typeface="Times New Roman" panose="02020603050405020304" pitchFamily="18" charset="0"/>
              </a:rPr>
              <a:t>. </a:t>
            </a:r>
          </a:p>
          <a:p>
            <a:pPr lvl="0"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Describing the </a:t>
            </a:r>
            <a:r>
              <a:rPr lang="en-US" sz="2600" b="1" dirty="0">
                <a:latin typeface="Times New Roman" panose="02020603050405020304" pitchFamily="18" charset="0"/>
                <a:cs typeface="Times New Roman" panose="02020603050405020304" pitchFamily="18" charset="0"/>
              </a:rPr>
              <a:t>flow </a:t>
            </a:r>
            <a:r>
              <a:rPr lang="en-US" sz="2600" dirty="0">
                <a:latin typeface="Times New Roman" panose="02020603050405020304" pitchFamily="18" charset="0"/>
                <a:cs typeface="Times New Roman" panose="02020603050405020304" pitchFamily="18" charset="0"/>
              </a:rPr>
              <a:t>of</a:t>
            </a:r>
            <a:r>
              <a:rPr lang="en-US" sz="2600" b="1" dirty="0">
                <a:latin typeface="Times New Roman" panose="02020603050405020304" pitchFamily="18" charset="0"/>
                <a:cs typeface="Times New Roman" panose="02020603050405020304" pitchFamily="18" charset="0"/>
              </a:rPr>
              <a:t> events </a:t>
            </a:r>
            <a:r>
              <a:rPr lang="en-US" sz="2600" dirty="0">
                <a:latin typeface="Times New Roman" panose="02020603050405020304" pitchFamily="18" charset="0"/>
                <a:cs typeface="Times New Roman" panose="02020603050405020304" pitchFamily="18" charset="0"/>
              </a:rPr>
              <a:t>of a </a:t>
            </a:r>
            <a:r>
              <a:rPr lang="en-US" sz="2600" b="1" dirty="0">
                <a:solidFill>
                  <a:srgbClr val="6600CC"/>
                </a:solidFill>
                <a:latin typeface="Times New Roman" panose="02020603050405020304" pitchFamily="18" charset="0"/>
                <a:cs typeface="Times New Roman" panose="02020603050405020304" pitchFamily="18" charset="0"/>
              </a:rPr>
              <a:t>use case enables developers</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and </a:t>
            </a:r>
          </a:p>
          <a:p>
            <a:pPr marL="0" lvl="0" indent="0" algn="just">
              <a:lnSpc>
                <a:spcPct val="150000"/>
              </a:lnSpc>
              <a:spcBef>
                <a:spcPts val="0"/>
              </a:spcBef>
              <a:buNone/>
            </a:pPr>
            <a:r>
              <a:rPr lang="en-US" sz="2600" b="1" dirty="0">
                <a:solidFill>
                  <a:srgbClr val="6600CC"/>
                </a:solidFill>
                <a:latin typeface="Times New Roman" panose="02020603050405020304" pitchFamily="18" charset="0"/>
                <a:cs typeface="Times New Roman" panose="02020603050405020304" pitchFamily="18" charset="0"/>
              </a:rPr>
              <a:t>			clients</a:t>
            </a:r>
            <a:r>
              <a:rPr lang="en-US" sz="2600" dirty="0">
                <a:latin typeface="Times New Roman" panose="02020603050405020304" pitchFamily="18" charset="0"/>
                <a:cs typeface="Times New Roman" panose="02020603050405020304" pitchFamily="18" charset="0"/>
              </a:rPr>
              <a:t> to discuss the </a:t>
            </a:r>
            <a:r>
              <a:rPr lang="en-US" sz="2600" b="1" dirty="0">
                <a:solidFill>
                  <a:srgbClr val="FF0000"/>
                </a:solidFill>
                <a:latin typeface="Times New Roman" panose="02020603050405020304" pitchFamily="18" charset="0"/>
                <a:cs typeface="Times New Roman" panose="02020603050405020304" pitchFamily="18" charset="0"/>
              </a:rPr>
              <a:t>interaction</a:t>
            </a:r>
            <a:r>
              <a:rPr lang="en-US" sz="2600" dirty="0">
                <a:latin typeface="Times New Roman" panose="02020603050405020304" pitchFamily="18" charset="0"/>
                <a:cs typeface="Times New Roman" panose="02020603050405020304" pitchFamily="18" charset="0"/>
              </a:rPr>
              <a:t> between </a:t>
            </a:r>
            <a:r>
              <a:rPr lang="en-US" sz="2600" b="1" dirty="0">
                <a:solidFill>
                  <a:srgbClr val="FF0000"/>
                </a:solidFill>
                <a:latin typeface="Times New Roman" panose="02020603050405020304" pitchFamily="18" charset="0"/>
                <a:cs typeface="Times New Roman" panose="02020603050405020304" pitchFamily="18" charset="0"/>
              </a:rPr>
              <a:t>actors</a:t>
            </a:r>
            <a:r>
              <a:rPr lang="en-US" sz="2600" dirty="0">
                <a:latin typeface="Times New Roman" panose="02020603050405020304" pitchFamily="18" charset="0"/>
                <a:cs typeface="Times New Roman" panose="02020603050405020304" pitchFamily="18" charset="0"/>
              </a:rPr>
              <a:t> and </a:t>
            </a:r>
            <a:r>
              <a:rPr lang="en-US" sz="2600" b="1" dirty="0">
                <a:solidFill>
                  <a:srgbClr val="FF0000"/>
                </a:solidFill>
                <a:latin typeface="Times New Roman" panose="02020603050405020304" pitchFamily="18" charset="0"/>
                <a:cs typeface="Times New Roman" panose="02020603050405020304" pitchFamily="18" charset="0"/>
              </a:rPr>
              <a:t>system</a:t>
            </a:r>
            <a:r>
              <a:rPr lang="en-US" sz="26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0F35C893-C4CD-4D87-9D65-21EA4BF19174}" type="slidenum">
              <a:rPr lang="en-GB" smtClean="0"/>
              <a:t>45</a:t>
            </a:fld>
            <a:endParaRPr lang="en-GB"/>
          </a:p>
        </p:txBody>
      </p:sp>
    </p:spTree>
    <p:extLst>
      <p:ext uri="{BB962C8B-B14F-4D97-AF65-F5344CB8AC3E}">
        <p14:creationId xmlns:p14="http://schemas.microsoft.com/office/powerpoint/2010/main" val="1066061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346840"/>
          </a:xfrm>
        </p:spPr>
        <p:txBody>
          <a:bodyPr>
            <a:noAutofit/>
          </a:bodyPr>
          <a:lstStyle/>
          <a:p>
            <a:pPr algn="ctr">
              <a:lnSpc>
                <a:spcPct val="170000"/>
              </a:lnSpc>
              <a:spcBef>
                <a:spcPts val="0"/>
              </a:spcBef>
            </a:pPr>
            <a:r>
              <a:rPr lang="en-US" sz="2800" b="1" dirty="0">
                <a:solidFill>
                  <a:srgbClr val="FF0000"/>
                </a:solidFill>
                <a:latin typeface="Times New Roman" panose="02020603050405020304" pitchFamily="18" charset="0"/>
                <a:cs typeface="Times New Roman" panose="02020603050405020304" pitchFamily="18" charset="0"/>
              </a:rPr>
              <a:t>3. Identifying Use Cases ---- </a:t>
            </a:r>
          </a:p>
        </p:txBody>
      </p:sp>
      <p:sp>
        <p:nvSpPr>
          <p:cNvPr id="3" name="Content Placeholder 2"/>
          <p:cNvSpPr>
            <a:spLocks noGrp="1"/>
          </p:cNvSpPr>
          <p:nvPr>
            <p:ph idx="1"/>
          </p:nvPr>
        </p:nvSpPr>
        <p:spPr>
          <a:xfrm>
            <a:off x="0" y="346842"/>
            <a:ext cx="12192000" cy="6511157"/>
          </a:xfrm>
        </p:spPr>
        <p:txBody>
          <a:bodyPr>
            <a:normAutofit/>
          </a:bodyPr>
          <a:lstStyle/>
          <a:p>
            <a:pPr lvl="0" algn="just">
              <a:lnSpc>
                <a:spcPct val="150000"/>
              </a:lnSpc>
              <a:spcBef>
                <a:spcPts val="0"/>
              </a:spcBef>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Helps to decide which </a:t>
            </a:r>
            <a:r>
              <a:rPr lang="en-US" sz="3200" b="1" dirty="0">
                <a:solidFill>
                  <a:srgbClr val="0000FF"/>
                </a:solidFill>
                <a:latin typeface="Times New Roman" panose="02020603050405020304" pitchFamily="18" charset="0"/>
                <a:cs typeface="Times New Roman" panose="02020603050405020304" pitchFamily="18" charset="0"/>
              </a:rPr>
              <a:t>actions</a:t>
            </a:r>
            <a:r>
              <a:rPr lang="en-US" sz="3200" dirty="0">
                <a:latin typeface="Times New Roman" panose="02020603050405020304" pitchFamily="18" charset="0"/>
                <a:cs typeface="Times New Roman" panose="02020603050405020304" pitchFamily="18" charset="0"/>
              </a:rPr>
              <a:t> are </a:t>
            </a:r>
            <a:r>
              <a:rPr lang="en-US" sz="3200" b="1" dirty="0">
                <a:solidFill>
                  <a:srgbClr val="0000FF"/>
                </a:solidFill>
                <a:latin typeface="Times New Roman" panose="02020603050405020304" pitchFamily="18" charset="0"/>
                <a:cs typeface="Times New Roman" panose="02020603050405020304" pitchFamily="18" charset="0"/>
              </a:rPr>
              <a:t>accomplished</a:t>
            </a:r>
            <a:r>
              <a:rPr lang="en-US" sz="3200" dirty="0">
                <a:latin typeface="Times New Roman" panose="02020603050405020304" pitchFamily="18" charset="0"/>
                <a:cs typeface="Times New Roman" panose="02020603050405020304" pitchFamily="18" charset="0"/>
              </a:rPr>
              <a:t> by the </a:t>
            </a:r>
            <a:r>
              <a:rPr lang="en-US" sz="3200" b="1" dirty="0">
                <a:solidFill>
                  <a:srgbClr val="0000FF"/>
                </a:solidFill>
                <a:latin typeface="Times New Roman" panose="02020603050405020304" pitchFamily="18" charset="0"/>
                <a:cs typeface="Times New Roman" panose="02020603050405020304" pitchFamily="18" charset="0"/>
              </a:rPr>
              <a:t>actor</a:t>
            </a:r>
            <a:r>
              <a:rPr lang="en-US" sz="3200" dirty="0">
                <a:latin typeface="Times New Roman" panose="02020603050405020304" pitchFamily="18" charset="0"/>
                <a:cs typeface="Times New Roman" panose="02020603050405020304" pitchFamily="18" charset="0"/>
              </a:rPr>
              <a:t> and which </a:t>
            </a:r>
            <a:r>
              <a:rPr lang="en-US" sz="3200" b="1" dirty="0">
                <a:solidFill>
                  <a:srgbClr val="0000FF"/>
                </a:solidFill>
                <a:latin typeface="Times New Roman" panose="02020603050405020304" pitchFamily="18" charset="0"/>
                <a:cs typeface="Times New Roman" panose="02020603050405020304" pitchFamily="18" charset="0"/>
              </a:rPr>
              <a:t>actions</a:t>
            </a:r>
            <a:r>
              <a:rPr lang="en-US" sz="3200" dirty="0">
                <a:latin typeface="Times New Roman" panose="02020603050405020304" pitchFamily="18" charset="0"/>
                <a:cs typeface="Times New Roman" panose="02020603050405020304" pitchFamily="18" charset="0"/>
              </a:rPr>
              <a:t> are </a:t>
            </a:r>
            <a:r>
              <a:rPr lang="en-US" sz="3200" b="1" dirty="0">
                <a:solidFill>
                  <a:srgbClr val="0000FF"/>
                </a:solidFill>
                <a:latin typeface="Times New Roman" panose="02020603050405020304" pitchFamily="18" charset="0"/>
                <a:cs typeface="Times New Roman" panose="02020603050405020304" pitchFamily="18" charset="0"/>
              </a:rPr>
              <a:t>accomplished</a:t>
            </a:r>
            <a:r>
              <a:rPr lang="en-US" sz="3200" dirty="0">
                <a:latin typeface="Times New Roman" panose="02020603050405020304" pitchFamily="18" charset="0"/>
                <a:cs typeface="Times New Roman" panose="02020603050405020304" pitchFamily="18" charset="0"/>
              </a:rPr>
              <a:t> by the </a:t>
            </a:r>
            <a:r>
              <a:rPr lang="en-US" sz="3200" b="1" dirty="0">
                <a:solidFill>
                  <a:srgbClr val="0000FF"/>
                </a:solidFill>
                <a:latin typeface="Times New Roman" panose="02020603050405020304" pitchFamily="18" charset="0"/>
                <a:cs typeface="Times New Roman" panose="02020603050405020304" pitchFamily="18" charset="0"/>
              </a:rPr>
              <a:t>system</a:t>
            </a:r>
            <a:r>
              <a:rPr lang="en-US" sz="3200" dirty="0">
                <a:latin typeface="Times New Roman" panose="02020603050405020304" pitchFamily="18" charset="0"/>
                <a:cs typeface="Times New Roman" panose="02020603050405020304" pitchFamily="18" charset="0"/>
              </a:rPr>
              <a:t>. </a:t>
            </a:r>
          </a:p>
          <a:p>
            <a:pPr lvl="0" algn="just">
              <a:lnSpc>
                <a:spcPct val="150000"/>
              </a:lnSpc>
              <a:spcBef>
                <a:spcPts val="0"/>
              </a:spcBef>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Describing the </a:t>
            </a:r>
            <a:r>
              <a:rPr lang="en-US" sz="3200" b="1" dirty="0">
                <a:latin typeface="Times New Roman" panose="02020603050405020304" pitchFamily="18" charset="0"/>
                <a:cs typeface="Times New Roman" panose="02020603050405020304" pitchFamily="18" charset="0"/>
              </a:rPr>
              <a:t>quality requirements associated </a:t>
            </a:r>
            <a:r>
              <a:rPr lang="en-US" sz="3200" dirty="0">
                <a:latin typeface="Times New Roman" panose="02020603050405020304" pitchFamily="18" charset="0"/>
                <a:cs typeface="Times New Roman" panose="02020603050405020304" pitchFamily="18" charset="0"/>
              </a:rPr>
              <a:t>with a </a:t>
            </a:r>
          </a:p>
          <a:p>
            <a:pPr marL="0" lvl="0" indent="0" algn="just">
              <a:lnSpc>
                <a:spcPct val="150000"/>
              </a:lnSpc>
              <a:spcBef>
                <a:spcPts val="0"/>
              </a:spcBef>
              <a:buNone/>
            </a:pPr>
            <a:r>
              <a:rPr lang="en-US" sz="3200" b="1" dirty="0">
                <a:solidFill>
                  <a:srgbClr val="FF0000"/>
                </a:solidFill>
                <a:latin typeface="Times New Roman" panose="02020603050405020304" pitchFamily="18" charset="0"/>
                <a:cs typeface="Times New Roman" panose="02020603050405020304" pitchFamily="18" charset="0"/>
              </a:rPr>
              <a:t>			use case</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enables </a:t>
            </a:r>
            <a:r>
              <a:rPr lang="en-US" sz="3200" b="1" dirty="0">
                <a:solidFill>
                  <a:srgbClr val="FF0000"/>
                </a:solidFill>
                <a:latin typeface="Times New Roman" panose="02020603050405020304" pitchFamily="18" charset="0"/>
                <a:cs typeface="Times New Roman" panose="02020603050405020304" pitchFamily="18" charset="0"/>
              </a:rPr>
              <a:t>developers</a:t>
            </a:r>
            <a:r>
              <a:rPr lang="en-US" sz="3200" dirty="0">
                <a:latin typeface="Times New Roman" panose="02020603050405020304" pitchFamily="18" charset="0"/>
                <a:cs typeface="Times New Roman" panose="02020603050405020304" pitchFamily="18" charset="0"/>
              </a:rPr>
              <a:t> to </a:t>
            </a:r>
            <a:r>
              <a:rPr lang="en-US" sz="3200" b="1" dirty="0">
                <a:solidFill>
                  <a:srgbClr val="FF0000"/>
                </a:solidFill>
                <a:latin typeface="Times New Roman" panose="02020603050405020304" pitchFamily="18" charset="0"/>
                <a:cs typeface="Times New Roman" panose="02020603050405020304" pitchFamily="18" charset="0"/>
              </a:rPr>
              <a:t>elicit</a:t>
            </a:r>
            <a:r>
              <a:rPr lang="en-US" sz="3200" dirty="0">
                <a:latin typeface="Times New Roman" panose="02020603050405020304" pitchFamily="18" charset="0"/>
                <a:cs typeface="Times New Roman" panose="02020603050405020304" pitchFamily="18" charset="0"/>
              </a:rPr>
              <a:t> </a:t>
            </a:r>
          </a:p>
          <a:p>
            <a:pPr marL="0" lvl="0" indent="0" algn="just">
              <a:lnSpc>
                <a:spcPct val="150000"/>
              </a:lnSpc>
              <a:spcBef>
                <a:spcPts val="0"/>
              </a:spcBef>
              <a:buNone/>
            </a:pPr>
            <a:r>
              <a:rPr lang="en-US" sz="3200" b="1" dirty="0">
                <a:solidFill>
                  <a:srgbClr val="FF0000"/>
                </a:solidFill>
                <a:latin typeface="Times New Roman" panose="02020603050405020304" pitchFamily="18" charset="0"/>
                <a:cs typeface="Times New Roman" panose="02020603050405020304" pitchFamily="18" charset="0"/>
              </a:rPr>
              <a:t>			nonfunctional</a:t>
            </a:r>
            <a:r>
              <a:rPr lang="en-US" sz="3200" dirty="0">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requirements</a:t>
            </a:r>
            <a:r>
              <a:rPr lang="en-US" sz="3200" dirty="0">
                <a:latin typeface="Times New Roman" panose="02020603050405020304" pitchFamily="18" charset="0"/>
                <a:cs typeface="Times New Roman" panose="02020603050405020304" pitchFamily="18" charset="0"/>
              </a:rPr>
              <a:t> in the </a:t>
            </a:r>
          </a:p>
          <a:p>
            <a:pPr marL="0" lvl="0" indent="0" algn="just">
              <a:lnSpc>
                <a:spcPct val="150000"/>
              </a:lnSpc>
              <a:spcBef>
                <a:spcPts val="0"/>
              </a:spcBef>
              <a:buNone/>
            </a:pPr>
            <a:r>
              <a:rPr lang="en-US" sz="3200" b="1" dirty="0">
                <a:latin typeface="Times New Roman" panose="02020603050405020304" pitchFamily="18" charset="0"/>
                <a:cs typeface="Times New Roman" panose="02020603050405020304" pitchFamily="18" charset="0"/>
              </a:rPr>
              <a:t>				context</a:t>
            </a:r>
            <a:r>
              <a:rPr lang="en-US" sz="3200" dirty="0">
                <a:latin typeface="Times New Roman" panose="02020603050405020304" pitchFamily="18" charset="0"/>
                <a:cs typeface="Times New Roman" panose="02020603050405020304" pitchFamily="18" charset="0"/>
              </a:rPr>
              <a:t> of a </a:t>
            </a:r>
            <a:r>
              <a:rPr lang="en-US" sz="3200" b="1" dirty="0">
                <a:latin typeface="Times New Roman" panose="02020603050405020304" pitchFamily="18" charset="0"/>
                <a:cs typeface="Times New Roman" panose="02020603050405020304" pitchFamily="18" charset="0"/>
              </a:rPr>
              <a:t>specific</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functionality</a:t>
            </a:r>
          </a:p>
          <a:p>
            <a:pPr lvl="0" algn="just">
              <a:lnSpc>
                <a:spcPct val="150000"/>
              </a:lnSpc>
              <a:spcBef>
                <a:spcPts val="0"/>
              </a:spcBef>
              <a:buFont typeface="Wingdings" panose="05000000000000000000" pitchFamily="2" charset="2"/>
              <a:buChar char="§"/>
            </a:pP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35C893-C4CD-4D87-9D65-21EA4BF19174}" type="slidenum">
              <a:rPr lang="en-GB" smtClean="0"/>
              <a:t>46</a:t>
            </a:fld>
            <a:endParaRPr lang="en-GB"/>
          </a:p>
        </p:txBody>
      </p:sp>
    </p:spTree>
    <p:extLst>
      <p:ext uri="{BB962C8B-B14F-4D97-AF65-F5344CB8AC3E}">
        <p14:creationId xmlns:p14="http://schemas.microsoft.com/office/powerpoint/2010/main" val="108980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5470"/>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Example: Use Cases</a:t>
            </a:r>
          </a:p>
        </p:txBody>
      </p:sp>
      <p:sp>
        <p:nvSpPr>
          <p:cNvPr id="3" name="Content Placeholder 2"/>
          <p:cNvSpPr>
            <a:spLocks noGrp="1"/>
          </p:cNvSpPr>
          <p:nvPr>
            <p:ph idx="1"/>
          </p:nvPr>
        </p:nvSpPr>
        <p:spPr>
          <a:xfrm>
            <a:off x="0" y="265472"/>
            <a:ext cx="12192000" cy="6592528"/>
          </a:xfrm>
        </p:spPr>
        <p:txBody>
          <a:bodyPr>
            <a:noAutofit/>
          </a:bodyPr>
          <a:lstStyle/>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1. Student Registration</a:t>
            </a:r>
            <a:endParaRPr lang="en-GB" sz="2600" dirty="0">
              <a:solidFill>
                <a:srgbClr val="0000CC"/>
              </a:solidFill>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Actor</a:t>
            </a:r>
            <a:r>
              <a:rPr lang="en-GB" sz="2600" b="1" dirty="0">
                <a:latin typeface="Times New Roman" panose="02020603050405020304" pitchFamily="18" charset="0"/>
                <a:cs typeface="Times New Roman" panose="02020603050405020304" pitchFamily="18" charset="0"/>
              </a:rPr>
              <a:t>:</a:t>
            </a:r>
            <a:r>
              <a:rPr lang="en-GB" sz="2600" dirty="0">
                <a:latin typeface="Times New Roman" panose="02020603050405020304" pitchFamily="18" charset="0"/>
                <a:cs typeface="Times New Roman" panose="02020603050405020304" pitchFamily="18" charset="0"/>
              </a:rPr>
              <a:t> Student</a:t>
            </a:r>
          </a:p>
          <a:p>
            <a:pPr lvl="1"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Description</a:t>
            </a:r>
            <a:r>
              <a:rPr lang="en-GB" sz="2600" b="1" dirty="0">
                <a:latin typeface="Times New Roman" panose="02020603050405020304" pitchFamily="18" charset="0"/>
                <a:cs typeface="Times New Roman" panose="02020603050405020304" pitchFamily="18" charset="0"/>
              </a:rPr>
              <a:t>:</a:t>
            </a:r>
            <a:r>
              <a:rPr lang="en-GB" sz="2600" dirty="0">
                <a:latin typeface="Times New Roman" panose="02020603050405020304" pitchFamily="18" charset="0"/>
                <a:cs typeface="Times New Roman" panose="02020603050405020304" pitchFamily="18" charset="0"/>
              </a:rPr>
              <a:t> </a:t>
            </a:r>
          </a:p>
          <a:p>
            <a:pPr lvl="1"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The student initiates the registration process for the upcoming semester. </a:t>
            </a:r>
          </a:p>
          <a:p>
            <a:pPr lvl="1"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They provide personal information, </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select courses from the available options, and </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submit their registration request.</a:t>
            </a:r>
          </a:p>
          <a:p>
            <a:pPr lvl="1"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Alternate Flow</a:t>
            </a:r>
            <a:r>
              <a:rPr lang="en-GB" sz="2600" b="1" dirty="0">
                <a:latin typeface="Times New Roman" panose="02020603050405020304" pitchFamily="18" charset="0"/>
                <a:cs typeface="Times New Roman" panose="02020603050405020304" pitchFamily="18" charset="0"/>
              </a:rPr>
              <a:t>:</a:t>
            </a:r>
            <a:r>
              <a:rPr lang="en-GB" sz="2600" dirty="0">
                <a:latin typeface="Times New Roman" panose="02020603050405020304" pitchFamily="18" charset="0"/>
                <a:cs typeface="Times New Roman" panose="02020603050405020304" pitchFamily="18" charset="0"/>
              </a:rPr>
              <a:t> </a:t>
            </a:r>
          </a:p>
          <a:p>
            <a:pPr lvl="1"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If a course is full, the system notifies the </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student and provides alternative course options or adds them to a waitlist.</a:t>
            </a:r>
          </a:p>
        </p:txBody>
      </p:sp>
      <p:sp>
        <p:nvSpPr>
          <p:cNvPr id="4" name="Slide Number Placeholder 3"/>
          <p:cNvSpPr>
            <a:spLocks noGrp="1"/>
          </p:cNvSpPr>
          <p:nvPr>
            <p:ph type="sldNum" sz="quarter" idx="12"/>
          </p:nvPr>
        </p:nvSpPr>
        <p:spPr/>
        <p:txBody>
          <a:bodyPr/>
          <a:lstStyle/>
          <a:p>
            <a:fld id="{22135F09-8F67-4CD9-BE14-FD825BACE1E6}" type="slidenum">
              <a:rPr lang="en-GB" smtClean="0"/>
              <a:t>47</a:t>
            </a:fld>
            <a:endParaRPr lang="en-GB"/>
          </a:p>
        </p:txBody>
      </p:sp>
    </p:spTree>
    <p:extLst>
      <p:ext uri="{BB962C8B-B14F-4D97-AF65-F5344CB8AC3E}">
        <p14:creationId xmlns:p14="http://schemas.microsoft.com/office/powerpoint/2010/main" val="25812732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5470"/>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Example: Use Cases------</a:t>
            </a:r>
          </a:p>
        </p:txBody>
      </p:sp>
      <p:sp>
        <p:nvSpPr>
          <p:cNvPr id="3" name="Content Placeholder 2"/>
          <p:cNvSpPr>
            <a:spLocks noGrp="1"/>
          </p:cNvSpPr>
          <p:nvPr>
            <p:ph idx="1"/>
          </p:nvPr>
        </p:nvSpPr>
        <p:spPr>
          <a:xfrm>
            <a:off x="0" y="265472"/>
            <a:ext cx="12192000" cy="6592528"/>
          </a:xfrm>
        </p:spPr>
        <p:txBody>
          <a:bodyPr>
            <a:noAutofit/>
          </a:bodyPr>
          <a:lstStyle/>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2. Course Selection</a:t>
            </a:r>
            <a:endParaRPr lang="en-GB" sz="2600" dirty="0">
              <a:solidFill>
                <a:srgbClr val="0000CC"/>
              </a:solidFill>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Actor</a:t>
            </a:r>
            <a:r>
              <a:rPr lang="en-GB" sz="2600" b="1" dirty="0">
                <a:latin typeface="Times New Roman" panose="02020603050405020304" pitchFamily="18" charset="0"/>
                <a:cs typeface="Times New Roman" panose="02020603050405020304" pitchFamily="18" charset="0"/>
              </a:rPr>
              <a:t>:</a:t>
            </a:r>
            <a:r>
              <a:rPr lang="en-GB" sz="2600" dirty="0">
                <a:latin typeface="Times New Roman" panose="02020603050405020304" pitchFamily="18" charset="0"/>
                <a:cs typeface="Times New Roman" panose="02020603050405020304" pitchFamily="18" charset="0"/>
              </a:rPr>
              <a:t> Student</a:t>
            </a:r>
          </a:p>
          <a:p>
            <a:pPr lvl="1"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Description</a:t>
            </a:r>
            <a:r>
              <a:rPr lang="en-GB" sz="2600" b="1" dirty="0">
                <a:latin typeface="Times New Roman" panose="02020603050405020304" pitchFamily="18" charset="0"/>
                <a:cs typeface="Times New Roman" panose="02020603050405020304" pitchFamily="18" charset="0"/>
              </a:rPr>
              <a:t>:</a:t>
            </a:r>
            <a:r>
              <a:rPr lang="en-GB" sz="2600" dirty="0">
                <a:latin typeface="Times New Roman" panose="02020603050405020304" pitchFamily="18" charset="0"/>
                <a:cs typeface="Times New Roman" panose="02020603050405020304" pitchFamily="18" charset="0"/>
              </a:rPr>
              <a:t> </a:t>
            </a:r>
          </a:p>
          <a:p>
            <a:pPr lvl="1"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The student browses through the list of available courses, </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filters them based on criteria such as department or </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schedule, and add desired courses to their registration cart.</a:t>
            </a:r>
          </a:p>
          <a:p>
            <a:pPr lvl="1"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Alternate Flow:</a:t>
            </a:r>
            <a:r>
              <a:rPr lang="en-GB" sz="2600" dirty="0">
                <a:solidFill>
                  <a:srgbClr val="FF0000"/>
                </a:solidFill>
                <a:latin typeface="Times New Roman" panose="02020603050405020304" pitchFamily="18" charset="0"/>
                <a:cs typeface="Times New Roman" panose="02020603050405020304" pitchFamily="18" charset="0"/>
              </a:rPr>
              <a:t> </a:t>
            </a:r>
          </a:p>
          <a:p>
            <a:pPr lvl="1"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If a course has prerequisites, the system checks if the </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student meets them and prompts them to</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err="1">
                <a:latin typeface="Times New Roman" panose="02020603050405020304" pitchFamily="18" charset="0"/>
                <a:cs typeface="Times New Roman" panose="02020603050405020304" pitchFamily="18" charset="0"/>
              </a:rPr>
              <a:t>fulfill</a:t>
            </a:r>
            <a:r>
              <a:rPr lang="en-GB" sz="2600" dirty="0">
                <a:latin typeface="Times New Roman" panose="02020603050405020304" pitchFamily="18" charset="0"/>
                <a:cs typeface="Times New Roman" panose="02020603050405020304" pitchFamily="18" charset="0"/>
              </a:rPr>
              <a:t> any missing requirements.</a:t>
            </a:r>
          </a:p>
        </p:txBody>
      </p:sp>
      <p:sp>
        <p:nvSpPr>
          <p:cNvPr id="4" name="Slide Number Placeholder 3"/>
          <p:cNvSpPr>
            <a:spLocks noGrp="1"/>
          </p:cNvSpPr>
          <p:nvPr>
            <p:ph type="sldNum" sz="quarter" idx="12"/>
          </p:nvPr>
        </p:nvSpPr>
        <p:spPr/>
        <p:txBody>
          <a:bodyPr/>
          <a:lstStyle/>
          <a:p>
            <a:fld id="{22135F09-8F67-4CD9-BE14-FD825BACE1E6}" type="slidenum">
              <a:rPr lang="en-GB" smtClean="0"/>
              <a:t>48</a:t>
            </a:fld>
            <a:endParaRPr lang="en-GB"/>
          </a:p>
        </p:txBody>
      </p:sp>
    </p:spTree>
    <p:extLst>
      <p:ext uri="{BB962C8B-B14F-4D97-AF65-F5344CB8AC3E}">
        <p14:creationId xmlns:p14="http://schemas.microsoft.com/office/powerpoint/2010/main" val="27928056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5470"/>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Example: Use Cases------</a:t>
            </a:r>
          </a:p>
        </p:txBody>
      </p:sp>
      <p:sp>
        <p:nvSpPr>
          <p:cNvPr id="3" name="Content Placeholder 2"/>
          <p:cNvSpPr>
            <a:spLocks noGrp="1"/>
          </p:cNvSpPr>
          <p:nvPr>
            <p:ph idx="1"/>
          </p:nvPr>
        </p:nvSpPr>
        <p:spPr>
          <a:xfrm>
            <a:off x="0" y="265472"/>
            <a:ext cx="12192000" cy="6592528"/>
          </a:xfrm>
        </p:spPr>
        <p:txBody>
          <a:bodyPr>
            <a:noAutofit/>
          </a:bodyPr>
          <a:lstStyle/>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3. Course </a:t>
            </a:r>
            <a:r>
              <a:rPr lang="en-GB" sz="2600" b="1" dirty="0" err="1">
                <a:solidFill>
                  <a:srgbClr val="0000CC"/>
                </a:solidFill>
                <a:latin typeface="Times New Roman" panose="02020603050405020304" pitchFamily="18" charset="0"/>
                <a:cs typeface="Times New Roman" panose="02020603050405020304" pitchFamily="18" charset="0"/>
              </a:rPr>
              <a:t>Enrollment</a:t>
            </a:r>
            <a:endParaRPr lang="en-GB" sz="2600" dirty="0">
              <a:solidFill>
                <a:srgbClr val="0000CC"/>
              </a:solidFill>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Actor</a:t>
            </a:r>
            <a:r>
              <a:rPr lang="en-GB" sz="2600" b="1" dirty="0">
                <a:latin typeface="Times New Roman" panose="02020603050405020304" pitchFamily="18" charset="0"/>
                <a:cs typeface="Times New Roman" panose="02020603050405020304" pitchFamily="18" charset="0"/>
              </a:rPr>
              <a:t>:</a:t>
            </a:r>
            <a:r>
              <a:rPr lang="en-GB" sz="2600" dirty="0">
                <a:latin typeface="Times New Roman" panose="02020603050405020304" pitchFamily="18" charset="0"/>
                <a:cs typeface="Times New Roman" panose="02020603050405020304" pitchFamily="18" charset="0"/>
              </a:rPr>
              <a:t> Registrar</a:t>
            </a:r>
          </a:p>
          <a:p>
            <a:pPr lvl="1"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Description</a:t>
            </a:r>
            <a:r>
              <a:rPr lang="en-GB" sz="2600" b="1" dirty="0">
                <a:latin typeface="Times New Roman" panose="02020603050405020304" pitchFamily="18" charset="0"/>
                <a:cs typeface="Times New Roman" panose="02020603050405020304" pitchFamily="18" charset="0"/>
              </a:rPr>
              <a:t>:</a:t>
            </a:r>
            <a:r>
              <a:rPr lang="en-GB" sz="2600" dirty="0">
                <a:latin typeface="Times New Roman" panose="02020603050405020304" pitchFamily="18" charset="0"/>
                <a:cs typeface="Times New Roman" panose="02020603050405020304" pitchFamily="18" charset="0"/>
              </a:rPr>
              <a:t> </a:t>
            </a:r>
          </a:p>
          <a:p>
            <a:pPr lvl="1"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The registrar reviews and approves student registration requests. </a:t>
            </a:r>
          </a:p>
          <a:p>
            <a:pPr lvl="1"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They verify that the student has met all prerequisites and </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that there are no scheduling conflicts.</a:t>
            </a:r>
          </a:p>
          <a:p>
            <a:pPr lvl="1"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Alternate Flow:</a:t>
            </a:r>
            <a:r>
              <a:rPr lang="en-GB" sz="2600" dirty="0">
                <a:solidFill>
                  <a:srgbClr val="FF0000"/>
                </a:solidFill>
                <a:latin typeface="Times New Roman" panose="02020603050405020304" pitchFamily="18" charset="0"/>
                <a:cs typeface="Times New Roman" panose="02020603050405020304" pitchFamily="18" charset="0"/>
              </a:rPr>
              <a:t> </a:t>
            </a:r>
          </a:p>
          <a:p>
            <a:pPr lvl="1"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If there are issues with a student's registration, such as </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missing prerequisites</a:t>
            </a:r>
            <a:r>
              <a:rPr lang="en-GB" sz="2600" dirty="0">
                <a:latin typeface="Times New Roman" panose="02020603050405020304" pitchFamily="18" charset="0"/>
                <a:cs typeface="Times New Roman" panose="02020603050405020304" pitchFamily="18" charset="0"/>
              </a:rPr>
              <a:t> or a </a:t>
            </a:r>
            <a:r>
              <a:rPr lang="en-GB" sz="2600" b="1" dirty="0">
                <a:latin typeface="Times New Roman" panose="02020603050405020304" pitchFamily="18" charset="0"/>
                <a:cs typeface="Times New Roman" panose="02020603050405020304" pitchFamily="18" charset="0"/>
              </a:rPr>
              <a:t>full</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course</a:t>
            </a:r>
            <a:r>
              <a:rPr lang="en-GB" sz="2600" dirty="0">
                <a:latin typeface="Times New Roman" panose="02020603050405020304" pitchFamily="18" charset="0"/>
                <a:cs typeface="Times New Roman" panose="02020603050405020304" pitchFamily="18" charset="0"/>
              </a:rPr>
              <a:t>, the </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registrar</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communicates</a:t>
            </a:r>
            <a:r>
              <a:rPr lang="en-GB" sz="2600" dirty="0">
                <a:latin typeface="Times New Roman" panose="02020603050405020304" pitchFamily="18" charset="0"/>
                <a:cs typeface="Times New Roman" panose="02020603050405020304" pitchFamily="18" charset="0"/>
              </a:rPr>
              <a:t> with the </a:t>
            </a:r>
            <a:r>
              <a:rPr lang="en-GB" sz="2600" b="1" dirty="0">
                <a:solidFill>
                  <a:srgbClr val="6600CC"/>
                </a:solidFill>
                <a:latin typeface="Times New Roman" panose="02020603050405020304" pitchFamily="18" charset="0"/>
                <a:cs typeface="Times New Roman" panose="02020603050405020304" pitchFamily="18" charset="0"/>
              </a:rPr>
              <a:t>student</a:t>
            </a:r>
            <a:r>
              <a:rPr lang="en-GB" sz="2600" dirty="0">
                <a:latin typeface="Times New Roman" panose="02020603050405020304" pitchFamily="18" charset="0"/>
                <a:cs typeface="Times New Roman" panose="02020603050405020304" pitchFamily="18" charset="0"/>
              </a:rPr>
              <a:t> to </a:t>
            </a:r>
            <a:r>
              <a:rPr lang="en-GB" sz="2600" b="1" dirty="0">
                <a:solidFill>
                  <a:srgbClr val="6600CC"/>
                </a:solidFill>
                <a:latin typeface="Times New Roman" panose="02020603050405020304" pitchFamily="18" charset="0"/>
                <a:cs typeface="Times New Roman" panose="02020603050405020304" pitchFamily="18" charset="0"/>
              </a:rPr>
              <a:t>resolve</a:t>
            </a:r>
            <a:r>
              <a:rPr lang="en-GB" sz="2600" dirty="0">
                <a:latin typeface="Times New Roman" panose="02020603050405020304" pitchFamily="18" charset="0"/>
                <a:cs typeface="Times New Roman" panose="02020603050405020304" pitchFamily="18" charset="0"/>
              </a:rPr>
              <a:t> the </a:t>
            </a:r>
            <a:r>
              <a:rPr lang="en-GB" sz="2600" b="1" dirty="0">
                <a:solidFill>
                  <a:srgbClr val="6600CC"/>
                </a:solidFill>
                <a:latin typeface="Times New Roman" panose="02020603050405020304" pitchFamily="18" charset="0"/>
                <a:cs typeface="Times New Roman" panose="02020603050405020304" pitchFamily="18" charset="0"/>
              </a:rPr>
              <a:t>issue</a:t>
            </a:r>
            <a:r>
              <a:rPr lang="en-GB" sz="26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22135F09-8F67-4CD9-BE14-FD825BACE1E6}" type="slidenum">
              <a:rPr lang="en-GB" smtClean="0"/>
              <a:t>49</a:t>
            </a:fld>
            <a:endParaRPr lang="en-GB"/>
          </a:p>
        </p:txBody>
      </p:sp>
    </p:spTree>
    <p:extLst>
      <p:ext uri="{BB962C8B-B14F-4D97-AF65-F5344CB8AC3E}">
        <p14:creationId xmlns:p14="http://schemas.microsoft.com/office/powerpoint/2010/main" val="1955046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53960"/>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3.1 System/Software Development Life Cycle---- </a:t>
            </a:r>
          </a:p>
        </p:txBody>
      </p:sp>
      <p:sp>
        <p:nvSpPr>
          <p:cNvPr id="3" name="Content Placeholder 2"/>
          <p:cNvSpPr>
            <a:spLocks noGrp="1"/>
          </p:cNvSpPr>
          <p:nvPr>
            <p:ph idx="1"/>
          </p:nvPr>
        </p:nvSpPr>
        <p:spPr>
          <a:xfrm>
            <a:off x="0" y="353960"/>
            <a:ext cx="12192000" cy="6504039"/>
          </a:xfrm>
        </p:spPr>
        <p:txBody>
          <a:bodyPr>
            <a:noAutofit/>
          </a:bodyPr>
          <a:lstStyle/>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5. Deployment</a:t>
            </a:r>
            <a:r>
              <a:rPr lang="en-GB" sz="2600" dirty="0">
                <a:solidFill>
                  <a:srgbClr val="0000CC"/>
                </a:solidFill>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Once the </a:t>
            </a:r>
            <a:r>
              <a:rPr lang="en-GB" sz="2600" b="1" dirty="0">
                <a:solidFill>
                  <a:srgbClr val="D60093"/>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passes</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testing</a:t>
            </a:r>
            <a:r>
              <a:rPr lang="en-GB" sz="2600" dirty="0">
                <a:latin typeface="Times New Roman" panose="02020603050405020304" pitchFamily="18" charset="0"/>
                <a:cs typeface="Times New Roman" panose="02020603050405020304" pitchFamily="18" charset="0"/>
              </a:rPr>
              <a:t> and is deemed </a:t>
            </a:r>
            <a:r>
              <a:rPr lang="en-GB" sz="2600" b="1" dirty="0">
                <a:solidFill>
                  <a:srgbClr val="D60093"/>
                </a:solidFill>
                <a:latin typeface="Times New Roman" panose="02020603050405020304" pitchFamily="18" charset="0"/>
                <a:cs typeface="Times New Roman" panose="02020603050405020304" pitchFamily="18" charset="0"/>
              </a:rPr>
              <a:t>ready</a:t>
            </a:r>
            <a:r>
              <a:rPr lang="en-GB" sz="2600" dirty="0">
                <a:latin typeface="Times New Roman" panose="02020603050405020304" pitchFamily="18" charset="0"/>
                <a:cs typeface="Times New Roman" panose="02020603050405020304" pitchFamily="18" charset="0"/>
              </a:rPr>
              <a:t> for </a:t>
            </a:r>
            <a:r>
              <a:rPr lang="en-GB" sz="2600" b="1" dirty="0">
                <a:solidFill>
                  <a:srgbClr val="D60093"/>
                </a:solidFill>
                <a:latin typeface="Times New Roman" panose="02020603050405020304" pitchFamily="18" charset="0"/>
                <a:cs typeface="Times New Roman" panose="02020603050405020304" pitchFamily="18" charset="0"/>
              </a:rPr>
              <a:t>release</a:t>
            </a:r>
            <a:r>
              <a:rPr lang="en-GB" sz="2600" dirty="0">
                <a:latin typeface="Times New Roman" panose="02020603050405020304" pitchFamily="18" charset="0"/>
                <a:cs typeface="Times New Roman" panose="02020603050405020304" pitchFamily="18" charset="0"/>
              </a:rPr>
              <a:t>, it is </a:t>
            </a:r>
            <a:r>
              <a:rPr lang="en-GB" sz="2600" b="1" dirty="0">
                <a:solidFill>
                  <a:srgbClr val="333399"/>
                </a:solidFill>
                <a:latin typeface="Times New Roman" panose="02020603050405020304" pitchFamily="18" charset="0"/>
                <a:cs typeface="Times New Roman" panose="02020603050405020304" pitchFamily="18" charset="0"/>
              </a:rPr>
              <a:t>deployed</a:t>
            </a:r>
            <a:r>
              <a:rPr lang="en-GB" sz="2600" dirty="0">
                <a:latin typeface="Times New Roman" panose="02020603050405020304" pitchFamily="18" charset="0"/>
                <a:cs typeface="Times New Roman" panose="02020603050405020304" pitchFamily="18" charset="0"/>
              </a:rPr>
              <a:t> to the </a:t>
            </a:r>
            <a:r>
              <a:rPr lang="en-GB" sz="2600" b="1" dirty="0">
                <a:solidFill>
                  <a:srgbClr val="333399"/>
                </a:solidFill>
                <a:latin typeface="Times New Roman" panose="02020603050405020304" pitchFamily="18" charset="0"/>
                <a:cs typeface="Times New Roman" panose="02020603050405020304" pitchFamily="18" charset="0"/>
              </a:rPr>
              <a:t>production</a:t>
            </a:r>
            <a:r>
              <a:rPr lang="en-GB" sz="2600" dirty="0">
                <a:latin typeface="Times New Roman" panose="02020603050405020304" pitchFamily="18" charset="0"/>
                <a:cs typeface="Times New Roman" panose="02020603050405020304" pitchFamily="18" charset="0"/>
              </a:rPr>
              <a:t> </a:t>
            </a:r>
            <a:r>
              <a:rPr lang="en-GB" sz="2600" b="1" dirty="0">
                <a:solidFill>
                  <a:srgbClr val="333399"/>
                </a:solidFill>
                <a:latin typeface="Times New Roman" panose="02020603050405020304" pitchFamily="18" charset="0"/>
                <a:cs typeface="Times New Roman" panose="02020603050405020304" pitchFamily="18" charset="0"/>
              </a:rPr>
              <a:t>environment</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This </a:t>
            </a:r>
            <a:r>
              <a:rPr lang="en-GB" sz="2600" b="1" dirty="0">
                <a:solidFill>
                  <a:srgbClr val="660033"/>
                </a:solidFill>
                <a:latin typeface="Times New Roman" panose="02020603050405020304" pitchFamily="18" charset="0"/>
                <a:cs typeface="Times New Roman" panose="02020603050405020304" pitchFamily="18" charset="0"/>
              </a:rPr>
              <a:t>involves</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installing</a:t>
            </a:r>
            <a:r>
              <a:rPr lang="en-GB" sz="2600" dirty="0">
                <a:latin typeface="Times New Roman" panose="02020603050405020304" pitchFamily="18" charset="0"/>
                <a:cs typeface="Times New Roman" panose="02020603050405020304" pitchFamily="18" charset="0"/>
              </a:rPr>
              <a:t> the </a:t>
            </a:r>
            <a:r>
              <a:rPr lang="en-GB" sz="2600" b="1" dirty="0">
                <a:solidFill>
                  <a:srgbClr val="660033"/>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on </a:t>
            </a:r>
            <a:r>
              <a:rPr lang="en-GB" sz="2600" b="1" dirty="0">
                <a:solidFill>
                  <a:srgbClr val="0000CC"/>
                </a:solidFill>
                <a:latin typeface="Times New Roman" panose="02020603050405020304" pitchFamily="18" charset="0"/>
                <a:cs typeface="Times New Roman" panose="02020603050405020304" pitchFamily="18" charset="0"/>
              </a:rPr>
              <a:t>target</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hardware</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configuring</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settings</a:t>
            </a:r>
            <a:r>
              <a:rPr lang="en-GB" sz="2600" dirty="0">
                <a:latin typeface="Times New Roman" panose="02020603050405020304" pitchFamily="18" charset="0"/>
                <a:cs typeface="Times New Roman" panose="02020603050405020304" pitchFamily="18" charset="0"/>
              </a:rPr>
              <a:t>, and </a:t>
            </a:r>
            <a:r>
              <a:rPr lang="en-GB" sz="2600" b="1" dirty="0">
                <a:solidFill>
                  <a:srgbClr val="D60093"/>
                </a:solidFill>
                <a:latin typeface="Times New Roman" panose="02020603050405020304" pitchFamily="18" charset="0"/>
                <a:cs typeface="Times New Roman" panose="02020603050405020304" pitchFamily="18" charset="0"/>
              </a:rPr>
              <a:t>ensuring</a:t>
            </a:r>
            <a:r>
              <a:rPr lang="en-GB" sz="2600" dirty="0">
                <a:latin typeface="Times New Roman" panose="02020603050405020304" pitchFamily="18" charset="0"/>
                <a:cs typeface="Times New Roman" panose="02020603050405020304" pitchFamily="18" charset="0"/>
              </a:rPr>
              <a:t> that all </a:t>
            </a:r>
            <a:r>
              <a:rPr lang="en-GB" sz="2600" b="1" dirty="0">
                <a:solidFill>
                  <a:srgbClr val="D60093"/>
                </a:solidFill>
                <a:latin typeface="Times New Roman" panose="02020603050405020304" pitchFamily="18" charset="0"/>
                <a:cs typeface="Times New Roman" panose="02020603050405020304" pitchFamily="18" charset="0"/>
              </a:rPr>
              <a:t>dependencies</a:t>
            </a:r>
            <a:r>
              <a:rPr lang="en-GB" sz="2600" dirty="0">
                <a:latin typeface="Times New Roman" panose="02020603050405020304" pitchFamily="18" charset="0"/>
                <a:cs typeface="Times New Roman" panose="02020603050405020304" pitchFamily="18" charset="0"/>
              </a:rPr>
              <a:t> are </a:t>
            </a:r>
            <a:r>
              <a:rPr lang="en-GB" sz="2600" b="1" dirty="0">
                <a:solidFill>
                  <a:srgbClr val="D60093"/>
                </a:solidFill>
                <a:latin typeface="Times New Roman" panose="02020603050405020304" pitchFamily="18" charset="0"/>
                <a:cs typeface="Times New Roman" panose="02020603050405020304" pitchFamily="18" charset="0"/>
              </a:rPr>
              <a:t>met</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6. Maintenance</a:t>
            </a:r>
            <a:endParaRPr lang="en-GB" sz="2600" dirty="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After </a:t>
            </a:r>
            <a:r>
              <a:rPr lang="en-GB" sz="2600" b="1" dirty="0">
                <a:latin typeface="Times New Roman" panose="02020603050405020304" pitchFamily="18" charset="0"/>
                <a:cs typeface="Times New Roman" panose="02020603050405020304" pitchFamily="18" charset="0"/>
              </a:rPr>
              <a:t>deployment</a:t>
            </a:r>
            <a:r>
              <a:rPr lang="en-GB" sz="2600" dirty="0">
                <a:latin typeface="Times New Roman" panose="02020603050405020304" pitchFamily="18" charset="0"/>
                <a:cs typeface="Times New Roman" panose="02020603050405020304" pitchFamily="18" charset="0"/>
              </a:rPr>
              <a:t>, the </a:t>
            </a:r>
            <a:r>
              <a:rPr lang="en-GB" sz="2600" b="1" dirty="0">
                <a:solidFill>
                  <a:srgbClr val="6600CC"/>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enters</a:t>
            </a:r>
            <a:r>
              <a:rPr lang="en-GB" sz="2600" dirty="0">
                <a:latin typeface="Times New Roman" panose="02020603050405020304" pitchFamily="18" charset="0"/>
                <a:cs typeface="Times New Roman" panose="02020603050405020304" pitchFamily="18" charset="0"/>
              </a:rPr>
              <a:t> the </a:t>
            </a:r>
            <a:r>
              <a:rPr lang="en-GB" sz="2600" b="1" dirty="0">
                <a:solidFill>
                  <a:srgbClr val="6600CC"/>
                </a:solidFill>
                <a:latin typeface="Times New Roman" panose="02020603050405020304" pitchFamily="18" charset="0"/>
                <a:cs typeface="Times New Roman" panose="02020603050405020304" pitchFamily="18" charset="0"/>
              </a:rPr>
              <a:t>maintenance</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phase</a:t>
            </a:r>
            <a:r>
              <a:rPr lang="en-GB" sz="2600" dirty="0">
                <a:latin typeface="Times New Roman" panose="02020603050405020304" pitchFamily="18" charset="0"/>
                <a:cs typeface="Times New Roman" panose="02020603050405020304" pitchFamily="18" charset="0"/>
              </a:rPr>
              <a:t>, where it is </a:t>
            </a:r>
            <a:r>
              <a:rPr lang="en-GB" sz="2600" b="1" dirty="0">
                <a:solidFill>
                  <a:srgbClr val="006600"/>
                </a:solidFill>
                <a:latin typeface="Times New Roman" panose="02020603050405020304" pitchFamily="18" charset="0"/>
                <a:cs typeface="Times New Roman" panose="02020603050405020304" pitchFamily="18" charset="0"/>
              </a:rPr>
              <a:t>monitored</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updated</a:t>
            </a:r>
            <a:r>
              <a:rPr lang="en-GB" sz="2600" dirty="0">
                <a:latin typeface="Times New Roman" panose="02020603050405020304" pitchFamily="18" charset="0"/>
                <a:cs typeface="Times New Roman" panose="02020603050405020304" pitchFamily="18" charset="0"/>
              </a:rPr>
              <a:t>, and </a:t>
            </a:r>
            <a:r>
              <a:rPr lang="en-GB" sz="2600" b="1" dirty="0">
                <a:solidFill>
                  <a:srgbClr val="006600"/>
                </a:solidFill>
                <a:latin typeface="Times New Roman" panose="02020603050405020304" pitchFamily="18" charset="0"/>
                <a:cs typeface="Times New Roman" panose="02020603050405020304" pitchFamily="18" charset="0"/>
              </a:rPr>
              <a:t>enhanced</a:t>
            </a:r>
            <a:r>
              <a:rPr lang="en-GB" sz="2600" dirty="0">
                <a:latin typeface="Times New Roman" panose="02020603050405020304" pitchFamily="18" charset="0"/>
                <a:cs typeface="Times New Roman" panose="02020603050405020304" pitchFamily="18" charset="0"/>
              </a:rPr>
              <a:t> as </a:t>
            </a:r>
            <a:r>
              <a:rPr lang="en-GB" sz="2600" b="1" dirty="0">
                <a:solidFill>
                  <a:srgbClr val="006600"/>
                </a:solidFill>
                <a:latin typeface="Times New Roman" panose="02020603050405020304" pitchFamily="18" charset="0"/>
                <a:cs typeface="Times New Roman" panose="02020603050405020304" pitchFamily="18" charset="0"/>
              </a:rPr>
              <a:t>needed</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Maintenance</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activities</a:t>
            </a:r>
            <a:r>
              <a:rPr lang="en-GB" sz="2600" dirty="0">
                <a:latin typeface="Times New Roman" panose="02020603050405020304" pitchFamily="18" charset="0"/>
                <a:cs typeface="Times New Roman" panose="02020603050405020304" pitchFamily="18" charset="0"/>
              </a:rPr>
              <a:t> include </a:t>
            </a:r>
            <a:r>
              <a:rPr lang="en-GB" sz="2600" b="1" dirty="0">
                <a:solidFill>
                  <a:srgbClr val="660033"/>
                </a:solidFill>
                <a:latin typeface="Times New Roman" panose="02020603050405020304" pitchFamily="18" charset="0"/>
                <a:cs typeface="Times New Roman" panose="02020603050405020304" pitchFamily="18" charset="0"/>
              </a:rPr>
              <a:t>fixing defects, </a:t>
            </a:r>
          </a:p>
          <a:p>
            <a:pPr marL="0" indent="0" algn="just">
              <a:lnSpc>
                <a:spcPct val="150000"/>
              </a:lnSpc>
              <a:spcBef>
                <a:spcPts val="0"/>
              </a:spcBef>
              <a:buNone/>
            </a:pPr>
            <a:r>
              <a:rPr lang="en-GB" sz="2600" b="1" dirty="0">
                <a:solidFill>
                  <a:srgbClr val="660033"/>
                </a:solidFill>
                <a:latin typeface="Times New Roman" panose="02020603050405020304" pitchFamily="18" charset="0"/>
                <a:cs typeface="Times New Roman" panose="02020603050405020304" pitchFamily="18" charset="0"/>
              </a:rPr>
              <a:t>		implementing new features</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improving</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performance</a:t>
            </a:r>
            <a:r>
              <a:rPr lang="en-GB" sz="2600"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			addressing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user</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feedback</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2135F09-8F67-4CD9-BE14-FD825BACE1E6}" type="slidenum">
              <a:rPr lang="en-GB" smtClean="0"/>
              <a:t>5</a:t>
            </a:fld>
            <a:endParaRPr lang="en-GB"/>
          </a:p>
        </p:txBody>
      </p:sp>
    </p:spTree>
    <p:extLst>
      <p:ext uri="{BB962C8B-B14F-4D97-AF65-F5344CB8AC3E}">
        <p14:creationId xmlns:p14="http://schemas.microsoft.com/office/powerpoint/2010/main" val="3944598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5470"/>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Example: Use Cases------</a:t>
            </a:r>
          </a:p>
        </p:txBody>
      </p:sp>
      <p:sp>
        <p:nvSpPr>
          <p:cNvPr id="3" name="Content Placeholder 2"/>
          <p:cNvSpPr>
            <a:spLocks noGrp="1"/>
          </p:cNvSpPr>
          <p:nvPr>
            <p:ph idx="1"/>
          </p:nvPr>
        </p:nvSpPr>
        <p:spPr>
          <a:xfrm>
            <a:off x="0" y="265472"/>
            <a:ext cx="12192000" cy="6592528"/>
          </a:xfrm>
        </p:spPr>
        <p:txBody>
          <a:bodyPr>
            <a:noAutofit/>
          </a:bodyPr>
          <a:lstStyle/>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4. Waitlist Management</a:t>
            </a:r>
            <a:endParaRPr lang="en-GB" sz="2600" dirty="0">
              <a:solidFill>
                <a:srgbClr val="0000CC"/>
              </a:solidFill>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Actor</a:t>
            </a:r>
            <a:r>
              <a:rPr lang="en-GB" sz="2600" b="1" dirty="0">
                <a:latin typeface="Times New Roman" panose="02020603050405020304" pitchFamily="18" charset="0"/>
                <a:cs typeface="Times New Roman" panose="02020603050405020304" pitchFamily="18" charset="0"/>
              </a:rPr>
              <a:t>:</a:t>
            </a:r>
            <a:r>
              <a:rPr lang="en-GB" sz="2600" dirty="0">
                <a:latin typeface="Times New Roman" panose="02020603050405020304" pitchFamily="18" charset="0"/>
                <a:cs typeface="Times New Roman" panose="02020603050405020304" pitchFamily="18" charset="0"/>
              </a:rPr>
              <a:t> System</a:t>
            </a:r>
          </a:p>
          <a:p>
            <a:pPr lvl="1"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Description</a:t>
            </a:r>
            <a:r>
              <a:rPr lang="en-GB" sz="2600" b="1" dirty="0">
                <a:latin typeface="Times New Roman" panose="02020603050405020304" pitchFamily="18" charset="0"/>
                <a:cs typeface="Times New Roman" panose="02020603050405020304" pitchFamily="18" charset="0"/>
              </a:rPr>
              <a:t>:</a:t>
            </a:r>
            <a:r>
              <a:rPr lang="en-GB" sz="2600" dirty="0">
                <a:latin typeface="Times New Roman" panose="02020603050405020304" pitchFamily="18" charset="0"/>
                <a:cs typeface="Times New Roman" panose="02020603050405020304" pitchFamily="18" charset="0"/>
              </a:rPr>
              <a:t> </a:t>
            </a:r>
          </a:p>
          <a:p>
            <a:pPr lvl="1"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The system manages the waitlist for courses that have</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reached their maximum capacity. </a:t>
            </a:r>
          </a:p>
          <a:p>
            <a:pPr lvl="1"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It automatically adds students to the waitlist when a course is </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full and notify them if a spot becomes available.</a:t>
            </a:r>
          </a:p>
          <a:p>
            <a:pPr lvl="1"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Alternate Flow:</a:t>
            </a:r>
            <a:r>
              <a:rPr lang="en-GB" sz="2600" dirty="0">
                <a:solidFill>
                  <a:srgbClr val="FF0000"/>
                </a:solidFill>
                <a:latin typeface="Times New Roman" panose="02020603050405020304" pitchFamily="18" charset="0"/>
                <a:cs typeface="Times New Roman" panose="02020603050405020304" pitchFamily="18" charset="0"/>
              </a:rPr>
              <a:t> </a:t>
            </a:r>
          </a:p>
          <a:p>
            <a:pPr lvl="1"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If a student drops a course, the system automatically </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promotes the next student on the waitlist to fill the vacant spot.</a:t>
            </a:r>
          </a:p>
        </p:txBody>
      </p:sp>
      <p:sp>
        <p:nvSpPr>
          <p:cNvPr id="4" name="Slide Number Placeholder 3"/>
          <p:cNvSpPr>
            <a:spLocks noGrp="1"/>
          </p:cNvSpPr>
          <p:nvPr>
            <p:ph type="sldNum" sz="quarter" idx="12"/>
          </p:nvPr>
        </p:nvSpPr>
        <p:spPr/>
        <p:txBody>
          <a:bodyPr/>
          <a:lstStyle/>
          <a:p>
            <a:fld id="{22135F09-8F67-4CD9-BE14-FD825BACE1E6}" type="slidenum">
              <a:rPr lang="en-GB" smtClean="0"/>
              <a:t>50</a:t>
            </a:fld>
            <a:endParaRPr lang="en-GB"/>
          </a:p>
        </p:txBody>
      </p:sp>
    </p:spTree>
    <p:extLst>
      <p:ext uri="{BB962C8B-B14F-4D97-AF65-F5344CB8AC3E}">
        <p14:creationId xmlns:p14="http://schemas.microsoft.com/office/powerpoint/2010/main" val="18508620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5470"/>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Example: Use Cases------</a:t>
            </a:r>
          </a:p>
        </p:txBody>
      </p:sp>
      <p:sp>
        <p:nvSpPr>
          <p:cNvPr id="3" name="Content Placeholder 2"/>
          <p:cNvSpPr>
            <a:spLocks noGrp="1"/>
          </p:cNvSpPr>
          <p:nvPr>
            <p:ph idx="1"/>
          </p:nvPr>
        </p:nvSpPr>
        <p:spPr>
          <a:xfrm>
            <a:off x="0" y="265472"/>
            <a:ext cx="12192000" cy="6592528"/>
          </a:xfrm>
        </p:spPr>
        <p:txBody>
          <a:bodyPr>
            <a:noAutofit/>
          </a:bodyPr>
          <a:lstStyle/>
          <a:p>
            <a:pPr marL="0" indent="0" algn="just">
              <a:lnSpc>
                <a:spcPct val="150000"/>
              </a:lnSpc>
              <a:spcBef>
                <a:spcPts val="0"/>
              </a:spcBef>
              <a:buNone/>
            </a:pPr>
            <a:r>
              <a:rPr lang="en-GB" b="1" dirty="0">
                <a:solidFill>
                  <a:srgbClr val="0000CC"/>
                </a:solidFill>
                <a:latin typeface="Times New Roman" panose="02020603050405020304" pitchFamily="18" charset="0"/>
                <a:cs typeface="Times New Roman" panose="02020603050405020304" pitchFamily="18" charset="0"/>
              </a:rPr>
              <a:t>5. Payment Processing</a:t>
            </a:r>
            <a:endParaRPr lang="en-GB" dirty="0">
              <a:solidFill>
                <a:srgbClr val="0000CC"/>
              </a:solidFill>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
            </a:pPr>
            <a:r>
              <a:rPr lang="en-GB" sz="2800" b="1" dirty="0">
                <a:solidFill>
                  <a:srgbClr val="FF0000"/>
                </a:solidFill>
                <a:latin typeface="Times New Roman" panose="02020603050405020304" pitchFamily="18" charset="0"/>
                <a:cs typeface="Times New Roman" panose="02020603050405020304" pitchFamily="18" charset="0"/>
              </a:rPr>
              <a:t>Actor</a:t>
            </a:r>
            <a:r>
              <a:rPr lang="en-GB" sz="2800" b="1" dirty="0">
                <a:latin typeface="Times New Roman" panose="02020603050405020304" pitchFamily="18" charset="0"/>
                <a:cs typeface="Times New Roman" panose="02020603050405020304" pitchFamily="18" charset="0"/>
              </a:rPr>
              <a:t>:</a:t>
            </a:r>
            <a:r>
              <a:rPr lang="en-GB" sz="2800" dirty="0">
                <a:latin typeface="Times New Roman" panose="02020603050405020304" pitchFamily="18" charset="0"/>
                <a:cs typeface="Times New Roman" panose="02020603050405020304" pitchFamily="18" charset="0"/>
              </a:rPr>
              <a:t> Student</a:t>
            </a:r>
          </a:p>
          <a:p>
            <a:pPr lvl="1" algn="just">
              <a:lnSpc>
                <a:spcPct val="150000"/>
              </a:lnSpc>
              <a:spcBef>
                <a:spcPts val="0"/>
              </a:spcBef>
              <a:buFont typeface="Wingdings" panose="05000000000000000000" pitchFamily="2" charset="2"/>
              <a:buChar char="§"/>
            </a:pPr>
            <a:r>
              <a:rPr lang="en-GB" sz="2800" b="1" dirty="0">
                <a:solidFill>
                  <a:srgbClr val="FF0000"/>
                </a:solidFill>
                <a:latin typeface="Times New Roman" panose="02020603050405020304" pitchFamily="18" charset="0"/>
                <a:cs typeface="Times New Roman" panose="02020603050405020304" pitchFamily="18" charset="0"/>
              </a:rPr>
              <a:t>Description</a:t>
            </a:r>
            <a:r>
              <a:rPr lang="en-GB" sz="2800" b="1" dirty="0">
                <a:latin typeface="Times New Roman" panose="02020603050405020304" pitchFamily="18" charset="0"/>
                <a:cs typeface="Times New Roman" panose="02020603050405020304" pitchFamily="18" charset="0"/>
              </a:rPr>
              <a:t>:</a:t>
            </a:r>
            <a:r>
              <a:rPr lang="en-GB" sz="2800" dirty="0">
                <a:latin typeface="Times New Roman" panose="02020603050405020304" pitchFamily="18" charset="0"/>
                <a:cs typeface="Times New Roman" panose="02020603050405020304" pitchFamily="18" charset="0"/>
              </a:rPr>
              <a:t> </a:t>
            </a:r>
          </a:p>
          <a:p>
            <a:pPr lvl="1" algn="just">
              <a:lnSpc>
                <a:spcPct val="150000"/>
              </a:lnSpc>
              <a:spcBef>
                <a:spcPts val="0"/>
              </a:spcBef>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The student completes the payment process for their registered courses. </a:t>
            </a:r>
          </a:p>
          <a:p>
            <a:pPr lvl="1" algn="just">
              <a:lnSpc>
                <a:spcPct val="150000"/>
              </a:lnSpc>
              <a:spcBef>
                <a:spcPts val="0"/>
              </a:spcBef>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They view their tuition fees, select a payment method, and </a:t>
            </a:r>
          </a:p>
          <a:p>
            <a:pPr marL="457200" lvl="1" indent="0" algn="just">
              <a:lnSpc>
                <a:spcPct val="150000"/>
              </a:lnSpc>
              <a:spcBef>
                <a:spcPts val="0"/>
              </a:spcBef>
              <a:buNone/>
            </a:pPr>
            <a:r>
              <a:rPr lang="en-GB" sz="2800" dirty="0">
                <a:latin typeface="Times New Roman" panose="02020603050405020304" pitchFamily="18" charset="0"/>
                <a:cs typeface="Times New Roman" panose="02020603050405020304" pitchFamily="18" charset="0"/>
              </a:rPr>
              <a:t>				make a payment online.</a:t>
            </a:r>
          </a:p>
          <a:p>
            <a:pPr lvl="1" algn="just">
              <a:lnSpc>
                <a:spcPct val="150000"/>
              </a:lnSpc>
              <a:spcBef>
                <a:spcPts val="0"/>
              </a:spcBef>
              <a:buFont typeface="Wingdings" panose="05000000000000000000" pitchFamily="2" charset="2"/>
              <a:buChar char="§"/>
            </a:pPr>
            <a:r>
              <a:rPr lang="en-GB" sz="2800" b="1" dirty="0">
                <a:solidFill>
                  <a:srgbClr val="FF0000"/>
                </a:solidFill>
                <a:latin typeface="Times New Roman" panose="02020603050405020304" pitchFamily="18" charset="0"/>
                <a:cs typeface="Times New Roman" panose="02020603050405020304" pitchFamily="18" charset="0"/>
              </a:rPr>
              <a:t>Alternate Flow:</a:t>
            </a:r>
            <a:r>
              <a:rPr lang="en-GB" sz="2800" dirty="0">
                <a:solidFill>
                  <a:srgbClr val="FF0000"/>
                </a:solidFill>
                <a:latin typeface="Times New Roman" panose="02020603050405020304" pitchFamily="18" charset="0"/>
                <a:cs typeface="Times New Roman" panose="02020603050405020304" pitchFamily="18" charset="0"/>
              </a:rPr>
              <a:t> </a:t>
            </a:r>
          </a:p>
          <a:p>
            <a:pPr lvl="1" algn="just">
              <a:lnSpc>
                <a:spcPct val="150000"/>
              </a:lnSpc>
              <a:spcBef>
                <a:spcPts val="0"/>
              </a:spcBef>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If a student's payment is declined, the system notifies them and </a:t>
            </a:r>
          </a:p>
          <a:p>
            <a:pPr marL="457200" lvl="1" indent="0" algn="just">
              <a:lnSpc>
                <a:spcPct val="150000"/>
              </a:lnSpc>
              <a:spcBef>
                <a:spcPts val="0"/>
              </a:spcBef>
              <a:buNone/>
            </a:pPr>
            <a:r>
              <a:rPr lang="en-GB" sz="2800" dirty="0">
                <a:latin typeface="Times New Roman" panose="02020603050405020304" pitchFamily="18" charset="0"/>
                <a:cs typeface="Times New Roman" panose="02020603050405020304" pitchFamily="18" charset="0"/>
              </a:rPr>
              <a:t>		provides instructions for resolving the issue, such as </a:t>
            </a:r>
          </a:p>
          <a:p>
            <a:pPr marL="457200" lvl="1" indent="0" algn="just">
              <a:lnSpc>
                <a:spcPct val="150000"/>
              </a:lnSpc>
              <a:spcBef>
                <a:spcPts val="0"/>
              </a:spcBef>
              <a:buNone/>
            </a:pPr>
            <a:r>
              <a:rPr lang="en-GB" sz="2800" dirty="0">
                <a:latin typeface="Times New Roman" panose="02020603050405020304" pitchFamily="18" charset="0"/>
                <a:cs typeface="Times New Roman" panose="02020603050405020304" pitchFamily="18" charset="0"/>
              </a:rPr>
              <a:t>		updating payment information or contacting the billing office.</a:t>
            </a:r>
          </a:p>
        </p:txBody>
      </p:sp>
      <p:sp>
        <p:nvSpPr>
          <p:cNvPr id="4" name="Slide Number Placeholder 3"/>
          <p:cNvSpPr>
            <a:spLocks noGrp="1"/>
          </p:cNvSpPr>
          <p:nvPr>
            <p:ph type="sldNum" sz="quarter" idx="12"/>
          </p:nvPr>
        </p:nvSpPr>
        <p:spPr/>
        <p:txBody>
          <a:bodyPr/>
          <a:lstStyle/>
          <a:p>
            <a:fld id="{22135F09-8F67-4CD9-BE14-FD825BACE1E6}" type="slidenum">
              <a:rPr lang="en-GB" smtClean="0"/>
              <a:t>51</a:t>
            </a:fld>
            <a:endParaRPr lang="en-GB"/>
          </a:p>
        </p:txBody>
      </p:sp>
    </p:spTree>
    <p:extLst>
      <p:ext uri="{BB962C8B-B14F-4D97-AF65-F5344CB8AC3E}">
        <p14:creationId xmlns:p14="http://schemas.microsoft.com/office/powerpoint/2010/main" val="12030853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5470"/>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Example: Use Cases------</a:t>
            </a:r>
          </a:p>
        </p:txBody>
      </p:sp>
      <p:sp>
        <p:nvSpPr>
          <p:cNvPr id="3" name="Content Placeholder 2"/>
          <p:cNvSpPr>
            <a:spLocks noGrp="1"/>
          </p:cNvSpPr>
          <p:nvPr>
            <p:ph idx="1"/>
          </p:nvPr>
        </p:nvSpPr>
        <p:spPr>
          <a:xfrm>
            <a:off x="0" y="265472"/>
            <a:ext cx="12192000" cy="6592528"/>
          </a:xfrm>
        </p:spPr>
        <p:txBody>
          <a:bodyPr>
            <a:noAutofit/>
          </a:bodyPr>
          <a:lstStyle/>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6. Course Drop/Add</a:t>
            </a:r>
            <a:endParaRPr lang="en-GB" sz="2600" dirty="0">
              <a:solidFill>
                <a:srgbClr val="0000CC"/>
              </a:solidFill>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Actor</a:t>
            </a:r>
            <a:r>
              <a:rPr lang="en-GB" sz="2600" b="1" dirty="0">
                <a:latin typeface="Times New Roman" panose="02020603050405020304" pitchFamily="18" charset="0"/>
                <a:cs typeface="Times New Roman" panose="02020603050405020304" pitchFamily="18" charset="0"/>
              </a:rPr>
              <a:t>:</a:t>
            </a:r>
            <a:r>
              <a:rPr lang="en-GB" sz="2600" dirty="0">
                <a:latin typeface="Times New Roman" panose="02020603050405020304" pitchFamily="18" charset="0"/>
                <a:cs typeface="Times New Roman" panose="02020603050405020304" pitchFamily="18" charset="0"/>
              </a:rPr>
              <a:t> Student</a:t>
            </a:r>
          </a:p>
          <a:p>
            <a:pPr lvl="1"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Description</a:t>
            </a:r>
            <a:r>
              <a:rPr lang="en-GB" sz="2600" b="1" dirty="0">
                <a:latin typeface="Times New Roman" panose="02020603050405020304" pitchFamily="18" charset="0"/>
                <a:cs typeface="Times New Roman" panose="02020603050405020304" pitchFamily="18" charset="0"/>
              </a:rPr>
              <a:t>:</a:t>
            </a:r>
            <a:r>
              <a:rPr lang="en-GB" sz="2600" dirty="0">
                <a:latin typeface="Times New Roman" panose="02020603050405020304" pitchFamily="18" charset="0"/>
                <a:cs typeface="Times New Roman" panose="02020603050405020304" pitchFamily="18" charset="0"/>
              </a:rPr>
              <a:t> </a:t>
            </a:r>
          </a:p>
          <a:p>
            <a:pPr lvl="1"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The student modifies their course schedule by dropping or adding courses before the deadline. </a:t>
            </a:r>
          </a:p>
          <a:p>
            <a:pPr lvl="1"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They remove unwanted courses from their registration and add new courses based on availability.</a:t>
            </a:r>
          </a:p>
          <a:p>
            <a:pPr lvl="1"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Alternate Flow:</a:t>
            </a:r>
            <a:r>
              <a:rPr lang="en-GB" sz="2600" dirty="0">
                <a:solidFill>
                  <a:srgbClr val="FF0000"/>
                </a:solidFill>
                <a:latin typeface="Times New Roman" panose="02020603050405020304" pitchFamily="18" charset="0"/>
                <a:cs typeface="Times New Roman" panose="02020603050405020304" pitchFamily="18" charset="0"/>
              </a:rPr>
              <a:t> </a:t>
            </a:r>
          </a:p>
          <a:p>
            <a:pPr lvl="1"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If dropping a course would result in a part-time status or affect </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financial aid eligibility, the system prompts the student to</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confirm their decision.</a:t>
            </a:r>
          </a:p>
        </p:txBody>
      </p:sp>
      <p:sp>
        <p:nvSpPr>
          <p:cNvPr id="4" name="Slide Number Placeholder 3"/>
          <p:cNvSpPr>
            <a:spLocks noGrp="1"/>
          </p:cNvSpPr>
          <p:nvPr>
            <p:ph type="sldNum" sz="quarter" idx="12"/>
          </p:nvPr>
        </p:nvSpPr>
        <p:spPr/>
        <p:txBody>
          <a:bodyPr/>
          <a:lstStyle/>
          <a:p>
            <a:fld id="{22135F09-8F67-4CD9-BE14-FD825BACE1E6}" type="slidenum">
              <a:rPr lang="en-GB" smtClean="0"/>
              <a:t>52</a:t>
            </a:fld>
            <a:endParaRPr lang="en-GB"/>
          </a:p>
        </p:txBody>
      </p:sp>
    </p:spTree>
    <p:extLst>
      <p:ext uri="{BB962C8B-B14F-4D97-AF65-F5344CB8AC3E}">
        <p14:creationId xmlns:p14="http://schemas.microsoft.com/office/powerpoint/2010/main" val="27657898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
            <a:ext cx="10515600" cy="265470"/>
          </a:xfrm>
        </p:spPr>
        <p:txBody>
          <a:bodyPr>
            <a:noAutofit/>
          </a:bodyPr>
          <a:lstStyle/>
          <a:p>
            <a:pPr algn="ctr"/>
            <a:r>
              <a:rPr lang="en-GB" sz="3200" b="1" dirty="0">
                <a:solidFill>
                  <a:srgbClr val="FF0000"/>
                </a:solidFill>
                <a:latin typeface="Times New Roman" panose="02020603050405020304" pitchFamily="18" charset="0"/>
                <a:cs typeface="Times New Roman" panose="02020603050405020304" pitchFamily="18" charset="0"/>
              </a:rPr>
              <a:t>Example: Use Cases------</a:t>
            </a:r>
          </a:p>
        </p:txBody>
      </p:sp>
      <p:sp>
        <p:nvSpPr>
          <p:cNvPr id="3" name="Content Placeholder 2"/>
          <p:cNvSpPr>
            <a:spLocks noGrp="1"/>
          </p:cNvSpPr>
          <p:nvPr>
            <p:ph idx="1"/>
          </p:nvPr>
        </p:nvSpPr>
        <p:spPr>
          <a:xfrm>
            <a:off x="0" y="265472"/>
            <a:ext cx="12192000" cy="6592528"/>
          </a:xfrm>
        </p:spPr>
        <p:txBody>
          <a:bodyPr>
            <a:noAutofit/>
          </a:bodyPr>
          <a:lstStyle/>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7. Transcript Request</a:t>
            </a:r>
            <a:endParaRPr lang="en-GB" sz="2600" dirty="0">
              <a:solidFill>
                <a:srgbClr val="0000CC"/>
              </a:solidFill>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Actor</a:t>
            </a:r>
            <a:r>
              <a:rPr lang="en-GB" sz="2600" b="1" dirty="0">
                <a:latin typeface="Times New Roman" panose="02020603050405020304" pitchFamily="18" charset="0"/>
                <a:cs typeface="Times New Roman" panose="02020603050405020304" pitchFamily="18" charset="0"/>
              </a:rPr>
              <a:t>:</a:t>
            </a:r>
            <a:r>
              <a:rPr lang="en-GB" sz="2600" dirty="0">
                <a:latin typeface="Times New Roman" panose="02020603050405020304" pitchFamily="18" charset="0"/>
                <a:cs typeface="Times New Roman" panose="02020603050405020304" pitchFamily="18" charset="0"/>
              </a:rPr>
              <a:t> Student</a:t>
            </a:r>
          </a:p>
          <a:p>
            <a:pPr lvl="1"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Description</a:t>
            </a:r>
            <a:r>
              <a:rPr lang="en-GB" sz="2600" b="1" dirty="0">
                <a:latin typeface="Times New Roman" panose="02020603050405020304" pitchFamily="18" charset="0"/>
                <a:cs typeface="Times New Roman" panose="02020603050405020304" pitchFamily="18" charset="0"/>
              </a:rPr>
              <a:t>:</a:t>
            </a:r>
            <a:r>
              <a:rPr lang="en-GB" sz="2600" dirty="0">
                <a:latin typeface="Times New Roman" panose="02020603050405020304" pitchFamily="18" charset="0"/>
                <a:cs typeface="Times New Roman" panose="02020603050405020304" pitchFamily="18" charset="0"/>
              </a:rPr>
              <a:t> </a:t>
            </a:r>
          </a:p>
          <a:p>
            <a:pPr lvl="1"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The student requests an official transcript of their academic record from the registrar's office. </a:t>
            </a:r>
          </a:p>
          <a:p>
            <a:pPr lvl="1"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They specify the recipient and delivery method (e.g., electronic or mail).</a:t>
            </a:r>
          </a:p>
          <a:p>
            <a:pPr lvl="1"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Alternate</a:t>
            </a:r>
            <a:r>
              <a:rPr lang="en-GB" sz="2600" b="1"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Flow</a:t>
            </a:r>
            <a:r>
              <a:rPr lang="en-GB" sz="2600" b="1" dirty="0">
                <a:latin typeface="Times New Roman" panose="02020603050405020304" pitchFamily="18" charset="0"/>
                <a:cs typeface="Times New Roman" panose="02020603050405020304" pitchFamily="18" charset="0"/>
              </a:rPr>
              <a:t>:</a:t>
            </a:r>
          </a:p>
          <a:p>
            <a:pPr lvl="1"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If there are outstanding financial obligations or other holds on the </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student's account, the system notifies them and </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provides instructions for resolving the issue before </a:t>
            </a:r>
          </a:p>
          <a:p>
            <a:pPr marL="45720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processing the transcript request.</a:t>
            </a:r>
          </a:p>
          <a:p>
            <a:pPr marL="0" indent="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2135F09-8F67-4CD9-BE14-FD825BACE1E6}" type="slidenum">
              <a:rPr lang="en-GB" smtClean="0"/>
              <a:t>53</a:t>
            </a:fld>
            <a:endParaRPr lang="en-GB"/>
          </a:p>
        </p:txBody>
      </p:sp>
    </p:spTree>
    <p:extLst>
      <p:ext uri="{BB962C8B-B14F-4D97-AF65-F5344CB8AC3E}">
        <p14:creationId xmlns:p14="http://schemas.microsoft.com/office/powerpoint/2010/main" val="1166993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4" y="0"/>
            <a:ext cx="11397343" cy="408214"/>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4. Identifying Relationships</a:t>
            </a:r>
            <a:endParaRPr lang="en-US" sz="2800" b="1" dirty="0">
              <a:solidFill>
                <a:schemeClr val="tx2"/>
              </a:solidFill>
              <a:effectLst>
                <a:outerShdw blurRad="38100" dist="38100" dir="2700000" algn="tl">
                  <a:srgbClr val="000000">
                    <a:alpha val="43137"/>
                  </a:srgbClr>
                </a:outerShdw>
              </a:effectLst>
              <a:latin typeface="Century Gothic" pitchFamily="34" charset="0"/>
            </a:endParaRPr>
          </a:p>
        </p:txBody>
      </p:sp>
      <p:sp>
        <p:nvSpPr>
          <p:cNvPr id="3" name="Content Placeholder 2"/>
          <p:cNvSpPr>
            <a:spLocks noGrp="1"/>
          </p:cNvSpPr>
          <p:nvPr>
            <p:ph idx="1"/>
          </p:nvPr>
        </p:nvSpPr>
        <p:spPr>
          <a:xfrm>
            <a:off x="130630" y="261257"/>
            <a:ext cx="12061370" cy="6520544"/>
          </a:xfrm>
        </p:spPr>
        <p:txBody>
          <a:bodyPr>
            <a:noAutofit/>
          </a:bodyPr>
          <a:lstStyle/>
          <a:p>
            <a:pPr algn="just">
              <a:lnSpc>
                <a:spcPct val="150000"/>
              </a:lnSpc>
              <a:spcBef>
                <a:spcPts val="0"/>
              </a:spcBef>
              <a:buFont typeface="Wingdings" pitchFamily="2" charset="2"/>
              <a:buChar char="Ø"/>
              <a:defRPr/>
            </a:pPr>
            <a:r>
              <a:rPr lang="en-GB" sz="2900" dirty="0">
                <a:latin typeface="Times New Roman" pitchFamily="18" charset="0"/>
                <a:cs typeface="Times New Roman" pitchFamily="18" charset="0"/>
              </a:rPr>
              <a:t>Relationships usually, it is an association between </a:t>
            </a:r>
            <a:r>
              <a:rPr lang="en-GB" sz="2900" b="1" dirty="0">
                <a:latin typeface="Times New Roman" pitchFamily="18" charset="0"/>
                <a:cs typeface="Times New Roman" pitchFamily="18" charset="0"/>
              </a:rPr>
              <a:t>actors</a:t>
            </a:r>
            <a:r>
              <a:rPr lang="en-GB" sz="2900" dirty="0">
                <a:latin typeface="Times New Roman" pitchFamily="18" charset="0"/>
                <a:cs typeface="Times New Roman" pitchFamily="18" charset="0"/>
              </a:rPr>
              <a:t> and </a:t>
            </a:r>
            <a:r>
              <a:rPr lang="en-GB" sz="2900" b="1" dirty="0">
                <a:latin typeface="Times New Roman" pitchFamily="18" charset="0"/>
                <a:cs typeface="Times New Roman" pitchFamily="18" charset="0"/>
              </a:rPr>
              <a:t>use</a:t>
            </a:r>
            <a:r>
              <a:rPr lang="en-GB" sz="2900" dirty="0">
                <a:latin typeface="Times New Roman" pitchFamily="18" charset="0"/>
                <a:cs typeface="Times New Roman" pitchFamily="18" charset="0"/>
              </a:rPr>
              <a:t> </a:t>
            </a:r>
            <a:r>
              <a:rPr lang="en-GB" sz="2900" b="1" dirty="0">
                <a:latin typeface="Times New Roman" pitchFamily="18" charset="0"/>
                <a:cs typeface="Times New Roman" pitchFamily="18" charset="0"/>
              </a:rPr>
              <a:t>cases</a:t>
            </a:r>
            <a:r>
              <a:rPr lang="en-GB" sz="2900" dirty="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GB" sz="2900" dirty="0">
                <a:latin typeface="Times New Roman" pitchFamily="18" charset="0"/>
                <a:cs typeface="Times New Roman" pitchFamily="18" charset="0"/>
              </a:rPr>
              <a:t>It is </a:t>
            </a:r>
            <a:r>
              <a:rPr lang="en-GB" sz="2900" b="1" dirty="0">
                <a:solidFill>
                  <a:srgbClr val="660033"/>
                </a:solidFill>
                <a:latin typeface="Times New Roman" pitchFamily="18" charset="0"/>
                <a:cs typeface="Times New Roman" pitchFamily="18" charset="0"/>
              </a:rPr>
              <a:t>represented </a:t>
            </a:r>
            <a:r>
              <a:rPr lang="en-GB" sz="2900" dirty="0">
                <a:latin typeface="Times New Roman" pitchFamily="18" charset="0"/>
                <a:cs typeface="Times New Roman" pitchFamily="18" charset="0"/>
              </a:rPr>
              <a:t>by</a:t>
            </a:r>
            <a:r>
              <a:rPr lang="en-GB" sz="2900" b="1" dirty="0">
                <a:solidFill>
                  <a:srgbClr val="660033"/>
                </a:solidFill>
                <a:latin typeface="Times New Roman" pitchFamily="18" charset="0"/>
                <a:cs typeface="Times New Roman" pitchFamily="18" charset="0"/>
              </a:rPr>
              <a:t> directional </a:t>
            </a:r>
            <a:r>
              <a:rPr lang="en-GB" sz="2900" dirty="0">
                <a:latin typeface="Times New Roman" pitchFamily="18" charset="0"/>
                <a:cs typeface="Times New Roman" pitchFamily="18" charset="0"/>
              </a:rPr>
              <a:t>or</a:t>
            </a:r>
            <a:r>
              <a:rPr lang="en-GB" sz="2900" b="1" dirty="0">
                <a:solidFill>
                  <a:srgbClr val="660033"/>
                </a:solidFill>
                <a:latin typeface="Times New Roman" pitchFamily="18" charset="0"/>
                <a:cs typeface="Times New Roman" pitchFamily="18" charset="0"/>
              </a:rPr>
              <a:t> non-directional </a:t>
            </a:r>
            <a:r>
              <a:rPr lang="en-GB" sz="2900" dirty="0">
                <a:latin typeface="Times New Roman" pitchFamily="18" charset="0"/>
                <a:cs typeface="Times New Roman" pitchFamily="18" charset="0"/>
              </a:rPr>
              <a:t>edges</a:t>
            </a:r>
            <a:r>
              <a:rPr lang="en-GB" sz="2900" b="1" dirty="0">
                <a:solidFill>
                  <a:srgbClr val="660033"/>
                </a:solidFill>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GB" sz="2900" dirty="0">
                <a:latin typeface="Times New Roman" pitchFamily="18" charset="0"/>
                <a:cs typeface="Times New Roman" pitchFamily="18" charset="0"/>
              </a:rPr>
              <a:t>It may be</a:t>
            </a:r>
            <a:r>
              <a:rPr lang="en-GB" sz="2900" b="1" dirty="0">
                <a:solidFill>
                  <a:srgbClr val="660033"/>
                </a:solidFill>
                <a:latin typeface="Times New Roman" pitchFamily="18" charset="0"/>
                <a:cs typeface="Times New Roman" pitchFamily="18" charset="0"/>
              </a:rPr>
              <a:t> annotated </a:t>
            </a:r>
            <a:r>
              <a:rPr lang="en-GB" sz="2900" dirty="0">
                <a:latin typeface="Times New Roman" pitchFamily="18" charset="0"/>
                <a:cs typeface="Times New Roman" pitchFamily="18" charset="0"/>
              </a:rPr>
              <a:t>by</a:t>
            </a:r>
            <a:r>
              <a:rPr lang="en-GB" sz="2900" b="1" dirty="0">
                <a:solidFill>
                  <a:srgbClr val="660033"/>
                </a:solidFill>
                <a:latin typeface="Times New Roman" pitchFamily="18" charset="0"/>
                <a:cs typeface="Times New Roman" pitchFamily="18" charset="0"/>
              </a:rPr>
              <a:t> stereotypes</a:t>
            </a:r>
          </a:p>
          <a:p>
            <a:pPr algn="just">
              <a:lnSpc>
                <a:spcPct val="150000"/>
              </a:lnSpc>
              <a:spcBef>
                <a:spcPts val="0"/>
              </a:spcBef>
              <a:buFont typeface="Wingdings" pitchFamily="2" charset="2"/>
              <a:buChar char="§"/>
              <a:defRPr/>
            </a:pPr>
            <a:r>
              <a:rPr lang="en-GB" sz="2900" b="1" dirty="0">
                <a:solidFill>
                  <a:srgbClr val="660033"/>
                </a:solidFill>
                <a:latin typeface="Times New Roman" pitchFamily="18" charset="0"/>
                <a:cs typeface="Times New Roman" pitchFamily="18" charset="0"/>
              </a:rPr>
              <a:t>Relationships </a:t>
            </a:r>
            <a:r>
              <a:rPr lang="en-GB" sz="2900" dirty="0">
                <a:latin typeface="Times New Roman" pitchFamily="18" charset="0"/>
                <a:cs typeface="Times New Roman" pitchFamily="18" charset="0"/>
              </a:rPr>
              <a:t>may</a:t>
            </a:r>
            <a:r>
              <a:rPr lang="en-GB" sz="2900" b="1" dirty="0">
                <a:solidFill>
                  <a:srgbClr val="660033"/>
                </a:solidFill>
                <a:latin typeface="Times New Roman" pitchFamily="18" charset="0"/>
                <a:cs typeface="Times New Roman" pitchFamily="18" charset="0"/>
              </a:rPr>
              <a:t> relate: </a:t>
            </a:r>
          </a:p>
          <a:p>
            <a:pPr lvl="1" algn="just">
              <a:lnSpc>
                <a:spcPct val="150000"/>
              </a:lnSpc>
              <a:spcBef>
                <a:spcPts val="0"/>
              </a:spcBef>
              <a:buFont typeface="Wingdings" panose="05000000000000000000" pitchFamily="2" charset="2"/>
              <a:buChar char="ü"/>
              <a:defRPr/>
            </a:pPr>
            <a:r>
              <a:rPr lang="en-GB" sz="2900" b="1" dirty="0">
                <a:solidFill>
                  <a:srgbClr val="0000FF"/>
                </a:solidFill>
                <a:latin typeface="Times New Roman" pitchFamily="18" charset="0"/>
                <a:cs typeface="Times New Roman" pitchFamily="18" charset="0"/>
              </a:rPr>
              <a:t>two use cases</a:t>
            </a:r>
          </a:p>
          <a:p>
            <a:pPr lvl="1" algn="just">
              <a:lnSpc>
                <a:spcPct val="150000"/>
              </a:lnSpc>
              <a:spcBef>
                <a:spcPts val="0"/>
              </a:spcBef>
              <a:buFont typeface="Wingdings" panose="05000000000000000000" pitchFamily="2" charset="2"/>
              <a:buChar char="ü"/>
              <a:defRPr/>
            </a:pPr>
            <a:r>
              <a:rPr lang="en-GB" sz="2900" b="1" dirty="0">
                <a:solidFill>
                  <a:srgbClr val="0000FF"/>
                </a:solidFill>
                <a:latin typeface="Times New Roman" pitchFamily="18" charset="0"/>
                <a:cs typeface="Times New Roman" pitchFamily="18" charset="0"/>
              </a:rPr>
              <a:t>two actors, or</a:t>
            </a:r>
          </a:p>
          <a:p>
            <a:pPr lvl="1" algn="just">
              <a:lnSpc>
                <a:spcPct val="150000"/>
              </a:lnSpc>
              <a:spcBef>
                <a:spcPts val="0"/>
              </a:spcBef>
              <a:buFont typeface="Wingdings" panose="05000000000000000000" pitchFamily="2" charset="2"/>
              <a:buChar char="ü"/>
              <a:defRPr/>
            </a:pPr>
            <a:r>
              <a:rPr lang="en-GB" sz="2900" b="1" dirty="0">
                <a:solidFill>
                  <a:srgbClr val="0000FF"/>
                </a:solidFill>
                <a:latin typeface="Times New Roman" pitchFamily="18" charset="0"/>
                <a:cs typeface="Times New Roman" pitchFamily="18" charset="0"/>
              </a:rPr>
              <a:t>use case and an actor</a:t>
            </a:r>
          </a:p>
          <a:p>
            <a:pPr lvl="0" algn="just">
              <a:lnSpc>
                <a:spcPct val="150000"/>
              </a:lnSpc>
              <a:spcBef>
                <a:spcPts val="0"/>
              </a:spcBef>
              <a:buFont typeface="Wingdings" panose="05000000000000000000" pitchFamily="2" charset="2"/>
              <a:buChar char="§"/>
            </a:pPr>
            <a:r>
              <a:rPr lang="en-US" sz="2900" b="1" dirty="0">
                <a:latin typeface="Times New Roman" panose="02020603050405020304" pitchFamily="18" charset="0"/>
                <a:cs typeface="Times New Roman" panose="02020603050405020304" pitchFamily="18" charset="0"/>
              </a:rPr>
              <a:t>Relationships</a:t>
            </a:r>
            <a:r>
              <a:rPr lang="en-US" sz="2900" dirty="0">
                <a:latin typeface="Times New Roman" panose="02020603050405020304" pitchFamily="18" charset="0"/>
                <a:cs typeface="Times New Roman" panose="02020603050405020304" pitchFamily="18" charset="0"/>
              </a:rPr>
              <a:t> among </a:t>
            </a:r>
            <a:r>
              <a:rPr lang="en-US" sz="2900" b="1" dirty="0">
                <a:latin typeface="Times New Roman" panose="02020603050405020304" pitchFamily="18" charset="0"/>
                <a:cs typeface="Times New Roman" panose="02020603050405020304" pitchFamily="18" charset="0"/>
              </a:rPr>
              <a:t>actors</a:t>
            </a:r>
            <a:r>
              <a:rPr lang="en-US" sz="2900" dirty="0">
                <a:latin typeface="Times New Roman" panose="02020603050405020304" pitchFamily="18" charset="0"/>
                <a:cs typeface="Times New Roman" panose="02020603050405020304" pitchFamily="18" charset="0"/>
              </a:rPr>
              <a:t> and </a:t>
            </a:r>
            <a:r>
              <a:rPr lang="en-US" sz="2900" b="1" dirty="0">
                <a:latin typeface="Times New Roman" panose="02020603050405020304" pitchFamily="18" charset="0"/>
                <a:cs typeface="Times New Roman" panose="02020603050405020304" pitchFamily="18" charset="0"/>
              </a:rPr>
              <a:t>use cases </a:t>
            </a:r>
            <a:r>
              <a:rPr lang="en-US" sz="2900" dirty="0">
                <a:latin typeface="Times New Roman" panose="02020603050405020304" pitchFamily="18" charset="0"/>
                <a:cs typeface="Times New Roman" panose="02020603050405020304" pitchFamily="18" charset="0"/>
              </a:rPr>
              <a:t>enable the </a:t>
            </a:r>
            <a:r>
              <a:rPr lang="en-US" sz="2900" b="1" dirty="0">
                <a:solidFill>
                  <a:srgbClr val="6600CC"/>
                </a:solidFill>
                <a:latin typeface="Times New Roman" panose="02020603050405020304" pitchFamily="18" charset="0"/>
                <a:cs typeface="Times New Roman" panose="02020603050405020304" pitchFamily="18" charset="0"/>
              </a:rPr>
              <a:t>developers</a:t>
            </a:r>
            <a:r>
              <a:rPr lang="en-US" sz="2900" dirty="0">
                <a:latin typeface="Times New Roman" panose="02020603050405020304" pitchFamily="18" charset="0"/>
                <a:cs typeface="Times New Roman" panose="02020603050405020304" pitchFamily="18" charset="0"/>
              </a:rPr>
              <a:t> and </a:t>
            </a:r>
            <a:r>
              <a:rPr lang="en-US" sz="2900" b="1" dirty="0">
                <a:solidFill>
                  <a:srgbClr val="6600CC"/>
                </a:solidFill>
                <a:latin typeface="Times New Roman" panose="02020603050405020304" pitchFamily="18" charset="0"/>
                <a:cs typeface="Times New Roman" panose="02020603050405020304" pitchFamily="18" charset="0"/>
              </a:rPr>
              <a:t>users</a:t>
            </a:r>
            <a:r>
              <a:rPr lang="en-US" sz="2900" dirty="0">
                <a:latin typeface="Times New Roman" panose="02020603050405020304" pitchFamily="18" charset="0"/>
                <a:cs typeface="Times New Roman" panose="02020603050405020304" pitchFamily="18" charset="0"/>
              </a:rPr>
              <a:t> to </a:t>
            </a:r>
            <a:r>
              <a:rPr lang="en-US" sz="2900" b="1" dirty="0">
                <a:solidFill>
                  <a:srgbClr val="A50021"/>
                </a:solidFill>
                <a:latin typeface="Times New Roman" panose="02020603050405020304" pitchFamily="18" charset="0"/>
                <a:cs typeface="Times New Roman" panose="02020603050405020304" pitchFamily="18" charset="0"/>
              </a:rPr>
              <a:t>reduce</a:t>
            </a:r>
            <a:r>
              <a:rPr lang="en-US" sz="2900" dirty="0">
                <a:latin typeface="Times New Roman" panose="02020603050405020304" pitchFamily="18" charset="0"/>
                <a:cs typeface="Times New Roman" panose="02020603050405020304" pitchFamily="18" charset="0"/>
              </a:rPr>
              <a:t> the </a:t>
            </a:r>
            <a:r>
              <a:rPr lang="en-US" sz="2900" b="1" dirty="0">
                <a:solidFill>
                  <a:srgbClr val="A50021"/>
                </a:solidFill>
                <a:latin typeface="Times New Roman" panose="02020603050405020304" pitchFamily="18" charset="0"/>
                <a:cs typeface="Times New Roman" panose="02020603050405020304" pitchFamily="18" charset="0"/>
              </a:rPr>
              <a:t>complexity</a:t>
            </a:r>
            <a:r>
              <a:rPr lang="en-US" sz="2900" dirty="0">
                <a:latin typeface="Times New Roman" panose="02020603050405020304" pitchFamily="18" charset="0"/>
                <a:cs typeface="Times New Roman" panose="02020603050405020304" pitchFamily="18" charset="0"/>
              </a:rPr>
              <a:t> of the </a:t>
            </a:r>
            <a:r>
              <a:rPr lang="en-US" sz="2900" b="1" dirty="0">
                <a:solidFill>
                  <a:srgbClr val="A50021"/>
                </a:solidFill>
                <a:latin typeface="Times New Roman" panose="02020603050405020304" pitchFamily="18" charset="0"/>
                <a:cs typeface="Times New Roman" panose="02020603050405020304" pitchFamily="18" charset="0"/>
              </a:rPr>
              <a:t>model</a:t>
            </a:r>
            <a:r>
              <a:rPr lang="en-US" sz="2900" dirty="0">
                <a:latin typeface="Times New Roman" panose="02020603050405020304" pitchFamily="18" charset="0"/>
                <a:cs typeface="Times New Roman" panose="02020603050405020304" pitchFamily="18" charset="0"/>
              </a:rPr>
              <a:t> and </a:t>
            </a:r>
            <a:r>
              <a:rPr lang="en-US" sz="2900" b="1" dirty="0">
                <a:solidFill>
                  <a:srgbClr val="A50021"/>
                </a:solidFill>
                <a:latin typeface="Times New Roman" panose="02020603050405020304" pitchFamily="18" charset="0"/>
                <a:cs typeface="Times New Roman" panose="02020603050405020304" pitchFamily="18" charset="0"/>
              </a:rPr>
              <a:t>increase</a:t>
            </a:r>
            <a:r>
              <a:rPr lang="en-US" sz="2900" dirty="0">
                <a:latin typeface="Times New Roman" panose="02020603050405020304" pitchFamily="18" charset="0"/>
                <a:cs typeface="Times New Roman" panose="02020603050405020304" pitchFamily="18" charset="0"/>
              </a:rPr>
              <a:t> its </a:t>
            </a:r>
            <a:r>
              <a:rPr lang="en-US" sz="2900" b="1" dirty="0">
                <a:solidFill>
                  <a:srgbClr val="A50021"/>
                </a:solidFill>
                <a:latin typeface="Times New Roman" panose="02020603050405020304" pitchFamily="18" charset="0"/>
                <a:cs typeface="Times New Roman" panose="02020603050405020304" pitchFamily="18" charset="0"/>
              </a:rPr>
              <a:t>understandability</a:t>
            </a:r>
            <a:r>
              <a:rPr lang="en-US" sz="2900" dirty="0">
                <a:latin typeface="Times New Roman" panose="02020603050405020304" pitchFamily="18" charset="0"/>
                <a:cs typeface="Times New Roman" panose="02020603050405020304" pitchFamily="18" charset="0"/>
              </a:rPr>
              <a:t>. </a:t>
            </a:r>
          </a:p>
          <a:p>
            <a:pPr lvl="0" algn="just">
              <a:lnSpc>
                <a:spcPct val="150000"/>
              </a:lnSpc>
              <a:spcBef>
                <a:spcPts val="0"/>
              </a:spcBef>
              <a:buFont typeface="Wingdings" panose="05000000000000000000" pitchFamily="2" charset="2"/>
              <a:buChar char="§"/>
            </a:pPr>
            <a:r>
              <a:rPr lang="en-US" sz="2900" dirty="0">
                <a:latin typeface="Times New Roman" panose="02020603050405020304" pitchFamily="18" charset="0"/>
                <a:cs typeface="Times New Roman" panose="02020603050405020304" pitchFamily="18" charset="0"/>
              </a:rPr>
              <a:t>To </a:t>
            </a:r>
            <a:r>
              <a:rPr lang="en-US" sz="2900" b="1" dirty="0">
                <a:latin typeface="Times New Roman" panose="02020603050405020304" pitchFamily="18" charset="0"/>
                <a:cs typeface="Times New Roman" panose="02020603050405020304" pitchFamily="18" charset="0"/>
              </a:rPr>
              <a:t>describe</a:t>
            </a:r>
            <a:r>
              <a:rPr lang="en-US" sz="2900" dirty="0">
                <a:latin typeface="Times New Roman" panose="02020603050405020304" pitchFamily="18" charset="0"/>
                <a:cs typeface="Times New Roman" panose="02020603050405020304" pitchFamily="18" charset="0"/>
              </a:rPr>
              <a:t> the </a:t>
            </a:r>
            <a:r>
              <a:rPr lang="en-US" sz="2900" b="1" dirty="0">
                <a:solidFill>
                  <a:srgbClr val="FF0000"/>
                </a:solidFill>
                <a:latin typeface="Times New Roman" panose="02020603050405020304" pitchFamily="18" charset="0"/>
                <a:cs typeface="Times New Roman" panose="02020603050405020304" pitchFamily="18" charset="0"/>
              </a:rPr>
              <a:t>system</a:t>
            </a:r>
            <a:r>
              <a:rPr lang="en-US" sz="2900" dirty="0">
                <a:latin typeface="Times New Roman" panose="02020603050405020304" pitchFamily="18" charset="0"/>
                <a:cs typeface="Times New Roman" panose="02020603050405020304" pitchFamily="18" charset="0"/>
              </a:rPr>
              <a:t> in </a:t>
            </a:r>
            <a:r>
              <a:rPr lang="en-US" sz="2900" b="1" dirty="0">
                <a:solidFill>
                  <a:srgbClr val="FF0000"/>
                </a:solidFill>
                <a:latin typeface="Times New Roman" panose="02020603050405020304" pitchFamily="18" charset="0"/>
                <a:cs typeface="Times New Roman" panose="02020603050405020304" pitchFamily="18" charset="0"/>
              </a:rPr>
              <a:t>layers</a:t>
            </a:r>
            <a:r>
              <a:rPr lang="en-US" sz="2900" dirty="0">
                <a:latin typeface="Times New Roman" panose="02020603050405020304" pitchFamily="18" charset="0"/>
                <a:cs typeface="Times New Roman" panose="02020603050405020304" pitchFamily="18" charset="0"/>
              </a:rPr>
              <a:t> of </a:t>
            </a:r>
            <a:r>
              <a:rPr lang="en-US" sz="2900" b="1" dirty="0">
                <a:solidFill>
                  <a:srgbClr val="FF0000"/>
                </a:solidFill>
                <a:latin typeface="Times New Roman" panose="02020603050405020304" pitchFamily="18" charset="0"/>
                <a:cs typeface="Times New Roman" panose="02020603050405020304" pitchFamily="18" charset="0"/>
              </a:rPr>
              <a:t>functionality</a:t>
            </a:r>
            <a:r>
              <a:rPr lang="en-US" sz="29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0F35C893-C4CD-4D87-9D65-21EA4BF19174}" type="slidenum">
              <a:rPr lang="en-GB" smtClean="0"/>
              <a:t>54</a:t>
            </a:fld>
            <a:endParaRPr lang="en-GB"/>
          </a:p>
        </p:txBody>
      </p:sp>
    </p:spTree>
    <p:extLst>
      <p:ext uri="{BB962C8B-B14F-4D97-AF65-F5344CB8AC3E}">
        <p14:creationId xmlns:p14="http://schemas.microsoft.com/office/powerpoint/2010/main" val="7142810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4" y="-1"/>
            <a:ext cx="11397343" cy="408215"/>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4. Identifying Relationships-------</a:t>
            </a:r>
            <a:endParaRPr lang="en-US" sz="2800" b="1" dirty="0">
              <a:solidFill>
                <a:schemeClr val="tx2"/>
              </a:solidFill>
              <a:effectLst>
                <a:outerShdw blurRad="38100" dist="38100" dir="2700000" algn="tl">
                  <a:srgbClr val="000000">
                    <a:alpha val="43137"/>
                  </a:srgbClr>
                </a:outerShdw>
              </a:effectLst>
              <a:latin typeface="Century Gothic" pitchFamily="34" charset="0"/>
            </a:endParaRPr>
          </a:p>
        </p:txBody>
      </p:sp>
      <p:sp>
        <p:nvSpPr>
          <p:cNvPr id="3" name="Content Placeholder 2"/>
          <p:cNvSpPr>
            <a:spLocks noGrp="1"/>
          </p:cNvSpPr>
          <p:nvPr>
            <p:ph idx="1"/>
          </p:nvPr>
        </p:nvSpPr>
        <p:spPr>
          <a:xfrm>
            <a:off x="0" y="293914"/>
            <a:ext cx="12192000" cy="6564086"/>
          </a:xfrm>
        </p:spPr>
        <p:txBody>
          <a:bodyPr>
            <a:noAutofit/>
          </a:bodyPr>
          <a:lstStyle/>
          <a:p>
            <a:pPr lvl="0" algn="just">
              <a:lnSpc>
                <a:spcPct val="150000"/>
              </a:lnSpc>
              <a:spcBef>
                <a:spcPts val="0"/>
              </a:spcBef>
              <a:buFont typeface="Wingdings" panose="05000000000000000000" pitchFamily="2" charset="2"/>
              <a:buChar char="§"/>
            </a:pPr>
            <a:r>
              <a:rPr lang="en-US" b="1" dirty="0">
                <a:solidFill>
                  <a:srgbClr val="6600CC"/>
                </a:solidFill>
                <a:latin typeface="Times New Roman" panose="02020603050405020304" pitchFamily="18" charset="0"/>
                <a:cs typeface="Times New Roman" panose="02020603050405020304" pitchFamily="18" charset="0"/>
              </a:rPr>
              <a:t>Extend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relationships</a:t>
            </a:r>
            <a:r>
              <a:rPr lang="en-US"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separates</a:t>
            </a:r>
            <a:r>
              <a:rPr lang="en-US"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exceptional</a:t>
            </a:r>
            <a:r>
              <a:rPr lang="en-US" dirty="0">
                <a:latin typeface="Times New Roman" panose="02020603050405020304" pitchFamily="18" charset="0"/>
                <a:cs typeface="Times New Roman" panose="02020603050405020304" pitchFamily="18" charset="0"/>
              </a:rPr>
              <a:t> and </a:t>
            </a:r>
            <a:r>
              <a:rPr lang="en-US" b="1" dirty="0">
                <a:solidFill>
                  <a:srgbClr val="0000FF"/>
                </a:solidFill>
                <a:latin typeface="Times New Roman" panose="02020603050405020304" pitchFamily="18" charset="0"/>
                <a:cs typeface="Times New Roman" panose="02020603050405020304" pitchFamily="18" charset="0"/>
              </a:rPr>
              <a:t>common</a:t>
            </a:r>
            <a:r>
              <a:rPr lang="en-US"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flows</a:t>
            </a:r>
            <a:r>
              <a:rPr lang="en-US" dirty="0">
                <a:latin typeface="Times New Roman" panose="02020603050405020304" pitchFamily="18" charset="0"/>
                <a:cs typeface="Times New Roman" panose="02020603050405020304" pitchFamily="18" charset="0"/>
              </a:rPr>
              <a:t> of </a:t>
            </a:r>
            <a:r>
              <a:rPr lang="en-US" b="1" dirty="0">
                <a:solidFill>
                  <a:srgbClr val="0000FF"/>
                </a:solidFill>
                <a:latin typeface="Times New Roman" panose="02020603050405020304" pitchFamily="18" charset="0"/>
                <a:cs typeface="Times New Roman" panose="02020603050405020304" pitchFamily="18" charset="0"/>
              </a:rPr>
              <a:t>events</a:t>
            </a:r>
            <a:r>
              <a:rPr lang="en-US" dirty="0">
                <a:latin typeface="Times New Roman" panose="02020603050405020304" pitchFamily="18" charset="0"/>
                <a:cs typeface="Times New Roman" panose="02020603050405020304" pitchFamily="18" charset="0"/>
              </a:rPr>
              <a:t>.</a:t>
            </a:r>
          </a:p>
          <a:p>
            <a:pPr lvl="0" algn="just">
              <a:lnSpc>
                <a:spcPct val="150000"/>
              </a:lnSpc>
              <a:spcBef>
                <a:spcPts val="0"/>
              </a:spcBef>
              <a:buFont typeface="Wingdings" panose="05000000000000000000" pitchFamily="2" charset="2"/>
              <a:buChar char="§"/>
            </a:pPr>
            <a:r>
              <a:rPr lang="en-US" b="1" dirty="0">
                <a:solidFill>
                  <a:srgbClr val="6600CC"/>
                </a:solidFill>
                <a:latin typeface="Times New Roman" panose="02020603050405020304" pitchFamily="18" charset="0"/>
                <a:cs typeface="Times New Roman" panose="02020603050405020304" pitchFamily="18" charset="0"/>
              </a:rPr>
              <a:t>Include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relationships</a:t>
            </a:r>
            <a:r>
              <a:rPr lang="en-US" dirty="0">
                <a:latin typeface="Times New Roman" panose="02020603050405020304" pitchFamily="18" charset="0"/>
                <a:cs typeface="Times New Roman" panose="02020603050405020304" pitchFamily="18" charset="0"/>
              </a:rPr>
              <a:t> </a:t>
            </a:r>
            <a:r>
              <a:rPr lang="en-US" b="1" dirty="0">
                <a:solidFill>
                  <a:srgbClr val="A50021"/>
                </a:solidFill>
                <a:latin typeface="Times New Roman" panose="02020603050405020304" pitchFamily="18" charset="0"/>
                <a:cs typeface="Times New Roman" panose="02020603050405020304" pitchFamily="18" charset="0"/>
              </a:rPr>
              <a:t>reduces</a:t>
            </a:r>
            <a:r>
              <a:rPr lang="en-US" dirty="0">
                <a:latin typeface="Times New Roman" panose="02020603050405020304" pitchFamily="18" charset="0"/>
                <a:cs typeface="Times New Roman" panose="02020603050405020304" pitchFamily="18" charset="0"/>
              </a:rPr>
              <a:t> </a:t>
            </a:r>
            <a:r>
              <a:rPr lang="en-US" b="1" dirty="0">
                <a:solidFill>
                  <a:srgbClr val="A50021"/>
                </a:solidFill>
                <a:latin typeface="Times New Roman" panose="02020603050405020304" pitchFamily="18" charset="0"/>
                <a:cs typeface="Times New Roman" panose="02020603050405020304" pitchFamily="18" charset="0"/>
              </a:rPr>
              <a:t>redundancy</a:t>
            </a:r>
            <a:r>
              <a:rPr lang="en-US" dirty="0">
                <a:latin typeface="Times New Roman" panose="02020603050405020304" pitchFamily="18" charset="0"/>
                <a:cs typeface="Times New Roman" panose="02020603050405020304" pitchFamily="18" charset="0"/>
              </a:rPr>
              <a:t> among </a:t>
            </a:r>
            <a:r>
              <a:rPr lang="en-US" b="1" dirty="0">
                <a:solidFill>
                  <a:srgbClr val="A50021"/>
                </a:solidFill>
                <a:latin typeface="Times New Roman" panose="02020603050405020304" pitchFamily="18" charset="0"/>
                <a:cs typeface="Times New Roman" panose="02020603050405020304" pitchFamily="18" charset="0"/>
              </a:rPr>
              <a:t>use</a:t>
            </a:r>
            <a:r>
              <a:rPr lang="en-US" dirty="0">
                <a:latin typeface="Times New Roman" panose="02020603050405020304" pitchFamily="18" charset="0"/>
                <a:cs typeface="Times New Roman" panose="02020603050405020304" pitchFamily="18" charset="0"/>
              </a:rPr>
              <a:t> </a:t>
            </a:r>
            <a:r>
              <a:rPr lang="en-US" b="1" dirty="0">
                <a:solidFill>
                  <a:srgbClr val="A50021"/>
                </a:solidFill>
                <a:latin typeface="Times New Roman" panose="02020603050405020304" pitchFamily="18" charset="0"/>
                <a:cs typeface="Times New Roman" panose="02020603050405020304" pitchFamily="18" charset="0"/>
              </a:rPr>
              <a:t>cases</a:t>
            </a:r>
            <a:r>
              <a:rPr lang="en-US" dirty="0">
                <a:latin typeface="Times New Roman" panose="02020603050405020304" pitchFamily="18" charset="0"/>
                <a:cs typeface="Times New Roman" panose="02020603050405020304" pitchFamily="18" charset="0"/>
              </a:rPr>
              <a:t>.</a:t>
            </a:r>
          </a:p>
          <a:p>
            <a:pPr lvl="0" algn="just">
              <a:lnSpc>
                <a:spcPct val="150000"/>
              </a:lnSpc>
              <a:spcBef>
                <a:spcPts val="0"/>
              </a:spcBef>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Communication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relationships</a:t>
            </a:r>
            <a:r>
              <a:rPr lang="en-US" dirty="0">
                <a:latin typeface="Times New Roman" panose="02020603050405020304" pitchFamily="18" charset="0"/>
                <a:cs typeface="Times New Roman" panose="02020603050405020304" pitchFamily="18" charset="0"/>
              </a:rPr>
              <a:t> between </a:t>
            </a:r>
            <a:r>
              <a:rPr lang="en-US" b="1" dirty="0">
                <a:solidFill>
                  <a:srgbClr val="6600CC"/>
                </a:solidFill>
                <a:latin typeface="Times New Roman" panose="02020603050405020304" pitchFamily="18" charset="0"/>
                <a:cs typeface="Times New Roman" panose="02020603050405020304" pitchFamily="18" charset="0"/>
              </a:rPr>
              <a:t>actors</a:t>
            </a:r>
            <a:r>
              <a:rPr lang="en-US" dirty="0">
                <a:latin typeface="Times New Roman" panose="02020603050405020304" pitchFamily="18" charset="0"/>
                <a:cs typeface="Times New Roman" panose="02020603050405020304" pitchFamily="18" charset="0"/>
              </a:rPr>
              <a:t> and </a:t>
            </a:r>
            <a:r>
              <a:rPr lang="en-US" b="1" dirty="0">
                <a:solidFill>
                  <a:srgbClr val="6600CC"/>
                </a:solidFill>
                <a:latin typeface="Times New Roman" panose="02020603050405020304" pitchFamily="18" charset="0"/>
                <a:cs typeface="Times New Roman" panose="02020603050405020304" pitchFamily="18" charset="0"/>
              </a:rPr>
              <a:t>use</a:t>
            </a:r>
            <a:r>
              <a:rPr lang="en-US" dirty="0">
                <a:latin typeface="Times New Roman" panose="02020603050405020304" pitchFamily="18" charset="0"/>
                <a:cs typeface="Times New Roman" panose="02020603050405020304" pitchFamily="18" charset="0"/>
              </a:rPr>
              <a:t> </a:t>
            </a:r>
            <a:r>
              <a:rPr lang="en-US" b="1" dirty="0">
                <a:solidFill>
                  <a:srgbClr val="6600CC"/>
                </a:solidFill>
                <a:latin typeface="Times New Roman" panose="02020603050405020304" pitchFamily="18" charset="0"/>
                <a:cs typeface="Times New Roman" panose="02020603050405020304" pitchFamily="18" charset="0"/>
              </a:rPr>
              <a:t>cases</a:t>
            </a:r>
            <a:r>
              <a:rPr lang="en-US" dirty="0">
                <a:latin typeface="Times New Roman" panose="02020603050405020304" pitchFamily="18" charset="0"/>
                <a:cs typeface="Times New Roman" panose="02020603050405020304" pitchFamily="18" charset="0"/>
              </a:rPr>
              <a:t> </a:t>
            </a:r>
            <a:r>
              <a:rPr lang="en-US" b="1" dirty="0">
                <a:solidFill>
                  <a:srgbClr val="006600"/>
                </a:solidFill>
                <a:latin typeface="Times New Roman" panose="02020603050405020304" pitchFamily="18" charset="0"/>
                <a:cs typeface="Times New Roman" panose="02020603050405020304" pitchFamily="18" charset="0"/>
              </a:rPr>
              <a:t>represent</a:t>
            </a:r>
            <a:r>
              <a:rPr lang="en-US" dirty="0">
                <a:latin typeface="Times New Roman" panose="02020603050405020304" pitchFamily="18" charset="0"/>
                <a:cs typeface="Times New Roman" panose="02020603050405020304" pitchFamily="18" charset="0"/>
              </a:rPr>
              <a:t> the </a:t>
            </a:r>
            <a:r>
              <a:rPr lang="en-US" b="1" dirty="0">
                <a:solidFill>
                  <a:srgbClr val="006600"/>
                </a:solidFill>
                <a:latin typeface="Times New Roman" panose="02020603050405020304" pitchFamily="18" charset="0"/>
                <a:cs typeface="Times New Roman" panose="02020603050405020304" pitchFamily="18" charset="0"/>
              </a:rPr>
              <a:t>flow</a:t>
            </a:r>
            <a:r>
              <a:rPr lang="en-US" dirty="0">
                <a:latin typeface="Times New Roman" panose="02020603050405020304" pitchFamily="18" charset="0"/>
                <a:cs typeface="Times New Roman" panose="02020603050405020304" pitchFamily="18" charset="0"/>
              </a:rPr>
              <a:t> of </a:t>
            </a:r>
            <a:r>
              <a:rPr lang="en-US" b="1" dirty="0">
                <a:solidFill>
                  <a:srgbClr val="006600"/>
                </a:solidFill>
                <a:latin typeface="Times New Roman" panose="02020603050405020304" pitchFamily="18" charset="0"/>
                <a:cs typeface="Times New Roman" panose="02020603050405020304" pitchFamily="18" charset="0"/>
              </a:rPr>
              <a:t>information</a:t>
            </a:r>
            <a:r>
              <a:rPr lang="en-US" dirty="0">
                <a:latin typeface="Times New Roman" panose="02020603050405020304" pitchFamily="18" charset="0"/>
                <a:cs typeface="Times New Roman" panose="02020603050405020304" pitchFamily="18" charset="0"/>
              </a:rPr>
              <a:t> during the </a:t>
            </a:r>
            <a:r>
              <a:rPr lang="en-US" b="1" dirty="0">
                <a:solidFill>
                  <a:srgbClr val="006600"/>
                </a:solidFill>
                <a:latin typeface="Times New Roman" panose="02020603050405020304" pitchFamily="18" charset="0"/>
                <a:cs typeface="Times New Roman" panose="02020603050405020304" pitchFamily="18" charset="0"/>
              </a:rPr>
              <a:t>use</a:t>
            </a:r>
            <a:r>
              <a:rPr lang="en-US" dirty="0">
                <a:latin typeface="Times New Roman" panose="02020603050405020304" pitchFamily="18" charset="0"/>
                <a:cs typeface="Times New Roman" panose="02020603050405020304" pitchFamily="18" charset="0"/>
              </a:rPr>
              <a:t> </a:t>
            </a:r>
            <a:r>
              <a:rPr lang="en-US" b="1" dirty="0">
                <a:solidFill>
                  <a:srgbClr val="006600"/>
                </a:solidFill>
                <a:latin typeface="Times New Roman" panose="02020603050405020304" pitchFamily="18" charset="0"/>
                <a:cs typeface="Times New Roman" panose="02020603050405020304" pitchFamily="18" charset="0"/>
              </a:rPr>
              <a:t>case</a:t>
            </a:r>
          </a:p>
          <a:p>
            <a:pPr marL="457200" indent="-457200" algn="just">
              <a:lnSpc>
                <a:spcPct val="150000"/>
              </a:lnSpc>
              <a:spcBef>
                <a:spcPts val="0"/>
              </a:spcBef>
              <a:buFont typeface="Arial" panose="020B0604020202020204" pitchFamily="34" charset="0"/>
              <a:buAutoNum type="alphaUcPeriod"/>
              <a:defRPr/>
            </a:pPr>
            <a:r>
              <a:rPr lang="en-GB" b="1" dirty="0">
                <a:solidFill>
                  <a:srgbClr val="0000FF"/>
                </a:solidFill>
                <a:latin typeface="Times New Roman" pitchFamily="18" charset="0"/>
                <a:cs typeface="Times New Roman" pitchFamily="18" charset="0"/>
              </a:rPr>
              <a:t>Association</a:t>
            </a:r>
          </a:p>
          <a:p>
            <a:pPr algn="just">
              <a:lnSpc>
                <a:spcPct val="150000"/>
              </a:lnSpc>
              <a:spcBef>
                <a:spcPts val="0"/>
              </a:spcBef>
              <a:buFont typeface="Wingdings" pitchFamily="2" charset="2"/>
              <a:buChar char="§"/>
              <a:defRPr/>
            </a:pPr>
            <a:r>
              <a:rPr lang="en-US" b="1" dirty="0">
                <a:solidFill>
                  <a:srgbClr val="339933"/>
                </a:solidFill>
                <a:latin typeface="Times New Roman" pitchFamily="18" charset="0"/>
                <a:cs typeface="Times New Roman" pitchFamily="18" charset="0"/>
              </a:rPr>
              <a:t>Actors </a:t>
            </a:r>
            <a:r>
              <a:rPr lang="en-US" dirty="0">
                <a:latin typeface="Times New Roman" pitchFamily="18" charset="0"/>
                <a:cs typeface="Times New Roman" pitchFamily="18" charset="0"/>
              </a:rPr>
              <a:t>may be </a:t>
            </a:r>
            <a:r>
              <a:rPr lang="en-US" b="1" dirty="0">
                <a:solidFill>
                  <a:srgbClr val="339933"/>
                </a:solidFill>
                <a:latin typeface="Times New Roman" pitchFamily="18" charset="0"/>
                <a:cs typeface="Times New Roman" pitchFamily="18" charset="0"/>
              </a:rPr>
              <a:t>connected </a:t>
            </a:r>
            <a:r>
              <a:rPr lang="en-US" dirty="0">
                <a:latin typeface="Times New Roman" pitchFamily="18" charset="0"/>
                <a:cs typeface="Times New Roman" pitchFamily="18" charset="0"/>
              </a:rPr>
              <a:t>to </a:t>
            </a:r>
            <a:r>
              <a:rPr lang="en-US" b="1" dirty="0">
                <a:solidFill>
                  <a:srgbClr val="339933"/>
                </a:solidFill>
                <a:latin typeface="Times New Roman" pitchFamily="18" charset="0"/>
                <a:cs typeface="Times New Roman" pitchFamily="18" charset="0"/>
              </a:rPr>
              <a:t>use cases </a:t>
            </a:r>
            <a:r>
              <a:rPr lang="en-US" dirty="0">
                <a:latin typeface="Times New Roman" pitchFamily="18" charset="0"/>
                <a:cs typeface="Times New Roman" pitchFamily="18" charset="0"/>
              </a:rPr>
              <a:t>by</a:t>
            </a:r>
            <a:r>
              <a:rPr lang="en-US" b="1" dirty="0">
                <a:solidFill>
                  <a:srgbClr val="FF0066"/>
                </a:solidFill>
                <a:latin typeface="Times New Roman" pitchFamily="18" charset="0"/>
                <a:cs typeface="Times New Roman" pitchFamily="18" charset="0"/>
              </a:rPr>
              <a:t> associations, indicating </a:t>
            </a:r>
            <a:r>
              <a:rPr lang="en-US" dirty="0">
                <a:latin typeface="Times New Roman" pitchFamily="18" charset="0"/>
                <a:cs typeface="Times New Roman" pitchFamily="18" charset="0"/>
              </a:rPr>
              <a:t>that the </a:t>
            </a:r>
            <a:r>
              <a:rPr lang="en-US" b="1" dirty="0">
                <a:solidFill>
                  <a:srgbClr val="800080"/>
                </a:solidFill>
                <a:latin typeface="Times New Roman" pitchFamily="18" charset="0"/>
                <a:cs typeface="Times New Roman" pitchFamily="18" charset="0"/>
              </a:rPr>
              <a:t>actor </a:t>
            </a:r>
            <a:r>
              <a:rPr lang="en-US" dirty="0">
                <a:latin typeface="Times New Roman" pitchFamily="18" charset="0"/>
                <a:cs typeface="Times New Roman" pitchFamily="18" charset="0"/>
              </a:rPr>
              <a:t>and the</a:t>
            </a:r>
            <a:r>
              <a:rPr lang="en-US" b="1" dirty="0">
                <a:solidFill>
                  <a:srgbClr val="800080"/>
                </a:solidFill>
                <a:latin typeface="Times New Roman" pitchFamily="18" charset="0"/>
                <a:cs typeface="Times New Roman" pitchFamily="18" charset="0"/>
              </a:rPr>
              <a:t> use case communicate </a:t>
            </a:r>
            <a:r>
              <a:rPr lang="en-US" dirty="0">
                <a:latin typeface="Times New Roman" pitchFamily="18" charset="0"/>
                <a:cs typeface="Times New Roman" pitchFamily="18" charset="0"/>
              </a:rPr>
              <a:t>with one another </a:t>
            </a:r>
            <a:r>
              <a:rPr lang="en-US" b="1" dirty="0">
                <a:solidFill>
                  <a:srgbClr val="800080"/>
                </a:solidFill>
                <a:latin typeface="Times New Roman" pitchFamily="18" charset="0"/>
                <a:cs typeface="Times New Roman" pitchFamily="18" charset="0"/>
              </a:rPr>
              <a:t>using  messages</a:t>
            </a:r>
            <a:r>
              <a:rPr lang="en-US" b="1" dirty="0">
                <a:solidFill>
                  <a:srgbClr val="FF0066"/>
                </a:solidFill>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dirty="0">
                <a:latin typeface="Times New Roman" pitchFamily="18" charset="0"/>
                <a:cs typeface="Times New Roman" pitchFamily="18" charset="0"/>
              </a:rPr>
              <a:t>It</a:t>
            </a:r>
            <a:r>
              <a:rPr lang="en-US" b="1" dirty="0">
                <a:solidFill>
                  <a:srgbClr val="FF0066"/>
                </a:solidFill>
                <a:latin typeface="Times New Roman" pitchFamily="18" charset="0"/>
                <a:cs typeface="Times New Roman" pitchFamily="18" charset="0"/>
              </a:rPr>
              <a:t> </a:t>
            </a:r>
            <a:r>
              <a:rPr lang="en-GB" b="1" dirty="0">
                <a:solidFill>
                  <a:srgbClr val="FF0066"/>
                </a:solidFill>
                <a:latin typeface="Times New Roman" pitchFamily="18" charset="0"/>
                <a:cs typeface="Times New Roman" pitchFamily="18" charset="0"/>
              </a:rPr>
              <a:t>denoted </a:t>
            </a:r>
            <a:r>
              <a:rPr lang="en-GB" dirty="0">
                <a:latin typeface="Times New Roman" pitchFamily="18" charset="0"/>
                <a:cs typeface="Times New Roman" pitchFamily="18" charset="0"/>
              </a:rPr>
              <a:t>as</a:t>
            </a:r>
            <a:r>
              <a:rPr lang="en-GB" b="1" dirty="0">
                <a:solidFill>
                  <a:srgbClr val="FF0066"/>
                </a:solidFill>
                <a:latin typeface="Times New Roman" pitchFamily="18" charset="0"/>
                <a:cs typeface="Times New Roman" pitchFamily="18" charset="0"/>
              </a:rPr>
              <a:t> solid lines </a:t>
            </a:r>
            <a:r>
              <a:rPr lang="en-GB" dirty="0">
                <a:latin typeface="Times New Roman" pitchFamily="18" charset="0"/>
                <a:cs typeface="Times New Roman" pitchFamily="18" charset="0"/>
              </a:rPr>
              <a:t>or</a:t>
            </a:r>
            <a:r>
              <a:rPr lang="en-GB" b="1" dirty="0">
                <a:solidFill>
                  <a:srgbClr val="FF0066"/>
                </a:solidFill>
                <a:latin typeface="Times New Roman" pitchFamily="18" charset="0"/>
                <a:cs typeface="Times New Roman" pitchFamily="18" charset="0"/>
              </a:rPr>
              <a:t> paths</a:t>
            </a:r>
            <a:r>
              <a:rPr lang="en-GB"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ü"/>
              <a:defRPr/>
            </a:pPr>
            <a:r>
              <a:rPr lang="en-GB" b="1" dirty="0">
                <a:solidFill>
                  <a:srgbClr val="A50021"/>
                </a:solidFill>
                <a:latin typeface="Times New Roman" pitchFamily="18" charset="0"/>
                <a:cs typeface="Times New Roman" pitchFamily="18" charset="0"/>
              </a:rPr>
              <a:t>Arrowheads</a:t>
            </a:r>
            <a:r>
              <a:rPr lang="en-GB" b="1" dirty="0">
                <a:solidFill>
                  <a:srgbClr val="0000FF"/>
                </a:solidFill>
                <a:latin typeface="Times New Roman" pitchFamily="18" charset="0"/>
                <a:cs typeface="Times New Roman" pitchFamily="18" charset="0"/>
              </a:rPr>
              <a:t> </a:t>
            </a:r>
            <a:r>
              <a:rPr lang="en-GB" dirty="0">
                <a:latin typeface="Times New Roman" pitchFamily="18" charset="0"/>
                <a:cs typeface="Times New Roman" pitchFamily="18" charset="0"/>
              </a:rPr>
              <a:t>may be used to </a:t>
            </a:r>
            <a:r>
              <a:rPr lang="en-GB" b="1" dirty="0">
                <a:solidFill>
                  <a:srgbClr val="0000FF"/>
                </a:solidFill>
                <a:latin typeface="Times New Roman" pitchFamily="18" charset="0"/>
                <a:cs typeface="Times New Roman" pitchFamily="18" charset="0"/>
              </a:rPr>
              <a:t>indicate </a:t>
            </a:r>
            <a:r>
              <a:rPr lang="en-GB" dirty="0">
                <a:latin typeface="Times New Roman" pitchFamily="18" charset="0"/>
                <a:cs typeface="Times New Roman" pitchFamily="18" charset="0"/>
              </a:rPr>
              <a:t>who</a:t>
            </a:r>
            <a:r>
              <a:rPr lang="en-GB" b="1" dirty="0">
                <a:solidFill>
                  <a:srgbClr val="0000FF"/>
                </a:solidFill>
                <a:latin typeface="Times New Roman" pitchFamily="18" charset="0"/>
                <a:cs typeface="Times New Roman" pitchFamily="18" charset="0"/>
              </a:rPr>
              <a:t> initiates communication </a:t>
            </a:r>
            <a:r>
              <a:rPr lang="en-GB" dirty="0">
                <a:latin typeface="Times New Roman" pitchFamily="18" charset="0"/>
                <a:cs typeface="Times New Roman" pitchFamily="18" charset="0"/>
              </a:rPr>
              <a:t>in the </a:t>
            </a:r>
            <a:r>
              <a:rPr lang="en-GB" b="1" dirty="0">
                <a:solidFill>
                  <a:srgbClr val="A50021"/>
                </a:solidFill>
                <a:latin typeface="Times New Roman" pitchFamily="18" charset="0"/>
                <a:cs typeface="Times New Roman" pitchFamily="18" charset="0"/>
              </a:rPr>
              <a:t>interaction</a:t>
            </a:r>
            <a:r>
              <a:rPr lang="en-GB" dirty="0">
                <a:latin typeface="Times New Roman" pitchFamily="18" charset="0"/>
                <a:cs typeface="Times New Roman" pitchFamily="18" charset="0"/>
              </a:rPr>
              <a:t>.</a:t>
            </a:r>
          </a:p>
          <a:p>
            <a:pPr marL="0" lvl="0" indent="0" algn="just">
              <a:lnSpc>
                <a:spcPct val="150000"/>
              </a:lnSpc>
              <a:spcBef>
                <a:spcPts val="0"/>
              </a:spcBef>
              <a:buNone/>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35C893-C4CD-4D87-9D65-21EA4BF19174}" type="slidenum">
              <a:rPr lang="en-GB" smtClean="0"/>
              <a:t>55</a:t>
            </a:fld>
            <a:endParaRPr lang="en-GB"/>
          </a:p>
        </p:txBody>
      </p:sp>
    </p:spTree>
    <p:extLst>
      <p:ext uri="{BB962C8B-B14F-4D97-AF65-F5344CB8AC3E}">
        <p14:creationId xmlns:p14="http://schemas.microsoft.com/office/powerpoint/2010/main" val="1444795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4" y="-1"/>
            <a:ext cx="11397343" cy="408215"/>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4. Identifying Relationships-------</a:t>
            </a:r>
            <a:endParaRPr lang="en-US" sz="2800" b="1" dirty="0">
              <a:solidFill>
                <a:schemeClr val="tx2"/>
              </a:solidFill>
              <a:effectLst>
                <a:outerShdw blurRad="38100" dist="38100" dir="2700000" algn="tl">
                  <a:srgbClr val="000000">
                    <a:alpha val="43137"/>
                  </a:srgbClr>
                </a:outerShdw>
              </a:effectLst>
              <a:latin typeface="Century Gothic" pitchFamily="34" charset="0"/>
            </a:endParaRPr>
          </a:p>
        </p:txBody>
      </p:sp>
      <p:sp>
        <p:nvSpPr>
          <p:cNvPr id="3" name="Content Placeholder 2"/>
          <p:cNvSpPr>
            <a:spLocks noGrp="1"/>
          </p:cNvSpPr>
          <p:nvPr>
            <p:ph idx="1"/>
          </p:nvPr>
        </p:nvSpPr>
        <p:spPr>
          <a:xfrm>
            <a:off x="0" y="293914"/>
            <a:ext cx="12192000" cy="6564086"/>
          </a:xfrm>
        </p:spPr>
        <p:txBody>
          <a:bodyPr>
            <a:noAutofit/>
          </a:bodyPr>
          <a:lstStyle/>
          <a:p>
            <a:pPr marL="0" indent="0" algn="just">
              <a:lnSpc>
                <a:spcPct val="150000"/>
              </a:lnSpc>
              <a:spcBef>
                <a:spcPts val="0"/>
              </a:spcBef>
              <a:buNone/>
              <a:defRPr/>
            </a:pPr>
            <a:endParaRPr lang="en-GB" b="1" dirty="0">
              <a:solidFill>
                <a:srgbClr val="0000FF"/>
              </a:solidFill>
              <a:latin typeface="Times New Roman" pitchFamily="18" charset="0"/>
              <a:cs typeface="Times New Roman" pitchFamily="18" charset="0"/>
            </a:endParaRPr>
          </a:p>
          <a:p>
            <a:pPr marL="0" indent="0" algn="just">
              <a:lnSpc>
                <a:spcPct val="150000"/>
              </a:lnSpc>
              <a:spcBef>
                <a:spcPts val="0"/>
              </a:spcBef>
              <a:buNone/>
              <a:defRPr/>
            </a:pPr>
            <a:endParaRPr lang="en-GB" b="1" dirty="0">
              <a:solidFill>
                <a:srgbClr val="0000FF"/>
              </a:solidFill>
              <a:latin typeface="Times New Roman" pitchFamily="18" charset="0"/>
              <a:cs typeface="Times New Roman" pitchFamily="18" charset="0"/>
            </a:endParaRPr>
          </a:p>
          <a:p>
            <a:pPr marL="0" indent="0" algn="just">
              <a:lnSpc>
                <a:spcPct val="150000"/>
              </a:lnSpc>
              <a:spcBef>
                <a:spcPts val="0"/>
              </a:spcBef>
              <a:buNone/>
              <a:defRPr/>
            </a:pPr>
            <a:endParaRPr lang="en-GB" b="1" dirty="0">
              <a:solidFill>
                <a:srgbClr val="0000FF"/>
              </a:solidFill>
              <a:latin typeface="Times New Roman" pitchFamily="18" charset="0"/>
              <a:cs typeface="Times New Roman" pitchFamily="18" charset="0"/>
            </a:endParaRPr>
          </a:p>
          <a:p>
            <a:pPr marL="0" indent="0" algn="just">
              <a:lnSpc>
                <a:spcPct val="150000"/>
              </a:lnSpc>
              <a:spcBef>
                <a:spcPts val="0"/>
              </a:spcBef>
              <a:buNone/>
              <a:defRPr/>
            </a:pPr>
            <a:endParaRPr lang="en-GB" b="1" dirty="0">
              <a:solidFill>
                <a:srgbClr val="0000FF"/>
              </a:solidFill>
              <a:latin typeface="Times New Roman" pitchFamily="18" charset="0"/>
              <a:cs typeface="Times New Roman" pitchFamily="18" charset="0"/>
            </a:endParaRPr>
          </a:p>
          <a:p>
            <a:pPr marL="0" indent="0" algn="just">
              <a:lnSpc>
                <a:spcPct val="150000"/>
              </a:lnSpc>
              <a:spcBef>
                <a:spcPts val="0"/>
              </a:spcBef>
              <a:buNone/>
              <a:defRPr/>
            </a:pPr>
            <a:endParaRPr lang="en-GB" b="1" dirty="0">
              <a:solidFill>
                <a:srgbClr val="0000FF"/>
              </a:solidFill>
              <a:latin typeface="Times New Roman" pitchFamily="18" charset="0"/>
              <a:cs typeface="Times New Roman" pitchFamily="18" charset="0"/>
            </a:endParaRPr>
          </a:p>
          <a:p>
            <a:pPr marL="0" indent="0" algn="ctr">
              <a:lnSpc>
                <a:spcPct val="150000"/>
              </a:lnSpc>
              <a:spcBef>
                <a:spcPts val="0"/>
              </a:spcBef>
              <a:buNone/>
              <a:defRPr/>
            </a:pPr>
            <a:r>
              <a:rPr lang="en-GB" dirty="0">
                <a:latin typeface="Times New Roman" pitchFamily="18" charset="0"/>
                <a:cs typeface="Times New Roman" pitchFamily="18" charset="0"/>
              </a:rPr>
              <a:t>Fig: shows relationships between actors and use cases</a:t>
            </a:r>
          </a:p>
          <a:p>
            <a:pPr marL="0" indent="0" algn="just">
              <a:lnSpc>
                <a:spcPct val="150000"/>
              </a:lnSpc>
              <a:spcBef>
                <a:spcPts val="0"/>
              </a:spcBef>
              <a:buNone/>
              <a:defRPr/>
            </a:pPr>
            <a:r>
              <a:rPr lang="en-GB" b="1" dirty="0">
                <a:solidFill>
                  <a:srgbClr val="0000FF"/>
                </a:solidFill>
                <a:latin typeface="Times New Roman" pitchFamily="18" charset="0"/>
                <a:cs typeface="Times New Roman" pitchFamily="18" charset="0"/>
              </a:rPr>
              <a:t>B. Includes</a:t>
            </a:r>
          </a:p>
          <a:p>
            <a:pPr algn="just">
              <a:lnSpc>
                <a:spcPct val="150000"/>
              </a:lnSpc>
              <a:spcBef>
                <a:spcPts val="0"/>
              </a:spcBef>
              <a:buFont typeface="Wingdings" pitchFamily="2" charset="2"/>
              <a:buChar char="Ø"/>
              <a:defRPr/>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included</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use</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case</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never</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stands</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alone</a:t>
            </a:r>
            <a:r>
              <a:rPr lang="en-US" dirty="0">
                <a:latin typeface="Times New Roman" pitchFamily="18" charset="0"/>
                <a:cs typeface="Times New Roman" pitchFamily="18" charset="0"/>
              </a:rPr>
              <a:t>. It  only </a:t>
            </a:r>
            <a:r>
              <a:rPr lang="en-US" b="1" dirty="0">
                <a:solidFill>
                  <a:srgbClr val="9900CC"/>
                </a:solidFill>
                <a:latin typeface="Times New Roman" pitchFamily="18" charset="0"/>
                <a:cs typeface="Times New Roman" pitchFamily="18" charset="0"/>
              </a:rPr>
              <a:t>occurs</a:t>
            </a:r>
            <a:r>
              <a:rPr lang="en-US" dirty="0">
                <a:latin typeface="Times New Roman" pitchFamily="18" charset="0"/>
                <a:cs typeface="Times New Roman" pitchFamily="18" charset="0"/>
              </a:rPr>
              <a:t> as a part of </a:t>
            </a:r>
            <a:r>
              <a:rPr lang="en-US" b="1" dirty="0">
                <a:solidFill>
                  <a:srgbClr val="9900CC"/>
                </a:solidFill>
                <a:latin typeface="Times New Roman" pitchFamily="18" charset="0"/>
                <a:cs typeface="Times New Roman" pitchFamily="18" charset="0"/>
              </a:rPr>
              <a:t>some</a:t>
            </a:r>
            <a:r>
              <a:rPr lang="en-US" dirty="0">
                <a:latin typeface="Times New Roman" pitchFamily="18" charset="0"/>
                <a:cs typeface="Times New Roman" pitchFamily="18" charset="0"/>
              </a:rPr>
              <a:t> </a:t>
            </a:r>
            <a:r>
              <a:rPr lang="en-US" b="1" dirty="0">
                <a:solidFill>
                  <a:srgbClr val="9900CC"/>
                </a:solidFill>
                <a:latin typeface="Times New Roman" pitchFamily="18" charset="0"/>
                <a:cs typeface="Times New Roman" pitchFamily="18" charset="0"/>
              </a:rPr>
              <a:t>larger base</a:t>
            </a:r>
            <a:r>
              <a:rPr lang="en-US" dirty="0">
                <a:solidFill>
                  <a:srgbClr val="9900CC"/>
                </a:solidFill>
                <a:latin typeface="Times New Roman" pitchFamily="18" charset="0"/>
                <a:cs typeface="Times New Roman" pitchFamily="18" charset="0"/>
              </a:rPr>
              <a:t> </a:t>
            </a:r>
            <a:r>
              <a:rPr lang="en-US" dirty="0">
                <a:latin typeface="Times New Roman" pitchFamily="18" charset="0"/>
                <a:cs typeface="Times New Roman" pitchFamily="18" charset="0"/>
              </a:rPr>
              <a:t>that  </a:t>
            </a:r>
            <a:r>
              <a:rPr lang="en-US" b="1" dirty="0">
                <a:solidFill>
                  <a:srgbClr val="9900CC"/>
                </a:solidFill>
                <a:latin typeface="Times New Roman" pitchFamily="18" charset="0"/>
                <a:cs typeface="Times New Roman" pitchFamily="18" charset="0"/>
              </a:rPr>
              <a:t>includes</a:t>
            </a:r>
            <a:r>
              <a:rPr lang="en-US" dirty="0">
                <a:latin typeface="Times New Roman" pitchFamily="18" charset="0"/>
                <a:cs typeface="Times New Roman" pitchFamily="18" charset="0"/>
              </a:rPr>
              <a:t>.</a:t>
            </a:r>
            <a:endParaRPr lang="en-GB" dirty="0">
              <a:latin typeface="Times New Roman" pitchFamily="18" charset="0"/>
              <a:cs typeface="Times New Roman" pitchFamily="18" charset="0"/>
            </a:endParaRPr>
          </a:p>
          <a:p>
            <a:pPr algn="just">
              <a:lnSpc>
                <a:spcPct val="150000"/>
              </a:lnSpc>
              <a:spcBef>
                <a:spcPts val="0"/>
              </a:spcBef>
              <a:buFont typeface="Wingdings" pitchFamily="2" charset="2"/>
              <a:buChar char="§"/>
              <a:defRPr/>
            </a:pPr>
            <a:r>
              <a:rPr lang="en-GB" dirty="0">
                <a:latin typeface="Times New Roman" pitchFamily="18" charset="0"/>
                <a:cs typeface="Times New Roman" pitchFamily="18" charset="0"/>
              </a:rPr>
              <a:t>It</a:t>
            </a:r>
            <a:r>
              <a:rPr lang="en-GB" b="1" dirty="0">
                <a:latin typeface="Times New Roman" pitchFamily="18" charset="0"/>
                <a:cs typeface="Times New Roman" pitchFamily="18" charset="0"/>
              </a:rPr>
              <a:t> indicates</a:t>
            </a:r>
            <a:r>
              <a:rPr lang="en-GB" dirty="0">
                <a:latin typeface="Times New Roman" pitchFamily="18" charset="0"/>
                <a:cs typeface="Times New Roman" pitchFamily="18" charset="0"/>
              </a:rPr>
              <a:t> that the </a:t>
            </a:r>
            <a:r>
              <a:rPr lang="en-GB" b="1" dirty="0">
                <a:solidFill>
                  <a:srgbClr val="FF0000"/>
                </a:solidFill>
                <a:latin typeface="Times New Roman" pitchFamily="18" charset="0"/>
                <a:cs typeface="Times New Roman" pitchFamily="18" charset="0"/>
              </a:rPr>
              <a:t>base</a:t>
            </a:r>
            <a:r>
              <a:rPr lang="en-GB" dirty="0">
                <a:latin typeface="Times New Roman" pitchFamily="18" charset="0"/>
                <a:cs typeface="Times New Roman" pitchFamily="18" charset="0"/>
              </a:rPr>
              <a:t> </a:t>
            </a:r>
            <a:r>
              <a:rPr lang="en-GB" b="1" dirty="0">
                <a:solidFill>
                  <a:srgbClr val="FF0000"/>
                </a:solidFill>
                <a:latin typeface="Times New Roman" pitchFamily="18" charset="0"/>
                <a:cs typeface="Times New Roman" pitchFamily="18" charset="0"/>
              </a:rPr>
              <a:t>use</a:t>
            </a:r>
            <a:r>
              <a:rPr lang="en-GB" dirty="0">
                <a:latin typeface="Times New Roman" pitchFamily="18" charset="0"/>
                <a:cs typeface="Times New Roman" pitchFamily="18" charset="0"/>
              </a:rPr>
              <a:t> </a:t>
            </a:r>
            <a:r>
              <a:rPr lang="en-GB" b="1" dirty="0">
                <a:solidFill>
                  <a:srgbClr val="FF0000"/>
                </a:solidFill>
                <a:latin typeface="Times New Roman" pitchFamily="18" charset="0"/>
                <a:cs typeface="Times New Roman" pitchFamily="18" charset="0"/>
              </a:rPr>
              <a:t>case</a:t>
            </a:r>
            <a:r>
              <a:rPr lang="en-GB" dirty="0">
                <a:latin typeface="Times New Roman" pitchFamily="18" charset="0"/>
                <a:cs typeface="Times New Roman" pitchFamily="18" charset="0"/>
              </a:rPr>
              <a:t> will </a:t>
            </a:r>
            <a:r>
              <a:rPr lang="en-GB" b="1" dirty="0">
                <a:solidFill>
                  <a:srgbClr val="660033"/>
                </a:solidFill>
                <a:latin typeface="Times New Roman" pitchFamily="18" charset="0"/>
                <a:cs typeface="Times New Roman" pitchFamily="18" charset="0"/>
              </a:rPr>
              <a:t>contain</a:t>
            </a:r>
            <a:r>
              <a:rPr lang="en-GB" dirty="0">
                <a:latin typeface="Times New Roman" pitchFamily="18" charset="0"/>
                <a:cs typeface="Times New Roman" pitchFamily="18" charset="0"/>
              </a:rPr>
              <a:t> the </a:t>
            </a:r>
            <a:r>
              <a:rPr lang="en-GB" b="1" dirty="0">
                <a:solidFill>
                  <a:srgbClr val="660033"/>
                </a:solidFill>
                <a:latin typeface="Times New Roman" pitchFamily="18" charset="0"/>
                <a:cs typeface="Times New Roman" pitchFamily="18" charset="0"/>
              </a:rPr>
              <a:t>inclusion</a:t>
            </a:r>
            <a:r>
              <a:rPr lang="en-GB" dirty="0">
                <a:latin typeface="Times New Roman" pitchFamily="18" charset="0"/>
                <a:cs typeface="Times New Roman" pitchFamily="18" charset="0"/>
              </a:rPr>
              <a:t> </a:t>
            </a:r>
            <a:r>
              <a:rPr lang="en-GB" b="1" dirty="0">
                <a:solidFill>
                  <a:srgbClr val="660033"/>
                </a:solidFill>
                <a:latin typeface="Times New Roman" pitchFamily="18" charset="0"/>
                <a:cs typeface="Times New Roman" pitchFamily="18" charset="0"/>
              </a:rPr>
              <a:t>use</a:t>
            </a:r>
            <a:r>
              <a:rPr lang="en-GB" dirty="0">
                <a:latin typeface="Times New Roman" pitchFamily="18" charset="0"/>
                <a:cs typeface="Times New Roman" pitchFamily="18" charset="0"/>
              </a:rPr>
              <a:t> </a:t>
            </a:r>
            <a:r>
              <a:rPr lang="en-GB" b="1" dirty="0">
                <a:solidFill>
                  <a:srgbClr val="660033"/>
                </a:solidFill>
                <a:latin typeface="Times New Roman" pitchFamily="18" charset="0"/>
                <a:cs typeface="Times New Roman" pitchFamily="18" charset="0"/>
              </a:rPr>
              <a:t>case</a:t>
            </a:r>
            <a:r>
              <a:rPr lang="en-GB" dirty="0">
                <a:latin typeface="Times New Roman" pitchFamily="18" charset="0"/>
                <a:cs typeface="Times New Roman" pitchFamily="18" charset="0"/>
              </a:rPr>
              <a:t>.</a:t>
            </a:r>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1170" y="408214"/>
            <a:ext cx="5649687" cy="3353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0F35C893-C4CD-4D87-9D65-21EA4BF19174}" type="slidenum">
              <a:rPr lang="en-GB" smtClean="0"/>
              <a:t>56</a:t>
            </a:fld>
            <a:endParaRPr lang="en-GB"/>
          </a:p>
        </p:txBody>
      </p:sp>
    </p:spTree>
    <p:extLst>
      <p:ext uri="{BB962C8B-B14F-4D97-AF65-F5344CB8AC3E}">
        <p14:creationId xmlns:p14="http://schemas.microsoft.com/office/powerpoint/2010/main" val="9618345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4" y="-1"/>
            <a:ext cx="11397343" cy="408215"/>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4. Identifying Relationships-------</a:t>
            </a:r>
            <a:endParaRPr lang="en-US" sz="2800" b="1" dirty="0">
              <a:solidFill>
                <a:schemeClr val="tx2"/>
              </a:solidFill>
              <a:effectLst>
                <a:outerShdw blurRad="38100" dist="38100" dir="2700000" algn="tl">
                  <a:srgbClr val="000000">
                    <a:alpha val="43137"/>
                  </a:srgbClr>
                </a:outerShdw>
              </a:effectLst>
              <a:latin typeface="Century Gothic" pitchFamily="34" charset="0"/>
            </a:endParaRPr>
          </a:p>
        </p:txBody>
      </p:sp>
      <p:sp>
        <p:nvSpPr>
          <p:cNvPr id="3" name="Content Placeholder 2"/>
          <p:cNvSpPr>
            <a:spLocks noGrp="1"/>
          </p:cNvSpPr>
          <p:nvPr>
            <p:ph idx="1"/>
          </p:nvPr>
        </p:nvSpPr>
        <p:spPr>
          <a:xfrm>
            <a:off x="0" y="293914"/>
            <a:ext cx="12192000" cy="6564086"/>
          </a:xfrm>
        </p:spPr>
        <p:txBody>
          <a:bodyPr>
            <a:noAutofit/>
          </a:bodyPr>
          <a:lstStyle/>
          <a:p>
            <a:pPr algn="just">
              <a:lnSpc>
                <a:spcPct val="150000"/>
              </a:lnSpc>
              <a:spcBef>
                <a:spcPts val="0"/>
              </a:spcBef>
              <a:buFont typeface="Wingdings" pitchFamily="2" charset="2"/>
              <a:buChar char="§"/>
              <a:defRPr/>
            </a:pPr>
            <a:r>
              <a:rPr lang="en-US" dirty="0">
                <a:latin typeface="Times New Roman" pitchFamily="18" charset="0"/>
                <a:cs typeface="Times New Roman" pitchFamily="18" charset="0"/>
              </a:rPr>
              <a:t>The </a:t>
            </a:r>
            <a:r>
              <a:rPr lang="en-US" b="1" dirty="0">
                <a:solidFill>
                  <a:srgbClr val="0000FF"/>
                </a:solidFill>
                <a:latin typeface="Times New Roman" pitchFamily="18" charset="0"/>
                <a:cs typeface="Times New Roman" pitchFamily="18" charset="0"/>
              </a:rPr>
              <a:t>base use case explicitly incorporates</a:t>
            </a:r>
            <a:r>
              <a:rPr lang="en-US" dirty="0">
                <a:latin typeface="Times New Roman" pitchFamily="18" charset="0"/>
                <a:cs typeface="Times New Roman" pitchFamily="18" charset="0"/>
              </a:rPr>
              <a:t> the  </a:t>
            </a:r>
            <a:r>
              <a:rPr lang="en-US" b="1" dirty="0">
                <a:solidFill>
                  <a:srgbClr val="800080"/>
                </a:solidFill>
                <a:latin typeface="Times New Roman" pitchFamily="18" charset="0"/>
                <a:cs typeface="Times New Roman" pitchFamily="18" charset="0"/>
              </a:rPr>
              <a:t>behavior </a:t>
            </a:r>
            <a:r>
              <a:rPr lang="en-US" dirty="0">
                <a:latin typeface="Times New Roman" pitchFamily="18" charset="0"/>
                <a:cs typeface="Times New Roman" pitchFamily="18" charset="0"/>
              </a:rPr>
              <a:t>of</a:t>
            </a:r>
            <a:r>
              <a:rPr lang="en-US" b="1" dirty="0">
                <a:solidFill>
                  <a:srgbClr val="800080"/>
                </a:solidFill>
                <a:latin typeface="Times New Roman" pitchFamily="18" charset="0"/>
                <a:cs typeface="Times New Roman" pitchFamily="18" charset="0"/>
              </a:rPr>
              <a:t> </a:t>
            </a:r>
            <a:r>
              <a:rPr lang="en-US" dirty="0">
                <a:latin typeface="Times New Roman" pitchFamily="18" charset="0"/>
                <a:cs typeface="Times New Roman" pitchFamily="18" charset="0"/>
              </a:rPr>
              <a:t>another</a:t>
            </a:r>
            <a:r>
              <a:rPr lang="en-US" b="1" dirty="0">
                <a:solidFill>
                  <a:srgbClr val="800080"/>
                </a:solidFill>
                <a:latin typeface="Times New Roman" pitchFamily="18" charset="0"/>
                <a:cs typeface="Times New Roman" pitchFamily="18" charset="0"/>
              </a:rPr>
              <a:t> use case </a:t>
            </a:r>
            <a:r>
              <a:rPr lang="en-US" dirty="0">
                <a:latin typeface="Times New Roman" pitchFamily="18" charset="0"/>
                <a:cs typeface="Times New Roman" pitchFamily="18" charset="0"/>
              </a:rPr>
              <a:t>at a</a:t>
            </a:r>
            <a:r>
              <a:rPr lang="en-US" b="1" dirty="0">
                <a:solidFill>
                  <a:srgbClr val="800080"/>
                </a:solidFill>
                <a:latin typeface="Times New Roman" pitchFamily="18" charset="0"/>
                <a:cs typeface="Times New Roman" pitchFamily="18" charset="0"/>
              </a:rPr>
              <a:t> location specified </a:t>
            </a:r>
            <a:r>
              <a:rPr lang="en-US" dirty="0">
                <a:latin typeface="Times New Roman" pitchFamily="18" charset="0"/>
                <a:cs typeface="Times New Roman" pitchFamily="18" charset="0"/>
              </a:rPr>
              <a:t>in the </a:t>
            </a:r>
            <a:r>
              <a:rPr lang="en-US" b="1" dirty="0">
                <a:solidFill>
                  <a:srgbClr val="800080"/>
                </a:solidFill>
                <a:latin typeface="Times New Roman" pitchFamily="18" charset="0"/>
                <a:cs typeface="Times New Roman" pitchFamily="18" charset="0"/>
              </a:rPr>
              <a:t>base</a:t>
            </a:r>
            <a:r>
              <a:rPr lang="en-US" dirty="0">
                <a:latin typeface="Times New Roman" pitchFamily="18" charset="0"/>
                <a:cs typeface="Times New Roman" pitchFamily="18" charset="0"/>
              </a:rPr>
              <a:t>.</a:t>
            </a:r>
            <a:r>
              <a:rPr lang="en-GB"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ü"/>
              <a:defRPr/>
            </a:pPr>
            <a:r>
              <a:rPr lang="en-GB" dirty="0">
                <a:latin typeface="Times New Roman" pitchFamily="18" charset="0"/>
                <a:cs typeface="Times New Roman" pitchFamily="18" charset="0"/>
              </a:rPr>
              <a:t>It is </a:t>
            </a:r>
            <a:r>
              <a:rPr lang="en-GB" b="1" dirty="0">
                <a:solidFill>
                  <a:srgbClr val="FF0066"/>
                </a:solidFill>
                <a:latin typeface="Times New Roman" pitchFamily="18" charset="0"/>
                <a:cs typeface="Times New Roman" pitchFamily="18" charset="0"/>
              </a:rPr>
              <a:t>denoted </a:t>
            </a:r>
            <a:r>
              <a:rPr lang="en-GB" dirty="0">
                <a:latin typeface="Times New Roman" pitchFamily="18" charset="0"/>
                <a:cs typeface="Times New Roman" pitchFamily="18" charset="0"/>
              </a:rPr>
              <a:t>as</a:t>
            </a:r>
            <a:r>
              <a:rPr lang="en-GB" b="1" dirty="0">
                <a:solidFill>
                  <a:srgbClr val="FF0066"/>
                </a:solidFill>
                <a:latin typeface="Times New Roman" pitchFamily="18" charset="0"/>
                <a:cs typeface="Times New Roman" pitchFamily="18" charset="0"/>
              </a:rPr>
              <a:t> dashed lines </a:t>
            </a:r>
            <a:r>
              <a:rPr lang="en-GB" dirty="0">
                <a:latin typeface="Times New Roman" pitchFamily="18" charset="0"/>
                <a:cs typeface="Times New Roman" pitchFamily="18" charset="0"/>
              </a:rPr>
              <a:t>with</a:t>
            </a:r>
            <a:r>
              <a:rPr lang="en-GB" b="1" dirty="0">
                <a:solidFill>
                  <a:srgbClr val="FF0066"/>
                </a:solidFill>
                <a:latin typeface="Times New Roman" pitchFamily="18" charset="0"/>
                <a:cs typeface="Times New Roman" pitchFamily="18" charset="0"/>
              </a:rPr>
              <a:t> </a:t>
            </a:r>
            <a:r>
              <a:rPr lang="en-GB" dirty="0">
                <a:latin typeface="Times New Roman" pitchFamily="18" charset="0"/>
                <a:cs typeface="Times New Roman" pitchFamily="18" charset="0"/>
              </a:rPr>
              <a:t>an</a:t>
            </a:r>
            <a:r>
              <a:rPr lang="en-GB" b="1" dirty="0">
                <a:solidFill>
                  <a:srgbClr val="FF0066"/>
                </a:solidFill>
                <a:latin typeface="Times New Roman" pitchFamily="18" charset="0"/>
                <a:cs typeface="Times New Roman" pitchFamily="18" charset="0"/>
              </a:rPr>
              <a:t> open arrow-head pointing </a:t>
            </a:r>
            <a:r>
              <a:rPr lang="en-GB" dirty="0">
                <a:latin typeface="Times New Roman" pitchFamily="18" charset="0"/>
                <a:cs typeface="Times New Roman" pitchFamily="18" charset="0"/>
              </a:rPr>
              <a:t>at</a:t>
            </a:r>
            <a:r>
              <a:rPr lang="en-GB" b="1" dirty="0">
                <a:solidFill>
                  <a:srgbClr val="FF0066"/>
                </a:solidFill>
                <a:latin typeface="Times New Roman" pitchFamily="18" charset="0"/>
                <a:cs typeface="Times New Roman" pitchFamily="18" charset="0"/>
              </a:rPr>
              <a:t> </a:t>
            </a:r>
            <a:r>
              <a:rPr lang="en-GB" dirty="0">
                <a:latin typeface="Times New Roman" pitchFamily="18" charset="0"/>
                <a:cs typeface="Times New Roman" pitchFamily="18" charset="0"/>
              </a:rPr>
              <a:t>the</a:t>
            </a:r>
            <a:r>
              <a:rPr lang="en-GB" b="1" dirty="0">
                <a:solidFill>
                  <a:srgbClr val="FF0066"/>
                </a:solidFill>
                <a:latin typeface="Times New Roman" pitchFamily="18" charset="0"/>
                <a:cs typeface="Times New Roman" pitchFamily="18" charset="0"/>
              </a:rPr>
              <a:t> inclusion use case </a:t>
            </a:r>
            <a:r>
              <a:rPr lang="en-GB" dirty="0">
                <a:latin typeface="Times New Roman" pitchFamily="18" charset="0"/>
                <a:cs typeface="Times New Roman" pitchFamily="18" charset="0"/>
              </a:rPr>
              <a:t>and are </a:t>
            </a:r>
            <a:r>
              <a:rPr lang="en-GB" b="1" dirty="0">
                <a:latin typeface="Times New Roman" pitchFamily="18" charset="0"/>
                <a:cs typeface="Times New Roman" pitchFamily="18" charset="0"/>
              </a:rPr>
              <a:t>labelled with the &lt;&lt;include&gt;&gt; keyword (stereotype)</a:t>
            </a:r>
            <a:r>
              <a:rPr lang="en-GB" dirty="0">
                <a:latin typeface="Times New Roman" pitchFamily="18" charset="0"/>
                <a:cs typeface="Times New Roman" pitchFamily="18" charset="0"/>
              </a:rPr>
              <a:t>.</a:t>
            </a:r>
          </a:p>
          <a:p>
            <a:pPr algn="just">
              <a:lnSpc>
                <a:spcPct val="150000"/>
              </a:lnSpc>
              <a:spcBef>
                <a:spcPts val="0"/>
              </a:spcBef>
              <a:buFont typeface="Wingdings" pitchFamily="2" charset="2"/>
              <a:buChar char="§"/>
              <a:defRPr/>
            </a:pPr>
            <a:r>
              <a:rPr lang="en-US" dirty="0">
                <a:latin typeface="Times New Roman" pitchFamily="18" charset="0"/>
                <a:cs typeface="Times New Roman" pitchFamily="18" charset="0"/>
              </a:rPr>
              <a:t>The </a:t>
            </a:r>
            <a:r>
              <a:rPr lang="en-US" b="1" dirty="0">
                <a:solidFill>
                  <a:srgbClr val="6600CC"/>
                </a:solidFill>
                <a:latin typeface="Times New Roman" pitchFamily="18" charset="0"/>
                <a:cs typeface="Times New Roman" pitchFamily="18" charset="0"/>
              </a:rPr>
              <a:t>include relationship </a:t>
            </a:r>
            <a:r>
              <a:rPr lang="en-US" dirty="0">
                <a:latin typeface="Times New Roman" pitchFamily="18" charset="0"/>
                <a:cs typeface="Times New Roman" pitchFamily="18" charset="0"/>
              </a:rPr>
              <a:t>– shows a </a:t>
            </a:r>
            <a:r>
              <a:rPr lang="en-US" b="1" dirty="0">
                <a:solidFill>
                  <a:srgbClr val="A50021"/>
                </a:solidFill>
                <a:latin typeface="Times New Roman" pitchFamily="18" charset="0"/>
                <a:cs typeface="Times New Roman" pitchFamily="18" charset="0"/>
              </a:rPr>
              <a:t>standard use case </a:t>
            </a:r>
            <a:r>
              <a:rPr lang="en-US" b="1" dirty="0">
                <a:latin typeface="Times New Roman" pitchFamily="18" charset="0"/>
                <a:cs typeface="Times New Roman" pitchFamily="18" charset="0"/>
              </a:rPr>
              <a:t>linked</a:t>
            </a:r>
            <a:r>
              <a:rPr lang="en-US" b="1" dirty="0">
                <a:solidFill>
                  <a:srgbClr val="339933"/>
                </a:solidFill>
                <a:latin typeface="Times New Roman" pitchFamily="18" charset="0"/>
                <a:cs typeface="Times New Roman" pitchFamily="18" charset="0"/>
              </a:rPr>
              <a:t> </a:t>
            </a:r>
            <a:r>
              <a:rPr lang="en-US" dirty="0">
                <a:latin typeface="Times New Roman" pitchFamily="18" charset="0"/>
                <a:cs typeface="Times New Roman" pitchFamily="18" charset="0"/>
              </a:rPr>
              <a:t>to a  </a:t>
            </a:r>
            <a:r>
              <a:rPr lang="en-US" b="1" dirty="0">
                <a:solidFill>
                  <a:srgbClr val="006600"/>
                </a:solidFill>
                <a:latin typeface="Times New Roman" pitchFamily="18" charset="0"/>
                <a:cs typeface="Times New Roman" pitchFamily="18" charset="0"/>
              </a:rPr>
              <a:t>mandatory</a:t>
            </a:r>
            <a:r>
              <a:rPr lang="en-US" b="1" dirty="0">
                <a:solidFill>
                  <a:srgbClr val="339933"/>
                </a:solidFill>
                <a:latin typeface="Times New Roman" pitchFamily="18" charset="0"/>
                <a:cs typeface="Times New Roman" pitchFamily="18" charset="0"/>
              </a:rPr>
              <a:t> </a:t>
            </a:r>
            <a:r>
              <a:rPr lang="en-US" b="1" dirty="0">
                <a:solidFill>
                  <a:srgbClr val="006600"/>
                </a:solidFill>
                <a:latin typeface="Times New Roman" pitchFamily="18" charset="0"/>
                <a:cs typeface="Times New Roman" pitchFamily="18" charset="0"/>
              </a:rPr>
              <a:t>use</a:t>
            </a:r>
            <a:r>
              <a:rPr lang="en-US" b="1" dirty="0">
                <a:solidFill>
                  <a:srgbClr val="339933"/>
                </a:solidFill>
                <a:latin typeface="Times New Roman" pitchFamily="18" charset="0"/>
                <a:cs typeface="Times New Roman" pitchFamily="18" charset="0"/>
              </a:rPr>
              <a:t> </a:t>
            </a:r>
            <a:r>
              <a:rPr lang="en-US" b="1" dirty="0">
                <a:solidFill>
                  <a:srgbClr val="006600"/>
                </a:solidFill>
                <a:latin typeface="Times New Roman" pitchFamily="18" charset="0"/>
                <a:cs typeface="Times New Roman" pitchFamily="18" charset="0"/>
              </a:rPr>
              <a:t>case</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dirty="0">
                <a:latin typeface="Times New Roman" pitchFamily="18" charset="0"/>
                <a:cs typeface="Times New Roman" pitchFamily="18" charset="0"/>
              </a:rPr>
              <a:t> </a:t>
            </a:r>
            <a:r>
              <a:rPr lang="en-US" b="1" dirty="0">
                <a:solidFill>
                  <a:srgbClr val="FF33CC"/>
                </a:solidFill>
                <a:latin typeface="Times New Roman" pitchFamily="18" charset="0"/>
                <a:cs typeface="Times New Roman" pitchFamily="18" charset="0"/>
              </a:rPr>
              <a:t>Standard use case </a:t>
            </a:r>
            <a:r>
              <a:rPr lang="en-US" dirty="0">
                <a:latin typeface="Times New Roman" pitchFamily="18" charset="0"/>
                <a:cs typeface="Times New Roman" pitchFamily="18" charset="0"/>
              </a:rPr>
              <a:t>can</a:t>
            </a:r>
            <a:r>
              <a:rPr lang="en-US" dirty="0">
                <a:solidFill>
                  <a:srgbClr val="FF33CC"/>
                </a:solidFill>
                <a:latin typeface="Times New Roman" pitchFamily="18" charset="0"/>
                <a:cs typeface="Times New Roman" pitchFamily="18" charset="0"/>
              </a:rPr>
              <a:t> </a:t>
            </a:r>
            <a:r>
              <a:rPr lang="en-US" dirty="0">
                <a:latin typeface="Times New Roman" pitchFamily="18" charset="0"/>
                <a:cs typeface="Times New Roman" pitchFamily="18" charset="0"/>
              </a:rPr>
              <a:t>not</a:t>
            </a:r>
            <a:r>
              <a:rPr lang="en-US" b="1" dirty="0">
                <a:solidFill>
                  <a:srgbClr val="FF33CC"/>
                </a:solidFill>
                <a:latin typeface="Times New Roman" pitchFamily="18" charset="0"/>
                <a:cs typeface="Times New Roman" pitchFamily="18" charset="0"/>
              </a:rPr>
              <a:t> execute </a:t>
            </a:r>
            <a:r>
              <a:rPr lang="en-US" dirty="0">
                <a:latin typeface="Times New Roman" pitchFamily="18" charset="0"/>
                <a:cs typeface="Times New Roman" pitchFamily="18" charset="0"/>
              </a:rPr>
              <a:t>without</a:t>
            </a:r>
            <a:r>
              <a:rPr lang="en-US" b="1" dirty="0">
                <a:solidFill>
                  <a:srgbClr val="FF33CC"/>
                </a:solidFill>
                <a:latin typeface="Times New Roman" pitchFamily="18" charset="0"/>
                <a:cs typeface="Times New Roman" pitchFamily="18" charset="0"/>
              </a:rPr>
              <a:t> </a:t>
            </a:r>
            <a:r>
              <a:rPr lang="en-US" dirty="0">
                <a:latin typeface="Times New Roman" pitchFamily="18" charset="0"/>
                <a:cs typeface="Times New Roman" pitchFamily="18" charset="0"/>
              </a:rPr>
              <a:t>the</a:t>
            </a:r>
            <a:r>
              <a:rPr lang="en-US" b="1" dirty="0">
                <a:solidFill>
                  <a:srgbClr val="FF33CC"/>
                </a:solidFill>
                <a:latin typeface="Times New Roman" pitchFamily="18" charset="0"/>
                <a:cs typeface="Times New Roman" pitchFamily="18" charset="0"/>
              </a:rPr>
              <a:t> include  case,  tight coupling</a:t>
            </a:r>
          </a:p>
          <a:p>
            <a:pPr algn="just">
              <a:lnSpc>
                <a:spcPct val="150000"/>
              </a:lnSpc>
              <a:spcBef>
                <a:spcPts val="0"/>
              </a:spcBef>
              <a:buFont typeface="Wingdings" panose="05000000000000000000" pitchFamily="2" charset="2"/>
              <a:buChar char="Ø"/>
              <a:defRPr/>
            </a:pPr>
            <a:r>
              <a:rPr lang="en-US" b="1" dirty="0">
                <a:latin typeface="Times New Roman" pitchFamily="18" charset="0"/>
                <a:cs typeface="Times New Roman" pitchFamily="18" charset="0"/>
              </a:rPr>
              <a:t>Example</a:t>
            </a:r>
            <a:r>
              <a:rPr lang="en-US"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
              <a:defRPr/>
            </a:pPr>
            <a:r>
              <a:rPr lang="en-US" dirty="0">
                <a:latin typeface="Times New Roman" pitchFamily="18" charset="0"/>
                <a:cs typeface="Times New Roman" pitchFamily="18" charset="0"/>
              </a:rPr>
              <a:t>To </a:t>
            </a:r>
            <a:r>
              <a:rPr lang="en-US" b="1" dirty="0">
                <a:latin typeface="Times New Roman" pitchFamily="18" charset="0"/>
                <a:cs typeface="Times New Roman" pitchFamily="18" charset="0"/>
              </a:rPr>
              <a:t>Authorize</a:t>
            </a:r>
            <a:r>
              <a:rPr lang="en-US" dirty="0">
                <a:latin typeface="Times New Roman" pitchFamily="18" charset="0"/>
                <a:cs typeface="Times New Roman" pitchFamily="18" charset="0"/>
              </a:rPr>
              <a:t> </a:t>
            </a:r>
            <a:r>
              <a:rPr lang="en-US" b="1" dirty="0">
                <a:solidFill>
                  <a:srgbClr val="0000FF"/>
                </a:solidFill>
                <a:latin typeface="Times New Roman" pitchFamily="18" charset="0"/>
                <a:cs typeface="Times New Roman" pitchFamily="18" charset="0"/>
              </a:rPr>
              <a:t>Car Loan (standard use case),  </a:t>
            </a:r>
            <a:r>
              <a:rPr lang="en-US" dirty="0">
                <a:latin typeface="Times New Roman" pitchFamily="18" charset="0"/>
                <a:cs typeface="Times New Roman" pitchFamily="18" charset="0"/>
              </a:rPr>
              <a:t>a </a:t>
            </a:r>
            <a:r>
              <a:rPr lang="en-US" b="1" dirty="0">
                <a:latin typeface="Times New Roman" pitchFamily="18" charset="0"/>
                <a:cs typeface="Times New Roman" pitchFamily="18" charset="0"/>
              </a:rPr>
              <a:t>Clerk</a:t>
            </a:r>
            <a:r>
              <a:rPr lang="en-US" dirty="0">
                <a:latin typeface="Times New Roman" pitchFamily="18" charset="0"/>
                <a:cs typeface="Times New Roman" pitchFamily="18" charset="0"/>
              </a:rPr>
              <a:t> must run </a:t>
            </a:r>
            <a:r>
              <a:rPr lang="en-US" b="1" dirty="0">
                <a:solidFill>
                  <a:srgbClr val="339933"/>
                </a:solidFill>
                <a:latin typeface="Times New Roman" pitchFamily="18" charset="0"/>
                <a:cs typeface="Times New Roman" pitchFamily="18" charset="0"/>
              </a:rPr>
              <a:t>Check Client’s Credit History</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include use case</a:t>
            </a:r>
            <a:r>
              <a:rPr lang="en-US" dirty="0">
                <a:latin typeface="Times New Roman" pitchFamily="18" charset="0"/>
                <a:cs typeface="Times New Roman" pitchFamily="18" charset="0"/>
              </a:rPr>
              <a:t>).</a:t>
            </a:r>
          </a:p>
          <a:p>
            <a:pPr marL="0" indent="0" algn="just">
              <a:lnSpc>
                <a:spcPct val="150000"/>
              </a:lnSpc>
              <a:spcBef>
                <a:spcPts val="0"/>
              </a:spcBef>
              <a:buNone/>
              <a:defRPr/>
            </a:pP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Ø"/>
              <a:defRPr/>
            </a:pP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Ø"/>
              <a:defRPr/>
            </a:pPr>
            <a:endParaRPr lang="en-GB" dirty="0">
              <a:latin typeface="Times New Roman" pitchFamily="18" charset="0"/>
              <a:cs typeface="Times New Roman" pitchFamily="18" charset="0"/>
            </a:endParaRPr>
          </a:p>
          <a:p>
            <a:pPr marL="0" indent="0" algn="just">
              <a:lnSpc>
                <a:spcPct val="150000"/>
              </a:lnSpc>
              <a:spcBef>
                <a:spcPts val="0"/>
              </a:spcBef>
              <a:buNone/>
              <a:defRPr/>
            </a:pPr>
            <a:endParaRPr lang="en-GB" b="1" dirty="0">
              <a:solidFill>
                <a:srgbClr val="0000FF"/>
              </a:solidFill>
              <a:latin typeface="Times New Roman" pitchFamily="18" charset="0"/>
              <a:cs typeface="Times New Roman" pitchFamily="18" charset="0"/>
            </a:endParaRPr>
          </a:p>
          <a:p>
            <a:pPr marL="0" indent="0" algn="just">
              <a:lnSpc>
                <a:spcPct val="150000"/>
              </a:lnSpc>
              <a:spcBef>
                <a:spcPts val="0"/>
              </a:spcBef>
              <a:buNone/>
              <a:defRPr/>
            </a:pPr>
            <a:r>
              <a:rPr lang="en-GB" dirty="0">
                <a:latin typeface="Times New Roman" pitchFamily="18" charset="0"/>
                <a:cs typeface="Times New Roman" pitchFamily="18" charset="0"/>
              </a:rPr>
              <a:t>	</a:t>
            </a:r>
          </a:p>
          <a:p>
            <a:pPr algn="just">
              <a:lnSpc>
                <a:spcPct val="150000"/>
              </a:lnSpc>
              <a:spcBef>
                <a:spcPts val="0"/>
              </a:spcBef>
              <a:defRPr/>
            </a:pPr>
            <a:endParaRPr lang="en-US"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itchFamily="2" charset="2"/>
              <a:buChar char="§"/>
              <a:defRPr/>
            </a:pPr>
            <a:endParaRPr lang="en-GB" dirty="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35C893-C4CD-4D87-9D65-21EA4BF19174}" type="slidenum">
              <a:rPr lang="en-GB" smtClean="0"/>
              <a:t>57</a:t>
            </a:fld>
            <a:endParaRPr lang="en-GB"/>
          </a:p>
        </p:txBody>
      </p:sp>
    </p:spTree>
    <p:extLst>
      <p:ext uri="{BB962C8B-B14F-4D97-AF65-F5344CB8AC3E}">
        <p14:creationId xmlns:p14="http://schemas.microsoft.com/office/powerpoint/2010/main" val="38779416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4" y="-1"/>
            <a:ext cx="11397343" cy="408215"/>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4. Identifying Relationships-------</a:t>
            </a:r>
            <a:endParaRPr lang="en-US" sz="2800" b="1" dirty="0">
              <a:solidFill>
                <a:schemeClr val="tx2"/>
              </a:solidFill>
              <a:effectLst>
                <a:outerShdw blurRad="38100" dist="38100" dir="2700000" algn="tl">
                  <a:srgbClr val="000000">
                    <a:alpha val="43137"/>
                  </a:srgbClr>
                </a:outerShdw>
              </a:effectLst>
              <a:latin typeface="Century Gothic" pitchFamily="34" charset="0"/>
            </a:endParaRPr>
          </a:p>
        </p:txBody>
      </p:sp>
      <p:sp>
        <p:nvSpPr>
          <p:cNvPr id="3" name="Content Placeholder 2"/>
          <p:cNvSpPr>
            <a:spLocks noGrp="1"/>
          </p:cNvSpPr>
          <p:nvPr>
            <p:ph idx="1"/>
          </p:nvPr>
        </p:nvSpPr>
        <p:spPr>
          <a:xfrm>
            <a:off x="0" y="293914"/>
            <a:ext cx="12192000" cy="6564086"/>
          </a:xfrm>
        </p:spPr>
        <p:txBody>
          <a:bodyPr>
            <a:noAutofit/>
          </a:bodyPr>
          <a:lstStyle/>
          <a:p>
            <a:pPr algn="just">
              <a:lnSpc>
                <a:spcPct val="150000"/>
              </a:lnSpc>
              <a:spcBef>
                <a:spcPts val="0"/>
              </a:spcBef>
              <a:buFont typeface="Wingdings" pitchFamily="2" charset="2"/>
              <a:buChar char="§"/>
              <a:defRPr/>
            </a:pPr>
            <a:r>
              <a:rPr lang="en-US" dirty="0">
                <a:latin typeface="Times New Roman" pitchFamily="18" charset="0"/>
                <a:cs typeface="Times New Roman" pitchFamily="18" charset="0"/>
              </a:rPr>
              <a:t>The </a:t>
            </a:r>
            <a:r>
              <a:rPr lang="en-US" b="1" dirty="0">
                <a:solidFill>
                  <a:srgbClr val="9900CC"/>
                </a:solidFill>
                <a:latin typeface="Times New Roman" pitchFamily="18" charset="0"/>
                <a:cs typeface="Times New Roman" pitchFamily="18" charset="0"/>
              </a:rPr>
              <a:t>standard UC includes </a:t>
            </a:r>
            <a:r>
              <a:rPr lang="en-US" dirty="0">
                <a:latin typeface="Times New Roman" pitchFamily="18" charset="0"/>
                <a:cs typeface="Times New Roman" pitchFamily="18" charset="0"/>
              </a:rPr>
              <a:t>the</a:t>
            </a:r>
            <a:r>
              <a:rPr lang="en-US" b="1" dirty="0">
                <a:solidFill>
                  <a:srgbClr val="FF0066"/>
                </a:solidFill>
                <a:latin typeface="Times New Roman" pitchFamily="18" charset="0"/>
                <a:cs typeface="Times New Roman" pitchFamily="18" charset="0"/>
              </a:rPr>
              <a:t> </a:t>
            </a:r>
            <a:r>
              <a:rPr lang="en-US" b="1" dirty="0">
                <a:solidFill>
                  <a:srgbClr val="9900CC"/>
                </a:solidFill>
                <a:latin typeface="Times New Roman" pitchFamily="18" charset="0"/>
                <a:cs typeface="Times New Roman" pitchFamily="18" charset="0"/>
              </a:rPr>
              <a:t>mandatory UC </a:t>
            </a:r>
            <a:r>
              <a:rPr lang="en-US" b="1" dirty="0">
                <a:solidFill>
                  <a:srgbClr val="339933"/>
                </a:solidFill>
                <a:latin typeface="Times New Roman" pitchFamily="18" charset="0"/>
                <a:cs typeface="Times New Roman" pitchFamily="18" charset="0"/>
              </a:rPr>
              <a:t>(use </a:t>
            </a:r>
            <a:r>
              <a:rPr lang="en-US" dirty="0">
                <a:latin typeface="Times New Roman" pitchFamily="18" charset="0"/>
                <a:cs typeface="Times New Roman" pitchFamily="18" charset="0"/>
              </a:rPr>
              <a:t>the</a:t>
            </a:r>
            <a:r>
              <a:rPr lang="en-US" b="1" dirty="0">
                <a:solidFill>
                  <a:srgbClr val="339933"/>
                </a:solidFill>
                <a:latin typeface="Times New Roman" pitchFamily="18" charset="0"/>
                <a:cs typeface="Times New Roman" pitchFamily="18" charset="0"/>
              </a:rPr>
              <a:t> verb  </a:t>
            </a:r>
            <a:r>
              <a:rPr lang="en-US" dirty="0">
                <a:latin typeface="Times New Roman" pitchFamily="18" charset="0"/>
                <a:cs typeface="Times New Roman" pitchFamily="18" charset="0"/>
              </a:rPr>
              <a:t>to</a:t>
            </a:r>
            <a:r>
              <a:rPr lang="en-US" b="1" dirty="0">
                <a:solidFill>
                  <a:srgbClr val="339933"/>
                </a:solidFill>
                <a:latin typeface="Times New Roman" pitchFamily="18" charset="0"/>
                <a:cs typeface="Times New Roman" pitchFamily="18" charset="0"/>
              </a:rPr>
              <a:t> figure direction arrow)</a:t>
            </a:r>
            <a:r>
              <a:rPr lang="en-US" dirty="0">
                <a:latin typeface="Times New Roman" pitchFamily="18" charset="0"/>
                <a:cs typeface="Times New Roman" pitchFamily="18" charset="0"/>
              </a:rPr>
              <a:t>.</a:t>
            </a:r>
          </a:p>
          <a:p>
            <a:pPr algn="just">
              <a:lnSpc>
                <a:spcPct val="150000"/>
              </a:lnSpc>
              <a:spcBef>
                <a:spcPts val="0"/>
              </a:spcBef>
              <a:buFont typeface="Wingdings" pitchFamily="2" charset="2"/>
              <a:buChar char="Ø"/>
              <a:defRPr/>
            </a:pPr>
            <a:r>
              <a:rPr lang="en-GB" dirty="0">
                <a:latin typeface="Times New Roman" pitchFamily="18" charset="0"/>
                <a:cs typeface="Times New Roman" pitchFamily="18" charset="0"/>
              </a:rPr>
              <a:t>Let’s </a:t>
            </a:r>
            <a:r>
              <a:rPr lang="en-GB" b="1" dirty="0">
                <a:solidFill>
                  <a:srgbClr val="0000FF"/>
                </a:solidFill>
                <a:latin typeface="Times New Roman" pitchFamily="18" charset="0"/>
                <a:cs typeface="Times New Roman" pitchFamily="18" charset="0"/>
              </a:rPr>
              <a:t>see </a:t>
            </a:r>
            <a:r>
              <a:rPr lang="en-GB" dirty="0">
                <a:latin typeface="Times New Roman" pitchFamily="18" charset="0"/>
                <a:cs typeface="Times New Roman" pitchFamily="18" charset="0"/>
              </a:rPr>
              <a:t>the</a:t>
            </a:r>
            <a:r>
              <a:rPr lang="en-GB" b="1" dirty="0">
                <a:solidFill>
                  <a:srgbClr val="0000FF"/>
                </a:solidFill>
                <a:latin typeface="Times New Roman" pitchFamily="18" charset="0"/>
                <a:cs typeface="Times New Roman" pitchFamily="18" charset="0"/>
              </a:rPr>
              <a:t> following figure </a:t>
            </a:r>
            <a:r>
              <a:rPr lang="en-GB" dirty="0">
                <a:latin typeface="Times New Roman" pitchFamily="18" charset="0"/>
                <a:cs typeface="Times New Roman" pitchFamily="18" charset="0"/>
              </a:rPr>
              <a:t>to show the </a:t>
            </a:r>
            <a:r>
              <a:rPr lang="en-GB" b="1" dirty="0">
                <a:solidFill>
                  <a:srgbClr val="0000FF"/>
                </a:solidFill>
                <a:latin typeface="Times New Roman" pitchFamily="18" charset="0"/>
                <a:cs typeface="Times New Roman" pitchFamily="18" charset="0"/>
              </a:rPr>
              <a:t>included use case includes </a:t>
            </a:r>
            <a:r>
              <a:rPr lang="en-GB" dirty="0">
                <a:latin typeface="Times New Roman" pitchFamily="18" charset="0"/>
                <a:cs typeface="Times New Roman" pitchFamily="18" charset="0"/>
              </a:rPr>
              <a:t>the</a:t>
            </a:r>
            <a:r>
              <a:rPr lang="en-GB" b="1" dirty="0">
                <a:solidFill>
                  <a:srgbClr val="0000FF"/>
                </a:solidFill>
                <a:latin typeface="Times New Roman" pitchFamily="18" charset="0"/>
                <a:cs typeface="Times New Roman" pitchFamily="18" charset="0"/>
              </a:rPr>
              <a:t> base use case</a:t>
            </a:r>
          </a:p>
          <a:p>
            <a:pPr algn="just">
              <a:lnSpc>
                <a:spcPct val="150000"/>
              </a:lnSpc>
              <a:spcBef>
                <a:spcPts val="0"/>
              </a:spcBef>
              <a:buFont typeface="Wingdings" pitchFamily="2" charset="2"/>
              <a:buChar char="Ø"/>
              <a:defRPr/>
            </a:pPr>
            <a:endParaRPr lang="en-GB" b="1" dirty="0">
              <a:solidFill>
                <a:srgbClr val="0000FF"/>
              </a:solidFill>
              <a:latin typeface="Times New Roman" pitchFamily="18" charset="0"/>
              <a:cs typeface="Times New Roman" pitchFamily="18" charset="0"/>
            </a:endParaRPr>
          </a:p>
          <a:p>
            <a:pPr algn="just">
              <a:lnSpc>
                <a:spcPct val="150000"/>
              </a:lnSpc>
              <a:spcBef>
                <a:spcPts val="0"/>
              </a:spcBef>
              <a:buFont typeface="Wingdings" pitchFamily="2" charset="2"/>
              <a:buChar char="Ø"/>
              <a:defRPr/>
            </a:pPr>
            <a:endParaRPr lang="en-GB" b="1" dirty="0">
              <a:solidFill>
                <a:srgbClr val="0000FF"/>
              </a:solidFill>
              <a:latin typeface="Times New Roman" pitchFamily="18" charset="0"/>
              <a:cs typeface="Times New Roman" pitchFamily="18" charset="0"/>
            </a:endParaRPr>
          </a:p>
          <a:p>
            <a:pPr algn="just">
              <a:lnSpc>
                <a:spcPct val="150000"/>
              </a:lnSpc>
              <a:spcBef>
                <a:spcPts val="0"/>
              </a:spcBef>
              <a:buFont typeface="Wingdings" pitchFamily="2" charset="2"/>
              <a:buChar char="Ø"/>
              <a:defRPr/>
            </a:pPr>
            <a:endParaRPr lang="en-GB" b="1" dirty="0">
              <a:solidFill>
                <a:srgbClr val="0000FF"/>
              </a:solidFill>
              <a:latin typeface="Times New Roman" pitchFamily="18" charset="0"/>
              <a:cs typeface="Times New Roman" pitchFamily="18" charset="0"/>
            </a:endParaRPr>
          </a:p>
          <a:p>
            <a:pPr algn="just">
              <a:lnSpc>
                <a:spcPct val="150000"/>
              </a:lnSpc>
              <a:spcBef>
                <a:spcPts val="0"/>
              </a:spcBef>
              <a:buFont typeface="Wingdings" pitchFamily="2" charset="2"/>
              <a:buChar char="Ø"/>
              <a:defRPr/>
            </a:pPr>
            <a:endParaRPr lang="en-GB" b="1" dirty="0">
              <a:solidFill>
                <a:srgbClr val="0000FF"/>
              </a:solidFill>
              <a:latin typeface="Times New Roman" pitchFamily="18" charset="0"/>
              <a:cs typeface="Times New Roman" pitchFamily="18" charset="0"/>
            </a:endParaRPr>
          </a:p>
          <a:p>
            <a:pPr algn="just">
              <a:lnSpc>
                <a:spcPct val="150000"/>
              </a:lnSpc>
              <a:spcBef>
                <a:spcPts val="0"/>
              </a:spcBef>
              <a:buFont typeface="Wingdings" pitchFamily="2" charset="2"/>
              <a:buChar char="Ø"/>
              <a:defRPr/>
            </a:pPr>
            <a:endParaRPr lang="en-GB" b="1" dirty="0">
              <a:solidFill>
                <a:srgbClr val="0000FF"/>
              </a:solidFill>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ü"/>
              <a:defRPr/>
            </a:pPr>
            <a:r>
              <a:rPr lang="en-GB" dirty="0">
                <a:latin typeface="Times New Roman" pitchFamily="18" charset="0"/>
                <a:cs typeface="Times New Roman" pitchFamily="18" charset="0"/>
              </a:rPr>
              <a:t>Fig: shows the relationships between use cases (include relationship)</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6114" y="2422072"/>
            <a:ext cx="7936206"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0F35C893-C4CD-4D87-9D65-21EA4BF19174}" type="slidenum">
              <a:rPr lang="en-GB" smtClean="0"/>
              <a:t>58</a:t>
            </a:fld>
            <a:endParaRPr lang="en-GB"/>
          </a:p>
        </p:txBody>
      </p:sp>
    </p:spTree>
    <p:extLst>
      <p:ext uri="{BB962C8B-B14F-4D97-AF65-F5344CB8AC3E}">
        <p14:creationId xmlns:p14="http://schemas.microsoft.com/office/powerpoint/2010/main" val="30227334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4" y="-1"/>
            <a:ext cx="11397343" cy="408215"/>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4. Identifying Relationships-------</a:t>
            </a:r>
            <a:endParaRPr lang="en-US" sz="2800" b="1" dirty="0">
              <a:solidFill>
                <a:schemeClr val="tx2"/>
              </a:solidFill>
              <a:effectLst>
                <a:outerShdw blurRad="38100" dist="38100" dir="2700000" algn="tl">
                  <a:srgbClr val="000000">
                    <a:alpha val="43137"/>
                  </a:srgbClr>
                </a:outerShdw>
              </a:effectLst>
              <a:latin typeface="Century Gothic" pitchFamily="34" charset="0"/>
            </a:endParaRPr>
          </a:p>
        </p:txBody>
      </p:sp>
      <p:sp>
        <p:nvSpPr>
          <p:cNvPr id="3" name="Content Placeholder 2"/>
          <p:cNvSpPr>
            <a:spLocks noGrp="1"/>
          </p:cNvSpPr>
          <p:nvPr>
            <p:ph idx="1"/>
          </p:nvPr>
        </p:nvSpPr>
        <p:spPr>
          <a:xfrm>
            <a:off x="0" y="293914"/>
            <a:ext cx="12192000" cy="6564086"/>
          </a:xfrm>
        </p:spPr>
        <p:txBody>
          <a:bodyPr>
            <a:noAutofit/>
          </a:bodyPr>
          <a:lstStyle/>
          <a:p>
            <a:pPr marL="0" indent="0" algn="just">
              <a:lnSpc>
                <a:spcPct val="150000"/>
              </a:lnSpc>
              <a:spcBef>
                <a:spcPts val="0"/>
              </a:spcBef>
              <a:buNone/>
              <a:defRPr/>
            </a:pPr>
            <a:r>
              <a:rPr lang="en-GB" sz="2700" b="1" dirty="0">
                <a:solidFill>
                  <a:srgbClr val="0000FF"/>
                </a:solidFill>
                <a:latin typeface="Times New Roman" pitchFamily="18" charset="0"/>
                <a:cs typeface="Times New Roman" pitchFamily="18" charset="0"/>
              </a:rPr>
              <a:t>C. Extends</a:t>
            </a:r>
          </a:p>
          <a:p>
            <a:pPr algn="just">
              <a:lnSpc>
                <a:spcPct val="150000"/>
              </a:lnSpc>
              <a:spcBef>
                <a:spcPts val="0"/>
              </a:spcBef>
              <a:buFont typeface="Wingdings" pitchFamily="2" charset="2"/>
              <a:buChar char="Ø"/>
              <a:defRPr/>
            </a:pPr>
            <a:r>
              <a:rPr lang="en-US" sz="2700" dirty="0">
                <a:latin typeface="Times New Roman" pitchFamily="18" charset="0"/>
                <a:cs typeface="Times New Roman" pitchFamily="18" charset="0"/>
              </a:rPr>
              <a:t>The</a:t>
            </a:r>
            <a:r>
              <a:rPr lang="en-US" sz="2700" b="1" dirty="0">
                <a:solidFill>
                  <a:srgbClr val="FF0066"/>
                </a:solidFill>
                <a:latin typeface="Times New Roman" pitchFamily="18" charset="0"/>
                <a:cs typeface="Times New Roman" pitchFamily="18" charset="0"/>
              </a:rPr>
              <a:t> </a:t>
            </a:r>
            <a:r>
              <a:rPr lang="en-US" sz="2700" b="1" dirty="0">
                <a:latin typeface="Times New Roman" pitchFamily="18" charset="0"/>
                <a:cs typeface="Times New Roman" pitchFamily="18" charset="0"/>
              </a:rPr>
              <a:t>base use case implicitly incorporates </a:t>
            </a:r>
            <a:r>
              <a:rPr lang="en-US" sz="2700" dirty="0">
                <a:latin typeface="Times New Roman" pitchFamily="18" charset="0"/>
                <a:cs typeface="Times New Roman" pitchFamily="18" charset="0"/>
              </a:rPr>
              <a:t>the</a:t>
            </a:r>
            <a:r>
              <a:rPr lang="en-US" sz="2700" b="1" dirty="0">
                <a:solidFill>
                  <a:srgbClr val="FF0066"/>
                </a:solidFill>
                <a:latin typeface="Times New Roman" pitchFamily="18" charset="0"/>
                <a:cs typeface="Times New Roman" pitchFamily="18" charset="0"/>
              </a:rPr>
              <a:t> behavior </a:t>
            </a:r>
            <a:r>
              <a:rPr lang="en-US" sz="2700" dirty="0">
                <a:latin typeface="Times New Roman" pitchFamily="18" charset="0"/>
                <a:cs typeface="Times New Roman" pitchFamily="18" charset="0"/>
              </a:rPr>
              <a:t>of</a:t>
            </a:r>
            <a:r>
              <a:rPr lang="en-US" sz="2700" b="1" dirty="0">
                <a:solidFill>
                  <a:srgbClr val="FF0066"/>
                </a:solidFill>
                <a:latin typeface="Times New Roman" pitchFamily="18" charset="0"/>
                <a:cs typeface="Times New Roman" pitchFamily="18" charset="0"/>
              </a:rPr>
              <a:t> another use case </a:t>
            </a:r>
            <a:r>
              <a:rPr lang="en-US" sz="2700" dirty="0">
                <a:latin typeface="Times New Roman" pitchFamily="18" charset="0"/>
                <a:cs typeface="Times New Roman" pitchFamily="18" charset="0"/>
              </a:rPr>
              <a:t>at</a:t>
            </a:r>
            <a:r>
              <a:rPr lang="en-US" sz="2700" b="1" dirty="0">
                <a:solidFill>
                  <a:srgbClr val="FF0066"/>
                </a:solidFill>
                <a:latin typeface="Times New Roman" pitchFamily="18" charset="0"/>
                <a:cs typeface="Times New Roman" pitchFamily="18" charset="0"/>
              </a:rPr>
              <a:t> </a:t>
            </a:r>
            <a:r>
              <a:rPr lang="en-US" sz="2700" b="1" dirty="0">
                <a:solidFill>
                  <a:srgbClr val="660033"/>
                </a:solidFill>
                <a:latin typeface="Times New Roman" pitchFamily="18" charset="0"/>
                <a:cs typeface="Times New Roman" pitchFamily="18" charset="0"/>
              </a:rPr>
              <a:t>certain</a:t>
            </a:r>
            <a:r>
              <a:rPr lang="en-US" sz="2700" b="1" dirty="0">
                <a:solidFill>
                  <a:srgbClr val="FF0066"/>
                </a:solidFill>
                <a:latin typeface="Times New Roman" pitchFamily="18" charset="0"/>
                <a:cs typeface="Times New Roman" pitchFamily="18" charset="0"/>
              </a:rPr>
              <a:t> </a:t>
            </a:r>
            <a:r>
              <a:rPr lang="en-US" sz="2700" b="1" dirty="0">
                <a:solidFill>
                  <a:srgbClr val="660033"/>
                </a:solidFill>
                <a:latin typeface="Times New Roman" pitchFamily="18" charset="0"/>
                <a:cs typeface="Times New Roman" pitchFamily="18" charset="0"/>
              </a:rPr>
              <a:t>points</a:t>
            </a:r>
            <a:r>
              <a:rPr lang="en-US" sz="2700" b="1" dirty="0">
                <a:solidFill>
                  <a:srgbClr val="FF0066"/>
                </a:solidFill>
                <a:latin typeface="Times New Roman" pitchFamily="18" charset="0"/>
                <a:cs typeface="Times New Roman" pitchFamily="18" charset="0"/>
              </a:rPr>
              <a:t> </a:t>
            </a:r>
            <a:r>
              <a:rPr lang="en-US" sz="2700" dirty="0">
                <a:latin typeface="Times New Roman" pitchFamily="18" charset="0"/>
                <a:cs typeface="Times New Roman" pitchFamily="18" charset="0"/>
              </a:rPr>
              <a:t>called</a:t>
            </a:r>
            <a:r>
              <a:rPr lang="en-US" sz="2700" b="1" dirty="0">
                <a:solidFill>
                  <a:srgbClr val="FF0066"/>
                </a:solidFill>
                <a:latin typeface="Times New Roman" pitchFamily="18" charset="0"/>
                <a:cs typeface="Times New Roman" pitchFamily="18" charset="0"/>
              </a:rPr>
              <a:t> </a:t>
            </a:r>
            <a:r>
              <a:rPr lang="en-US" sz="2700" b="1" dirty="0">
                <a:solidFill>
                  <a:srgbClr val="660033"/>
                </a:solidFill>
                <a:latin typeface="Times New Roman" pitchFamily="18" charset="0"/>
                <a:cs typeface="Times New Roman" pitchFamily="18" charset="0"/>
              </a:rPr>
              <a:t>extension</a:t>
            </a:r>
            <a:r>
              <a:rPr lang="en-US" sz="2700" b="1" dirty="0">
                <a:solidFill>
                  <a:srgbClr val="FF0066"/>
                </a:solidFill>
                <a:latin typeface="Times New Roman" pitchFamily="18" charset="0"/>
                <a:cs typeface="Times New Roman" pitchFamily="18" charset="0"/>
              </a:rPr>
              <a:t> </a:t>
            </a:r>
            <a:r>
              <a:rPr lang="en-US" sz="2700" b="1" dirty="0">
                <a:solidFill>
                  <a:srgbClr val="660033"/>
                </a:solidFill>
                <a:latin typeface="Times New Roman" pitchFamily="18" charset="0"/>
                <a:cs typeface="Times New Roman" pitchFamily="18" charset="0"/>
              </a:rPr>
              <a:t>points</a:t>
            </a:r>
            <a:r>
              <a:rPr lang="en-GB" sz="2700" dirty="0">
                <a:latin typeface="Times New Roman" pitchFamily="18" charset="0"/>
                <a:cs typeface="Times New Roman" pitchFamily="18" charset="0"/>
              </a:rPr>
              <a:t>.</a:t>
            </a:r>
          </a:p>
          <a:p>
            <a:pPr algn="just">
              <a:lnSpc>
                <a:spcPct val="150000"/>
              </a:lnSpc>
              <a:spcBef>
                <a:spcPts val="0"/>
              </a:spcBef>
              <a:buFont typeface="Wingdings" pitchFamily="2" charset="2"/>
              <a:buChar char="§"/>
              <a:defRPr/>
            </a:pPr>
            <a:r>
              <a:rPr lang="en-US" sz="2700" dirty="0">
                <a:latin typeface="Times New Roman" pitchFamily="18" charset="0"/>
                <a:cs typeface="Times New Roman" pitchFamily="18" charset="0"/>
              </a:rPr>
              <a:t>The </a:t>
            </a:r>
            <a:r>
              <a:rPr lang="en-US" sz="2700" b="1" dirty="0">
                <a:solidFill>
                  <a:srgbClr val="0000FF"/>
                </a:solidFill>
                <a:latin typeface="Times New Roman" pitchFamily="18" charset="0"/>
                <a:cs typeface="Times New Roman" pitchFamily="18" charset="0"/>
              </a:rPr>
              <a:t>base use case </a:t>
            </a:r>
            <a:r>
              <a:rPr lang="en-US" sz="2700" dirty="0">
                <a:latin typeface="Times New Roman" pitchFamily="18" charset="0"/>
                <a:cs typeface="Times New Roman" pitchFamily="18" charset="0"/>
              </a:rPr>
              <a:t>may</a:t>
            </a:r>
            <a:r>
              <a:rPr lang="en-US" sz="2700" b="1" dirty="0">
                <a:solidFill>
                  <a:srgbClr val="0000FF"/>
                </a:solidFill>
                <a:latin typeface="Times New Roman" pitchFamily="18" charset="0"/>
                <a:cs typeface="Times New Roman" pitchFamily="18" charset="0"/>
              </a:rPr>
              <a:t> stand alone</a:t>
            </a:r>
            <a:r>
              <a:rPr lang="en-US" sz="2700" dirty="0">
                <a:latin typeface="Times New Roman" pitchFamily="18" charset="0"/>
                <a:cs typeface="Times New Roman" pitchFamily="18" charset="0"/>
              </a:rPr>
              <a:t>, but </a:t>
            </a:r>
            <a:r>
              <a:rPr lang="en-US" sz="2700" b="1" dirty="0">
                <a:solidFill>
                  <a:srgbClr val="339933"/>
                </a:solidFill>
                <a:latin typeface="Times New Roman" pitchFamily="18" charset="0"/>
                <a:cs typeface="Times New Roman" pitchFamily="18" charset="0"/>
              </a:rPr>
              <a:t>under certain conditions </a:t>
            </a:r>
            <a:r>
              <a:rPr lang="en-US" sz="2700" dirty="0">
                <a:latin typeface="Times New Roman" pitchFamily="18" charset="0"/>
                <a:cs typeface="Times New Roman" pitchFamily="18" charset="0"/>
              </a:rPr>
              <a:t>its</a:t>
            </a:r>
            <a:r>
              <a:rPr lang="en-US" sz="2700" b="1" dirty="0">
                <a:solidFill>
                  <a:srgbClr val="339933"/>
                </a:solidFill>
                <a:latin typeface="Times New Roman" pitchFamily="18" charset="0"/>
                <a:cs typeface="Times New Roman" pitchFamily="18" charset="0"/>
              </a:rPr>
              <a:t> behavior </a:t>
            </a:r>
            <a:r>
              <a:rPr lang="en-US" sz="2700" dirty="0">
                <a:latin typeface="Times New Roman" pitchFamily="18" charset="0"/>
                <a:cs typeface="Times New Roman" pitchFamily="18" charset="0"/>
              </a:rPr>
              <a:t>may be </a:t>
            </a:r>
            <a:r>
              <a:rPr lang="en-US" sz="2700" b="1" dirty="0">
                <a:solidFill>
                  <a:srgbClr val="339933"/>
                </a:solidFill>
                <a:latin typeface="Times New Roman" pitchFamily="18" charset="0"/>
                <a:cs typeface="Times New Roman" pitchFamily="18" charset="0"/>
              </a:rPr>
              <a:t>extended</a:t>
            </a:r>
            <a:r>
              <a:rPr lang="en-US" sz="2700" dirty="0">
                <a:latin typeface="Times New Roman" pitchFamily="18" charset="0"/>
                <a:cs typeface="Times New Roman" pitchFamily="18" charset="0"/>
              </a:rPr>
              <a:t> by the </a:t>
            </a:r>
            <a:r>
              <a:rPr lang="en-US" sz="2700" b="1" dirty="0">
                <a:solidFill>
                  <a:srgbClr val="FF0066"/>
                </a:solidFill>
                <a:latin typeface="Times New Roman" pitchFamily="18" charset="0"/>
                <a:cs typeface="Times New Roman" pitchFamily="18" charset="0"/>
              </a:rPr>
              <a:t>behavior </a:t>
            </a:r>
            <a:r>
              <a:rPr lang="en-US" sz="2700" dirty="0">
                <a:latin typeface="Times New Roman" pitchFamily="18" charset="0"/>
                <a:cs typeface="Times New Roman" pitchFamily="18" charset="0"/>
              </a:rPr>
              <a:t>of </a:t>
            </a:r>
            <a:r>
              <a:rPr lang="en-US" sz="2700" b="1" dirty="0">
                <a:solidFill>
                  <a:srgbClr val="FF0066"/>
                </a:solidFill>
                <a:latin typeface="Times New Roman" pitchFamily="18" charset="0"/>
                <a:cs typeface="Times New Roman" pitchFamily="18" charset="0"/>
              </a:rPr>
              <a:t>another use case</a:t>
            </a:r>
            <a:r>
              <a:rPr lang="en-US" sz="2700" dirty="0">
                <a:latin typeface="Times New Roman" pitchFamily="18" charset="0"/>
                <a:cs typeface="Times New Roman" pitchFamily="18" charset="0"/>
              </a:rPr>
              <a:t>.</a:t>
            </a:r>
          </a:p>
          <a:p>
            <a:pPr algn="just">
              <a:lnSpc>
                <a:spcPct val="150000"/>
              </a:lnSpc>
              <a:spcBef>
                <a:spcPts val="0"/>
              </a:spcBef>
              <a:buFont typeface="Wingdings" pitchFamily="2" charset="2"/>
              <a:buChar char="§"/>
              <a:defRPr/>
            </a:pPr>
            <a:r>
              <a:rPr lang="en-US" sz="2700" b="1" dirty="0">
                <a:latin typeface="Times New Roman" pitchFamily="18" charset="0"/>
                <a:cs typeface="Times New Roman" pitchFamily="18" charset="0"/>
              </a:rPr>
              <a:t>Enables </a:t>
            </a:r>
            <a:r>
              <a:rPr lang="en-US" sz="2700" dirty="0">
                <a:latin typeface="Times New Roman" pitchFamily="18" charset="0"/>
                <a:cs typeface="Times New Roman" pitchFamily="18" charset="0"/>
              </a:rPr>
              <a:t>to</a:t>
            </a:r>
            <a:r>
              <a:rPr lang="en-US" sz="2700" b="1" dirty="0">
                <a:latin typeface="Times New Roman" pitchFamily="18" charset="0"/>
                <a:cs typeface="Times New Roman" pitchFamily="18" charset="0"/>
              </a:rPr>
              <a:t> model optional </a:t>
            </a:r>
            <a:r>
              <a:rPr lang="en-US" sz="2700" dirty="0">
                <a:latin typeface="Times New Roman" pitchFamily="18" charset="0"/>
                <a:cs typeface="Times New Roman" pitchFamily="18" charset="0"/>
              </a:rPr>
              <a:t>behavior</a:t>
            </a:r>
            <a:r>
              <a:rPr lang="en-US" sz="2700" b="1" dirty="0">
                <a:latin typeface="Times New Roman" pitchFamily="18" charset="0"/>
                <a:cs typeface="Times New Roman" pitchFamily="18" charset="0"/>
              </a:rPr>
              <a:t> </a:t>
            </a:r>
            <a:r>
              <a:rPr lang="en-US" sz="2700" dirty="0">
                <a:latin typeface="Times New Roman" pitchFamily="18" charset="0"/>
                <a:cs typeface="Times New Roman" pitchFamily="18" charset="0"/>
              </a:rPr>
              <a:t>or</a:t>
            </a:r>
            <a:r>
              <a:rPr lang="en-US" sz="2700" b="1" dirty="0">
                <a:latin typeface="Times New Roman" pitchFamily="18" charset="0"/>
                <a:cs typeface="Times New Roman" pitchFamily="18" charset="0"/>
              </a:rPr>
              <a:t> branching under conditions</a:t>
            </a:r>
          </a:p>
          <a:p>
            <a:pPr algn="just">
              <a:lnSpc>
                <a:spcPct val="150000"/>
              </a:lnSpc>
              <a:spcBef>
                <a:spcPts val="0"/>
              </a:spcBef>
              <a:buFont typeface="Wingdings" panose="05000000000000000000" pitchFamily="2" charset="2"/>
              <a:buChar char="ü"/>
              <a:defRPr/>
            </a:pPr>
            <a:r>
              <a:rPr lang="en-GB" sz="2700" dirty="0">
                <a:latin typeface="Times New Roman" pitchFamily="18" charset="0"/>
                <a:cs typeface="Times New Roman" pitchFamily="18" charset="0"/>
              </a:rPr>
              <a:t>It is </a:t>
            </a:r>
            <a:r>
              <a:rPr lang="en-GB" sz="2700" b="1" dirty="0">
                <a:latin typeface="Times New Roman" pitchFamily="18" charset="0"/>
                <a:cs typeface="Times New Roman" pitchFamily="18" charset="0"/>
              </a:rPr>
              <a:t>denoted </a:t>
            </a:r>
            <a:r>
              <a:rPr lang="en-GB" sz="2700" dirty="0">
                <a:latin typeface="Times New Roman" pitchFamily="18" charset="0"/>
                <a:cs typeface="Times New Roman" pitchFamily="18" charset="0"/>
              </a:rPr>
              <a:t>as </a:t>
            </a:r>
            <a:r>
              <a:rPr lang="en-GB" sz="2700" b="1" dirty="0">
                <a:solidFill>
                  <a:srgbClr val="0000FF"/>
                </a:solidFill>
                <a:latin typeface="Times New Roman" pitchFamily="18" charset="0"/>
                <a:cs typeface="Times New Roman" pitchFamily="18" charset="0"/>
              </a:rPr>
              <a:t>dashed lines </a:t>
            </a:r>
            <a:r>
              <a:rPr lang="en-GB" sz="2700" dirty="0">
                <a:latin typeface="Times New Roman" pitchFamily="18" charset="0"/>
                <a:cs typeface="Times New Roman" pitchFamily="18" charset="0"/>
              </a:rPr>
              <a:t>or</a:t>
            </a:r>
            <a:r>
              <a:rPr lang="en-GB" sz="2700" b="1" dirty="0">
                <a:solidFill>
                  <a:srgbClr val="0000FF"/>
                </a:solidFill>
                <a:latin typeface="Times New Roman" pitchFamily="18" charset="0"/>
                <a:cs typeface="Times New Roman" pitchFamily="18" charset="0"/>
              </a:rPr>
              <a:t> paths </a:t>
            </a:r>
            <a:r>
              <a:rPr lang="en-GB" sz="2700" dirty="0">
                <a:latin typeface="Times New Roman" pitchFamily="18" charset="0"/>
                <a:cs typeface="Times New Roman" pitchFamily="18" charset="0"/>
              </a:rPr>
              <a:t>with an </a:t>
            </a:r>
            <a:r>
              <a:rPr lang="en-GB" sz="2700" b="1" dirty="0">
                <a:solidFill>
                  <a:srgbClr val="0000FF"/>
                </a:solidFill>
                <a:latin typeface="Times New Roman" pitchFamily="18" charset="0"/>
                <a:cs typeface="Times New Roman" pitchFamily="18" charset="0"/>
              </a:rPr>
              <a:t>open arrow-head pointing </a:t>
            </a:r>
            <a:r>
              <a:rPr lang="en-GB" sz="2700" dirty="0">
                <a:latin typeface="Times New Roman" pitchFamily="18" charset="0"/>
                <a:cs typeface="Times New Roman" pitchFamily="18" charset="0"/>
              </a:rPr>
              <a:t>an </a:t>
            </a:r>
            <a:r>
              <a:rPr lang="en-GB" sz="2700" b="1" dirty="0">
                <a:solidFill>
                  <a:srgbClr val="0000FF"/>
                </a:solidFill>
                <a:latin typeface="Times New Roman" pitchFamily="18" charset="0"/>
                <a:cs typeface="Times New Roman" pitchFamily="18" charset="0"/>
              </a:rPr>
              <a:t>extension use case </a:t>
            </a:r>
            <a:r>
              <a:rPr lang="en-GB" sz="2700" dirty="0">
                <a:latin typeface="Times New Roman" pitchFamily="18" charset="0"/>
                <a:cs typeface="Times New Roman" pitchFamily="18" charset="0"/>
              </a:rPr>
              <a:t>and</a:t>
            </a:r>
            <a:r>
              <a:rPr lang="en-GB" sz="2700" b="1" dirty="0">
                <a:solidFill>
                  <a:srgbClr val="0000FF"/>
                </a:solidFill>
                <a:latin typeface="Times New Roman" pitchFamily="18" charset="0"/>
                <a:cs typeface="Times New Roman" pitchFamily="18" charset="0"/>
              </a:rPr>
              <a:t> </a:t>
            </a:r>
            <a:r>
              <a:rPr lang="en-GB" sz="2700" dirty="0">
                <a:latin typeface="Times New Roman" pitchFamily="18" charset="0"/>
                <a:cs typeface="Times New Roman" pitchFamily="18" charset="0"/>
              </a:rPr>
              <a:t>are</a:t>
            </a:r>
            <a:r>
              <a:rPr lang="en-GB" sz="2700" b="1" dirty="0">
                <a:solidFill>
                  <a:srgbClr val="0000FF"/>
                </a:solidFill>
                <a:latin typeface="Times New Roman" pitchFamily="18" charset="0"/>
                <a:cs typeface="Times New Roman" pitchFamily="18" charset="0"/>
              </a:rPr>
              <a:t> </a:t>
            </a:r>
            <a:r>
              <a:rPr lang="en-GB" sz="2700" dirty="0">
                <a:latin typeface="Times New Roman" pitchFamily="18" charset="0"/>
                <a:cs typeface="Times New Roman" pitchFamily="18" charset="0"/>
              </a:rPr>
              <a:t>labelled with the </a:t>
            </a:r>
            <a:r>
              <a:rPr lang="en-GB" sz="2700" b="1" dirty="0">
                <a:solidFill>
                  <a:srgbClr val="339933"/>
                </a:solidFill>
                <a:latin typeface="Times New Roman" pitchFamily="18" charset="0"/>
                <a:cs typeface="Times New Roman" pitchFamily="18" charset="0"/>
              </a:rPr>
              <a:t>&lt;&lt;extend&gt;&gt; </a:t>
            </a:r>
            <a:r>
              <a:rPr lang="en-GB" sz="2700" dirty="0">
                <a:latin typeface="Times New Roman" pitchFamily="18" charset="0"/>
                <a:cs typeface="Times New Roman" pitchFamily="18" charset="0"/>
              </a:rPr>
              <a:t>keyword (stereotype).</a:t>
            </a:r>
          </a:p>
          <a:p>
            <a:pPr algn="just">
              <a:lnSpc>
                <a:spcPct val="150000"/>
              </a:lnSpc>
              <a:spcBef>
                <a:spcPts val="0"/>
              </a:spcBef>
              <a:buFont typeface="Wingdings" panose="05000000000000000000" pitchFamily="2" charset="2"/>
              <a:buChar char="§"/>
              <a:defRPr/>
            </a:pPr>
            <a:r>
              <a:rPr lang="en-US" sz="2700" b="1" dirty="0">
                <a:solidFill>
                  <a:srgbClr val="0000FF"/>
                </a:solidFill>
                <a:latin typeface="Times New Roman" pitchFamily="18" charset="0"/>
                <a:cs typeface="Times New Roman" pitchFamily="18" charset="0"/>
              </a:rPr>
              <a:t>Extend relationship </a:t>
            </a:r>
            <a:r>
              <a:rPr lang="en-US" sz="2700" b="1" dirty="0">
                <a:solidFill>
                  <a:srgbClr val="FF0066"/>
                </a:solidFill>
                <a:latin typeface="Times New Roman" pitchFamily="18" charset="0"/>
                <a:cs typeface="Times New Roman" pitchFamily="18" charset="0"/>
              </a:rPr>
              <a:t>– </a:t>
            </a:r>
            <a:r>
              <a:rPr lang="en-US" sz="2700" dirty="0">
                <a:latin typeface="Times New Roman" pitchFamily="18" charset="0"/>
                <a:cs typeface="Times New Roman" pitchFamily="18" charset="0"/>
              </a:rPr>
              <a:t>is</a:t>
            </a:r>
            <a:r>
              <a:rPr lang="en-US" sz="2700" b="1" dirty="0">
                <a:solidFill>
                  <a:srgbClr val="FF0066"/>
                </a:solidFill>
                <a:latin typeface="Times New Roman" pitchFamily="18" charset="0"/>
                <a:cs typeface="Times New Roman" pitchFamily="18" charset="0"/>
              </a:rPr>
              <a:t> used </a:t>
            </a:r>
            <a:r>
              <a:rPr lang="en-US" sz="2700" dirty="0">
                <a:latin typeface="Times New Roman" pitchFamily="18" charset="0"/>
                <a:cs typeface="Times New Roman" pitchFamily="18" charset="0"/>
              </a:rPr>
              <a:t>to </a:t>
            </a:r>
            <a:r>
              <a:rPr lang="en-US" sz="2700" b="1" dirty="0">
                <a:solidFill>
                  <a:srgbClr val="FF0066"/>
                </a:solidFill>
                <a:latin typeface="Times New Roman" pitchFamily="18" charset="0"/>
                <a:cs typeface="Times New Roman" pitchFamily="18" charset="0"/>
              </a:rPr>
              <a:t>show linking </a:t>
            </a:r>
            <a:r>
              <a:rPr lang="en-US" sz="2700" dirty="0">
                <a:latin typeface="Times New Roman" pitchFamily="18" charset="0"/>
                <a:cs typeface="Times New Roman" pitchFamily="18" charset="0"/>
              </a:rPr>
              <a:t>an </a:t>
            </a:r>
            <a:r>
              <a:rPr lang="en-US" sz="2700" b="1" dirty="0">
                <a:solidFill>
                  <a:srgbClr val="FF0066"/>
                </a:solidFill>
                <a:latin typeface="Times New Roman" pitchFamily="18" charset="0"/>
                <a:cs typeface="Times New Roman" pitchFamily="18" charset="0"/>
              </a:rPr>
              <a:t>optional use case  </a:t>
            </a:r>
            <a:r>
              <a:rPr lang="en-US" sz="2700" dirty="0">
                <a:latin typeface="Times New Roman" pitchFamily="18" charset="0"/>
                <a:cs typeface="Times New Roman" pitchFamily="18" charset="0"/>
              </a:rPr>
              <a:t>to a</a:t>
            </a:r>
            <a:r>
              <a:rPr lang="en-US" sz="2700" b="1" dirty="0">
                <a:solidFill>
                  <a:srgbClr val="FF0066"/>
                </a:solidFill>
                <a:latin typeface="Times New Roman" pitchFamily="18" charset="0"/>
                <a:cs typeface="Times New Roman" pitchFamily="18" charset="0"/>
              </a:rPr>
              <a:t> standard use case</a:t>
            </a:r>
            <a:r>
              <a:rPr lang="en-US" sz="2700" dirty="0">
                <a:latin typeface="Times New Roman" pitchFamily="18" charset="0"/>
                <a:cs typeface="Times New Roman" pitchFamily="18" charset="0"/>
              </a:rPr>
              <a:t>.</a:t>
            </a:r>
          </a:p>
          <a:p>
            <a:pPr algn="just">
              <a:lnSpc>
                <a:spcPct val="150000"/>
              </a:lnSpc>
              <a:spcBef>
                <a:spcPts val="0"/>
              </a:spcBef>
              <a:buFont typeface="Wingdings" pitchFamily="2" charset="2"/>
              <a:buChar char="Ø"/>
              <a:defRPr/>
            </a:pPr>
            <a:endParaRPr lang="en-GB" sz="2700" b="1" dirty="0">
              <a:solidFill>
                <a:srgbClr val="339933"/>
              </a:solidFill>
              <a:latin typeface="Times New Roman" pitchFamily="18" charset="0"/>
              <a:cs typeface="Times New Roman" pitchFamily="18" charset="0"/>
            </a:endParaRPr>
          </a:p>
          <a:p>
            <a:pPr marL="0" indent="0" algn="just">
              <a:lnSpc>
                <a:spcPct val="150000"/>
              </a:lnSpc>
              <a:spcBef>
                <a:spcPts val="0"/>
              </a:spcBef>
              <a:buNone/>
              <a:defRPr/>
            </a:pPr>
            <a:endParaRPr lang="en-GB" sz="27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F35C893-C4CD-4D87-9D65-21EA4BF19174}" type="slidenum">
              <a:rPr lang="en-GB" smtClean="0"/>
              <a:t>59</a:t>
            </a:fld>
            <a:endParaRPr lang="en-GB"/>
          </a:p>
        </p:txBody>
      </p:sp>
    </p:spTree>
    <p:extLst>
      <p:ext uri="{BB962C8B-B14F-4D97-AF65-F5344CB8AC3E}">
        <p14:creationId xmlns:p14="http://schemas.microsoft.com/office/powerpoint/2010/main" val="95059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53960"/>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3.1 System/Software Development Life Cycle---- </a:t>
            </a:r>
          </a:p>
        </p:txBody>
      </p:sp>
      <p:sp>
        <p:nvSpPr>
          <p:cNvPr id="3" name="Content Placeholder 2"/>
          <p:cNvSpPr>
            <a:spLocks noGrp="1"/>
          </p:cNvSpPr>
          <p:nvPr>
            <p:ph idx="1"/>
          </p:nvPr>
        </p:nvSpPr>
        <p:spPr>
          <a:xfrm>
            <a:off x="0" y="353960"/>
            <a:ext cx="12192000" cy="6504039"/>
          </a:xfrm>
        </p:spPr>
        <p:txBody>
          <a:bodyPr>
            <a:noAutofit/>
          </a:bodyPr>
          <a:lstStyle/>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Throughout the </a:t>
            </a:r>
            <a:r>
              <a:rPr lang="en-GB" sz="2600" b="1" dirty="0">
                <a:solidFill>
                  <a:srgbClr val="0000CC"/>
                </a:solidFill>
                <a:latin typeface="Times New Roman" panose="02020603050405020304" pitchFamily="18" charset="0"/>
                <a:cs typeface="Times New Roman" panose="02020603050405020304" pitchFamily="18" charset="0"/>
              </a:rPr>
              <a:t>SDLC, proper documentation</a:t>
            </a:r>
            <a:r>
              <a:rPr lang="en-GB" sz="2600" dirty="0">
                <a:solidFill>
                  <a:srgbClr val="0000CC"/>
                </a:solidFill>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version control,</a:t>
            </a:r>
            <a:r>
              <a:rPr lang="en-GB" sz="2600"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sz="2600" b="1" dirty="0">
                <a:solidFill>
                  <a:srgbClr val="D60093"/>
                </a:solidFill>
                <a:latin typeface="Times New Roman" panose="02020603050405020304" pitchFamily="18" charset="0"/>
                <a:cs typeface="Times New Roman" panose="02020603050405020304" pitchFamily="18" charset="0"/>
              </a:rPr>
              <a:t>		project</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management</a:t>
            </a:r>
            <a:r>
              <a:rPr lang="en-GB" sz="2600" dirty="0">
                <a:latin typeface="Times New Roman" panose="02020603050405020304" pitchFamily="18" charset="0"/>
                <a:cs typeface="Times New Roman" panose="02020603050405020304" pitchFamily="18" charset="0"/>
              </a:rPr>
              <a:t> practices are </a:t>
            </a:r>
            <a:r>
              <a:rPr lang="en-GB" sz="2600" b="1" dirty="0">
                <a:latin typeface="Times New Roman" panose="02020603050405020304" pitchFamily="18" charset="0"/>
                <a:cs typeface="Times New Roman" panose="02020603050405020304" pitchFamily="18" charset="0"/>
              </a:rPr>
              <a:t>essential</a:t>
            </a:r>
            <a:r>
              <a:rPr lang="en-GB" sz="2600" dirty="0">
                <a:latin typeface="Times New Roman" panose="02020603050405020304" pitchFamily="18" charset="0"/>
                <a:cs typeface="Times New Roman" panose="02020603050405020304" pitchFamily="18" charset="0"/>
              </a:rPr>
              <a:t> to </a:t>
            </a:r>
            <a:r>
              <a:rPr lang="en-GB" sz="2600" b="1" dirty="0">
                <a:latin typeface="Times New Roman" panose="02020603050405020304" pitchFamily="18" charset="0"/>
                <a:cs typeface="Times New Roman" panose="02020603050405020304" pitchFamily="18" charset="0"/>
              </a:rPr>
              <a:t>ensure</a:t>
            </a:r>
            <a:r>
              <a:rPr lang="en-GB" sz="2600" dirty="0">
                <a:latin typeface="Times New Roman" panose="02020603050405020304" pitchFamily="18" charset="0"/>
                <a:cs typeface="Times New Roman" panose="02020603050405020304" pitchFamily="18" charset="0"/>
              </a:rPr>
              <a:t> that the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software development process</a:t>
            </a:r>
            <a:r>
              <a:rPr lang="en-GB" sz="2600" dirty="0">
                <a:solidFill>
                  <a:srgbClr val="006600"/>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is </a:t>
            </a:r>
            <a:r>
              <a:rPr lang="en-GB" sz="2600" b="1" dirty="0">
                <a:solidFill>
                  <a:srgbClr val="006600"/>
                </a:solidFill>
                <a:latin typeface="Times New Roman" panose="02020603050405020304" pitchFamily="18" charset="0"/>
                <a:cs typeface="Times New Roman" panose="02020603050405020304" pitchFamily="18" charset="0"/>
              </a:rPr>
              <a:t>well-organized</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b="1" dirty="0">
                <a:solidFill>
                  <a:srgbClr val="006600"/>
                </a:solidFill>
                <a:latin typeface="Times New Roman" panose="02020603050405020304" pitchFamily="18" charset="0"/>
                <a:cs typeface="Times New Roman" panose="02020603050405020304" pitchFamily="18" charset="0"/>
              </a:rPr>
              <a:t>						transparent</a:t>
            </a:r>
            <a:r>
              <a:rPr lang="en-GB" sz="2600" dirty="0">
                <a:latin typeface="Times New Roman" panose="02020603050405020304" pitchFamily="18" charset="0"/>
                <a:cs typeface="Times New Roman" panose="02020603050405020304" pitchFamily="18" charset="0"/>
              </a:rPr>
              <a:t>, and </a:t>
            </a:r>
            <a:r>
              <a:rPr lang="en-GB" sz="2600" b="1" dirty="0">
                <a:solidFill>
                  <a:srgbClr val="006600"/>
                </a:solidFill>
                <a:latin typeface="Times New Roman" panose="02020603050405020304" pitchFamily="18" charset="0"/>
                <a:cs typeface="Times New Roman" panose="02020603050405020304" pitchFamily="18" charset="0"/>
              </a:rPr>
              <a:t>efficient</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Additionally, </a:t>
            </a:r>
            <a:r>
              <a:rPr lang="en-GB" sz="2600" b="1" dirty="0">
                <a:solidFill>
                  <a:srgbClr val="660033"/>
                </a:solidFill>
                <a:latin typeface="Times New Roman" panose="02020603050405020304" pitchFamily="18" charset="0"/>
                <a:cs typeface="Times New Roman" panose="02020603050405020304" pitchFamily="18" charset="0"/>
              </a:rPr>
              <a:t>collaboration</a:t>
            </a:r>
            <a:r>
              <a:rPr lang="en-GB" sz="2600" dirty="0">
                <a:latin typeface="Times New Roman" panose="02020603050405020304" pitchFamily="18" charset="0"/>
                <a:cs typeface="Times New Roman" panose="02020603050405020304" pitchFamily="18" charset="0"/>
              </a:rPr>
              <a:t> and </a:t>
            </a:r>
            <a:r>
              <a:rPr lang="en-GB" sz="2600" b="1" dirty="0">
                <a:solidFill>
                  <a:srgbClr val="660033"/>
                </a:solidFill>
                <a:latin typeface="Times New Roman" panose="02020603050405020304" pitchFamily="18" charset="0"/>
                <a:cs typeface="Times New Roman" panose="02020603050405020304" pitchFamily="18" charset="0"/>
              </a:rPr>
              <a:t>communication</a:t>
            </a:r>
            <a:r>
              <a:rPr lang="en-GB" sz="2600" dirty="0">
                <a:latin typeface="Times New Roman" panose="02020603050405020304" pitchFamily="18" charset="0"/>
                <a:cs typeface="Times New Roman" panose="02020603050405020304" pitchFamily="18" charset="0"/>
              </a:rPr>
              <a:t> among </a:t>
            </a:r>
            <a:r>
              <a:rPr lang="en-GB" sz="2600" b="1" dirty="0">
                <a:solidFill>
                  <a:srgbClr val="660033"/>
                </a:solidFill>
                <a:latin typeface="Times New Roman" panose="02020603050405020304" pitchFamily="18" charset="0"/>
                <a:cs typeface="Times New Roman" panose="02020603050405020304" pitchFamily="18" charset="0"/>
              </a:rPr>
              <a:t>stakeholders</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teams</a:t>
            </a:r>
            <a:r>
              <a:rPr lang="en-GB" sz="2600" dirty="0">
                <a:latin typeface="Times New Roman" panose="02020603050405020304" pitchFamily="18" charset="0"/>
                <a:cs typeface="Times New Roman" panose="02020603050405020304" pitchFamily="18" charset="0"/>
              </a:rPr>
              <a:t>, and other </a:t>
            </a:r>
            <a:r>
              <a:rPr lang="en-GB" sz="2600" b="1" dirty="0">
                <a:solidFill>
                  <a:srgbClr val="6600CC"/>
                </a:solidFill>
                <a:latin typeface="Times New Roman" panose="02020603050405020304" pitchFamily="18" charset="0"/>
                <a:cs typeface="Times New Roman" panose="02020603050405020304" pitchFamily="18" charset="0"/>
              </a:rPr>
              <a:t>project</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participants</a:t>
            </a:r>
            <a:r>
              <a:rPr lang="en-GB" sz="2600" dirty="0">
                <a:latin typeface="Times New Roman" panose="02020603050405020304" pitchFamily="18" charset="0"/>
                <a:cs typeface="Times New Roman" panose="02020603050405020304" pitchFamily="18" charset="0"/>
              </a:rPr>
              <a:t> are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critical</a:t>
            </a:r>
            <a:r>
              <a:rPr lang="en-GB" sz="2600" dirty="0">
                <a:latin typeface="Times New Roman" panose="02020603050405020304" pitchFamily="18" charset="0"/>
                <a:cs typeface="Times New Roman" panose="02020603050405020304" pitchFamily="18" charset="0"/>
              </a:rPr>
              <a:t> for </a:t>
            </a:r>
            <a:r>
              <a:rPr lang="en-GB" sz="2600" b="1" dirty="0">
                <a:latin typeface="Times New Roman" panose="02020603050405020304" pitchFamily="18" charset="0"/>
                <a:cs typeface="Times New Roman" panose="02020603050405020304" pitchFamily="18" charset="0"/>
              </a:rPr>
              <a:t>successful</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delivery</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Various </a:t>
            </a:r>
            <a:r>
              <a:rPr lang="en-GB" sz="2600" b="1" dirty="0">
                <a:latin typeface="Times New Roman" panose="02020603050405020304" pitchFamily="18" charset="0"/>
                <a:cs typeface="Times New Roman" panose="02020603050405020304" pitchFamily="18" charset="0"/>
              </a:rPr>
              <a:t>methodologies</a:t>
            </a:r>
            <a:r>
              <a:rPr lang="en-GB" sz="2600" dirty="0">
                <a:latin typeface="Times New Roman" panose="02020603050405020304" pitchFamily="18" charset="0"/>
                <a:cs typeface="Times New Roman" panose="02020603050405020304" pitchFamily="18" charset="0"/>
              </a:rPr>
              <a:t>, such as </a:t>
            </a:r>
            <a:r>
              <a:rPr lang="en-GB" sz="2600" b="1" dirty="0">
                <a:solidFill>
                  <a:srgbClr val="0000CC"/>
                </a:solidFill>
                <a:latin typeface="Times New Roman" panose="02020603050405020304" pitchFamily="18" charset="0"/>
                <a:cs typeface="Times New Roman" panose="02020603050405020304" pitchFamily="18" charset="0"/>
              </a:rPr>
              <a:t>Waterfall, Agile</a:t>
            </a:r>
            <a:r>
              <a:rPr lang="en-GB" sz="2600" dirty="0">
                <a:latin typeface="Times New Roman" panose="02020603050405020304" pitchFamily="18" charset="0"/>
                <a:cs typeface="Times New Roman" panose="02020603050405020304" pitchFamily="18" charset="0"/>
              </a:rPr>
              <a:t>, and </a:t>
            </a:r>
            <a:r>
              <a:rPr lang="en-GB" sz="2600" b="1" dirty="0">
                <a:solidFill>
                  <a:srgbClr val="0000CC"/>
                </a:solidFill>
                <a:latin typeface="Times New Roman" panose="02020603050405020304" pitchFamily="18" charset="0"/>
                <a:cs typeface="Times New Roman" panose="02020603050405020304" pitchFamily="18" charset="0"/>
              </a:rPr>
              <a:t>DevOps</a:t>
            </a:r>
            <a:r>
              <a:rPr lang="en-GB" sz="2600" dirty="0">
                <a:latin typeface="Times New Roman" panose="02020603050405020304" pitchFamily="18" charset="0"/>
                <a:cs typeface="Times New Roman" panose="02020603050405020304" pitchFamily="18" charset="0"/>
              </a:rPr>
              <a:t>, provide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frameworks</a:t>
            </a:r>
            <a:r>
              <a:rPr lang="en-GB" sz="2600" dirty="0">
                <a:latin typeface="Times New Roman" panose="02020603050405020304" pitchFamily="18" charset="0"/>
                <a:cs typeface="Times New Roman" panose="02020603050405020304" pitchFamily="18" charset="0"/>
              </a:rPr>
              <a:t> for </a:t>
            </a:r>
            <a:r>
              <a:rPr lang="en-GB" sz="2600" b="1" dirty="0">
                <a:solidFill>
                  <a:srgbClr val="FF0000"/>
                </a:solidFill>
                <a:latin typeface="Times New Roman" panose="02020603050405020304" pitchFamily="18" charset="0"/>
                <a:cs typeface="Times New Roman" panose="02020603050405020304" pitchFamily="18" charset="0"/>
              </a:rPr>
              <a:t>implementing</a:t>
            </a:r>
            <a:r>
              <a:rPr lang="en-GB" sz="2600" dirty="0">
                <a:latin typeface="Times New Roman" panose="02020603050405020304" pitchFamily="18" charset="0"/>
                <a:cs typeface="Times New Roman" panose="02020603050405020304" pitchFamily="18" charset="0"/>
              </a:rPr>
              <a:t> the </a:t>
            </a:r>
            <a:r>
              <a:rPr lang="en-GB" sz="2600" b="1" dirty="0">
                <a:solidFill>
                  <a:srgbClr val="FF0000"/>
                </a:solidFill>
                <a:latin typeface="Times New Roman" panose="02020603050405020304" pitchFamily="18" charset="0"/>
                <a:cs typeface="Times New Roman" panose="02020603050405020304" pitchFamily="18" charset="0"/>
              </a:rPr>
              <a:t>SDLC</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each with its </a:t>
            </a:r>
            <a:r>
              <a:rPr lang="en-GB" sz="2600" b="1" dirty="0">
                <a:latin typeface="Times New Roman" panose="02020603050405020304" pitchFamily="18" charset="0"/>
                <a:cs typeface="Times New Roman" panose="02020603050405020304" pitchFamily="18" charset="0"/>
              </a:rPr>
              <a:t>approach</a:t>
            </a:r>
            <a:r>
              <a:rPr lang="en-GB" sz="2600" dirty="0">
                <a:latin typeface="Times New Roman" panose="02020603050405020304" pitchFamily="18" charset="0"/>
                <a:cs typeface="Times New Roman" panose="02020603050405020304" pitchFamily="18" charset="0"/>
              </a:rPr>
              <a:t> to </a:t>
            </a:r>
            <a:r>
              <a:rPr lang="en-GB" sz="2600" b="1" dirty="0">
                <a:solidFill>
                  <a:srgbClr val="D60093"/>
                </a:solidFill>
                <a:latin typeface="Times New Roman" panose="02020603050405020304" pitchFamily="18" charset="0"/>
                <a:cs typeface="Times New Roman" panose="02020603050405020304" pitchFamily="18" charset="0"/>
              </a:rPr>
              <a:t>managing</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projects</a:t>
            </a:r>
          </a:p>
          <a:p>
            <a:pPr marL="0" indent="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2135F09-8F67-4CD9-BE14-FD825BACE1E6}" type="slidenum">
              <a:rPr lang="en-GB" smtClean="0"/>
              <a:t>6</a:t>
            </a:fld>
            <a:endParaRPr lang="en-GB"/>
          </a:p>
        </p:txBody>
      </p:sp>
    </p:spTree>
    <p:extLst>
      <p:ext uri="{BB962C8B-B14F-4D97-AF65-F5344CB8AC3E}">
        <p14:creationId xmlns:p14="http://schemas.microsoft.com/office/powerpoint/2010/main" val="5261542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4" y="-1"/>
            <a:ext cx="11397343" cy="408215"/>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4. Identifying Relationships-------</a:t>
            </a:r>
            <a:endParaRPr lang="en-US" sz="2800" b="1" dirty="0">
              <a:solidFill>
                <a:schemeClr val="tx2"/>
              </a:solidFill>
              <a:effectLst>
                <a:outerShdw blurRad="38100" dist="38100" dir="2700000" algn="tl">
                  <a:srgbClr val="000000">
                    <a:alpha val="43137"/>
                  </a:srgbClr>
                </a:outerShdw>
              </a:effectLst>
              <a:latin typeface="Century Gothic" pitchFamily="34" charset="0"/>
            </a:endParaRPr>
          </a:p>
        </p:txBody>
      </p:sp>
      <p:sp>
        <p:nvSpPr>
          <p:cNvPr id="3" name="Content Placeholder 2"/>
          <p:cNvSpPr>
            <a:spLocks noGrp="1"/>
          </p:cNvSpPr>
          <p:nvPr>
            <p:ph idx="1"/>
          </p:nvPr>
        </p:nvSpPr>
        <p:spPr>
          <a:xfrm>
            <a:off x="0" y="293914"/>
            <a:ext cx="12192000" cy="6564086"/>
          </a:xfrm>
        </p:spPr>
        <p:txBody>
          <a:bodyPr>
            <a:noAutofit/>
          </a:bodyPr>
          <a:lstStyle/>
          <a:p>
            <a:pPr algn="just">
              <a:lnSpc>
                <a:spcPct val="150000"/>
              </a:lnSpc>
              <a:spcBef>
                <a:spcPts val="0"/>
              </a:spcBef>
              <a:buFont typeface="Wingdings" panose="05000000000000000000" pitchFamily="2" charset="2"/>
              <a:buChar char="Ø"/>
            </a:pPr>
            <a:r>
              <a:rPr lang="en-US" altLang="en-US" sz="3600" b="1" dirty="0">
                <a:latin typeface="Times New Roman" panose="02020603050405020304" pitchFamily="18" charset="0"/>
                <a:cs typeface="Times New Roman" panose="02020603050405020304" pitchFamily="18" charset="0"/>
              </a:rPr>
              <a:t>Example</a:t>
            </a:r>
            <a:r>
              <a:rPr lang="en-US" altLang="en-US" sz="3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altLang="en-US" sz="3600" dirty="0">
                <a:latin typeface="Times New Roman" panose="02020603050405020304" pitchFamily="18" charset="0"/>
                <a:cs typeface="Times New Roman" panose="02020603050405020304" pitchFamily="18" charset="0"/>
              </a:rPr>
              <a:t>The </a:t>
            </a:r>
            <a:r>
              <a:rPr lang="en-US" altLang="en-US" sz="3600" b="1" dirty="0">
                <a:solidFill>
                  <a:srgbClr val="0000FF"/>
                </a:solidFill>
                <a:latin typeface="Times New Roman" panose="02020603050405020304" pitchFamily="18" charset="0"/>
                <a:cs typeface="Times New Roman" panose="02020603050405020304" pitchFamily="18" charset="0"/>
              </a:rPr>
              <a:t>optional UC </a:t>
            </a:r>
            <a:r>
              <a:rPr lang="en-US" altLang="en-US" sz="3600" b="1" dirty="0">
                <a:solidFill>
                  <a:srgbClr val="FF0000"/>
                </a:solidFill>
                <a:latin typeface="Times New Roman" panose="02020603050405020304" pitchFamily="18" charset="0"/>
                <a:cs typeface="Times New Roman" panose="02020603050405020304" pitchFamily="18" charset="0"/>
              </a:rPr>
              <a:t>(Exam-Copy Request) </a:t>
            </a:r>
            <a:r>
              <a:rPr lang="en-US" altLang="en-US" sz="3600" b="1" dirty="0">
                <a:latin typeface="Times New Roman" panose="02020603050405020304" pitchFamily="18" charset="0"/>
                <a:cs typeface="Times New Roman" panose="02020603050405020304" pitchFamily="18" charset="0"/>
              </a:rPr>
              <a:t>extends</a:t>
            </a:r>
            <a:r>
              <a:rPr lang="en-US" altLang="en-US" sz="3600" b="1" dirty="0">
                <a:solidFill>
                  <a:srgbClr val="0000FF"/>
                </a:solidFill>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the</a:t>
            </a:r>
            <a:r>
              <a:rPr lang="en-US" altLang="en-US" sz="3600" b="1" dirty="0">
                <a:solidFill>
                  <a:srgbClr val="0000FF"/>
                </a:solidFill>
                <a:latin typeface="Times New Roman" panose="02020603050405020304" pitchFamily="18" charset="0"/>
                <a:cs typeface="Times New Roman" panose="02020603050405020304" pitchFamily="18" charset="0"/>
              </a:rPr>
              <a:t> standard UC </a:t>
            </a:r>
            <a:r>
              <a:rPr lang="en-US" altLang="en-US" sz="3600" b="1" dirty="0">
                <a:solidFill>
                  <a:srgbClr val="FF0000"/>
                </a:solidFill>
                <a:latin typeface="Times New Roman" panose="02020603050405020304" pitchFamily="18" charset="0"/>
                <a:cs typeface="Times New Roman" panose="02020603050405020304" pitchFamily="18" charset="0"/>
              </a:rPr>
              <a:t>(Exam-grade Appeal)</a:t>
            </a:r>
            <a:r>
              <a:rPr lang="en-US" altLang="en-US" sz="3600" dirty="0">
                <a:latin typeface="Times New Roman" panose="02020603050405020304" pitchFamily="18" charset="0"/>
                <a:cs typeface="Times New Roman" panose="02020603050405020304" pitchFamily="18" charset="0"/>
              </a:rPr>
              <a:t> shown</a:t>
            </a:r>
            <a:r>
              <a:rPr lang="en-US" altLang="en-US" sz="3600" b="1" dirty="0">
                <a:latin typeface="Times New Roman" panose="02020603050405020304" pitchFamily="18" charset="0"/>
                <a:cs typeface="Times New Roman" panose="02020603050405020304" pitchFamily="18" charset="0"/>
              </a:rPr>
              <a:t> </a:t>
            </a:r>
            <a:r>
              <a:rPr lang="en-US" altLang="en-US" sz="3600" dirty="0">
                <a:latin typeface="Times New Roman" panose="02020603050405020304" pitchFamily="18" charset="0"/>
                <a:cs typeface="Times New Roman" panose="02020603050405020304" pitchFamily="18" charset="0"/>
              </a:rPr>
              <a:t>in the diagram below.</a:t>
            </a:r>
            <a:endParaRPr lang="en-US" altLang="en-US" sz="3600" b="1" dirty="0">
              <a:solidFill>
                <a:srgbClr val="0000FF"/>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US" altLang="en-US" sz="3600" dirty="0">
                <a:latin typeface="Times New Roman" panose="02020603050405020304" pitchFamily="18" charset="0"/>
                <a:cs typeface="Times New Roman" panose="02020603050405020304" pitchFamily="18" charset="0"/>
              </a:rPr>
              <a:t>Standard use case can execute without the extend case loose coupling.</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654" y="4016250"/>
            <a:ext cx="6958692" cy="2123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0F35C893-C4CD-4D87-9D65-21EA4BF19174}" type="slidenum">
              <a:rPr lang="en-GB" smtClean="0"/>
              <a:t>60</a:t>
            </a:fld>
            <a:endParaRPr lang="en-GB"/>
          </a:p>
        </p:txBody>
      </p:sp>
    </p:spTree>
    <p:extLst>
      <p:ext uri="{BB962C8B-B14F-4D97-AF65-F5344CB8AC3E}">
        <p14:creationId xmlns:p14="http://schemas.microsoft.com/office/powerpoint/2010/main" val="34950361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14" y="-1"/>
            <a:ext cx="11397343" cy="408215"/>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4. Identifying Relationships-------</a:t>
            </a:r>
            <a:endParaRPr lang="en-US" sz="2800" b="1" dirty="0">
              <a:solidFill>
                <a:schemeClr val="tx2"/>
              </a:solidFill>
              <a:effectLst>
                <a:outerShdw blurRad="38100" dist="38100" dir="2700000" algn="tl">
                  <a:srgbClr val="000000">
                    <a:alpha val="43137"/>
                  </a:srgbClr>
                </a:outerShdw>
              </a:effectLst>
              <a:latin typeface="Century Gothic" pitchFamily="34" charset="0"/>
            </a:endParaRPr>
          </a:p>
        </p:txBody>
      </p:sp>
      <p:sp>
        <p:nvSpPr>
          <p:cNvPr id="3" name="Content Placeholder 2"/>
          <p:cNvSpPr>
            <a:spLocks noGrp="1"/>
          </p:cNvSpPr>
          <p:nvPr>
            <p:ph idx="1"/>
          </p:nvPr>
        </p:nvSpPr>
        <p:spPr>
          <a:xfrm>
            <a:off x="0" y="293914"/>
            <a:ext cx="12192000" cy="6564086"/>
          </a:xfrm>
        </p:spPr>
        <p:txBody>
          <a:bodyPr>
            <a:noAutofit/>
          </a:bodyPr>
          <a:lstStyle/>
          <a:p>
            <a:pPr marL="0" indent="0" algn="just">
              <a:lnSpc>
                <a:spcPct val="150000"/>
              </a:lnSpc>
              <a:spcBef>
                <a:spcPts val="0"/>
              </a:spcBef>
              <a:buNone/>
            </a:pPr>
            <a:r>
              <a:rPr lang="en-US" b="1" dirty="0">
                <a:solidFill>
                  <a:srgbClr val="0000FF"/>
                </a:solidFill>
                <a:latin typeface="Times New Roman" pitchFamily="18" charset="0"/>
                <a:cs typeface="Times New Roman" pitchFamily="18" charset="0"/>
              </a:rPr>
              <a:t>D. Generalization</a:t>
            </a:r>
          </a:p>
          <a:p>
            <a:pPr algn="just">
              <a:lnSpc>
                <a:spcPct val="150000"/>
              </a:lnSpc>
              <a:spcBef>
                <a:spcPts val="0"/>
              </a:spcBef>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The </a:t>
            </a:r>
            <a:r>
              <a:rPr lang="en-US" altLang="en-US" b="1" dirty="0">
                <a:solidFill>
                  <a:srgbClr val="FF0066"/>
                </a:solidFill>
                <a:latin typeface="Times New Roman" panose="02020603050405020304" pitchFamily="18" charset="0"/>
                <a:cs typeface="Times New Roman" panose="02020603050405020304" pitchFamily="18" charset="0"/>
              </a:rPr>
              <a:t>child use case inherits </a:t>
            </a:r>
            <a:r>
              <a:rPr lang="en-US" altLang="en-US" dirty="0">
                <a:latin typeface="Times New Roman" panose="02020603050405020304" pitchFamily="18" charset="0"/>
                <a:cs typeface="Times New Roman" panose="02020603050405020304" pitchFamily="18" charset="0"/>
              </a:rPr>
              <a:t>the</a:t>
            </a:r>
            <a:r>
              <a:rPr lang="en-US" altLang="en-US" b="1" dirty="0">
                <a:solidFill>
                  <a:srgbClr val="FF0066"/>
                </a:solidFill>
                <a:latin typeface="Times New Roman" panose="02020603050405020304" pitchFamily="18" charset="0"/>
                <a:cs typeface="Times New Roman" panose="02020603050405020304" pitchFamily="18" charset="0"/>
              </a:rPr>
              <a:t> behavior </a:t>
            </a:r>
            <a:r>
              <a:rPr lang="en-US" altLang="en-US" dirty="0">
                <a:latin typeface="Times New Roman" panose="02020603050405020304" pitchFamily="18" charset="0"/>
                <a:cs typeface="Times New Roman" panose="02020603050405020304" pitchFamily="18" charset="0"/>
              </a:rPr>
              <a:t>and</a:t>
            </a:r>
            <a:r>
              <a:rPr lang="en-US" altLang="en-US" b="1" dirty="0">
                <a:solidFill>
                  <a:srgbClr val="FF0066"/>
                </a:solidFill>
                <a:latin typeface="Times New Roman" panose="02020603050405020304" pitchFamily="18" charset="0"/>
                <a:cs typeface="Times New Roman" panose="02020603050405020304" pitchFamily="18" charset="0"/>
              </a:rPr>
              <a:t> meaning </a:t>
            </a:r>
            <a:r>
              <a:rPr lang="en-US" altLang="en-US" dirty="0">
                <a:latin typeface="Times New Roman" panose="02020603050405020304" pitchFamily="18" charset="0"/>
                <a:cs typeface="Times New Roman" panose="02020603050405020304" pitchFamily="18" charset="0"/>
              </a:rPr>
              <a:t>of</a:t>
            </a:r>
            <a:r>
              <a:rPr lang="en-US" altLang="en-US" b="1" dirty="0">
                <a:solidFill>
                  <a:srgbClr val="FF0066"/>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the</a:t>
            </a:r>
            <a:r>
              <a:rPr lang="en-US" altLang="en-US" b="1" dirty="0">
                <a:solidFill>
                  <a:srgbClr val="FF0066"/>
                </a:solidFill>
                <a:latin typeface="Times New Roman" panose="02020603050405020304" pitchFamily="18" charset="0"/>
                <a:cs typeface="Times New Roman" panose="02020603050405020304" pitchFamily="18" charset="0"/>
              </a:rPr>
              <a:t> parent use case</a:t>
            </a:r>
            <a:r>
              <a:rPr lang="en-US" altLang="en-US"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a:t>
            </a:r>
            <a:r>
              <a:rPr lang="en-US" altLang="en-US" b="1" dirty="0">
                <a:solidFill>
                  <a:srgbClr val="339933"/>
                </a:solidFill>
                <a:latin typeface="Times New Roman" panose="02020603050405020304" pitchFamily="18" charset="0"/>
                <a:cs typeface="Times New Roman" panose="02020603050405020304" pitchFamily="18" charset="0"/>
              </a:rPr>
              <a:t>child </a:t>
            </a:r>
            <a:r>
              <a:rPr lang="en-US" altLang="en-US" dirty="0">
                <a:latin typeface="Times New Roman" panose="02020603050405020304" pitchFamily="18" charset="0"/>
                <a:cs typeface="Times New Roman" panose="02020603050405020304" pitchFamily="18" charset="0"/>
              </a:rPr>
              <a:t>may</a:t>
            </a:r>
            <a:r>
              <a:rPr lang="en-US" altLang="en-US" b="1" dirty="0">
                <a:solidFill>
                  <a:srgbClr val="339933"/>
                </a:solidFill>
                <a:latin typeface="Times New Roman" panose="02020603050405020304" pitchFamily="18" charset="0"/>
                <a:cs typeface="Times New Roman" panose="02020603050405020304" pitchFamily="18" charset="0"/>
              </a:rPr>
              <a:t> add </a:t>
            </a:r>
            <a:r>
              <a:rPr lang="en-US" altLang="en-US" dirty="0">
                <a:latin typeface="Times New Roman" panose="02020603050405020304" pitchFamily="18" charset="0"/>
                <a:cs typeface="Times New Roman" panose="02020603050405020304" pitchFamily="18" charset="0"/>
              </a:rPr>
              <a:t>to</a:t>
            </a:r>
            <a:r>
              <a:rPr lang="en-US" altLang="en-US" b="1" dirty="0">
                <a:solidFill>
                  <a:srgbClr val="339933"/>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or</a:t>
            </a:r>
            <a:r>
              <a:rPr lang="en-US" altLang="en-US" b="1" dirty="0">
                <a:solidFill>
                  <a:srgbClr val="339933"/>
                </a:solidFill>
                <a:latin typeface="Times New Roman" panose="02020603050405020304" pitchFamily="18" charset="0"/>
                <a:cs typeface="Times New Roman" panose="02020603050405020304" pitchFamily="18" charset="0"/>
              </a:rPr>
              <a:t> override </a:t>
            </a:r>
            <a:r>
              <a:rPr lang="en-US" altLang="en-US" dirty="0">
                <a:latin typeface="Times New Roman" panose="02020603050405020304" pitchFamily="18" charset="0"/>
                <a:cs typeface="Times New Roman" panose="02020603050405020304" pitchFamily="18" charset="0"/>
              </a:rPr>
              <a:t>the</a:t>
            </a:r>
            <a:r>
              <a:rPr lang="en-US" altLang="en-US" b="1" dirty="0">
                <a:solidFill>
                  <a:srgbClr val="339933"/>
                </a:solidFill>
                <a:latin typeface="Times New Roman" panose="02020603050405020304" pitchFamily="18" charset="0"/>
                <a:cs typeface="Times New Roman" panose="02020603050405020304" pitchFamily="18" charset="0"/>
              </a:rPr>
              <a:t> behavior </a:t>
            </a:r>
            <a:r>
              <a:rPr lang="en-US" altLang="en-US" dirty="0">
                <a:latin typeface="Times New Roman" panose="02020603050405020304" pitchFamily="18" charset="0"/>
                <a:cs typeface="Times New Roman" panose="02020603050405020304" pitchFamily="18" charset="0"/>
              </a:rPr>
              <a:t>of</a:t>
            </a:r>
            <a:r>
              <a:rPr lang="en-US" altLang="en-US" b="1" dirty="0">
                <a:solidFill>
                  <a:srgbClr val="339933"/>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its</a:t>
            </a:r>
            <a:r>
              <a:rPr lang="en-US" altLang="en-US" b="1" dirty="0">
                <a:solidFill>
                  <a:srgbClr val="339933"/>
                </a:solidFill>
                <a:latin typeface="Times New Roman" panose="02020603050405020304" pitchFamily="18" charset="0"/>
                <a:cs typeface="Times New Roman" panose="02020603050405020304" pitchFamily="18" charset="0"/>
              </a:rPr>
              <a:t> parent</a:t>
            </a:r>
            <a:r>
              <a:rPr lang="en-US" altLang="en-US"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Denoted as </a:t>
            </a:r>
            <a:r>
              <a:rPr lang="en-US" altLang="en-US" b="1" dirty="0">
                <a:latin typeface="Times New Roman" panose="02020603050405020304" pitchFamily="18" charset="0"/>
                <a:cs typeface="Times New Roman" panose="02020603050405020304" pitchFamily="18" charset="0"/>
              </a:rPr>
              <a:t>solid lines</a:t>
            </a:r>
            <a:r>
              <a:rPr lang="en-US" altLang="en-US" dirty="0">
                <a:latin typeface="Times New Roman" panose="02020603050405020304" pitchFamily="18" charset="0"/>
                <a:cs typeface="Times New Roman" panose="02020603050405020304" pitchFamily="18" charset="0"/>
              </a:rPr>
              <a:t> or </a:t>
            </a:r>
            <a:r>
              <a:rPr lang="en-US" altLang="en-US" b="1" dirty="0">
                <a:latin typeface="Times New Roman" panose="02020603050405020304" pitchFamily="18" charset="0"/>
                <a:cs typeface="Times New Roman" panose="02020603050405020304" pitchFamily="18" charset="0"/>
              </a:rPr>
              <a:t>paths</a:t>
            </a:r>
            <a:r>
              <a:rPr lang="en-US" altLang="en-US" dirty="0">
                <a:latin typeface="Times New Roman" panose="02020603050405020304" pitchFamily="18" charset="0"/>
                <a:cs typeface="Times New Roman" panose="02020603050405020304" pitchFamily="18" charset="0"/>
              </a:rPr>
              <a:t> with a </a:t>
            </a:r>
            <a:r>
              <a:rPr lang="en-US" altLang="en-US" b="1" dirty="0">
                <a:latin typeface="Times New Roman" panose="02020603050405020304" pitchFamily="18" charset="0"/>
                <a:cs typeface="Times New Roman" panose="02020603050405020304" pitchFamily="18" charset="0"/>
              </a:rPr>
              <a:t>hollow</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arrow-head</a:t>
            </a:r>
            <a:r>
              <a:rPr lang="en-US" altLang="en-US"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pointing</a:t>
            </a:r>
            <a:r>
              <a:rPr lang="en-US" altLang="en-US" dirty="0">
                <a:latin typeface="Times New Roman" panose="02020603050405020304" pitchFamily="18" charset="0"/>
                <a:cs typeface="Times New Roman" panose="02020603050405020304" pitchFamily="18" charset="0"/>
              </a:rPr>
              <a:t> at the </a:t>
            </a:r>
            <a:r>
              <a:rPr lang="en-US" altLang="en-US" b="1" dirty="0">
                <a:solidFill>
                  <a:srgbClr val="A50021"/>
                </a:solidFill>
                <a:latin typeface="Times New Roman" panose="02020603050405020304" pitchFamily="18" charset="0"/>
                <a:cs typeface="Times New Roman" panose="02020603050405020304" pitchFamily="18" charset="0"/>
              </a:rPr>
              <a:t>parent</a:t>
            </a:r>
            <a:r>
              <a:rPr lang="en-US" altLang="en-US" dirty="0">
                <a:latin typeface="Times New Roman" panose="02020603050405020304" pitchFamily="18" charset="0"/>
                <a:cs typeface="Times New Roman" panose="02020603050405020304" pitchFamily="18" charset="0"/>
              </a:rPr>
              <a:t> </a:t>
            </a:r>
            <a:r>
              <a:rPr lang="en-US" altLang="en-US" b="1" dirty="0">
                <a:solidFill>
                  <a:srgbClr val="A50021"/>
                </a:solidFill>
                <a:latin typeface="Times New Roman" panose="02020603050405020304" pitchFamily="18" charset="0"/>
                <a:cs typeface="Times New Roman" panose="02020603050405020304" pitchFamily="18" charset="0"/>
              </a:rPr>
              <a:t>use</a:t>
            </a:r>
            <a:r>
              <a:rPr lang="en-US" altLang="en-US" dirty="0">
                <a:latin typeface="Times New Roman" panose="02020603050405020304" pitchFamily="18" charset="0"/>
                <a:cs typeface="Times New Roman" panose="02020603050405020304" pitchFamily="18" charset="0"/>
              </a:rPr>
              <a:t> </a:t>
            </a:r>
            <a:r>
              <a:rPr lang="en-US" altLang="en-US" b="1" dirty="0">
                <a:solidFill>
                  <a:srgbClr val="A50021"/>
                </a:solidFill>
                <a:latin typeface="Times New Roman" panose="02020603050405020304" pitchFamily="18" charset="0"/>
                <a:cs typeface="Times New Roman" panose="02020603050405020304" pitchFamily="18" charset="0"/>
              </a:rPr>
              <a:t>case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9075" y="3437164"/>
            <a:ext cx="1447800"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436" y="3386364"/>
            <a:ext cx="396240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0F35C893-C4CD-4D87-9D65-21EA4BF19174}" type="slidenum">
              <a:rPr lang="en-GB" smtClean="0"/>
              <a:t>61</a:t>
            </a:fld>
            <a:endParaRPr lang="en-GB"/>
          </a:p>
        </p:txBody>
      </p:sp>
    </p:spTree>
    <p:extLst>
      <p:ext uri="{BB962C8B-B14F-4D97-AF65-F5344CB8AC3E}">
        <p14:creationId xmlns:p14="http://schemas.microsoft.com/office/powerpoint/2010/main" val="41683765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1"/>
            <a:ext cx="11223171" cy="342899"/>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Sample examples to Identify actors, Use Cases and Relationships</a:t>
            </a:r>
            <a:endParaRPr lang="en-GB" sz="2800" dirty="0"/>
          </a:p>
        </p:txBody>
      </p:sp>
      <p:sp>
        <p:nvSpPr>
          <p:cNvPr id="3" name="Content Placeholder 2"/>
          <p:cNvSpPr>
            <a:spLocks noGrp="1"/>
          </p:cNvSpPr>
          <p:nvPr>
            <p:ph idx="1"/>
          </p:nvPr>
        </p:nvSpPr>
        <p:spPr>
          <a:xfrm>
            <a:off x="1" y="342900"/>
            <a:ext cx="12192000" cy="6515100"/>
          </a:xfrm>
        </p:spPr>
        <p:txBody>
          <a:bodyPr>
            <a:normAutofit fontScale="85000" lnSpcReduction="10000"/>
          </a:bodyPr>
          <a:lstStyle/>
          <a:p>
            <a:pPr algn="just">
              <a:lnSpc>
                <a:spcPct val="16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Based on the following scenario identify actors, use cases, relationships and draw use case diagram </a:t>
            </a:r>
          </a:p>
          <a:p>
            <a:pPr algn="just">
              <a:lnSpc>
                <a:spcPct val="160000"/>
              </a:lnSpc>
              <a:spcBef>
                <a:spcPts val="0"/>
              </a:spcBef>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Scenario-2</a:t>
            </a:r>
            <a:endParaRPr lang="en-GB" sz="3200" dirty="0">
              <a:latin typeface="Times New Roman" panose="02020603050405020304" pitchFamily="18" charset="0"/>
              <a:cs typeface="Times New Roman" panose="02020603050405020304" pitchFamily="18" charset="0"/>
            </a:endParaRPr>
          </a:p>
          <a:p>
            <a:pPr algn="just">
              <a:lnSpc>
                <a:spcPct val="160000"/>
              </a:lnSpc>
              <a:spcBef>
                <a:spcPts val="0"/>
              </a:spcBef>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 private University Registration system requires students and the registrar to carry on the regular Class Registration procedure. In certain cases, like Registration for a special class, the student has to get the Instructor’s approval, or when registering for a course that the student has not completed its prerequisites, he (the student) has to get the Dept. Chairman’s approval. The Registrar prints a final schedule to the student. To pay for his tuition fees, tuition invoices are mailed to the student from the Billing Dept. of the University.</a:t>
            </a:r>
          </a:p>
        </p:txBody>
      </p:sp>
      <p:sp>
        <p:nvSpPr>
          <p:cNvPr id="4" name="Slide Number Placeholder 3"/>
          <p:cNvSpPr>
            <a:spLocks noGrp="1"/>
          </p:cNvSpPr>
          <p:nvPr>
            <p:ph type="sldNum" sz="quarter" idx="12"/>
          </p:nvPr>
        </p:nvSpPr>
        <p:spPr/>
        <p:txBody>
          <a:bodyPr/>
          <a:lstStyle/>
          <a:p>
            <a:fld id="{0F35C893-C4CD-4D87-9D65-21EA4BF19174}" type="slidenum">
              <a:rPr lang="en-GB" smtClean="0"/>
              <a:t>62</a:t>
            </a:fld>
            <a:endParaRPr lang="en-GB"/>
          </a:p>
        </p:txBody>
      </p:sp>
    </p:spTree>
    <p:extLst>
      <p:ext uri="{BB962C8B-B14F-4D97-AF65-F5344CB8AC3E}">
        <p14:creationId xmlns:p14="http://schemas.microsoft.com/office/powerpoint/2010/main" val="31244810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310242"/>
          </a:xfrm>
        </p:spPr>
        <p:txBody>
          <a:bodyPr>
            <a:no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Sample example to Identify Use Cases </a:t>
            </a:r>
            <a:endParaRPr lang="en-GB" sz="3200" dirty="0"/>
          </a:p>
        </p:txBody>
      </p:sp>
      <p:sp>
        <p:nvSpPr>
          <p:cNvPr id="3" name="Content Placeholder 2"/>
          <p:cNvSpPr>
            <a:spLocks noGrp="1"/>
          </p:cNvSpPr>
          <p:nvPr>
            <p:ph idx="1"/>
          </p:nvPr>
        </p:nvSpPr>
        <p:spPr>
          <a:xfrm>
            <a:off x="146957" y="310242"/>
            <a:ext cx="11919857" cy="6547757"/>
          </a:xfrm>
        </p:spPr>
        <p:txBody>
          <a:bodyPr>
            <a:noAutofit/>
          </a:bodyPr>
          <a:lstStyle/>
          <a:p>
            <a:pPr marL="0" lvl="0" indent="0" algn="just">
              <a:lnSpc>
                <a:spcPct val="150000"/>
              </a:lnSpc>
              <a:spcBef>
                <a:spcPts val="0"/>
              </a:spcBef>
              <a:buNone/>
            </a:pPr>
            <a:r>
              <a:rPr lang="en-US" b="1" dirty="0">
                <a:solidFill>
                  <a:srgbClr val="0000FF"/>
                </a:solidFill>
                <a:latin typeface="Times New Roman" panose="02020603050405020304" pitchFamily="18" charset="0"/>
                <a:cs typeface="Times New Roman" panose="02020603050405020304" pitchFamily="18" charset="0"/>
              </a:rPr>
              <a:t>1. Identify list of Actors.</a:t>
            </a:r>
            <a:endParaRPr lang="en-GB" b="1" dirty="0">
              <a:solidFill>
                <a:srgbClr val="0000FF"/>
              </a:solidFill>
              <a:latin typeface="Times New Roman" panose="02020603050405020304" pitchFamily="18" charset="0"/>
              <a:cs typeface="Times New Roman" panose="02020603050405020304" pitchFamily="18" charset="0"/>
            </a:endParaRPr>
          </a:p>
          <a:p>
            <a:pPr lvl="0" algn="just">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STUDENT</a:t>
            </a:r>
          </a:p>
          <a:p>
            <a:pPr lvl="0" algn="just">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REGISTRAR</a:t>
            </a:r>
          </a:p>
          <a:p>
            <a:pPr lvl="0" algn="just">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INSTRUCTOR 	</a:t>
            </a:r>
            <a:endParaRPr lang="en-GB" dirty="0">
              <a:latin typeface="Times New Roman" panose="02020603050405020304" pitchFamily="18" charset="0"/>
              <a:cs typeface="Times New Roman" panose="02020603050405020304" pitchFamily="18" charset="0"/>
            </a:endParaRPr>
          </a:p>
          <a:p>
            <a:pPr lvl="0" algn="just">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DEPT. CHAIRMAN</a:t>
            </a:r>
          </a:p>
          <a:p>
            <a:pPr lvl="0" algn="just">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BILLING DEPT</a:t>
            </a:r>
            <a:endParaRPr lang="en-GB" dirty="0">
              <a:latin typeface="Times New Roman" panose="02020603050405020304" pitchFamily="18" charset="0"/>
              <a:cs typeface="Times New Roman" panose="02020603050405020304" pitchFamily="18" charset="0"/>
            </a:endParaRPr>
          </a:p>
          <a:p>
            <a:pPr marL="0" lvl="0" indent="0" algn="just">
              <a:lnSpc>
                <a:spcPct val="150000"/>
              </a:lnSpc>
              <a:spcBef>
                <a:spcPts val="0"/>
              </a:spcBef>
              <a:buNone/>
            </a:pPr>
            <a:r>
              <a:rPr lang="en-US" b="1" dirty="0">
                <a:solidFill>
                  <a:srgbClr val="0000FF"/>
                </a:solidFill>
                <a:latin typeface="Times New Roman" panose="02020603050405020304" pitchFamily="18" charset="0"/>
                <a:cs typeface="Times New Roman" panose="02020603050405020304" pitchFamily="18" charset="0"/>
              </a:rPr>
              <a:t>2. Identify list of Use Cases.</a:t>
            </a:r>
            <a:endParaRPr lang="en-GB" b="1" dirty="0">
              <a:solidFill>
                <a:srgbClr val="0000FF"/>
              </a:solidFill>
              <a:latin typeface="Times New Roman" panose="02020603050405020304" pitchFamily="18" charset="0"/>
              <a:cs typeface="Times New Roman" panose="02020603050405020304" pitchFamily="18" charset="0"/>
            </a:endParaRPr>
          </a:p>
          <a:p>
            <a:pPr lvl="0" algn="just">
              <a:lnSpc>
                <a:spcPct val="150000"/>
              </a:lnSpc>
              <a:spcBef>
                <a:spcPts val="0"/>
              </a:spcBef>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RegisterRegularCourse</a:t>
            </a:r>
            <a:r>
              <a:rPr lang="en-US" dirty="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a:p>
            <a:pPr lvl="0" algn="just">
              <a:lnSpc>
                <a:spcPct val="150000"/>
              </a:lnSpc>
              <a:spcBef>
                <a:spcPts val="0"/>
              </a:spcBef>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RegisterSpecialClass</a:t>
            </a:r>
            <a:endParaRPr lang="en-GB" dirty="0">
              <a:latin typeface="Times New Roman" panose="02020603050405020304" pitchFamily="18" charset="0"/>
              <a:cs typeface="Times New Roman" panose="02020603050405020304" pitchFamily="18" charset="0"/>
            </a:endParaRPr>
          </a:p>
          <a:p>
            <a:pPr lvl="0" algn="just">
              <a:lnSpc>
                <a:spcPct val="150000"/>
              </a:lnSpc>
              <a:spcBef>
                <a:spcPts val="0"/>
              </a:spcBef>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RegisterWithoutPrerequisite</a:t>
            </a:r>
            <a:endParaRPr lang="en-GB"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35C893-C4CD-4D87-9D65-21EA4BF19174}" type="slidenum">
              <a:rPr lang="en-GB" smtClean="0"/>
              <a:t>63</a:t>
            </a:fld>
            <a:endParaRPr lang="en-GB"/>
          </a:p>
        </p:txBody>
      </p:sp>
    </p:spTree>
    <p:extLst>
      <p:ext uri="{BB962C8B-B14F-4D97-AF65-F5344CB8AC3E}">
        <p14:creationId xmlns:p14="http://schemas.microsoft.com/office/powerpoint/2010/main" val="4408525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24542"/>
          </a:xfrm>
        </p:spPr>
        <p:txBody>
          <a:bodyPr>
            <a:noAutofit/>
          </a:bodyPr>
          <a:lstStyle/>
          <a:p>
            <a:pPr algn="ctr"/>
            <a:r>
              <a:rPr lang="en-US" sz="3200" b="1" dirty="0">
                <a:solidFill>
                  <a:srgbClr val="FF0000"/>
                </a:solidFill>
                <a:latin typeface="Times New Roman" panose="02020603050405020304" pitchFamily="18" charset="0"/>
                <a:cs typeface="Times New Roman" panose="02020603050405020304" pitchFamily="18" charset="0"/>
              </a:rPr>
              <a:t>Sample example to Identify Use Cases </a:t>
            </a:r>
            <a:endParaRPr lang="en-GB" sz="3200" dirty="0"/>
          </a:p>
        </p:txBody>
      </p:sp>
      <p:sp>
        <p:nvSpPr>
          <p:cNvPr id="3" name="Content Placeholder 2"/>
          <p:cNvSpPr>
            <a:spLocks noGrp="1"/>
          </p:cNvSpPr>
          <p:nvPr>
            <p:ph idx="1"/>
          </p:nvPr>
        </p:nvSpPr>
        <p:spPr>
          <a:xfrm>
            <a:off x="146957" y="424543"/>
            <a:ext cx="11919857" cy="6221186"/>
          </a:xfrm>
        </p:spPr>
        <p:txBody>
          <a:bodyPr>
            <a:noAutofit/>
          </a:bodyPr>
          <a:lstStyle/>
          <a:p>
            <a:pPr algn="just">
              <a:lnSpc>
                <a:spcPct val="150000"/>
              </a:lnSpc>
              <a:spcBef>
                <a:spcPts val="0"/>
              </a:spcBef>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PrintSchedule</a:t>
            </a:r>
            <a:r>
              <a:rPr lang="en-US"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BillStudent</a:t>
            </a:r>
            <a:endParaRPr lang="en-GB" dirty="0">
              <a:latin typeface="Times New Roman" panose="02020603050405020304" pitchFamily="18" charset="0"/>
              <a:cs typeface="Times New Roman" panose="02020603050405020304" pitchFamily="18" charset="0"/>
            </a:endParaRPr>
          </a:p>
          <a:p>
            <a:pPr marL="0" lvl="0" indent="0" algn="just">
              <a:lnSpc>
                <a:spcPct val="150000"/>
              </a:lnSpc>
              <a:spcBef>
                <a:spcPts val="0"/>
              </a:spcBef>
              <a:buNone/>
            </a:pPr>
            <a:r>
              <a:rPr lang="en-US" b="1" dirty="0">
                <a:latin typeface="Times New Roman" panose="02020603050405020304" pitchFamily="18" charset="0"/>
                <a:cs typeface="Times New Roman" panose="02020603050405020304" pitchFamily="18" charset="0"/>
              </a:rPr>
              <a:t>3. Enumerate and list the relations between Use-cases.</a:t>
            </a:r>
            <a:endParaRPr lang="en-GB" b="1"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a. &lt;&lt;extends&gt; between the two use cases:</a:t>
            </a:r>
            <a:endParaRPr lang="en-GB" dirty="0">
              <a:latin typeface="Times New Roman" panose="02020603050405020304" pitchFamily="18" charset="0"/>
              <a:cs typeface="Times New Roman" panose="02020603050405020304" pitchFamily="18" charset="0"/>
            </a:endParaRPr>
          </a:p>
          <a:p>
            <a:pPr lvl="0" algn="just">
              <a:lnSpc>
                <a:spcPct val="150000"/>
              </a:lnSpc>
              <a:spcBef>
                <a:spcPts val="0"/>
              </a:spcBef>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RegisterRegularCourse</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RegisterSpecialClass</a:t>
            </a:r>
            <a:endParaRPr lang="en-GB"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dirty="0">
                <a:latin typeface="Times New Roman" panose="02020603050405020304" pitchFamily="18" charset="0"/>
                <a:cs typeface="Times New Roman" panose="02020603050405020304" pitchFamily="18" charset="0"/>
              </a:rPr>
              <a:t>b. &lt;&lt;extends&gt; between the two use cases:</a:t>
            </a: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RegisterSpecialClass</a:t>
            </a:r>
            <a:r>
              <a:rPr lang="en-US" dirty="0">
                <a:latin typeface="Times New Roman" panose="02020603050405020304" pitchFamily="18" charset="0"/>
                <a:cs typeface="Times New Roman" panose="02020603050405020304" pitchFamily="18" charset="0"/>
              </a:rPr>
              <a:t>, and </a:t>
            </a:r>
            <a:endParaRPr lang="en-GB" dirty="0">
              <a:latin typeface="Times New Roman" panose="02020603050405020304" pitchFamily="18" charset="0"/>
              <a:cs typeface="Times New Roman" panose="02020603050405020304" pitchFamily="18" charset="0"/>
            </a:endParaRPr>
          </a:p>
          <a:p>
            <a:pPr lvl="0" algn="just">
              <a:lnSpc>
                <a:spcPct val="150000"/>
              </a:lnSpc>
              <a:spcBef>
                <a:spcPts val="0"/>
              </a:spcBef>
              <a:buFont typeface="Wingdings" panose="05000000000000000000" pitchFamily="2" charset="2"/>
              <a:buChar char="§"/>
            </a:pPr>
            <a:r>
              <a:rPr lang="en-US" dirty="0" err="1">
                <a:latin typeface="Times New Roman" panose="02020603050405020304" pitchFamily="18" charset="0"/>
                <a:cs typeface="Times New Roman" panose="02020603050405020304" pitchFamily="18" charset="0"/>
              </a:rPr>
              <a:t>RegisterWithoutPrerequisite</a:t>
            </a:r>
            <a:endParaRPr lang="en-GB" dirty="0">
              <a:latin typeface="Times New Roman" panose="02020603050405020304" pitchFamily="18" charset="0"/>
              <a:cs typeface="Times New Roman" panose="02020603050405020304" pitchFamily="18" charset="0"/>
            </a:endParaRPr>
          </a:p>
          <a:p>
            <a:pPr marL="0" lvl="0" indent="0" algn="just">
              <a:lnSpc>
                <a:spcPct val="150000"/>
              </a:lnSpc>
              <a:spcBef>
                <a:spcPts val="0"/>
              </a:spcBef>
              <a:buNone/>
            </a:pPr>
            <a:r>
              <a:rPr lang="en-US" b="1" dirty="0">
                <a:latin typeface="Times New Roman" panose="02020603050405020304" pitchFamily="18" charset="0"/>
                <a:cs typeface="Times New Roman" panose="02020603050405020304" pitchFamily="18" charset="0"/>
              </a:rPr>
              <a:t>4. Draw a Use case Diagram.</a:t>
            </a:r>
            <a:endParaRPr lang="en-GB" b="1"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 are five actors and five Use-cases.</a:t>
            </a:r>
            <a:endParaRPr lang="en-GB"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GB"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GB"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F35C893-C4CD-4D87-9D65-21EA4BF19174}" type="slidenum">
              <a:rPr lang="en-GB" smtClean="0"/>
              <a:t>64</a:t>
            </a:fld>
            <a:endParaRPr lang="en-GB"/>
          </a:p>
        </p:txBody>
      </p:sp>
    </p:spTree>
    <p:extLst>
      <p:ext uri="{BB962C8B-B14F-4D97-AF65-F5344CB8AC3E}">
        <p14:creationId xmlns:p14="http://schemas.microsoft.com/office/powerpoint/2010/main" val="42332374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838200" y="1"/>
            <a:ext cx="10515600" cy="293913"/>
          </a:xfrm>
        </p:spPr>
        <p:txBody>
          <a:bodyPr>
            <a:noAutofit/>
          </a:bodyPr>
          <a:lstStyle/>
          <a:p>
            <a:pPr algn="ctr"/>
            <a:r>
              <a:rPr lang="en-US" sz="3200" b="1" dirty="0">
                <a:solidFill>
                  <a:srgbClr val="0000FF"/>
                </a:solidFill>
                <a:latin typeface="Times New Roman" panose="02020603050405020304" pitchFamily="18" charset="0"/>
                <a:cs typeface="Times New Roman" panose="02020603050405020304" pitchFamily="18" charset="0"/>
              </a:rPr>
              <a:t>2.2. Requirements Analysis</a:t>
            </a:r>
          </a:p>
        </p:txBody>
      </p:sp>
      <p:sp>
        <p:nvSpPr>
          <p:cNvPr id="49155" name="Rectangle 3"/>
          <p:cNvSpPr>
            <a:spLocks noGrp="1"/>
          </p:cNvSpPr>
          <p:nvPr>
            <p:ph type="body" idx="1"/>
          </p:nvPr>
        </p:nvSpPr>
        <p:spPr>
          <a:xfrm>
            <a:off x="130629" y="293914"/>
            <a:ext cx="11936186" cy="6564085"/>
          </a:xfrm>
        </p:spPr>
        <p:txBody>
          <a:bodyPr>
            <a:noAutofit/>
          </a:bodyPr>
          <a:lstStyle/>
          <a:p>
            <a:pPr algn="just">
              <a:lnSpc>
                <a:spcPct val="150000"/>
              </a:lnSpc>
              <a:spcBef>
                <a:spcPts val="0"/>
              </a:spcBef>
              <a:buFont typeface="Wingdings" panose="05000000000000000000" pitchFamily="2" charset="2"/>
              <a:buChar char="§"/>
            </a:pPr>
            <a:r>
              <a:rPr lang="en-GB" sz="2600" b="1" dirty="0">
                <a:solidFill>
                  <a:srgbClr val="660033"/>
                </a:solidFill>
                <a:latin typeface="Times New Roman" panose="02020603050405020304" pitchFamily="18" charset="0"/>
                <a:cs typeface="Times New Roman" panose="02020603050405020304" pitchFamily="18" charset="0"/>
              </a:rPr>
              <a:t>Requirement</a:t>
            </a:r>
            <a:r>
              <a:rPr lang="en-GB" sz="2600" b="1" dirty="0">
                <a:solidFill>
                  <a:srgbClr val="339933"/>
                </a:solidFill>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elicitation</a:t>
            </a:r>
            <a:r>
              <a:rPr lang="en-GB" sz="2600" b="1" dirty="0">
                <a:solidFill>
                  <a:srgbClr val="339933"/>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is a </a:t>
            </a:r>
            <a:r>
              <a:rPr lang="en-GB" sz="2600" b="1" dirty="0">
                <a:latin typeface="Times New Roman" panose="02020603050405020304" pitchFamily="18" charset="0"/>
                <a:cs typeface="Times New Roman" panose="02020603050405020304" pitchFamily="18" charset="0"/>
              </a:rPr>
              <a:t>process</a:t>
            </a:r>
            <a:r>
              <a:rPr lang="en-GB" sz="2600" dirty="0">
                <a:latin typeface="Times New Roman" panose="02020603050405020304" pitchFamily="18" charset="0"/>
                <a:cs typeface="Times New Roman" panose="02020603050405020304" pitchFamily="18" charset="0"/>
              </a:rPr>
              <a:t> that </a:t>
            </a:r>
            <a:r>
              <a:rPr lang="en-GB" sz="2600" b="1" dirty="0">
                <a:latin typeface="Times New Roman" panose="02020603050405020304" pitchFamily="18" charset="0"/>
                <a:cs typeface="Times New Roman" panose="02020603050405020304" pitchFamily="18" charset="0"/>
              </a:rPr>
              <a:t>involves</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gathering</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b="1" dirty="0">
                <a:solidFill>
                  <a:srgbClr val="339933"/>
                </a:solidFill>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researching</a:t>
            </a:r>
            <a:r>
              <a:rPr lang="en-GB" sz="2600" dirty="0">
                <a:solidFill>
                  <a:srgbClr val="FF0000"/>
                </a:solidFill>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defining</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documenting</a:t>
            </a:r>
            <a:r>
              <a:rPr lang="en-GB" sz="2600"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sz="2600" b="1"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clarifying</a:t>
            </a:r>
            <a:r>
              <a:rPr lang="en-GB" sz="2600" dirty="0">
                <a:latin typeface="Times New Roman" panose="02020603050405020304" pitchFamily="18" charset="0"/>
                <a:cs typeface="Times New Roman" panose="02020603050405020304" pitchFamily="18" charset="0"/>
              </a:rPr>
              <a:t> the </a:t>
            </a:r>
            <a:r>
              <a:rPr lang="en-GB" sz="2600" b="1" dirty="0">
                <a:solidFill>
                  <a:srgbClr val="FF0000"/>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of a system/product. </a:t>
            </a:r>
          </a:p>
          <a:p>
            <a:pPr algn="just">
              <a:lnSpc>
                <a:spcPct val="150000"/>
              </a:lnSpc>
              <a:spcBef>
                <a:spcPts val="0"/>
              </a:spcBef>
              <a:buFont typeface="Wingdings" panose="05000000000000000000" pitchFamily="2" charset="2"/>
              <a:buChar char="ü"/>
            </a:pPr>
            <a:r>
              <a:rPr lang="en-GB" sz="2600" b="1" dirty="0">
                <a:latin typeface="Times New Roman" panose="02020603050405020304" pitchFamily="18" charset="0"/>
                <a:cs typeface="Times New Roman" panose="02020603050405020304" pitchFamily="18" charset="0"/>
              </a:rPr>
              <a:t>Requirement Elicitation </a:t>
            </a:r>
            <a:r>
              <a:rPr lang="en-GB" sz="2600" dirty="0">
                <a:latin typeface="Times New Roman" panose="02020603050405020304" pitchFamily="18" charset="0"/>
                <a:cs typeface="Times New Roman" panose="02020603050405020304" pitchFamily="18" charset="0"/>
              </a:rPr>
              <a:t>is followed by </a:t>
            </a:r>
            <a:r>
              <a:rPr lang="en-GB" sz="2600" b="1" dirty="0">
                <a:solidFill>
                  <a:srgbClr val="6600CC"/>
                </a:solidFill>
                <a:latin typeface="Times New Roman" panose="02020603050405020304" pitchFamily="18" charset="0"/>
                <a:cs typeface="Times New Roman" panose="02020603050405020304" pitchFamily="18" charset="0"/>
              </a:rPr>
              <a:t>requirement</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analysis</a:t>
            </a:r>
            <a:r>
              <a:rPr lang="en-GB" sz="2600" dirty="0">
                <a:latin typeface="Times New Roman" panose="02020603050405020304" pitchFamily="18" charset="0"/>
                <a:cs typeface="Times New Roman" panose="02020603050405020304" pitchFamily="18" charset="0"/>
              </a:rPr>
              <a:t> to </a:t>
            </a:r>
          </a:p>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			verify</a:t>
            </a:r>
            <a:r>
              <a:rPr lang="en-GB" sz="2600" dirty="0">
                <a:latin typeface="Times New Roman" panose="02020603050405020304" pitchFamily="18" charset="0"/>
                <a:cs typeface="Times New Roman" panose="02020603050405020304" pitchFamily="18" charset="0"/>
              </a:rPr>
              <a:t> and </a:t>
            </a:r>
            <a:r>
              <a:rPr lang="en-GB" sz="2600" b="1" dirty="0">
                <a:solidFill>
                  <a:srgbClr val="0000CC"/>
                </a:solidFill>
                <a:latin typeface="Times New Roman" panose="02020603050405020304" pitchFamily="18" charset="0"/>
                <a:cs typeface="Times New Roman" panose="02020603050405020304" pitchFamily="18" charset="0"/>
              </a:rPr>
              <a:t>ensure</a:t>
            </a:r>
            <a:r>
              <a:rPr lang="en-GB" sz="2600" dirty="0">
                <a:latin typeface="Times New Roman" panose="02020603050405020304" pitchFamily="18" charset="0"/>
                <a:cs typeface="Times New Roman" panose="02020603050405020304" pitchFamily="18" charset="0"/>
              </a:rPr>
              <a:t> the tasks performed </a:t>
            </a:r>
            <a:r>
              <a:rPr lang="en-GB" sz="2600" b="1" dirty="0">
                <a:solidFill>
                  <a:srgbClr val="0000CC"/>
                </a:solidFill>
                <a:latin typeface="Times New Roman" panose="02020603050405020304" pitchFamily="18" charset="0"/>
                <a:cs typeface="Times New Roman" panose="02020603050405020304" pitchFamily="18" charset="0"/>
              </a:rPr>
              <a:t>during</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elicitation</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600" b="1" dirty="0">
                <a:latin typeface="Times New Roman" panose="02020603050405020304" pitchFamily="18" charset="0"/>
                <a:cs typeface="Times New Roman" panose="02020603050405020304" pitchFamily="18" charset="0"/>
              </a:rPr>
              <a:t>Requirements Analysis</a:t>
            </a:r>
            <a:r>
              <a:rPr lang="en-US" sz="2600" dirty="0">
                <a:latin typeface="Times New Roman" panose="02020603050405020304" pitchFamily="18" charset="0"/>
                <a:cs typeface="Times New Roman" panose="02020603050405020304" pitchFamily="18" charset="0"/>
              </a:rPr>
              <a:t>, is a </a:t>
            </a:r>
            <a:r>
              <a:rPr lang="en-US" sz="2600" b="1" dirty="0">
                <a:solidFill>
                  <a:srgbClr val="D60093"/>
                </a:solidFill>
                <a:latin typeface="Times New Roman" panose="02020603050405020304" pitchFamily="18" charset="0"/>
                <a:cs typeface="Times New Roman" panose="02020603050405020304" pitchFamily="18" charset="0"/>
              </a:rPr>
              <a:t>process</a:t>
            </a:r>
            <a:r>
              <a:rPr lang="en-US" sz="2600" dirty="0">
                <a:latin typeface="Times New Roman" panose="02020603050405020304" pitchFamily="18" charset="0"/>
                <a:cs typeface="Times New Roman" panose="02020603050405020304" pitchFamily="18" charset="0"/>
              </a:rPr>
              <a:t> of </a:t>
            </a:r>
            <a:r>
              <a:rPr lang="en-US" sz="2600" b="1" dirty="0">
                <a:solidFill>
                  <a:srgbClr val="D60093"/>
                </a:solidFill>
                <a:latin typeface="Times New Roman" panose="02020603050405020304" pitchFamily="18" charset="0"/>
                <a:cs typeface="Times New Roman" panose="02020603050405020304" pitchFamily="18" charset="0"/>
              </a:rPr>
              <a:t>determining</a:t>
            </a:r>
            <a:r>
              <a:rPr lang="en-US" sz="2600" dirty="0">
                <a:latin typeface="Times New Roman" panose="02020603050405020304" pitchFamily="18" charset="0"/>
                <a:cs typeface="Times New Roman" panose="02020603050405020304" pitchFamily="18" charset="0"/>
              </a:rPr>
              <a:t> whether the </a:t>
            </a:r>
          </a:p>
          <a:p>
            <a:pPr marL="0" indent="0" algn="just">
              <a:lnSpc>
                <a:spcPct val="150000"/>
              </a:lnSpc>
              <a:spcBef>
                <a:spcPts val="0"/>
              </a:spcBef>
              <a:buNone/>
            </a:pPr>
            <a:r>
              <a:rPr lang="en-US" sz="2600" b="1" dirty="0">
                <a:solidFill>
                  <a:srgbClr val="FF0000"/>
                </a:solidFill>
                <a:latin typeface="Times New Roman" panose="02020603050405020304" pitchFamily="18" charset="0"/>
                <a:cs typeface="Times New Roman" panose="02020603050405020304" pitchFamily="18" charset="0"/>
              </a:rPr>
              <a:t>			stated</a:t>
            </a:r>
            <a:r>
              <a:rPr lang="en-US" sz="2600" dirty="0">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requirements</a:t>
            </a:r>
            <a:r>
              <a:rPr lang="en-US" sz="2600" dirty="0">
                <a:latin typeface="Times New Roman" panose="02020603050405020304" pitchFamily="18" charset="0"/>
                <a:cs typeface="Times New Roman" panose="02020603050405020304" pitchFamily="18" charset="0"/>
              </a:rPr>
              <a:t> are </a:t>
            </a:r>
            <a:r>
              <a:rPr lang="en-US" sz="2600" b="1" dirty="0">
                <a:solidFill>
                  <a:srgbClr val="A50021"/>
                </a:solidFill>
                <a:latin typeface="Times New Roman" panose="02020603050405020304" pitchFamily="18" charset="0"/>
                <a:cs typeface="Times New Roman" panose="02020603050405020304" pitchFamily="18" charset="0"/>
              </a:rPr>
              <a:t>clear</a:t>
            </a:r>
            <a:r>
              <a:rPr lang="en-US"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2600" b="1" dirty="0">
                <a:solidFill>
                  <a:srgbClr val="A50021"/>
                </a:solidFill>
                <a:latin typeface="Times New Roman" panose="02020603050405020304" pitchFamily="18" charset="0"/>
                <a:cs typeface="Times New Roman" panose="02020603050405020304" pitchFamily="18" charset="0"/>
              </a:rPr>
              <a:t>				complete</a:t>
            </a:r>
            <a:r>
              <a:rPr lang="en-US" sz="2600" dirty="0">
                <a:latin typeface="Times New Roman" panose="02020603050405020304" pitchFamily="18" charset="0"/>
                <a:cs typeface="Times New Roman" panose="02020603050405020304" pitchFamily="18" charset="0"/>
              </a:rPr>
              <a:t>, </a:t>
            </a:r>
            <a:r>
              <a:rPr lang="en-US" sz="2600" b="1" dirty="0">
                <a:solidFill>
                  <a:srgbClr val="A50021"/>
                </a:solidFill>
                <a:latin typeface="Times New Roman" panose="02020603050405020304" pitchFamily="18" charset="0"/>
                <a:cs typeface="Times New Roman" panose="02020603050405020304" pitchFamily="18" charset="0"/>
              </a:rPr>
              <a:t>consistent</a:t>
            </a:r>
            <a:r>
              <a:rPr lang="en-US" sz="2600" dirty="0">
                <a:latin typeface="Times New Roman" panose="02020603050405020304" pitchFamily="18" charset="0"/>
                <a:cs typeface="Times New Roman" panose="02020603050405020304" pitchFamily="18" charset="0"/>
              </a:rPr>
              <a:t> and </a:t>
            </a:r>
            <a:r>
              <a:rPr lang="en-US" sz="2600" b="1" dirty="0">
                <a:solidFill>
                  <a:srgbClr val="A50021"/>
                </a:solidFill>
                <a:latin typeface="Times New Roman" panose="02020603050405020304" pitchFamily="18" charset="0"/>
                <a:cs typeface="Times New Roman" panose="02020603050405020304" pitchFamily="18" charset="0"/>
              </a:rPr>
              <a:t>unambiguous</a:t>
            </a:r>
            <a:r>
              <a:rPr lang="en-US"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sz="2600" b="1" dirty="0">
                <a:solidFill>
                  <a:srgbClr val="0000FF"/>
                </a:solidFill>
                <a:latin typeface="Times New Roman" panose="02020603050405020304" pitchFamily="18" charset="0"/>
                <a:cs typeface="Times New Roman" panose="02020603050405020304" pitchFamily="18" charset="0"/>
              </a:rPr>
              <a:t>Requirement analysis </a:t>
            </a:r>
            <a:r>
              <a:rPr lang="en-GB" sz="2600" dirty="0">
                <a:latin typeface="Times New Roman" panose="02020603050405020304" pitchFamily="18" charset="0"/>
                <a:cs typeface="Times New Roman" panose="02020603050405020304" pitchFamily="18" charset="0"/>
              </a:rPr>
              <a:t>is a </a:t>
            </a:r>
            <a:r>
              <a:rPr lang="en-GB" sz="2600" b="1" dirty="0">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engineering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process</a:t>
            </a:r>
            <a:r>
              <a:rPr lang="en-GB" sz="2600" dirty="0">
                <a:latin typeface="Times New Roman" panose="02020603050405020304" pitchFamily="18" charset="0"/>
                <a:cs typeface="Times New Roman" panose="02020603050405020304" pitchFamily="18" charset="0"/>
              </a:rPr>
              <a:t> performed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in order to </a:t>
            </a:r>
            <a:r>
              <a:rPr lang="en-GB" sz="2600" b="1" dirty="0">
                <a:solidFill>
                  <a:srgbClr val="FF0000"/>
                </a:solidFill>
                <a:latin typeface="Times New Roman" panose="02020603050405020304" pitchFamily="18" charset="0"/>
                <a:cs typeface="Times New Roman" panose="02020603050405020304" pitchFamily="18" charset="0"/>
              </a:rPr>
              <a:t>ensure clarity, completeness</a:t>
            </a:r>
            <a:r>
              <a:rPr lang="en-GB" sz="2600"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sz="2600" b="1" dirty="0">
                <a:solidFill>
                  <a:srgbClr val="FF0000"/>
                </a:solidFill>
                <a:latin typeface="Times New Roman" panose="02020603050405020304" pitchFamily="18" charset="0"/>
                <a:cs typeface="Times New Roman" panose="02020603050405020304" pitchFamily="18" charset="0"/>
              </a:rPr>
              <a:t>			relevance</a:t>
            </a:r>
            <a:r>
              <a:rPr lang="en-GB" sz="2600" dirty="0">
                <a:latin typeface="Times New Roman" panose="02020603050405020304" pitchFamily="18" charset="0"/>
                <a:cs typeface="Times New Roman" panose="02020603050405020304" pitchFamily="18" charset="0"/>
              </a:rPr>
              <a:t> of the </a:t>
            </a:r>
            <a:r>
              <a:rPr lang="en-GB" sz="2600" b="1" dirty="0">
                <a:solidFill>
                  <a:srgbClr val="A50021"/>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of the </a:t>
            </a:r>
            <a:r>
              <a:rPr lang="en-GB" sz="2600" b="1" dirty="0">
                <a:solidFill>
                  <a:srgbClr val="9900CC"/>
                </a:solidFill>
                <a:latin typeface="Times New Roman" panose="02020603050405020304" pitchFamily="18" charset="0"/>
                <a:cs typeface="Times New Roman" panose="02020603050405020304" pitchFamily="18" charset="0"/>
              </a:rPr>
              <a:t>system/software</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US" sz="2600" dirty="0">
              <a:latin typeface="Times New Roman" panose="02020603050405020304" pitchFamily="18" charset="0"/>
              <a:cs typeface="Times New Roman" panose="02020603050405020304" pitchFamily="18" charset="0"/>
            </a:endParaRPr>
          </a:p>
          <a:p>
            <a:pPr lvl="1" algn="just">
              <a:lnSpc>
                <a:spcPct val="150000"/>
              </a:lnSpc>
              <a:spcBef>
                <a:spcPts val="0"/>
              </a:spcBef>
              <a:buFont typeface="Wingdings" panose="05000000000000000000" pitchFamily="2" charset="2"/>
              <a:buChar char="§"/>
            </a:pPr>
            <a:endParaRPr lang="en-US" sz="26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65</a:t>
            </a:fld>
            <a:endParaRPr lang="en-US" dirty="0">
              <a:solidFill>
                <a:srgbClr val="04617B">
                  <a:shade val="90000"/>
                </a:srgbClr>
              </a:solidFill>
            </a:endParaRPr>
          </a:p>
        </p:txBody>
      </p:sp>
    </p:spTree>
    <p:extLst>
      <p:ext uri="{BB962C8B-B14F-4D97-AF65-F5344CB8AC3E}">
        <p14:creationId xmlns:p14="http://schemas.microsoft.com/office/powerpoint/2010/main" val="268829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838200" y="1"/>
            <a:ext cx="10515600" cy="293913"/>
          </a:xfrm>
        </p:spPr>
        <p:txBody>
          <a:bodyPr>
            <a:noAutofit/>
          </a:bodyPr>
          <a:lstStyle/>
          <a:p>
            <a:pPr algn="ctr"/>
            <a:r>
              <a:rPr lang="en-US" sz="3200" b="1" dirty="0">
                <a:solidFill>
                  <a:srgbClr val="0000FF"/>
                </a:solidFill>
                <a:latin typeface="Times New Roman" panose="02020603050405020304" pitchFamily="18" charset="0"/>
                <a:cs typeface="Times New Roman" panose="02020603050405020304" pitchFamily="18" charset="0"/>
              </a:rPr>
              <a:t>2.2.1 Requirements Analysis Process</a:t>
            </a:r>
          </a:p>
        </p:txBody>
      </p:sp>
      <p:sp>
        <p:nvSpPr>
          <p:cNvPr id="49155" name="Rectangle 3"/>
          <p:cNvSpPr>
            <a:spLocks noGrp="1"/>
          </p:cNvSpPr>
          <p:nvPr>
            <p:ph type="body" idx="1"/>
          </p:nvPr>
        </p:nvSpPr>
        <p:spPr>
          <a:xfrm>
            <a:off x="130628" y="293914"/>
            <a:ext cx="12061371" cy="6564086"/>
          </a:xfrm>
        </p:spPr>
        <p:txBody>
          <a:bodyPr>
            <a:no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analysis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crucial phase in the </a:t>
            </a: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development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any </a:t>
            </a: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system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project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involves </a:t>
            </a:r>
            <a:r>
              <a:rPr kumimoji="0" lang="en-US" altLang="en-US" sz="2400" b="1" i="0" u="none" strike="noStrike" cap="none" normalizeH="0" baseline="0" dirty="0">
                <a:ln>
                  <a:noFill/>
                </a:ln>
                <a:solidFill>
                  <a:srgbClr val="660033"/>
                </a:solidFill>
                <a:effectLst/>
                <a:latin typeface="Times New Roman" panose="02020603050405020304" pitchFamily="18" charset="0"/>
                <a:cs typeface="Times New Roman" panose="02020603050405020304" pitchFamily="18" charset="0"/>
              </a:rPr>
              <a:t>identifying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660033"/>
                </a:solidFill>
                <a:effectLst/>
                <a:latin typeface="Times New Roman" panose="02020603050405020304" pitchFamily="18" charset="0"/>
                <a:cs typeface="Times New Roman" panose="02020603050405020304" pitchFamily="18" charset="0"/>
              </a:rPr>
              <a:t>documenting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a:ln>
                  <a:noFill/>
                </a:ln>
                <a:solidFill>
                  <a:srgbClr val="660033"/>
                </a:solidFill>
                <a:effectLst/>
                <a:latin typeface="Times New Roman" panose="02020603050405020304" pitchFamily="18" charset="0"/>
                <a:cs typeface="Times New Roman" panose="02020603050405020304" pitchFamily="18" charset="0"/>
              </a:rPr>
              <a:t>validating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400" b="1" i="0" u="none" strike="noStrike" cap="none" normalizeH="0" baseline="0" dirty="0">
                <a:ln>
                  <a:noFill/>
                </a:ln>
                <a:solidFill>
                  <a:srgbClr val="660033"/>
                </a:solidFill>
                <a:effectLst/>
                <a:latin typeface="Times New Roman" panose="02020603050405020304" pitchFamily="18" charset="0"/>
                <a:cs typeface="Times New Roman" panose="02020603050405020304" pitchFamily="18" charset="0"/>
              </a:rPr>
              <a:t>needs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a:ln>
                  <a:noFill/>
                </a:ln>
                <a:solidFill>
                  <a:srgbClr val="660033"/>
                </a:solidFill>
                <a:effectLst/>
                <a:latin typeface="Times New Roman" panose="02020603050405020304" pitchFamily="18" charset="0"/>
                <a:cs typeface="Times New Roman" panose="02020603050405020304" pitchFamily="18" charset="0"/>
              </a:rPr>
              <a:t>expectations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t>
            </a:r>
            <a:r>
              <a:rPr kumimoji="0" lang="en-US" altLang="en-US" sz="2400" b="1" i="0" u="none" strike="noStrike" cap="none" normalizeH="0" baseline="0" dirty="0">
                <a:ln>
                  <a:noFill/>
                </a:ln>
                <a:solidFill>
                  <a:srgbClr val="660033"/>
                </a:solidFill>
                <a:effectLst/>
                <a:latin typeface="Times New Roman" panose="02020603050405020304" pitchFamily="18" charset="0"/>
                <a:cs typeface="Times New Roman" panose="02020603050405020304" pitchFamily="18" charset="0"/>
              </a:rPr>
              <a:t>stakeholders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Here's a </a:t>
            </a:r>
            <a:r>
              <a:rPr kumimoji="0" lang="en-US" altLang="en-US" sz="24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generalized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process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t>
            </a:r>
            <a:r>
              <a:rPr kumimoji="0" lang="en-US" altLang="en-US" sz="24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requirement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analysis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kumimoji="0" lang="en-US" altLang="en-US" sz="24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Identify Stakeholders</a:t>
            </a:r>
          </a:p>
          <a:p>
            <a:pPr>
              <a:buFont typeface="Wingdings" panose="05000000000000000000" pitchFamily="2" charset="2"/>
              <a:buChar char="§"/>
            </a:pPr>
            <a:r>
              <a:rPr kumimoji="0" lang="en-US" altLang="en-US" sz="24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Gather Requirements</a:t>
            </a:r>
          </a:p>
          <a:p>
            <a:pPr>
              <a:buFont typeface="Wingdings" panose="05000000000000000000" pitchFamily="2" charset="2"/>
              <a:buChar char="§"/>
            </a:pPr>
            <a:r>
              <a:rPr kumimoji="0" lang="en-US" altLang="en-US" sz="2400" b="1" i="0" u="none" strike="noStrike" cap="none" normalizeH="0" baseline="0" dirty="0">
                <a:ln>
                  <a:noFill/>
                </a:ln>
                <a:solidFill>
                  <a:srgbClr val="990033"/>
                </a:solidFill>
                <a:effectLst/>
                <a:latin typeface="Times New Roman" panose="02020603050405020304" pitchFamily="18" charset="0"/>
                <a:cs typeface="Times New Roman" panose="02020603050405020304" pitchFamily="18" charset="0"/>
              </a:rPr>
              <a:t>Document Requirements</a:t>
            </a:r>
          </a:p>
          <a:p>
            <a:pPr>
              <a:buFont typeface="Wingdings" panose="05000000000000000000" pitchFamily="2" charset="2"/>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Requirements</a:t>
            </a:r>
          </a:p>
          <a:p>
            <a:pPr>
              <a:buFont typeface="Wingdings" panose="05000000000000000000" pitchFamily="2" charset="2"/>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Prioritize Requirements </a:t>
            </a:r>
          </a:p>
          <a:p>
            <a:pPr>
              <a:buFont typeface="Wingdings" panose="05000000000000000000" pitchFamily="2" charset="2"/>
              <a:buChar char="§"/>
            </a:pPr>
            <a:r>
              <a:rPr kumimoji="0" lang="en-US" altLang="en-US" sz="24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Validate Requirements</a:t>
            </a:r>
          </a:p>
          <a:p>
            <a:pPr>
              <a:buFont typeface="Wingdings" panose="05000000000000000000" pitchFamily="2" charset="2"/>
              <a:buChar char="§"/>
            </a:pPr>
            <a:r>
              <a:rPr kumimoji="0" lang="en-US" altLang="en-US" sz="2400" b="1" i="0" u="none" strike="noStrike" cap="none" normalizeH="0" baseline="0" dirty="0">
                <a:ln>
                  <a:noFill/>
                </a:ln>
                <a:solidFill>
                  <a:srgbClr val="6600CC"/>
                </a:solidFill>
                <a:effectLst/>
                <a:latin typeface="Times New Roman" panose="02020603050405020304" pitchFamily="18" charset="0"/>
                <a:cs typeface="Times New Roman" panose="02020603050405020304" pitchFamily="18" charset="0"/>
              </a:rPr>
              <a:t>Manage Changes</a:t>
            </a:r>
          </a:p>
          <a:p>
            <a:pPr>
              <a:buFont typeface="Wingdings" panose="05000000000000000000" pitchFamily="2" charset="2"/>
              <a:buChar char="§"/>
            </a:pPr>
            <a:r>
              <a:rPr kumimoji="0" lang="en-US" altLang="en-US" sz="24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Requirement Management</a:t>
            </a:r>
            <a:endParaRPr kumimoji="0" lang="en-US" altLang="en-US" sz="24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66</a:t>
            </a:fld>
            <a:endParaRPr lang="en-US" dirty="0">
              <a:solidFill>
                <a:srgbClr val="04617B">
                  <a:shade val="90000"/>
                </a:srgbClr>
              </a:solidFill>
            </a:endParaRPr>
          </a:p>
        </p:txBody>
      </p:sp>
    </p:spTree>
    <p:extLst>
      <p:ext uri="{BB962C8B-B14F-4D97-AF65-F5344CB8AC3E}">
        <p14:creationId xmlns:p14="http://schemas.microsoft.com/office/powerpoint/2010/main" val="10878848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838200" y="1"/>
            <a:ext cx="10515600" cy="211818"/>
          </a:xfrm>
        </p:spPr>
        <p:txBody>
          <a:bodyPr>
            <a:noAutofit/>
          </a:bodyPr>
          <a:lstStyle/>
          <a:p>
            <a:pPr algn="ctr"/>
            <a:r>
              <a:rPr lang="en-US" sz="3200" b="1" dirty="0">
                <a:solidFill>
                  <a:srgbClr val="0000FF"/>
                </a:solidFill>
                <a:latin typeface="Times New Roman" panose="02020603050405020304" pitchFamily="18" charset="0"/>
                <a:cs typeface="Times New Roman" panose="02020603050405020304" pitchFamily="18" charset="0"/>
              </a:rPr>
              <a:t>Requirements Analysis process</a:t>
            </a:r>
          </a:p>
        </p:txBody>
      </p:sp>
      <p:sp>
        <p:nvSpPr>
          <p:cNvPr id="50179" name="Rectangle 3"/>
          <p:cNvSpPr>
            <a:spLocks noGrp="1"/>
          </p:cNvSpPr>
          <p:nvPr>
            <p:ph type="body" idx="1"/>
          </p:nvPr>
        </p:nvSpPr>
        <p:spPr>
          <a:xfrm>
            <a:off x="1" y="211819"/>
            <a:ext cx="12192000" cy="6646181"/>
          </a:xfrm>
        </p:spPr>
        <p:txBody>
          <a:bodyPr>
            <a:noAutofit/>
          </a:bodyPr>
          <a:lstStyle/>
          <a:p>
            <a:pPr marL="514350" indent="-514350" algn="just">
              <a:lnSpc>
                <a:spcPct val="150000"/>
              </a:lnSpc>
              <a:spcBef>
                <a:spcPts val="0"/>
              </a:spcBef>
              <a:buAutoNum type="arabicPeriod"/>
            </a:pPr>
            <a:r>
              <a:rPr lang="en-US" sz="2400" b="1" dirty="0">
                <a:solidFill>
                  <a:srgbClr val="FF0000"/>
                </a:solidFill>
                <a:latin typeface="Times New Roman" panose="02020603050405020304" pitchFamily="18" charset="0"/>
                <a:cs typeface="Times New Roman" panose="02020603050405020304" pitchFamily="18" charset="0"/>
              </a:rPr>
              <a:t>Stakeholder Identification</a:t>
            </a: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Stakeholders are people or organizations that have a valid interest in the system. They may be affected by it directly or indirectly. </a:t>
            </a:r>
          </a:p>
          <a:p>
            <a:pPr algn="just">
              <a:lnSpc>
                <a:spcPct val="150000"/>
              </a:lnSpc>
              <a:spcBef>
                <a:spcPts val="0"/>
              </a:spcBef>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Stake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holders</a:t>
            </a:r>
            <a:r>
              <a:rPr lang="en-US" sz="2400" dirty="0">
                <a:latin typeface="Times New Roman" panose="02020603050405020304" pitchFamily="18" charset="0"/>
                <a:cs typeface="Times New Roman" panose="02020603050405020304" pitchFamily="18" charset="0"/>
              </a:rPr>
              <a:t> may </a:t>
            </a:r>
            <a:r>
              <a:rPr lang="en-US" sz="2400" b="1" dirty="0">
                <a:latin typeface="Times New Roman" panose="02020603050405020304" pitchFamily="18" charset="0"/>
                <a:cs typeface="Times New Roman" panose="02020603050405020304" pitchFamily="18" charset="0"/>
              </a:rPr>
              <a:t>include</a:t>
            </a:r>
            <a:r>
              <a:rPr lang="en-US"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System owners,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System analyst</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System designers </a:t>
            </a:r>
            <a:r>
              <a:rPr lang="en-US" sz="2400" dirty="0">
                <a:latin typeface="Times New Roman" panose="02020603050405020304" pitchFamily="18" charset="0"/>
                <a:cs typeface="Times New Roman" panose="02020603050405020304" pitchFamily="18" charset="0"/>
              </a:rPr>
              <a:t>and builders</a:t>
            </a: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Anyone who operates the system</a:t>
            </a: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Anyone who benefits from the system</a:t>
            </a: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Anyone involved in purchasing or procuring the system</a:t>
            </a: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People opposed to the system (negative stakeholders)</a:t>
            </a: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Organizations responsible for the system</a:t>
            </a:r>
          </a:p>
        </p:txBody>
      </p:sp>
      <p:sp>
        <p:nvSpPr>
          <p:cNvPr id="2" name="Slide Number Placeholder 1"/>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67</a:t>
            </a:fld>
            <a:endParaRPr lang="en-US" dirty="0">
              <a:solidFill>
                <a:srgbClr val="04617B">
                  <a:shade val="90000"/>
                </a:srgbClr>
              </a:solidFill>
            </a:endParaRPr>
          </a:p>
        </p:txBody>
      </p:sp>
    </p:spTree>
    <p:extLst>
      <p:ext uri="{BB962C8B-B14F-4D97-AF65-F5344CB8AC3E}">
        <p14:creationId xmlns:p14="http://schemas.microsoft.com/office/powerpoint/2010/main" val="26946282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838200" y="0"/>
            <a:ext cx="10515600" cy="348343"/>
          </a:xfrm>
        </p:spPr>
        <p:txBody>
          <a:bodyPr>
            <a:noAutofit/>
          </a:bodyPr>
          <a:lstStyle/>
          <a:p>
            <a:pPr algn="ctr"/>
            <a:r>
              <a:rPr lang="en-US" sz="3200" b="1" dirty="0">
                <a:solidFill>
                  <a:srgbClr val="0000FF"/>
                </a:solidFill>
                <a:latin typeface="Times New Roman" panose="02020603050405020304" pitchFamily="18" charset="0"/>
                <a:cs typeface="Times New Roman" panose="02020603050405020304" pitchFamily="18" charset="0"/>
              </a:rPr>
              <a:t>Requirements Analysis process-----</a:t>
            </a:r>
          </a:p>
        </p:txBody>
      </p:sp>
      <p:sp>
        <p:nvSpPr>
          <p:cNvPr id="50179" name="Rectangle 3"/>
          <p:cNvSpPr>
            <a:spLocks noGrp="1"/>
          </p:cNvSpPr>
          <p:nvPr>
            <p:ph type="body" idx="1"/>
          </p:nvPr>
        </p:nvSpPr>
        <p:spPr>
          <a:xfrm>
            <a:off x="0" y="348343"/>
            <a:ext cx="12081164" cy="6509657"/>
          </a:xfrm>
        </p:spPr>
        <p:txBody>
          <a:bodyPr>
            <a:noAutofit/>
          </a:bodyPr>
          <a:lstStyle/>
          <a:p>
            <a:pPr algn="just">
              <a:lnSpc>
                <a:spcPct val="150000"/>
              </a:lnSpc>
              <a:spcBef>
                <a:spcPts val="0"/>
              </a:spcBef>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Interviews, direct observations, existing document analysis and surveys </a:t>
            </a:r>
            <a:r>
              <a:rPr lang="en-US" sz="2400" dirty="0">
                <a:latin typeface="Times New Roman" panose="02020603050405020304" pitchFamily="18" charset="0"/>
                <a:cs typeface="Times New Roman" panose="02020603050405020304" pitchFamily="18" charset="0"/>
              </a:rPr>
              <a:t>are a common technique used in </a:t>
            </a:r>
            <a:r>
              <a:rPr lang="en-US" sz="2400" b="1" dirty="0">
                <a:latin typeface="Times New Roman" panose="02020603050405020304" pitchFamily="18" charset="0"/>
                <a:cs typeface="Times New Roman" panose="02020603050405020304" pitchFamily="18" charset="0"/>
              </a:rPr>
              <a:t>requirement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analysis</a:t>
            </a:r>
            <a:r>
              <a:rPr lang="en-US" sz="24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technique can serve as a means of obtaining the highly focused knowledge from different stakeholders perspectives</a:t>
            </a:r>
          </a:p>
          <a:p>
            <a:pPr marL="0" indent="0" algn="just">
              <a:lnSpc>
                <a:spcPct val="150000"/>
              </a:lnSpc>
              <a:spcBef>
                <a:spcPts val="0"/>
              </a:spcBef>
              <a:buNone/>
            </a:pPr>
            <a:r>
              <a:rPr lang="en-US" sz="2400" b="1" dirty="0">
                <a:solidFill>
                  <a:srgbClr val="FF0000"/>
                </a:solidFill>
                <a:latin typeface="Times New Roman" panose="02020603050405020304" pitchFamily="18" charset="0"/>
                <a:cs typeface="Times New Roman" panose="02020603050405020304" pitchFamily="18" charset="0"/>
              </a:rPr>
              <a:t>2. Identify Types of </a:t>
            </a:r>
            <a:r>
              <a:rPr lang="en-US" sz="2400" b="1" dirty="0" smtClean="0">
                <a:solidFill>
                  <a:srgbClr val="FF0000"/>
                </a:solidFill>
                <a:latin typeface="Times New Roman" panose="02020603050405020304" pitchFamily="18" charset="0"/>
                <a:cs typeface="Times New Roman" panose="02020603050405020304" pitchFamily="18" charset="0"/>
              </a:rPr>
              <a:t>Requirements</a:t>
            </a:r>
            <a:endParaRPr lang="en-US" sz="2400" b="1" dirty="0">
              <a:solidFill>
                <a:srgbClr val="FF0000"/>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In </a:t>
            </a:r>
            <a:r>
              <a:rPr lang="en-GB" sz="2400" b="1" dirty="0">
                <a:latin typeface="Times New Roman" panose="02020603050405020304" pitchFamily="18" charset="0"/>
                <a:cs typeface="Times New Roman" panose="02020603050405020304" pitchFamily="18" charset="0"/>
              </a:rPr>
              <a:t>system analysis</a:t>
            </a:r>
            <a:r>
              <a:rPr lang="en-GB" sz="2400" dirty="0">
                <a:latin typeface="Times New Roman" panose="02020603050405020304" pitchFamily="18" charset="0"/>
                <a:cs typeface="Times New Roman" panose="02020603050405020304" pitchFamily="18" charset="0"/>
              </a:rPr>
              <a:t>, </a:t>
            </a:r>
            <a:r>
              <a:rPr lang="en-GB" sz="2400" b="1" dirty="0">
                <a:solidFill>
                  <a:srgbClr val="990033"/>
                </a:solidFill>
                <a:latin typeface="Times New Roman" panose="02020603050405020304" pitchFamily="18" charset="0"/>
                <a:cs typeface="Times New Roman" panose="02020603050405020304" pitchFamily="18" charset="0"/>
              </a:rPr>
              <a:t>requirements</a:t>
            </a:r>
            <a:r>
              <a:rPr lang="en-GB" sz="2400" dirty="0">
                <a:latin typeface="Times New Roman" panose="02020603050405020304" pitchFamily="18" charset="0"/>
                <a:cs typeface="Times New Roman" panose="02020603050405020304" pitchFamily="18" charset="0"/>
              </a:rPr>
              <a:t> can be broadly </a:t>
            </a:r>
            <a:r>
              <a:rPr lang="en-GB" sz="2400" b="1" dirty="0">
                <a:latin typeface="Times New Roman" panose="02020603050405020304" pitchFamily="18" charset="0"/>
                <a:cs typeface="Times New Roman" panose="02020603050405020304" pitchFamily="18" charset="0"/>
              </a:rPr>
              <a:t>categorized</a:t>
            </a:r>
            <a:r>
              <a:rPr lang="en-GB" sz="2400" dirty="0">
                <a:latin typeface="Times New Roman" panose="02020603050405020304" pitchFamily="18" charset="0"/>
                <a:cs typeface="Times New Roman" panose="02020603050405020304" pitchFamily="18" charset="0"/>
              </a:rPr>
              <a:t> into </a:t>
            </a:r>
            <a:r>
              <a:rPr lang="en-GB" sz="2400" b="1" dirty="0">
                <a:latin typeface="Times New Roman" panose="02020603050405020304" pitchFamily="18" charset="0"/>
                <a:cs typeface="Times New Roman" panose="02020603050405020304" pitchFamily="18" charset="0"/>
              </a:rPr>
              <a:t>several</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types</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	each </a:t>
            </a:r>
            <a:r>
              <a:rPr lang="en-GB" sz="2400" b="1" dirty="0">
                <a:solidFill>
                  <a:srgbClr val="D60093"/>
                </a:solidFill>
                <a:latin typeface="Times New Roman" panose="02020603050405020304" pitchFamily="18" charset="0"/>
                <a:cs typeface="Times New Roman" panose="02020603050405020304" pitchFamily="18" charset="0"/>
              </a:rPr>
              <a:t>serving</a:t>
            </a:r>
            <a:r>
              <a:rPr lang="en-GB" sz="2400" dirty="0">
                <a:latin typeface="Times New Roman" panose="02020603050405020304" pitchFamily="18" charset="0"/>
                <a:cs typeface="Times New Roman" panose="02020603050405020304" pitchFamily="18" charset="0"/>
              </a:rPr>
              <a:t> a </a:t>
            </a:r>
            <a:r>
              <a:rPr lang="en-GB" sz="2400" b="1" dirty="0">
                <a:solidFill>
                  <a:srgbClr val="D60093"/>
                </a:solidFill>
                <a:latin typeface="Times New Roman" panose="02020603050405020304" pitchFamily="18" charset="0"/>
                <a:cs typeface="Times New Roman" panose="02020603050405020304" pitchFamily="18" charset="0"/>
              </a:rPr>
              <a:t>specific</a:t>
            </a:r>
            <a:r>
              <a:rPr lang="en-GB" sz="2400" dirty="0">
                <a:latin typeface="Times New Roman" panose="02020603050405020304" pitchFamily="18" charset="0"/>
                <a:cs typeface="Times New Roman" panose="02020603050405020304" pitchFamily="18" charset="0"/>
              </a:rPr>
              <a:t> </a:t>
            </a:r>
            <a:r>
              <a:rPr lang="en-GB" sz="2400" b="1" dirty="0">
                <a:solidFill>
                  <a:srgbClr val="D60093"/>
                </a:solidFill>
                <a:latin typeface="Times New Roman" panose="02020603050405020304" pitchFamily="18" charset="0"/>
                <a:cs typeface="Times New Roman" panose="02020603050405020304" pitchFamily="18" charset="0"/>
              </a:rPr>
              <a:t>purpose</a:t>
            </a:r>
            <a:r>
              <a:rPr lang="en-GB" sz="2400" dirty="0">
                <a:latin typeface="Times New Roman" panose="02020603050405020304" pitchFamily="18" charset="0"/>
                <a:cs typeface="Times New Roman" panose="02020603050405020304" pitchFamily="18" charset="0"/>
              </a:rPr>
              <a:t> in defining </a:t>
            </a:r>
            <a:r>
              <a:rPr lang="en-GB" sz="2400" b="1" dirty="0">
                <a:solidFill>
                  <a:srgbClr val="6600CC"/>
                </a:solidFill>
                <a:latin typeface="Times New Roman" panose="02020603050405020304" pitchFamily="18" charset="0"/>
                <a:cs typeface="Times New Roman" panose="02020603050405020304" pitchFamily="18" charset="0"/>
              </a:rPr>
              <a:t>what a system should accomplish</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Here </a:t>
            </a:r>
            <a:r>
              <a:rPr lang="en-GB" sz="2400" dirty="0">
                <a:latin typeface="Times New Roman" panose="02020603050405020304" pitchFamily="18" charset="0"/>
                <a:cs typeface="Times New Roman" panose="02020603050405020304" pitchFamily="18" charset="0"/>
              </a:rPr>
              <a:t>are some </a:t>
            </a:r>
            <a:r>
              <a:rPr lang="en-GB" sz="2400" b="1" dirty="0">
                <a:latin typeface="Times New Roman" panose="02020603050405020304" pitchFamily="18" charset="0"/>
                <a:cs typeface="Times New Roman" panose="02020603050405020304" pitchFamily="18" charset="0"/>
              </a:rPr>
              <a:t>common types of requirements</a:t>
            </a:r>
            <a:r>
              <a:rPr lang="en-GB" sz="24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400" b="1" dirty="0" smtClean="0">
                <a:solidFill>
                  <a:srgbClr val="0000CC"/>
                </a:solidFill>
                <a:latin typeface="Times New Roman" panose="02020603050405020304" pitchFamily="18" charset="0"/>
                <a:cs typeface="Times New Roman" panose="02020603050405020304" pitchFamily="18" charset="0"/>
              </a:rPr>
              <a:t>A. Functional Requirements </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These specify </a:t>
            </a:r>
            <a:r>
              <a:rPr lang="en-GB" sz="2400" b="1" dirty="0">
                <a:solidFill>
                  <a:srgbClr val="FF0000"/>
                </a:solidFill>
                <a:latin typeface="Times New Roman" panose="02020603050405020304" pitchFamily="18" charset="0"/>
                <a:cs typeface="Times New Roman" panose="02020603050405020304" pitchFamily="18" charset="0"/>
              </a:rPr>
              <a:t>what</a:t>
            </a:r>
            <a:r>
              <a:rPr lang="en-GB" sz="2400" dirty="0">
                <a:latin typeface="Times New Roman" panose="02020603050405020304" pitchFamily="18" charset="0"/>
                <a:cs typeface="Times New Roman" panose="02020603050405020304" pitchFamily="18" charset="0"/>
              </a:rPr>
              <a:t> the </a:t>
            </a:r>
            <a:r>
              <a:rPr lang="en-GB" sz="2400" b="1" dirty="0">
                <a:solidFill>
                  <a:srgbClr val="FF0000"/>
                </a:solidFill>
                <a:latin typeface="Times New Roman" panose="02020603050405020304" pitchFamily="18" charset="0"/>
                <a:cs typeface="Times New Roman" panose="02020603050405020304" pitchFamily="18" charset="0"/>
              </a:rPr>
              <a:t>system</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should</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do</a:t>
            </a:r>
            <a:r>
              <a:rPr lang="en-GB" sz="2400" dirty="0">
                <a:latin typeface="Times New Roman" panose="02020603050405020304" pitchFamily="18" charset="0"/>
                <a:cs typeface="Times New Roman" panose="02020603050405020304" pitchFamily="18" charset="0"/>
              </a:rPr>
              <a:t>, describing the </a:t>
            </a:r>
            <a:endParaRPr lang="en-GB"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400" b="1" dirty="0">
                <a:solidFill>
                  <a:srgbClr val="990033"/>
                </a:solidFill>
                <a:latin typeface="Times New Roman" panose="02020603050405020304" pitchFamily="18" charset="0"/>
                <a:cs typeface="Times New Roman" panose="02020603050405020304" pitchFamily="18" charset="0"/>
              </a:rPr>
              <a:t>	</a:t>
            </a:r>
            <a:r>
              <a:rPr lang="en-GB" sz="2400" b="1" dirty="0" smtClean="0">
                <a:solidFill>
                  <a:srgbClr val="990033"/>
                </a:solidFill>
                <a:latin typeface="Times New Roman" panose="02020603050405020304" pitchFamily="18" charset="0"/>
                <a:cs typeface="Times New Roman" panose="02020603050405020304" pitchFamily="18" charset="0"/>
              </a:rPr>
              <a:t>			system's </a:t>
            </a:r>
            <a:r>
              <a:rPr lang="en-GB" sz="2400" b="1" dirty="0" err="1">
                <a:solidFill>
                  <a:srgbClr val="990033"/>
                </a:solidFill>
                <a:latin typeface="Times New Roman" panose="02020603050405020304" pitchFamily="18" charset="0"/>
                <a:cs typeface="Times New Roman" panose="02020603050405020304" pitchFamily="18" charset="0"/>
              </a:rPr>
              <a:t>behavior</a:t>
            </a:r>
            <a:r>
              <a:rPr lang="en-GB" sz="2400" b="1" dirty="0">
                <a:solidFill>
                  <a:srgbClr val="990033"/>
                </a:solidFill>
                <a:latin typeface="Times New Roman" panose="02020603050405020304" pitchFamily="18" charset="0"/>
                <a:cs typeface="Times New Roman" panose="02020603050405020304" pitchFamily="18" charset="0"/>
              </a:rPr>
              <a:t> under specific conditions.</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68</a:t>
            </a:fld>
            <a:endParaRPr lang="en-US" dirty="0">
              <a:solidFill>
                <a:srgbClr val="04617B">
                  <a:shade val="90000"/>
                </a:srgbClr>
              </a:solidFill>
            </a:endParaRPr>
          </a:p>
        </p:txBody>
      </p:sp>
    </p:spTree>
    <p:extLst>
      <p:ext uri="{BB962C8B-B14F-4D97-AF65-F5344CB8AC3E}">
        <p14:creationId xmlns:p14="http://schemas.microsoft.com/office/powerpoint/2010/main" val="374662319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838200" y="0"/>
            <a:ext cx="10515600" cy="348343"/>
          </a:xfrm>
        </p:spPr>
        <p:txBody>
          <a:bodyPr>
            <a:noAutofit/>
          </a:bodyPr>
          <a:lstStyle/>
          <a:p>
            <a:pPr algn="ctr"/>
            <a:r>
              <a:rPr lang="en-US" sz="3200" b="1" dirty="0">
                <a:solidFill>
                  <a:srgbClr val="0000FF"/>
                </a:solidFill>
                <a:latin typeface="Times New Roman" panose="02020603050405020304" pitchFamily="18" charset="0"/>
                <a:cs typeface="Times New Roman" panose="02020603050405020304" pitchFamily="18" charset="0"/>
              </a:rPr>
              <a:t>Requirements Analysis process-----</a:t>
            </a:r>
          </a:p>
        </p:txBody>
      </p:sp>
      <p:sp>
        <p:nvSpPr>
          <p:cNvPr id="50179" name="Rectangle 3"/>
          <p:cNvSpPr>
            <a:spLocks noGrp="1"/>
          </p:cNvSpPr>
          <p:nvPr>
            <p:ph type="body" idx="1"/>
          </p:nvPr>
        </p:nvSpPr>
        <p:spPr>
          <a:xfrm>
            <a:off x="0" y="348343"/>
            <a:ext cx="12191999" cy="6509657"/>
          </a:xfrm>
        </p:spPr>
        <p:txBody>
          <a:bodyPr>
            <a:noAutofit/>
          </a:bodyPr>
          <a:lstStyle/>
          <a:p>
            <a:pPr algn="just">
              <a:lnSpc>
                <a:spcPct val="150000"/>
              </a:lnSpc>
              <a:spcBef>
                <a:spcPts val="0"/>
              </a:spcBef>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Functional</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requirements</a:t>
            </a:r>
            <a:r>
              <a:rPr lang="en-GB" sz="2400" dirty="0">
                <a:latin typeface="Times New Roman" panose="02020603050405020304" pitchFamily="18" charset="0"/>
                <a:cs typeface="Times New Roman" panose="02020603050405020304" pitchFamily="18" charset="0"/>
              </a:rPr>
              <a:t> typically define the </a:t>
            </a:r>
            <a:r>
              <a:rPr lang="en-GB" sz="2400" b="1" dirty="0">
                <a:solidFill>
                  <a:srgbClr val="D60093"/>
                </a:solidFill>
                <a:latin typeface="Times New Roman" panose="02020603050405020304" pitchFamily="18" charset="0"/>
                <a:cs typeface="Times New Roman" panose="02020603050405020304" pitchFamily="18" charset="0"/>
              </a:rPr>
              <a:t>system's inputs, </a:t>
            </a:r>
            <a:endParaRPr lang="en-GB" sz="2400" b="1" dirty="0" smtClean="0">
              <a:solidFill>
                <a:srgbClr val="D60093"/>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400" b="1" dirty="0">
                <a:solidFill>
                  <a:srgbClr val="D60093"/>
                </a:solidFill>
                <a:latin typeface="Times New Roman" panose="02020603050405020304" pitchFamily="18" charset="0"/>
                <a:cs typeface="Times New Roman" panose="02020603050405020304" pitchFamily="18" charset="0"/>
              </a:rPr>
              <a:t>	</a:t>
            </a:r>
            <a:r>
              <a:rPr lang="en-GB" sz="2400" b="1" dirty="0" smtClean="0">
                <a:solidFill>
                  <a:srgbClr val="D60093"/>
                </a:solidFill>
                <a:latin typeface="Times New Roman" panose="02020603050405020304" pitchFamily="18" charset="0"/>
                <a:cs typeface="Times New Roman" panose="02020603050405020304" pitchFamily="18" charset="0"/>
              </a:rPr>
              <a:t>		processes</a:t>
            </a:r>
            <a:r>
              <a:rPr lang="en-GB" sz="2400" b="1" dirty="0">
                <a:solidFill>
                  <a:srgbClr val="D60093"/>
                </a:solidFill>
                <a:latin typeface="Times New Roman" panose="02020603050405020304" pitchFamily="18" charset="0"/>
                <a:cs typeface="Times New Roman" panose="02020603050405020304" pitchFamily="18" charset="0"/>
              </a:rPr>
              <a:t>, outputs</a:t>
            </a:r>
            <a:r>
              <a:rPr lang="en-GB" sz="2400" dirty="0">
                <a:latin typeface="Times New Roman" panose="02020603050405020304" pitchFamily="18" charset="0"/>
                <a:cs typeface="Times New Roman" panose="02020603050405020304" pitchFamily="18" charset="0"/>
              </a:rPr>
              <a:t>, and </a:t>
            </a:r>
            <a:r>
              <a:rPr lang="en-GB" sz="2400" b="1" dirty="0">
                <a:solidFill>
                  <a:srgbClr val="FF0000"/>
                </a:solidFill>
                <a:latin typeface="Times New Roman" panose="02020603050405020304" pitchFamily="18" charset="0"/>
                <a:cs typeface="Times New Roman" panose="02020603050405020304" pitchFamily="18" charset="0"/>
              </a:rPr>
              <a:t>interactions</a:t>
            </a:r>
            <a:r>
              <a:rPr lang="en-GB" sz="2400" dirty="0">
                <a:latin typeface="Times New Roman" panose="02020603050405020304" pitchFamily="18" charset="0"/>
                <a:cs typeface="Times New Roman" panose="02020603050405020304" pitchFamily="18" charset="0"/>
              </a:rPr>
              <a:t> with </a:t>
            </a:r>
            <a:r>
              <a:rPr lang="en-GB" sz="2400" b="1" dirty="0">
                <a:solidFill>
                  <a:srgbClr val="FF0000"/>
                </a:solidFill>
                <a:latin typeface="Times New Roman" panose="02020603050405020304" pitchFamily="18" charset="0"/>
                <a:cs typeface="Times New Roman" panose="02020603050405020304" pitchFamily="18" charset="0"/>
              </a:rPr>
              <a:t>users</a:t>
            </a:r>
            <a:r>
              <a:rPr lang="en-GB" sz="2400" dirty="0">
                <a:latin typeface="Times New Roman" panose="02020603050405020304" pitchFamily="18" charset="0"/>
                <a:cs typeface="Times New Roman" panose="02020603050405020304" pitchFamily="18" charset="0"/>
              </a:rPr>
              <a:t> or other </a:t>
            </a:r>
            <a:r>
              <a:rPr lang="en-GB" sz="2400" b="1" dirty="0">
                <a:solidFill>
                  <a:srgbClr val="FF0000"/>
                </a:solidFill>
                <a:latin typeface="Times New Roman" panose="02020603050405020304" pitchFamily="18" charset="0"/>
                <a:cs typeface="Times New Roman" panose="02020603050405020304" pitchFamily="18" charset="0"/>
              </a:rPr>
              <a:t>systems</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GB" sz="2400" b="1" dirty="0" smtClean="0">
                <a:latin typeface="Times New Roman" panose="02020603050405020304" pitchFamily="18" charset="0"/>
                <a:cs typeface="Times New Roman" panose="02020603050405020304" pitchFamily="18" charset="0"/>
              </a:rPr>
              <a:t>For</a:t>
            </a:r>
            <a:r>
              <a:rPr lang="en-GB" sz="2400" dirty="0" smtClean="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example</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"The system must allow users to log </a:t>
            </a:r>
            <a:r>
              <a:rPr lang="en-GB" sz="2400" dirty="0">
                <a:latin typeface="Times New Roman" panose="02020603050405020304" pitchFamily="18" charset="0"/>
                <a:cs typeface="Times New Roman" panose="02020603050405020304" pitchFamily="18" charset="0"/>
              </a:rPr>
              <a:t>in with a </a:t>
            </a:r>
            <a:r>
              <a:rPr lang="en-GB" sz="2400" b="1" dirty="0">
                <a:latin typeface="Times New Roman" panose="02020603050405020304" pitchFamily="18" charset="0"/>
                <a:cs typeface="Times New Roman" panose="02020603050405020304" pitchFamily="18" charset="0"/>
              </a:rPr>
              <a:t>username</a:t>
            </a:r>
            <a:r>
              <a:rPr lang="en-GB" sz="2400" dirty="0">
                <a:latin typeface="Times New Roman" panose="02020603050405020304" pitchFamily="18" charset="0"/>
                <a:cs typeface="Times New Roman" panose="02020603050405020304" pitchFamily="18" charset="0"/>
              </a:rPr>
              <a:t> and </a:t>
            </a:r>
            <a:r>
              <a:rPr lang="en-GB" sz="2400" b="1" dirty="0">
                <a:latin typeface="Times New Roman" panose="02020603050405020304" pitchFamily="18" charset="0"/>
                <a:cs typeface="Times New Roman" panose="02020603050405020304" pitchFamily="18" charset="0"/>
              </a:rPr>
              <a:t>password</a:t>
            </a:r>
            <a:r>
              <a:rPr lang="en-GB"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342900" lvl="1" indent="-342900" algn="just">
              <a:lnSpc>
                <a:spcPct val="150000"/>
              </a:lnSpc>
              <a:spcBef>
                <a:spcPts val="0"/>
              </a:spcBef>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Functional Requirements defines </a:t>
            </a:r>
            <a:r>
              <a:rPr lang="en-US" b="1" dirty="0">
                <a:solidFill>
                  <a:srgbClr val="FF0000"/>
                </a:solidFill>
                <a:latin typeface="Times New Roman" panose="02020603050405020304" pitchFamily="18" charset="0"/>
                <a:cs typeface="Times New Roman" panose="02020603050405020304" pitchFamily="18" charset="0"/>
              </a:rPr>
              <a:t>functions</a:t>
            </a:r>
            <a:r>
              <a:rPr lang="en-US" dirty="0">
                <a:latin typeface="Times New Roman" panose="02020603050405020304" pitchFamily="18" charset="0"/>
                <a:cs typeface="Times New Roman" panose="02020603050405020304" pitchFamily="18" charset="0"/>
              </a:rPr>
              <a:t> of a </a:t>
            </a:r>
            <a:r>
              <a:rPr lang="en-US" b="1" dirty="0" smtClean="0">
                <a:solidFill>
                  <a:srgbClr val="FF0000"/>
                </a:solidFill>
                <a:latin typeface="Times New Roman" panose="02020603050405020304" pitchFamily="18" charset="0"/>
                <a:cs typeface="Times New Roman" panose="02020603050405020304" pitchFamily="18" charset="0"/>
              </a:rPr>
              <a:t>software</a:t>
            </a:r>
            <a:r>
              <a:rPr lang="en-US" dirty="0">
                <a:latin typeface="Times New Roman" panose="02020603050405020304" pitchFamily="18" charset="0"/>
                <a:cs typeface="Times New Roman" panose="02020603050405020304" pitchFamily="18" charset="0"/>
              </a:rPr>
              <a:t>/</a:t>
            </a:r>
            <a:r>
              <a:rPr lang="en-US" b="1" dirty="0" smtClean="0">
                <a:solidFill>
                  <a:srgbClr val="FF0000"/>
                </a:solidFill>
                <a:latin typeface="Times New Roman" panose="02020603050405020304" pitchFamily="18" charset="0"/>
                <a:cs typeface="Times New Roman" panose="02020603050405020304" pitchFamily="18" charset="0"/>
              </a:rPr>
              <a:t>system</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or its </a:t>
            </a:r>
            <a:r>
              <a:rPr lang="en-US" b="1" dirty="0">
                <a:solidFill>
                  <a:srgbClr val="FF0000"/>
                </a:solidFill>
                <a:latin typeface="Times New Roman" panose="02020603050405020304" pitchFamily="18" charset="0"/>
                <a:cs typeface="Times New Roman" panose="02020603050405020304" pitchFamily="18" charset="0"/>
              </a:rPr>
              <a:t>components</a:t>
            </a:r>
            <a:r>
              <a:rPr lang="en-US" dirty="0">
                <a:latin typeface="Times New Roman" panose="02020603050405020304" pitchFamily="18" charset="0"/>
                <a:cs typeface="Times New Roman" panose="02020603050405020304" pitchFamily="18" charset="0"/>
              </a:rPr>
              <a:t>. </a:t>
            </a:r>
          </a:p>
          <a:p>
            <a:pPr marL="342900" lvl="1" indent="-342900" algn="just">
              <a:lnSpc>
                <a:spcPct val="150000"/>
              </a:lnSpc>
              <a:spcBef>
                <a:spcPts val="0"/>
              </a:spcBef>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They </a:t>
            </a:r>
            <a:r>
              <a:rPr lang="en-US" b="1" dirty="0">
                <a:solidFill>
                  <a:srgbClr val="FF0000"/>
                </a:solidFill>
                <a:latin typeface="Times New Roman" panose="02020603050405020304" pitchFamily="18" charset="0"/>
                <a:cs typeface="Times New Roman" panose="02020603050405020304" pitchFamily="18" charset="0"/>
              </a:rPr>
              <a:t>describe</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particular</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results</a:t>
            </a:r>
            <a:r>
              <a:rPr lang="en-US" dirty="0">
                <a:latin typeface="Times New Roman" panose="02020603050405020304" pitchFamily="18" charset="0"/>
                <a:cs typeface="Times New Roman" panose="02020603050405020304" pitchFamily="18" charset="0"/>
              </a:rPr>
              <a:t> of a </a:t>
            </a:r>
            <a:r>
              <a:rPr lang="en-US" b="1" dirty="0">
                <a:solidFill>
                  <a:srgbClr val="FF0000"/>
                </a:solidFill>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a:t>
            </a:r>
          </a:p>
          <a:p>
            <a:pPr marL="342900" lvl="1" indent="-342900" algn="just">
              <a:lnSpc>
                <a:spcPct val="150000"/>
              </a:lnSpc>
              <a:spcBef>
                <a:spcPts val="0"/>
              </a:spcBef>
              <a:buFont typeface="Wingdings" panose="05000000000000000000" pitchFamily="2" charset="2"/>
              <a:buChar char="§"/>
            </a:pPr>
            <a:r>
              <a:rPr lang="en-US" b="1" dirty="0">
                <a:solidFill>
                  <a:srgbClr val="006600"/>
                </a:solidFill>
                <a:latin typeface="Times New Roman" panose="02020603050405020304" pitchFamily="18" charset="0"/>
                <a:cs typeface="Times New Roman" panose="02020603050405020304" pitchFamily="18" charset="0"/>
              </a:rPr>
              <a:t>Functional requirements </a:t>
            </a:r>
            <a:r>
              <a:rPr lang="en-US" dirty="0">
                <a:latin typeface="Times New Roman" panose="02020603050405020304" pitchFamily="18" charset="0"/>
                <a:cs typeface="Times New Roman" panose="02020603050405020304" pitchFamily="18" charset="0"/>
              </a:rPr>
              <a:t>are supported by </a:t>
            </a:r>
            <a:r>
              <a:rPr lang="en-US" b="1" dirty="0">
                <a:solidFill>
                  <a:srgbClr val="A50021"/>
                </a:solidFill>
                <a:latin typeface="Times New Roman" panose="02020603050405020304" pitchFamily="18" charset="0"/>
                <a:cs typeface="Times New Roman" panose="02020603050405020304" pitchFamily="18" charset="0"/>
              </a:rPr>
              <a:t>Non-functional requirements</a:t>
            </a:r>
            <a:r>
              <a:rPr lang="en-US" dirty="0">
                <a:latin typeface="Times New Roman" panose="02020603050405020304" pitchFamily="18" charset="0"/>
                <a:cs typeface="Times New Roman" panose="02020603050405020304" pitchFamily="18" charset="0"/>
              </a:rPr>
              <a:t>. </a:t>
            </a:r>
          </a:p>
          <a:p>
            <a:pPr marL="0" lvl="1" indent="0" algn="just">
              <a:lnSpc>
                <a:spcPct val="150000"/>
              </a:lnSpc>
              <a:spcBef>
                <a:spcPts val="0"/>
              </a:spcBef>
              <a:buNone/>
            </a:pPr>
            <a:r>
              <a:rPr lang="en-US" b="1" dirty="0" smtClean="0">
                <a:latin typeface="Times New Roman" panose="02020603050405020304" pitchFamily="18" charset="0"/>
                <a:cs typeface="Times New Roman" panose="02020603050405020304" pitchFamily="18" charset="0"/>
              </a:rPr>
              <a:t>B. </a:t>
            </a:r>
            <a:r>
              <a:rPr lang="en-US" b="1" dirty="0" smtClean="0">
                <a:latin typeface="Times New Roman" panose="02020603050405020304" pitchFamily="18" charset="0"/>
                <a:cs typeface="Times New Roman" panose="02020603050405020304" pitchFamily="18" charset="0"/>
              </a:rPr>
              <a:t>Non-Functional </a:t>
            </a:r>
            <a:r>
              <a:rPr lang="en-US" b="1" dirty="0">
                <a:latin typeface="Times New Roman" panose="02020603050405020304" pitchFamily="18" charset="0"/>
                <a:cs typeface="Times New Roman" panose="02020603050405020304" pitchFamily="18" charset="0"/>
              </a:rPr>
              <a:t>Requirements:</a:t>
            </a:r>
          </a:p>
          <a:p>
            <a:pPr marL="457200" lvl="1" indent="-457200" algn="just">
              <a:lnSpc>
                <a:spcPct val="150000"/>
              </a:lnSpc>
              <a:spcBef>
                <a:spcPts val="0"/>
              </a:spcBef>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They are </a:t>
            </a:r>
            <a:r>
              <a:rPr lang="en-US" b="1" dirty="0">
                <a:solidFill>
                  <a:srgbClr val="9900CC"/>
                </a:solidFill>
                <a:latin typeface="Times New Roman" panose="02020603050405020304" pitchFamily="18" charset="0"/>
                <a:cs typeface="Times New Roman" panose="02020603050405020304" pitchFamily="18" charset="0"/>
              </a:rPr>
              <a:t>requirements</a:t>
            </a:r>
            <a:r>
              <a:rPr lang="en-US" dirty="0">
                <a:latin typeface="Times New Roman" panose="02020603050405020304" pitchFamily="18" charset="0"/>
                <a:cs typeface="Times New Roman" panose="02020603050405020304" pitchFamily="18" charset="0"/>
              </a:rPr>
              <a:t> that </a:t>
            </a:r>
            <a:r>
              <a:rPr lang="en-US" b="1" dirty="0">
                <a:solidFill>
                  <a:srgbClr val="9900CC"/>
                </a:solidFill>
                <a:latin typeface="Times New Roman" panose="02020603050405020304" pitchFamily="18" charset="0"/>
                <a:cs typeface="Times New Roman" panose="02020603050405020304" pitchFamily="18" charset="0"/>
              </a:rPr>
              <a:t>specify</a:t>
            </a:r>
            <a:r>
              <a:rPr lang="en-US" dirty="0">
                <a:latin typeface="Times New Roman" panose="02020603050405020304" pitchFamily="18" charset="0"/>
                <a:cs typeface="Times New Roman" panose="02020603050405020304" pitchFamily="18" charset="0"/>
              </a:rPr>
              <a:t> </a:t>
            </a:r>
            <a:r>
              <a:rPr lang="en-US" b="1" dirty="0">
                <a:solidFill>
                  <a:srgbClr val="9900CC"/>
                </a:solidFill>
                <a:latin typeface="Times New Roman" panose="02020603050405020304" pitchFamily="18" charset="0"/>
                <a:cs typeface="Times New Roman" panose="02020603050405020304" pitchFamily="18" charset="0"/>
              </a:rPr>
              <a:t>criteria</a:t>
            </a:r>
            <a:r>
              <a:rPr lang="en-US" dirty="0">
                <a:latin typeface="Times New Roman" panose="02020603050405020304" pitchFamily="18" charset="0"/>
                <a:cs typeface="Times New Roman" panose="02020603050405020304" pitchFamily="18" charset="0"/>
              </a:rPr>
              <a:t> that can be </a:t>
            </a:r>
            <a:r>
              <a:rPr lang="en-US" b="1" dirty="0">
                <a:solidFill>
                  <a:srgbClr val="0000FF"/>
                </a:solidFill>
                <a:latin typeface="Times New Roman" panose="02020603050405020304" pitchFamily="18" charset="0"/>
                <a:cs typeface="Times New Roman" panose="02020603050405020304" pitchFamily="18" charset="0"/>
              </a:rPr>
              <a:t>used</a:t>
            </a:r>
            <a:r>
              <a:rPr lang="en-US" dirty="0">
                <a:latin typeface="Times New Roman" panose="02020603050405020304" pitchFamily="18" charset="0"/>
                <a:cs typeface="Times New Roman" panose="02020603050405020304" pitchFamily="18" charset="0"/>
              </a:rPr>
              <a:t> to </a:t>
            </a:r>
            <a:r>
              <a:rPr lang="en-US" b="1" dirty="0">
                <a:solidFill>
                  <a:srgbClr val="0000FF"/>
                </a:solidFill>
                <a:latin typeface="Times New Roman" panose="02020603050405020304" pitchFamily="18" charset="0"/>
                <a:cs typeface="Times New Roman" panose="02020603050405020304" pitchFamily="18" charset="0"/>
              </a:rPr>
              <a:t>judge</a:t>
            </a:r>
            <a:r>
              <a:rPr lang="en-US" dirty="0">
                <a:latin typeface="Times New Roman" panose="02020603050405020304" pitchFamily="18" charset="0"/>
                <a:cs typeface="Times New Roman" panose="02020603050405020304" pitchFamily="18" charset="0"/>
              </a:rPr>
              <a:t>  the </a:t>
            </a:r>
            <a:r>
              <a:rPr lang="en-US" b="1" dirty="0">
                <a:solidFill>
                  <a:srgbClr val="0000FF"/>
                </a:solidFill>
                <a:latin typeface="Times New Roman" panose="02020603050405020304" pitchFamily="18" charset="0"/>
                <a:cs typeface="Times New Roman" panose="02020603050405020304" pitchFamily="18" charset="0"/>
              </a:rPr>
              <a:t>operation</a:t>
            </a:r>
            <a:r>
              <a:rPr lang="en-US" dirty="0">
                <a:latin typeface="Times New Roman" panose="02020603050405020304" pitchFamily="18" charset="0"/>
                <a:cs typeface="Times New Roman" panose="02020603050405020304" pitchFamily="18" charset="0"/>
              </a:rPr>
              <a:t> of a </a:t>
            </a:r>
            <a:r>
              <a:rPr lang="en-US" b="1" dirty="0">
                <a:solidFill>
                  <a:srgbClr val="0000FF"/>
                </a:solidFill>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 rather than </a:t>
            </a:r>
            <a:r>
              <a:rPr lang="en-US" b="1" dirty="0">
                <a:solidFill>
                  <a:srgbClr val="0000FF"/>
                </a:solidFill>
                <a:latin typeface="Times New Roman" panose="02020603050405020304" pitchFamily="18" charset="0"/>
                <a:cs typeface="Times New Roman" panose="02020603050405020304" pitchFamily="18" charset="0"/>
              </a:rPr>
              <a:t>specific</a:t>
            </a:r>
            <a:r>
              <a:rPr lang="en-US"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behavior</a:t>
            </a:r>
            <a:r>
              <a:rPr lang="en-US" dirty="0" smtClean="0">
                <a:latin typeface="Times New Roman" panose="02020603050405020304" pitchFamily="18" charset="0"/>
                <a:cs typeface="Times New Roman" panose="02020603050405020304" pitchFamily="18" charset="0"/>
              </a:rPr>
              <a:t>.</a:t>
            </a:r>
          </a:p>
          <a:p>
            <a:pPr marL="457200" lvl="1" indent="-457200" algn="just">
              <a:lnSpc>
                <a:spcPct val="150000"/>
              </a:lnSpc>
              <a:spcBef>
                <a:spcPts val="0"/>
              </a:spcBef>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Functional requirements </a:t>
            </a:r>
            <a:r>
              <a:rPr lang="en-US" b="1" dirty="0">
                <a:solidFill>
                  <a:srgbClr val="FF0000"/>
                </a:solidFill>
                <a:latin typeface="Times New Roman" panose="02020603050405020304" pitchFamily="18" charset="0"/>
                <a:cs typeface="Times New Roman" panose="02020603050405020304" pitchFamily="18" charset="0"/>
              </a:rPr>
              <a:t>define</a:t>
            </a:r>
            <a:r>
              <a:rPr lang="en-US" dirty="0">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what</a:t>
            </a:r>
            <a:r>
              <a:rPr lang="en-US" dirty="0">
                <a:latin typeface="Times New Roman" panose="02020603050405020304" pitchFamily="18" charset="0"/>
                <a:cs typeface="Times New Roman" panose="02020603050405020304" pitchFamily="18" charset="0"/>
              </a:rPr>
              <a:t> the </a:t>
            </a:r>
            <a:r>
              <a:rPr lang="en-US" b="1" dirty="0">
                <a:solidFill>
                  <a:srgbClr val="FF0000"/>
                </a:solidFill>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 is </a:t>
            </a:r>
            <a:r>
              <a:rPr lang="en-US" b="1" dirty="0">
                <a:solidFill>
                  <a:srgbClr val="FF0000"/>
                </a:solidFill>
                <a:latin typeface="Times New Roman" panose="02020603050405020304" pitchFamily="18" charset="0"/>
                <a:cs typeface="Times New Roman" panose="02020603050405020304" pitchFamily="18" charset="0"/>
              </a:rPr>
              <a:t>supposed</a:t>
            </a:r>
            <a:r>
              <a:rPr lang="en-US" dirty="0">
                <a:latin typeface="Times New Roman" panose="02020603050405020304" pitchFamily="18" charset="0"/>
                <a:cs typeface="Times New Roman" panose="02020603050405020304" pitchFamily="18" charset="0"/>
              </a:rPr>
              <a:t> to </a:t>
            </a:r>
            <a:r>
              <a:rPr lang="en-US" b="1" dirty="0">
                <a:solidFill>
                  <a:srgbClr val="FF0000"/>
                </a:solidFill>
                <a:latin typeface="Times New Roman" panose="02020603050405020304" pitchFamily="18" charset="0"/>
                <a:cs typeface="Times New Roman" panose="02020603050405020304" pitchFamily="18" charset="0"/>
              </a:rPr>
              <a:t>do</a:t>
            </a:r>
            <a:r>
              <a:rPr lang="en-US" dirty="0">
                <a:latin typeface="Times New Roman" panose="02020603050405020304" pitchFamily="18" charset="0"/>
                <a:cs typeface="Times New Roman" panose="02020603050405020304" pitchFamily="18" charset="0"/>
              </a:rPr>
              <a:t>, whereas </a:t>
            </a:r>
            <a:r>
              <a:rPr lang="en-US" b="1" dirty="0">
                <a:solidFill>
                  <a:srgbClr val="9900CC"/>
                </a:solidFill>
                <a:latin typeface="Times New Roman" panose="02020603050405020304" pitchFamily="18" charset="0"/>
                <a:cs typeface="Times New Roman" panose="02020603050405020304" pitchFamily="18" charset="0"/>
              </a:rPr>
              <a:t>non-functional requirements</a:t>
            </a:r>
            <a:r>
              <a:rPr lang="en-US" dirty="0">
                <a:latin typeface="Times New Roman" panose="02020603050405020304" pitchFamily="18" charset="0"/>
                <a:cs typeface="Times New Roman" panose="02020603050405020304" pitchFamily="18" charset="0"/>
              </a:rPr>
              <a:t> </a:t>
            </a:r>
            <a:r>
              <a:rPr lang="en-US" b="1" dirty="0">
                <a:solidFill>
                  <a:srgbClr val="A50021"/>
                </a:solidFill>
                <a:latin typeface="Times New Roman" panose="02020603050405020304" pitchFamily="18" charset="0"/>
                <a:cs typeface="Times New Roman" panose="02020603050405020304" pitchFamily="18" charset="0"/>
              </a:rPr>
              <a:t>define</a:t>
            </a:r>
            <a:r>
              <a:rPr lang="en-US" dirty="0">
                <a:latin typeface="Times New Roman" panose="02020603050405020304" pitchFamily="18" charset="0"/>
                <a:cs typeface="Times New Roman" panose="02020603050405020304" pitchFamily="18" charset="0"/>
              </a:rPr>
              <a:t> </a:t>
            </a:r>
            <a:r>
              <a:rPr lang="en-US" b="1" dirty="0">
                <a:solidFill>
                  <a:srgbClr val="A50021"/>
                </a:solidFill>
                <a:latin typeface="Times New Roman" panose="02020603050405020304" pitchFamily="18" charset="0"/>
                <a:cs typeface="Times New Roman" panose="02020603050405020304" pitchFamily="18" charset="0"/>
              </a:rPr>
              <a:t>how</a:t>
            </a:r>
            <a:r>
              <a:rPr lang="en-US" dirty="0">
                <a:latin typeface="Times New Roman" panose="02020603050405020304" pitchFamily="18" charset="0"/>
                <a:cs typeface="Times New Roman" panose="02020603050405020304" pitchFamily="18" charset="0"/>
              </a:rPr>
              <a:t> a </a:t>
            </a:r>
            <a:r>
              <a:rPr lang="en-US" b="1" dirty="0">
                <a:solidFill>
                  <a:srgbClr val="A50021"/>
                </a:solidFill>
                <a:latin typeface="Times New Roman" panose="02020603050405020304" pitchFamily="18" charset="0"/>
                <a:cs typeface="Times New Roman" panose="02020603050405020304" pitchFamily="18" charset="0"/>
              </a:rPr>
              <a:t>system</a:t>
            </a:r>
            <a:r>
              <a:rPr lang="en-US" dirty="0">
                <a:latin typeface="Times New Roman" panose="02020603050405020304" pitchFamily="18" charset="0"/>
                <a:cs typeface="Times New Roman" panose="02020603050405020304" pitchFamily="18" charset="0"/>
              </a:rPr>
              <a:t> is </a:t>
            </a:r>
            <a:r>
              <a:rPr lang="en-US" b="1" dirty="0">
                <a:solidFill>
                  <a:srgbClr val="A50021"/>
                </a:solidFill>
                <a:latin typeface="Times New Roman" panose="02020603050405020304" pitchFamily="18" charset="0"/>
                <a:cs typeface="Times New Roman" panose="02020603050405020304" pitchFamily="18" charset="0"/>
              </a:rPr>
              <a:t>supposed</a:t>
            </a:r>
            <a:r>
              <a:rPr lang="en-US" dirty="0">
                <a:latin typeface="Times New Roman" panose="02020603050405020304" pitchFamily="18" charset="0"/>
                <a:cs typeface="Times New Roman" panose="02020603050405020304" pitchFamily="18" charset="0"/>
              </a:rPr>
              <a:t> to </a:t>
            </a:r>
            <a:r>
              <a:rPr lang="en-US" b="1" dirty="0">
                <a:solidFill>
                  <a:srgbClr val="A50021"/>
                </a:solidFill>
                <a:latin typeface="Times New Roman" panose="02020603050405020304" pitchFamily="18" charset="0"/>
                <a:cs typeface="Times New Roman" panose="02020603050405020304" pitchFamily="18" charset="0"/>
              </a:rPr>
              <a:t>be</a:t>
            </a:r>
            <a:r>
              <a:rPr lang="en-US" dirty="0">
                <a:latin typeface="Times New Roman" panose="02020603050405020304" pitchFamily="18" charset="0"/>
                <a:cs typeface="Times New Roman" panose="02020603050405020304" pitchFamily="18" charset="0"/>
              </a:rPr>
              <a:t>.</a:t>
            </a:r>
          </a:p>
          <a:p>
            <a:pPr marL="0" lvl="1" indent="0" algn="just">
              <a:lnSpc>
                <a:spcPct val="150000"/>
              </a:lnSpc>
              <a:spcBef>
                <a:spcPts val="0"/>
              </a:spcBef>
              <a:buNone/>
            </a:pPr>
            <a:endParaRPr lang="en-US" dirty="0">
              <a:latin typeface="Times New Roman" panose="02020603050405020304" pitchFamily="18" charset="0"/>
              <a:cs typeface="Times New Roman" panose="02020603050405020304" pitchFamily="18" charset="0"/>
            </a:endParaRPr>
          </a:p>
          <a:p>
            <a:pPr marL="0" lvl="1" indent="0" algn="just">
              <a:lnSpc>
                <a:spcPct val="150000"/>
              </a:lnSpc>
              <a:spcBef>
                <a:spcPts val="0"/>
              </a:spcBef>
              <a:buNone/>
            </a:pPr>
            <a:endParaRPr lang="en-US" dirty="0">
              <a:latin typeface="Times New Roman" panose="02020603050405020304" pitchFamily="18" charset="0"/>
              <a:cs typeface="Times New Roman" panose="02020603050405020304" pitchFamily="18" charset="0"/>
            </a:endParaRPr>
          </a:p>
          <a:p>
            <a:pPr marL="0" lvl="1" indent="0" algn="just">
              <a:lnSpc>
                <a:spcPct val="150000"/>
              </a:lnSpc>
              <a:spcBef>
                <a:spcPts val="0"/>
              </a:spcBef>
              <a:buNone/>
            </a:pPr>
            <a:endParaRPr lang="en-US" dirty="0">
              <a:latin typeface="Times New Roman" panose="02020603050405020304" pitchFamily="18" charset="0"/>
              <a:cs typeface="Times New Roman" panose="02020603050405020304" pitchFamily="18" charset="0"/>
            </a:endParaRPr>
          </a:p>
          <a:p>
            <a:pPr marL="261938" lvl="2" indent="0" algn="just">
              <a:lnSpc>
                <a:spcPct val="150000"/>
              </a:lnSpc>
              <a:spcBef>
                <a:spcPts val="0"/>
              </a:spcBef>
              <a:buNone/>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69</a:t>
            </a:fld>
            <a:endParaRPr lang="en-US" dirty="0">
              <a:solidFill>
                <a:srgbClr val="04617B">
                  <a:shade val="90000"/>
                </a:srgbClr>
              </a:solidFill>
            </a:endParaRPr>
          </a:p>
        </p:txBody>
      </p:sp>
    </p:spTree>
    <p:extLst>
      <p:ext uri="{BB962C8B-B14F-4D97-AF65-F5344CB8AC3E}">
        <p14:creationId xmlns:p14="http://schemas.microsoft.com/office/powerpoint/2010/main" val="36314755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0218"/>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3.2 Software/System Requirements</a:t>
            </a:r>
          </a:p>
        </p:txBody>
      </p:sp>
      <p:sp>
        <p:nvSpPr>
          <p:cNvPr id="3" name="Content Placeholder 2"/>
          <p:cNvSpPr>
            <a:spLocks noGrp="1"/>
          </p:cNvSpPr>
          <p:nvPr>
            <p:ph idx="1"/>
          </p:nvPr>
        </p:nvSpPr>
        <p:spPr>
          <a:xfrm>
            <a:off x="0" y="280219"/>
            <a:ext cx="12192000" cy="6577781"/>
          </a:xfrm>
        </p:spPr>
        <p:txBody>
          <a:bodyPr>
            <a:noAutofit/>
          </a:bodyPr>
          <a:lstStyle/>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Software/system requirements </a:t>
            </a:r>
            <a:r>
              <a:rPr lang="en-GB" sz="2600" dirty="0">
                <a:latin typeface="Times New Roman" panose="02020603050405020304" pitchFamily="18" charset="0"/>
                <a:cs typeface="Times New Roman" panose="02020603050405020304" pitchFamily="18" charset="0"/>
              </a:rPr>
              <a:t>define the </a:t>
            </a:r>
            <a:r>
              <a:rPr lang="en-GB" sz="2600" b="1" dirty="0">
                <a:solidFill>
                  <a:srgbClr val="0000CC"/>
                </a:solidFill>
                <a:latin typeface="Times New Roman" panose="02020603050405020304" pitchFamily="18" charset="0"/>
                <a:cs typeface="Times New Roman" panose="02020603050405020304" pitchFamily="18" charset="0"/>
              </a:rPr>
              <a:t>functional</a:t>
            </a:r>
            <a:r>
              <a:rPr lang="en-GB" sz="2600" dirty="0">
                <a:latin typeface="Times New Roman" panose="02020603050405020304" pitchFamily="18" charset="0"/>
                <a:cs typeface="Times New Roman" panose="02020603050405020304" pitchFamily="18" charset="0"/>
              </a:rPr>
              <a:t> and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non-functional</a:t>
            </a:r>
            <a:r>
              <a:rPr lang="en-GB" sz="2600" dirty="0">
                <a:latin typeface="Times New Roman" panose="02020603050405020304" pitchFamily="18" charset="0"/>
                <a:cs typeface="Times New Roman" panose="02020603050405020304" pitchFamily="18" charset="0"/>
              </a:rPr>
              <a:t> </a:t>
            </a:r>
            <a:r>
              <a:rPr lang="en-GB" sz="2600" b="1" dirty="0">
                <a:solidFill>
                  <a:srgbClr val="0000CC"/>
                </a:solidFill>
                <a:latin typeface="Times New Roman" panose="02020603050405020304" pitchFamily="18" charset="0"/>
                <a:cs typeface="Times New Roman" panose="02020603050405020304" pitchFamily="18" charset="0"/>
              </a:rPr>
              <a:t>attributes</a:t>
            </a:r>
            <a:r>
              <a:rPr lang="en-GB" sz="2600" dirty="0">
                <a:latin typeface="Times New Roman" panose="02020603050405020304" pitchFamily="18" charset="0"/>
                <a:cs typeface="Times New Roman" panose="02020603050405020304" pitchFamily="18" charset="0"/>
              </a:rPr>
              <a:t> that a </a:t>
            </a:r>
            <a:r>
              <a:rPr lang="en-GB" sz="2600" b="1" dirty="0">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must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possess to </a:t>
            </a:r>
            <a:r>
              <a:rPr lang="en-GB" sz="2600" b="1" dirty="0">
                <a:solidFill>
                  <a:srgbClr val="660033"/>
                </a:solidFill>
                <a:latin typeface="Times New Roman" panose="02020603050405020304" pitchFamily="18" charset="0"/>
                <a:cs typeface="Times New Roman" panose="02020603050405020304" pitchFamily="18" charset="0"/>
              </a:rPr>
              <a:t>meet</a:t>
            </a:r>
            <a:r>
              <a:rPr lang="en-GB" sz="2600" dirty="0">
                <a:latin typeface="Times New Roman" panose="02020603050405020304" pitchFamily="18" charset="0"/>
                <a:cs typeface="Times New Roman" panose="02020603050405020304" pitchFamily="18" charset="0"/>
              </a:rPr>
              <a:t> the </a:t>
            </a:r>
            <a:r>
              <a:rPr lang="en-GB" sz="2600" b="1" dirty="0">
                <a:solidFill>
                  <a:srgbClr val="660033"/>
                </a:solidFill>
                <a:latin typeface="Times New Roman" panose="02020603050405020304" pitchFamily="18" charset="0"/>
                <a:cs typeface="Times New Roman" panose="02020603050405020304" pitchFamily="18" charset="0"/>
              </a:rPr>
              <a:t>needs</a:t>
            </a:r>
            <a:r>
              <a:rPr lang="en-GB" sz="2600" dirty="0">
                <a:latin typeface="Times New Roman" panose="02020603050405020304" pitchFamily="18" charset="0"/>
                <a:cs typeface="Times New Roman" panose="02020603050405020304" pitchFamily="18" charset="0"/>
              </a:rPr>
              <a:t> of its </a:t>
            </a:r>
            <a:r>
              <a:rPr lang="en-GB" sz="2600" b="1" dirty="0">
                <a:solidFill>
                  <a:srgbClr val="660033"/>
                </a:solidFill>
                <a:latin typeface="Times New Roman" panose="02020603050405020304" pitchFamily="18" charset="0"/>
                <a:cs typeface="Times New Roman" panose="02020603050405020304" pitchFamily="18" charset="0"/>
              </a:rPr>
              <a:t>stakeholders</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These </a:t>
            </a:r>
            <a:r>
              <a:rPr lang="en-GB" sz="2600" b="1" dirty="0">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serve</a:t>
            </a:r>
            <a:r>
              <a:rPr lang="en-GB" sz="2600" dirty="0">
                <a:latin typeface="Times New Roman" panose="02020603050405020304" pitchFamily="18" charset="0"/>
                <a:cs typeface="Times New Roman" panose="02020603050405020304" pitchFamily="18" charset="0"/>
              </a:rPr>
              <a:t> as the </a:t>
            </a:r>
            <a:r>
              <a:rPr lang="en-GB" sz="2600" b="1" dirty="0">
                <a:latin typeface="Times New Roman" panose="02020603050405020304" pitchFamily="18" charset="0"/>
                <a:cs typeface="Times New Roman" panose="02020603050405020304" pitchFamily="18" charset="0"/>
              </a:rPr>
              <a:t>foundation</a:t>
            </a:r>
            <a:r>
              <a:rPr lang="en-GB" sz="2600" dirty="0">
                <a:latin typeface="Times New Roman" panose="02020603050405020304" pitchFamily="18" charset="0"/>
                <a:cs typeface="Times New Roman" panose="02020603050405020304" pitchFamily="18" charset="0"/>
              </a:rPr>
              <a:t> for the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design</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and </a:t>
            </a:r>
            <a:r>
              <a:rPr lang="en-GB" sz="2600" b="1" dirty="0">
                <a:solidFill>
                  <a:srgbClr val="FF0000"/>
                </a:solidFill>
                <a:latin typeface="Times New Roman" panose="02020603050405020304" pitchFamily="18" charset="0"/>
                <a:cs typeface="Times New Roman" panose="02020603050405020304" pitchFamily="18" charset="0"/>
              </a:rPr>
              <a:t>testing</a:t>
            </a:r>
            <a:r>
              <a:rPr lang="en-GB" sz="2600" dirty="0">
                <a:latin typeface="Times New Roman" panose="02020603050405020304" pitchFamily="18" charset="0"/>
                <a:cs typeface="Times New Roman" panose="02020603050405020304" pitchFamily="18" charset="0"/>
              </a:rPr>
              <a:t> of the </a:t>
            </a:r>
            <a:r>
              <a:rPr lang="en-GB" sz="2600" b="1" dirty="0">
                <a:solidFill>
                  <a:srgbClr val="FF0000"/>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Here's an overview of </a:t>
            </a:r>
            <a:r>
              <a:rPr lang="en-GB" sz="2600" b="1" dirty="0">
                <a:solidFill>
                  <a:srgbClr val="6600CC"/>
                </a:solidFill>
                <a:latin typeface="Times New Roman" panose="02020603050405020304" pitchFamily="18" charset="0"/>
                <a:cs typeface="Times New Roman" panose="02020603050405020304" pitchFamily="18" charset="0"/>
              </a:rPr>
              <a:t>software/system requirements</a:t>
            </a:r>
            <a:r>
              <a:rPr lang="en-GB" sz="2600" dirty="0">
                <a:latin typeface="Times New Roman" panose="02020603050405020304" pitchFamily="18" charset="0"/>
                <a:cs typeface="Times New Roman" panose="02020603050405020304" pitchFamily="18" charset="0"/>
              </a:rPr>
              <a:t>:</a:t>
            </a:r>
          </a:p>
          <a:p>
            <a:pPr marL="514350" indent="-514350" algn="just">
              <a:lnSpc>
                <a:spcPct val="150000"/>
              </a:lnSpc>
              <a:spcBef>
                <a:spcPts val="0"/>
              </a:spcBef>
              <a:buAutoNum type="arabicPeriod"/>
            </a:pPr>
            <a:r>
              <a:rPr lang="en-GB" sz="2600" b="1" dirty="0">
                <a:solidFill>
                  <a:srgbClr val="0000CC"/>
                </a:solidFill>
                <a:latin typeface="Times New Roman" panose="02020603050405020304" pitchFamily="18" charset="0"/>
                <a:cs typeface="Times New Roman" panose="02020603050405020304" pitchFamily="18" charset="0"/>
              </a:rPr>
              <a:t>Functional Requirements</a:t>
            </a:r>
            <a:endParaRPr lang="en-GB" sz="2600" dirty="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Describe the specific </a:t>
            </a:r>
            <a:r>
              <a:rPr lang="en-GB" sz="2600" b="1" dirty="0">
                <a:solidFill>
                  <a:srgbClr val="660033"/>
                </a:solidFill>
                <a:latin typeface="Times New Roman" panose="02020603050405020304" pitchFamily="18" charset="0"/>
                <a:cs typeface="Times New Roman" panose="02020603050405020304" pitchFamily="18" charset="0"/>
              </a:rPr>
              <a:t>functions</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features</a:t>
            </a:r>
            <a:r>
              <a:rPr lang="en-GB" sz="2600" dirty="0">
                <a:latin typeface="Times New Roman" panose="02020603050405020304" pitchFamily="18" charset="0"/>
                <a:cs typeface="Times New Roman" panose="02020603050405020304" pitchFamily="18" charset="0"/>
              </a:rPr>
              <a:t>, and </a:t>
            </a:r>
            <a:r>
              <a:rPr lang="en-GB" sz="2600" b="1" dirty="0">
                <a:solidFill>
                  <a:srgbClr val="660033"/>
                </a:solidFill>
                <a:latin typeface="Times New Roman" panose="02020603050405020304" pitchFamily="18" charset="0"/>
                <a:cs typeface="Times New Roman" panose="02020603050405020304" pitchFamily="18" charset="0"/>
              </a:rPr>
              <a:t>capabilities</a:t>
            </a:r>
            <a:r>
              <a:rPr lang="en-GB" sz="2600" dirty="0">
                <a:latin typeface="Times New Roman" panose="02020603050405020304" pitchFamily="18" charset="0"/>
                <a:cs typeface="Times New Roman" panose="02020603050405020304" pitchFamily="18" charset="0"/>
              </a:rPr>
              <a:t> that </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the </a:t>
            </a:r>
            <a:r>
              <a:rPr lang="en-GB" sz="2600" b="1" dirty="0">
                <a:solidFill>
                  <a:srgbClr val="660033"/>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must</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provide</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Functional requirements </a:t>
            </a:r>
            <a:r>
              <a:rPr lang="en-GB" sz="2600" dirty="0">
                <a:latin typeface="Times New Roman" panose="02020603050405020304" pitchFamily="18" charset="0"/>
                <a:cs typeface="Times New Roman" panose="02020603050405020304" pitchFamily="18" charset="0"/>
              </a:rPr>
              <a:t>typically </a:t>
            </a:r>
            <a:r>
              <a:rPr lang="en-GB" sz="2600" b="1" dirty="0">
                <a:latin typeface="Times New Roman" panose="02020603050405020304" pitchFamily="18" charset="0"/>
                <a:cs typeface="Times New Roman" panose="02020603050405020304" pitchFamily="18" charset="0"/>
              </a:rPr>
              <a:t>answer</a:t>
            </a:r>
            <a:r>
              <a:rPr lang="en-GB" sz="2600" dirty="0">
                <a:latin typeface="Times New Roman" panose="02020603050405020304" pitchFamily="18" charset="0"/>
                <a:cs typeface="Times New Roman" panose="02020603050405020304" pitchFamily="18" charset="0"/>
              </a:rPr>
              <a:t> the </a:t>
            </a:r>
            <a:r>
              <a:rPr lang="en-GB" sz="2600" b="1" dirty="0">
                <a:latin typeface="Times New Roman" panose="02020603050405020304" pitchFamily="18" charset="0"/>
                <a:cs typeface="Times New Roman" panose="02020603050405020304" pitchFamily="18" charset="0"/>
              </a:rPr>
              <a:t>question</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b="1" dirty="0">
                <a:solidFill>
                  <a:srgbClr val="FF0000"/>
                </a:solidFill>
                <a:latin typeface="Times New Roman" panose="02020603050405020304" pitchFamily="18" charset="0"/>
                <a:cs typeface="Times New Roman" panose="02020603050405020304" pitchFamily="18" charset="0"/>
              </a:rPr>
              <a:t>					"What does the system do?" </a:t>
            </a:r>
            <a:r>
              <a:rPr lang="en-GB" sz="2600" dirty="0">
                <a:latin typeface="Times New Roman" panose="02020603050405020304" pitchFamily="18" charset="0"/>
                <a:cs typeface="Times New Roman" panose="02020603050405020304" pitchFamily="18" charset="0"/>
              </a:rPr>
              <a:t>and may </a:t>
            </a:r>
            <a:r>
              <a:rPr lang="en-GB" sz="2600" b="1" dirty="0">
                <a:latin typeface="Times New Roman" panose="02020603050405020304" pitchFamily="18" charset="0"/>
                <a:cs typeface="Times New Roman" panose="02020603050405020304" pitchFamily="18" charset="0"/>
              </a:rPr>
              <a:t>include</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2135F09-8F67-4CD9-BE14-FD825BACE1E6}" type="slidenum">
              <a:rPr lang="en-GB" smtClean="0"/>
              <a:t>7</a:t>
            </a:fld>
            <a:endParaRPr lang="en-GB"/>
          </a:p>
        </p:txBody>
      </p:sp>
    </p:spTree>
    <p:extLst>
      <p:ext uri="{BB962C8B-B14F-4D97-AF65-F5344CB8AC3E}">
        <p14:creationId xmlns:p14="http://schemas.microsoft.com/office/powerpoint/2010/main" val="39774656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838200" y="0"/>
            <a:ext cx="10515600" cy="348343"/>
          </a:xfrm>
        </p:spPr>
        <p:txBody>
          <a:bodyPr>
            <a:noAutofit/>
          </a:bodyPr>
          <a:lstStyle/>
          <a:p>
            <a:pPr algn="ctr"/>
            <a:r>
              <a:rPr lang="en-US" sz="3200" b="1" dirty="0">
                <a:solidFill>
                  <a:srgbClr val="0000FF"/>
                </a:solidFill>
                <a:latin typeface="Times New Roman" panose="02020603050405020304" pitchFamily="18" charset="0"/>
                <a:cs typeface="Times New Roman" panose="02020603050405020304" pitchFamily="18" charset="0"/>
              </a:rPr>
              <a:t>Requirements Analysis process-----</a:t>
            </a:r>
          </a:p>
        </p:txBody>
      </p:sp>
      <p:sp>
        <p:nvSpPr>
          <p:cNvPr id="50179" name="Rectangle 3"/>
          <p:cNvSpPr>
            <a:spLocks noGrp="1"/>
          </p:cNvSpPr>
          <p:nvPr>
            <p:ph type="body" idx="1"/>
          </p:nvPr>
        </p:nvSpPr>
        <p:spPr>
          <a:xfrm>
            <a:off x="0" y="348343"/>
            <a:ext cx="12191999" cy="6509657"/>
          </a:xfrm>
        </p:spPr>
        <p:txBody>
          <a:bodyPr>
            <a:noAutofit/>
          </a:bodyPr>
          <a:lstStyle/>
          <a:p>
            <a:pPr marL="538163" lvl="2" indent="-457200" algn="just">
              <a:lnSpc>
                <a:spcPct val="150000"/>
              </a:lnSpc>
              <a:spcBef>
                <a:spcPts val="0"/>
              </a:spcBef>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Non-functional requirements </a:t>
            </a:r>
            <a:r>
              <a:rPr lang="en-GB" sz="2400" dirty="0">
                <a:latin typeface="Times New Roman" panose="02020603050405020304" pitchFamily="18" charset="0"/>
                <a:cs typeface="Times New Roman" panose="02020603050405020304" pitchFamily="18" charset="0"/>
              </a:rPr>
              <a:t>include </a:t>
            </a:r>
            <a:r>
              <a:rPr lang="en-GB" sz="2400" b="1" dirty="0">
                <a:solidFill>
                  <a:srgbClr val="990033"/>
                </a:solidFill>
                <a:latin typeface="Times New Roman" panose="02020603050405020304" pitchFamily="18" charset="0"/>
                <a:cs typeface="Times New Roman" panose="02020603050405020304" pitchFamily="18" charset="0"/>
              </a:rPr>
              <a:t>performance, security, </a:t>
            </a:r>
            <a:endParaRPr lang="en-GB" sz="2400" b="1" dirty="0" smtClean="0">
              <a:solidFill>
                <a:srgbClr val="990033"/>
              </a:solidFill>
              <a:latin typeface="Times New Roman" panose="02020603050405020304" pitchFamily="18" charset="0"/>
              <a:cs typeface="Times New Roman" panose="02020603050405020304" pitchFamily="18" charset="0"/>
            </a:endParaRPr>
          </a:p>
          <a:p>
            <a:pPr marL="80963" lvl="2" indent="0" algn="just">
              <a:lnSpc>
                <a:spcPct val="150000"/>
              </a:lnSpc>
              <a:spcBef>
                <a:spcPts val="0"/>
              </a:spcBef>
              <a:buNone/>
            </a:pPr>
            <a:r>
              <a:rPr lang="en-GB" sz="2400" b="1" dirty="0">
                <a:solidFill>
                  <a:srgbClr val="990033"/>
                </a:solidFill>
                <a:latin typeface="Times New Roman" panose="02020603050405020304" pitchFamily="18" charset="0"/>
                <a:cs typeface="Times New Roman" panose="02020603050405020304" pitchFamily="18" charset="0"/>
              </a:rPr>
              <a:t>	</a:t>
            </a:r>
            <a:r>
              <a:rPr lang="en-GB" sz="2400" b="1" dirty="0" smtClean="0">
                <a:solidFill>
                  <a:srgbClr val="990033"/>
                </a:solidFill>
                <a:latin typeface="Times New Roman" panose="02020603050405020304" pitchFamily="18" charset="0"/>
                <a:cs typeface="Times New Roman" panose="02020603050405020304" pitchFamily="18" charset="0"/>
              </a:rPr>
              <a:t>	reliability</a:t>
            </a:r>
            <a:r>
              <a:rPr lang="en-GB" sz="2400" b="1" dirty="0">
                <a:solidFill>
                  <a:srgbClr val="990033"/>
                </a:solidFill>
                <a:latin typeface="Times New Roman" panose="02020603050405020304" pitchFamily="18" charset="0"/>
                <a:cs typeface="Times New Roman" panose="02020603050405020304" pitchFamily="18" charset="0"/>
              </a:rPr>
              <a:t>, usability, scalability</a:t>
            </a:r>
            <a:r>
              <a:rPr lang="en-GB" sz="2400" dirty="0">
                <a:latin typeface="Times New Roman" panose="02020603050405020304" pitchFamily="18" charset="0"/>
                <a:cs typeface="Times New Roman" panose="02020603050405020304" pitchFamily="18" charset="0"/>
              </a:rPr>
              <a:t>, and </a:t>
            </a:r>
            <a:r>
              <a:rPr lang="en-GB" sz="2400" b="1" dirty="0">
                <a:solidFill>
                  <a:srgbClr val="0000CC"/>
                </a:solidFill>
                <a:latin typeface="Times New Roman" panose="02020603050405020304" pitchFamily="18" charset="0"/>
                <a:cs typeface="Times New Roman" panose="02020603050405020304" pitchFamily="18" charset="0"/>
              </a:rPr>
              <a:t>maintainability</a:t>
            </a:r>
            <a:r>
              <a:rPr lang="en-GB" sz="2400" dirty="0">
                <a:latin typeface="Times New Roman" panose="02020603050405020304" pitchFamily="18" charset="0"/>
                <a:cs typeface="Times New Roman" panose="02020603050405020304" pitchFamily="18" charset="0"/>
              </a:rPr>
              <a:t> aspects of the </a:t>
            </a:r>
            <a:r>
              <a:rPr lang="en-GB" sz="2400" b="1" dirty="0">
                <a:solidFill>
                  <a:srgbClr val="0000CC"/>
                </a:solidFill>
                <a:latin typeface="Times New Roman" panose="02020603050405020304" pitchFamily="18" charset="0"/>
                <a:cs typeface="Times New Roman" panose="02020603050405020304" pitchFamily="18" charset="0"/>
              </a:rPr>
              <a:t>system</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marL="538163" lvl="2" indent="-457200" algn="just">
              <a:lnSpc>
                <a:spcPct val="150000"/>
              </a:lnSpc>
              <a:spcBef>
                <a:spcPts val="0"/>
              </a:spcBef>
              <a:buFont typeface="Wingdings" panose="05000000000000000000" pitchFamily="2" charset="2"/>
              <a:buChar char="ü"/>
            </a:pPr>
            <a:r>
              <a:rPr lang="en-GB" sz="2400" dirty="0" smtClean="0">
                <a:latin typeface="Times New Roman" panose="02020603050405020304" pitchFamily="18" charset="0"/>
                <a:cs typeface="Times New Roman" panose="02020603050405020304" pitchFamily="18" charset="0"/>
              </a:rPr>
              <a:t>For </a:t>
            </a:r>
            <a:r>
              <a:rPr lang="en-GB" sz="2400" b="1" dirty="0">
                <a:latin typeface="Times New Roman" panose="02020603050405020304" pitchFamily="18" charset="0"/>
                <a:cs typeface="Times New Roman" panose="02020603050405020304" pitchFamily="18" charset="0"/>
              </a:rPr>
              <a:t>instance</a:t>
            </a:r>
            <a:r>
              <a:rPr lang="en-GB" sz="2400" dirty="0">
                <a:latin typeface="Times New Roman" panose="02020603050405020304" pitchFamily="18" charset="0"/>
                <a:cs typeface="Times New Roman" panose="02020603050405020304" pitchFamily="18" charset="0"/>
              </a:rPr>
              <a:t>, </a:t>
            </a:r>
            <a:r>
              <a:rPr lang="en-GB" sz="2400" b="1" dirty="0">
                <a:solidFill>
                  <a:srgbClr val="660033"/>
                </a:solidFill>
                <a:latin typeface="Times New Roman" panose="02020603050405020304" pitchFamily="18" charset="0"/>
                <a:cs typeface="Times New Roman" panose="02020603050405020304" pitchFamily="18" charset="0"/>
              </a:rPr>
              <a:t>"The system must</a:t>
            </a:r>
            <a:r>
              <a:rPr lang="en-GB" sz="2400" dirty="0">
                <a:solidFill>
                  <a:srgbClr val="660033"/>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be able to </a:t>
            </a:r>
            <a:r>
              <a:rPr lang="en-GB" sz="2400" b="1" dirty="0">
                <a:solidFill>
                  <a:srgbClr val="660033"/>
                </a:solidFill>
                <a:latin typeface="Times New Roman" panose="02020603050405020304" pitchFamily="18" charset="0"/>
                <a:cs typeface="Times New Roman" panose="02020603050405020304" pitchFamily="18" charset="0"/>
              </a:rPr>
              <a:t>handle</a:t>
            </a:r>
            <a:r>
              <a:rPr lang="en-GB" sz="2400" dirty="0">
                <a:latin typeface="Times New Roman" panose="02020603050405020304" pitchFamily="18" charset="0"/>
                <a:cs typeface="Times New Roman" panose="02020603050405020304" pitchFamily="18" charset="0"/>
              </a:rPr>
              <a:t> </a:t>
            </a:r>
            <a:r>
              <a:rPr lang="en-GB" sz="2400" b="1" dirty="0">
                <a:solidFill>
                  <a:srgbClr val="660033"/>
                </a:solidFill>
                <a:latin typeface="Times New Roman" panose="02020603050405020304" pitchFamily="18" charset="0"/>
                <a:cs typeface="Times New Roman" panose="02020603050405020304" pitchFamily="18" charset="0"/>
              </a:rPr>
              <a:t>1000</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marL="80963" lvl="2" indent="0" algn="just">
              <a:lnSpc>
                <a:spcPct val="150000"/>
              </a:lnSpc>
              <a:spcBef>
                <a:spcPts val="0"/>
              </a:spcBef>
              <a:buNone/>
            </a:pPr>
            <a:r>
              <a:rPr lang="en-GB" sz="2400" b="1" dirty="0">
                <a:solidFill>
                  <a:srgbClr val="660033"/>
                </a:solidFill>
                <a:latin typeface="Times New Roman" panose="02020603050405020304" pitchFamily="18" charset="0"/>
                <a:cs typeface="Times New Roman" panose="02020603050405020304" pitchFamily="18" charset="0"/>
              </a:rPr>
              <a:t>	</a:t>
            </a:r>
            <a:r>
              <a:rPr lang="en-GB" sz="2400" b="1" dirty="0" smtClean="0">
                <a:solidFill>
                  <a:srgbClr val="660033"/>
                </a:solidFill>
                <a:latin typeface="Times New Roman" panose="02020603050405020304" pitchFamily="18" charset="0"/>
                <a:cs typeface="Times New Roman" panose="02020603050405020304" pitchFamily="18" charset="0"/>
              </a:rPr>
              <a:t>		concurrent</a:t>
            </a:r>
            <a:r>
              <a:rPr lang="en-GB" sz="2400" dirty="0" smtClean="0">
                <a:latin typeface="Times New Roman" panose="02020603050405020304" pitchFamily="18" charset="0"/>
                <a:cs typeface="Times New Roman" panose="02020603050405020304" pitchFamily="18" charset="0"/>
              </a:rPr>
              <a:t> </a:t>
            </a:r>
            <a:r>
              <a:rPr lang="en-GB" sz="2400" b="1" dirty="0">
                <a:solidFill>
                  <a:srgbClr val="660033"/>
                </a:solidFill>
                <a:latin typeface="Times New Roman" panose="02020603050405020304" pitchFamily="18" charset="0"/>
                <a:cs typeface="Times New Roman" panose="02020603050405020304" pitchFamily="18" charset="0"/>
              </a:rPr>
              <a:t>users</a:t>
            </a:r>
            <a:r>
              <a:rPr lang="en-GB" sz="2400" dirty="0">
                <a:latin typeface="Times New Roman" panose="02020603050405020304" pitchFamily="18" charset="0"/>
                <a:cs typeface="Times New Roman" panose="02020603050405020304" pitchFamily="18" charset="0"/>
              </a:rPr>
              <a:t> </a:t>
            </a:r>
            <a:r>
              <a:rPr lang="en-GB" sz="2400" b="1" dirty="0">
                <a:solidFill>
                  <a:srgbClr val="006600"/>
                </a:solidFill>
                <a:latin typeface="Times New Roman" panose="02020603050405020304" pitchFamily="18" charset="0"/>
                <a:cs typeface="Times New Roman" panose="02020603050405020304" pitchFamily="18" charset="0"/>
              </a:rPr>
              <a:t>without</a:t>
            </a:r>
            <a:r>
              <a:rPr lang="en-GB" sz="2400" dirty="0">
                <a:latin typeface="Times New Roman" panose="02020603050405020304" pitchFamily="18" charset="0"/>
                <a:cs typeface="Times New Roman" panose="02020603050405020304" pitchFamily="18" charset="0"/>
              </a:rPr>
              <a:t> </a:t>
            </a:r>
            <a:r>
              <a:rPr lang="en-GB" sz="2400" b="1" dirty="0">
                <a:solidFill>
                  <a:srgbClr val="006600"/>
                </a:solidFill>
                <a:latin typeface="Times New Roman" panose="02020603050405020304" pitchFamily="18" charset="0"/>
                <a:cs typeface="Times New Roman" panose="02020603050405020304" pitchFamily="18" charset="0"/>
              </a:rPr>
              <a:t>significant</a:t>
            </a:r>
            <a:r>
              <a:rPr lang="en-GB" sz="2400" dirty="0">
                <a:latin typeface="Times New Roman" panose="02020603050405020304" pitchFamily="18" charset="0"/>
                <a:cs typeface="Times New Roman" panose="02020603050405020304" pitchFamily="18" charset="0"/>
              </a:rPr>
              <a:t> </a:t>
            </a:r>
            <a:r>
              <a:rPr lang="en-GB" sz="2400" b="1" dirty="0">
                <a:solidFill>
                  <a:srgbClr val="006600"/>
                </a:solidFill>
                <a:latin typeface="Times New Roman" panose="02020603050405020304" pitchFamily="18" charset="0"/>
                <a:cs typeface="Times New Roman" panose="02020603050405020304" pitchFamily="18" charset="0"/>
              </a:rPr>
              <a:t>performance</a:t>
            </a:r>
            <a:r>
              <a:rPr lang="en-GB" sz="2400" dirty="0">
                <a:latin typeface="Times New Roman" panose="02020603050405020304" pitchFamily="18" charset="0"/>
                <a:cs typeface="Times New Roman" panose="02020603050405020304" pitchFamily="18" charset="0"/>
              </a:rPr>
              <a:t> </a:t>
            </a:r>
            <a:r>
              <a:rPr lang="en-GB" sz="2400" b="1" dirty="0">
                <a:solidFill>
                  <a:srgbClr val="006600"/>
                </a:solidFill>
                <a:latin typeface="Times New Roman" panose="02020603050405020304" pitchFamily="18" charset="0"/>
                <a:cs typeface="Times New Roman" panose="02020603050405020304" pitchFamily="18" charset="0"/>
              </a:rPr>
              <a:t>degradation</a:t>
            </a:r>
            <a:r>
              <a:rPr lang="en-GB" sz="2400" dirty="0" smtClean="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ts val="0"/>
              </a:spcBef>
              <a:buNone/>
            </a:pPr>
            <a:r>
              <a:rPr lang="en-US" altLang="en-US" sz="2400" b="1" dirty="0" smtClean="0">
                <a:solidFill>
                  <a:srgbClr val="0000CC"/>
                </a:solidFill>
                <a:latin typeface="Times New Roman" panose="02020603050405020304" pitchFamily="18" charset="0"/>
                <a:cs typeface="Times New Roman" panose="02020603050405020304" pitchFamily="18" charset="0"/>
              </a:rPr>
              <a:t>C. Business Requirements</a:t>
            </a:r>
            <a:endParaRPr lang="en-US" altLang="en-US" sz="2400" dirty="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
            </a:pPr>
            <a:r>
              <a:rPr lang="en-US" altLang="en-US" sz="2400" dirty="0" smtClean="0">
                <a:latin typeface="Times New Roman" panose="02020603050405020304" pitchFamily="18" charset="0"/>
                <a:cs typeface="Times New Roman" panose="02020603050405020304" pitchFamily="18" charset="0"/>
              </a:rPr>
              <a:t>These </a:t>
            </a:r>
            <a:r>
              <a:rPr lang="en-US" altLang="en-US" sz="2400" dirty="0">
                <a:latin typeface="Times New Roman" panose="02020603050405020304" pitchFamily="18" charset="0"/>
                <a:cs typeface="Times New Roman" panose="02020603050405020304" pitchFamily="18" charset="0"/>
              </a:rPr>
              <a:t>describe the </a:t>
            </a:r>
            <a:r>
              <a:rPr lang="en-US" altLang="en-US" sz="2400" b="1" dirty="0">
                <a:solidFill>
                  <a:srgbClr val="990033"/>
                </a:solidFill>
                <a:latin typeface="Times New Roman" panose="02020603050405020304" pitchFamily="18" charset="0"/>
                <a:cs typeface="Times New Roman" panose="02020603050405020304" pitchFamily="18" charset="0"/>
              </a:rPr>
              <a:t>needs</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990033"/>
                </a:solidFill>
                <a:latin typeface="Times New Roman" panose="02020603050405020304" pitchFamily="18" charset="0"/>
                <a:cs typeface="Times New Roman" panose="02020603050405020304" pitchFamily="18" charset="0"/>
              </a:rPr>
              <a:t>objectives</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990033"/>
                </a:solidFill>
                <a:latin typeface="Times New Roman" panose="02020603050405020304" pitchFamily="18" charset="0"/>
                <a:cs typeface="Times New Roman" panose="02020603050405020304" pitchFamily="18" charset="0"/>
              </a:rPr>
              <a:t>constraints</a:t>
            </a:r>
            <a:r>
              <a:rPr lang="en-US" altLang="en-US" sz="2400" dirty="0">
                <a:latin typeface="Times New Roman" panose="02020603050405020304" pitchFamily="18" charset="0"/>
                <a:cs typeface="Times New Roman" panose="02020603050405020304" pitchFamily="18" charset="0"/>
              </a:rPr>
              <a:t> of the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2400" b="1" dirty="0">
                <a:solidFill>
                  <a:srgbClr val="990033"/>
                </a:solidFill>
                <a:latin typeface="Times New Roman" panose="02020603050405020304" pitchFamily="18" charset="0"/>
                <a:cs typeface="Times New Roman" panose="02020603050405020304" pitchFamily="18" charset="0"/>
              </a:rPr>
              <a:t>	</a:t>
            </a:r>
            <a:r>
              <a:rPr lang="en-US" altLang="en-US" sz="2400" b="1" dirty="0" smtClean="0">
                <a:solidFill>
                  <a:srgbClr val="990033"/>
                </a:solidFill>
                <a:latin typeface="Times New Roman" panose="02020603050405020304" pitchFamily="18" charset="0"/>
                <a:cs typeface="Times New Roman" panose="02020603050405020304" pitchFamily="18" charset="0"/>
              </a:rPr>
              <a:t>		business</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or </a:t>
            </a:r>
            <a:r>
              <a:rPr lang="en-US" altLang="en-US" sz="2400" b="1" dirty="0">
                <a:solidFill>
                  <a:srgbClr val="990033"/>
                </a:solidFill>
                <a:latin typeface="Times New Roman" panose="02020603050405020304" pitchFamily="18" charset="0"/>
                <a:cs typeface="Times New Roman" panose="02020603050405020304" pitchFamily="18" charset="0"/>
              </a:rPr>
              <a:t>organization</a:t>
            </a:r>
            <a:r>
              <a:rPr lang="en-US" altLang="en-US" sz="2400" dirty="0">
                <a:latin typeface="Times New Roman" panose="02020603050405020304" pitchFamily="18" charset="0"/>
                <a:cs typeface="Times New Roman" panose="02020603050405020304" pitchFamily="18" charset="0"/>
              </a:rPr>
              <a:t> that the </a:t>
            </a:r>
            <a:r>
              <a:rPr lang="en-US" altLang="en-US" sz="2400" b="1" dirty="0">
                <a:solidFill>
                  <a:srgbClr val="990033"/>
                </a:solidFill>
                <a:latin typeface="Times New Roman" panose="02020603050405020304" pitchFamily="18" charset="0"/>
                <a:cs typeface="Times New Roman" panose="02020603050405020304" pitchFamily="18" charset="0"/>
              </a:rPr>
              <a:t>system</a:t>
            </a:r>
            <a:r>
              <a:rPr lang="en-US" altLang="en-US" sz="2400" dirty="0">
                <a:latin typeface="Times New Roman" panose="02020603050405020304" pitchFamily="18" charset="0"/>
                <a:cs typeface="Times New Roman" panose="02020603050405020304" pitchFamily="18" charset="0"/>
              </a:rPr>
              <a:t> is being </a:t>
            </a:r>
            <a:r>
              <a:rPr lang="en-US" altLang="en-US" sz="2400" b="1" dirty="0">
                <a:solidFill>
                  <a:srgbClr val="990033"/>
                </a:solidFill>
                <a:latin typeface="Times New Roman" panose="02020603050405020304" pitchFamily="18" charset="0"/>
                <a:cs typeface="Times New Roman" panose="02020603050405020304" pitchFamily="18" charset="0"/>
              </a:rPr>
              <a:t>developed</a:t>
            </a:r>
            <a:r>
              <a:rPr lang="en-US" altLang="en-US" sz="2400" dirty="0">
                <a:latin typeface="Times New Roman" panose="02020603050405020304" pitchFamily="18" charset="0"/>
                <a:cs typeface="Times New Roman" panose="02020603050405020304" pitchFamily="18" charset="0"/>
              </a:rPr>
              <a:t> for. </a:t>
            </a:r>
            <a:endParaRPr lang="en-US" altLang="en-US" sz="24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
            </a:pPr>
            <a:r>
              <a:rPr lang="en-US" altLang="en-US" sz="2400" b="1" dirty="0" smtClean="0">
                <a:latin typeface="Times New Roman" panose="02020603050405020304" pitchFamily="18" charset="0"/>
                <a:cs typeface="Times New Roman" panose="02020603050405020304" pitchFamily="18" charset="0"/>
              </a:rPr>
              <a:t>Business </a:t>
            </a:r>
            <a:r>
              <a:rPr lang="en-US" altLang="en-US" sz="2400" b="1" dirty="0">
                <a:latin typeface="Times New Roman" panose="02020603050405020304" pitchFamily="18" charset="0"/>
                <a:cs typeface="Times New Roman" panose="02020603050405020304" pitchFamily="18" charset="0"/>
              </a:rPr>
              <a:t>requirements </a:t>
            </a:r>
            <a:r>
              <a:rPr lang="en-US" altLang="en-US" sz="2400" dirty="0">
                <a:latin typeface="Times New Roman" panose="02020603050405020304" pitchFamily="18" charset="0"/>
                <a:cs typeface="Times New Roman" panose="02020603050405020304" pitchFamily="18" charset="0"/>
              </a:rPr>
              <a:t>often </a:t>
            </a:r>
            <a:r>
              <a:rPr lang="en-US" altLang="en-US" sz="2400" b="1" dirty="0">
                <a:solidFill>
                  <a:srgbClr val="D60093"/>
                </a:solidFill>
                <a:latin typeface="Times New Roman" panose="02020603050405020304" pitchFamily="18" charset="0"/>
                <a:cs typeface="Times New Roman" panose="02020603050405020304" pitchFamily="18" charset="0"/>
              </a:rPr>
              <a:t>address high-level goals, strategies</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D60093"/>
                </a:solidFill>
                <a:latin typeface="Times New Roman" panose="02020603050405020304" pitchFamily="18" charset="0"/>
                <a:cs typeface="Times New Roman" panose="02020603050405020304" pitchFamily="18" charset="0"/>
              </a:rPr>
              <a:t>desired</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D60093"/>
                </a:solidFill>
                <a:latin typeface="Times New Roman" panose="02020603050405020304" pitchFamily="18" charset="0"/>
                <a:cs typeface="Times New Roman" panose="02020603050405020304" pitchFamily="18" charset="0"/>
              </a:rPr>
              <a:t>outcomes</a:t>
            </a:r>
            <a:r>
              <a:rPr lang="en-US" altLang="en-US" sz="2400" dirty="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ts val="0"/>
              </a:spcBef>
              <a:buNone/>
            </a:pPr>
            <a:r>
              <a:rPr lang="en-US" altLang="en-US" sz="2400" b="1" dirty="0" smtClean="0">
                <a:solidFill>
                  <a:srgbClr val="0000CC"/>
                </a:solidFill>
                <a:latin typeface="Times New Roman" panose="02020603050405020304" pitchFamily="18" charset="0"/>
                <a:cs typeface="Times New Roman" panose="02020603050405020304" pitchFamily="18" charset="0"/>
              </a:rPr>
              <a:t>D. User </a:t>
            </a:r>
            <a:r>
              <a:rPr lang="en-US" altLang="en-US" sz="2400" b="1" dirty="0">
                <a:solidFill>
                  <a:srgbClr val="0000CC"/>
                </a:solidFill>
                <a:latin typeface="Times New Roman" panose="02020603050405020304" pitchFamily="18" charset="0"/>
                <a:cs typeface="Times New Roman" panose="02020603050405020304" pitchFamily="18" charset="0"/>
              </a:rPr>
              <a:t>Requirements (or User </a:t>
            </a:r>
            <a:r>
              <a:rPr lang="en-US" altLang="en-US" sz="2400" b="1" dirty="0" smtClean="0">
                <a:solidFill>
                  <a:srgbClr val="0000CC"/>
                </a:solidFill>
                <a:latin typeface="Times New Roman" panose="02020603050405020304" pitchFamily="18" charset="0"/>
                <a:cs typeface="Times New Roman" panose="02020603050405020304" pitchFamily="18" charset="0"/>
              </a:rPr>
              <a:t>Stories)</a:t>
            </a:r>
            <a:endParaRPr lang="en-US" altLang="en-US" sz="2400" dirty="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
            </a:pPr>
            <a:r>
              <a:rPr lang="en-US" altLang="en-US" sz="2400" dirty="0" smtClean="0">
                <a:latin typeface="Times New Roman" panose="02020603050405020304" pitchFamily="18" charset="0"/>
                <a:cs typeface="Times New Roman" panose="02020603050405020304" pitchFamily="18" charset="0"/>
              </a:rPr>
              <a:t>These </a:t>
            </a:r>
            <a:r>
              <a:rPr lang="en-US" altLang="en-US" sz="2400" dirty="0">
                <a:latin typeface="Times New Roman" panose="02020603050405020304" pitchFamily="18" charset="0"/>
                <a:cs typeface="Times New Roman" panose="02020603050405020304" pitchFamily="18" charset="0"/>
              </a:rPr>
              <a:t>are </a:t>
            </a:r>
            <a:r>
              <a:rPr lang="en-US" altLang="en-US" sz="2400" b="1" dirty="0">
                <a:solidFill>
                  <a:srgbClr val="FF0000"/>
                </a:solidFill>
                <a:latin typeface="Times New Roman" panose="02020603050405020304" pitchFamily="18" charset="0"/>
                <a:cs typeface="Times New Roman" panose="02020603050405020304" pitchFamily="18" charset="0"/>
              </a:rPr>
              <a:t>statements</a:t>
            </a:r>
            <a:r>
              <a:rPr lang="en-US" altLang="en-US" sz="2400" dirty="0">
                <a:latin typeface="Times New Roman" panose="02020603050405020304" pitchFamily="18" charset="0"/>
                <a:cs typeface="Times New Roman" panose="02020603050405020304" pitchFamily="18" charset="0"/>
              </a:rPr>
              <a:t> that describe </a:t>
            </a:r>
            <a:r>
              <a:rPr lang="en-US" altLang="en-US" sz="2400" b="1" dirty="0">
                <a:solidFill>
                  <a:srgbClr val="FF0000"/>
                </a:solidFill>
                <a:latin typeface="Times New Roman" panose="02020603050405020304" pitchFamily="18" charset="0"/>
                <a:cs typeface="Times New Roman" panose="02020603050405020304" pitchFamily="18" charset="0"/>
              </a:rPr>
              <a:t>features</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FF0000"/>
                </a:solidFill>
                <a:latin typeface="Times New Roman" panose="02020603050405020304" pitchFamily="18" charset="0"/>
                <a:cs typeface="Times New Roman" panose="02020603050405020304" pitchFamily="18" charset="0"/>
              </a:rPr>
              <a:t>functionalities</a:t>
            </a:r>
            <a:r>
              <a:rPr lang="en-US" altLang="en-US" sz="24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2400" dirty="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						from </a:t>
            </a:r>
            <a:r>
              <a:rPr lang="en-US" altLang="en-US" sz="2400" dirty="0">
                <a:latin typeface="Times New Roman" panose="02020603050405020304" pitchFamily="18" charset="0"/>
                <a:cs typeface="Times New Roman" panose="02020603050405020304" pitchFamily="18" charset="0"/>
              </a:rPr>
              <a:t>the </a:t>
            </a:r>
            <a:r>
              <a:rPr lang="en-US" altLang="en-US" sz="2400" b="1" dirty="0">
                <a:solidFill>
                  <a:srgbClr val="FF0000"/>
                </a:solidFill>
                <a:latin typeface="Times New Roman" panose="02020603050405020304" pitchFamily="18" charset="0"/>
                <a:cs typeface="Times New Roman" panose="02020603050405020304" pitchFamily="18" charset="0"/>
              </a:rPr>
              <a:t>perspective</a:t>
            </a:r>
            <a:r>
              <a:rPr lang="en-US" altLang="en-US" sz="2400" dirty="0">
                <a:latin typeface="Times New Roman" panose="02020603050405020304" pitchFamily="18" charset="0"/>
                <a:cs typeface="Times New Roman" panose="02020603050405020304" pitchFamily="18" charset="0"/>
              </a:rPr>
              <a:t> of </a:t>
            </a:r>
            <a:r>
              <a:rPr lang="en-US" altLang="en-US" sz="2400" b="1" dirty="0" smtClean="0">
                <a:solidFill>
                  <a:srgbClr val="FF0000"/>
                </a:solidFill>
                <a:latin typeface="Times New Roman" panose="02020603050405020304" pitchFamily="18" charset="0"/>
                <a:cs typeface="Times New Roman" panose="02020603050405020304" pitchFamily="18" charset="0"/>
              </a:rPr>
              <a:t>end-users</a:t>
            </a:r>
            <a:r>
              <a:rPr lang="en-US" altLang="en-US" sz="2400" dirty="0" smtClean="0">
                <a:latin typeface="Times New Roman" panose="02020603050405020304" pitchFamily="18" charset="0"/>
                <a:cs typeface="Times New Roman" panose="02020603050405020304" pitchFamily="18" charset="0"/>
              </a:rPr>
              <a:t>.</a:t>
            </a:r>
          </a:p>
        </p:txBody>
      </p:sp>
      <p:sp>
        <p:nvSpPr>
          <p:cNvPr id="2" name="Slide Number Placeholder 1"/>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70</a:t>
            </a:fld>
            <a:endParaRPr lang="en-US" dirty="0">
              <a:solidFill>
                <a:srgbClr val="04617B">
                  <a:shade val="90000"/>
                </a:srgbClr>
              </a:solidFill>
            </a:endParaRPr>
          </a:p>
        </p:txBody>
      </p:sp>
    </p:spTree>
    <p:extLst>
      <p:ext uri="{BB962C8B-B14F-4D97-AF65-F5344CB8AC3E}">
        <p14:creationId xmlns:p14="http://schemas.microsoft.com/office/powerpoint/2010/main" val="329489817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838200" y="0"/>
            <a:ext cx="10515600" cy="348343"/>
          </a:xfrm>
        </p:spPr>
        <p:txBody>
          <a:bodyPr>
            <a:noAutofit/>
          </a:bodyPr>
          <a:lstStyle/>
          <a:p>
            <a:pPr algn="ctr"/>
            <a:r>
              <a:rPr lang="en-US" sz="3200" b="1" dirty="0">
                <a:solidFill>
                  <a:srgbClr val="0000FF"/>
                </a:solidFill>
                <a:latin typeface="Times New Roman" panose="02020603050405020304" pitchFamily="18" charset="0"/>
                <a:cs typeface="Times New Roman" panose="02020603050405020304" pitchFamily="18" charset="0"/>
              </a:rPr>
              <a:t>Requirements Analysis process-----</a:t>
            </a:r>
          </a:p>
        </p:txBody>
      </p:sp>
      <p:sp>
        <p:nvSpPr>
          <p:cNvPr id="50179" name="Rectangle 3"/>
          <p:cNvSpPr>
            <a:spLocks noGrp="1"/>
          </p:cNvSpPr>
          <p:nvPr>
            <p:ph type="body" idx="1"/>
          </p:nvPr>
        </p:nvSpPr>
        <p:spPr>
          <a:xfrm>
            <a:off x="0" y="348343"/>
            <a:ext cx="12191999" cy="6509657"/>
          </a:xfrm>
        </p:spPr>
        <p:txBody>
          <a:bodyPr>
            <a:noAutofit/>
          </a:bodyPr>
          <a:lstStyle/>
          <a:p>
            <a:pPr lvl="0" algn="just" eaLnBrk="0" fontAlgn="base" hangingPunct="0">
              <a:lnSpc>
                <a:spcPct val="150000"/>
              </a:lnSpc>
              <a:spcBef>
                <a:spcPts val="0"/>
              </a:spcBef>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User</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requirements</a:t>
            </a:r>
            <a:r>
              <a:rPr lang="en-US" altLang="en-US" sz="2400" dirty="0">
                <a:latin typeface="Times New Roman" panose="02020603050405020304" pitchFamily="18" charset="0"/>
                <a:cs typeface="Times New Roman" panose="02020603050405020304" pitchFamily="18" charset="0"/>
              </a:rPr>
              <a:t> focus on the </a:t>
            </a:r>
            <a:r>
              <a:rPr lang="en-US" altLang="en-US" sz="2400" b="1" dirty="0">
                <a:solidFill>
                  <a:srgbClr val="990033"/>
                </a:solidFill>
                <a:latin typeface="Times New Roman" panose="02020603050405020304" pitchFamily="18" charset="0"/>
                <a:cs typeface="Times New Roman" panose="02020603050405020304" pitchFamily="18" charset="0"/>
              </a:rPr>
              <a:t>needs, preferences</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990033"/>
                </a:solidFill>
                <a:latin typeface="Times New Roman" panose="02020603050405020304" pitchFamily="18" charset="0"/>
                <a:cs typeface="Times New Roman" panose="02020603050405020304" pitchFamily="18" charset="0"/>
              </a:rPr>
              <a:t>expectations</a:t>
            </a:r>
            <a:r>
              <a:rPr lang="en-US" altLang="en-US" sz="2400" dirty="0">
                <a:latin typeface="Times New Roman" panose="02020603050405020304" pitchFamily="18" charset="0"/>
                <a:cs typeface="Times New Roman" panose="02020603050405020304" pitchFamily="18" charset="0"/>
              </a:rPr>
              <a:t> of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2400" b="1" dirty="0">
                <a:solidFill>
                  <a:srgbClr val="FF0000"/>
                </a:solidFill>
                <a:latin typeface="Times New Roman" panose="02020603050405020304" pitchFamily="18" charset="0"/>
                <a:cs typeface="Times New Roman" panose="02020603050405020304" pitchFamily="18" charset="0"/>
              </a:rPr>
              <a:t>	</a:t>
            </a:r>
            <a:r>
              <a:rPr lang="en-US" altLang="en-US" sz="2400" b="1" dirty="0" smtClean="0">
                <a:solidFill>
                  <a:srgbClr val="FF0000"/>
                </a:solidFill>
                <a:latin typeface="Times New Roman" panose="02020603050405020304" pitchFamily="18" charset="0"/>
                <a:cs typeface="Times New Roman" panose="02020603050405020304" pitchFamily="18" charset="0"/>
              </a:rPr>
              <a:t>	users</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regarding </a:t>
            </a:r>
            <a:r>
              <a:rPr lang="en-US" altLang="en-US" sz="2400" b="1" dirty="0">
                <a:solidFill>
                  <a:srgbClr val="FF0000"/>
                </a:solidFill>
                <a:latin typeface="Times New Roman" panose="02020603050405020304" pitchFamily="18" charset="0"/>
                <a:cs typeface="Times New Roman" panose="02020603050405020304" pitchFamily="18" charset="0"/>
              </a:rPr>
              <a:t>system</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functionality</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usability</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FF0000"/>
                </a:solidFill>
                <a:latin typeface="Times New Roman" panose="02020603050405020304" pitchFamily="18" charset="0"/>
                <a:cs typeface="Times New Roman" panose="02020603050405020304" pitchFamily="18" charset="0"/>
              </a:rPr>
              <a:t>user</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experience</a:t>
            </a:r>
            <a:r>
              <a:rPr lang="en-US" altLang="en-US" sz="2400" dirty="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ts val="0"/>
              </a:spcBef>
              <a:buNone/>
            </a:pPr>
            <a:r>
              <a:rPr lang="en-US" altLang="en-US" sz="2400" b="1" dirty="0">
                <a:solidFill>
                  <a:srgbClr val="0000CC"/>
                </a:solidFill>
                <a:latin typeface="Times New Roman" panose="02020603050405020304" pitchFamily="18" charset="0"/>
                <a:cs typeface="Times New Roman" panose="02020603050405020304" pitchFamily="18" charset="0"/>
              </a:rPr>
              <a:t>E</a:t>
            </a:r>
            <a:r>
              <a:rPr lang="en-US" altLang="en-US" sz="2400" b="1" dirty="0" smtClean="0">
                <a:solidFill>
                  <a:srgbClr val="0000CC"/>
                </a:solidFill>
                <a:latin typeface="Times New Roman" panose="02020603050405020304" pitchFamily="18" charset="0"/>
                <a:cs typeface="Times New Roman" panose="02020603050405020304" pitchFamily="18" charset="0"/>
              </a:rPr>
              <a:t>. System Requirements</a:t>
            </a:r>
            <a:endParaRPr lang="en-US" altLang="en-US" sz="2400" dirty="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
            </a:pPr>
            <a:r>
              <a:rPr lang="en-US" altLang="en-US" sz="2400" dirty="0" smtClean="0">
                <a:latin typeface="Times New Roman" panose="02020603050405020304" pitchFamily="18" charset="0"/>
                <a:cs typeface="Times New Roman" panose="02020603050405020304" pitchFamily="18" charset="0"/>
              </a:rPr>
              <a:t>These </a:t>
            </a:r>
            <a:r>
              <a:rPr lang="en-US" altLang="en-US" sz="2400" dirty="0">
                <a:latin typeface="Times New Roman" panose="02020603050405020304" pitchFamily="18" charset="0"/>
                <a:cs typeface="Times New Roman" panose="02020603050405020304" pitchFamily="18" charset="0"/>
              </a:rPr>
              <a:t>detail the </a:t>
            </a:r>
            <a:r>
              <a:rPr lang="en-US" altLang="en-US" sz="2400" b="1" dirty="0">
                <a:solidFill>
                  <a:srgbClr val="660033"/>
                </a:solidFill>
                <a:latin typeface="Times New Roman" panose="02020603050405020304" pitchFamily="18" charset="0"/>
                <a:cs typeface="Times New Roman" panose="02020603050405020304" pitchFamily="18" charset="0"/>
              </a:rPr>
              <a:t>software</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660033"/>
                </a:solidFill>
                <a:latin typeface="Times New Roman" panose="02020603050405020304" pitchFamily="18" charset="0"/>
                <a:cs typeface="Times New Roman" panose="02020603050405020304" pitchFamily="18" charset="0"/>
              </a:rPr>
              <a:t>hardware</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33"/>
                </a:solidFill>
                <a:latin typeface="Times New Roman" panose="02020603050405020304" pitchFamily="18" charset="0"/>
                <a:cs typeface="Times New Roman" panose="02020603050405020304" pitchFamily="18" charset="0"/>
              </a:rPr>
              <a:t>components</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660033"/>
                </a:solidFill>
                <a:latin typeface="Times New Roman" panose="02020603050405020304" pitchFamily="18" charset="0"/>
                <a:cs typeface="Times New Roman" panose="02020603050405020304" pitchFamily="18" charset="0"/>
              </a:rPr>
              <a:t>interfaces</a:t>
            </a:r>
            <a:r>
              <a:rPr lang="en-US" altLang="en-US" sz="2400" dirty="0">
                <a:latin typeface="Times New Roman" panose="02020603050405020304" pitchFamily="18" charset="0"/>
                <a:cs typeface="Times New Roman" panose="02020603050405020304" pitchFamily="18" charset="0"/>
              </a:rPr>
              <a:t>, and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2400" b="1" dirty="0">
                <a:solidFill>
                  <a:srgbClr val="660033"/>
                </a:solidFill>
                <a:latin typeface="Times New Roman" panose="02020603050405020304" pitchFamily="18" charset="0"/>
                <a:cs typeface="Times New Roman" panose="02020603050405020304" pitchFamily="18" charset="0"/>
              </a:rPr>
              <a:t>	</a:t>
            </a:r>
            <a:r>
              <a:rPr lang="en-US" altLang="en-US" sz="2400" b="1" dirty="0" smtClean="0">
                <a:solidFill>
                  <a:srgbClr val="660033"/>
                </a:solidFill>
                <a:latin typeface="Times New Roman" panose="02020603050405020304" pitchFamily="18" charset="0"/>
                <a:cs typeface="Times New Roman" panose="02020603050405020304" pitchFamily="18" charset="0"/>
              </a:rPr>
              <a:t>	dependencies</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required to </a:t>
            </a:r>
            <a:r>
              <a:rPr lang="en-US" altLang="en-US" sz="2400" b="1" dirty="0">
                <a:latin typeface="Times New Roman" panose="02020603050405020304" pitchFamily="18" charset="0"/>
                <a:cs typeface="Times New Roman" panose="02020603050405020304" pitchFamily="18" charset="0"/>
              </a:rPr>
              <a:t>implement</a:t>
            </a:r>
            <a:r>
              <a:rPr lang="en-US" altLang="en-US" sz="2400" dirty="0">
                <a:latin typeface="Times New Roman" panose="02020603050405020304" pitchFamily="18" charset="0"/>
                <a:cs typeface="Times New Roman" panose="02020603050405020304" pitchFamily="18" charset="0"/>
              </a:rPr>
              <a:t> the </a:t>
            </a:r>
            <a:r>
              <a:rPr lang="en-US" altLang="en-US" sz="2400" b="1" dirty="0">
                <a:latin typeface="Times New Roman" panose="02020603050405020304" pitchFamily="18" charset="0"/>
                <a:cs typeface="Times New Roman" panose="02020603050405020304" pitchFamily="18" charset="0"/>
              </a:rPr>
              <a:t>system</a:t>
            </a:r>
            <a:r>
              <a:rPr lang="en-US" altLang="en-US" sz="2400" dirty="0">
                <a:latin typeface="Times New Roman" panose="02020603050405020304" pitchFamily="18" charset="0"/>
                <a:cs typeface="Times New Roman" panose="02020603050405020304" pitchFamily="18" charset="0"/>
              </a:rPr>
              <a:t>. </a:t>
            </a:r>
            <a:endParaRPr lang="en-US" altLang="en-US" sz="24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
            </a:pPr>
            <a:r>
              <a:rPr lang="en-US" altLang="en-US" sz="2400" b="1" dirty="0" smtClean="0">
                <a:solidFill>
                  <a:srgbClr val="D60093"/>
                </a:solidFill>
                <a:latin typeface="Times New Roman" panose="02020603050405020304" pitchFamily="18" charset="0"/>
                <a:cs typeface="Times New Roman" panose="02020603050405020304" pitchFamily="18" charset="0"/>
              </a:rPr>
              <a:t>System </a:t>
            </a:r>
            <a:r>
              <a:rPr lang="en-US" altLang="en-US" sz="2400" b="1" dirty="0">
                <a:solidFill>
                  <a:srgbClr val="D60093"/>
                </a:solidFill>
                <a:latin typeface="Times New Roman" panose="02020603050405020304" pitchFamily="18" charset="0"/>
                <a:cs typeface="Times New Roman" panose="02020603050405020304" pitchFamily="18" charset="0"/>
              </a:rPr>
              <a:t>requirements </a:t>
            </a:r>
            <a:r>
              <a:rPr lang="en-US" altLang="en-US" sz="2400" dirty="0">
                <a:latin typeface="Times New Roman" panose="02020603050405020304" pitchFamily="18" charset="0"/>
                <a:cs typeface="Times New Roman" panose="02020603050405020304" pitchFamily="18" charset="0"/>
              </a:rPr>
              <a:t>help in the </a:t>
            </a:r>
            <a:r>
              <a:rPr lang="en-US" altLang="en-US" sz="2400" b="1" dirty="0">
                <a:solidFill>
                  <a:srgbClr val="FF0000"/>
                </a:solidFill>
                <a:latin typeface="Times New Roman" panose="02020603050405020304" pitchFamily="18" charset="0"/>
                <a:cs typeface="Times New Roman" panose="02020603050405020304" pitchFamily="18" charset="0"/>
              </a:rPr>
              <a:t>design</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development</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FF0000"/>
                </a:solidFill>
                <a:latin typeface="Times New Roman" panose="02020603050405020304" pitchFamily="18" charset="0"/>
                <a:cs typeface="Times New Roman" panose="02020603050405020304" pitchFamily="18" charset="0"/>
              </a:rPr>
              <a:t>deployment</a:t>
            </a:r>
            <a:r>
              <a:rPr lang="en-US" altLang="en-US" sz="2400" dirty="0">
                <a:latin typeface="Times New Roman" panose="02020603050405020304" pitchFamily="18" charset="0"/>
                <a:cs typeface="Times New Roman" panose="02020603050405020304" pitchFamily="18" charset="0"/>
              </a:rPr>
              <a:t> </a:t>
            </a:r>
            <a:r>
              <a:rPr lang="en-US" altLang="en-US" sz="2400" b="1" dirty="0">
                <a:solidFill>
                  <a:srgbClr val="FF0000"/>
                </a:solidFill>
                <a:latin typeface="Times New Roman" panose="02020603050405020304" pitchFamily="18" charset="0"/>
                <a:cs typeface="Times New Roman" panose="02020603050405020304" pitchFamily="18" charset="0"/>
              </a:rPr>
              <a:t>phases</a:t>
            </a:r>
            <a:r>
              <a:rPr lang="en-US" altLang="en-US" sz="2400" dirty="0">
                <a:latin typeface="Times New Roman" panose="02020603050405020304" pitchFamily="18" charset="0"/>
                <a:cs typeface="Times New Roman" panose="02020603050405020304" pitchFamily="18" charset="0"/>
              </a:rPr>
              <a:t> of the </a:t>
            </a:r>
            <a:r>
              <a:rPr lang="en-US" altLang="en-US" sz="2400" b="1" dirty="0">
                <a:solidFill>
                  <a:srgbClr val="FF0000"/>
                </a:solidFill>
                <a:latin typeface="Times New Roman" panose="02020603050405020304" pitchFamily="18" charset="0"/>
                <a:cs typeface="Times New Roman" panose="02020603050405020304" pitchFamily="18" charset="0"/>
              </a:rPr>
              <a:t>project</a:t>
            </a:r>
            <a:r>
              <a:rPr lang="en-US" altLang="en-US" sz="2400" dirty="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ts val="0"/>
              </a:spcBef>
              <a:buNone/>
            </a:pPr>
            <a:r>
              <a:rPr lang="en-US" altLang="en-US" sz="2400" b="1" dirty="0" smtClean="0">
                <a:solidFill>
                  <a:srgbClr val="0000CC"/>
                </a:solidFill>
                <a:latin typeface="Times New Roman" panose="02020603050405020304" pitchFamily="18" charset="0"/>
                <a:cs typeface="Times New Roman" panose="02020603050405020304" pitchFamily="18" charset="0"/>
              </a:rPr>
              <a:t>F. Regulatory Requirements</a:t>
            </a:r>
            <a:endParaRPr lang="en-US" altLang="en-US" sz="2400" dirty="0">
              <a:solidFill>
                <a:srgbClr val="0000CC"/>
              </a:solidFill>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
            </a:pPr>
            <a:r>
              <a:rPr lang="en-US" altLang="en-US" sz="2400" dirty="0" smtClean="0">
                <a:latin typeface="Times New Roman" panose="02020603050405020304" pitchFamily="18" charset="0"/>
                <a:cs typeface="Times New Roman" panose="02020603050405020304" pitchFamily="18" charset="0"/>
              </a:rPr>
              <a:t>These </a:t>
            </a:r>
            <a:r>
              <a:rPr lang="en-US" altLang="en-US" sz="2400" dirty="0">
                <a:latin typeface="Times New Roman" panose="02020603050405020304" pitchFamily="18" charset="0"/>
                <a:cs typeface="Times New Roman" panose="02020603050405020304" pitchFamily="18" charset="0"/>
              </a:rPr>
              <a:t>specify </a:t>
            </a:r>
            <a:r>
              <a:rPr lang="en-US" altLang="en-US" sz="2400" b="1" dirty="0">
                <a:latin typeface="Times New Roman" panose="02020603050405020304" pitchFamily="18" charset="0"/>
                <a:cs typeface="Times New Roman" panose="02020603050405020304" pitchFamily="18" charset="0"/>
              </a:rPr>
              <a:t>legal</a:t>
            </a:r>
            <a:r>
              <a:rPr lang="en-US" altLang="en-US" sz="2400" dirty="0">
                <a:latin typeface="Times New Roman" panose="02020603050405020304" pitchFamily="18" charset="0"/>
                <a:cs typeface="Times New Roman" panose="02020603050405020304" pitchFamily="18" charset="0"/>
              </a:rPr>
              <a:t> and </a:t>
            </a:r>
            <a:r>
              <a:rPr lang="en-US" altLang="en-US" sz="2400" b="1" dirty="0">
                <a:latin typeface="Times New Roman" panose="02020603050405020304" pitchFamily="18" charset="0"/>
                <a:cs typeface="Times New Roman" panose="02020603050405020304" pitchFamily="18" charset="0"/>
              </a:rPr>
              <a:t>regulatory</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standards</a:t>
            </a:r>
            <a:r>
              <a:rPr lang="en-US" altLang="en-US" sz="2400" dirty="0">
                <a:latin typeface="Times New Roman" panose="02020603050405020304" pitchFamily="18" charset="0"/>
                <a:cs typeface="Times New Roman" panose="02020603050405020304" pitchFamily="18" charset="0"/>
              </a:rPr>
              <a:t> that the </a:t>
            </a:r>
            <a:r>
              <a:rPr lang="en-US" altLang="en-US" sz="2400" b="1" dirty="0">
                <a:latin typeface="Times New Roman" panose="02020603050405020304" pitchFamily="18" charset="0"/>
                <a:cs typeface="Times New Roman" panose="02020603050405020304" pitchFamily="18" charset="0"/>
              </a:rPr>
              <a:t>system</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must</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comply</a:t>
            </a:r>
            <a:r>
              <a:rPr lang="en-US" altLang="en-US" sz="2400" dirty="0">
                <a:latin typeface="Times New Roman" panose="02020603050405020304" pitchFamily="18" charset="0"/>
                <a:cs typeface="Times New Roman" panose="02020603050405020304" pitchFamily="18" charset="0"/>
              </a:rPr>
              <a:t> with. </a:t>
            </a:r>
            <a:endParaRPr lang="en-US" altLang="en-US" sz="2400" dirty="0" smtClean="0">
              <a:latin typeface="Times New Roman" panose="02020603050405020304" pitchFamily="18" charset="0"/>
              <a:cs typeface="Times New Roman" panose="02020603050405020304" pitchFamily="18" charset="0"/>
            </a:endParaRPr>
          </a:p>
          <a:p>
            <a:pPr lvl="0" algn="just" eaLnBrk="0" fontAlgn="base" hangingPunct="0">
              <a:lnSpc>
                <a:spcPct val="150000"/>
              </a:lnSpc>
              <a:spcBef>
                <a:spcPts val="0"/>
              </a:spcBef>
              <a:buFont typeface="Wingdings" panose="05000000000000000000" pitchFamily="2" charset="2"/>
              <a:buChar char="§"/>
            </a:pPr>
            <a:r>
              <a:rPr lang="en-US" altLang="en-US" sz="2400" b="1" dirty="0" smtClean="0">
                <a:solidFill>
                  <a:srgbClr val="6600CC"/>
                </a:solidFill>
                <a:latin typeface="Times New Roman" panose="02020603050405020304" pitchFamily="18" charset="0"/>
                <a:cs typeface="Times New Roman" panose="02020603050405020304" pitchFamily="18" charset="0"/>
              </a:rPr>
              <a:t>Regulatory </a:t>
            </a:r>
            <a:r>
              <a:rPr lang="en-US" altLang="en-US" sz="2400" b="1" dirty="0">
                <a:solidFill>
                  <a:srgbClr val="6600CC"/>
                </a:solidFill>
                <a:latin typeface="Times New Roman" panose="02020603050405020304" pitchFamily="18" charset="0"/>
                <a:cs typeface="Times New Roman" panose="02020603050405020304" pitchFamily="18" charset="0"/>
              </a:rPr>
              <a:t>requirements </a:t>
            </a:r>
            <a:r>
              <a:rPr lang="en-US" altLang="en-US" sz="2400" dirty="0">
                <a:latin typeface="Times New Roman" panose="02020603050405020304" pitchFamily="18" charset="0"/>
                <a:cs typeface="Times New Roman" panose="02020603050405020304" pitchFamily="18" charset="0"/>
              </a:rPr>
              <a:t>vary depending on the </a:t>
            </a:r>
            <a:r>
              <a:rPr lang="en-US" altLang="en-US" sz="2400" b="1" dirty="0">
                <a:solidFill>
                  <a:srgbClr val="990033"/>
                </a:solidFill>
                <a:latin typeface="Times New Roman" panose="02020603050405020304" pitchFamily="18" charset="0"/>
                <a:cs typeface="Times New Roman" panose="02020603050405020304" pitchFamily="18" charset="0"/>
              </a:rPr>
              <a:t>industry</a:t>
            </a:r>
            <a:r>
              <a:rPr lang="en-US" altLang="en-US" sz="2400" dirty="0">
                <a:latin typeface="Times New Roman" panose="02020603050405020304" pitchFamily="18" charset="0"/>
                <a:cs typeface="Times New Roman" panose="02020603050405020304" pitchFamily="18" charset="0"/>
              </a:rPr>
              <a:t> and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2400" b="1" dirty="0">
                <a:solidFill>
                  <a:srgbClr val="990033"/>
                </a:solidFill>
                <a:latin typeface="Times New Roman" panose="02020603050405020304" pitchFamily="18" charset="0"/>
                <a:cs typeface="Times New Roman" panose="02020603050405020304" pitchFamily="18" charset="0"/>
              </a:rPr>
              <a:t>	</a:t>
            </a:r>
            <a:r>
              <a:rPr lang="en-US" altLang="en-US" sz="2400" b="1" dirty="0" smtClean="0">
                <a:solidFill>
                  <a:srgbClr val="990033"/>
                </a:solidFill>
                <a:latin typeface="Times New Roman" panose="02020603050405020304" pitchFamily="18" charset="0"/>
                <a:cs typeface="Times New Roman" panose="02020603050405020304" pitchFamily="18" charset="0"/>
              </a:rPr>
              <a:t>	location</a:t>
            </a:r>
            <a:r>
              <a:rPr lang="en-US" altLang="en-US" sz="2400" dirty="0" smtClean="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of the </a:t>
            </a:r>
            <a:r>
              <a:rPr lang="en-US" altLang="en-US" sz="2400" b="1" dirty="0">
                <a:solidFill>
                  <a:srgbClr val="990033"/>
                </a:solidFill>
                <a:latin typeface="Times New Roman" panose="02020603050405020304" pitchFamily="18" charset="0"/>
                <a:cs typeface="Times New Roman" panose="02020603050405020304" pitchFamily="18" charset="0"/>
              </a:rPr>
              <a:t>system</a:t>
            </a: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deployment</a:t>
            </a:r>
            <a:r>
              <a:rPr lang="en-US" altLang="en-US" sz="2400" dirty="0">
                <a:latin typeface="Times New Roman" panose="02020603050405020304" pitchFamily="18" charset="0"/>
                <a:cs typeface="Times New Roman" panose="02020603050405020304" pitchFamily="18" charset="0"/>
              </a:rPr>
              <a:t> and often include </a:t>
            </a:r>
            <a:endParaRPr lang="en-US" altLang="en-US" sz="2400"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50000"/>
              </a:lnSpc>
              <a:spcBef>
                <a:spcPts val="0"/>
              </a:spcBef>
              <a:buNone/>
            </a:pPr>
            <a:r>
              <a:rPr lang="en-US" altLang="en-US" sz="2400" b="1" dirty="0">
                <a:solidFill>
                  <a:srgbClr val="660033"/>
                </a:solidFill>
                <a:latin typeface="Times New Roman" panose="02020603050405020304" pitchFamily="18" charset="0"/>
                <a:cs typeface="Times New Roman" panose="02020603050405020304" pitchFamily="18" charset="0"/>
              </a:rPr>
              <a:t>	</a:t>
            </a:r>
            <a:r>
              <a:rPr lang="en-US" altLang="en-US" sz="2400" b="1" dirty="0" smtClean="0">
                <a:solidFill>
                  <a:srgbClr val="660033"/>
                </a:solidFill>
                <a:latin typeface="Times New Roman" panose="02020603050405020304" pitchFamily="18" charset="0"/>
                <a:cs typeface="Times New Roman" panose="02020603050405020304" pitchFamily="18" charset="0"/>
              </a:rPr>
              <a:t>			data </a:t>
            </a:r>
            <a:r>
              <a:rPr lang="en-US" altLang="en-US" sz="2400" b="1" dirty="0">
                <a:solidFill>
                  <a:srgbClr val="660033"/>
                </a:solidFill>
                <a:latin typeface="Times New Roman" panose="02020603050405020304" pitchFamily="18" charset="0"/>
                <a:cs typeface="Times New Roman" panose="02020603050405020304" pitchFamily="18" charset="0"/>
              </a:rPr>
              <a:t>privacy, security</a:t>
            </a:r>
            <a:r>
              <a:rPr lang="en-US" altLang="en-US" sz="2400" dirty="0">
                <a:latin typeface="Times New Roman" panose="02020603050405020304" pitchFamily="18" charset="0"/>
                <a:cs typeface="Times New Roman" panose="02020603050405020304" pitchFamily="18" charset="0"/>
              </a:rPr>
              <a:t>, and </a:t>
            </a:r>
            <a:r>
              <a:rPr lang="en-US" altLang="en-US" sz="2400" b="1" dirty="0">
                <a:solidFill>
                  <a:srgbClr val="660033"/>
                </a:solidFill>
                <a:latin typeface="Times New Roman" panose="02020603050405020304" pitchFamily="18" charset="0"/>
                <a:cs typeface="Times New Roman" panose="02020603050405020304" pitchFamily="18" charset="0"/>
              </a:rPr>
              <a:t>accessibility regulations.</a:t>
            </a:r>
          </a:p>
          <a:p>
            <a:pPr marL="80963" lvl="2" indent="0" algn="just">
              <a:lnSpc>
                <a:spcPct val="150000"/>
              </a:lnSpc>
              <a:spcBef>
                <a:spcPts val="0"/>
              </a:spcBef>
              <a:buNone/>
            </a:pPr>
            <a:endParaRPr lang="en-GB" sz="2400" dirty="0">
              <a:latin typeface="Times New Roman" panose="02020603050405020304" pitchFamily="18" charset="0"/>
              <a:cs typeface="Times New Roman" panose="02020603050405020304" pitchFamily="18" charset="0"/>
            </a:endParaRPr>
          </a:p>
          <a:p>
            <a:pPr marL="80963" lvl="2" indent="0" algn="just">
              <a:lnSpc>
                <a:spcPct val="150000"/>
              </a:lnSpc>
              <a:spcBef>
                <a:spcPts val="0"/>
              </a:spcBef>
              <a:buNone/>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71</a:t>
            </a:fld>
            <a:endParaRPr lang="en-US" dirty="0">
              <a:solidFill>
                <a:srgbClr val="04617B">
                  <a:shade val="90000"/>
                </a:srgbClr>
              </a:solidFill>
            </a:endParaRPr>
          </a:p>
        </p:txBody>
      </p:sp>
    </p:spTree>
    <p:extLst>
      <p:ext uri="{BB962C8B-B14F-4D97-AF65-F5344CB8AC3E}">
        <p14:creationId xmlns:p14="http://schemas.microsoft.com/office/powerpoint/2010/main" val="291915989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8732"/>
            <a:ext cx="8229600" cy="438150"/>
          </a:xfrm>
        </p:spPr>
        <p:txBody>
          <a:bodyPr>
            <a:noAutofit/>
          </a:bodyPr>
          <a:lstStyle/>
          <a:p>
            <a:pPr algn="ctr"/>
            <a:r>
              <a:rPr lang="en-US" sz="2800" b="1" dirty="0">
                <a:solidFill>
                  <a:srgbClr val="0000FF"/>
                </a:solidFill>
                <a:latin typeface="Times New Roman" panose="02020603050405020304" pitchFamily="18" charset="0"/>
                <a:cs typeface="Times New Roman" panose="02020603050405020304" pitchFamily="18" charset="0"/>
              </a:rPr>
              <a:t>Requirements Analysis process-----</a:t>
            </a:r>
            <a:endParaRPr lang="en-US" sz="2800" dirty="0"/>
          </a:p>
        </p:txBody>
      </p:sp>
      <p:sp>
        <p:nvSpPr>
          <p:cNvPr id="3" name="Content Placeholder 2"/>
          <p:cNvSpPr>
            <a:spLocks noGrp="1"/>
          </p:cNvSpPr>
          <p:nvPr>
            <p:ph idx="1"/>
          </p:nvPr>
        </p:nvSpPr>
        <p:spPr>
          <a:xfrm>
            <a:off x="114301" y="446882"/>
            <a:ext cx="11919856" cy="6411118"/>
          </a:xfrm>
        </p:spPr>
        <p:txBody>
          <a:bodyPr>
            <a:normAutofit/>
          </a:bodyPr>
          <a:lstStyle/>
          <a:p>
            <a:pPr algn="just">
              <a:lnSpc>
                <a:spcPct val="150000"/>
              </a:lnSpc>
              <a:spcBef>
                <a:spcPts val="0"/>
              </a:spcBef>
              <a:buFont typeface="Wingdings" panose="05000000000000000000" pitchFamily="2" charset="2"/>
              <a:buChar char="Ø"/>
            </a:pPr>
            <a:r>
              <a:rPr lang="en-US" sz="2900" b="1" dirty="0">
                <a:latin typeface="Times New Roman" panose="02020603050405020304" pitchFamily="18" charset="0"/>
                <a:cs typeface="Times New Roman" panose="02020603050405020304" pitchFamily="18" charset="0"/>
              </a:rPr>
              <a:t>Example: A Library Management System should be designed. Information on books, CDs, DVDs, Journals, etc. can be stored and retrieved.</a:t>
            </a:r>
          </a:p>
          <a:p>
            <a:pPr algn="just">
              <a:lnSpc>
                <a:spcPct val="150000"/>
              </a:lnSpc>
              <a:spcBef>
                <a:spcPts val="0"/>
              </a:spcBef>
              <a:buFont typeface="Wingdings" panose="05000000000000000000" pitchFamily="2" charset="2"/>
              <a:buChar char="§"/>
            </a:pPr>
            <a:r>
              <a:rPr lang="en-US" sz="2900" dirty="0">
                <a:solidFill>
                  <a:srgbClr val="6600CC"/>
                </a:solidFill>
                <a:latin typeface="Times New Roman" panose="02020603050405020304" pitchFamily="18" charset="0"/>
                <a:cs typeface="Times New Roman" panose="02020603050405020304" pitchFamily="18" charset="0"/>
              </a:rPr>
              <a:t> </a:t>
            </a:r>
            <a:r>
              <a:rPr lang="en-US" sz="2900" b="1" dirty="0">
                <a:solidFill>
                  <a:srgbClr val="6600CC"/>
                </a:solidFill>
                <a:latin typeface="Times New Roman" panose="02020603050405020304" pitchFamily="18" charset="0"/>
                <a:cs typeface="Times New Roman" panose="02020603050405020304" pitchFamily="18" charset="0"/>
              </a:rPr>
              <a:t>Possible Requirements:</a:t>
            </a:r>
          </a:p>
          <a:p>
            <a:pPr algn="just">
              <a:lnSpc>
                <a:spcPct val="150000"/>
              </a:lnSpc>
              <a:spcBef>
                <a:spcPts val="0"/>
              </a:spcBef>
              <a:buFont typeface="Wingdings" panose="05000000000000000000" pitchFamily="2" charset="2"/>
              <a:buChar char="ü"/>
            </a:pPr>
            <a:r>
              <a:rPr lang="en-US" sz="2900" dirty="0">
                <a:latin typeface="Times New Roman" panose="02020603050405020304" pitchFamily="18" charset="0"/>
                <a:cs typeface="Times New Roman" panose="02020603050405020304" pitchFamily="18" charset="0"/>
              </a:rPr>
              <a:t>Searching by Title, Author, and/or ISDN should be possible</a:t>
            </a:r>
          </a:p>
          <a:p>
            <a:pPr algn="just">
              <a:lnSpc>
                <a:spcPct val="150000"/>
              </a:lnSpc>
              <a:spcBef>
                <a:spcPts val="0"/>
              </a:spcBef>
              <a:buFont typeface="Wingdings" panose="05000000000000000000" pitchFamily="2" charset="2"/>
              <a:buChar char="ü"/>
            </a:pPr>
            <a:r>
              <a:rPr lang="en-US" sz="2900" dirty="0">
                <a:latin typeface="Times New Roman" panose="02020603050405020304" pitchFamily="18" charset="0"/>
                <a:cs typeface="Times New Roman" panose="02020603050405020304" pitchFamily="18" charset="0"/>
              </a:rPr>
              <a:t>User Interface should be web-based (accessible via WWW Browser)</a:t>
            </a:r>
          </a:p>
          <a:p>
            <a:pPr algn="just">
              <a:lnSpc>
                <a:spcPct val="150000"/>
              </a:lnSpc>
              <a:spcBef>
                <a:spcPts val="0"/>
              </a:spcBef>
              <a:buFont typeface="Wingdings" panose="05000000000000000000" pitchFamily="2" charset="2"/>
              <a:buChar char="ü"/>
            </a:pPr>
            <a:r>
              <a:rPr lang="en-US" sz="2900" dirty="0">
                <a:latin typeface="Times New Roman" panose="02020603050405020304" pitchFamily="18" charset="0"/>
                <a:cs typeface="Times New Roman" panose="02020603050405020304" pitchFamily="18" charset="0"/>
              </a:rPr>
              <a:t>At least 20 transactions per seconds should be possible</a:t>
            </a:r>
          </a:p>
          <a:p>
            <a:pPr algn="just">
              <a:lnSpc>
                <a:spcPct val="150000"/>
              </a:lnSpc>
              <a:spcBef>
                <a:spcPts val="0"/>
              </a:spcBef>
              <a:buFont typeface="Wingdings" panose="05000000000000000000" pitchFamily="2" charset="2"/>
              <a:buChar char="ü"/>
            </a:pPr>
            <a:r>
              <a:rPr lang="en-US" sz="2900" dirty="0">
                <a:latin typeface="Times New Roman" panose="02020603050405020304" pitchFamily="18" charset="0"/>
                <a:cs typeface="Times New Roman" panose="02020603050405020304" pitchFamily="18" charset="0"/>
              </a:rPr>
              <a:t>All services should be available within 10 minutes</a:t>
            </a:r>
          </a:p>
          <a:p>
            <a:pPr algn="just">
              <a:lnSpc>
                <a:spcPct val="150000"/>
              </a:lnSpc>
              <a:spcBef>
                <a:spcPts val="0"/>
              </a:spcBef>
              <a:buFont typeface="Wingdings" panose="05000000000000000000" pitchFamily="2" charset="2"/>
              <a:buChar char="ü"/>
            </a:pPr>
            <a:r>
              <a:rPr lang="en-US" sz="2900" dirty="0">
                <a:latin typeface="Times New Roman" panose="02020603050405020304" pitchFamily="18" charset="0"/>
                <a:cs typeface="Times New Roman" panose="02020603050405020304" pitchFamily="18" charset="0"/>
              </a:rPr>
              <a:t>Users have no access to personal data of other users  </a:t>
            </a:r>
          </a:p>
        </p:txBody>
      </p:sp>
      <p:sp>
        <p:nvSpPr>
          <p:cNvPr id="4" name="AutoShape 25"/>
          <p:cNvSpPr>
            <a:spLocks noChangeArrowheads="1"/>
          </p:cNvSpPr>
          <p:nvPr/>
        </p:nvSpPr>
        <p:spPr bwMode="auto">
          <a:xfrm>
            <a:off x="8120743" y="2096214"/>
            <a:ext cx="2971800" cy="420051"/>
          </a:xfrm>
          <a:prstGeom prst="wedgeRoundRectCallout">
            <a:avLst>
              <a:gd name="adj1" fmla="val -77651"/>
              <a:gd name="adj2" fmla="val -162836"/>
              <a:gd name="adj3" fmla="val 16667"/>
            </a:avLst>
          </a:prstGeom>
          <a:solidFill>
            <a:schemeClr val="bg1"/>
          </a:solidFill>
          <a:ln w="9525">
            <a:solidFill>
              <a:schemeClr val="tx1"/>
            </a:solidFill>
            <a:miter lim="800000"/>
            <a:headEnd/>
            <a:tailEnd/>
          </a:ln>
          <a:effectLst/>
        </p:spPr>
        <p:txBody>
          <a:bodyPr wrap="none" anchor="ctr"/>
          <a:lstStyle/>
          <a:p>
            <a:pPr algn="ctr"/>
            <a:r>
              <a:rPr lang="en-US" altLang="en-US" b="1" dirty="0">
                <a:solidFill>
                  <a:srgbClr val="FF0000"/>
                </a:solidFill>
                <a:latin typeface="Arial" charset="0"/>
              </a:rPr>
              <a:t>Problem statement</a:t>
            </a:r>
          </a:p>
        </p:txBody>
      </p:sp>
      <p:sp>
        <p:nvSpPr>
          <p:cNvPr id="5" name="AutoShape 25"/>
          <p:cNvSpPr>
            <a:spLocks noChangeArrowheads="1"/>
          </p:cNvSpPr>
          <p:nvPr/>
        </p:nvSpPr>
        <p:spPr bwMode="auto">
          <a:xfrm rot="21409716">
            <a:off x="9138258" y="2832981"/>
            <a:ext cx="2204953" cy="443796"/>
          </a:xfrm>
          <a:prstGeom prst="wedgeRoundRectCallout">
            <a:avLst>
              <a:gd name="adj1" fmla="val -112010"/>
              <a:gd name="adj2" fmla="val 72894"/>
              <a:gd name="adj3" fmla="val 16667"/>
            </a:avLst>
          </a:prstGeom>
          <a:solidFill>
            <a:schemeClr val="bg1"/>
          </a:solidFill>
          <a:ln w="9525">
            <a:solidFill>
              <a:schemeClr val="tx1"/>
            </a:solidFill>
            <a:miter lim="800000"/>
            <a:headEnd/>
            <a:tailEnd/>
          </a:ln>
          <a:effectLst/>
        </p:spPr>
        <p:txBody>
          <a:bodyPr wrap="none" anchor="ctr"/>
          <a:lstStyle/>
          <a:p>
            <a:pPr algn="ctr"/>
            <a:r>
              <a:rPr lang="en-US" altLang="en-US" b="1" dirty="0">
                <a:solidFill>
                  <a:srgbClr val="FF0000"/>
                </a:solidFill>
                <a:latin typeface="Arial" charset="0"/>
              </a:rPr>
              <a:t>Functional Req.</a:t>
            </a:r>
          </a:p>
        </p:txBody>
      </p:sp>
      <p:sp>
        <p:nvSpPr>
          <p:cNvPr id="6" name="AutoShape 25"/>
          <p:cNvSpPr>
            <a:spLocks noChangeArrowheads="1"/>
          </p:cNvSpPr>
          <p:nvPr/>
        </p:nvSpPr>
        <p:spPr bwMode="auto">
          <a:xfrm>
            <a:off x="8382817" y="6264275"/>
            <a:ext cx="3124200" cy="457200"/>
          </a:xfrm>
          <a:prstGeom prst="wedgeRoundRectCallout">
            <a:avLst>
              <a:gd name="adj1" fmla="val -127122"/>
              <a:gd name="adj2" fmla="val -58384"/>
              <a:gd name="adj3" fmla="val 16667"/>
            </a:avLst>
          </a:prstGeom>
          <a:solidFill>
            <a:schemeClr val="bg1"/>
          </a:solidFill>
          <a:ln w="9525">
            <a:solidFill>
              <a:schemeClr val="tx1"/>
            </a:solidFill>
            <a:miter lim="800000"/>
            <a:headEnd/>
            <a:tailEnd/>
          </a:ln>
          <a:effectLst/>
        </p:spPr>
        <p:txBody>
          <a:bodyPr wrap="none" anchor="ctr"/>
          <a:lstStyle/>
          <a:p>
            <a:pPr algn="ctr"/>
            <a:r>
              <a:rPr lang="en-US" altLang="en-US" b="1" dirty="0">
                <a:solidFill>
                  <a:srgbClr val="FF0000"/>
                </a:solidFill>
                <a:latin typeface="Arial" charset="0"/>
              </a:rPr>
              <a:t>Security  req.</a:t>
            </a:r>
          </a:p>
        </p:txBody>
      </p:sp>
      <p:sp>
        <p:nvSpPr>
          <p:cNvPr id="7" name="AutoShape 25"/>
          <p:cNvSpPr>
            <a:spLocks noChangeArrowheads="1"/>
          </p:cNvSpPr>
          <p:nvPr/>
        </p:nvSpPr>
        <p:spPr bwMode="auto">
          <a:xfrm>
            <a:off x="8768443" y="3710743"/>
            <a:ext cx="3069771" cy="289757"/>
          </a:xfrm>
          <a:prstGeom prst="wedgeRoundRectCallout">
            <a:avLst>
              <a:gd name="adj1" fmla="val -46235"/>
              <a:gd name="adj2" fmla="val 97310"/>
              <a:gd name="adj3" fmla="val 16667"/>
            </a:avLst>
          </a:prstGeom>
          <a:solidFill>
            <a:schemeClr val="bg1"/>
          </a:solidFill>
          <a:ln w="9525">
            <a:solidFill>
              <a:schemeClr val="tx1"/>
            </a:solidFill>
            <a:miter lim="800000"/>
            <a:headEnd/>
            <a:tailEnd/>
          </a:ln>
          <a:effectLst/>
        </p:spPr>
        <p:txBody>
          <a:bodyPr wrap="none" anchor="ctr"/>
          <a:lstStyle/>
          <a:p>
            <a:pPr algn="ctr"/>
            <a:r>
              <a:rPr lang="en-US" altLang="en-US" b="1" dirty="0">
                <a:solidFill>
                  <a:srgbClr val="FF0000"/>
                </a:solidFill>
                <a:latin typeface="Arial" charset="0"/>
              </a:rPr>
              <a:t>Implementation req.</a:t>
            </a:r>
          </a:p>
        </p:txBody>
      </p:sp>
      <p:sp>
        <p:nvSpPr>
          <p:cNvPr id="8" name="AutoShape 25"/>
          <p:cNvSpPr>
            <a:spLocks noChangeArrowheads="1"/>
          </p:cNvSpPr>
          <p:nvPr/>
        </p:nvSpPr>
        <p:spPr bwMode="auto">
          <a:xfrm>
            <a:off x="8909957" y="4816929"/>
            <a:ext cx="2715986" cy="341161"/>
          </a:xfrm>
          <a:prstGeom prst="wedgeRoundRectCallout">
            <a:avLst>
              <a:gd name="adj1" fmla="val -128682"/>
              <a:gd name="adj2" fmla="val -352"/>
              <a:gd name="adj3" fmla="val 16667"/>
            </a:avLst>
          </a:prstGeom>
          <a:solidFill>
            <a:schemeClr val="bg1"/>
          </a:solidFill>
          <a:ln w="9525">
            <a:solidFill>
              <a:schemeClr val="tx1"/>
            </a:solidFill>
            <a:miter lim="800000"/>
            <a:headEnd/>
            <a:tailEnd/>
          </a:ln>
          <a:effectLst/>
        </p:spPr>
        <p:txBody>
          <a:bodyPr wrap="none" anchor="ctr"/>
          <a:lstStyle/>
          <a:p>
            <a:pPr algn="ctr"/>
            <a:r>
              <a:rPr lang="en-US" altLang="en-US" b="1" dirty="0">
                <a:solidFill>
                  <a:srgbClr val="FF0000"/>
                </a:solidFill>
                <a:latin typeface="Arial" charset="0"/>
              </a:rPr>
              <a:t>Performance req.</a:t>
            </a:r>
          </a:p>
        </p:txBody>
      </p:sp>
      <p:sp>
        <p:nvSpPr>
          <p:cNvPr id="9" name="AutoShape 25"/>
          <p:cNvSpPr>
            <a:spLocks noChangeArrowheads="1"/>
          </p:cNvSpPr>
          <p:nvPr/>
        </p:nvSpPr>
        <p:spPr bwMode="auto">
          <a:xfrm>
            <a:off x="8382817" y="5559842"/>
            <a:ext cx="3124200" cy="318443"/>
          </a:xfrm>
          <a:prstGeom prst="wedgeRoundRectCallout">
            <a:avLst>
              <a:gd name="adj1" fmla="val -105781"/>
              <a:gd name="adj2" fmla="val -28520"/>
              <a:gd name="adj3" fmla="val 16667"/>
            </a:avLst>
          </a:prstGeom>
          <a:solidFill>
            <a:schemeClr val="bg1"/>
          </a:solidFill>
          <a:ln w="9525">
            <a:solidFill>
              <a:schemeClr val="tx1"/>
            </a:solidFill>
            <a:miter lim="800000"/>
            <a:headEnd/>
            <a:tailEnd/>
          </a:ln>
          <a:effectLst/>
        </p:spPr>
        <p:txBody>
          <a:bodyPr wrap="none" anchor="ctr"/>
          <a:lstStyle/>
          <a:p>
            <a:pPr algn="ctr"/>
            <a:r>
              <a:rPr lang="en-US" altLang="en-US" b="1" dirty="0">
                <a:solidFill>
                  <a:srgbClr val="FF0000"/>
                </a:solidFill>
                <a:latin typeface="Arial" charset="0"/>
              </a:rPr>
              <a:t>Availability req.</a:t>
            </a:r>
          </a:p>
        </p:txBody>
      </p:sp>
      <p:sp>
        <p:nvSpPr>
          <p:cNvPr id="10" name="Slide Number Placeholder 9"/>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72</a:t>
            </a:fld>
            <a:endParaRPr lang="en-US" dirty="0">
              <a:solidFill>
                <a:srgbClr val="04617B">
                  <a:shade val="90000"/>
                </a:srgbClr>
              </a:solidFill>
            </a:endParaRPr>
          </a:p>
        </p:txBody>
      </p:sp>
    </p:spTree>
    <p:extLst>
      <p:ext uri="{BB962C8B-B14F-4D97-AF65-F5344CB8AC3E}">
        <p14:creationId xmlns:p14="http://schemas.microsoft.com/office/powerpoint/2010/main" val="88695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P spid="7" grpId="0" animBg="1" autoUpdateAnimBg="0"/>
      <p:bldP spid="8" grpId="0" animBg="1" autoUpdateAnimBg="0"/>
      <p:bldP spid="9"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838200" y="2"/>
            <a:ext cx="10515600" cy="375556"/>
          </a:xfrm>
        </p:spPr>
        <p:txBody>
          <a:bodyPr>
            <a:no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3. </a:t>
            </a:r>
            <a:r>
              <a:rPr lang="en-US" sz="2800" b="1" dirty="0" smtClean="0">
                <a:solidFill>
                  <a:srgbClr val="FF0000"/>
                </a:solidFill>
                <a:latin typeface="Times New Roman" panose="02020603050405020304" pitchFamily="18" charset="0"/>
                <a:cs typeface="Times New Roman" panose="02020603050405020304" pitchFamily="18" charset="0"/>
              </a:rPr>
              <a:t>Requirements </a:t>
            </a:r>
            <a:r>
              <a:rPr lang="en-US" sz="2800" b="1" dirty="0">
                <a:solidFill>
                  <a:srgbClr val="FF0000"/>
                </a:solidFill>
                <a:latin typeface="Times New Roman" panose="02020603050405020304" pitchFamily="18" charset="0"/>
                <a:cs typeface="Times New Roman" panose="02020603050405020304" pitchFamily="18" charset="0"/>
              </a:rPr>
              <a:t>Specifications</a:t>
            </a:r>
          </a:p>
        </p:txBody>
      </p:sp>
      <p:sp>
        <p:nvSpPr>
          <p:cNvPr id="57347" name="Rectangle 3"/>
          <p:cNvSpPr>
            <a:spLocks noGrp="1"/>
          </p:cNvSpPr>
          <p:nvPr>
            <p:ph type="body" idx="1"/>
          </p:nvPr>
        </p:nvSpPr>
        <p:spPr>
          <a:xfrm>
            <a:off x="0" y="375558"/>
            <a:ext cx="12192000" cy="6482442"/>
          </a:xfrm>
        </p:spPr>
        <p:txBody>
          <a:bodyPr>
            <a:noAutofit/>
          </a:bodyPr>
          <a:lstStyle/>
          <a:p>
            <a:pPr algn="just">
              <a:lnSpc>
                <a:spcPct val="150000"/>
              </a:lnSpc>
              <a:spcBef>
                <a:spcPts val="0"/>
              </a:spcBef>
              <a:buFont typeface="Wingdings" panose="05000000000000000000" pitchFamily="2" charset="2"/>
              <a:buChar char="§"/>
            </a:pPr>
            <a:r>
              <a:rPr lang="en-GB" sz="2400" b="1" dirty="0">
                <a:solidFill>
                  <a:srgbClr val="6600CC"/>
                </a:solidFill>
                <a:latin typeface="Times New Roman" panose="02020603050405020304" pitchFamily="18" charset="0"/>
                <a:cs typeface="Times New Roman" panose="02020603050405020304" pitchFamily="18" charset="0"/>
              </a:rPr>
              <a:t>Requirements specification </a:t>
            </a:r>
            <a:r>
              <a:rPr lang="en-GB" sz="2400" dirty="0">
                <a:latin typeface="Times New Roman" panose="02020603050405020304" pitchFamily="18" charset="0"/>
                <a:cs typeface="Times New Roman" panose="02020603050405020304" pitchFamily="18" charset="0"/>
              </a:rPr>
              <a:t>is the </a:t>
            </a:r>
            <a:r>
              <a:rPr lang="en-GB" sz="2400" b="1" dirty="0">
                <a:solidFill>
                  <a:srgbClr val="990033"/>
                </a:solidFill>
                <a:latin typeface="Times New Roman" panose="02020603050405020304" pitchFamily="18" charset="0"/>
                <a:cs typeface="Times New Roman" panose="02020603050405020304" pitchFamily="18" charset="0"/>
              </a:rPr>
              <a:t>process</a:t>
            </a:r>
            <a:r>
              <a:rPr lang="en-GB" sz="2400" dirty="0">
                <a:latin typeface="Times New Roman" panose="02020603050405020304" pitchFamily="18" charset="0"/>
                <a:cs typeface="Times New Roman" panose="02020603050405020304" pitchFamily="18" charset="0"/>
              </a:rPr>
              <a:t> of </a:t>
            </a:r>
            <a:r>
              <a:rPr lang="en-GB" sz="2400" b="1" dirty="0">
                <a:solidFill>
                  <a:srgbClr val="990033"/>
                </a:solidFill>
                <a:latin typeface="Times New Roman" panose="02020603050405020304" pitchFamily="18" charset="0"/>
                <a:cs typeface="Times New Roman" panose="02020603050405020304" pitchFamily="18" charset="0"/>
              </a:rPr>
              <a:t>documenting</a:t>
            </a:r>
            <a:r>
              <a:rPr lang="en-GB" sz="2400" dirty="0">
                <a:latin typeface="Times New Roman" panose="02020603050405020304" pitchFamily="18" charset="0"/>
                <a:cs typeface="Times New Roman" panose="02020603050405020304" pitchFamily="18" charset="0"/>
              </a:rPr>
              <a:t> and </a:t>
            </a:r>
            <a:endParaRPr lang="en-GB"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400" b="1" dirty="0">
                <a:solidFill>
                  <a:srgbClr val="990033"/>
                </a:solidFill>
                <a:latin typeface="Times New Roman" panose="02020603050405020304" pitchFamily="18" charset="0"/>
                <a:cs typeface="Times New Roman" panose="02020603050405020304" pitchFamily="18" charset="0"/>
              </a:rPr>
              <a:t>	</a:t>
            </a:r>
            <a:r>
              <a:rPr lang="en-GB" sz="2400" b="1" dirty="0" smtClean="0">
                <a:solidFill>
                  <a:srgbClr val="990033"/>
                </a:solidFill>
                <a:latin typeface="Times New Roman" panose="02020603050405020304" pitchFamily="18" charset="0"/>
                <a:cs typeface="Times New Roman" panose="02020603050405020304" pitchFamily="18" charset="0"/>
              </a:rPr>
              <a:t>			detailing</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 </a:t>
            </a:r>
            <a:r>
              <a:rPr lang="en-GB" sz="2400" b="1" dirty="0">
                <a:solidFill>
                  <a:srgbClr val="990033"/>
                </a:solidFill>
                <a:latin typeface="Times New Roman" panose="02020603050405020304" pitchFamily="18" charset="0"/>
                <a:cs typeface="Times New Roman" panose="02020603050405020304" pitchFamily="18" charset="0"/>
              </a:rPr>
              <a:t>functional</a:t>
            </a:r>
            <a:r>
              <a:rPr lang="en-GB" sz="2400" dirty="0">
                <a:latin typeface="Times New Roman" panose="02020603050405020304" pitchFamily="18" charset="0"/>
                <a:cs typeface="Times New Roman" panose="02020603050405020304" pitchFamily="18" charset="0"/>
              </a:rPr>
              <a:t> and </a:t>
            </a:r>
            <a:r>
              <a:rPr lang="en-GB" sz="2400" b="1" dirty="0">
                <a:solidFill>
                  <a:srgbClr val="990033"/>
                </a:solidFill>
                <a:latin typeface="Times New Roman" panose="02020603050405020304" pitchFamily="18" charset="0"/>
                <a:cs typeface="Times New Roman" panose="02020603050405020304" pitchFamily="18" charset="0"/>
              </a:rPr>
              <a:t>non-functional</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400" b="1" dirty="0">
                <a:solidFill>
                  <a:srgbClr val="990033"/>
                </a:solidFill>
                <a:latin typeface="Times New Roman" panose="02020603050405020304" pitchFamily="18" charset="0"/>
                <a:cs typeface="Times New Roman" panose="02020603050405020304" pitchFamily="18" charset="0"/>
              </a:rPr>
              <a:t>	</a:t>
            </a:r>
            <a:r>
              <a:rPr lang="en-GB" sz="2400" b="1" dirty="0" smtClean="0">
                <a:solidFill>
                  <a:srgbClr val="990033"/>
                </a:solidFill>
                <a:latin typeface="Times New Roman" panose="02020603050405020304" pitchFamily="18" charset="0"/>
                <a:cs typeface="Times New Roman" panose="02020603050405020304" pitchFamily="18" charset="0"/>
              </a:rPr>
              <a:t>				requirements</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of a </a:t>
            </a:r>
            <a:r>
              <a:rPr lang="en-GB" sz="2400" b="1" dirty="0">
                <a:latin typeface="Times New Roman" panose="02020603050405020304" pitchFamily="18" charset="0"/>
                <a:cs typeface="Times New Roman" panose="02020603050405020304" pitchFamily="18" charset="0"/>
              </a:rPr>
              <a:t>system</a:t>
            </a:r>
            <a:r>
              <a:rPr lang="en-GB" sz="2400" dirty="0">
                <a:latin typeface="Times New Roman" panose="02020603050405020304" pitchFamily="18" charset="0"/>
                <a:cs typeface="Times New Roman" panose="02020603050405020304" pitchFamily="18" charset="0"/>
              </a:rPr>
              <a:t> or </a:t>
            </a:r>
            <a:r>
              <a:rPr lang="en-GB" sz="2400" b="1" dirty="0">
                <a:latin typeface="Times New Roman" panose="02020603050405020304" pitchFamily="18" charset="0"/>
                <a:cs typeface="Times New Roman" panose="02020603050405020304" pitchFamily="18" charset="0"/>
              </a:rPr>
              <a:t>software</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application</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GB" sz="2400" dirty="0" smtClean="0">
                <a:latin typeface="Times New Roman" panose="02020603050405020304" pitchFamily="18" charset="0"/>
                <a:cs typeface="Times New Roman" panose="02020603050405020304" pitchFamily="18" charset="0"/>
              </a:rPr>
              <a:t>It </a:t>
            </a:r>
            <a:r>
              <a:rPr lang="en-GB" sz="2400" b="1" dirty="0">
                <a:solidFill>
                  <a:srgbClr val="D60093"/>
                </a:solidFill>
                <a:latin typeface="Times New Roman" panose="02020603050405020304" pitchFamily="18" charset="0"/>
                <a:cs typeface="Times New Roman" panose="02020603050405020304" pitchFamily="18" charset="0"/>
              </a:rPr>
              <a:t>serves</a:t>
            </a:r>
            <a:r>
              <a:rPr lang="en-GB" sz="2400" dirty="0">
                <a:latin typeface="Times New Roman" panose="02020603050405020304" pitchFamily="18" charset="0"/>
                <a:cs typeface="Times New Roman" panose="02020603050405020304" pitchFamily="18" charset="0"/>
              </a:rPr>
              <a:t> as a </a:t>
            </a:r>
            <a:r>
              <a:rPr lang="en-GB" sz="2400" b="1" dirty="0">
                <a:solidFill>
                  <a:srgbClr val="D60093"/>
                </a:solidFill>
                <a:latin typeface="Times New Roman" panose="02020603050405020304" pitchFamily="18" charset="0"/>
                <a:cs typeface="Times New Roman" panose="02020603050405020304" pitchFamily="18" charset="0"/>
              </a:rPr>
              <a:t>formal</a:t>
            </a:r>
            <a:r>
              <a:rPr lang="en-GB" sz="2400" dirty="0">
                <a:latin typeface="Times New Roman" panose="02020603050405020304" pitchFamily="18" charset="0"/>
                <a:cs typeface="Times New Roman" panose="02020603050405020304" pitchFamily="18" charset="0"/>
              </a:rPr>
              <a:t> </a:t>
            </a:r>
            <a:r>
              <a:rPr lang="en-GB" sz="2400" b="1" dirty="0">
                <a:solidFill>
                  <a:srgbClr val="D60093"/>
                </a:solidFill>
                <a:latin typeface="Times New Roman" panose="02020603050405020304" pitchFamily="18" charset="0"/>
                <a:cs typeface="Times New Roman" panose="02020603050405020304" pitchFamily="18" charset="0"/>
              </a:rPr>
              <a:t>agreement</a:t>
            </a:r>
            <a:r>
              <a:rPr lang="en-GB" sz="2400" dirty="0">
                <a:latin typeface="Times New Roman" panose="02020603050405020304" pitchFamily="18" charset="0"/>
                <a:cs typeface="Times New Roman" panose="02020603050405020304" pitchFamily="18" charset="0"/>
              </a:rPr>
              <a:t> </a:t>
            </a:r>
            <a:r>
              <a:rPr lang="en-GB" sz="2400" b="1" dirty="0">
                <a:solidFill>
                  <a:srgbClr val="D60093"/>
                </a:solidFill>
                <a:latin typeface="Times New Roman" panose="02020603050405020304" pitchFamily="18" charset="0"/>
                <a:cs typeface="Times New Roman" panose="02020603050405020304" pitchFamily="18" charset="0"/>
              </a:rPr>
              <a:t>between</a:t>
            </a:r>
            <a:r>
              <a:rPr lang="en-GB" sz="2400" dirty="0">
                <a:latin typeface="Times New Roman" panose="02020603050405020304" pitchFamily="18" charset="0"/>
                <a:cs typeface="Times New Roman" panose="02020603050405020304" pitchFamily="18" charset="0"/>
              </a:rPr>
              <a:t> </a:t>
            </a:r>
            <a:r>
              <a:rPr lang="en-GB" sz="2400" b="1" dirty="0">
                <a:solidFill>
                  <a:srgbClr val="D60093"/>
                </a:solidFill>
                <a:latin typeface="Times New Roman" panose="02020603050405020304" pitchFamily="18" charset="0"/>
                <a:cs typeface="Times New Roman" panose="02020603050405020304" pitchFamily="18" charset="0"/>
              </a:rPr>
              <a:t>stakeholders</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such as </a:t>
            </a:r>
            <a:r>
              <a:rPr lang="en-GB" sz="2400" b="1" dirty="0">
                <a:solidFill>
                  <a:srgbClr val="660033"/>
                </a:solidFill>
                <a:latin typeface="Times New Roman" panose="02020603050405020304" pitchFamily="18" charset="0"/>
                <a:cs typeface="Times New Roman" panose="02020603050405020304" pitchFamily="18" charset="0"/>
              </a:rPr>
              <a:t>clients</a:t>
            </a:r>
            <a:r>
              <a:rPr lang="en-GB" sz="2400" dirty="0">
                <a:latin typeface="Times New Roman" panose="02020603050405020304" pitchFamily="18" charset="0"/>
                <a:cs typeface="Times New Roman" panose="02020603050405020304" pitchFamily="18" charset="0"/>
              </a:rPr>
              <a:t>, </a:t>
            </a:r>
            <a:r>
              <a:rPr lang="en-GB" sz="2400" b="1" dirty="0">
                <a:solidFill>
                  <a:srgbClr val="660033"/>
                </a:solidFill>
                <a:latin typeface="Times New Roman" panose="02020603050405020304" pitchFamily="18" charset="0"/>
                <a:cs typeface="Times New Roman" panose="02020603050405020304" pitchFamily="18" charset="0"/>
              </a:rPr>
              <a:t>users</a:t>
            </a:r>
            <a:r>
              <a:rPr lang="en-GB" sz="2400" dirty="0">
                <a:latin typeface="Times New Roman" panose="02020603050405020304" pitchFamily="18" charset="0"/>
                <a:cs typeface="Times New Roman" panose="02020603050405020304" pitchFamily="18" charset="0"/>
              </a:rPr>
              <a:t>, </a:t>
            </a:r>
            <a:r>
              <a:rPr lang="en-GB" sz="2400" b="1" dirty="0">
                <a:solidFill>
                  <a:srgbClr val="660033"/>
                </a:solidFill>
                <a:latin typeface="Times New Roman" panose="02020603050405020304" pitchFamily="18" charset="0"/>
                <a:cs typeface="Times New Roman" panose="02020603050405020304" pitchFamily="18" charset="0"/>
              </a:rPr>
              <a:t>developers</a:t>
            </a:r>
            <a:r>
              <a:rPr lang="en-GB" sz="2400" dirty="0">
                <a:latin typeface="Times New Roman" panose="02020603050405020304" pitchFamily="18" charset="0"/>
                <a:cs typeface="Times New Roman" panose="02020603050405020304" pitchFamily="18" charset="0"/>
              </a:rPr>
              <a:t>, and </a:t>
            </a:r>
            <a:r>
              <a:rPr lang="en-GB" sz="2400" b="1" dirty="0">
                <a:solidFill>
                  <a:srgbClr val="660033"/>
                </a:solidFill>
                <a:latin typeface="Times New Roman" panose="02020603050405020304" pitchFamily="18" charset="0"/>
                <a:cs typeface="Times New Roman" panose="02020603050405020304" pitchFamily="18" charset="0"/>
              </a:rPr>
              <a:t>testers</a:t>
            </a:r>
            <a:r>
              <a:rPr lang="en-GB" sz="2400" dirty="0">
                <a:latin typeface="Times New Roman" panose="02020603050405020304" pitchFamily="18" charset="0"/>
                <a:cs typeface="Times New Roman" panose="02020603050405020304" pitchFamily="18" charset="0"/>
              </a:rPr>
              <a:t>) regarding </a:t>
            </a:r>
            <a:endParaRPr lang="en-GB"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400" b="1" dirty="0">
                <a:solidFill>
                  <a:srgbClr val="0000CC"/>
                </a:solidFill>
                <a:latin typeface="Times New Roman" panose="02020603050405020304" pitchFamily="18" charset="0"/>
                <a:cs typeface="Times New Roman" panose="02020603050405020304" pitchFamily="18" charset="0"/>
              </a:rPr>
              <a:t>	</a:t>
            </a:r>
            <a:r>
              <a:rPr lang="en-GB" sz="2400" b="1" dirty="0" smtClean="0">
                <a:solidFill>
                  <a:srgbClr val="0000CC"/>
                </a:solidFill>
                <a:latin typeface="Times New Roman" panose="02020603050405020304" pitchFamily="18" charset="0"/>
                <a:cs typeface="Times New Roman" panose="02020603050405020304" pitchFamily="18" charset="0"/>
              </a:rPr>
              <a:t>		what </a:t>
            </a:r>
            <a:r>
              <a:rPr lang="en-GB" sz="2400" b="1" dirty="0">
                <a:solidFill>
                  <a:srgbClr val="0000CC"/>
                </a:solidFill>
                <a:latin typeface="Times New Roman" panose="02020603050405020304" pitchFamily="18" charset="0"/>
                <a:cs typeface="Times New Roman" panose="02020603050405020304" pitchFamily="18" charset="0"/>
              </a:rPr>
              <a:t>the system should accomplish</a:t>
            </a:r>
            <a:r>
              <a:rPr lang="en-GB" sz="2400" dirty="0">
                <a:solidFill>
                  <a:srgbClr val="0000CC"/>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and </a:t>
            </a:r>
            <a:r>
              <a:rPr lang="en-GB" sz="2400" b="1" dirty="0">
                <a:solidFill>
                  <a:srgbClr val="0000CC"/>
                </a:solidFill>
                <a:latin typeface="Times New Roman" panose="02020603050405020304" pitchFamily="18" charset="0"/>
                <a:cs typeface="Times New Roman" panose="02020603050405020304" pitchFamily="18" charset="0"/>
              </a:rPr>
              <a:t>how</a:t>
            </a:r>
            <a:r>
              <a:rPr lang="en-GB" sz="2400" dirty="0">
                <a:latin typeface="Times New Roman" panose="02020603050405020304" pitchFamily="18" charset="0"/>
                <a:cs typeface="Times New Roman" panose="02020603050405020304" pitchFamily="18" charset="0"/>
              </a:rPr>
              <a:t> it </a:t>
            </a:r>
            <a:r>
              <a:rPr lang="en-GB" sz="2400" b="1" dirty="0">
                <a:solidFill>
                  <a:srgbClr val="0000CC"/>
                </a:solidFill>
                <a:latin typeface="Times New Roman" panose="02020603050405020304" pitchFamily="18" charset="0"/>
                <a:cs typeface="Times New Roman" panose="02020603050405020304" pitchFamily="18" charset="0"/>
              </a:rPr>
              <a:t>should</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perform</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400" b="1" dirty="0" smtClean="0">
                <a:solidFill>
                  <a:srgbClr val="990033"/>
                </a:solidFill>
                <a:latin typeface="Times New Roman" panose="02020603050405020304" pitchFamily="18" charset="0"/>
                <a:cs typeface="Times New Roman" panose="02020603050405020304" pitchFamily="18" charset="0"/>
              </a:rPr>
              <a:t>Requirements</a:t>
            </a:r>
            <a:r>
              <a:rPr lang="en-GB" sz="2400" dirty="0" smtClean="0">
                <a:latin typeface="Times New Roman" panose="02020603050405020304" pitchFamily="18" charset="0"/>
                <a:cs typeface="Times New Roman" panose="02020603050405020304" pitchFamily="18" charset="0"/>
              </a:rPr>
              <a:t> </a:t>
            </a:r>
            <a:r>
              <a:rPr lang="en-GB" sz="2400" b="1" dirty="0">
                <a:solidFill>
                  <a:srgbClr val="990033"/>
                </a:solidFill>
                <a:latin typeface="Times New Roman" panose="02020603050405020304" pitchFamily="18" charset="0"/>
                <a:cs typeface="Times New Roman" panose="02020603050405020304" pitchFamily="18" charset="0"/>
              </a:rPr>
              <a:t>specification</a:t>
            </a:r>
            <a:r>
              <a:rPr lang="en-GB" sz="2400" dirty="0">
                <a:latin typeface="Times New Roman" panose="02020603050405020304" pitchFamily="18" charset="0"/>
                <a:cs typeface="Times New Roman" panose="02020603050405020304" pitchFamily="18" charset="0"/>
              </a:rPr>
              <a:t> </a:t>
            </a:r>
            <a:r>
              <a:rPr lang="en-GB" sz="2400" b="1" dirty="0">
                <a:solidFill>
                  <a:srgbClr val="990033"/>
                </a:solidFill>
                <a:latin typeface="Times New Roman" panose="02020603050405020304" pitchFamily="18" charset="0"/>
                <a:cs typeface="Times New Roman" panose="02020603050405020304" pitchFamily="18" charset="0"/>
              </a:rPr>
              <a:t>documents</a:t>
            </a:r>
            <a:r>
              <a:rPr lang="en-GB" sz="2400" dirty="0">
                <a:latin typeface="Times New Roman" panose="02020603050405020304" pitchFamily="18" charset="0"/>
                <a:cs typeface="Times New Roman" panose="02020603050405020304" pitchFamily="18" charset="0"/>
              </a:rPr>
              <a:t> provide a </a:t>
            </a:r>
            <a:r>
              <a:rPr lang="en-GB" sz="2400" b="1" dirty="0">
                <a:latin typeface="Times New Roman" panose="02020603050405020304" pitchFamily="18" charset="0"/>
                <a:cs typeface="Times New Roman" panose="02020603050405020304" pitchFamily="18" charset="0"/>
              </a:rPr>
              <a:t>clear</a:t>
            </a:r>
            <a:r>
              <a:rPr lang="en-GB" sz="2400" dirty="0">
                <a:latin typeface="Times New Roman" panose="02020603050405020304" pitchFamily="18" charset="0"/>
                <a:cs typeface="Times New Roman" panose="02020603050405020304" pitchFamily="18" charset="0"/>
              </a:rPr>
              <a:t> and </a:t>
            </a:r>
            <a:endParaRPr lang="en-GB"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400" b="1" dirty="0">
                <a:latin typeface="Times New Roman" panose="02020603050405020304" pitchFamily="18" charset="0"/>
                <a:cs typeface="Times New Roman" panose="02020603050405020304" pitchFamily="18" charset="0"/>
              </a:rPr>
              <a:t>	</a:t>
            </a:r>
            <a:r>
              <a:rPr lang="en-GB" sz="2400" b="1" dirty="0" smtClean="0">
                <a:latin typeface="Times New Roman" panose="02020603050405020304" pitchFamily="18" charset="0"/>
                <a:cs typeface="Times New Roman" panose="02020603050405020304" pitchFamily="18" charset="0"/>
              </a:rPr>
              <a:t>		unambiguous</a:t>
            </a:r>
            <a:r>
              <a:rPr lang="en-GB" sz="2400" dirty="0" smtClean="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description</a:t>
            </a:r>
            <a:r>
              <a:rPr lang="en-GB" sz="2400" dirty="0">
                <a:latin typeface="Times New Roman" panose="02020603050405020304" pitchFamily="18" charset="0"/>
                <a:cs typeface="Times New Roman" panose="02020603050405020304" pitchFamily="18" charset="0"/>
              </a:rPr>
              <a:t> of the </a:t>
            </a:r>
            <a:r>
              <a:rPr lang="en-GB" sz="2400" b="1" dirty="0">
                <a:solidFill>
                  <a:srgbClr val="6600CC"/>
                </a:solidFill>
                <a:latin typeface="Times New Roman" panose="02020603050405020304" pitchFamily="18" charset="0"/>
                <a:cs typeface="Times New Roman" panose="02020603050405020304" pitchFamily="18" charset="0"/>
              </a:rPr>
              <a:t>system's features,</a:t>
            </a:r>
            <a:r>
              <a:rPr lang="en-GB" sz="2400" b="1" dirty="0">
                <a:latin typeface="Times New Roman" panose="02020603050405020304" pitchFamily="18" charset="0"/>
                <a:cs typeface="Times New Roman" panose="02020603050405020304" pitchFamily="18" charset="0"/>
              </a:rPr>
              <a:t> </a:t>
            </a:r>
            <a:endParaRPr lang="en-GB" sz="2400" b="1"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400" b="1" dirty="0">
                <a:solidFill>
                  <a:srgbClr val="6600CC"/>
                </a:solidFill>
                <a:latin typeface="Times New Roman" panose="02020603050405020304" pitchFamily="18" charset="0"/>
                <a:cs typeface="Times New Roman" panose="02020603050405020304" pitchFamily="18" charset="0"/>
              </a:rPr>
              <a:t>	</a:t>
            </a:r>
            <a:r>
              <a:rPr lang="en-GB" sz="2400" b="1" dirty="0" smtClean="0">
                <a:solidFill>
                  <a:srgbClr val="6600CC"/>
                </a:solidFill>
                <a:latin typeface="Times New Roman" panose="02020603050405020304" pitchFamily="18" charset="0"/>
                <a:cs typeface="Times New Roman" panose="02020603050405020304" pitchFamily="18" charset="0"/>
              </a:rPr>
              <a:t>				</a:t>
            </a:r>
            <a:r>
              <a:rPr lang="en-GB" sz="2400" b="1" dirty="0" err="1" smtClean="0">
                <a:solidFill>
                  <a:srgbClr val="6600CC"/>
                </a:solidFill>
                <a:latin typeface="Times New Roman" panose="02020603050405020304" pitchFamily="18" charset="0"/>
                <a:cs typeface="Times New Roman" panose="02020603050405020304" pitchFamily="18" charset="0"/>
              </a:rPr>
              <a:t>behaviors</a:t>
            </a:r>
            <a:r>
              <a:rPr lang="en-GB" sz="2400" b="1" dirty="0">
                <a:solidFill>
                  <a:srgbClr val="6600CC"/>
                </a:solidFill>
                <a:latin typeface="Times New Roman" panose="02020603050405020304" pitchFamily="18" charset="0"/>
                <a:cs typeface="Times New Roman" panose="02020603050405020304" pitchFamily="18" charset="0"/>
              </a:rPr>
              <a:t>, constraints</a:t>
            </a:r>
            <a:r>
              <a:rPr lang="en-GB" sz="2400" dirty="0">
                <a:latin typeface="Times New Roman" panose="02020603050405020304" pitchFamily="18" charset="0"/>
                <a:cs typeface="Times New Roman" panose="02020603050405020304" pitchFamily="18" charset="0"/>
              </a:rPr>
              <a:t>, and </a:t>
            </a:r>
            <a:r>
              <a:rPr lang="en-GB" sz="2400" b="1" dirty="0">
                <a:solidFill>
                  <a:srgbClr val="6600CC"/>
                </a:solidFill>
                <a:latin typeface="Times New Roman" panose="02020603050405020304" pitchFamily="18" charset="0"/>
                <a:cs typeface="Times New Roman" panose="02020603050405020304" pitchFamily="18" charset="0"/>
              </a:rPr>
              <a:t>quality</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attributes</a:t>
            </a:r>
            <a:r>
              <a:rPr lang="en-GB" sz="24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400" b="1" dirty="0" smtClean="0">
                <a:latin typeface="Times New Roman" panose="02020603050405020304" pitchFamily="18" charset="0"/>
                <a:cs typeface="Times New Roman" panose="02020603050405020304" pitchFamily="18" charset="0"/>
              </a:rPr>
              <a:t>Requirement Specification document </a:t>
            </a:r>
            <a:r>
              <a:rPr lang="en-GB" sz="2400" dirty="0" smtClean="0">
                <a:latin typeface="Times New Roman" panose="02020603050405020304" pitchFamily="18" charset="0"/>
                <a:cs typeface="Times New Roman" panose="02020603050405020304" pitchFamily="18" charset="0"/>
              </a:rPr>
              <a:t>includes </a:t>
            </a:r>
            <a:r>
              <a:rPr lang="en-GB" sz="2400" b="1" dirty="0" smtClean="0">
                <a:solidFill>
                  <a:srgbClr val="660033"/>
                </a:solidFill>
                <a:latin typeface="Times New Roman" panose="02020603050405020304" pitchFamily="18" charset="0"/>
                <a:cs typeface="Times New Roman" panose="02020603050405020304" pitchFamily="18" charset="0"/>
              </a:rPr>
              <a:t>functional requirements, </a:t>
            </a:r>
          </a:p>
          <a:p>
            <a:pPr marL="0" indent="0" algn="just">
              <a:lnSpc>
                <a:spcPct val="150000"/>
              </a:lnSpc>
              <a:spcBef>
                <a:spcPts val="0"/>
              </a:spcBef>
              <a:buNone/>
            </a:pPr>
            <a:r>
              <a:rPr lang="en-GB" sz="2400" b="1" dirty="0">
                <a:solidFill>
                  <a:srgbClr val="660033"/>
                </a:solidFill>
                <a:latin typeface="Times New Roman" panose="02020603050405020304" pitchFamily="18" charset="0"/>
                <a:cs typeface="Times New Roman" panose="02020603050405020304" pitchFamily="18" charset="0"/>
              </a:rPr>
              <a:t>	</a:t>
            </a:r>
            <a:r>
              <a:rPr lang="en-GB" sz="2400" b="1" dirty="0" smtClean="0">
                <a:solidFill>
                  <a:srgbClr val="660033"/>
                </a:solidFill>
                <a:latin typeface="Times New Roman" panose="02020603050405020304" pitchFamily="18" charset="0"/>
                <a:cs typeface="Times New Roman" panose="02020603050405020304" pitchFamily="18" charset="0"/>
              </a:rPr>
              <a:t>	</a:t>
            </a:r>
            <a:r>
              <a:rPr lang="en-GB" sz="2400" b="1" dirty="0" smtClean="0">
                <a:solidFill>
                  <a:srgbClr val="660033"/>
                </a:solidFill>
                <a:latin typeface="Times New Roman" panose="02020603050405020304" pitchFamily="18" charset="0"/>
                <a:cs typeface="Times New Roman" panose="02020603050405020304" pitchFamily="18" charset="0"/>
              </a:rPr>
              <a:t>non-functional requirements,</a:t>
            </a:r>
            <a:r>
              <a:rPr lang="en-GB" sz="2400" dirty="0" smtClean="0">
                <a:latin typeface="Times New Roman" panose="02020603050405020304" pitchFamily="18" charset="0"/>
                <a:cs typeface="Times New Roman" panose="02020603050405020304" pitchFamily="18" charset="0"/>
              </a:rPr>
              <a:t> </a:t>
            </a:r>
            <a:r>
              <a:rPr lang="en-GB" sz="2400" b="1" dirty="0" smtClean="0">
                <a:latin typeface="Times New Roman" panose="02020603050405020304" pitchFamily="18" charset="0"/>
                <a:cs typeface="Times New Roman" panose="02020603050405020304" pitchFamily="18" charset="0"/>
              </a:rPr>
              <a:t>users requirements, </a:t>
            </a:r>
          </a:p>
          <a:p>
            <a:pPr marL="0" indent="0" algn="just">
              <a:lnSpc>
                <a:spcPct val="150000"/>
              </a:lnSpc>
              <a:spcBef>
                <a:spcPts val="0"/>
              </a:spcBef>
              <a:buNone/>
            </a:pPr>
            <a:r>
              <a:rPr lang="en-GB" sz="2400" b="1" dirty="0">
                <a:latin typeface="Times New Roman" panose="02020603050405020304" pitchFamily="18" charset="0"/>
                <a:cs typeface="Times New Roman" panose="02020603050405020304" pitchFamily="18" charset="0"/>
              </a:rPr>
              <a:t>	</a:t>
            </a:r>
            <a:r>
              <a:rPr lang="en-GB" sz="2400" b="1" dirty="0" smtClean="0">
                <a:latin typeface="Times New Roman" panose="02020603050405020304" pitchFamily="18" charset="0"/>
                <a:cs typeface="Times New Roman" panose="02020603050405020304" pitchFamily="18" charset="0"/>
              </a:rPr>
              <a:t>			</a:t>
            </a:r>
            <a:r>
              <a:rPr lang="en-GB" sz="2400" b="1" dirty="0" smtClean="0">
                <a:solidFill>
                  <a:srgbClr val="FF0000"/>
                </a:solidFill>
                <a:latin typeface="Times New Roman" panose="02020603050405020304" pitchFamily="18" charset="0"/>
                <a:cs typeface="Times New Roman" panose="02020603050405020304" pitchFamily="18" charset="0"/>
              </a:rPr>
              <a:t>business requirements, system requirements </a:t>
            </a:r>
            <a:r>
              <a:rPr lang="en-GB" sz="2400" dirty="0" smtClean="0">
                <a:latin typeface="Times New Roman" panose="02020603050405020304" pitchFamily="18" charset="0"/>
                <a:cs typeface="Times New Roman" panose="02020603050405020304" pitchFamily="18" charset="0"/>
              </a:rPr>
              <a:t>and etc.</a:t>
            </a:r>
          </a:p>
          <a:p>
            <a:pPr algn="just">
              <a:lnSpc>
                <a:spcPct val="150000"/>
              </a:lnSpc>
              <a:spcBef>
                <a:spcPts val="0"/>
              </a:spcBef>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53F3B5B6-B220-4614-9B9A-F440413B42E2}" type="slidenum">
              <a:rPr lang="en-US" b="1" smtClean="0">
                <a:solidFill>
                  <a:srgbClr val="FF0000"/>
                </a:solidFill>
              </a:rPr>
              <a:pPr>
                <a:defRPr/>
              </a:pPr>
              <a:t>73</a:t>
            </a:fld>
            <a:endParaRPr lang="en-US" b="1" dirty="0">
              <a:solidFill>
                <a:srgbClr val="FF0000"/>
              </a:solidFill>
            </a:endParaRPr>
          </a:p>
        </p:txBody>
      </p:sp>
    </p:spTree>
    <p:extLst>
      <p:ext uri="{BB962C8B-B14F-4D97-AF65-F5344CB8AC3E}">
        <p14:creationId xmlns:p14="http://schemas.microsoft.com/office/powerpoint/2010/main" val="14018177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a:xfrm>
            <a:off x="838200" y="1"/>
            <a:ext cx="10515600" cy="457199"/>
          </a:xfrm>
        </p:spPr>
        <p:txBody>
          <a:bodyPr>
            <a:noAutofit/>
          </a:bodyPr>
          <a:lstStyle/>
          <a:p>
            <a:pPr algn="ctr"/>
            <a:r>
              <a:rPr lang="en-US" sz="2800" b="1" dirty="0">
                <a:solidFill>
                  <a:srgbClr val="0000FF"/>
                </a:solidFill>
                <a:latin typeface="Times New Roman" panose="02020603050405020304" pitchFamily="18" charset="0"/>
                <a:cs typeface="Times New Roman" panose="02020603050405020304" pitchFamily="18" charset="0"/>
              </a:rPr>
              <a:t>4. Requirements Validation and Verification</a:t>
            </a:r>
          </a:p>
        </p:txBody>
      </p:sp>
      <p:sp>
        <p:nvSpPr>
          <p:cNvPr id="60419" name="Rectangle 3"/>
          <p:cNvSpPr>
            <a:spLocks noGrp="1"/>
          </p:cNvSpPr>
          <p:nvPr>
            <p:ph type="body" idx="1"/>
          </p:nvPr>
        </p:nvSpPr>
        <p:spPr>
          <a:xfrm>
            <a:off x="0" y="457200"/>
            <a:ext cx="12192000" cy="6400800"/>
          </a:xfrm>
        </p:spPr>
        <p:txBody>
          <a:bodyPr>
            <a:normAutofit lnSpcReduction="10000"/>
          </a:bodyPr>
          <a:lstStyle/>
          <a:p>
            <a:pPr algn="just">
              <a:lnSpc>
                <a:spcPct val="150000"/>
              </a:lnSpc>
              <a:spcBef>
                <a:spcPts val="0"/>
              </a:spcBef>
              <a:buFont typeface="Wingdings" panose="05000000000000000000" pitchFamily="2" charset="2"/>
              <a:buChar char="§"/>
            </a:pPr>
            <a:r>
              <a:rPr lang="en-GB" sz="2600" b="1" dirty="0">
                <a:solidFill>
                  <a:srgbClr val="6600CC"/>
                </a:solidFill>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validation</a:t>
            </a:r>
            <a:r>
              <a:rPr lang="en-GB" sz="2600" dirty="0">
                <a:latin typeface="Times New Roman" panose="02020603050405020304" pitchFamily="18" charset="0"/>
                <a:cs typeface="Times New Roman" panose="02020603050405020304" pitchFamily="18" charset="0"/>
              </a:rPr>
              <a:t> and </a:t>
            </a:r>
            <a:r>
              <a:rPr lang="en-GB" sz="2600" b="1" dirty="0">
                <a:solidFill>
                  <a:srgbClr val="6600CC"/>
                </a:solidFill>
                <a:latin typeface="Times New Roman" panose="02020603050405020304" pitchFamily="18" charset="0"/>
                <a:cs typeface="Times New Roman" panose="02020603050405020304" pitchFamily="18" charset="0"/>
              </a:rPr>
              <a:t>verification</a:t>
            </a:r>
            <a:r>
              <a:rPr lang="en-GB" sz="2600" dirty="0">
                <a:latin typeface="Times New Roman" panose="02020603050405020304" pitchFamily="18" charset="0"/>
                <a:cs typeface="Times New Roman" panose="02020603050405020304" pitchFamily="18" charset="0"/>
              </a:rPr>
              <a:t> are </a:t>
            </a:r>
            <a:r>
              <a:rPr lang="en-GB" sz="2600" b="1" dirty="0">
                <a:latin typeface="Times New Roman" panose="02020603050405020304" pitchFamily="18" charset="0"/>
                <a:cs typeface="Times New Roman" panose="02020603050405020304" pitchFamily="18" charset="0"/>
              </a:rPr>
              <a:t>two critical processes </a:t>
            </a:r>
            <a:r>
              <a:rPr lang="en-GB" sz="2600" dirty="0">
                <a:latin typeface="Times New Roman" panose="02020603050405020304" pitchFamily="18" charset="0"/>
                <a:cs typeface="Times New Roman" panose="02020603050405020304" pitchFamily="18" charset="0"/>
              </a:rPr>
              <a:t>in the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a:t>
            </a:r>
            <a:r>
              <a:rPr lang="en-GB" sz="2600" b="1" dirty="0" smtClean="0">
                <a:latin typeface="Times New Roman" panose="02020603050405020304" pitchFamily="18" charset="0"/>
                <a:cs typeface="Times New Roman" panose="02020603050405020304" pitchFamily="18" charset="0"/>
              </a:rPr>
              <a:t>software</a:t>
            </a:r>
            <a:r>
              <a:rPr lang="en-GB" sz="2600" dirty="0" smtClean="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development</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lifecycle</a:t>
            </a:r>
            <a:r>
              <a:rPr lang="en-GB" sz="2600"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aimed</a:t>
            </a:r>
            <a:r>
              <a:rPr lang="en-GB" sz="2600" dirty="0">
                <a:latin typeface="Times New Roman" panose="02020603050405020304" pitchFamily="18" charset="0"/>
                <a:cs typeface="Times New Roman" panose="02020603050405020304" pitchFamily="18" charset="0"/>
              </a:rPr>
              <a:t> at </a:t>
            </a:r>
            <a:r>
              <a:rPr lang="en-GB" sz="2600" b="1" dirty="0">
                <a:solidFill>
                  <a:srgbClr val="6600CC"/>
                </a:solidFill>
                <a:latin typeface="Times New Roman" panose="02020603050405020304" pitchFamily="18" charset="0"/>
                <a:cs typeface="Times New Roman" panose="02020603050405020304" pitchFamily="18" charset="0"/>
              </a:rPr>
              <a:t>ensuring</a:t>
            </a:r>
            <a:r>
              <a:rPr lang="en-GB" sz="2600" dirty="0">
                <a:latin typeface="Times New Roman" panose="02020603050405020304" pitchFamily="18" charset="0"/>
                <a:cs typeface="Times New Roman" panose="02020603050405020304" pitchFamily="18" charset="0"/>
              </a:rPr>
              <a:t> that the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D60093"/>
                </a:solidFill>
                <a:latin typeface="Times New Roman" panose="02020603050405020304" pitchFamily="18" charset="0"/>
                <a:cs typeface="Times New Roman" panose="02020603050405020304" pitchFamily="18" charset="0"/>
              </a:rPr>
              <a:t>requirements</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of a </a:t>
            </a:r>
            <a:r>
              <a:rPr lang="en-GB" sz="2600" b="1" dirty="0">
                <a:solidFill>
                  <a:srgbClr val="D60093"/>
                </a:solidFill>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are </a:t>
            </a:r>
            <a:r>
              <a:rPr lang="en-GB" sz="2600" b="1" dirty="0">
                <a:solidFill>
                  <a:srgbClr val="990033"/>
                </a:solidFill>
                <a:latin typeface="Times New Roman" panose="02020603050405020304" pitchFamily="18" charset="0"/>
                <a:cs typeface="Times New Roman" panose="02020603050405020304" pitchFamily="18" charset="0"/>
              </a:rPr>
              <a:t>correct</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600" b="1" dirty="0">
                <a:solidFill>
                  <a:srgbClr val="990033"/>
                </a:solidFill>
                <a:latin typeface="Times New Roman" panose="02020603050405020304" pitchFamily="18" charset="0"/>
                <a:cs typeface="Times New Roman" panose="02020603050405020304" pitchFamily="18" charset="0"/>
              </a:rPr>
              <a:t>	</a:t>
            </a:r>
            <a:r>
              <a:rPr lang="en-GB" sz="2600" b="1" dirty="0" smtClean="0">
                <a:solidFill>
                  <a:srgbClr val="990033"/>
                </a:solidFill>
                <a:latin typeface="Times New Roman" panose="02020603050405020304" pitchFamily="18" charset="0"/>
                <a:cs typeface="Times New Roman" panose="02020603050405020304" pitchFamily="18" charset="0"/>
              </a:rPr>
              <a:t>					complete</a:t>
            </a:r>
            <a:r>
              <a:rPr lang="en-GB" sz="2600" dirty="0">
                <a:latin typeface="Times New Roman" panose="02020603050405020304" pitchFamily="18" charset="0"/>
                <a:cs typeface="Times New Roman" panose="02020603050405020304" pitchFamily="18" charset="0"/>
              </a:rPr>
              <a:t>, </a:t>
            </a:r>
            <a:r>
              <a:rPr lang="en-GB" sz="2600" b="1" dirty="0">
                <a:solidFill>
                  <a:srgbClr val="990033"/>
                </a:solidFill>
                <a:latin typeface="Times New Roman" panose="02020603050405020304" pitchFamily="18" charset="0"/>
                <a:cs typeface="Times New Roman" panose="02020603050405020304" pitchFamily="18" charset="0"/>
              </a:rPr>
              <a:t>consistent</a:t>
            </a:r>
            <a:r>
              <a:rPr lang="en-GB" sz="2600" dirty="0">
                <a:latin typeface="Times New Roman" panose="02020603050405020304" pitchFamily="18" charset="0"/>
                <a:cs typeface="Times New Roman" panose="02020603050405020304" pitchFamily="18" charset="0"/>
              </a:rPr>
              <a:t>, and </a:t>
            </a:r>
            <a:r>
              <a:rPr lang="en-GB" sz="2600" b="1" dirty="0">
                <a:solidFill>
                  <a:srgbClr val="990033"/>
                </a:solidFill>
                <a:latin typeface="Times New Roman" panose="02020603050405020304" pitchFamily="18" charset="0"/>
                <a:cs typeface="Times New Roman" panose="02020603050405020304" pitchFamily="18" charset="0"/>
              </a:rPr>
              <a:t>feasible</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US" sz="2600" dirty="0" smtClean="0">
                <a:latin typeface="Times New Roman" panose="02020603050405020304" pitchFamily="18" charset="0"/>
                <a:cs typeface="Times New Roman" panose="02020603050405020304" pitchFamily="18" charset="0"/>
              </a:rPr>
              <a:t>It </a:t>
            </a:r>
            <a:r>
              <a:rPr lang="en-US" sz="2600" dirty="0">
                <a:latin typeface="Times New Roman" panose="02020603050405020304" pitchFamily="18" charset="0"/>
                <a:cs typeface="Times New Roman" panose="02020603050405020304" pitchFamily="18" charset="0"/>
              </a:rPr>
              <a:t>is </a:t>
            </a:r>
            <a:r>
              <a:rPr lang="en-US" sz="2600" b="1" dirty="0">
                <a:solidFill>
                  <a:srgbClr val="FF0000"/>
                </a:solidFill>
                <a:latin typeface="Times New Roman" panose="02020603050405020304" pitchFamily="18" charset="0"/>
                <a:cs typeface="Times New Roman" panose="02020603050405020304" pitchFamily="18" charset="0"/>
              </a:rPr>
              <a:t>Requirements</a:t>
            </a:r>
            <a:r>
              <a:rPr lang="en-US" sz="2600" dirty="0">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Quality</a:t>
            </a:r>
            <a:r>
              <a:rPr lang="en-US" sz="2600" dirty="0">
                <a:latin typeface="Times New Roman" panose="02020603050405020304" pitchFamily="18" charset="0"/>
                <a:cs typeface="Times New Roman" panose="02020603050405020304" pitchFamily="18" charset="0"/>
              </a:rPr>
              <a:t> </a:t>
            </a:r>
            <a:r>
              <a:rPr lang="en-US" sz="2600" b="1" dirty="0" smtClean="0">
                <a:solidFill>
                  <a:srgbClr val="FF0000"/>
                </a:solidFill>
                <a:latin typeface="Times New Roman" panose="02020603050405020304" pitchFamily="18" charset="0"/>
                <a:cs typeface="Times New Roman" panose="02020603050405020304" pitchFamily="18" charset="0"/>
              </a:rPr>
              <a:t>Control</a:t>
            </a:r>
          </a:p>
          <a:p>
            <a:pPr marL="0" indent="0" algn="just">
              <a:lnSpc>
                <a:spcPct val="170000"/>
              </a:lnSpc>
              <a:spcBef>
                <a:spcPts val="0"/>
              </a:spcBef>
              <a:buNone/>
            </a:pPr>
            <a:r>
              <a:rPr lang="en-US" sz="2600" b="1" dirty="0">
                <a:solidFill>
                  <a:srgbClr val="FF0000"/>
                </a:solidFill>
                <a:latin typeface="Times New Roman" panose="02020603050405020304" pitchFamily="18" charset="0"/>
                <a:cs typeface="Times New Roman" panose="02020603050405020304" pitchFamily="18" charset="0"/>
              </a:rPr>
              <a:t>1. Validation</a:t>
            </a:r>
            <a:r>
              <a:rPr lang="en-US" sz="2600" dirty="0">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Ø"/>
            </a:pPr>
            <a:r>
              <a:rPr lang="en-US" sz="2600" b="1" dirty="0">
                <a:solidFill>
                  <a:srgbClr val="006600"/>
                </a:solidFill>
                <a:latin typeface="Times New Roman" panose="02020603050405020304" pitchFamily="18" charset="0"/>
                <a:cs typeface="Times New Roman" panose="02020603050405020304" pitchFamily="18" charset="0"/>
              </a:rPr>
              <a:t>“Am I building the right product?”</a:t>
            </a:r>
          </a:p>
          <a:p>
            <a:pPr algn="just">
              <a:lnSpc>
                <a:spcPct val="170000"/>
              </a:lnSpc>
              <a:spcBef>
                <a:spcPts val="0"/>
              </a:spcBef>
              <a:buFont typeface="Wingdings" panose="05000000000000000000" pitchFamily="2" charset="2"/>
              <a:buChar char="§"/>
            </a:pPr>
            <a:r>
              <a:rPr lang="en-US" sz="2600" b="1" dirty="0">
                <a:latin typeface="Times New Roman" panose="02020603050405020304" pitchFamily="18" charset="0"/>
                <a:cs typeface="Times New Roman" panose="02020603050405020304" pitchFamily="18" charset="0"/>
              </a:rPr>
              <a:t>Checking</a:t>
            </a:r>
            <a:r>
              <a:rPr lang="en-US" sz="2600" dirty="0">
                <a:latin typeface="Times New Roman" panose="02020603050405020304" pitchFamily="18" charset="0"/>
                <a:cs typeface="Times New Roman" panose="02020603050405020304" pitchFamily="18" charset="0"/>
              </a:rPr>
              <a:t> a </a:t>
            </a:r>
            <a:r>
              <a:rPr lang="en-US" sz="2600" b="1" dirty="0">
                <a:latin typeface="Times New Roman" panose="02020603050405020304" pitchFamily="18" charset="0"/>
                <a:cs typeface="Times New Roman" panose="02020603050405020304" pitchFamily="18" charset="0"/>
              </a:rPr>
              <a:t>work</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product</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against</a:t>
            </a:r>
            <a:r>
              <a:rPr lang="en-US" sz="2600" dirty="0">
                <a:latin typeface="Times New Roman" panose="02020603050405020304" pitchFamily="18" charset="0"/>
                <a:cs typeface="Times New Roman" panose="02020603050405020304" pitchFamily="18" charset="0"/>
              </a:rPr>
              <a:t> </a:t>
            </a:r>
            <a:r>
              <a:rPr lang="en-US" sz="2600" b="1" dirty="0">
                <a:solidFill>
                  <a:srgbClr val="A50021"/>
                </a:solidFill>
                <a:latin typeface="Times New Roman" panose="02020603050405020304" pitchFamily="18" charset="0"/>
                <a:cs typeface="Times New Roman" panose="02020603050405020304" pitchFamily="18" charset="0"/>
              </a:rPr>
              <a:t>higher-level work products</a:t>
            </a:r>
            <a:r>
              <a:rPr lang="en-US" sz="2600" dirty="0">
                <a:latin typeface="Times New Roman" panose="02020603050405020304" pitchFamily="18" charset="0"/>
                <a:cs typeface="Times New Roman" panose="02020603050405020304" pitchFamily="18" charset="0"/>
              </a:rPr>
              <a:t> or </a:t>
            </a:r>
            <a:endParaRPr lang="en-US" sz="26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US" sz="2600" b="1" dirty="0">
                <a:solidFill>
                  <a:srgbClr val="A50021"/>
                </a:solidFill>
                <a:latin typeface="Times New Roman" panose="02020603050405020304" pitchFamily="18" charset="0"/>
                <a:cs typeface="Times New Roman" panose="02020603050405020304" pitchFamily="18" charset="0"/>
              </a:rPr>
              <a:t>	</a:t>
            </a:r>
            <a:r>
              <a:rPr lang="en-US" sz="2600" b="1" dirty="0" smtClean="0">
                <a:solidFill>
                  <a:srgbClr val="A50021"/>
                </a:solidFill>
                <a:latin typeface="Times New Roman" panose="02020603050405020304" pitchFamily="18" charset="0"/>
                <a:cs typeface="Times New Roman" panose="02020603050405020304" pitchFamily="18" charset="0"/>
              </a:rPr>
              <a:t>			authorities</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that frame this </a:t>
            </a:r>
            <a:r>
              <a:rPr lang="en-US" sz="2600" b="1" dirty="0">
                <a:latin typeface="Times New Roman" panose="02020603050405020304" pitchFamily="18" charset="0"/>
                <a:cs typeface="Times New Roman" panose="02020603050405020304" pitchFamily="18" charset="0"/>
              </a:rPr>
              <a:t>particular</a:t>
            </a: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product</a:t>
            </a:r>
            <a:r>
              <a:rPr lang="en-US" sz="2600" dirty="0">
                <a:latin typeface="Times New Roman" panose="02020603050405020304" pitchFamily="18" charset="0"/>
                <a:cs typeface="Times New Roman" panose="02020603050405020304" pitchFamily="18" charset="0"/>
              </a:rPr>
              <a:t>.</a:t>
            </a:r>
          </a:p>
          <a:p>
            <a:pPr algn="just">
              <a:lnSpc>
                <a:spcPct val="170000"/>
              </a:lnSpc>
              <a:spcBef>
                <a:spcPts val="0"/>
              </a:spcBef>
              <a:buFont typeface="Wingdings" panose="05000000000000000000" pitchFamily="2" charset="2"/>
              <a:buChar char="ü"/>
            </a:pPr>
            <a:r>
              <a:rPr lang="en-US" sz="2600" b="1" dirty="0">
                <a:solidFill>
                  <a:srgbClr val="6600CC"/>
                </a:solidFill>
                <a:latin typeface="Times New Roman" panose="02020603050405020304" pitchFamily="18" charset="0"/>
                <a:cs typeface="Times New Roman" panose="02020603050405020304" pitchFamily="18" charset="0"/>
              </a:rPr>
              <a:t>Requirements</a:t>
            </a:r>
            <a:r>
              <a:rPr lang="en-US" sz="2600" dirty="0">
                <a:latin typeface="Times New Roman" panose="02020603050405020304" pitchFamily="18" charset="0"/>
                <a:cs typeface="Times New Roman" panose="02020603050405020304" pitchFamily="18" charset="0"/>
              </a:rPr>
              <a:t> are </a:t>
            </a:r>
            <a:r>
              <a:rPr lang="en-US" sz="2600" b="1" dirty="0">
                <a:solidFill>
                  <a:srgbClr val="6600CC"/>
                </a:solidFill>
                <a:latin typeface="Times New Roman" panose="02020603050405020304" pitchFamily="18" charset="0"/>
                <a:cs typeface="Times New Roman" panose="02020603050405020304" pitchFamily="18" charset="0"/>
              </a:rPr>
              <a:t>validated</a:t>
            </a:r>
            <a:r>
              <a:rPr lang="en-US" sz="2600" dirty="0">
                <a:latin typeface="Times New Roman" panose="02020603050405020304" pitchFamily="18" charset="0"/>
                <a:cs typeface="Times New Roman" panose="02020603050405020304" pitchFamily="18" charset="0"/>
              </a:rPr>
              <a:t> by </a:t>
            </a:r>
            <a:r>
              <a:rPr lang="en-US" sz="2600" b="1" dirty="0">
                <a:solidFill>
                  <a:srgbClr val="6600CC"/>
                </a:solidFill>
                <a:latin typeface="Times New Roman" panose="02020603050405020304" pitchFamily="18" charset="0"/>
                <a:cs typeface="Times New Roman" panose="02020603050405020304" pitchFamily="18" charset="0"/>
              </a:rPr>
              <a:t>stakeholders</a:t>
            </a:r>
          </a:p>
          <a:p>
            <a:pPr marL="0" indent="0" algn="just">
              <a:lnSpc>
                <a:spcPct val="150000"/>
              </a:lnSpc>
              <a:spcBef>
                <a:spcPts val="0"/>
              </a:spcBef>
              <a:buNone/>
            </a:pPr>
            <a:endParaRPr lang="en-US" sz="2600" b="1" dirty="0">
              <a:solidFill>
                <a:srgbClr val="FF0000"/>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US" sz="26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74</a:t>
            </a:fld>
            <a:endParaRPr lang="en-US" dirty="0">
              <a:solidFill>
                <a:srgbClr val="04617B">
                  <a:shade val="90000"/>
                </a:srgbClr>
              </a:solidFill>
            </a:endParaRPr>
          </a:p>
        </p:txBody>
      </p:sp>
    </p:spTree>
    <p:extLst>
      <p:ext uri="{BB962C8B-B14F-4D97-AF65-F5344CB8AC3E}">
        <p14:creationId xmlns:p14="http://schemas.microsoft.com/office/powerpoint/2010/main" val="277212369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xfrm>
            <a:off x="838200" y="1"/>
            <a:ext cx="10515600" cy="424542"/>
          </a:xfrm>
        </p:spPr>
        <p:txBody>
          <a:bodyPr>
            <a:noAutofit/>
          </a:bodyPr>
          <a:lstStyle/>
          <a:p>
            <a:pPr algn="ctr"/>
            <a:r>
              <a:rPr lang="en-US" sz="2800" b="1" dirty="0">
                <a:latin typeface="Times New Roman" panose="02020603050405020304" pitchFamily="18" charset="0"/>
                <a:cs typeface="Times New Roman" panose="02020603050405020304" pitchFamily="18" charset="0"/>
              </a:rPr>
              <a:t>Validation Vs. Verification</a:t>
            </a:r>
          </a:p>
        </p:txBody>
      </p:sp>
      <p:sp>
        <p:nvSpPr>
          <p:cNvPr id="61443" name="Rectangle 3"/>
          <p:cNvSpPr>
            <a:spLocks noGrp="1"/>
          </p:cNvSpPr>
          <p:nvPr>
            <p:ph type="body" idx="1"/>
          </p:nvPr>
        </p:nvSpPr>
        <p:spPr>
          <a:xfrm>
            <a:off x="0" y="424542"/>
            <a:ext cx="12192000" cy="6433457"/>
          </a:xfrm>
        </p:spPr>
        <p:txBody>
          <a:bodyPr>
            <a:normAutofit/>
          </a:bodyPr>
          <a:lstStyle/>
          <a:p>
            <a:pPr marL="0" indent="0" algn="just">
              <a:lnSpc>
                <a:spcPct val="170000"/>
              </a:lnSpc>
              <a:spcBef>
                <a:spcPts val="0"/>
              </a:spcBef>
              <a:buNone/>
            </a:pPr>
            <a:r>
              <a:rPr lang="en-US" sz="2600" b="1" dirty="0" smtClean="0">
                <a:solidFill>
                  <a:srgbClr val="FF0000"/>
                </a:solidFill>
                <a:latin typeface="Times New Roman" panose="02020603050405020304" pitchFamily="18" charset="0"/>
                <a:cs typeface="Times New Roman" panose="02020603050405020304" pitchFamily="18" charset="0"/>
              </a:rPr>
              <a:t>2</a:t>
            </a:r>
            <a:r>
              <a:rPr lang="en-US" sz="2600" b="1" dirty="0">
                <a:solidFill>
                  <a:srgbClr val="FF0000"/>
                </a:solidFill>
                <a:latin typeface="Times New Roman" panose="02020603050405020304" pitchFamily="18" charset="0"/>
                <a:cs typeface="Times New Roman" panose="02020603050405020304" pitchFamily="18" charset="0"/>
              </a:rPr>
              <a:t>. Verification</a:t>
            </a:r>
            <a:r>
              <a:rPr lang="en-US" sz="2600" dirty="0">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Ø"/>
            </a:pPr>
            <a:r>
              <a:rPr lang="en-US" sz="2600" b="1" dirty="0">
                <a:solidFill>
                  <a:srgbClr val="006600"/>
                </a:solidFill>
                <a:latin typeface="Times New Roman" panose="02020603050405020304" pitchFamily="18" charset="0"/>
                <a:cs typeface="Times New Roman" panose="02020603050405020304" pitchFamily="18" charset="0"/>
              </a:rPr>
              <a:t>“Am I building the product right?” </a:t>
            </a:r>
          </a:p>
          <a:p>
            <a:pPr algn="just">
              <a:lnSpc>
                <a:spcPct val="170000"/>
              </a:lnSpc>
              <a:spcBef>
                <a:spcPts val="0"/>
              </a:spcBef>
              <a:buFont typeface="Wingdings" panose="05000000000000000000" pitchFamily="2" charset="2"/>
              <a:buChar char="§"/>
            </a:pPr>
            <a:r>
              <a:rPr lang="en-US" sz="2600" b="1" dirty="0">
                <a:solidFill>
                  <a:srgbClr val="0000FF"/>
                </a:solidFill>
                <a:latin typeface="Times New Roman" panose="02020603050405020304" pitchFamily="18" charset="0"/>
                <a:cs typeface="Times New Roman" panose="02020603050405020304" pitchFamily="18" charset="0"/>
              </a:rPr>
              <a:t>Checking</a:t>
            </a:r>
            <a:r>
              <a:rPr lang="en-US" sz="2600" dirty="0">
                <a:latin typeface="Times New Roman" panose="02020603050405020304" pitchFamily="18" charset="0"/>
                <a:cs typeface="Times New Roman" panose="02020603050405020304" pitchFamily="18" charset="0"/>
              </a:rPr>
              <a:t> a </a:t>
            </a:r>
            <a:r>
              <a:rPr lang="en-US" sz="2600" b="1" dirty="0">
                <a:solidFill>
                  <a:srgbClr val="0000FF"/>
                </a:solidFill>
                <a:latin typeface="Times New Roman" panose="02020603050405020304" pitchFamily="18" charset="0"/>
                <a:cs typeface="Times New Roman" panose="02020603050405020304" pitchFamily="18" charset="0"/>
              </a:rPr>
              <a:t>work</a:t>
            </a:r>
            <a:r>
              <a:rPr lang="en-US" sz="2600" dirty="0">
                <a:latin typeface="Times New Roman" panose="02020603050405020304" pitchFamily="18" charset="0"/>
                <a:cs typeface="Times New Roman" panose="02020603050405020304" pitchFamily="18" charset="0"/>
              </a:rPr>
              <a:t> </a:t>
            </a:r>
            <a:r>
              <a:rPr lang="en-US" sz="2600" b="1" dirty="0">
                <a:solidFill>
                  <a:srgbClr val="0000FF"/>
                </a:solidFill>
                <a:latin typeface="Times New Roman" panose="02020603050405020304" pitchFamily="18" charset="0"/>
                <a:cs typeface="Times New Roman" panose="02020603050405020304" pitchFamily="18" charset="0"/>
              </a:rPr>
              <a:t>product</a:t>
            </a:r>
            <a:r>
              <a:rPr lang="en-US" sz="2600" dirty="0">
                <a:latin typeface="Times New Roman" panose="02020603050405020304" pitchFamily="18" charset="0"/>
                <a:cs typeface="Times New Roman" panose="02020603050405020304" pitchFamily="18" charset="0"/>
              </a:rPr>
              <a:t> </a:t>
            </a:r>
            <a:r>
              <a:rPr lang="en-US" sz="2600" b="1" dirty="0">
                <a:solidFill>
                  <a:srgbClr val="0000FF"/>
                </a:solidFill>
                <a:latin typeface="Times New Roman" panose="02020603050405020304" pitchFamily="18" charset="0"/>
                <a:cs typeface="Times New Roman" panose="02020603050405020304" pitchFamily="18" charset="0"/>
              </a:rPr>
              <a:t>against</a:t>
            </a:r>
            <a:r>
              <a:rPr lang="en-US" sz="2600" dirty="0">
                <a:latin typeface="Times New Roman" panose="02020603050405020304" pitchFamily="18" charset="0"/>
                <a:cs typeface="Times New Roman" panose="02020603050405020304" pitchFamily="18" charset="0"/>
              </a:rPr>
              <a:t> some </a:t>
            </a:r>
            <a:r>
              <a:rPr lang="en-US" sz="2600" b="1" dirty="0">
                <a:solidFill>
                  <a:srgbClr val="0000FF"/>
                </a:solidFill>
                <a:latin typeface="Times New Roman" panose="02020603050405020304" pitchFamily="18" charset="0"/>
                <a:cs typeface="Times New Roman" panose="02020603050405020304" pitchFamily="18" charset="0"/>
              </a:rPr>
              <a:t>standards</a:t>
            </a:r>
            <a:r>
              <a:rPr lang="en-US" sz="2600" dirty="0">
                <a:latin typeface="Times New Roman" panose="02020603050405020304" pitchFamily="18" charset="0"/>
                <a:cs typeface="Times New Roman" panose="02020603050405020304" pitchFamily="18" charset="0"/>
              </a:rPr>
              <a:t> and </a:t>
            </a:r>
            <a:endParaRPr lang="en-US" sz="26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US" sz="2600" b="1" dirty="0">
                <a:solidFill>
                  <a:srgbClr val="0000FF"/>
                </a:solidFill>
                <a:latin typeface="Times New Roman" panose="02020603050405020304" pitchFamily="18" charset="0"/>
                <a:cs typeface="Times New Roman" panose="02020603050405020304" pitchFamily="18" charset="0"/>
              </a:rPr>
              <a:t>	</a:t>
            </a:r>
            <a:r>
              <a:rPr lang="en-US" sz="2600" b="1" dirty="0" smtClean="0">
                <a:solidFill>
                  <a:srgbClr val="0000FF"/>
                </a:solidFill>
                <a:latin typeface="Times New Roman" panose="02020603050405020304" pitchFamily="18" charset="0"/>
                <a:cs typeface="Times New Roman" panose="02020603050405020304" pitchFamily="18" charset="0"/>
              </a:rPr>
              <a:t>		</a:t>
            </a:r>
            <a:r>
              <a:rPr lang="en-US" sz="2600" b="1" dirty="0" smtClean="0">
                <a:solidFill>
                  <a:srgbClr val="0000FF"/>
                </a:solidFill>
                <a:latin typeface="Times New Roman" panose="02020603050405020304" pitchFamily="18" charset="0"/>
                <a:cs typeface="Times New Roman" panose="02020603050405020304" pitchFamily="18" charset="0"/>
              </a:rPr>
              <a:t>conditions</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imposed on this type of </a:t>
            </a:r>
            <a:r>
              <a:rPr lang="en-US" sz="2600" b="1" dirty="0">
                <a:latin typeface="Times New Roman" panose="02020603050405020304" pitchFamily="18" charset="0"/>
                <a:cs typeface="Times New Roman" panose="02020603050405020304" pitchFamily="18" charset="0"/>
              </a:rPr>
              <a:t>product</a:t>
            </a:r>
            <a:r>
              <a:rPr lang="en-US" sz="2600" dirty="0">
                <a:latin typeface="Times New Roman" panose="02020603050405020304" pitchFamily="18" charset="0"/>
                <a:cs typeface="Times New Roman" panose="02020603050405020304" pitchFamily="18" charset="0"/>
              </a:rPr>
              <a:t> and the </a:t>
            </a:r>
            <a:endParaRPr lang="en-US" sz="2600" dirty="0" smtClean="0">
              <a:latin typeface="Times New Roman" panose="02020603050405020304" pitchFamily="18" charset="0"/>
              <a:cs typeface="Times New Roman" panose="02020603050405020304" pitchFamily="18" charset="0"/>
            </a:endParaRPr>
          </a:p>
          <a:p>
            <a:pPr marL="0" indent="0" algn="just">
              <a:lnSpc>
                <a:spcPct val="170000"/>
              </a:lnSpc>
              <a:spcBef>
                <a:spcPts val="0"/>
              </a:spcBef>
              <a:buNone/>
            </a:pPr>
            <a:r>
              <a:rPr lang="en-US" sz="2600" b="1" dirty="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						</a:t>
            </a:r>
            <a:r>
              <a:rPr lang="en-US" sz="2600" b="1" dirty="0" smtClean="0">
                <a:latin typeface="Times New Roman" panose="02020603050405020304" pitchFamily="18" charset="0"/>
                <a:cs typeface="Times New Roman" panose="02020603050405020304" pitchFamily="18" charset="0"/>
              </a:rPr>
              <a:t>process</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of its </a:t>
            </a:r>
            <a:r>
              <a:rPr lang="en-US" sz="2600" b="1" dirty="0">
                <a:latin typeface="Times New Roman" panose="02020603050405020304" pitchFamily="18" charset="0"/>
                <a:cs typeface="Times New Roman" panose="02020603050405020304" pitchFamily="18" charset="0"/>
              </a:rPr>
              <a:t>development</a:t>
            </a:r>
            <a:r>
              <a:rPr lang="en-US" sz="2600" dirty="0">
                <a:latin typeface="Times New Roman" panose="02020603050405020304" pitchFamily="18" charset="0"/>
                <a:cs typeface="Times New Roman" panose="02020603050405020304" pitchFamily="18" charset="0"/>
              </a:rPr>
              <a:t>.</a:t>
            </a:r>
          </a:p>
          <a:p>
            <a:pPr algn="just">
              <a:lnSpc>
                <a:spcPct val="170000"/>
              </a:lnSpc>
              <a:spcBef>
                <a:spcPts val="0"/>
              </a:spcBef>
              <a:buFont typeface="Wingdings" panose="05000000000000000000" pitchFamily="2" charset="2"/>
              <a:buChar char="ü"/>
            </a:pPr>
            <a:r>
              <a:rPr lang="en-US" sz="2600" b="1" dirty="0">
                <a:solidFill>
                  <a:srgbClr val="A50021"/>
                </a:solidFill>
                <a:latin typeface="Times New Roman" panose="02020603050405020304" pitchFamily="18" charset="0"/>
                <a:cs typeface="Times New Roman" panose="02020603050405020304" pitchFamily="18" charset="0"/>
              </a:rPr>
              <a:t>Requirements</a:t>
            </a:r>
            <a:r>
              <a:rPr lang="en-US" sz="2600" dirty="0">
                <a:latin typeface="Times New Roman" panose="02020603050405020304" pitchFamily="18" charset="0"/>
                <a:cs typeface="Times New Roman" panose="02020603050405020304" pitchFamily="18" charset="0"/>
              </a:rPr>
              <a:t> are </a:t>
            </a:r>
            <a:r>
              <a:rPr lang="en-US" sz="2600" b="1" dirty="0">
                <a:solidFill>
                  <a:srgbClr val="A50021"/>
                </a:solidFill>
                <a:latin typeface="Times New Roman" panose="02020603050405020304" pitchFamily="18" charset="0"/>
                <a:cs typeface="Times New Roman" panose="02020603050405020304" pitchFamily="18" charset="0"/>
              </a:rPr>
              <a:t>verified</a:t>
            </a:r>
            <a:r>
              <a:rPr lang="en-US" sz="2600" dirty="0">
                <a:latin typeface="Times New Roman" panose="02020603050405020304" pitchFamily="18" charset="0"/>
                <a:cs typeface="Times New Roman" panose="02020603050405020304" pitchFamily="18" charset="0"/>
              </a:rPr>
              <a:t> by the </a:t>
            </a:r>
            <a:r>
              <a:rPr lang="en-US" sz="2600" b="1" dirty="0">
                <a:solidFill>
                  <a:srgbClr val="A50021"/>
                </a:solidFill>
                <a:latin typeface="Times New Roman" panose="02020603050405020304" pitchFamily="18" charset="0"/>
                <a:cs typeface="Times New Roman" panose="02020603050405020304" pitchFamily="18" charset="0"/>
              </a:rPr>
              <a:t>analysts</a:t>
            </a:r>
            <a:r>
              <a:rPr lang="en-US" sz="2600" dirty="0">
                <a:latin typeface="Times New Roman" panose="02020603050405020304" pitchFamily="18" charset="0"/>
                <a:cs typeface="Times New Roman" panose="02020603050405020304" pitchFamily="18" charset="0"/>
              </a:rPr>
              <a:t> </a:t>
            </a:r>
            <a:r>
              <a:rPr lang="en-US" sz="2600" b="1" dirty="0">
                <a:solidFill>
                  <a:srgbClr val="A50021"/>
                </a:solidFill>
                <a:latin typeface="Times New Roman" panose="02020603050405020304" pitchFamily="18" charset="0"/>
                <a:cs typeface="Times New Roman" panose="02020603050405020304" pitchFamily="18" charset="0"/>
              </a:rPr>
              <a:t>mainly</a:t>
            </a:r>
          </a:p>
        </p:txBody>
      </p:sp>
      <p:sp>
        <p:nvSpPr>
          <p:cNvPr id="2" name="Slide Number Placeholder 1"/>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75</a:t>
            </a:fld>
            <a:endParaRPr lang="en-US" dirty="0">
              <a:solidFill>
                <a:srgbClr val="04617B">
                  <a:shade val="90000"/>
                </a:srgbClr>
              </a:solidFill>
            </a:endParaRPr>
          </a:p>
        </p:txBody>
      </p:sp>
    </p:spTree>
    <p:extLst>
      <p:ext uri="{BB962C8B-B14F-4D97-AF65-F5344CB8AC3E}">
        <p14:creationId xmlns:p14="http://schemas.microsoft.com/office/powerpoint/2010/main" val="126878101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38200" y="1"/>
            <a:ext cx="10515600" cy="271688"/>
          </a:xfrm>
        </p:spPr>
        <p:txBody>
          <a:bodyPr>
            <a:noAutofit/>
          </a:bodyPr>
          <a:lstStyle/>
          <a:p>
            <a:pPr algn="ctr"/>
            <a:r>
              <a:rPr lang="en-GB" sz="3200" b="1" dirty="0">
                <a:solidFill>
                  <a:srgbClr val="0000FF"/>
                </a:solidFill>
                <a:latin typeface="Times New Roman" panose="02020603050405020304" pitchFamily="18" charset="0"/>
                <a:cs typeface="Times New Roman" panose="02020603050405020304" pitchFamily="18" charset="0"/>
              </a:rPr>
              <a:t>5</a:t>
            </a:r>
            <a:r>
              <a:rPr lang="en-GB" sz="3200" b="1" dirty="0" smtClean="0">
                <a:solidFill>
                  <a:srgbClr val="0000FF"/>
                </a:solidFill>
                <a:latin typeface="Times New Roman" panose="02020603050405020304" pitchFamily="18" charset="0"/>
                <a:cs typeface="Times New Roman" panose="02020603050405020304" pitchFamily="18" charset="0"/>
              </a:rPr>
              <a:t>. Requirements </a:t>
            </a:r>
            <a:r>
              <a:rPr lang="en-GB" sz="3200" b="1" dirty="0">
                <a:solidFill>
                  <a:srgbClr val="0000FF"/>
                </a:solidFill>
                <a:latin typeface="Times New Roman" panose="02020603050405020304" pitchFamily="18" charset="0"/>
                <a:cs typeface="Times New Roman" panose="02020603050405020304" pitchFamily="18" charset="0"/>
              </a:rPr>
              <a:t>change</a:t>
            </a:r>
          </a:p>
        </p:txBody>
      </p:sp>
      <p:sp>
        <p:nvSpPr>
          <p:cNvPr id="56323" name="Rectangle 3"/>
          <p:cNvSpPr>
            <a:spLocks noGrp="1" noChangeArrowheads="1"/>
          </p:cNvSpPr>
          <p:nvPr>
            <p:ph type="body" idx="1"/>
          </p:nvPr>
        </p:nvSpPr>
        <p:spPr>
          <a:xfrm>
            <a:off x="0" y="271689"/>
            <a:ext cx="11998036" cy="6586311"/>
          </a:xfrm>
        </p:spPr>
        <p:txBody>
          <a:bodyPr>
            <a:noAutofit/>
          </a:bodyPr>
          <a:lstStyle/>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A </a:t>
            </a:r>
            <a:r>
              <a:rPr lang="en-GB" sz="2400" b="1" dirty="0">
                <a:solidFill>
                  <a:srgbClr val="FF0000"/>
                </a:solidFill>
                <a:latin typeface="Times New Roman" panose="02020603050405020304" pitchFamily="18" charset="0"/>
                <a:cs typeface="Times New Roman" panose="02020603050405020304" pitchFamily="18" charset="0"/>
              </a:rPr>
              <a:t>requirement</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change</a:t>
            </a:r>
            <a:r>
              <a:rPr lang="en-GB" sz="2400" dirty="0">
                <a:latin typeface="Times New Roman" panose="02020603050405020304" pitchFamily="18" charset="0"/>
                <a:cs typeface="Times New Roman" panose="02020603050405020304" pitchFamily="18" charset="0"/>
              </a:rPr>
              <a:t> refers to </a:t>
            </a:r>
            <a:r>
              <a:rPr lang="en-GB" sz="2400" b="1" dirty="0">
                <a:latin typeface="Times New Roman" panose="02020603050405020304" pitchFamily="18" charset="0"/>
                <a:cs typeface="Times New Roman" panose="02020603050405020304" pitchFamily="18" charset="0"/>
              </a:rPr>
              <a:t>any</a:t>
            </a:r>
            <a:r>
              <a:rPr lang="en-GB" sz="2400" dirty="0">
                <a:latin typeface="Times New Roman" panose="02020603050405020304" pitchFamily="18" charset="0"/>
                <a:cs typeface="Times New Roman" panose="02020603050405020304" pitchFamily="18" charset="0"/>
              </a:rPr>
              <a:t> </a:t>
            </a:r>
            <a:r>
              <a:rPr lang="en-GB" sz="2400" b="1" dirty="0">
                <a:solidFill>
                  <a:srgbClr val="990033"/>
                </a:solidFill>
                <a:latin typeface="Times New Roman" panose="02020603050405020304" pitchFamily="18" charset="0"/>
                <a:cs typeface="Times New Roman" panose="02020603050405020304" pitchFamily="18" charset="0"/>
              </a:rPr>
              <a:t>modification, addition,</a:t>
            </a:r>
            <a:r>
              <a:rPr lang="en-GB" sz="2400" dirty="0">
                <a:solidFill>
                  <a:srgbClr val="990033"/>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or </a:t>
            </a:r>
            <a:endParaRPr lang="en-GB"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400" b="1" dirty="0">
                <a:solidFill>
                  <a:srgbClr val="990033"/>
                </a:solidFill>
                <a:latin typeface="Times New Roman" panose="02020603050405020304" pitchFamily="18" charset="0"/>
                <a:cs typeface="Times New Roman" panose="02020603050405020304" pitchFamily="18" charset="0"/>
              </a:rPr>
              <a:t>	</a:t>
            </a:r>
            <a:r>
              <a:rPr lang="en-GB" sz="2400" b="1" dirty="0" smtClean="0">
                <a:solidFill>
                  <a:srgbClr val="990033"/>
                </a:solidFill>
                <a:latin typeface="Times New Roman" panose="02020603050405020304" pitchFamily="18" charset="0"/>
                <a:cs typeface="Times New Roman" panose="02020603050405020304" pitchFamily="18" charset="0"/>
              </a:rPr>
              <a:t>		deletion</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made to the </a:t>
            </a:r>
            <a:r>
              <a:rPr lang="en-GB" sz="2400" b="1" dirty="0">
                <a:solidFill>
                  <a:srgbClr val="660033"/>
                </a:solidFill>
                <a:latin typeface="Times New Roman" panose="02020603050405020304" pitchFamily="18" charset="0"/>
                <a:cs typeface="Times New Roman" panose="02020603050405020304" pitchFamily="18" charset="0"/>
              </a:rPr>
              <a:t>documented requirements</a:t>
            </a:r>
            <a:r>
              <a:rPr lang="en-GB" sz="2400" dirty="0">
                <a:solidFill>
                  <a:srgbClr val="660033"/>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of a </a:t>
            </a:r>
            <a:endParaRPr lang="en-GB"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400" b="1" dirty="0">
                <a:solidFill>
                  <a:srgbClr val="660033"/>
                </a:solidFill>
                <a:latin typeface="Times New Roman" panose="02020603050405020304" pitchFamily="18" charset="0"/>
                <a:cs typeface="Times New Roman" panose="02020603050405020304" pitchFamily="18" charset="0"/>
              </a:rPr>
              <a:t>	</a:t>
            </a:r>
            <a:r>
              <a:rPr lang="en-GB" sz="2400" b="1" dirty="0" smtClean="0">
                <a:solidFill>
                  <a:srgbClr val="660033"/>
                </a:solidFill>
                <a:latin typeface="Times New Roman" panose="02020603050405020304" pitchFamily="18" charset="0"/>
                <a:cs typeface="Times New Roman" panose="02020603050405020304" pitchFamily="18" charset="0"/>
              </a:rPr>
              <a:t>		software</a:t>
            </a:r>
            <a:r>
              <a:rPr lang="en-GB" sz="2400" dirty="0" smtClean="0">
                <a:latin typeface="Times New Roman" panose="02020603050405020304" pitchFamily="18" charset="0"/>
                <a:cs typeface="Times New Roman" panose="02020603050405020304" pitchFamily="18" charset="0"/>
              </a:rPr>
              <a:t>/</a:t>
            </a:r>
            <a:r>
              <a:rPr lang="en-GB" sz="2400" b="1" dirty="0" smtClean="0">
                <a:solidFill>
                  <a:srgbClr val="660033"/>
                </a:solidFill>
                <a:latin typeface="Times New Roman" panose="02020603050405020304" pitchFamily="18" charset="0"/>
                <a:cs typeface="Times New Roman" panose="02020603050405020304" pitchFamily="18" charset="0"/>
              </a:rPr>
              <a:t>system</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after they have been </a:t>
            </a:r>
            <a:r>
              <a:rPr lang="en-GB" sz="2400" b="1" dirty="0">
                <a:solidFill>
                  <a:srgbClr val="6600CC"/>
                </a:solidFill>
                <a:latin typeface="Times New Roman" panose="02020603050405020304" pitchFamily="18" charset="0"/>
                <a:cs typeface="Times New Roman" panose="02020603050405020304" pitchFamily="18" charset="0"/>
              </a:rPr>
              <a:t>initially</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defined</a:t>
            </a:r>
            <a:r>
              <a:rPr lang="en-GB" sz="2400" dirty="0">
                <a:latin typeface="Times New Roman" panose="02020603050405020304" pitchFamily="18" charset="0"/>
                <a:cs typeface="Times New Roman" panose="02020603050405020304" pitchFamily="18" charset="0"/>
              </a:rPr>
              <a:t> and </a:t>
            </a:r>
            <a:r>
              <a:rPr lang="en-GB" sz="2400" b="1" dirty="0">
                <a:solidFill>
                  <a:srgbClr val="6600CC"/>
                </a:solidFill>
                <a:latin typeface="Times New Roman" panose="02020603050405020304" pitchFamily="18" charset="0"/>
                <a:cs typeface="Times New Roman" panose="02020603050405020304" pitchFamily="18" charset="0"/>
              </a:rPr>
              <a:t>agreed</a:t>
            </a:r>
            <a:r>
              <a:rPr lang="en-GB" sz="2400" dirty="0">
                <a:latin typeface="Times New Roman" panose="02020603050405020304" pitchFamily="18" charset="0"/>
                <a:cs typeface="Times New Roman" panose="02020603050405020304" pitchFamily="18" charset="0"/>
              </a:rPr>
              <a:t> </a:t>
            </a:r>
            <a:r>
              <a:rPr lang="en-GB" sz="2400" b="1" dirty="0" smtClean="0">
                <a:solidFill>
                  <a:srgbClr val="6600CC"/>
                </a:solidFill>
                <a:latin typeface="Times New Roman" panose="02020603050405020304" pitchFamily="18" charset="0"/>
                <a:cs typeface="Times New Roman" panose="02020603050405020304" pitchFamily="18" charset="0"/>
              </a:rPr>
              <a:t>upon</a:t>
            </a:r>
            <a:r>
              <a:rPr lang="en-GB" sz="24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400" b="1" dirty="0" smtClean="0">
                <a:solidFill>
                  <a:srgbClr val="990033"/>
                </a:solidFill>
                <a:latin typeface="Times New Roman" panose="02020603050405020304" pitchFamily="18" charset="0"/>
                <a:cs typeface="Times New Roman" panose="02020603050405020304" pitchFamily="18" charset="0"/>
              </a:rPr>
              <a:t>Requirement </a:t>
            </a:r>
            <a:r>
              <a:rPr lang="en-GB" sz="2400" b="1" dirty="0">
                <a:solidFill>
                  <a:srgbClr val="990033"/>
                </a:solidFill>
                <a:latin typeface="Times New Roman" panose="02020603050405020304" pitchFamily="18" charset="0"/>
                <a:cs typeface="Times New Roman" panose="02020603050405020304" pitchFamily="18" charset="0"/>
              </a:rPr>
              <a:t>changes </a:t>
            </a:r>
            <a:r>
              <a:rPr lang="en-GB" sz="2400" dirty="0">
                <a:latin typeface="Times New Roman" panose="02020603050405020304" pitchFamily="18" charset="0"/>
                <a:cs typeface="Times New Roman" panose="02020603050405020304" pitchFamily="18" charset="0"/>
              </a:rPr>
              <a:t>can occur for </a:t>
            </a:r>
            <a:r>
              <a:rPr lang="en-GB" sz="2400" b="1" dirty="0">
                <a:latin typeface="Times New Roman" panose="02020603050405020304" pitchFamily="18" charset="0"/>
                <a:cs typeface="Times New Roman" panose="02020603050405020304" pitchFamily="18" charset="0"/>
              </a:rPr>
              <a:t>various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reasons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throughout</a:t>
            </a:r>
            <a:r>
              <a:rPr lang="en-GB" sz="2400" dirty="0">
                <a:latin typeface="Times New Roman" panose="02020603050405020304" pitchFamily="18" charset="0"/>
                <a:cs typeface="Times New Roman" panose="02020603050405020304" pitchFamily="18" charset="0"/>
              </a:rPr>
              <a:t> the </a:t>
            </a:r>
            <a:endParaRPr lang="en-GB"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400" b="1" dirty="0">
                <a:solidFill>
                  <a:srgbClr val="0000CC"/>
                </a:solidFill>
                <a:latin typeface="Times New Roman" panose="02020603050405020304" pitchFamily="18" charset="0"/>
                <a:cs typeface="Times New Roman" panose="02020603050405020304" pitchFamily="18" charset="0"/>
              </a:rPr>
              <a:t>	</a:t>
            </a:r>
            <a:r>
              <a:rPr lang="en-GB" sz="2400" b="1" dirty="0" smtClean="0">
                <a:solidFill>
                  <a:srgbClr val="0000CC"/>
                </a:solidFill>
                <a:latin typeface="Times New Roman" panose="02020603050405020304" pitchFamily="18" charset="0"/>
                <a:cs typeface="Times New Roman" panose="02020603050405020304" pitchFamily="18" charset="0"/>
              </a:rPr>
              <a:t>			software</a:t>
            </a:r>
            <a:r>
              <a:rPr lang="en-GB" sz="2400" dirty="0" smtClean="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development</a:t>
            </a:r>
            <a:r>
              <a:rPr lang="en-GB" sz="2400" dirty="0">
                <a:latin typeface="Times New Roman" panose="02020603050405020304" pitchFamily="18" charset="0"/>
                <a:cs typeface="Times New Roman" panose="02020603050405020304" pitchFamily="18" charset="0"/>
              </a:rPr>
              <a:t> </a:t>
            </a:r>
            <a:r>
              <a:rPr lang="en-GB" sz="2400" b="1" dirty="0" smtClean="0">
                <a:solidFill>
                  <a:srgbClr val="0000CC"/>
                </a:solidFill>
                <a:latin typeface="Times New Roman" panose="02020603050405020304" pitchFamily="18" charset="0"/>
                <a:cs typeface="Times New Roman" panose="02020603050405020304" pitchFamily="18" charset="0"/>
              </a:rPr>
              <a:t>lifecycle</a:t>
            </a:r>
            <a:r>
              <a:rPr lang="en-GB" sz="2400" b="1" dirty="0" smtClean="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Here are some </a:t>
            </a:r>
            <a:r>
              <a:rPr lang="en-GB" sz="2400" b="1" dirty="0">
                <a:solidFill>
                  <a:srgbClr val="FF0000"/>
                </a:solidFill>
                <a:latin typeface="Times New Roman" panose="02020603050405020304" pitchFamily="18" charset="0"/>
                <a:cs typeface="Times New Roman" panose="02020603050405020304" pitchFamily="18" charset="0"/>
              </a:rPr>
              <a:t>common</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reasons</a:t>
            </a:r>
            <a:r>
              <a:rPr lang="en-GB" sz="2400" dirty="0">
                <a:latin typeface="Times New Roman" panose="02020603050405020304" pitchFamily="18" charset="0"/>
                <a:cs typeface="Times New Roman" panose="02020603050405020304" pitchFamily="18" charset="0"/>
              </a:rPr>
              <a:t> for </a:t>
            </a:r>
            <a:r>
              <a:rPr lang="en-GB" sz="2400" b="1" dirty="0">
                <a:solidFill>
                  <a:srgbClr val="FF0000"/>
                </a:solidFill>
                <a:latin typeface="Times New Roman" panose="02020603050405020304" pitchFamily="18" charset="0"/>
                <a:cs typeface="Times New Roman" panose="02020603050405020304" pitchFamily="18" charset="0"/>
              </a:rPr>
              <a:t>requirement</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changes</a:t>
            </a:r>
            <a:r>
              <a:rPr lang="en-GB" sz="2400" dirty="0">
                <a:latin typeface="Times New Roman" panose="02020603050405020304" pitchFamily="18" charset="0"/>
                <a:cs typeface="Times New Roman" panose="02020603050405020304" pitchFamily="18" charset="0"/>
              </a:rPr>
              <a:t>:</a:t>
            </a:r>
          </a:p>
          <a:p>
            <a:pPr marL="457200" indent="-457200" algn="just">
              <a:lnSpc>
                <a:spcPct val="150000"/>
              </a:lnSpc>
              <a:spcBef>
                <a:spcPts val="0"/>
              </a:spcBef>
              <a:buAutoNum type="alphaUcPeriod"/>
            </a:pPr>
            <a:r>
              <a:rPr lang="en-GB" sz="2400" b="1" dirty="0" smtClean="0">
                <a:solidFill>
                  <a:srgbClr val="6600CC"/>
                </a:solidFill>
                <a:latin typeface="Times New Roman" panose="02020603050405020304" pitchFamily="18" charset="0"/>
                <a:cs typeface="Times New Roman" panose="02020603050405020304" pitchFamily="18" charset="0"/>
              </a:rPr>
              <a:t>Evolving </a:t>
            </a:r>
            <a:r>
              <a:rPr lang="en-GB" sz="2400" b="1" dirty="0">
                <a:solidFill>
                  <a:srgbClr val="6600CC"/>
                </a:solidFill>
                <a:latin typeface="Times New Roman" panose="02020603050405020304" pitchFamily="18" charset="0"/>
                <a:cs typeface="Times New Roman" panose="02020603050405020304" pitchFamily="18" charset="0"/>
              </a:rPr>
              <a:t>Business </a:t>
            </a:r>
            <a:r>
              <a:rPr lang="en-GB" sz="2400" b="1" dirty="0" smtClean="0">
                <a:solidFill>
                  <a:srgbClr val="6600CC"/>
                </a:solidFill>
                <a:latin typeface="Times New Roman" panose="02020603050405020304" pitchFamily="18" charset="0"/>
                <a:cs typeface="Times New Roman" panose="02020603050405020304" pitchFamily="18" charset="0"/>
              </a:rPr>
              <a:t>Needs</a:t>
            </a:r>
            <a:endParaRPr lang="en-GB" sz="2400" dirty="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400" b="1" dirty="0" smtClean="0">
                <a:latin typeface="Times New Roman" panose="02020603050405020304" pitchFamily="18" charset="0"/>
                <a:cs typeface="Times New Roman" panose="02020603050405020304" pitchFamily="18" charset="0"/>
              </a:rPr>
              <a:t>Changes</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in the </a:t>
            </a:r>
            <a:r>
              <a:rPr lang="en-GB" sz="2400" b="1" dirty="0">
                <a:latin typeface="Times New Roman" panose="02020603050405020304" pitchFamily="18" charset="0"/>
                <a:cs typeface="Times New Roman" panose="02020603050405020304" pitchFamily="18" charset="0"/>
              </a:rPr>
              <a:t>business</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environment</a:t>
            </a:r>
            <a:r>
              <a:rPr lang="en-GB" sz="2400" dirty="0">
                <a:latin typeface="Times New Roman" panose="02020603050405020304" pitchFamily="18" charset="0"/>
                <a:cs typeface="Times New Roman" panose="02020603050405020304" pitchFamily="18" charset="0"/>
              </a:rPr>
              <a:t>, </a:t>
            </a:r>
            <a:r>
              <a:rPr lang="en-GB" sz="2400" b="1" dirty="0">
                <a:solidFill>
                  <a:srgbClr val="660033"/>
                </a:solidFill>
                <a:latin typeface="Times New Roman" panose="02020603050405020304" pitchFamily="18" charset="0"/>
                <a:cs typeface="Times New Roman" panose="02020603050405020304" pitchFamily="18" charset="0"/>
              </a:rPr>
              <a:t>market conditions</a:t>
            </a:r>
            <a:r>
              <a:rPr lang="en-GB" sz="2400" dirty="0">
                <a:latin typeface="Times New Roman" panose="02020603050405020304" pitchFamily="18" charset="0"/>
                <a:cs typeface="Times New Roman" panose="02020603050405020304" pitchFamily="18" charset="0"/>
              </a:rPr>
              <a:t>, or </a:t>
            </a:r>
            <a:r>
              <a:rPr lang="en-GB" sz="2400" b="1" dirty="0">
                <a:solidFill>
                  <a:srgbClr val="660033"/>
                </a:solidFill>
                <a:latin typeface="Times New Roman" panose="02020603050405020304" pitchFamily="18" charset="0"/>
                <a:cs typeface="Times New Roman" panose="02020603050405020304" pitchFamily="18" charset="0"/>
              </a:rPr>
              <a:t>organizational</a:t>
            </a:r>
            <a:r>
              <a:rPr lang="en-GB" sz="2400" dirty="0">
                <a:latin typeface="Times New Roman" panose="02020603050405020304" pitchFamily="18" charset="0"/>
                <a:cs typeface="Times New Roman" panose="02020603050405020304" pitchFamily="18" charset="0"/>
              </a:rPr>
              <a:t> </a:t>
            </a:r>
            <a:r>
              <a:rPr lang="en-GB" sz="2400" b="1" dirty="0">
                <a:solidFill>
                  <a:srgbClr val="660033"/>
                </a:solidFill>
                <a:latin typeface="Times New Roman" panose="02020603050405020304" pitchFamily="18" charset="0"/>
                <a:cs typeface="Times New Roman" panose="02020603050405020304" pitchFamily="18" charset="0"/>
              </a:rPr>
              <a:t>goals</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		may </a:t>
            </a:r>
            <a:r>
              <a:rPr lang="en-GB" sz="2400" b="1" dirty="0">
                <a:solidFill>
                  <a:srgbClr val="D60093"/>
                </a:solidFill>
                <a:latin typeface="Times New Roman" panose="02020603050405020304" pitchFamily="18" charset="0"/>
                <a:cs typeface="Times New Roman" panose="02020603050405020304" pitchFamily="18" charset="0"/>
              </a:rPr>
              <a:t>necessitate</a:t>
            </a:r>
            <a:r>
              <a:rPr lang="en-GB" sz="2400" dirty="0">
                <a:latin typeface="Times New Roman" panose="02020603050405020304" pitchFamily="18" charset="0"/>
                <a:cs typeface="Times New Roman" panose="02020603050405020304" pitchFamily="18" charset="0"/>
              </a:rPr>
              <a:t> </a:t>
            </a:r>
            <a:r>
              <a:rPr lang="en-GB" sz="2400" b="1" dirty="0">
                <a:solidFill>
                  <a:srgbClr val="D60093"/>
                </a:solidFill>
                <a:latin typeface="Times New Roman" panose="02020603050405020304" pitchFamily="18" charset="0"/>
                <a:cs typeface="Times New Roman" panose="02020603050405020304" pitchFamily="18" charset="0"/>
              </a:rPr>
              <a:t>adjustments</a:t>
            </a:r>
            <a:r>
              <a:rPr lang="en-GB" sz="2400" dirty="0">
                <a:latin typeface="Times New Roman" panose="02020603050405020304" pitchFamily="18" charset="0"/>
                <a:cs typeface="Times New Roman" panose="02020603050405020304" pitchFamily="18" charset="0"/>
              </a:rPr>
              <a:t> to the </a:t>
            </a:r>
            <a:r>
              <a:rPr lang="en-GB" sz="2400" b="1" dirty="0" smtClean="0">
                <a:solidFill>
                  <a:srgbClr val="990033"/>
                </a:solidFill>
                <a:latin typeface="Times New Roman" panose="02020603050405020304" pitchFamily="18" charset="0"/>
                <a:cs typeface="Times New Roman" panose="02020603050405020304" pitchFamily="18" charset="0"/>
              </a:rPr>
              <a:t>software/system's </a:t>
            </a:r>
          </a:p>
          <a:p>
            <a:pPr marL="0" indent="0" algn="just">
              <a:lnSpc>
                <a:spcPct val="150000"/>
              </a:lnSpc>
              <a:spcBef>
                <a:spcPts val="0"/>
              </a:spcBef>
              <a:buNone/>
            </a:pPr>
            <a:r>
              <a:rPr lang="en-GB" sz="2400" b="1" dirty="0">
                <a:solidFill>
                  <a:srgbClr val="990033"/>
                </a:solidFill>
                <a:latin typeface="Times New Roman" panose="02020603050405020304" pitchFamily="18" charset="0"/>
                <a:cs typeface="Times New Roman" panose="02020603050405020304" pitchFamily="18" charset="0"/>
              </a:rPr>
              <a:t>	</a:t>
            </a:r>
            <a:r>
              <a:rPr lang="en-GB" sz="2400" b="1" dirty="0" smtClean="0">
                <a:solidFill>
                  <a:srgbClr val="990033"/>
                </a:solidFill>
                <a:latin typeface="Times New Roman" panose="02020603050405020304" pitchFamily="18" charset="0"/>
                <a:cs typeface="Times New Roman" panose="02020603050405020304" pitchFamily="18" charset="0"/>
              </a:rPr>
              <a:t>		requirements </a:t>
            </a:r>
            <a:r>
              <a:rPr lang="en-GB" sz="2400" dirty="0">
                <a:latin typeface="Times New Roman" panose="02020603050405020304" pitchFamily="18" charset="0"/>
                <a:cs typeface="Times New Roman" panose="02020603050405020304" pitchFamily="18" charset="0"/>
              </a:rPr>
              <a:t>to </a:t>
            </a:r>
            <a:r>
              <a:rPr lang="en-GB" sz="2400" b="1" dirty="0">
                <a:latin typeface="Times New Roman" panose="02020603050405020304" pitchFamily="18" charset="0"/>
                <a:cs typeface="Times New Roman" panose="02020603050405020304" pitchFamily="18" charset="0"/>
              </a:rPr>
              <a:t>better</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align</a:t>
            </a:r>
            <a:r>
              <a:rPr lang="en-GB" sz="2400" dirty="0">
                <a:latin typeface="Times New Roman" panose="02020603050405020304" pitchFamily="18" charset="0"/>
                <a:cs typeface="Times New Roman" panose="02020603050405020304" pitchFamily="18" charset="0"/>
              </a:rPr>
              <a:t> with the </a:t>
            </a:r>
            <a:endParaRPr lang="en-GB"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400" b="1" dirty="0">
                <a:latin typeface="Times New Roman" panose="02020603050405020304" pitchFamily="18" charset="0"/>
                <a:cs typeface="Times New Roman" panose="02020603050405020304" pitchFamily="18" charset="0"/>
              </a:rPr>
              <a:t>	</a:t>
            </a:r>
            <a:r>
              <a:rPr lang="en-GB" sz="2400" b="1" dirty="0" smtClean="0">
                <a:latin typeface="Times New Roman" panose="02020603050405020304" pitchFamily="18" charset="0"/>
                <a:cs typeface="Times New Roman" panose="02020603050405020304" pitchFamily="18" charset="0"/>
              </a:rPr>
              <a:t>						evolving</a:t>
            </a:r>
            <a:r>
              <a:rPr lang="en-GB" sz="2400" dirty="0" smtClean="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needs</a:t>
            </a:r>
            <a:r>
              <a:rPr lang="en-GB" sz="2400" dirty="0">
                <a:latin typeface="Times New Roman" panose="02020603050405020304" pitchFamily="18" charset="0"/>
                <a:cs typeface="Times New Roman" panose="02020603050405020304" pitchFamily="18" charset="0"/>
              </a:rPr>
              <a:t> of </a:t>
            </a:r>
            <a:r>
              <a:rPr lang="en-GB" sz="2400" b="1" dirty="0">
                <a:latin typeface="Times New Roman" panose="02020603050405020304" pitchFamily="18" charset="0"/>
                <a:cs typeface="Times New Roman" panose="02020603050405020304" pitchFamily="18" charset="0"/>
              </a:rPr>
              <a:t>stakeholders</a:t>
            </a:r>
            <a:r>
              <a:rPr lang="en-GB" sz="2400" dirty="0" smtClean="0">
                <a:latin typeface="Times New Roman" panose="02020603050405020304" pitchFamily="18" charset="0"/>
                <a:cs typeface="Times New Roman" panose="02020603050405020304" pitchFamily="18" charset="0"/>
              </a:rPr>
              <a:t>.</a:t>
            </a:r>
            <a:endParaRPr lang="en-GB"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76</a:t>
            </a:fld>
            <a:endParaRPr lang="en-US" dirty="0">
              <a:solidFill>
                <a:srgbClr val="04617B">
                  <a:shade val="90000"/>
                </a:srgbClr>
              </a:solidFill>
            </a:endParaRPr>
          </a:p>
        </p:txBody>
      </p:sp>
    </p:spTree>
    <p:extLst>
      <p:ext uri="{BB962C8B-B14F-4D97-AF65-F5344CB8AC3E}">
        <p14:creationId xmlns:p14="http://schemas.microsoft.com/office/powerpoint/2010/main" val="18096632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38200" y="1"/>
            <a:ext cx="10515600" cy="271688"/>
          </a:xfrm>
        </p:spPr>
        <p:txBody>
          <a:bodyPr>
            <a:noAutofit/>
          </a:bodyPr>
          <a:lstStyle/>
          <a:p>
            <a:pPr algn="ctr"/>
            <a:r>
              <a:rPr lang="en-GB" sz="3200" b="1" dirty="0">
                <a:solidFill>
                  <a:srgbClr val="0000FF"/>
                </a:solidFill>
                <a:latin typeface="Times New Roman" panose="02020603050405020304" pitchFamily="18" charset="0"/>
                <a:cs typeface="Times New Roman" panose="02020603050405020304" pitchFamily="18" charset="0"/>
              </a:rPr>
              <a:t>5</a:t>
            </a:r>
            <a:r>
              <a:rPr lang="en-GB" sz="3200" b="1" dirty="0" smtClean="0">
                <a:solidFill>
                  <a:srgbClr val="0000FF"/>
                </a:solidFill>
                <a:latin typeface="Times New Roman" panose="02020603050405020304" pitchFamily="18" charset="0"/>
                <a:cs typeface="Times New Roman" panose="02020603050405020304" pitchFamily="18" charset="0"/>
              </a:rPr>
              <a:t>. Requirements change------</a:t>
            </a:r>
            <a:endParaRPr lang="en-GB" sz="3200" b="1" dirty="0">
              <a:solidFill>
                <a:srgbClr val="0000FF"/>
              </a:solidFill>
              <a:latin typeface="Times New Roman" panose="02020603050405020304" pitchFamily="18" charset="0"/>
              <a:cs typeface="Times New Roman" panose="02020603050405020304" pitchFamily="18" charset="0"/>
            </a:endParaRPr>
          </a:p>
        </p:txBody>
      </p:sp>
      <p:sp>
        <p:nvSpPr>
          <p:cNvPr id="56323" name="Rectangle 3"/>
          <p:cNvSpPr>
            <a:spLocks noGrp="1" noChangeArrowheads="1"/>
          </p:cNvSpPr>
          <p:nvPr>
            <p:ph type="body" idx="1"/>
          </p:nvPr>
        </p:nvSpPr>
        <p:spPr>
          <a:xfrm>
            <a:off x="0" y="271689"/>
            <a:ext cx="12192000" cy="6586311"/>
          </a:xfrm>
        </p:spPr>
        <p:txBody>
          <a:bodyPr>
            <a:noAutofit/>
          </a:bodyPr>
          <a:lstStyle/>
          <a:p>
            <a:pPr marL="0" indent="0" algn="just">
              <a:lnSpc>
                <a:spcPct val="150000"/>
              </a:lnSpc>
              <a:spcBef>
                <a:spcPts val="0"/>
              </a:spcBef>
              <a:buNone/>
            </a:pPr>
            <a:r>
              <a:rPr lang="en-GB" sz="2200" b="1" dirty="0" smtClean="0">
                <a:solidFill>
                  <a:srgbClr val="6600CC"/>
                </a:solidFill>
                <a:latin typeface="Times New Roman" panose="02020603050405020304" pitchFamily="18" charset="0"/>
                <a:cs typeface="Times New Roman" panose="02020603050405020304" pitchFamily="18" charset="0"/>
              </a:rPr>
              <a:t>B. New Insights or Understanding</a:t>
            </a:r>
            <a:endParaRPr lang="en-GB" sz="2200" dirty="0" smtClean="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200" dirty="0" smtClean="0">
                <a:latin typeface="Times New Roman" panose="02020603050405020304" pitchFamily="18" charset="0"/>
                <a:cs typeface="Times New Roman" panose="02020603050405020304" pitchFamily="18" charset="0"/>
              </a:rPr>
              <a:t>As </a:t>
            </a:r>
            <a:r>
              <a:rPr lang="en-GB" sz="2200" b="1" dirty="0" smtClean="0">
                <a:solidFill>
                  <a:srgbClr val="FF0000"/>
                </a:solidFill>
                <a:latin typeface="Times New Roman" panose="02020603050405020304" pitchFamily="18" charset="0"/>
                <a:cs typeface="Times New Roman" panose="02020603050405020304" pitchFamily="18" charset="0"/>
              </a:rPr>
              <a:t>stakeholders</a:t>
            </a:r>
            <a:r>
              <a:rPr lang="en-GB" sz="2200" dirty="0" smtClean="0">
                <a:latin typeface="Times New Roman" panose="02020603050405020304" pitchFamily="18" charset="0"/>
                <a:cs typeface="Times New Roman" panose="02020603050405020304" pitchFamily="18" charset="0"/>
              </a:rPr>
              <a:t> gain a </a:t>
            </a:r>
            <a:r>
              <a:rPr lang="en-GB" sz="2200" b="1" dirty="0" smtClean="0">
                <a:solidFill>
                  <a:srgbClr val="FF0000"/>
                </a:solidFill>
                <a:latin typeface="Times New Roman" panose="02020603050405020304" pitchFamily="18" charset="0"/>
                <a:cs typeface="Times New Roman" panose="02020603050405020304" pitchFamily="18" charset="0"/>
              </a:rPr>
              <a:t>deeper</a:t>
            </a:r>
            <a:r>
              <a:rPr lang="en-GB" sz="2200" dirty="0" smtClean="0">
                <a:latin typeface="Times New Roman" panose="02020603050405020304" pitchFamily="18" charset="0"/>
                <a:cs typeface="Times New Roman" panose="02020603050405020304" pitchFamily="18" charset="0"/>
              </a:rPr>
              <a:t> </a:t>
            </a:r>
            <a:r>
              <a:rPr lang="en-GB" sz="2200" b="1" dirty="0" smtClean="0">
                <a:solidFill>
                  <a:srgbClr val="FF0000"/>
                </a:solidFill>
                <a:latin typeface="Times New Roman" panose="02020603050405020304" pitchFamily="18" charset="0"/>
                <a:cs typeface="Times New Roman" panose="02020603050405020304" pitchFamily="18" charset="0"/>
              </a:rPr>
              <a:t>understanding</a:t>
            </a:r>
            <a:r>
              <a:rPr lang="en-GB" sz="2200" dirty="0" smtClean="0">
                <a:latin typeface="Times New Roman" panose="02020603050405020304" pitchFamily="18" charset="0"/>
                <a:cs typeface="Times New Roman" panose="02020603050405020304" pitchFamily="18" charset="0"/>
              </a:rPr>
              <a:t> of the </a:t>
            </a:r>
            <a:r>
              <a:rPr lang="en-GB" sz="2200" b="1" dirty="0" smtClean="0">
                <a:solidFill>
                  <a:srgbClr val="FF0000"/>
                </a:solidFill>
                <a:latin typeface="Times New Roman" panose="02020603050405020304" pitchFamily="18" charset="0"/>
                <a:cs typeface="Times New Roman" panose="02020603050405020304" pitchFamily="18" charset="0"/>
              </a:rPr>
              <a:t>problem domain</a:t>
            </a:r>
            <a:r>
              <a:rPr lang="en-GB" sz="2200" dirty="0" smtClean="0">
                <a:latin typeface="Times New Roman" panose="02020603050405020304" pitchFamily="18" charset="0"/>
                <a:cs typeface="Times New Roman" panose="02020603050405020304" pitchFamily="18" charset="0"/>
              </a:rPr>
              <a:t> or the </a:t>
            </a:r>
          </a:p>
          <a:p>
            <a:pPr marL="0" indent="0" algn="just">
              <a:lnSpc>
                <a:spcPct val="150000"/>
              </a:lnSpc>
              <a:spcBef>
                <a:spcPts val="0"/>
              </a:spcBef>
              <a:buNone/>
            </a:pPr>
            <a:r>
              <a:rPr lang="en-GB" sz="2200" dirty="0">
                <a:latin typeface="Times New Roman" panose="02020603050405020304" pitchFamily="18" charset="0"/>
                <a:cs typeface="Times New Roman" panose="02020603050405020304" pitchFamily="18" charset="0"/>
              </a:rPr>
              <a:t>	</a:t>
            </a:r>
            <a:r>
              <a:rPr lang="en-GB" sz="2200" dirty="0" smtClean="0">
                <a:latin typeface="Times New Roman" panose="02020603050405020304" pitchFamily="18" charset="0"/>
                <a:cs typeface="Times New Roman" panose="02020603050405020304" pitchFamily="18" charset="0"/>
              </a:rPr>
              <a:t>	</a:t>
            </a:r>
            <a:r>
              <a:rPr lang="en-GB" sz="2200" b="1" dirty="0" smtClean="0">
                <a:latin typeface="Times New Roman" panose="02020603050405020304" pitchFamily="18" charset="0"/>
                <a:cs typeface="Times New Roman" panose="02020603050405020304" pitchFamily="18" charset="0"/>
              </a:rPr>
              <a:t>capabilities</a:t>
            </a:r>
            <a:r>
              <a:rPr lang="en-GB" sz="2200" dirty="0" smtClean="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of the </a:t>
            </a:r>
            <a:r>
              <a:rPr lang="en-GB" sz="2200" b="1" dirty="0" smtClean="0">
                <a:latin typeface="Times New Roman" panose="02020603050405020304" pitchFamily="18" charset="0"/>
                <a:cs typeface="Times New Roman" panose="02020603050405020304" pitchFamily="18" charset="0"/>
              </a:rPr>
              <a:t>software</a:t>
            </a:r>
            <a:r>
              <a:rPr lang="en-GB" sz="2200" dirty="0" smtClean="0">
                <a:latin typeface="Times New Roman" panose="02020603050405020304" pitchFamily="18" charset="0"/>
                <a:cs typeface="Times New Roman" panose="02020603050405020304" pitchFamily="18" charset="0"/>
              </a:rPr>
              <a:t>/</a:t>
            </a:r>
            <a:r>
              <a:rPr lang="en-GB" sz="2200" b="1" dirty="0" smtClean="0">
                <a:latin typeface="Times New Roman" panose="02020603050405020304" pitchFamily="18" charset="0"/>
                <a:cs typeface="Times New Roman" panose="02020603050405020304" pitchFamily="18" charset="0"/>
              </a:rPr>
              <a:t>system</a:t>
            </a:r>
            <a:r>
              <a:rPr lang="en-GB" sz="2200" dirty="0">
                <a:latin typeface="Times New Roman" panose="02020603050405020304" pitchFamily="18" charset="0"/>
                <a:cs typeface="Times New Roman" panose="02020603050405020304" pitchFamily="18" charset="0"/>
              </a:rPr>
              <a:t>, they may identify the </a:t>
            </a:r>
            <a:endParaRPr lang="en-GB" sz="22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200" dirty="0">
                <a:latin typeface="Times New Roman" panose="02020603050405020304" pitchFamily="18" charset="0"/>
                <a:cs typeface="Times New Roman" panose="02020603050405020304" pitchFamily="18" charset="0"/>
              </a:rPr>
              <a:t>	</a:t>
            </a:r>
            <a:r>
              <a:rPr lang="en-GB" sz="2200" dirty="0" smtClean="0">
                <a:latin typeface="Times New Roman" panose="02020603050405020304" pitchFamily="18" charset="0"/>
                <a:cs typeface="Times New Roman" panose="02020603050405020304" pitchFamily="18" charset="0"/>
              </a:rPr>
              <a:t>		</a:t>
            </a:r>
            <a:r>
              <a:rPr lang="en-GB" sz="2200" b="1" dirty="0" smtClean="0">
                <a:solidFill>
                  <a:srgbClr val="660033"/>
                </a:solidFill>
                <a:latin typeface="Times New Roman" panose="02020603050405020304" pitchFamily="18" charset="0"/>
                <a:cs typeface="Times New Roman" panose="02020603050405020304" pitchFamily="18" charset="0"/>
              </a:rPr>
              <a:t>need</a:t>
            </a:r>
            <a:r>
              <a:rPr lang="en-GB" sz="2200" dirty="0" smtClean="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for </a:t>
            </a:r>
            <a:r>
              <a:rPr lang="en-GB" sz="2200" b="1" dirty="0">
                <a:solidFill>
                  <a:srgbClr val="660033"/>
                </a:solidFill>
                <a:latin typeface="Times New Roman" panose="02020603050405020304" pitchFamily="18" charset="0"/>
                <a:cs typeface="Times New Roman" panose="02020603050405020304" pitchFamily="18" charset="0"/>
              </a:rPr>
              <a:t>changes</a:t>
            </a:r>
            <a:r>
              <a:rPr lang="en-GB" sz="2200" dirty="0">
                <a:latin typeface="Times New Roman" panose="02020603050405020304" pitchFamily="18" charset="0"/>
                <a:cs typeface="Times New Roman" panose="02020603050405020304" pitchFamily="18" charset="0"/>
              </a:rPr>
              <a:t> to the </a:t>
            </a:r>
            <a:r>
              <a:rPr lang="en-GB" sz="2200" b="1" dirty="0">
                <a:solidFill>
                  <a:srgbClr val="660033"/>
                </a:solidFill>
                <a:latin typeface="Times New Roman" panose="02020603050405020304" pitchFamily="18" charset="0"/>
                <a:cs typeface="Times New Roman" panose="02020603050405020304" pitchFamily="18" charset="0"/>
              </a:rPr>
              <a:t>requirements</a:t>
            </a:r>
            <a:r>
              <a:rPr lang="en-GB" sz="2200" dirty="0">
                <a:latin typeface="Times New Roman" panose="02020603050405020304" pitchFamily="18" charset="0"/>
                <a:cs typeface="Times New Roman" panose="02020603050405020304" pitchFamily="18" charset="0"/>
              </a:rPr>
              <a:t> to </a:t>
            </a:r>
            <a:endParaRPr lang="en-GB" sz="22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200" dirty="0">
                <a:latin typeface="Times New Roman" panose="02020603050405020304" pitchFamily="18" charset="0"/>
                <a:cs typeface="Times New Roman" panose="02020603050405020304" pitchFamily="18" charset="0"/>
              </a:rPr>
              <a:t>	</a:t>
            </a:r>
            <a:r>
              <a:rPr lang="en-GB" sz="2200" dirty="0" smtClean="0">
                <a:latin typeface="Times New Roman" panose="02020603050405020304" pitchFamily="18" charset="0"/>
                <a:cs typeface="Times New Roman" panose="02020603050405020304" pitchFamily="18" charset="0"/>
              </a:rPr>
              <a:t>			</a:t>
            </a:r>
            <a:r>
              <a:rPr lang="en-GB" sz="2200" b="1" dirty="0" smtClean="0">
                <a:solidFill>
                  <a:srgbClr val="D60093"/>
                </a:solidFill>
                <a:latin typeface="Times New Roman" panose="02020603050405020304" pitchFamily="18" charset="0"/>
                <a:cs typeface="Times New Roman" panose="02020603050405020304" pitchFamily="18" charset="0"/>
              </a:rPr>
              <a:t>improve</a:t>
            </a:r>
            <a:r>
              <a:rPr lang="en-GB" sz="2200" dirty="0" smtClean="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the </a:t>
            </a:r>
            <a:r>
              <a:rPr lang="en-GB" sz="2200" b="1" dirty="0">
                <a:solidFill>
                  <a:srgbClr val="D60093"/>
                </a:solidFill>
                <a:latin typeface="Times New Roman" panose="02020603050405020304" pitchFamily="18" charset="0"/>
                <a:cs typeface="Times New Roman" panose="02020603050405020304" pitchFamily="18" charset="0"/>
              </a:rPr>
              <a:t>system's</a:t>
            </a:r>
            <a:r>
              <a:rPr lang="en-GB" sz="2200" dirty="0">
                <a:latin typeface="Times New Roman" panose="02020603050405020304" pitchFamily="18" charset="0"/>
                <a:cs typeface="Times New Roman" panose="02020603050405020304" pitchFamily="18" charset="0"/>
              </a:rPr>
              <a:t> </a:t>
            </a:r>
            <a:r>
              <a:rPr lang="en-GB" sz="2200" b="1" dirty="0">
                <a:solidFill>
                  <a:srgbClr val="D60093"/>
                </a:solidFill>
                <a:latin typeface="Times New Roman" panose="02020603050405020304" pitchFamily="18" charset="0"/>
                <a:cs typeface="Times New Roman" panose="02020603050405020304" pitchFamily="18" charset="0"/>
              </a:rPr>
              <a:t>functionality</a:t>
            </a:r>
            <a:r>
              <a:rPr lang="en-GB" sz="2200" dirty="0">
                <a:latin typeface="Times New Roman" panose="02020603050405020304" pitchFamily="18" charset="0"/>
                <a:cs typeface="Times New Roman" panose="02020603050405020304" pitchFamily="18" charset="0"/>
              </a:rPr>
              <a:t>, </a:t>
            </a:r>
            <a:r>
              <a:rPr lang="en-GB" sz="2200" b="1" dirty="0">
                <a:solidFill>
                  <a:srgbClr val="D60093"/>
                </a:solidFill>
                <a:latin typeface="Times New Roman" panose="02020603050405020304" pitchFamily="18" charset="0"/>
                <a:cs typeface="Times New Roman" panose="02020603050405020304" pitchFamily="18" charset="0"/>
              </a:rPr>
              <a:t>usability</a:t>
            </a:r>
            <a:r>
              <a:rPr lang="en-GB" sz="2200" dirty="0">
                <a:latin typeface="Times New Roman" panose="02020603050405020304" pitchFamily="18" charset="0"/>
                <a:cs typeface="Times New Roman" panose="02020603050405020304" pitchFamily="18" charset="0"/>
              </a:rPr>
              <a:t>, or </a:t>
            </a:r>
            <a:r>
              <a:rPr lang="en-GB" sz="2200" b="1" dirty="0">
                <a:solidFill>
                  <a:srgbClr val="D60093"/>
                </a:solidFill>
                <a:latin typeface="Times New Roman" panose="02020603050405020304" pitchFamily="18" charset="0"/>
                <a:cs typeface="Times New Roman" panose="02020603050405020304" pitchFamily="18" charset="0"/>
              </a:rPr>
              <a:t>effectiveness</a:t>
            </a:r>
            <a:r>
              <a:rPr lang="en-GB" sz="22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200" b="1" dirty="0" smtClean="0">
                <a:solidFill>
                  <a:srgbClr val="6600CC"/>
                </a:solidFill>
                <a:latin typeface="Times New Roman" panose="02020603050405020304" pitchFamily="18" charset="0"/>
                <a:cs typeface="Times New Roman" panose="02020603050405020304" pitchFamily="18" charset="0"/>
              </a:rPr>
              <a:t>C. Technology Advancements</a:t>
            </a:r>
            <a:endParaRPr lang="en-GB" sz="2200" dirty="0" smtClean="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200" b="1" dirty="0" smtClean="0">
                <a:latin typeface="Times New Roman" panose="02020603050405020304" pitchFamily="18" charset="0"/>
                <a:cs typeface="Times New Roman" panose="02020603050405020304" pitchFamily="18" charset="0"/>
              </a:rPr>
              <a:t>Advancements</a:t>
            </a:r>
            <a:r>
              <a:rPr lang="en-GB" sz="2200" dirty="0" smtClean="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in </a:t>
            </a:r>
            <a:r>
              <a:rPr lang="en-GB" sz="2200" b="1" dirty="0">
                <a:solidFill>
                  <a:srgbClr val="990033"/>
                </a:solidFill>
                <a:latin typeface="Times New Roman" panose="02020603050405020304" pitchFamily="18" charset="0"/>
                <a:cs typeface="Times New Roman" panose="02020603050405020304" pitchFamily="18" charset="0"/>
              </a:rPr>
              <a:t>technology</a:t>
            </a:r>
            <a:r>
              <a:rPr lang="en-GB" sz="2200" dirty="0">
                <a:latin typeface="Times New Roman" panose="02020603050405020304" pitchFamily="18" charset="0"/>
                <a:cs typeface="Times New Roman" panose="02020603050405020304" pitchFamily="18" charset="0"/>
              </a:rPr>
              <a:t>, </a:t>
            </a:r>
            <a:r>
              <a:rPr lang="en-GB" sz="2200" b="1" dirty="0">
                <a:solidFill>
                  <a:srgbClr val="990033"/>
                </a:solidFill>
                <a:latin typeface="Times New Roman" panose="02020603050405020304" pitchFamily="18" charset="0"/>
                <a:cs typeface="Times New Roman" panose="02020603050405020304" pitchFamily="18" charset="0"/>
              </a:rPr>
              <a:t>tools</a:t>
            </a:r>
            <a:r>
              <a:rPr lang="en-GB" sz="2200" dirty="0">
                <a:latin typeface="Times New Roman" panose="02020603050405020304" pitchFamily="18" charset="0"/>
                <a:cs typeface="Times New Roman" panose="02020603050405020304" pitchFamily="18" charset="0"/>
              </a:rPr>
              <a:t>, or </a:t>
            </a:r>
            <a:r>
              <a:rPr lang="en-GB" sz="2200" b="1" dirty="0">
                <a:solidFill>
                  <a:srgbClr val="990033"/>
                </a:solidFill>
                <a:latin typeface="Times New Roman" panose="02020603050405020304" pitchFamily="18" charset="0"/>
                <a:cs typeface="Times New Roman" panose="02020603050405020304" pitchFamily="18" charset="0"/>
              </a:rPr>
              <a:t>platforms</a:t>
            </a:r>
            <a:r>
              <a:rPr lang="en-GB" sz="2200" dirty="0">
                <a:latin typeface="Times New Roman" panose="02020603050405020304" pitchFamily="18" charset="0"/>
                <a:cs typeface="Times New Roman" panose="02020603050405020304" pitchFamily="18" charset="0"/>
              </a:rPr>
              <a:t> may </a:t>
            </a:r>
            <a:r>
              <a:rPr lang="en-GB" sz="2200" b="1" dirty="0">
                <a:latin typeface="Times New Roman" panose="02020603050405020304" pitchFamily="18" charset="0"/>
                <a:cs typeface="Times New Roman" panose="02020603050405020304" pitchFamily="18" charset="0"/>
              </a:rPr>
              <a:t>present</a:t>
            </a:r>
            <a:r>
              <a:rPr lang="en-GB" sz="2200" dirty="0">
                <a:latin typeface="Times New Roman" panose="02020603050405020304" pitchFamily="18" charset="0"/>
                <a:cs typeface="Times New Roman" panose="02020603050405020304" pitchFamily="18" charset="0"/>
              </a:rPr>
              <a:t> </a:t>
            </a:r>
            <a:r>
              <a:rPr lang="en-GB" sz="2200" b="1" dirty="0">
                <a:latin typeface="Times New Roman" panose="02020603050405020304" pitchFamily="18" charset="0"/>
                <a:cs typeface="Times New Roman" panose="02020603050405020304" pitchFamily="18" charset="0"/>
              </a:rPr>
              <a:t>opportunities</a:t>
            </a:r>
            <a:r>
              <a:rPr lang="en-GB" sz="2200" dirty="0">
                <a:latin typeface="Times New Roman" panose="02020603050405020304" pitchFamily="18" charset="0"/>
                <a:cs typeface="Times New Roman" panose="02020603050405020304" pitchFamily="18" charset="0"/>
              </a:rPr>
              <a:t> to </a:t>
            </a:r>
            <a:endParaRPr lang="en-GB" sz="22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200" dirty="0">
                <a:latin typeface="Times New Roman" panose="02020603050405020304" pitchFamily="18" charset="0"/>
                <a:cs typeface="Times New Roman" panose="02020603050405020304" pitchFamily="18" charset="0"/>
              </a:rPr>
              <a:t>	</a:t>
            </a:r>
            <a:r>
              <a:rPr lang="en-GB" sz="2200" dirty="0" smtClean="0">
                <a:latin typeface="Times New Roman" panose="02020603050405020304" pitchFamily="18" charset="0"/>
                <a:cs typeface="Times New Roman" panose="02020603050405020304" pitchFamily="18" charset="0"/>
              </a:rPr>
              <a:t>		</a:t>
            </a:r>
            <a:r>
              <a:rPr lang="en-GB" sz="2200" b="1" dirty="0" smtClean="0">
                <a:solidFill>
                  <a:srgbClr val="FF0000"/>
                </a:solidFill>
                <a:latin typeface="Times New Roman" panose="02020603050405020304" pitchFamily="18" charset="0"/>
                <a:cs typeface="Times New Roman" panose="02020603050405020304" pitchFamily="18" charset="0"/>
              </a:rPr>
              <a:t>enhance</a:t>
            </a:r>
            <a:r>
              <a:rPr lang="en-GB" sz="2200" dirty="0" smtClean="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the </a:t>
            </a:r>
            <a:r>
              <a:rPr lang="en-GB" sz="2200" b="1" dirty="0" smtClean="0">
                <a:solidFill>
                  <a:srgbClr val="FF0000"/>
                </a:solidFill>
                <a:latin typeface="Times New Roman" panose="02020603050405020304" pitchFamily="18" charset="0"/>
                <a:cs typeface="Times New Roman" panose="02020603050405020304" pitchFamily="18" charset="0"/>
              </a:rPr>
              <a:t>software</a:t>
            </a:r>
            <a:r>
              <a:rPr lang="en-GB" sz="2200" dirty="0" smtClean="0">
                <a:latin typeface="Times New Roman" panose="02020603050405020304" pitchFamily="18" charset="0"/>
                <a:cs typeface="Times New Roman" panose="02020603050405020304" pitchFamily="18" charset="0"/>
              </a:rPr>
              <a:t>/</a:t>
            </a:r>
            <a:r>
              <a:rPr lang="en-GB" sz="2200" b="1" dirty="0" smtClean="0">
                <a:solidFill>
                  <a:srgbClr val="FF0000"/>
                </a:solidFill>
                <a:latin typeface="Times New Roman" panose="02020603050405020304" pitchFamily="18" charset="0"/>
                <a:cs typeface="Times New Roman" panose="02020603050405020304" pitchFamily="18" charset="0"/>
              </a:rPr>
              <a:t>system's</a:t>
            </a:r>
            <a:r>
              <a:rPr lang="en-GB" sz="2200" dirty="0" smtClean="0">
                <a:latin typeface="Times New Roman" panose="02020603050405020304" pitchFamily="18" charset="0"/>
                <a:cs typeface="Times New Roman" panose="02020603050405020304" pitchFamily="18" charset="0"/>
              </a:rPr>
              <a:t> </a:t>
            </a:r>
            <a:r>
              <a:rPr lang="en-GB" sz="2200" b="1" dirty="0">
                <a:solidFill>
                  <a:srgbClr val="FF0000"/>
                </a:solidFill>
                <a:latin typeface="Times New Roman" panose="02020603050405020304" pitchFamily="18" charset="0"/>
                <a:cs typeface="Times New Roman" panose="02020603050405020304" pitchFamily="18" charset="0"/>
              </a:rPr>
              <a:t>capabilities</a:t>
            </a:r>
            <a:r>
              <a:rPr lang="en-GB" sz="2200" dirty="0">
                <a:latin typeface="Times New Roman" panose="02020603050405020304" pitchFamily="18" charset="0"/>
                <a:cs typeface="Times New Roman" panose="02020603050405020304" pitchFamily="18" charset="0"/>
              </a:rPr>
              <a:t> or to </a:t>
            </a:r>
            <a:r>
              <a:rPr lang="en-GB" sz="2200" b="1" dirty="0">
                <a:latin typeface="Times New Roman" panose="02020603050405020304" pitchFamily="18" charset="0"/>
                <a:cs typeface="Times New Roman" panose="02020603050405020304" pitchFamily="18" charset="0"/>
              </a:rPr>
              <a:t>adopt</a:t>
            </a:r>
            <a:r>
              <a:rPr lang="en-GB" sz="2200" dirty="0">
                <a:latin typeface="Times New Roman" panose="02020603050405020304" pitchFamily="18" charset="0"/>
                <a:cs typeface="Times New Roman" panose="02020603050405020304" pitchFamily="18" charset="0"/>
              </a:rPr>
              <a:t> </a:t>
            </a:r>
            <a:endParaRPr lang="en-GB" sz="22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200" dirty="0">
                <a:latin typeface="Times New Roman" panose="02020603050405020304" pitchFamily="18" charset="0"/>
                <a:cs typeface="Times New Roman" panose="02020603050405020304" pitchFamily="18" charset="0"/>
              </a:rPr>
              <a:t>	</a:t>
            </a:r>
            <a:r>
              <a:rPr lang="en-GB" sz="2200" dirty="0" smtClean="0">
                <a:latin typeface="Times New Roman" panose="02020603050405020304" pitchFamily="18" charset="0"/>
                <a:cs typeface="Times New Roman" panose="02020603050405020304" pitchFamily="18" charset="0"/>
              </a:rPr>
              <a:t>		</a:t>
            </a:r>
            <a:r>
              <a:rPr lang="en-GB" sz="2200" b="1" dirty="0" smtClean="0">
                <a:latin typeface="Times New Roman" panose="02020603050405020304" pitchFamily="18" charset="0"/>
                <a:cs typeface="Times New Roman" panose="02020603050405020304" pitchFamily="18" charset="0"/>
              </a:rPr>
              <a:t>new</a:t>
            </a:r>
            <a:r>
              <a:rPr lang="en-GB" sz="2200" dirty="0" smtClean="0">
                <a:latin typeface="Times New Roman" panose="02020603050405020304" pitchFamily="18" charset="0"/>
                <a:cs typeface="Times New Roman" panose="02020603050405020304" pitchFamily="18" charset="0"/>
              </a:rPr>
              <a:t> </a:t>
            </a:r>
            <a:r>
              <a:rPr lang="en-GB" sz="2200" b="1" dirty="0">
                <a:latin typeface="Times New Roman" panose="02020603050405020304" pitchFamily="18" charset="0"/>
                <a:cs typeface="Times New Roman" panose="02020603050405020304" pitchFamily="18" charset="0"/>
              </a:rPr>
              <a:t>features</a:t>
            </a:r>
            <a:r>
              <a:rPr lang="en-GB" sz="2200" dirty="0">
                <a:latin typeface="Times New Roman" panose="02020603050405020304" pitchFamily="18" charset="0"/>
                <a:cs typeface="Times New Roman" panose="02020603050405020304" pitchFamily="18" charset="0"/>
              </a:rPr>
              <a:t> or </a:t>
            </a:r>
            <a:r>
              <a:rPr lang="en-GB" sz="2200" b="1" dirty="0">
                <a:latin typeface="Times New Roman" panose="02020603050405020304" pitchFamily="18" charset="0"/>
                <a:cs typeface="Times New Roman" panose="02020603050405020304" pitchFamily="18" charset="0"/>
              </a:rPr>
              <a:t>functionalities</a:t>
            </a:r>
            <a:r>
              <a:rPr lang="en-GB" sz="2200" dirty="0">
                <a:latin typeface="Times New Roman" panose="02020603050405020304" pitchFamily="18" charset="0"/>
                <a:cs typeface="Times New Roman" panose="02020603050405020304" pitchFamily="18" charset="0"/>
              </a:rPr>
              <a:t> that were </a:t>
            </a:r>
            <a:r>
              <a:rPr lang="en-GB" sz="2200" b="1" dirty="0">
                <a:solidFill>
                  <a:srgbClr val="333399"/>
                </a:solidFill>
                <a:latin typeface="Times New Roman" panose="02020603050405020304" pitchFamily="18" charset="0"/>
                <a:cs typeface="Times New Roman" panose="02020603050405020304" pitchFamily="18" charset="0"/>
              </a:rPr>
              <a:t>not originally considered</a:t>
            </a:r>
            <a:r>
              <a:rPr lang="en-GB" sz="22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200" b="1" dirty="0" smtClean="0">
                <a:solidFill>
                  <a:srgbClr val="6600CC"/>
                </a:solidFill>
                <a:latin typeface="Times New Roman" panose="02020603050405020304" pitchFamily="18" charset="0"/>
                <a:cs typeface="Times New Roman" panose="02020603050405020304" pitchFamily="18" charset="0"/>
              </a:rPr>
              <a:t>D. Regulatory Changes</a:t>
            </a:r>
            <a:endParaRPr lang="en-GB" sz="2200" dirty="0" smtClean="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200" b="1" dirty="0" smtClean="0">
                <a:latin typeface="Times New Roman" panose="02020603050405020304" pitchFamily="18" charset="0"/>
                <a:cs typeface="Times New Roman" panose="02020603050405020304" pitchFamily="18" charset="0"/>
              </a:rPr>
              <a:t>Changes</a:t>
            </a:r>
            <a:r>
              <a:rPr lang="en-GB" sz="2200" dirty="0" smtClean="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in </a:t>
            </a:r>
            <a:r>
              <a:rPr lang="en-GB" sz="2200" b="1" dirty="0">
                <a:solidFill>
                  <a:srgbClr val="D60093"/>
                </a:solidFill>
                <a:latin typeface="Times New Roman" panose="02020603050405020304" pitchFamily="18" charset="0"/>
                <a:cs typeface="Times New Roman" panose="02020603050405020304" pitchFamily="18" charset="0"/>
              </a:rPr>
              <a:t>regulations</a:t>
            </a:r>
            <a:r>
              <a:rPr lang="en-GB" sz="2200" dirty="0">
                <a:latin typeface="Times New Roman" panose="02020603050405020304" pitchFamily="18" charset="0"/>
                <a:cs typeface="Times New Roman" panose="02020603050405020304" pitchFamily="18" charset="0"/>
              </a:rPr>
              <a:t>, </a:t>
            </a:r>
            <a:r>
              <a:rPr lang="en-GB" sz="2200" b="1" dirty="0">
                <a:solidFill>
                  <a:srgbClr val="D60093"/>
                </a:solidFill>
                <a:latin typeface="Times New Roman" panose="02020603050405020304" pitchFamily="18" charset="0"/>
                <a:cs typeface="Times New Roman" panose="02020603050405020304" pitchFamily="18" charset="0"/>
              </a:rPr>
              <a:t>standards</a:t>
            </a:r>
            <a:r>
              <a:rPr lang="en-GB" sz="2200" dirty="0">
                <a:latin typeface="Times New Roman" panose="02020603050405020304" pitchFamily="18" charset="0"/>
                <a:cs typeface="Times New Roman" panose="02020603050405020304" pitchFamily="18" charset="0"/>
              </a:rPr>
              <a:t>, or </a:t>
            </a:r>
            <a:r>
              <a:rPr lang="en-GB" sz="2200" b="1" dirty="0">
                <a:solidFill>
                  <a:srgbClr val="D60093"/>
                </a:solidFill>
                <a:latin typeface="Times New Roman" panose="02020603050405020304" pitchFamily="18" charset="0"/>
                <a:cs typeface="Times New Roman" panose="02020603050405020304" pitchFamily="18" charset="0"/>
              </a:rPr>
              <a:t>compliance</a:t>
            </a:r>
            <a:r>
              <a:rPr lang="en-GB" sz="2200" dirty="0">
                <a:latin typeface="Times New Roman" panose="02020603050405020304" pitchFamily="18" charset="0"/>
                <a:cs typeface="Times New Roman" panose="02020603050405020304" pitchFamily="18" charset="0"/>
              </a:rPr>
              <a:t> </a:t>
            </a:r>
            <a:r>
              <a:rPr lang="en-GB" sz="2200" b="1" dirty="0">
                <a:solidFill>
                  <a:srgbClr val="D60093"/>
                </a:solidFill>
                <a:latin typeface="Times New Roman" panose="02020603050405020304" pitchFamily="18" charset="0"/>
                <a:cs typeface="Times New Roman" panose="02020603050405020304" pitchFamily="18" charset="0"/>
              </a:rPr>
              <a:t>requirements</a:t>
            </a:r>
            <a:r>
              <a:rPr lang="en-GB" sz="2200" dirty="0">
                <a:latin typeface="Times New Roman" panose="02020603050405020304" pitchFamily="18" charset="0"/>
                <a:cs typeface="Times New Roman" panose="02020603050405020304" pitchFamily="18" charset="0"/>
              </a:rPr>
              <a:t> may </a:t>
            </a:r>
            <a:endParaRPr lang="en-GB" sz="22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200" dirty="0">
                <a:latin typeface="Times New Roman" panose="02020603050405020304" pitchFamily="18" charset="0"/>
                <a:cs typeface="Times New Roman" panose="02020603050405020304" pitchFamily="18" charset="0"/>
              </a:rPr>
              <a:t>	</a:t>
            </a:r>
            <a:r>
              <a:rPr lang="en-GB" sz="2200" dirty="0" smtClean="0">
                <a:latin typeface="Times New Roman" panose="02020603050405020304" pitchFamily="18" charset="0"/>
                <a:cs typeface="Times New Roman" panose="02020603050405020304" pitchFamily="18" charset="0"/>
              </a:rPr>
              <a:t>	</a:t>
            </a:r>
            <a:r>
              <a:rPr lang="en-GB" sz="2200" b="1" dirty="0" smtClean="0">
                <a:latin typeface="Times New Roman" panose="02020603050405020304" pitchFamily="18" charset="0"/>
                <a:cs typeface="Times New Roman" panose="02020603050405020304" pitchFamily="18" charset="0"/>
              </a:rPr>
              <a:t>necessitate</a:t>
            </a:r>
            <a:r>
              <a:rPr lang="en-GB" sz="2200" dirty="0" smtClean="0">
                <a:latin typeface="Times New Roman" panose="02020603050405020304" pitchFamily="18" charset="0"/>
                <a:cs typeface="Times New Roman" panose="02020603050405020304" pitchFamily="18" charset="0"/>
              </a:rPr>
              <a:t> </a:t>
            </a:r>
            <a:r>
              <a:rPr lang="en-GB" sz="2200" b="1" dirty="0">
                <a:solidFill>
                  <a:srgbClr val="0000CC"/>
                </a:solidFill>
                <a:latin typeface="Times New Roman" panose="02020603050405020304" pitchFamily="18" charset="0"/>
                <a:cs typeface="Times New Roman" panose="02020603050405020304" pitchFamily="18" charset="0"/>
              </a:rPr>
              <a:t>updates</a:t>
            </a:r>
            <a:r>
              <a:rPr lang="en-GB" sz="2200" dirty="0">
                <a:latin typeface="Times New Roman" panose="02020603050405020304" pitchFamily="18" charset="0"/>
                <a:cs typeface="Times New Roman" panose="02020603050405020304" pitchFamily="18" charset="0"/>
              </a:rPr>
              <a:t> to the </a:t>
            </a:r>
            <a:r>
              <a:rPr lang="en-GB" sz="2200" b="1" dirty="0" smtClean="0">
                <a:solidFill>
                  <a:srgbClr val="0000CC"/>
                </a:solidFill>
                <a:latin typeface="Times New Roman" panose="02020603050405020304" pitchFamily="18" charset="0"/>
                <a:cs typeface="Times New Roman" panose="02020603050405020304" pitchFamily="18" charset="0"/>
              </a:rPr>
              <a:t>software/system's</a:t>
            </a:r>
            <a:r>
              <a:rPr lang="en-GB" sz="2200" dirty="0" smtClean="0">
                <a:latin typeface="Times New Roman" panose="02020603050405020304" pitchFamily="18" charset="0"/>
                <a:cs typeface="Times New Roman" panose="02020603050405020304" pitchFamily="18" charset="0"/>
              </a:rPr>
              <a:t> </a:t>
            </a:r>
            <a:r>
              <a:rPr lang="en-GB" sz="2200" b="1" dirty="0">
                <a:solidFill>
                  <a:srgbClr val="0000CC"/>
                </a:solidFill>
                <a:latin typeface="Times New Roman" panose="02020603050405020304" pitchFamily="18" charset="0"/>
                <a:cs typeface="Times New Roman" panose="02020603050405020304" pitchFamily="18" charset="0"/>
              </a:rPr>
              <a:t>requirements</a:t>
            </a:r>
            <a:r>
              <a:rPr lang="en-GB" sz="2200" dirty="0">
                <a:latin typeface="Times New Roman" panose="02020603050405020304" pitchFamily="18" charset="0"/>
                <a:cs typeface="Times New Roman" panose="02020603050405020304" pitchFamily="18" charset="0"/>
              </a:rPr>
              <a:t> to </a:t>
            </a:r>
            <a:endParaRPr lang="en-GB" sz="22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200" dirty="0">
                <a:latin typeface="Times New Roman" panose="02020603050405020304" pitchFamily="18" charset="0"/>
                <a:cs typeface="Times New Roman" panose="02020603050405020304" pitchFamily="18" charset="0"/>
              </a:rPr>
              <a:t>	</a:t>
            </a:r>
            <a:r>
              <a:rPr lang="en-GB" sz="2200" dirty="0" smtClean="0">
                <a:latin typeface="Times New Roman" panose="02020603050405020304" pitchFamily="18" charset="0"/>
                <a:cs typeface="Times New Roman" panose="02020603050405020304" pitchFamily="18" charset="0"/>
              </a:rPr>
              <a:t>		</a:t>
            </a:r>
            <a:r>
              <a:rPr lang="en-GB" sz="2200" b="1" dirty="0" smtClean="0">
                <a:latin typeface="Times New Roman" panose="02020603050405020304" pitchFamily="18" charset="0"/>
                <a:cs typeface="Times New Roman" panose="02020603050405020304" pitchFamily="18" charset="0"/>
              </a:rPr>
              <a:t>ensure</a:t>
            </a:r>
            <a:r>
              <a:rPr lang="en-GB" sz="2200" dirty="0" smtClean="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that it remains </a:t>
            </a:r>
            <a:r>
              <a:rPr lang="en-GB" sz="2200" b="1" dirty="0">
                <a:latin typeface="Times New Roman" panose="02020603050405020304" pitchFamily="18" charset="0"/>
                <a:cs typeface="Times New Roman" panose="02020603050405020304" pitchFamily="18" charset="0"/>
              </a:rPr>
              <a:t>compliant</a:t>
            </a:r>
            <a:r>
              <a:rPr lang="en-GB" sz="2200" dirty="0">
                <a:latin typeface="Times New Roman" panose="02020603050405020304" pitchFamily="18" charset="0"/>
                <a:cs typeface="Times New Roman" panose="02020603050405020304" pitchFamily="18" charset="0"/>
              </a:rPr>
              <a:t> with </a:t>
            </a:r>
            <a:r>
              <a:rPr lang="en-GB" sz="2200" b="1" dirty="0">
                <a:latin typeface="Times New Roman" panose="02020603050405020304" pitchFamily="18" charset="0"/>
                <a:cs typeface="Times New Roman" panose="02020603050405020304" pitchFamily="18" charset="0"/>
              </a:rPr>
              <a:t>relevant</a:t>
            </a:r>
            <a:r>
              <a:rPr lang="en-GB" sz="2200" dirty="0">
                <a:latin typeface="Times New Roman" panose="02020603050405020304" pitchFamily="18" charset="0"/>
                <a:cs typeface="Times New Roman" panose="02020603050405020304" pitchFamily="18" charset="0"/>
              </a:rPr>
              <a:t> </a:t>
            </a:r>
            <a:r>
              <a:rPr lang="en-GB" sz="2200" b="1" dirty="0">
                <a:latin typeface="Times New Roman" panose="02020603050405020304" pitchFamily="18" charset="0"/>
                <a:cs typeface="Times New Roman" panose="02020603050405020304" pitchFamily="18" charset="0"/>
              </a:rPr>
              <a:t>laws</a:t>
            </a:r>
            <a:r>
              <a:rPr lang="en-GB" sz="2200" dirty="0">
                <a:latin typeface="Times New Roman" panose="02020603050405020304" pitchFamily="18" charset="0"/>
                <a:cs typeface="Times New Roman" panose="02020603050405020304" pitchFamily="18" charset="0"/>
              </a:rPr>
              <a:t> and </a:t>
            </a:r>
            <a:r>
              <a:rPr lang="en-GB" sz="2200" b="1" dirty="0">
                <a:latin typeface="Times New Roman" panose="02020603050405020304" pitchFamily="18" charset="0"/>
                <a:cs typeface="Times New Roman" panose="02020603050405020304" pitchFamily="18" charset="0"/>
              </a:rPr>
              <a:t>regulations</a:t>
            </a:r>
            <a:r>
              <a:rPr lang="en-GB" sz="2200" b="1" dirty="0" smtClean="0">
                <a:latin typeface="Times New Roman" panose="02020603050405020304" pitchFamily="18" charset="0"/>
                <a:cs typeface="Times New Roman" panose="02020603050405020304" pitchFamily="18" charset="0"/>
              </a:rPr>
              <a:t>.</a:t>
            </a:r>
            <a:endParaRPr lang="en-GB" sz="2200" b="1"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77</a:t>
            </a:fld>
            <a:endParaRPr lang="en-US" dirty="0">
              <a:solidFill>
                <a:srgbClr val="04617B">
                  <a:shade val="90000"/>
                </a:srgbClr>
              </a:solidFill>
            </a:endParaRPr>
          </a:p>
        </p:txBody>
      </p:sp>
    </p:spTree>
    <p:extLst>
      <p:ext uri="{BB962C8B-B14F-4D97-AF65-F5344CB8AC3E}">
        <p14:creationId xmlns:p14="http://schemas.microsoft.com/office/powerpoint/2010/main" val="3014161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838200" y="1"/>
            <a:ext cx="10515600" cy="271688"/>
          </a:xfrm>
        </p:spPr>
        <p:txBody>
          <a:bodyPr>
            <a:noAutofit/>
          </a:bodyPr>
          <a:lstStyle/>
          <a:p>
            <a:pPr algn="ctr"/>
            <a:r>
              <a:rPr lang="en-GB" sz="3200" b="1" dirty="0">
                <a:solidFill>
                  <a:srgbClr val="0000FF"/>
                </a:solidFill>
                <a:latin typeface="Times New Roman" panose="02020603050405020304" pitchFamily="18" charset="0"/>
                <a:cs typeface="Times New Roman" panose="02020603050405020304" pitchFamily="18" charset="0"/>
              </a:rPr>
              <a:t>5</a:t>
            </a:r>
            <a:r>
              <a:rPr lang="en-GB" sz="3200" b="1" dirty="0" smtClean="0">
                <a:solidFill>
                  <a:srgbClr val="0000FF"/>
                </a:solidFill>
                <a:latin typeface="Times New Roman" panose="02020603050405020304" pitchFamily="18" charset="0"/>
                <a:cs typeface="Times New Roman" panose="02020603050405020304" pitchFamily="18" charset="0"/>
              </a:rPr>
              <a:t>. Requirements change----</a:t>
            </a:r>
            <a:endParaRPr lang="en-GB" sz="3200" b="1" dirty="0">
              <a:solidFill>
                <a:srgbClr val="0000FF"/>
              </a:solidFill>
              <a:latin typeface="Times New Roman" panose="02020603050405020304" pitchFamily="18" charset="0"/>
              <a:cs typeface="Times New Roman" panose="02020603050405020304" pitchFamily="18" charset="0"/>
            </a:endParaRPr>
          </a:p>
        </p:txBody>
      </p:sp>
      <p:sp>
        <p:nvSpPr>
          <p:cNvPr id="56323" name="Rectangle 3"/>
          <p:cNvSpPr>
            <a:spLocks noGrp="1" noChangeArrowheads="1"/>
          </p:cNvSpPr>
          <p:nvPr>
            <p:ph type="body" idx="1"/>
          </p:nvPr>
        </p:nvSpPr>
        <p:spPr>
          <a:xfrm>
            <a:off x="0" y="271689"/>
            <a:ext cx="12192000" cy="6586311"/>
          </a:xfrm>
        </p:spPr>
        <p:txBody>
          <a:bodyPr>
            <a:noAutofit/>
          </a:bodyPr>
          <a:lstStyle/>
          <a:p>
            <a:pPr marL="0" indent="0" algn="just">
              <a:lnSpc>
                <a:spcPct val="150000"/>
              </a:lnSpc>
              <a:spcBef>
                <a:spcPts val="0"/>
              </a:spcBef>
              <a:buNone/>
            </a:pPr>
            <a:r>
              <a:rPr lang="en-GB" sz="2200" b="1" dirty="0" smtClean="0">
                <a:solidFill>
                  <a:srgbClr val="6600CC"/>
                </a:solidFill>
                <a:latin typeface="Times New Roman" panose="02020603050405020304" pitchFamily="18" charset="0"/>
                <a:cs typeface="Times New Roman" panose="02020603050405020304" pitchFamily="18" charset="0"/>
              </a:rPr>
              <a:t>E. Stakeholder Feedback</a:t>
            </a:r>
            <a:endParaRPr lang="en-GB" sz="2200" dirty="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200" b="1" dirty="0" smtClean="0">
                <a:latin typeface="Times New Roman" panose="02020603050405020304" pitchFamily="18" charset="0"/>
                <a:cs typeface="Times New Roman" panose="02020603050405020304" pitchFamily="18" charset="0"/>
              </a:rPr>
              <a:t>Feedback</a:t>
            </a:r>
            <a:r>
              <a:rPr lang="en-GB" sz="2200" dirty="0" smtClean="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from </a:t>
            </a:r>
            <a:r>
              <a:rPr lang="en-GB" sz="2200" b="1" dirty="0">
                <a:latin typeface="Times New Roman" panose="02020603050405020304" pitchFamily="18" charset="0"/>
                <a:cs typeface="Times New Roman" panose="02020603050405020304" pitchFamily="18" charset="0"/>
              </a:rPr>
              <a:t>stakeholders</a:t>
            </a:r>
            <a:r>
              <a:rPr lang="en-GB" sz="2200" dirty="0">
                <a:latin typeface="Times New Roman" panose="02020603050405020304" pitchFamily="18" charset="0"/>
                <a:cs typeface="Times New Roman" panose="02020603050405020304" pitchFamily="18" charset="0"/>
              </a:rPr>
              <a:t>, including </a:t>
            </a:r>
            <a:r>
              <a:rPr lang="en-GB" sz="2200" b="1" dirty="0">
                <a:solidFill>
                  <a:srgbClr val="FF0000"/>
                </a:solidFill>
                <a:latin typeface="Times New Roman" panose="02020603050405020304" pitchFamily="18" charset="0"/>
                <a:cs typeface="Times New Roman" panose="02020603050405020304" pitchFamily="18" charset="0"/>
              </a:rPr>
              <a:t>clients, end-users</a:t>
            </a:r>
            <a:r>
              <a:rPr lang="en-GB" sz="2200" dirty="0">
                <a:latin typeface="Times New Roman" panose="02020603050405020304" pitchFamily="18" charset="0"/>
                <a:cs typeface="Times New Roman" panose="02020603050405020304" pitchFamily="18" charset="0"/>
              </a:rPr>
              <a:t>, and </a:t>
            </a:r>
            <a:r>
              <a:rPr lang="en-GB" sz="2200" b="1" dirty="0">
                <a:solidFill>
                  <a:srgbClr val="FF0000"/>
                </a:solidFill>
                <a:latin typeface="Times New Roman" panose="02020603050405020304" pitchFamily="18" charset="0"/>
                <a:cs typeface="Times New Roman" panose="02020603050405020304" pitchFamily="18" charset="0"/>
              </a:rPr>
              <a:t>project</a:t>
            </a:r>
            <a:r>
              <a:rPr lang="en-GB" sz="2200" dirty="0">
                <a:latin typeface="Times New Roman" panose="02020603050405020304" pitchFamily="18" charset="0"/>
                <a:cs typeface="Times New Roman" panose="02020603050405020304" pitchFamily="18" charset="0"/>
              </a:rPr>
              <a:t> </a:t>
            </a:r>
            <a:r>
              <a:rPr lang="en-GB" sz="2200" b="1" dirty="0">
                <a:solidFill>
                  <a:srgbClr val="FF0000"/>
                </a:solidFill>
                <a:latin typeface="Times New Roman" panose="02020603050405020304" pitchFamily="18" charset="0"/>
                <a:cs typeface="Times New Roman" panose="02020603050405020304" pitchFamily="18" charset="0"/>
              </a:rPr>
              <a:t>team</a:t>
            </a:r>
            <a:r>
              <a:rPr lang="en-GB" sz="2200" dirty="0">
                <a:latin typeface="Times New Roman" panose="02020603050405020304" pitchFamily="18" charset="0"/>
                <a:cs typeface="Times New Roman" panose="02020603050405020304" pitchFamily="18" charset="0"/>
              </a:rPr>
              <a:t> </a:t>
            </a:r>
            <a:r>
              <a:rPr lang="en-GB" sz="2200" b="1" dirty="0">
                <a:solidFill>
                  <a:srgbClr val="FF0000"/>
                </a:solidFill>
                <a:latin typeface="Times New Roman" panose="02020603050405020304" pitchFamily="18" charset="0"/>
                <a:cs typeface="Times New Roman" panose="02020603050405020304" pitchFamily="18" charset="0"/>
              </a:rPr>
              <a:t>members</a:t>
            </a:r>
            <a:r>
              <a:rPr lang="en-GB" sz="2200" dirty="0">
                <a:latin typeface="Times New Roman" panose="02020603050405020304" pitchFamily="18" charset="0"/>
                <a:cs typeface="Times New Roman" panose="02020603050405020304" pitchFamily="18" charset="0"/>
              </a:rPr>
              <a:t>, </a:t>
            </a:r>
            <a:endParaRPr lang="en-GB" sz="22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200" dirty="0">
                <a:latin typeface="Times New Roman" panose="02020603050405020304" pitchFamily="18" charset="0"/>
                <a:cs typeface="Times New Roman" panose="02020603050405020304" pitchFamily="18" charset="0"/>
              </a:rPr>
              <a:t>	</a:t>
            </a:r>
            <a:r>
              <a:rPr lang="en-GB" sz="2200" dirty="0" smtClean="0">
                <a:latin typeface="Times New Roman" panose="02020603050405020304" pitchFamily="18" charset="0"/>
                <a:cs typeface="Times New Roman" panose="02020603050405020304" pitchFamily="18" charset="0"/>
              </a:rPr>
              <a:t>	may </a:t>
            </a:r>
            <a:r>
              <a:rPr lang="en-GB" sz="2200" dirty="0">
                <a:latin typeface="Times New Roman" panose="02020603050405020304" pitchFamily="18" charset="0"/>
                <a:cs typeface="Times New Roman" panose="02020603050405020304" pitchFamily="18" charset="0"/>
              </a:rPr>
              <a:t>reveal </a:t>
            </a:r>
            <a:r>
              <a:rPr lang="en-GB" sz="2200" b="1" dirty="0">
                <a:solidFill>
                  <a:srgbClr val="333399"/>
                </a:solidFill>
                <a:latin typeface="Times New Roman" panose="02020603050405020304" pitchFamily="18" charset="0"/>
                <a:cs typeface="Times New Roman" panose="02020603050405020304" pitchFamily="18" charset="0"/>
              </a:rPr>
              <a:t>areas</a:t>
            </a:r>
            <a:r>
              <a:rPr lang="en-GB" sz="2200" dirty="0">
                <a:latin typeface="Times New Roman" panose="02020603050405020304" pitchFamily="18" charset="0"/>
                <a:cs typeface="Times New Roman" panose="02020603050405020304" pitchFamily="18" charset="0"/>
              </a:rPr>
              <a:t> for </a:t>
            </a:r>
            <a:r>
              <a:rPr lang="en-GB" sz="2200" b="1" dirty="0">
                <a:solidFill>
                  <a:srgbClr val="333399"/>
                </a:solidFill>
                <a:latin typeface="Times New Roman" panose="02020603050405020304" pitchFamily="18" charset="0"/>
                <a:cs typeface="Times New Roman" panose="02020603050405020304" pitchFamily="18" charset="0"/>
              </a:rPr>
              <a:t>improvement</a:t>
            </a:r>
            <a:r>
              <a:rPr lang="en-GB" sz="2200" dirty="0">
                <a:latin typeface="Times New Roman" panose="02020603050405020304" pitchFamily="18" charset="0"/>
                <a:cs typeface="Times New Roman" panose="02020603050405020304" pitchFamily="18" charset="0"/>
              </a:rPr>
              <a:t> or </a:t>
            </a:r>
            <a:r>
              <a:rPr lang="en-GB" sz="2200" b="1" dirty="0">
                <a:solidFill>
                  <a:srgbClr val="333399"/>
                </a:solidFill>
                <a:latin typeface="Times New Roman" panose="02020603050405020304" pitchFamily="18" charset="0"/>
                <a:cs typeface="Times New Roman" panose="02020603050405020304" pitchFamily="18" charset="0"/>
              </a:rPr>
              <a:t>suggest</a:t>
            </a:r>
            <a:r>
              <a:rPr lang="en-GB" sz="2200" dirty="0">
                <a:latin typeface="Times New Roman" panose="02020603050405020304" pitchFamily="18" charset="0"/>
                <a:cs typeface="Times New Roman" panose="02020603050405020304" pitchFamily="18" charset="0"/>
              </a:rPr>
              <a:t> </a:t>
            </a:r>
            <a:r>
              <a:rPr lang="en-GB" sz="2200" b="1" dirty="0">
                <a:solidFill>
                  <a:srgbClr val="333399"/>
                </a:solidFill>
                <a:latin typeface="Times New Roman" panose="02020603050405020304" pitchFamily="18" charset="0"/>
                <a:cs typeface="Times New Roman" panose="02020603050405020304" pitchFamily="18" charset="0"/>
              </a:rPr>
              <a:t>changes</a:t>
            </a:r>
            <a:r>
              <a:rPr lang="en-GB" sz="2200" dirty="0">
                <a:latin typeface="Times New Roman" panose="02020603050405020304" pitchFamily="18" charset="0"/>
                <a:cs typeface="Times New Roman" panose="02020603050405020304" pitchFamily="18" charset="0"/>
              </a:rPr>
              <a:t> to the </a:t>
            </a:r>
            <a:endParaRPr lang="en-GB" sz="22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200" dirty="0">
                <a:latin typeface="Times New Roman" panose="02020603050405020304" pitchFamily="18" charset="0"/>
                <a:cs typeface="Times New Roman" panose="02020603050405020304" pitchFamily="18" charset="0"/>
              </a:rPr>
              <a:t>	</a:t>
            </a:r>
            <a:r>
              <a:rPr lang="en-GB" sz="2200" dirty="0" smtClean="0">
                <a:latin typeface="Times New Roman" panose="02020603050405020304" pitchFamily="18" charset="0"/>
                <a:cs typeface="Times New Roman" panose="02020603050405020304" pitchFamily="18" charset="0"/>
              </a:rPr>
              <a:t>		</a:t>
            </a:r>
            <a:r>
              <a:rPr lang="en-GB" sz="2200" b="1" dirty="0" smtClean="0">
                <a:solidFill>
                  <a:srgbClr val="990033"/>
                </a:solidFill>
                <a:latin typeface="Times New Roman" panose="02020603050405020304" pitchFamily="18" charset="0"/>
                <a:cs typeface="Times New Roman" panose="02020603050405020304" pitchFamily="18" charset="0"/>
              </a:rPr>
              <a:t>requirements</a:t>
            </a:r>
            <a:r>
              <a:rPr lang="en-GB" sz="2200" dirty="0" smtClean="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to </a:t>
            </a:r>
            <a:r>
              <a:rPr lang="en-GB" sz="2200" b="1" dirty="0">
                <a:solidFill>
                  <a:srgbClr val="990033"/>
                </a:solidFill>
                <a:latin typeface="Times New Roman" panose="02020603050405020304" pitchFamily="18" charset="0"/>
                <a:cs typeface="Times New Roman" panose="02020603050405020304" pitchFamily="18" charset="0"/>
              </a:rPr>
              <a:t>better</a:t>
            </a:r>
            <a:r>
              <a:rPr lang="en-GB" sz="2200" dirty="0">
                <a:latin typeface="Times New Roman" panose="02020603050405020304" pitchFamily="18" charset="0"/>
                <a:cs typeface="Times New Roman" panose="02020603050405020304" pitchFamily="18" charset="0"/>
              </a:rPr>
              <a:t> </a:t>
            </a:r>
            <a:r>
              <a:rPr lang="en-GB" sz="2200" b="1" dirty="0">
                <a:solidFill>
                  <a:srgbClr val="990033"/>
                </a:solidFill>
                <a:latin typeface="Times New Roman" panose="02020603050405020304" pitchFamily="18" charset="0"/>
                <a:cs typeface="Times New Roman" panose="02020603050405020304" pitchFamily="18" charset="0"/>
              </a:rPr>
              <a:t>meet</a:t>
            </a:r>
            <a:r>
              <a:rPr lang="en-GB" sz="2200" dirty="0">
                <a:latin typeface="Times New Roman" panose="02020603050405020304" pitchFamily="18" charset="0"/>
                <a:cs typeface="Times New Roman" panose="02020603050405020304" pitchFamily="18" charset="0"/>
              </a:rPr>
              <a:t> </a:t>
            </a:r>
            <a:r>
              <a:rPr lang="en-GB" sz="2200" b="1" dirty="0">
                <a:solidFill>
                  <a:srgbClr val="990033"/>
                </a:solidFill>
                <a:latin typeface="Times New Roman" panose="02020603050405020304" pitchFamily="18" charset="0"/>
                <a:cs typeface="Times New Roman" panose="02020603050405020304" pitchFamily="18" charset="0"/>
              </a:rPr>
              <a:t>stakeholders</a:t>
            </a:r>
            <a:r>
              <a:rPr lang="en-GB" sz="2200" dirty="0">
                <a:latin typeface="Times New Roman" panose="02020603050405020304" pitchFamily="18" charset="0"/>
                <a:cs typeface="Times New Roman" panose="02020603050405020304" pitchFamily="18" charset="0"/>
              </a:rPr>
              <a:t>' </a:t>
            </a:r>
            <a:r>
              <a:rPr lang="en-GB" sz="2200" b="1" dirty="0">
                <a:solidFill>
                  <a:srgbClr val="990033"/>
                </a:solidFill>
                <a:latin typeface="Times New Roman" panose="02020603050405020304" pitchFamily="18" charset="0"/>
                <a:cs typeface="Times New Roman" panose="02020603050405020304" pitchFamily="18" charset="0"/>
              </a:rPr>
              <a:t>needs</a:t>
            </a:r>
            <a:r>
              <a:rPr lang="en-GB" sz="2200" dirty="0">
                <a:latin typeface="Times New Roman" panose="02020603050405020304" pitchFamily="18" charset="0"/>
                <a:cs typeface="Times New Roman" panose="02020603050405020304" pitchFamily="18" charset="0"/>
              </a:rPr>
              <a:t> and </a:t>
            </a:r>
            <a:r>
              <a:rPr lang="en-GB" sz="2200" b="1" dirty="0">
                <a:solidFill>
                  <a:srgbClr val="990033"/>
                </a:solidFill>
                <a:latin typeface="Times New Roman" panose="02020603050405020304" pitchFamily="18" charset="0"/>
                <a:cs typeface="Times New Roman" panose="02020603050405020304" pitchFamily="18" charset="0"/>
              </a:rPr>
              <a:t>expectations</a:t>
            </a:r>
            <a:r>
              <a:rPr lang="en-GB" sz="22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200" b="1" dirty="0" smtClean="0">
                <a:solidFill>
                  <a:srgbClr val="6600CC"/>
                </a:solidFill>
                <a:latin typeface="Times New Roman" panose="02020603050405020304" pitchFamily="18" charset="0"/>
                <a:cs typeface="Times New Roman" panose="02020603050405020304" pitchFamily="18" charset="0"/>
              </a:rPr>
              <a:t>F. Error Corrections</a:t>
            </a:r>
            <a:endParaRPr lang="en-GB" sz="2200" dirty="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200" b="1" dirty="0" smtClean="0">
                <a:latin typeface="Times New Roman" panose="02020603050405020304" pitchFamily="18" charset="0"/>
                <a:cs typeface="Times New Roman" panose="02020603050405020304" pitchFamily="18" charset="0"/>
              </a:rPr>
              <a:t>Errors</a:t>
            </a:r>
            <a:r>
              <a:rPr lang="en-GB" sz="2200" dirty="0">
                <a:latin typeface="Times New Roman" panose="02020603050405020304" pitchFamily="18" charset="0"/>
                <a:cs typeface="Times New Roman" panose="02020603050405020304" pitchFamily="18" charset="0"/>
              </a:rPr>
              <a:t>, </a:t>
            </a:r>
            <a:r>
              <a:rPr lang="en-GB" sz="2200" b="1" dirty="0">
                <a:latin typeface="Times New Roman" panose="02020603050405020304" pitchFamily="18" charset="0"/>
                <a:cs typeface="Times New Roman" panose="02020603050405020304" pitchFamily="18" charset="0"/>
              </a:rPr>
              <a:t>inconsistencies</a:t>
            </a:r>
            <a:r>
              <a:rPr lang="en-GB" sz="2200" dirty="0">
                <a:latin typeface="Times New Roman" panose="02020603050405020304" pitchFamily="18" charset="0"/>
                <a:cs typeface="Times New Roman" panose="02020603050405020304" pitchFamily="18" charset="0"/>
              </a:rPr>
              <a:t>, or </a:t>
            </a:r>
            <a:r>
              <a:rPr lang="en-GB" sz="2200" b="1" dirty="0">
                <a:latin typeface="Times New Roman" panose="02020603050405020304" pitchFamily="18" charset="0"/>
                <a:cs typeface="Times New Roman" panose="02020603050405020304" pitchFamily="18" charset="0"/>
              </a:rPr>
              <a:t>ambiguities</a:t>
            </a:r>
            <a:r>
              <a:rPr lang="en-GB" sz="2200" dirty="0">
                <a:latin typeface="Times New Roman" panose="02020603050405020304" pitchFamily="18" charset="0"/>
                <a:cs typeface="Times New Roman" panose="02020603050405020304" pitchFamily="18" charset="0"/>
              </a:rPr>
              <a:t> discovered in the </a:t>
            </a:r>
            <a:r>
              <a:rPr lang="en-GB" sz="2200" b="1" dirty="0">
                <a:solidFill>
                  <a:srgbClr val="0000CC"/>
                </a:solidFill>
                <a:latin typeface="Times New Roman" panose="02020603050405020304" pitchFamily="18" charset="0"/>
                <a:cs typeface="Times New Roman" panose="02020603050405020304" pitchFamily="18" charset="0"/>
              </a:rPr>
              <a:t>requirements</a:t>
            </a:r>
            <a:r>
              <a:rPr lang="en-GB" sz="2200" dirty="0">
                <a:latin typeface="Times New Roman" panose="02020603050405020304" pitchFamily="18" charset="0"/>
                <a:cs typeface="Times New Roman" panose="02020603050405020304" pitchFamily="18" charset="0"/>
              </a:rPr>
              <a:t> </a:t>
            </a:r>
            <a:endParaRPr lang="en-GB" sz="22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200" dirty="0">
                <a:latin typeface="Times New Roman" panose="02020603050405020304" pitchFamily="18" charset="0"/>
                <a:cs typeface="Times New Roman" panose="02020603050405020304" pitchFamily="18" charset="0"/>
              </a:rPr>
              <a:t>	</a:t>
            </a:r>
            <a:r>
              <a:rPr lang="en-GB" sz="2200" dirty="0" smtClean="0">
                <a:latin typeface="Times New Roman" panose="02020603050405020304" pitchFamily="18" charset="0"/>
                <a:cs typeface="Times New Roman" panose="02020603050405020304" pitchFamily="18" charset="0"/>
              </a:rPr>
              <a:t>	during </a:t>
            </a:r>
            <a:r>
              <a:rPr lang="en-GB" sz="2200" b="1" dirty="0">
                <a:solidFill>
                  <a:srgbClr val="0000CC"/>
                </a:solidFill>
                <a:latin typeface="Times New Roman" panose="02020603050405020304" pitchFamily="18" charset="0"/>
                <a:cs typeface="Times New Roman" panose="02020603050405020304" pitchFamily="18" charset="0"/>
              </a:rPr>
              <a:t>reviews</a:t>
            </a:r>
            <a:r>
              <a:rPr lang="en-GB" sz="2200" dirty="0">
                <a:latin typeface="Times New Roman" panose="02020603050405020304" pitchFamily="18" charset="0"/>
                <a:cs typeface="Times New Roman" panose="02020603050405020304" pitchFamily="18" charset="0"/>
              </a:rPr>
              <a:t>, </a:t>
            </a:r>
            <a:r>
              <a:rPr lang="en-GB" sz="2200" b="1" dirty="0">
                <a:solidFill>
                  <a:srgbClr val="0000CC"/>
                </a:solidFill>
                <a:latin typeface="Times New Roman" panose="02020603050405020304" pitchFamily="18" charset="0"/>
                <a:cs typeface="Times New Roman" panose="02020603050405020304" pitchFamily="18" charset="0"/>
              </a:rPr>
              <a:t>testing</a:t>
            </a:r>
            <a:r>
              <a:rPr lang="en-GB" sz="2200" dirty="0">
                <a:latin typeface="Times New Roman" panose="02020603050405020304" pitchFamily="18" charset="0"/>
                <a:cs typeface="Times New Roman" panose="02020603050405020304" pitchFamily="18" charset="0"/>
              </a:rPr>
              <a:t>, or </a:t>
            </a:r>
            <a:r>
              <a:rPr lang="en-GB" sz="2200" b="1" dirty="0">
                <a:solidFill>
                  <a:srgbClr val="0000CC"/>
                </a:solidFill>
                <a:latin typeface="Times New Roman" panose="02020603050405020304" pitchFamily="18" charset="0"/>
                <a:cs typeface="Times New Roman" panose="02020603050405020304" pitchFamily="18" charset="0"/>
              </a:rPr>
              <a:t>implementation</a:t>
            </a:r>
            <a:r>
              <a:rPr lang="en-GB" sz="2200" dirty="0">
                <a:latin typeface="Times New Roman" panose="02020603050405020304" pitchFamily="18" charset="0"/>
                <a:cs typeface="Times New Roman" panose="02020603050405020304" pitchFamily="18" charset="0"/>
              </a:rPr>
              <a:t> may </a:t>
            </a:r>
            <a:r>
              <a:rPr lang="en-GB" sz="2200" b="1" dirty="0">
                <a:latin typeface="Times New Roman" panose="02020603050405020304" pitchFamily="18" charset="0"/>
                <a:cs typeface="Times New Roman" panose="02020603050405020304" pitchFamily="18" charset="0"/>
              </a:rPr>
              <a:t>require</a:t>
            </a:r>
            <a:r>
              <a:rPr lang="en-GB" sz="2200" dirty="0">
                <a:latin typeface="Times New Roman" panose="02020603050405020304" pitchFamily="18" charset="0"/>
                <a:cs typeface="Times New Roman" panose="02020603050405020304" pitchFamily="18" charset="0"/>
              </a:rPr>
              <a:t> </a:t>
            </a:r>
            <a:r>
              <a:rPr lang="en-GB" sz="2200" b="1" dirty="0">
                <a:latin typeface="Times New Roman" panose="02020603050405020304" pitchFamily="18" charset="0"/>
                <a:cs typeface="Times New Roman" panose="02020603050405020304" pitchFamily="18" charset="0"/>
              </a:rPr>
              <a:t>corrective</a:t>
            </a:r>
            <a:r>
              <a:rPr lang="en-GB" sz="2200" dirty="0">
                <a:latin typeface="Times New Roman" panose="02020603050405020304" pitchFamily="18" charset="0"/>
                <a:cs typeface="Times New Roman" panose="02020603050405020304" pitchFamily="18" charset="0"/>
              </a:rPr>
              <a:t> </a:t>
            </a:r>
            <a:r>
              <a:rPr lang="en-GB" sz="2200" dirty="0" smtClean="0">
                <a:latin typeface="Times New Roman" panose="02020603050405020304" pitchFamily="18" charset="0"/>
                <a:cs typeface="Times New Roman" panose="02020603050405020304" pitchFamily="18" charset="0"/>
              </a:rPr>
              <a:t>action</a:t>
            </a:r>
          </a:p>
          <a:p>
            <a:pPr marL="0" indent="0" algn="just">
              <a:lnSpc>
                <a:spcPct val="150000"/>
              </a:lnSpc>
              <a:spcBef>
                <a:spcPts val="0"/>
              </a:spcBef>
              <a:buNone/>
            </a:pPr>
            <a:r>
              <a:rPr lang="en-GB" sz="2200" dirty="0">
                <a:latin typeface="Times New Roman" panose="02020603050405020304" pitchFamily="18" charset="0"/>
                <a:cs typeface="Times New Roman" panose="02020603050405020304" pitchFamily="18" charset="0"/>
              </a:rPr>
              <a:t>	</a:t>
            </a:r>
            <a:r>
              <a:rPr lang="en-GB" sz="2200" dirty="0" smtClean="0">
                <a:latin typeface="Times New Roman" panose="02020603050405020304" pitchFamily="18" charset="0"/>
                <a:cs typeface="Times New Roman" panose="02020603050405020304" pitchFamily="18" charset="0"/>
              </a:rPr>
              <a:t>	through </a:t>
            </a:r>
            <a:r>
              <a:rPr lang="en-GB" sz="2200" b="1" dirty="0">
                <a:latin typeface="Times New Roman" panose="02020603050405020304" pitchFamily="18" charset="0"/>
                <a:cs typeface="Times New Roman" panose="02020603050405020304" pitchFamily="18" charset="0"/>
              </a:rPr>
              <a:t>requirement</a:t>
            </a:r>
            <a:r>
              <a:rPr lang="en-GB" sz="2200" dirty="0">
                <a:latin typeface="Times New Roman" panose="02020603050405020304" pitchFamily="18" charset="0"/>
                <a:cs typeface="Times New Roman" panose="02020603050405020304" pitchFamily="18" charset="0"/>
              </a:rPr>
              <a:t> </a:t>
            </a:r>
            <a:r>
              <a:rPr lang="en-GB" sz="2200" b="1" dirty="0">
                <a:latin typeface="Times New Roman" panose="02020603050405020304" pitchFamily="18" charset="0"/>
                <a:cs typeface="Times New Roman" panose="02020603050405020304" pitchFamily="18" charset="0"/>
              </a:rPr>
              <a:t>changes</a:t>
            </a:r>
            <a:r>
              <a:rPr lang="en-GB" sz="2200" dirty="0">
                <a:latin typeface="Times New Roman" panose="02020603050405020304" pitchFamily="18" charset="0"/>
                <a:cs typeface="Times New Roman" panose="02020603050405020304" pitchFamily="18" charset="0"/>
              </a:rPr>
              <a:t> to </a:t>
            </a:r>
            <a:r>
              <a:rPr lang="en-GB" sz="2200" b="1" dirty="0">
                <a:solidFill>
                  <a:srgbClr val="660033"/>
                </a:solidFill>
                <a:latin typeface="Times New Roman" panose="02020603050405020304" pitchFamily="18" charset="0"/>
                <a:cs typeface="Times New Roman" panose="02020603050405020304" pitchFamily="18" charset="0"/>
              </a:rPr>
              <a:t>ensure</a:t>
            </a:r>
            <a:r>
              <a:rPr lang="en-GB" sz="2200" dirty="0">
                <a:latin typeface="Times New Roman" panose="02020603050405020304" pitchFamily="18" charset="0"/>
                <a:cs typeface="Times New Roman" panose="02020603050405020304" pitchFamily="18" charset="0"/>
              </a:rPr>
              <a:t> the </a:t>
            </a:r>
            <a:endParaRPr lang="en-GB" sz="22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200" b="1" dirty="0">
                <a:solidFill>
                  <a:srgbClr val="660033"/>
                </a:solidFill>
                <a:latin typeface="Times New Roman" panose="02020603050405020304" pitchFamily="18" charset="0"/>
                <a:cs typeface="Times New Roman" panose="02020603050405020304" pitchFamily="18" charset="0"/>
              </a:rPr>
              <a:t>	</a:t>
            </a:r>
            <a:r>
              <a:rPr lang="en-GB" sz="2200" b="1" dirty="0" smtClean="0">
                <a:solidFill>
                  <a:srgbClr val="660033"/>
                </a:solidFill>
                <a:latin typeface="Times New Roman" panose="02020603050405020304" pitchFamily="18" charset="0"/>
                <a:cs typeface="Times New Roman" panose="02020603050405020304" pitchFamily="18" charset="0"/>
              </a:rPr>
              <a:t>			accuracy</a:t>
            </a:r>
            <a:r>
              <a:rPr lang="en-GB" sz="2200" dirty="0" smtClean="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and </a:t>
            </a:r>
            <a:r>
              <a:rPr lang="en-GB" sz="2200" b="1" dirty="0">
                <a:solidFill>
                  <a:srgbClr val="660033"/>
                </a:solidFill>
                <a:latin typeface="Times New Roman" panose="02020603050405020304" pitchFamily="18" charset="0"/>
                <a:cs typeface="Times New Roman" panose="02020603050405020304" pitchFamily="18" charset="0"/>
              </a:rPr>
              <a:t>clarity</a:t>
            </a:r>
            <a:r>
              <a:rPr lang="en-GB" sz="2200" dirty="0">
                <a:latin typeface="Times New Roman" panose="02020603050405020304" pitchFamily="18" charset="0"/>
                <a:cs typeface="Times New Roman" panose="02020603050405020304" pitchFamily="18" charset="0"/>
              </a:rPr>
              <a:t> of the </a:t>
            </a:r>
            <a:r>
              <a:rPr lang="en-GB" sz="2200" b="1" dirty="0">
                <a:solidFill>
                  <a:srgbClr val="660033"/>
                </a:solidFill>
                <a:latin typeface="Times New Roman" panose="02020603050405020304" pitchFamily="18" charset="0"/>
                <a:cs typeface="Times New Roman" panose="02020603050405020304" pitchFamily="18" charset="0"/>
              </a:rPr>
              <a:t>requirements</a:t>
            </a:r>
            <a:r>
              <a:rPr lang="en-GB" sz="22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200" b="1" dirty="0" smtClean="0">
                <a:solidFill>
                  <a:srgbClr val="6600CC"/>
                </a:solidFill>
                <a:latin typeface="Times New Roman" panose="02020603050405020304" pitchFamily="18" charset="0"/>
                <a:cs typeface="Times New Roman" panose="02020603050405020304" pitchFamily="18" charset="0"/>
              </a:rPr>
              <a:t>G. External Dependencies</a:t>
            </a:r>
            <a:endParaRPr lang="en-GB" sz="2200" dirty="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200" b="1" dirty="0" smtClean="0">
                <a:latin typeface="Times New Roman" panose="02020603050405020304" pitchFamily="18" charset="0"/>
                <a:cs typeface="Times New Roman" panose="02020603050405020304" pitchFamily="18" charset="0"/>
              </a:rPr>
              <a:t>Changes</a:t>
            </a:r>
            <a:r>
              <a:rPr lang="en-GB" sz="2200" dirty="0" smtClean="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in </a:t>
            </a:r>
            <a:r>
              <a:rPr lang="en-GB" sz="2200" b="1" dirty="0">
                <a:latin typeface="Times New Roman" panose="02020603050405020304" pitchFamily="18" charset="0"/>
                <a:cs typeface="Times New Roman" panose="02020603050405020304" pitchFamily="18" charset="0"/>
              </a:rPr>
              <a:t>external</a:t>
            </a:r>
            <a:r>
              <a:rPr lang="en-GB" sz="2200" dirty="0">
                <a:latin typeface="Times New Roman" panose="02020603050405020304" pitchFamily="18" charset="0"/>
                <a:cs typeface="Times New Roman" panose="02020603050405020304" pitchFamily="18" charset="0"/>
              </a:rPr>
              <a:t> </a:t>
            </a:r>
            <a:r>
              <a:rPr lang="en-GB" sz="2200" b="1" dirty="0">
                <a:latin typeface="Times New Roman" panose="02020603050405020304" pitchFamily="18" charset="0"/>
                <a:cs typeface="Times New Roman" panose="02020603050405020304" pitchFamily="18" charset="0"/>
              </a:rPr>
              <a:t>dependencies</a:t>
            </a:r>
            <a:r>
              <a:rPr lang="en-GB" sz="2200" dirty="0">
                <a:latin typeface="Times New Roman" panose="02020603050405020304" pitchFamily="18" charset="0"/>
                <a:cs typeface="Times New Roman" panose="02020603050405020304" pitchFamily="18" charset="0"/>
              </a:rPr>
              <a:t>, such as </a:t>
            </a:r>
            <a:r>
              <a:rPr lang="en-GB" sz="2200" b="1" dirty="0">
                <a:solidFill>
                  <a:srgbClr val="FF0000"/>
                </a:solidFill>
                <a:latin typeface="Times New Roman" panose="02020603050405020304" pitchFamily="18" charset="0"/>
                <a:cs typeface="Times New Roman" panose="02020603050405020304" pitchFamily="18" charset="0"/>
              </a:rPr>
              <a:t>third-party APIs, libraries</a:t>
            </a:r>
            <a:r>
              <a:rPr lang="en-GB" sz="2200" dirty="0">
                <a:latin typeface="Times New Roman" panose="02020603050405020304" pitchFamily="18" charset="0"/>
                <a:cs typeface="Times New Roman" panose="02020603050405020304" pitchFamily="18" charset="0"/>
              </a:rPr>
              <a:t>, or </a:t>
            </a:r>
            <a:r>
              <a:rPr lang="en-GB" sz="2200" b="1" dirty="0">
                <a:solidFill>
                  <a:srgbClr val="FF0000"/>
                </a:solidFill>
                <a:latin typeface="Times New Roman" panose="02020603050405020304" pitchFamily="18" charset="0"/>
                <a:cs typeface="Times New Roman" panose="02020603050405020304" pitchFamily="18" charset="0"/>
              </a:rPr>
              <a:t>interfaces</a:t>
            </a:r>
            <a:r>
              <a:rPr lang="en-GB" sz="2200" dirty="0">
                <a:latin typeface="Times New Roman" panose="02020603050405020304" pitchFamily="18" charset="0"/>
                <a:cs typeface="Times New Roman" panose="02020603050405020304" pitchFamily="18" charset="0"/>
              </a:rPr>
              <a:t>, </a:t>
            </a:r>
            <a:endParaRPr lang="en-GB" sz="22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200" dirty="0">
                <a:latin typeface="Times New Roman" panose="02020603050405020304" pitchFamily="18" charset="0"/>
                <a:cs typeface="Times New Roman" panose="02020603050405020304" pitchFamily="18" charset="0"/>
              </a:rPr>
              <a:t>	</a:t>
            </a:r>
            <a:r>
              <a:rPr lang="en-GB" sz="2200" dirty="0" smtClean="0">
                <a:latin typeface="Times New Roman" panose="02020603050405020304" pitchFamily="18" charset="0"/>
                <a:cs typeface="Times New Roman" panose="02020603050405020304" pitchFamily="18" charset="0"/>
              </a:rPr>
              <a:t>	may </a:t>
            </a:r>
            <a:r>
              <a:rPr lang="en-GB" sz="2200" b="1" dirty="0">
                <a:solidFill>
                  <a:srgbClr val="D60093"/>
                </a:solidFill>
                <a:latin typeface="Times New Roman" panose="02020603050405020304" pitchFamily="18" charset="0"/>
                <a:cs typeface="Times New Roman" panose="02020603050405020304" pitchFamily="18" charset="0"/>
              </a:rPr>
              <a:t>necessitate</a:t>
            </a:r>
            <a:r>
              <a:rPr lang="en-GB" sz="2200" dirty="0">
                <a:latin typeface="Times New Roman" panose="02020603050405020304" pitchFamily="18" charset="0"/>
                <a:cs typeface="Times New Roman" panose="02020603050405020304" pitchFamily="18" charset="0"/>
              </a:rPr>
              <a:t> </a:t>
            </a:r>
            <a:r>
              <a:rPr lang="en-GB" sz="2200" b="1" dirty="0">
                <a:solidFill>
                  <a:srgbClr val="D60093"/>
                </a:solidFill>
                <a:latin typeface="Times New Roman" panose="02020603050405020304" pitchFamily="18" charset="0"/>
                <a:cs typeface="Times New Roman" panose="02020603050405020304" pitchFamily="18" charset="0"/>
              </a:rPr>
              <a:t>corresponding</a:t>
            </a:r>
            <a:r>
              <a:rPr lang="en-GB" sz="2200" dirty="0">
                <a:latin typeface="Times New Roman" panose="02020603050405020304" pitchFamily="18" charset="0"/>
                <a:cs typeface="Times New Roman" panose="02020603050405020304" pitchFamily="18" charset="0"/>
              </a:rPr>
              <a:t> </a:t>
            </a:r>
            <a:r>
              <a:rPr lang="en-GB" sz="2200" b="1" dirty="0">
                <a:solidFill>
                  <a:srgbClr val="D60093"/>
                </a:solidFill>
                <a:latin typeface="Times New Roman" panose="02020603050405020304" pitchFamily="18" charset="0"/>
                <a:cs typeface="Times New Roman" panose="02020603050405020304" pitchFamily="18" charset="0"/>
              </a:rPr>
              <a:t>changes</a:t>
            </a:r>
            <a:r>
              <a:rPr lang="en-GB" sz="2200" dirty="0">
                <a:latin typeface="Times New Roman" panose="02020603050405020304" pitchFamily="18" charset="0"/>
                <a:cs typeface="Times New Roman" panose="02020603050405020304" pitchFamily="18" charset="0"/>
              </a:rPr>
              <a:t> to the </a:t>
            </a:r>
            <a:r>
              <a:rPr lang="en-GB" sz="2200" b="1" dirty="0" smtClean="0">
                <a:solidFill>
                  <a:srgbClr val="0000CC"/>
                </a:solidFill>
                <a:latin typeface="Times New Roman" panose="02020603050405020304" pitchFamily="18" charset="0"/>
                <a:cs typeface="Times New Roman" panose="02020603050405020304" pitchFamily="18" charset="0"/>
              </a:rPr>
              <a:t>software/system's</a:t>
            </a:r>
            <a:r>
              <a:rPr lang="en-GB" sz="2200" b="1" dirty="0" smtClean="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200" b="1" dirty="0">
                <a:solidFill>
                  <a:srgbClr val="0000CC"/>
                </a:solidFill>
                <a:latin typeface="Times New Roman" panose="02020603050405020304" pitchFamily="18" charset="0"/>
                <a:cs typeface="Times New Roman" panose="02020603050405020304" pitchFamily="18" charset="0"/>
              </a:rPr>
              <a:t>	</a:t>
            </a:r>
            <a:r>
              <a:rPr lang="en-GB" sz="2200" b="1" dirty="0" smtClean="0">
                <a:solidFill>
                  <a:srgbClr val="0000CC"/>
                </a:solidFill>
                <a:latin typeface="Times New Roman" panose="02020603050405020304" pitchFamily="18" charset="0"/>
                <a:cs typeface="Times New Roman" panose="02020603050405020304" pitchFamily="18" charset="0"/>
              </a:rPr>
              <a:t>			requirements</a:t>
            </a:r>
            <a:r>
              <a:rPr lang="en-GB" sz="2200" dirty="0" smtClean="0">
                <a:solidFill>
                  <a:srgbClr val="0000CC"/>
                </a:solidFill>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to </a:t>
            </a:r>
            <a:r>
              <a:rPr lang="en-GB" sz="2200" b="1" dirty="0">
                <a:solidFill>
                  <a:srgbClr val="0000CC"/>
                </a:solidFill>
                <a:latin typeface="Times New Roman" panose="02020603050405020304" pitchFamily="18" charset="0"/>
                <a:cs typeface="Times New Roman" panose="02020603050405020304" pitchFamily="18" charset="0"/>
              </a:rPr>
              <a:t>maintain</a:t>
            </a:r>
            <a:r>
              <a:rPr lang="en-GB" sz="2200" dirty="0">
                <a:latin typeface="Times New Roman" panose="02020603050405020304" pitchFamily="18" charset="0"/>
                <a:cs typeface="Times New Roman" panose="02020603050405020304" pitchFamily="18" charset="0"/>
              </a:rPr>
              <a:t> </a:t>
            </a:r>
            <a:r>
              <a:rPr lang="en-GB" sz="2200" b="1" dirty="0">
                <a:solidFill>
                  <a:srgbClr val="0000CC"/>
                </a:solidFill>
                <a:latin typeface="Times New Roman" panose="02020603050405020304" pitchFamily="18" charset="0"/>
                <a:cs typeface="Times New Roman" panose="02020603050405020304" pitchFamily="18" charset="0"/>
              </a:rPr>
              <a:t>compatibility</a:t>
            </a:r>
            <a:r>
              <a:rPr lang="en-GB" sz="2200" dirty="0">
                <a:latin typeface="Times New Roman" panose="02020603050405020304" pitchFamily="18" charset="0"/>
                <a:cs typeface="Times New Roman" panose="02020603050405020304" pitchFamily="18" charset="0"/>
              </a:rPr>
              <a:t> and </a:t>
            </a:r>
            <a:r>
              <a:rPr lang="en-GB" sz="2200" b="1" dirty="0">
                <a:solidFill>
                  <a:srgbClr val="0000CC"/>
                </a:solidFill>
                <a:latin typeface="Times New Roman" panose="02020603050405020304" pitchFamily="18" charset="0"/>
                <a:cs typeface="Times New Roman" panose="02020603050405020304" pitchFamily="18" charset="0"/>
              </a:rPr>
              <a:t>integration</a:t>
            </a:r>
            <a:r>
              <a:rPr lang="en-GB" sz="2200" dirty="0" smtClean="0">
                <a:latin typeface="Times New Roman" panose="02020603050405020304" pitchFamily="18" charset="0"/>
                <a:cs typeface="Times New Roman" panose="02020603050405020304" pitchFamily="18" charset="0"/>
              </a:rPr>
              <a:t>.</a:t>
            </a:r>
            <a:endParaRPr lang="en-GB" sz="22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78</a:t>
            </a:fld>
            <a:endParaRPr lang="en-US" dirty="0">
              <a:solidFill>
                <a:srgbClr val="04617B">
                  <a:shade val="90000"/>
                </a:srgbClr>
              </a:solidFill>
            </a:endParaRPr>
          </a:p>
        </p:txBody>
      </p:sp>
    </p:spTree>
    <p:extLst>
      <p:ext uri="{BB962C8B-B14F-4D97-AF65-F5344CB8AC3E}">
        <p14:creationId xmlns:p14="http://schemas.microsoft.com/office/powerpoint/2010/main" val="40578329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838200" y="1"/>
            <a:ext cx="10515600" cy="207817"/>
          </a:xfrm>
        </p:spPr>
        <p:txBody>
          <a:bodyPr>
            <a:normAutofit fontScale="90000"/>
          </a:bodyPr>
          <a:lstStyle/>
          <a:p>
            <a:pPr algn="ctr"/>
            <a:r>
              <a:rPr lang="en-GB" sz="3200" b="1" dirty="0">
                <a:solidFill>
                  <a:srgbClr val="0000FF"/>
                </a:solidFill>
                <a:latin typeface="Times New Roman" panose="02020603050405020304" pitchFamily="18" charset="0"/>
                <a:cs typeface="Times New Roman" panose="02020603050405020304" pitchFamily="18" charset="0"/>
              </a:rPr>
              <a:t>6</a:t>
            </a:r>
            <a:r>
              <a:rPr lang="en-GB" sz="3200" b="1" dirty="0" smtClean="0">
                <a:solidFill>
                  <a:srgbClr val="0000FF"/>
                </a:solidFill>
                <a:latin typeface="Times New Roman" panose="02020603050405020304" pitchFamily="18" charset="0"/>
                <a:cs typeface="Times New Roman" panose="02020603050405020304" pitchFamily="18" charset="0"/>
              </a:rPr>
              <a:t>. </a:t>
            </a:r>
            <a:r>
              <a:rPr lang="en-GB" sz="3200" b="1" dirty="0">
                <a:solidFill>
                  <a:srgbClr val="0000FF"/>
                </a:solidFill>
                <a:latin typeface="Times New Roman" panose="02020603050405020304" pitchFamily="18" charset="0"/>
                <a:cs typeface="Times New Roman" panose="02020603050405020304" pitchFamily="18" charset="0"/>
              </a:rPr>
              <a:t>Requirements Management</a:t>
            </a:r>
          </a:p>
        </p:txBody>
      </p:sp>
      <p:sp>
        <p:nvSpPr>
          <p:cNvPr id="55299" name="Rectangle 3"/>
          <p:cNvSpPr>
            <a:spLocks noGrp="1" noChangeArrowheads="1"/>
          </p:cNvSpPr>
          <p:nvPr>
            <p:ph type="body" idx="1"/>
          </p:nvPr>
        </p:nvSpPr>
        <p:spPr>
          <a:xfrm>
            <a:off x="114300" y="207818"/>
            <a:ext cx="12077700" cy="6513657"/>
          </a:xfrm>
        </p:spPr>
        <p:txBody>
          <a:bodyPr>
            <a:normAutofit/>
          </a:bodyPr>
          <a:lstStyle/>
          <a:p>
            <a:pPr algn="just">
              <a:lnSpc>
                <a:spcPct val="150000"/>
              </a:lnSpc>
              <a:spcBef>
                <a:spcPts val="0"/>
              </a:spcBef>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Requirement management </a:t>
            </a:r>
            <a:r>
              <a:rPr lang="en-GB" sz="2400" dirty="0">
                <a:latin typeface="Times New Roman" panose="02020603050405020304" pitchFamily="18" charset="0"/>
                <a:cs typeface="Times New Roman" panose="02020603050405020304" pitchFamily="18" charset="0"/>
              </a:rPr>
              <a:t>is the </a:t>
            </a:r>
            <a:r>
              <a:rPr lang="en-GB" sz="2400" b="1" dirty="0">
                <a:solidFill>
                  <a:srgbClr val="990033"/>
                </a:solidFill>
                <a:latin typeface="Times New Roman" panose="02020603050405020304" pitchFamily="18" charset="0"/>
                <a:cs typeface="Times New Roman" panose="02020603050405020304" pitchFamily="18" charset="0"/>
              </a:rPr>
              <a:t>process</a:t>
            </a:r>
            <a:r>
              <a:rPr lang="en-GB" sz="2400" dirty="0">
                <a:latin typeface="Times New Roman" panose="02020603050405020304" pitchFamily="18" charset="0"/>
                <a:cs typeface="Times New Roman" panose="02020603050405020304" pitchFamily="18" charset="0"/>
              </a:rPr>
              <a:t> of </a:t>
            </a:r>
            <a:r>
              <a:rPr lang="en-GB" sz="2400" b="1" dirty="0">
                <a:latin typeface="Times New Roman" panose="02020603050405020304" pitchFamily="18" charset="0"/>
                <a:cs typeface="Times New Roman" panose="02020603050405020304" pitchFamily="18" charset="0"/>
              </a:rPr>
              <a:t>systematically</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400" b="1" dirty="0">
                <a:solidFill>
                  <a:srgbClr val="FF0000"/>
                </a:solidFill>
                <a:latin typeface="Times New Roman" panose="02020603050405020304" pitchFamily="18" charset="0"/>
                <a:cs typeface="Times New Roman" panose="02020603050405020304" pitchFamily="18" charset="0"/>
              </a:rPr>
              <a:t>	</a:t>
            </a:r>
            <a:r>
              <a:rPr lang="en-GB" sz="2400" b="1" dirty="0" smtClean="0">
                <a:solidFill>
                  <a:srgbClr val="FF0000"/>
                </a:solidFill>
                <a:latin typeface="Times New Roman" panose="02020603050405020304" pitchFamily="18" charset="0"/>
                <a:cs typeface="Times New Roman" panose="02020603050405020304" pitchFamily="18" charset="0"/>
              </a:rPr>
              <a:t>		capturing</a:t>
            </a:r>
            <a:r>
              <a:rPr lang="en-GB" sz="2400" b="1" dirty="0">
                <a:solidFill>
                  <a:srgbClr val="FF0000"/>
                </a:solidFill>
                <a:latin typeface="Times New Roman" panose="02020603050405020304" pitchFamily="18" charset="0"/>
                <a:cs typeface="Times New Roman" panose="02020603050405020304" pitchFamily="18" charset="0"/>
              </a:rPr>
              <a:t>, </a:t>
            </a:r>
            <a:r>
              <a:rPr lang="en-GB" sz="2400" b="1" dirty="0" err="1">
                <a:solidFill>
                  <a:srgbClr val="FF0000"/>
                </a:solidFill>
                <a:latin typeface="Times New Roman" panose="02020603050405020304" pitchFamily="18" charset="0"/>
                <a:cs typeface="Times New Roman" panose="02020603050405020304" pitchFamily="18" charset="0"/>
              </a:rPr>
              <a:t>analyzing</a:t>
            </a:r>
            <a:r>
              <a:rPr lang="en-GB" sz="2400" b="1" dirty="0">
                <a:solidFill>
                  <a:srgbClr val="FF0000"/>
                </a:solidFill>
                <a:latin typeface="Times New Roman" panose="02020603050405020304" pitchFamily="18" charset="0"/>
                <a:cs typeface="Times New Roman" panose="02020603050405020304" pitchFamily="18" charset="0"/>
              </a:rPr>
              <a:t>, documenting, prioritizing, </a:t>
            </a:r>
            <a:endParaRPr lang="en-GB" sz="2400" b="1" dirty="0" smtClean="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400" b="1" dirty="0">
                <a:solidFill>
                  <a:srgbClr val="FF0000"/>
                </a:solidFill>
                <a:latin typeface="Times New Roman" panose="02020603050405020304" pitchFamily="18" charset="0"/>
                <a:cs typeface="Times New Roman" panose="02020603050405020304" pitchFamily="18" charset="0"/>
              </a:rPr>
              <a:t>	</a:t>
            </a:r>
            <a:r>
              <a:rPr lang="en-GB" sz="2400" b="1" dirty="0" smtClean="0">
                <a:solidFill>
                  <a:srgbClr val="FF0000"/>
                </a:solidFill>
                <a:latin typeface="Times New Roman" panose="02020603050405020304" pitchFamily="18" charset="0"/>
                <a:cs typeface="Times New Roman" panose="02020603050405020304" pitchFamily="18" charset="0"/>
              </a:rPr>
              <a:t>			tracking</a:t>
            </a:r>
            <a:r>
              <a:rPr lang="en-GB" sz="2400" dirty="0">
                <a:latin typeface="Times New Roman" panose="02020603050405020304" pitchFamily="18" charset="0"/>
                <a:cs typeface="Times New Roman" panose="02020603050405020304" pitchFamily="18" charset="0"/>
              </a:rPr>
              <a:t>, and </a:t>
            </a:r>
            <a:r>
              <a:rPr lang="en-GB" sz="2400" b="1" dirty="0">
                <a:solidFill>
                  <a:srgbClr val="FF0000"/>
                </a:solidFill>
                <a:latin typeface="Times New Roman" panose="02020603050405020304" pitchFamily="18" charset="0"/>
                <a:cs typeface="Times New Roman" panose="02020603050405020304" pitchFamily="18" charset="0"/>
              </a:rPr>
              <a:t>controlling</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changes</a:t>
            </a:r>
            <a:r>
              <a:rPr lang="en-GB" sz="2400" dirty="0">
                <a:latin typeface="Times New Roman" panose="02020603050405020304" pitchFamily="18" charset="0"/>
                <a:cs typeface="Times New Roman" panose="02020603050405020304" pitchFamily="18" charset="0"/>
              </a:rPr>
              <a:t> to the </a:t>
            </a:r>
            <a:r>
              <a:rPr lang="en-GB" sz="2400" b="1" dirty="0" smtClean="0">
                <a:latin typeface="Times New Roman" panose="02020603050405020304" pitchFamily="18" charset="0"/>
                <a:cs typeface="Times New Roman" panose="02020603050405020304" pitchFamily="18" charset="0"/>
              </a:rPr>
              <a:t>requirements</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of </a:t>
            </a:r>
            <a:r>
              <a:rPr lang="en-GB" sz="2400" dirty="0" smtClean="0">
                <a:latin typeface="Times New Roman" panose="02020603050405020304" pitchFamily="18" charset="0"/>
                <a:cs typeface="Times New Roman" panose="02020603050405020304" pitchFamily="18" charset="0"/>
              </a:rPr>
              <a:t>a</a:t>
            </a:r>
          </a:p>
          <a:p>
            <a:pPr marL="0" indent="0" algn="just">
              <a:lnSpc>
                <a:spcPct val="150000"/>
              </a:lnSpc>
              <a:spcBef>
                <a:spcPts val="0"/>
              </a:spcBef>
              <a:buNone/>
            </a:pPr>
            <a:r>
              <a:rPr lang="en-GB" sz="2400" b="1" dirty="0">
                <a:solidFill>
                  <a:srgbClr val="6600CC"/>
                </a:solidFill>
                <a:latin typeface="Times New Roman" panose="02020603050405020304" pitchFamily="18" charset="0"/>
                <a:cs typeface="Times New Roman" panose="02020603050405020304" pitchFamily="18" charset="0"/>
              </a:rPr>
              <a:t>	</a:t>
            </a:r>
            <a:r>
              <a:rPr lang="en-GB" sz="2400" b="1" dirty="0" smtClean="0">
                <a:solidFill>
                  <a:srgbClr val="6600CC"/>
                </a:solidFill>
                <a:latin typeface="Times New Roman" panose="02020603050405020304" pitchFamily="18" charset="0"/>
                <a:cs typeface="Times New Roman" panose="02020603050405020304" pitchFamily="18" charset="0"/>
              </a:rPr>
              <a:t>		software/system</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throughout the </a:t>
            </a:r>
            <a:r>
              <a:rPr lang="en-GB" sz="2400" b="1" dirty="0">
                <a:solidFill>
                  <a:srgbClr val="6600CC"/>
                </a:solidFill>
                <a:latin typeface="Times New Roman" panose="02020603050405020304" pitchFamily="18" charset="0"/>
                <a:cs typeface="Times New Roman" panose="02020603050405020304" pitchFamily="18" charset="0"/>
              </a:rPr>
              <a:t>software</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development</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lifecycle</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The </a:t>
            </a:r>
            <a:r>
              <a:rPr lang="en-GB" sz="2400" b="1" dirty="0">
                <a:solidFill>
                  <a:srgbClr val="990033"/>
                </a:solidFill>
                <a:latin typeface="Times New Roman" panose="02020603050405020304" pitchFamily="18" charset="0"/>
                <a:cs typeface="Times New Roman" panose="02020603050405020304" pitchFamily="18" charset="0"/>
              </a:rPr>
              <a:t>goal</a:t>
            </a:r>
            <a:r>
              <a:rPr lang="en-GB" sz="2400" dirty="0">
                <a:latin typeface="Times New Roman" panose="02020603050405020304" pitchFamily="18" charset="0"/>
                <a:cs typeface="Times New Roman" panose="02020603050405020304" pitchFamily="18" charset="0"/>
              </a:rPr>
              <a:t> of </a:t>
            </a:r>
            <a:r>
              <a:rPr lang="en-GB" sz="2400" b="1" dirty="0">
                <a:solidFill>
                  <a:srgbClr val="990033"/>
                </a:solidFill>
                <a:latin typeface="Times New Roman" panose="02020603050405020304" pitchFamily="18" charset="0"/>
                <a:cs typeface="Times New Roman" panose="02020603050405020304" pitchFamily="18" charset="0"/>
              </a:rPr>
              <a:t>requirement</a:t>
            </a:r>
            <a:r>
              <a:rPr lang="en-GB" sz="2400" dirty="0">
                <a:latin typeface="Times New Roman" panose="02020603050405020304" pitchFamily="18" charset="0"/>
                <a:cs typeface="Times New Roman" panose="02020603050405020304" pitchFamily="18" charset="0"/>
              </a:rPr>
              <a:t> </a:t>
            </a:r>
            <a:r>
              <a:rPr lang="en-GB" sz="2400" b="1" dirty="0">
                <a:solidFill>
                  <a:srgbClr val="990033"/>
                </a:solidFill>
                <a:latin typeface="Times New Roman" panose="02020603050405020304" pitchFamily="18" charset="0"/>
                <a:cs typeface="Times New Roman" panose="02020603050405020304" pitchFamily="18" charset="0"/>
              </a:rPr>
              <a:t>management</a:t>
            </a:r>
            <a:r>
              <a:rPr lang="en-GB" sz="2400" dirty="0">
                <a:latin typeface="Times New Roman" panose="02020603050405020304" pitchFamily="18" charset="0"/>
                <a:cs typeface="Times New Roman" panose="02020603050405020304" pitchFamily="18" charset="0"/>
              </a:rPr>
              <a:t> is to </a:t>
            </a:r>
            <a:r>
              <a:rPr lang="en-GB" sz="2400" b="1" dirty="0">
                <a:solidFill>
                  <a:srgbClr val="660033"/>
                </a:solidFill>
                <a:latin typeface="Times New Roman" panose="02020603050405020304" pitchFamily="18" charset="0"/>
                <a:cs typeface="Times New Roman" panose="02020603050405020304" pitchFamily="18" charset="0"/>
              </a:rPr>
              <a:t>ensure</a:t>
            </a:r>
            <a:r>
              <a:rPr lang="en-GB" sz="2400" dirty="0">
                <a:latin typeface="Times New Roman" panose="02020603050405020304" pitchFamily="18" charset="0"/>
                <a:cs typeface="Times New Roman" panose="02020603050405020304" pitchFamily="18" charset="0"/>
              </a:rPr>
              <a:t> that the </a:t>
            </a:r>
            <a:endParaRPr lang="en-GB"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400" b="1" dirty="0">
                <a:solidFill>
                  <a:srgbClr val="660033"/>
                </a:solidFill>
                <a:latin typeface="Times New Roman" panose="02020603050405020304" pitchFamily="18" charset="0"/>
                <a:cs typeface="Times New Roman" panose="02020603050405020304" pitchFamily="18" charset="0"/>
              </a:rPr>
              <a:t>	</a:t>
            </a:r>
            <a:r>
              <a:rPr lang="en-GB" sz="2400" b="1" dirty="0" smtClean="0">
                <a:solidFill>
                  <a:srgbClr val="660033"/>
                </a:solidFill>
                <a:latin typeface="Times New Roman" panose="02020603050405020304" pitchFamily="18" charset="0"/>
                <a:cs typeface="Times New Roman" panose="02020603050405020304" pitchFamily="18" charset="0"/>
              </a:rPr>
              <a:t>		specified</a:t>
            </a:r>
            <a:r>
              <a:rPr lang="en-GB" sz="2400" dirty="0" smtClean="0">
                <a:latin typeface="Times New Roman" panose="02020603050405020304" pitchFamily="18" charset="0"/>
                <a:cs typeface="Times New Roman" panose="02020603050405020304" pitchFamily="18" charset="0"/>
              </a:rPr>
              <a:t> </a:t>
            </a:r>
            <a:r>
              <a:rPr lang="en-GB" sz="2400" b="1" dirty="0">
                <a:solidFill>
                  <a:srgbClr val="660033"/>
                </a:solidFill>
                <a:latin typeface="Times New Roman" panose="02020603050405020304" pitchFamily="18" charset="0"/>
                <a:cs typeface="Times New Roman" panose="02020603050405020304" pitchFamily="18" charset="0"/>
              </a:rPr>
              <a:t>requirements</a:t>
            </a:r>
            <a:r>
              <a:rPr lang="en-GB" sz="2400" dirty="0">
                <a:latin typeface="Times New Roman" panose="02020603050405020304" pitchFamily="18" charset="0"/>
                <a:cs typeface="Times New Roman" panose="02020603050405020304" pitchFamily="18" charset="0"/>
              </a:rPr>
              <a:t> </a:t>
            </a:r>
            <a:r>
              <a:rPr lang="en-GB" sz="2400" b="1" dirty="0">
                <a:solidFill>
                  <a:srgbClr val="660033"/>
                </a:solidFill>
                <a:latin typeface="Times New Roman" panose="02020603050405020304" pitchFamily="18" charset="0"/>
                <a:cs typeface="Times New Roman" panose="02020603050405020304" pitchFamily="18" charset="0"/>
              </a:rPr>
              <a:t>accurately</a:t>
            </a:r>
            <a:r>
              <a:rPr lang="en-GB" sz="2400" dirty="0">
                <a:latin typeface="Times New Roman" panose="02020603050405020304" pitchFamily="18" charset="0"/>
                <a:cs typeface="Times New Roman" panose="02020603050405020304" pitchFamily="18" charset="0"/>
              </a:rPr>
              <a:t> </a:t>
            </a:r>
            <a:r>
              <a:rPr lang="en-GB" sz="2400" b="1" dirty="0">
                <a:solidFill>
                  <a:srgbClr val="D60093"/>
                </a:solidFill>
                <a:latin typeface="Times New Roman" panose="02020603050405020304" pitchFamily="18" charset="0"/>
                <a:cs typeface="Times New Roman" panose="02020603050405020304" pitchFamily="18" charset="0"/>
              </a:rPr>
              <a:t>represent</a:t>
            </a:r>
            <a:r>
              <a:rPr lang="en-GB" sz="2400" dirty="0">
                <a:latin typeface="Times New Roman" panose="02020603050405020304" pitchFamily="18" charset="0"/>
                <a:cs typeface="Times New Roman" panose="02020603050405020304" pitchFamily="18" charset="0"/>
              </a:rPr>
              <a:t> </a:t>
            </a:r>
            <a:r>
              <a:rPr lang="en-GB" sz="2400" b="1" dirty="0">
                <a:solidFill>
                  <a:srgbClr val="D60093"/>
                </a:solidFill>
                <a:latin typeface="Times New Roman" panose="02020603050405020304" pitchFamily="18" charset="0"/>
                <a:cs typeface="Times New Roman" panose="02020603050405020304" pitchFamily="18" charset="0"/>
              </a:rPr>
              <a:t>stakeholders</a:t>
            </a:r>
            <a:r>
              <a:rPr lang="en-GB" sz="2400" dirty="0">
                <a:latin typeface="Times New Roman" panose="02020603050405020304" pitchFamily="18" charset="0"/>
                <a:cs typeface="Times New Roman" panose="02020603050405020304" pitchFamily="18" charset="0"/>
              </a:rPr>
              <a:t>' </a:t>
            </a:r>
            <a:r>
              <a:rPr lang="en-GB" sz="2400" b="1" dirty="0">
                <a:solidFill>
                  <a:srgbClr val="D60093"/>
                </a:solidFill>
                <a:latin typeface="Times New Roman" panose="02020603050405020304" pitchFamily="18" charset="0"/>
                <a:cs typeface="Times New Roman" panose="02020603050405020304" pitchFamily="18" charset="0"/>
              </a:rPr>
              <a:t>needs</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		and </a:t>
            </a:r>
            <a:r>
              <a:rPr lang="en-GB" sz="2400" b="1" dirty="0">
                <a:latin typeface="Times New Roman" panose="02020603050405020304" pitchFamily="18" charset="0"/>
                <a:cs typeface="Times New Roman" panose="02020603050405020304" pitchFamily="18" charset="0"/>
              </a:rPr>
              <a:t>expectations</a:t>
            </a:r>
            <a:r>
              <a:rPr lang="en-GB" sz="2400" dirty="0">
                <a:latin typeface="Times New Roman" panose="02020603050405020304" pitchFamily="18" charset="0"/>
                <a:cs typeface="Times New Roman" panose="02020603050405020304" pitchFamily="18" charset="0"/>
              </a:rPr>
              <a:t>, and that the </a:t>
            </a:r>
            <a:r>
              <a:rPr lang="en-GB" sz="2400" b="1" dirty="0">
                <a:solidFill>
                  <a:srgbClr val="FF0000"/>
                </a:solidFill>
                <a:latin typeface="Times New Roman" panose="02020603050405020304" pitchFamily="18" charset="0"/>
                <a:cs typeface="Times New Roman" panose="02020603050405020304" pitchFamily="18" charset="0"/>
              </a:rPr>
              <a:t>resulting </a:t>
            </a:r>
            <a:r>
              <a:rPr lang="en-GB" sz="2400" b="1" dirty="0" smtClean="0">
                <a:solidFill>
                  <a:srgbClr val="FF0000"/>
                </a:solidFill>
                <a:latin typeface="Times New Roman" panose="02020603050405020304" pitchFamily="18" charset="0"/>
                <a:cs typeface="Times New Roman" panose="02020603050405020304" pitchFamily="18" charset="0"/>
              </a:rPr>
              <a:t>software/system </a:t>
            </a:r>
          </a:p>
          <a:p>
            <a:pPr marL="0" indent="0" algn="just">
              <a:lnSpc>
                <a:spcPct val="150000"/>
              </a:lnSpc>
              <a:spcBef>
                <a:spcPts val="0"/>
              </a:spcBef>
              <a:buNone/>
            </a:pPr>
            <a:r>
              <a:rPr lang="en-GB" sz="2400" b="1" dirty="0">
                <a:solidFill>
                  <a:srgbClr val="FF0000"/>
                </a:solidFill>
                <a:latin typeface="Times New Roman" panose="02020603050405020304" pitchFamily="18" charset="0"/>
                <a:cs typeface="Times New Roman" panose="02020603050405020304" pitchFamily="18" charset="0"/>
              </a:rPr>
              <a:t>	</a:t>
            </a:r>
            <a:r>
              <a:rPr lang="en-GB" sz="2400" b="1" dirty="0" smtClean="0">
                <a:solidFill>
                  <a:srgbClr val="FF0000"/>
                </a:solidFill>
                <a:latin typeface="Times New Roman" panose="02020603050405020304" pitchFamily="18" charset="0"/>
                <a:cs typeface="Times New Roman" panose="02020603050405020304" pitchFamily="18" charset="0"/>
              </a:rPr>
              <a:t>		</a:t>
            </a:r>
            <a:r>
              <a:rPr lang="en-GB" sz="2400" b="1" dirty="0" smtClean="0">
                <a:solidFill>
                  <a:srgbClr val="0000CC"/>
                </a:solidFill>
                <a:latin typeface="Times New Roman" panose="02020603050405020304" pitchFamily="18" charset="0"/>
                <a:cs typeface="Times New Roman" panose="02020603050405020304" pitchFamily="18" charset="0"/>
              </a:rPr>
              <a:t>meets</a:t>
            </a:r>
            <a:r>
              <a:rPr lang="en-GB" sz="2400" dirty="0" smtClean="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those </a:t>
            </a:r>
            <a:r>
              <a:rPr lang="en-GB" sz="2400" b="1" dirty="0">
                <a:solidFill>
                  <a:srgbClr val="0000CC"/>
                </a:solidFill>
                <a:latin typeface="Times New Roman" panose="02020603050405020304" pitchFamily="18" charset="0"/>
                <a:cs typeface="Times New Roman" panose="02020603050405020304" pitchFamily="18" charset="0"/>
              </a:rPr>
              <a:t>requirements</a:t>
            </a:r>
            <a:r>
              <a:rPr lang="en-GB" sz="2400" dirty="0">
                <a:latin typeface="Times New Roman" panose="02020603050405020304" pitchFamily="18" charset="0"/>
                <a:cs typeface="Times New Roman" panose="02020603050405020304" pitchFamily="18" charset="0"/>
              </a:rPr>
              <a:t> </a:t>
            </a:r>
            <a:r>
              <a:rPr lang="en-GB" sz="2400" b="1" dirty="0">
                <a:solidFill>
                  <a:srgbClr val="0000CC"/>
                </a:solidFill>
                <a:latin typeface="Times New Roman" panose="02020603050405020304" pitchFamily="18" charset="0"/>
                <a:cs typeface="Times New Roman" panose="02020603050405020304" pitchFamily="18" charset="0"/>
              </a:rPr>
              <a:t>effectively</a:t>
            </a:r>
          </a:p>
        </p:txBody>
      </p:sp>
      <p:sp>
        <p:nvSpPr>
          <p:cNvPr id="2" name="Slide Number Placeholder 1"/>
          <p:cNvSpPr>
            <a:spLocks noGrp="1"/>
          </p:cNvSpPr>
          <p:nvPr>
            <p:ph type="sldNum" sz="quarter" idx="12"/>
          </p:nvPr>
        </p:nvSpPr>
        <p:spPr/>
        <p:txBody>
          <a:bodyPr/>
          <a:lstStyle/>
          <a:p>
            <a:pPr>
              <a:defRPr/>
            </a:pPr>
            <a:fld id="{53F3B5B6-B220-4614-9B9A-F440413B42E2}" type="slidenum">
              <a:rPr lang="en-US" smtClean="0">
                <a:solidFill>
                  <a:srgbClr val="04617B">
                    <a:shade val="90000"/>
                  </a:srgbClr>
                </a:solidFill>
              </a:rPr>
              <a:pPr>
                <a:defRPr/>
              </a:pPr>
              <a:t>79</a:t>
            </a:fld>
            <a:endParaRPr lang="en-US" dirty="0">
              <a:solidFill>
                <a:srgbClr val="04617B">
                  <a:shade val="90000"/>
                </a:srgbClr>
              </a:solidFill>
            </a:endParaRPr>
          </a:p>
        </p:txBody>
      </p:sp>
    </p:spTree>
    <p:extLst>
      <p:ext uri="{BB962C8B-B14F-4D97-AF65-F5344CB8AC3E}">
        <p14:creationId xmlns:p14="http://schemas.microsoft.com/office/powerpoint/2010/main" val="27453315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0218"/>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3.2 Software/System Requirements---</a:t>
            </a:r>
          </a:p>
        </p:txBody>
      </p:sp>
      <p:sp>
        <p:nvSpPr>
          <p:cNvPr id="3" name="Content Placeholder 2"/>
          <p:cNvSpPr>
            <a:spLocks noGrp="1"/>
          </p:cNvSpPr>
          <p:nvPr>
            <p:ph idx="1"/>
          </p:nvPr>
        </p:nvSpPr>
        <p:spPr>
          <a:xfrm>
            <a:off x="0" y="280219"/>
            <a:ext cx="12192000" cy="6577781"/>
          </a:xfrm>
        </p:spPr>
        <p:txBody>
          <a:bodyPr>
            <a:noAutofit/>
          </a:bodyPr>
          <a:lstStyle/>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A. Use cases</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Describe the </a:t>
            </a:r>
            <a:r>
              <a:rPr lang="en-GB" sz="2600" b="1" dirty="0">
                <a:solidFill>
                  <a:srgbClr val="D60093"/>
                </a:solidFill>
                <a:latin typeface="Times New Roman" panose="02020603050405020304" pitchFamily="18" charset="0"/>
                <a:cs typeface="Times New Roman" panose="02020603050405020304" pitchFamily="18" charset="0"/>
              </a:rPr>
              <a:t>interactions</a:t>
            </a:r>
            <a:r>
              <a:rPr lang="en-GB" sz="2600" dirty="0">
                <a:latin typeface="Times New Roman" panose="02020603050405020304" pitchFamily="18" charset="0"/>
                <a:cs typeface="Times New Roman" panose="02020603050405020304" pitchFamily="18" charset="0"/>
              </a:rPr>
              <a:t> between </a:t>
            </a:r>
            <a:r>
              <a:rPr lang="en-GB" sz="2600" b="1" dirty="0">
                <a:solidFill>
                  <a:srgbClr val="D60093"/>
                </a:solidFill>
                <a:latin typeface="Times New Roman" panose="02020603050405020304" pitchFamily="18" charset="0"/>
                <a:cs typeface="Times New Roman" panose="02020603050405020304" pitchFamily="18" charset="0"/>
              </a:rPr>
              <a:t>users</a:t>
            </a:r>
            <a:r>
              <a:rPr lang="en-GB" sz="2600" dirty="0">
                <a:latin typeface="Times New Roman" panose="02020603050405020304" pitchFamily="18" charset="0"/>
                <a:cs typeface="Times New Roman" panose="02020603050405020304" pitchFamily="18" charset="0"/>
              </a:rPr>
              <a:t> and the </a:t>
            </a:r>
            <a:r>
              <a:rPr lang="en-GB" sz="2600" b="1" dirty="0">
                <a:solidFill>
                  <a:srgbClr val="D60093"/>
                </a:solidFill>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to </a:t>
            </a:r>
            <a:r>
              <a:rPr lang="en-GB" sz="2600" b="1" dirty="0">
                <a:latin typeface="Times New Roman" panose="02020603050405020304" pitchFamily="18" charset="0"/>
                <a:cs typeface="Times New Roman" panose="02020603050405020304" pitchFamily="18" charset="0"/>
              </a:rPr>
              <a:t>achieve</a:t>
            </a:r>
            <a:r>
              <a:rPr lang="en-GB" sz="2600" dirty="0">
                <a:latin typeface="Times New Roman" panose="02020603050405020304" pitchFamily="18" charset="0"/>
                <a:cs typeface="Times New Roman" panose="02020603050405020304" pitchFamily="18" charset="0"/>
              </a:rPr>
              <a:t> specific </a:t>
            </a:r>
            <a:r>
              <a:rPr lang="en-GB" sz="2600" b="1" dirty="0">
                <a:latin typeface="Times New Roman" panose="02020603050405020304" pitchFamily="18" charset="0"/>
                <a:cs typeface="Times New Roman" panose="02020603050405020304" pitchFamily="18" charset="0"/>
              </a:rPr>
              <a:t>goals</a:t>
            </a:r>
            <a:r>
              <a:rPr lang="en-GB" sz="2600" dirty="0">
                <a:latin typeface="Times New Roman" panose="02020603050405020304" pitchFamily="18" charset="0"/>
                <a:cs typeface="Times New Roman" panose="02020603050405020304" pitchFamily="18" charset="0"/>
              </a:rPr>
              <a:t> or </a:t>
            </a:r>
            <a:r>
              <a:rPr lang="en-GB" sz="2600" b="1" dirty="0">
                <a:latin typeface="Times New Roman" panose="02020603050405020304" pitchFamily="18" charset="0"/>
                <a:cs typeface="Times New Roman" panose="02020603050405020304" pitchFamily="18" charset="0"/>
              </a:rPr>
              <a:t>tasks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B. Functional specifications</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Detailed </a:t>
            </a:r>
            <a:r>
              <a:rPr lang="en-GB" sz="2600" b="1" dirty="0">
                <a:solidFill>
                  <a:srgbClr val="660033"/>
                </a:solidFill>
                <a:latin typeface="Times New Roman" panose="02020603050405020304" pitchFamily="18" charset="0"/>
                <a:cs typeface="Times New Roman" panose="02020603050405020304" pitchFamily="18" charset="0"/>
              </a:rPr>
              <a:t>descriptions</a:t>
            </a:r>
            <a:r>
              <a:rPr lang="en-GB" sz="2600" dirty="0">
                <a:latin typeface="Times New Roman" panose="02020603050405020304" pitchFamily="18" charset="0"/>
                <a:cs typeface="Times New Roman" panose="02020603050405020304" pitchFamily="18" charset="0"/>
              </a:rPr>
              <a:t> of </a:t>
            </a:r>
            <a:r>
              <a:rPr lang="en-GB" sz="2600" b="1" dirty="0">
                <a:solidFill>
                  <a:srgbClr val="660033"/>
                </a:solidFill>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a:t>
            </a:r>
            <a:r>
              <a:rPr lang="en-GB" sz="2600" b="1" dirty="0" err="1">
                <a:solidFill>
                  <a:srgbClr val="660033"/>
                </a:solidFill>
                <a:latin typeface="Times New Roman" panose="02020603050405020304" pitchFamily="18" charset="0"/>
                <a:cs typeface="Times New Roman" panose="02020603050405020304" pitchFamily="18" charset="0"/>
              </a:rPr>
              <a:t>behaviors</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inputs</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outputs</a:t>
            </a:r>
            <a:r>
              <a:rPr lang="en-GB" sz="2600" dirty="0">
                <a:latin typeface="Times New Roman" panose="02020603050405020304" pitchFamily="18" charset="0"/>
                <a:cs typeface="Times New Roman" panose="02020603050405020304" pitchFamily="18" charset="0"/>
              </a:rPr>
              <a:t>, and </a:t>
            </a:r>
            <a:r>
              <a:rPr lang="en-GB" sz="2600" b="1" dirty="0">
                <a:solidFill>
                  <a:srgbClr val="660033"/>
                </a:solidFill>
                <a:latin typeface="Times New Roman" panose="02020603050405020304" pitchFamily="18" charset="0"/>
                <a:cs typeface="Times New Roman" panose="02020603050405020304" pitchFamily="18" charset="0"/>
              </a:rPr>
              <a:t>processing</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logic</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C. Business rules</a:t>
            </a:r>
          </a:p>
          <a:p>
            <a:pPr algn="just">
              <a:lnSpc>
                <a:spcPct val="150000"/>
              </a:lnSpc>
              <a:spcBef>
                <a:spcPts val="0"/>
              </a:spcBef>
              <a:buFont typeface="Wingdings" panose="05000000000000000000" pitchFamily="2" charset="2"/>
              <a:buChar char="ü"/>
            </a:pPr>
            <a:r>
              <a:rPr lang="en-GB" sz="2600" b="1" dirty="0">
                <a:latin typeface="Times New Roman" panose="02020603050405020304" pitchFamily="18" charset="0"/>
                <a:cs typeface="Times New Roman" panose="02020603050405020304" pitchFamily="18" charset="0"/>
              </a:rPr>
              <a:t>Constraints</a:t>
            </a:r>
            <a:r>
              <a:rPr lang="en-GB" sz="2600" dirty="0">
                <a:latin typeface="Times New Roman" panose="02020603050405020304" pitchFamily="18" charset="0"/>
                <a:cs typeface="Times New Roman" panose="02020603050405020304" pitchFamily="18" charset="0"/>
              </a:rPr>
              <a:t> or </a:t>
            </a:r>
            <a:r>
              <a:rPr lang="en-GB" sz="2600" b="1" dirty="0">
                <a:latin typeface="Times New Roman" panose="02020603050405020304" pitchFamily="18" charset="0"/>
                <a:cs typeface="Times New Roman" panose="02020603050405020304" pitchFamily="18" charset="0"/>
              </a:rPr>
              <a:t>conditions</a:t>
            </a:r>
            <a:r>
              <a:rPr lang="en-GB" sz="2600" dirty="0">
                <a:latin typeface="Times New Roman" panose="02020603050405020304" pitchFamily="18" charset="0"/>
                <a:cs typeface="Times New Roman" panose="02020603050405020304" pitchFamily="18" charset="0"/>
              </a:rPr>
              <a:t> that </a:t>
            </a:r>
            <a:r>
              <a:rPr lang="en-GB" sz="2600" b="1" dirty="0">
                <a:solidFill>
                  <a:srgbClr val="006600"/>
                </a:solidFill>
                <a:latin typeface="Times New Roman" panose="02020603050405020304" pitchFamily="18" charset="0"/>
                <a:cs typeface="Times New Roman" panose="02020603050405020304" pitchFamily="18" charset="0"/>
              </a:rPr>
              <a:t>define</a:t>
            </a:r>
            <a:r>
              <a:rPr lang="en-GB" sz="2600" dirty="0">
                <a:latin typeface="Times New Roman" panose="02020603050405020304" pitchFamily="18" charset="0"/>
                <a:cs typeface="Times New Roman" panose="02020603050405020304" pitchFamily="18" charset="0"/>
              </a:rPr>
              <a:t> how the </a:t>
            </a:r>
            <a:r>
              <a:rPr lang="en-GB" sz="2600" b="1" dirty="0">
                <a:solidFill>
                  <a:srgbClr val="006600"/>
                </a:solidFill>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should </a:t>
            </a:r>
            <a:r>
              <a:rPr lang="en-GB" sz="2600" b="1" dirty="0">
                <a:solidFill>
                  <a:srgbClr val="006600"/>
                </a:solidFill>
                <a:latin typeface="Times New Roman" panose="02020603050405020304" pitchFamily="18" charset="0"/>
                <a:cs typeface="Times New Roman" panose="02020603050405020304" pitchFamily="18" charset="0"/>
              </a:rPr>
              <a:t>behave</a:t>
            </a:r>
            <a:r>
              <a:rPr lang="en-GB" sz="2600" dirty="0">
                <a:latin typeface="Times New Roman" panose="02020603050405020304" pitchFamily="18" charset="0"/>
                <a:cs typeface="Times New Roman" panose="02020603050405020304" pitchFamily="18" charset="0"/>
              </a:rPr>
              <a:t> in </a:t>
            </a:r>
            <a:r>
              <a:rPr lang="en-GB" sz="2600" b="1" dirty="0">
                <a:solidFill>
                  <a:srgbClr val="006600"/>
                </a:solidFill>
                <a:latin typeface="Times New Roman" panose="02020603050405020304" pitchFamily="18" charset="0"/>
                <a:cs typeface="Times New Roman" panose="02020603050405020304" pitchFamily="18" charset="0"/>
              </a:rPr>
              <a:t>specific</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situations</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D. User stories</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Short, </a:t>
            </a:r>
            <a:r>
              <a:rPr lang="en-GB" sz="2600" b="1" dirty="0">
                <a:latin typeface="Times New Roman" panose="02020603050405020304" pitchFamily="18" charset="0"/>
                <a:cs typeface="Times New Roman" panose="02020603050405020304" pitchFamily="18" charset="0"/>
              </a:rPr>
              <a:t>informal</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descriptions</a:t>
            </a:r>
            <a:r>
              <a:rPr lang="en-GB" sz="2600" dirty="0">
                <a:latin typeface="Times New Roman" panose="02020603050405020304" pitchFamily="18" charset="0"/>
                <a:cs typeface="Times New Roman" panose="02020603050405020304" pitchFamily="18" charset="0"/>
              </a:rPr>
              <a:t> of </a:t>
            </a:r>
            <a:r>
              <a:rPr lang="en-GB" sz="2600" b="1" dirty="0">
                <a:solidFill>
                  <a:srgbClr val="FF0000"/>
                </a:solidFill>
                <a:latin typeface="Times New Roman" panose="02020603050405020304" pitchFamily="18" charset="0"/>
                <a:cs typeface="Times New Roman" panose="02020603050405020304" pitchFamily="18" charset="0"/>
              </a:rPr>
              <a:t>user requirements written</a:t>
            </a:r>
            <a:r>
              <a:rPr lang="en-GB" sz="2600" dirty="0">
                <a:solidFill>
                  <a:srgbClr val="FF0000"/>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from the </a:t>
            </a:r>
            <a:r>
              <a:rPr lang="en-GB" sz="2600" b="1" dirty="0">
                <a:solidFill>
                  <a:srgbClr val="FF0000"/>
                </a:solidFill>
                <a:latin typeface="Times New Roman" panose="02020603050405020304" pitchFamily="18" charset="0"/>
                <a:cs typeface="Times New Roman" panose="02020603050405020304" pitchFamily="18" charset="0"/>
              </a:rPr>
              <a:t>perspective</a:t>
            </a:r>
            <a:r>
              <a:rPr lang="en-GB" sz="2600" dirty="0">
                <a:latin typeface="Times New Roman" panose="02020603050405020304" pitchFamily="18" charset="0"/>
                <a:cs typeface="Times New Roman" panose="02020603050405020304" pitchFamily="18" charset="0"/>
              </a:rPr>
              <a:t> of an </a:t>
            </a:r>
            <a:r>
              <a:rPr lang="en-GB" sz="2600" b="1" dirty="0">
                <a:solidFill>
                  <a:srgbClr val="FF0000"/>
                </a:solidFill>
                <a:latin typeface="Times New Roman" panose="02020603050405020304" pitchFamily="18" charset="0"/>
                <a:cs typeface="Times New Roman" panose="02020603050405020304" pitchFamily="18" charset="0"/>
              </a:rPr>
              <a:t>end</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user</a:t>
            </a:r>
            <a:r>
              <a:rPr lang="en-GB" sz="26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22135F09-8F67-4CD9-BE14-FD825BACE1E6}" type="slidenum">
              <a:rPr lang="en-GB" smtClean="0"/>
              <a:t>8</a:t>
            </a:fld>
            <a:endParaRPr lang="en-GB"/>
          </a:p>
        </p:txBody>
      </p:sp>
    </p:spTree>
    <p:extLst>
      <p:ext uri="{BB962C8B-B14F-4D97-AF65-F5344CB8AC3E}">
        <p14:creationId xmlns:p14="http://schemas.microsoft.com/office/powerpoint/2010/main" val="3168993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280218"/>
          </a:xfrm>
        </p:spPr>
        <p:txBody>
          <a:bodyPr>
            <a:noAutofit/>
          </a:bodyPr>
          <a:lstStyle/>
          <a:p>
            <a:pPr algn="ctr"/>
            <a:r>
              <a:rPr lang="en-GB" sz="2800" b="1" dirty="0">
                <a:solidFill>
                  <a:srgbClr val="FF0000"/>
                </a:solidFill>
                <a:latin typeface="Times New Roman" panose="02020603050405020304" pitchFamily="18" charset="0"/>
                <a:cs typeface="Times New Roman" panose="02020603050405020304" pitchFamily="18" charset="0"/>
              </a:rPr>
              <a:t>3.2 Software/System Requirements-----</a:t>
            </a:r>
          </a:p>
        </p:txBody>
      </p:sp>
      <p:sp>
        <p:nvSpPr>
          <p:cNvPr id="3" name="Content Placeholder 2"/>
          <p:cNvSpPr>
            <a:spLocks noGrp="1"/>
          </p:cNvSpPr>
          <p:nvPr>
            <p:ph idx="1"/>
          </p:nvPr>
        </p:nvSpPr>
        <p:spPr>
          <a:xfrm>
            <a:off x="0" y="280219"/>
            <a:ext cx="12192000" cy="6577781"/>
          </a:xfrm>
        </p:spPr>
        <p:txBody>
          <a:bodyPr>
            <a:noAutofit/>
          </a:bodyPr>
          <a:lstStyle/>
          <a:p>
            <a:pPr marL="0" indent="0" algn="just">
              <a:lnSpc>
                <a:spcPct val="150000"/>
              </a:lnSpc>
              <a:spcBef>
                <a:spcPts val="0"/>
              </a:spcBef>
              <a:buNone/>
            </a:pPr>
            <a:r>
              <a:rPr lang="en-GB" sz="2600" b="1" dirty="0">
                <a:solidFill>
                  <a:srgbClr val="0000CC"/>
                </a:solidFill>
                <a:latin typeface="Times New Roman" panose="02020603050405020304" pitchFamily="18" charset="0"/>
                <a:cs typeface="Times New Roman" panose="02020603050405020304" pitchFamily="18" charset="0"/>
              </a:rPr>
              <a:t>2. Non-functional Requirements</a:t>
            </a:r>
            <a:endParaRPr lang="en-GB" sz="2600" dirty="0">
              <a:solidFill>
                <a:srgbClr val="00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These specify the </a:t>
            </a:r>
            <a:r>
              <a:rPr lang="en-GB" sz="2600" b="1" dirty="0">
                <a:solidFill>
                  <a:srgbClr val="660033"/>
                </a:solidFill>
                <a:latin typeface="Times New Roman" panose="02020603050405020304" pitchFamily="18" charset="0"/>
                <a:cs typeface="Times New Roman" panose="02020603050405020304" pitchFamily="18" charset="0"/>
              </a:rPr>
              <a:t>quality attributes</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performance characteristics,</a:t>
            </a:r>
            <a:r>
              <a:rPr lang="en-GB" sz="2600" dirty="0">
                <a:solidFill>
                  <a:srgbClr val="660033"/>
                </a:solidFill>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and </a:t>
            </a:r>
          </a:p>
          <a:p>
            <a:pPr marL="0" indent="0" algn="just">
              <a:lnSpc>
                <a:spcPct val="150000"/>
              </a:lnSpc>
              <a:spcBef>
                <a:spcPts val="0"/>
              </a:spcBef>
              <a:buNone/>
            </a:pPr>
            <a:r>
              <a:rPr lang="en-GB" sz="2600" b="1" dirty="0">
                <a:solidFill>
                  <a:srgbClr val="660033"/>
                </a:solidFill>
                <a:latin typeface="Times New Roman" panose="02020603050405020304" pitchFamily="18" charset="0"/>
                <a:cs typeface="Times New Roman" panose="02020603050405020304" pitchFamily="18" charset="0"/>
              </a:rPr>
              <a:t>			constraints</a:t>
            </a:r>
            <a:r>
              <a:rPr lang="en-GB" sz="2600" dirty="0">
                <a:latin typeface="Times New Roman" panose="02020603050405020304" pitchFamily="18" charset="0"/>
                <a:cs typeface="Times New Roman" panose="02020603050405020304" pitchFamily="18" charset="0"/>
              </a:rPr>
              <a:t> that the </a:t>
            </a:r>
            <a:r>
              <a:rPr lang="en-GB" sz="2600" b="1" dirty="0">
                <a:solidFill>
                  <a:srgbClr val="660033"/>
                </a:solidFill>
                <a:latin typeface="Times New Roman" panose="02020603050405020304" pitchFamily="18" charset="0"/>
                <a:cs typeface="Times New Roman" panose="02020603050405020304" pitchFamily="18" charset="0"/>
              </a:rPr>
              <a:t>software</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must adhere to. </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Non-functional requirements </a:t>
            </a:r>
            <a:r>
              <a:rPr lang="en-GB" sz="2600" dirty="0">
                <a:latin typeface="Times New Roman" panose="02020603050405020304" pitchFamily="18" charset="0"/>
                <a:cs typeface="Times New Roman" panose="02020603050405020304" pitchFamily="18" charset="0"/>
              </a:rPr>
              <a:t>typically </a:t>
            </a:r>
            <a:r>
              <a:rPr lang="en-GB" sz="2600" b="1" dirty="0">
                <a:solidFill>
                  <a:srgbClr val="660033"/>
                </a:solidFill>
                <a:latin typeface="Times New Roman" panose="02020603050405020304" pitchFamily="18" charset="0"/>
                <a:cs typeface="Times New Roman" panose="02020603050405020304" pitchFamily="18" charset="0"/>
              </a:rPr>
              <a:t>answer</a:t>
            </a:r>
            <a:r>
              <a:rPr lang="en-GB" sz="2600" dirty="0">
                <a:latin typeface="Times New Roman" panose="02020603050405020304" pitchFamily="18" charset="0"/>
                <a:cs typeface="Times New Roman" panose="02020603050405020304" pitchFamily="18" charset="0"/>
              </a:rPr>
              <a:t> the </a:t>
            </a:r>
            <a:r>
              <a:rPr lang="en-GB" sz="2600" b="1" dirty="0">
                <a:solidFill>
                  <a:srgbClr val="660033"/>
                </a:solidFill>
                <a:latin typeface="Times New Roman" panose="02020603050405020304" pitchFamily="18" charset="0"/>
                <a:cs typeface="Times New Roman" panose="02020603050405020304" pitchFamily="18" charset="0"/>
              </a:rPr>
              <a:t>question</a:t>
            </a:r>
            <a:r>
              <a:rPr lang="en-GB"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GB" sz="2600" b="1" dirty="0">
                <a:solidFill>
                  <a:srgbClr val="FF0000"/>
                </a:solidFill>
                <a:latin typeface="Times New Roman" panose="02020603050405020304" pitchFamily="18" charset="0"/>
                <a:cs typeface="Times New Roman" panose="02020603050405020304" pitchFamily="18" charset="0"/>
              </a:rPr>
              <a:t>			"How well does the system perform?</a:t>
            </a:r>
            <a:r>
              <a:rPr lang="en-GB" sz="2600" dirty="0">
                <a:latin typeface="Times New Roman" panose="02020603050405020304" pitchFamily="18" charset="0"/>
                <a:cs typeface="Times New Roman" panose="02020603050405020304" pitchFamily="18" charset="0"/>
              </a:rPr>
              <a:t>" and may </a:t>
            </a:r>
            <a:r>
              <a:rPr lang="en-GB" sz="2600" b="1" dirty="0">
                <a:latin typeface="Times New Roman" panose="02020603050405020304" pitchFamily="18" charset="0"/>
                <a:cs typeface="Times New Roman" panose="02020603050405020304" pitchFamily="18" charset="0"/>
              </a:rPr>
              <a:t>include</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A. Performance</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related to </a:t>
            </a:r>
            <a:r>
              <a:rPr lang="en-GB" sz="2600" b="1" dirty="0">
                <a:solidFill>
                  <a:srgbClr val="006600"/>
                </a:solidFill>
                <a:latin typeface="Times New Roman" panose="02020603050405020304" pitchFamily="18" charset="0"/>
                <a:cs typeface="Times New Roman" panose="02020603050405020304" pitchFamily="18" charset="0"/>
              </a:rPr>
              <a:t>response</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time</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throughput</a:t>
            </a:r>
            <a:r>
              <a:rPr lang="en-GB" sz="2600" dirty="0">
                <a:latin typeface="Times New Roman" panose="02020603050405020304" pitchFamily="18" charset="0"/>
                <a:cs typeface="Times New Roman" panose="02020603050405020304" pitchFamily="18" charset="0"/>
              </a:rPr>
              <a:t>, and </a:t>
            </a:r>
            <a:r>
              <a:rPr lang="en-GB" sz="2600" b="1" dirty="0">
                <a:solidFill>
                  <a:srgbClr val="006600"/>
                </a:solidFill>
                <a:latin typeface="Times New Roman" panose="02020603050405020304" pitchFamily="18" charset="0"/>
                <a:cs typeface="Times New Roman" panose="02020603050405020304" pitchFamily="18" charset="0"/>
              </a:rPr>
              <a:t>resource</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utilization</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B. Reliability: </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related to </a:t>
            </a:r>
            <a:r>
              <a:rPr lang="en-GB" sz="2600" b="1" dirty="0">
                <a:solidFill>
                  <a:srgbClr val="660033"/>
                </a:solidFill>
                <a:latin typeface="Times New Roman" panose="02020603050405020304" pitchFamily="18" charset="0"/>
                <a:cs typeface="Times New Roman" panose="02020603050405020304" pitchFamily="18" charset="0"/>
              </a:rPr>
              <a:t>system</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availability</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fault</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tolerance</a:t>
            </a:r>
            <a:r>
              <a:rPr lang="en-GB" sz="2600" dirty="0">
                <a:latin typeface="Times New Roman" panose="02020603050405020304" pitchFamily="18" charset="0"/>
                <a:cs typeface="Times New Roman" panose="02020603050405020304" pitchFamily="18" charset="0"/>
              </a:rPr>
              <a:t>, and </a:t>
            </a:r>
            <a:r>
              <a:rPr lang="en-GB" sz="2600" b="1" dirty="0">
                <a:solidFill>
                  <a:srgbClr val="660033"/>
                </a:solidFill>
                <a:latin typeface="Times New Roman" panose="02020603050405020304" pitchFamily="18" charset="0"/>
                <a:cs typeface="Times New Roman" panose="02020603050405020304" pitchFamily="18" charset="0"/>
              </a:rPr>
              <a:t>error</a:t>
            </a:r>
            <a:r>
              <a:rPr lang="en-GB" sz="2600" dirty="0">
                <a:latin typeface="Times New Roman" panose="02020603050405020304" pitchFamily="18" charset="0"/>
                <a:cs typeface="Times New Roman" panose="02020603050405020304" pitchFamily="18" charset="0"/>
              </a:rPr>
              <a:t> </a:t>
            </a:r>
            <a:r>
              <a:rPr lang="en-GB" sz="2600" b="1" dirty="0">
                <a:solidFill>
                  <a:srgbClr val="660033"/>
                </a:solidFill>
                <a:latin typeface="Times New Roman" panose="02020603050405020304" pitchFamily="18" charset="0"/>
                <a:cs typeface="Times New Roman" panose="02020603050405020304" pitchFamily="18" charset="0"/>
              </a:rPr>
              <a:t>handling</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b="1" dirty="0">
                <a:solidFill>
                  <a:srgbClr val="6600CC"/>
                </a:solidFill>
                <a:latin typeface="Times New Roman" panose="02020603050405020304" pitchFamily="18" charset="0"/>
                <a:cs typeface="Times New Roman" panose="02020603050405020304" pitchFamily="18" charset="0"/>
              </a:rPr>
              <a:t>C. Usability: </a:t>
            </a:r>
          </a:p>
          <a:p>
            <a:pPr algn="just">
              <a:lnSpc>
                <a:spcPct val="150000"/>
              </a:lnSpc>
              <a:spcBef>
                <a:spcPts val="0"/>
              </a:spcBef>
              <a:buFont typeface="Wingdings" panose="05000000000000000000" pitchFamily="2" charset="2"/>
              <a:buChar char="§"/>
            </a:pPr>
            <a:r>
              <a:rPr lang="en-GB" sz="2600" b="1" dirty="0">
                <a:latin typeface="Times New Roman" panose="02020603050405020304" pitchFamily="18" charset="0"/>
                <a:cs typeface="Times New Roman" panose="02020603050405020304" pitchFamily="18" charset="0"/>
              </a:rPr>
              <a:t>Requirements</a:t>
            </a:r>
            <a:r>
              <a:rPr lang="en-GB" sz="2600" dirty="0">
                <a:latin typeface="Times New Roman" panose="02020603050405020304" pitchFamily="18" charset="0"/>
                <a:cs typeface="Times New Roman" panose="02020603050405020304" pitchFamily="18" charset="0"/>
              </a:rPr>
              <a:t> related </a:t>
            </a:r>
            <a:r>
              <a:rPr lang="en-GB" sz="2600" b="1" dirty="0">
                <a:solidFill>
                  <a:srgbClr val="FF0000"/>
                </a:solidFill>
                <a:latin typeface="Times New Roman" panose="02020603050405020304" pitchFamily="18" charset="0"/>
                <a:cs typeface="Times New Roman" panose="02020603050405020304" pitchFamily="18" charset="0"/>
              </a:rPr>
              <a:t>to user interface design, accessibility, and user experience</a:t>
            </a:r>
            <a:r>
              <a:rPr lang="en-GB" sz="26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22135F09-8F67-4CD9-BE14-FD825BACE1E6}" type="slidenum">
              <a:rPr lang="en-GB" smtClean="0"/>
              <a:t>9</a:t>
            </a:fld>
            <a:endParaRPr lang="en-GB" dirty="0"/>
          </a:p>
        </p:txBody>
      </p:sp>
    </p:spTree>
    <p:extLst>
      <p:ext uri="{BB962C8B-B14F-4D97-AF65-F5344CB8AC3E}">
        <p14:creationId xmlns:p14="http://schemas.microsoft.com/office/powerpoint/2010/main" val="4045930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1114</TotalTime>
  <Words>3064</Words>
  <Application>Microsoft Office PowerPoint</Application>
  <PresentationFormat>Widescreen</PresentationFormat>
  <Paragraphs>893</Paragraphs>
  <Slides>79</Slides>
  <Notes>1</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79</vt:i4>
      </vt:variant>
    </vt:vector>
  </HeadingPairs>
  <TitlesOfParts>
    <vt:vector size="87" baseType="lpstr">
      <vt:lpstr>Arial</vt:lpstr>
      <vt:lpstr>Calibri</vt:lpstr>
      <vt:lpstr>Calibri Light</vt:lpstr>
      <vt:lpstr>Century Gothic</vt:lpstr>
      <vt:lpstr>Times New Roman</vt:lpstr>
      <vt:lpstr>Wingdings</vt:lpstr>
      <vt:lpstr>Wingdings 2</vt:lpstr>
      <vt:lpstr>Office Theme</vt:lpstr>
      <vt:lpstr>UNIT THREE</vt:lpstr>
      <vt:lpstr>3.1 System/Software Development Life Cycle </vt:lpstr>
      <vt:lpstr>3.1 System/Software Development Life Cycle---- </vt:lpstr>
      <vt:lpstr>3.1 System/Software Development Life Cycle---- </vt:lpstr>
      <vt:lpstr>3.1 System/Software Development Life Cycle---- </vt:lpstr>
      <vt:lpstr>3.1 System/Software Development Life Cycle---- </vt:lpstr>
      <vt:lpstr>3.2 Software/System Requirements</vt:lpstr>
      <vt:lpstr>3.2 Software/System Requirements---</vt:lpstr>
      <vt:lpstr>3.2 Software/System Requirements-----</vt:lpstr>
      <vt:lpstr>3.2 Software/System Requirements---</vt:lpstr>
      <vt:lpstr>3.2 Software/System Requirements---</vt:lpstr>
      <vt:lpstr>3.2 Software/System Requirements---</vt:lpstr>
      <vt:lpstr> 3.3 Requirements Engineering Process </vt:lpstr>
      <vt:lpstr> 3.3 Requirements Engineering Process----- </vt:lpstr>
      <vt:lpstr> 3.3 Requirements Engineering Process----- </vt:lpstr>
      <vt:lpstr> 3.3 Requirements Engineering Process----- </vt:lpstr>
      <vt:lpstr> 3.3 Requirements Engineering Process----- </vt:lpstr>
      <vt:lpstr> 3.3 Requirements Engineering Process----- </vt:lpstr>
      <vt:lpstr> 3.3 Requirements Engineering Process----- </vt:lpstr>
      <vt:lpstr> 3.5 Requirements Elicitation and Analysis </vt:lpstr>
      <vt:lpstr>1. Requirements Elicitation -------</vt:lpstr>
      <vt:lpstr>Requirements Elicitation Methods</vt:lpstr>
      <vt:lpstr>Requirements Elicitation Methods-----</vt:lpstr>
      <vt:lpstr>Requirements Elicitation Methods-----</vt:lpstr>
      <vt:lpstr>Requirements Elicitation Methods-----</vt:lpstr>
      <vt:lpstr>Requirements Elicitation Methods-----</vt:lpstr>
      <vt:lpstr>Requirements Elicitation Methods-----</vt:lpstr>
      <vt:lpstr>Requirements Elicitation Activities:</vt:lpstr>
      <vt:lpstr>1. Identifying Actors</vt:lpstr>
      <vt:lpstr>1. Identifying Actors----------</vt:lpstr>
      <vt:lpstr>Questions for Identifying Actors</vt:lpstr>
      <vt:lpstr>2. Identifying Scenarios</vt:lpstr>
      <vt:lpstr>2. Identifying Scenarios-----</vt:lpstr>
      <vt:lpstr>2. Identifying Scenarios-----</vt:lpstr>
      <vt:lpstr>2. Identifying Scenarios-----</vt:lpstr>
      <vt:lpstr>2. Identifying Scenarios-----</vt:lpstr>
      <vt:lpstr>2. Identifying Scenarios-----</vt:lpstr>
      <vt:lpstr>Questions for Identifying Scenarios </vt:lpstr>
      <vt:lpstr>2. Identifying Scenarios-----</vt:lpstr>
      <vt:lpstr>2. Sample example to Identifying Scenarios</vt:lpstr>
      <vt:lpstr>2. Sample example to Identifying Scenarios</vt:lpstr>
      <vt:lpstr>3. Identifying Use Cases </vt:lpstr>
      <vt:lpstr>3. Identifying Use Cases ---------- </vt:lpstr>
      <vt:lpstr>3. Identifying Use Cases ---------- </vt:lpstr>
      <vt:lpstr>3. Identifying Use Cases ---- </vt:lpstr>
      <vt:lpstr>3. Identifying Use Cases ---- </vt:lpstr>
      <vt:lpstr>Example: Use Cases</vt:lpstr>
      <vt:lpstr>Example: Use Cases------</vt:lpstr>
      <vt:lpstr>Example: Use Cases------</vt:lpstr>
      <vt:lpstr>Example: Use Cases------</vt:lpstr>
      <vt:lpstr>Example: Use Cases------</vt:lpstr>
      <vt:lpstr>Example: Use Cases------</vt:lpstr>
      <vt:lpstr>Example: Use Cases------</vt:lpstr>
      <vt:lpstr>4. Identifying Relationships</vt:lpstr>
      <vt:lpstr>4. Identifying Relationships-------</vt:lpstr>
      <vt:lpstr>4. Identifying Relationships-------</vt:lpstr>
      <vt:lpstr>4. Identifying Relationships-------</vt:lpstr>
      <vt:lpstr>4. Identifying Relationships-------</vt:lpstr>
      <vt:lpstr>4. Identifying Relationships-------</vt:lpstr>
      <vt:lpstr>4. Identifying Relationships-------</vt:lpstr>
      <vt:lpstr>4. Identifying Relationships-------</vt:lpstr>
      <vt:lpstr>Sample examples to Identify actors, Use Cases and Relationships</vt:lpstr>
      <vt:lpstr>Sample example to Identify Use Cases </vt:lpstr>
      <vt:lpstr>Sample example to Identify Use Cases </vt:lpstr>
      <vt:lpstr>2.2. Requirements Analysis</vt:lpstr>
      <vt:lpstr>2.2.1 Requirements Analysis Process</vt:lpstr>
      <vt:lpstr>Requirements Analysis process</vt:lpstr>
      <vt:lpstr>Requirements Analysis process-----</vt:lpstr>
      <vt:lpstr>Requirements Analysis process-----</vt:lpstr>
      <vt:lpstr>Requirements Analysis process-----</vt:lpstr>
      <vt:lpstr>Requirements Analysis process-----</vt:lpstr>
      <vt:lpstr>Requirements Analysis process-----</vt:lpstr>
      <vt:lpstr>3. Requirements Specifications</vt:lpstr>
      <vt:lpstr>4. Requirements Validation and Verification</vt:lpstr>
      <vt:lpstr>Validation Vs. Verification</vt:lpstr>
      <vt:lpstr>5. Requirements change</vt:lpstr>
      <vt:lpstr>5. Requirements change------</vt:lpstr>
      <vt:lpstr>5. Requirements change----</vt:lpstr>
      <vt:lpstr>6. Requirements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THREE</dc:title>
  <dc:creator>King</dc:creator>
  <cp:lastModifiedBy>King</cp:lastModifiedBy>
  <cp:revision>130</cp:revision>
  <dcterms:created xsi:type="dcterms:W3CDTF">2024-04-12T11:23:09Z</dcterms:created>
  <dcterms:modified xsi:type="dcterms:W3CDTF">2024-05-12T14:25:44Z</dcterms:modified>
</cp:coreProperties>
</file>