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7" r:id="rId2"/>
    <p:sldId id="483" r:id="rId3"/>
    <p:sldId id="547" r:id="rId4"/>
    <p:sldId id="549" r:id="rId5"/>
    <p:sldId id="551" r:id="rId6"/>
    <p:sldId id="553" r:id="rId7"/>
    <p:sldId id="484" r:id="rId8"/>
    <p:sldId id="555" r:id="rId9"/>
    <p:sldId id="557" r:id="rId10"/>
    <p:sldId id="485" r:id="rId11"/>
    <p:sldId id="486" r:id="rId12"/>
    <p:sldId id="487" r:id="rId13"/>
    <p:sldId id="488" r:id="rId14"/>
    <p:sldId id="489" r:id="rId15"/>
    <p:sldId id="491" r:id="rId16"/>
    <p:sldId id="492" r:id="rId17"/>
    <p:sldId id="559" r:id="rId18"/>
    <p:sldId id="561" r:id="rId19"/>
    <p:sldId id="563" r:id="rId20"/>
    <p:sldId id="493" r:id="rId21"/>
    <p:sldId id="494" r:id="rId22"/>
    <p:sldId id="495" r:id="rId23"/>
    <p:sldId id="496" r:id="rId24"/>
    <p:sldId id="497" r:id="rId25"/>
    <p:sldId id="498" r:id="rId26"/>
    <p:sldId id="499" r:id="rId27"/>
    <p:sldId id="565" r:id="rId28"/>
    <p:sldId id="566" r:id="rId29"/>
    <p:sldId id="569" r:id="rId30"/>
    <p:sldId id="571" r:id="rId31"/>
    <p:sldId id="573" r:id="rId32"/>
    <p:sldId id="583" r:id="rId33"/>
    <p:sldId id="503" r:id="rId34"/>
    <p:sldId id="577" r:id="rId35"/>
    <p:sldId id="579" r:id="rId36"/>
    <p:sldId id="581" r:id="rId37"/>
    <p:sldId id="506" r:id="rId38"/>
    <p:sldId id="507" r:id="rId39"/>
    <p:sldId id="567" r:id="rId40"/>
    <p:sldId id="509" r:id="rId41"/>
    <p:sldId id="538" r:id="rId42"/>
    <p:sldId id="539" r:id="rId43"/>
    <p:sldId id="585" r:id="rId44"/>
    <p:sldId id="587" r:id="rId45"/>
    <p:sldId id="544" r:id="rId46"/>
    <p:sldId id="54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0000FF"/>
    <a:srgbClr val="660033"/>
    <a:srgbClr val="FF0000"/>
    <a:srgbClr val="9900CC"/>
    <a:srgbClr val="6600CC"/>
    <a:srgbClr val="0000CC"/>
    <a:srgbClr val="00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B5851-002B-4995-843C-71913A3F561E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69034-115D-4607-82E6-758E49A11F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3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Behavioral</a:t>
            </a:r>
            <a:r>
              <a:rPr lang="en-GB" dirty="0"/>
              <a:t> diagrams in UML (Unified </a:t>
            </a:r>
            <a:r>
              <a:rPr lang="en-GB" dirty="0" err="1"/>
              <a:t>Modeling</a:t>
            </a:r>
            <a:r>
              <a:rPr lang="en-GB" dirty="0"/>
              <a:t> Language) represent the dynamic aspects of a system. </a:t>
            </a:r>
          </a:p>
          <a:p>
            <a:r>
              <a:rPr lang="en-GB" dirty="0"/>
              <a:t>They capture the </a:t>
            </a:r>
            <a:r>
              <a:rPr lang="en-GB" dirty="0" err="1"/>
              <a:t>behavior</a:t>
            </a:r>
            <a:r>
              <a:rPr lang="en-GB" dirty="0"/>
              <a:t> of the system and how it changes over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69034-115D-4607-82E6-758E49A11FA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49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Scenarios-An outline or model of an expected or supposed sequence of events.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7DF4AF1-2B08-4C83-987B-68A2CA94766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65037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D19448E-1F78-4844-A151-951294DBD10B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148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3AAC9A0-91D4-4E9F-9535-37E22147DC15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1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Semantics-The meaning of computer language constructing, in contrast to their form or syntax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8B183EC-1F58-4687-8722-32AF13EFEE3A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57527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Semantics-Reflecting intended structure and meaning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8F19249-82C6-48D8-ACCF-1EA94646EDBE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336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Semantics-Reflecting intended structure and meaning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8F19249-82C6-48D8-ACCF-1EA94646EDBE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3407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Semantics-Reflecting intended structure and meaning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8F19249-82C6-48D8-ACCF-1EA94646EDBE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0760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Semantics-Reflecting intended structure and meaning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8F19249-82C6-48D8-ACCF-1EA94646EDBE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34335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Stereotypes-is and extensibility mechanism of the UML, allowing a new element to be derived from an existing one </a:t>
            </a:r>
          </a:p>
          <a:p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with added specialization</a:t>
            </a:r>
          </a:p>
          <a:p>
            <a:r>
              <a:rPr lang="en-US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Constraints-a linkage or other restriction that maintain database integrity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EA0A69E-EC9A-4918-B916-9D4FE8605680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42143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View-The part of a computer program which is visible to the user and can be interacted with</a:t>
            </a:r>
            <a:endParaRPr lang="en-US" altLang="en-US" dirty="0">
              <a:latin typeface="Times" panose="02020603050405020304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D88EA71-43F7-4CAB-AE21-AFE9CD2274EB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2633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Scenarios-An outline or model of an expected or supposed sequence of events.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36625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366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7DF4AF1-2B08-4C83-987B-68A2CA94766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6104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56F34-F2DA-4762-A921-C694ECF3FB24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5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77DE-92EF-4C7F-AE9B-3D442577427C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50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5942D-EBB3-400F-BEDE-BBFF4C5AB0E1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62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81746-F612-42BF-8963-C71D4A000E86}" type="datetime1">
              <a:rPr lang="en-GB" smtClean="0"/>
              <a:t>22/05/2024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FAB3D-4461-4F21-A9C3-0439B302D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10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7813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1600201"/>
            <a:ext cx="103632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200" y="3941763"/>
            <a:ext cx="103632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251575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5DFCA-E5B0-4A53-B5A7-E54EFEF60EB6}" type="datetime1">
              <a:rPr lang="en-GB" smtClean="0"/>
              <a:t>22/05/2024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66D0A4-BBA8-441A-BE17-9105DB4FDC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071071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9593-CE90-463B-8F4E-1734D23649E4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2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6878-4A5E-4AB5-8C66-518FD215F426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6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41037-CE29-4AE6-8A2C-47BB656AF4F1}" type="datetime1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6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192D-7FD3-4211-B524-0D04F4360980}" type="datetime1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7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867F4-E631-4275-B079-BDBD1D8C4400}" type="datetime1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855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8B89-CCF9-4350-B290-0B4D2140FB32}" type="datetime1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31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546CE-BEDF-44E1-A326-ACF0F5F4FF31}" type="datetime1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3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C16A-1ACD-4FF0-9902-AF5EF9618ECD}" type="datetime1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149A8-8F15-497F-835A-BE3EC0378DA6}" type="datetime1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5C893-C4CD-4D87-9D65-21EA4BF191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3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USE%20CASE%20EXAMPLE.ppt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THREE-PART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72113"/>
            <a:ext cx="10515600" cy="25048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 System using UML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89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74964" y="0"/>
            <a:ext cx="7793037" cy="533400"/>
          </a:xfrm>
        </p:spPr>
        <p:txBody>
          <a:bodyPr>
            <a:normAutofit/>
          </a:bodyPr>
          <a:lstStyle/>
          <a:p>
            <a:pPr algn="ctr">
              <a:tabLst>
                <a:tab pos="7551738" algn="r"/>
              </a:tabLst>
            </a:pPr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STRUCTURE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0" y="3080379"/>
            <a:ext cx="3269456" cy="353455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3200" b="1" dirty="0">
                <a:solidFill>
                  <a:srgbClr val="B501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32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</p:txBody>
      </p:sp>
      <p:sp>
        <p:nvSpPr>
          <p:cNvPr id="10244" name="Slide Number Placeholder 1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79C01F-5EB6-40F2-A71C-DF3341E37CBD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7927578" y="2949574"/>
            <a:ext cx="4264422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600" b="1" dirty="0">
                <a:solidFill>
                  <a:srgbClr val="B501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altLang="en-US" sz="2600" dirty="0">
              <a:solidFill>
                <a:srgbClr val="B501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view</a:t>
            </a:r>
          </a:p>
          <a:p>
            <a:pPr lvl="1" algn="just" eaLnBrk="1" hangingPunct="1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view</a:t>
            </a:r>
          </a:p>
          <a:p>
            <a:pPr lvl="1" algn="just" eaLnBrk="1" hangingPunct="1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view</a:t>
            </a:r>
          </a:p>
          <a:p>
            <a:pPr lvl="1" algn="just" eaLnBrk="1" hangingPunct="1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view</a:t>
            </a:r>
          </a:p>
          <a:p>
            <a:pPr lvl="1" algn="just" eaLnBrk="1" hangingPunct="1">
              <a:lnSpc>
                <a:spcPct val="15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view</a:t>
            </a:r>
          </a:p>
        </p:txBody>
      </p:sp>
      <p:grpSp>
        <p:nvGrpSpPr>
          <p:cNvPr id="10246" name="Group 5"/>
          <p:cNvGrpSpPr>
            <a:grpSpLocks/>
          </p:cNvGrpSpPr>
          <p:nvPr/>
        </p:nvGrpSpPr>
        <p:grpSpPr bwMode="auto">
          <a:xfrm>
            <a:off x="1153551" y="663575"/>
            <a:ext cx="9284677" cy="2286000"/>
            <a:chOff x="888" y="768"/>
            <a:chExt cx="3984" cy="1044"/>
          </a:xfrm>
        </p:grpSpPr>
        <p:sp>
          <p:nvSpPr>
            <p:cNvPr id="10247" name="Rectangle 6"/>
            <p:cNvSpPr>
              <a:spLocks noChangeArrowheads="1"/>
            </p:cNvSpPr>
            <p:nvPr/>
          </p:nvSpPr>
          <p:spPr bwMode="auto">
            <a:xfrm>
              <a:off x="2404" y="768"/>
              <a:ext cx="952" cy="2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UML</a:t>
              </a:r>
            </a:p>
          </p:txBody>
        </p:sp>
        <p:sp>
          <p:nvSpPr>
            <p:cNvPr id="10248" name="Rectangle 7"/>
            <p:cNvSpPr>
              <a:spLocks noChangeArrowheads="1"/>
            </p:cNvSpPr>
            <p:nvPr/>
          </p:nvSpPr>
          <p:spPr bwMode="auto">
            <a:xfrm>
              <a:off x="2352" y="1451"/>
              <a:ext cx="1052" cy="3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25000"/>
                </a:lnSpc>
                <a:spcBef>
                  <a:spcPct val="0"/>
                </a:spcBef>
                <a:buFontTx/>
                <a:buNone/>
              </a:pPr>
              <a:endParaRPr lang="en-US" altLang="en-US" sz="2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 dirty="0">
                  <a:solidFill>
                    <a:srgbClr val="800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Common Mechanisms</a:t>
              </a:r>
            </a:p>
          </p:txBody>
        </p:sp>
        <p:sp>
          <p:nvSpPr>
            <p:cNvPr id="10249" name="Rectangle 8"/>
            <p:cNvSpPr>
              <a:spLocks noChangeArrowheads="1"/>
            </p:cNvSpPr>
            <p:nvPr/>
          </p:nvSpPr>
          <p:spPr bwMode="auto">
            <a:xfrm>
              <a:off x="3920" y="1541"/>
              <a:ext cx="952" cy="2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800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  <p:sp>
          <p:nvSpPr>
            <p:cNvPr id="10250" name="Rectangle 9"/>
            <p:cNvSpPr>
              <a:spLocks noChangeArrowheads="1"/>
            </p:cNvSpPr>
            <p:nvPr/>
          </p:nvSpPr>
          <p:spPr bwMode="auto">
            <a:xfrm>
              <a:off x="888" y="1541"/>
              <a:ext cx="952" cy="2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25000"/>
                </a:lnSpc>
                <a:spcBef>
                  <a:spcPct val="0"/>
                </a:spcBef>
                <a:buFontTx/>
                <a:buNone/>
              </a:pPr>
              <a:endParaRPr lang="en-US" altLang="en-US" sz="2000" b="1">
                <a:solidFill>
                  <a:srgbClr val="800080"/>
                </a:solidFill>
                <a:latin typeface="Times" panose="02020603050405020304" pitchFamily="18" charset="0"/>
              </a:endParaRP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2000" b="1">
                  <a:solidFill>
                    <a:srgbClr val="80008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Blocks</a:t>
              </a:r>
            </a:p>
          </p:txBody>
        </p:sp>
        <p:cxnSp>
          <p:nvCxnSpPr>
            <p:cNvPr id="10251" name="AutoShape 10"/>
            <p:cNvCxnSpPr>
              <a:cxnSpLocks noChangeShapeType="1"/>
              <a:stCxn id="10250" idx="0"/>
              <a:endCxn id="10249" idx="0"/>
            </p:cNvCxnSpPr>
            <p:nvPr/>
          </p:nvCxnSpPr>
          <p:spPr bwMode="auto">
            <a:xfrm rot="5400000" flipV="1">
              <a:off x="2879" y="26"/>
              <a:ext cx="1" cy="3032"/>
            </a:xfrm>
            <a:prstGeom prst="bentConnector3">
              <a:avLst>
                <a:gd name="adj1" fmla="val -24000009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2" name="AutoShape 11"/>
            <p:cNvCxnSpPr>
              <a:cxnSpLocks noChangeShapeType="1"/>
              <a:stCxn id="10247" idx="2"/>
              <a:endCxn id="10248" idx="0"/>
            </p:cNvCxnSpPr>
            <p:nvPr/>
          </p:nvCxnSpPr>
          <p:spPr bwMode="auto">
            <a:xfrm rot="5400000">
              <a:off x="2673" y="1244"/>
              <a:ext cx="41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3">
            <a:extLst>
              <a:ext uri="{FF2B5EF4-FFF2-40B4-BE49-F238E27FC236}">
                <a16:creationId xmlns:a16="http://schemas.microsoft.com/office/drawing/2014/main" id="{94938207-657C-DCE9-C95C-FEE2865A9DB5}"/>
              </a:ext>
            </a:extLst>
          </p:cNvPr>
          <p:cNvSpPr txBox="1">
            <a:spLocks noChangeArrowheads="1"/>
          </p:cNvSpPr>
          <p:nvPr/>
        </p:nvSpPr>
        <p:spPr>
          <a:xfrm>
            <a:off x="3882683" y="3147738"/>
            <a:ext cx="3924885" cy="34671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B501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Mechanisms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Adornments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Divisions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800" b="1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 Mechanisms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3DC639B-0BC0-CD05-0BBB-4FC1858F6699}"/>
              </a:ext>
            </a:extLst>
          </p:cNvPr>
          <p:cNvSpPr/>
          <p:nvPr/>
        </p:nvSpPr>
        <p:spPr>
          <a:xfrm>
            <a:off x="3418449" y="3429000"/>
            <a:ext cx="450685" cy="32924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779E38C-F078-BEF1-416A-43B97FE2155C}"/>
              </a:ext>
            </a:extLst>
          </p:cNvPr>
          <p:cNvSpPr/>
          <p:nvPr/>
        </p:nvSpPr>
        <p:spPr>
          <a:xfrm>
            <a:off x="7638757" y="3428999"/>
            <a:ext cx="450685" cy="32924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43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  <p:bldP spid="75780" grpId="0" autoUpdateAnimBg="0"/>
      <p:bldP spid="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948" y="1"/>
            <a:ext cx="11995052" cy="228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Unified Modeling Language (UML)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0" y="228602"/>
            <a:ext cx="12192000" cy="6629398"/>
          </a:xfrm>
        </p:spPr>
        <p:txBody>
          <a:bodyPr rtlCol="0">
            <a:noAutofit/>
          </a:bodyPr>
          <a:lstStyle/>
          <a:p>
            <a:pPr marL="53975" indent="-53975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UML has three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building blocks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Things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objects.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Relationship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s, the glue that holds things together.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Diagrams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categorized as either structure or behavioral.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GB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GB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BUILDING BLOCKS OF UML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AutoNum type="arabicPeriod"/>
              <a:defRPr/>
            </a:pPr>
            <a:r>
              <a:rPr lang="en-GB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Things – the abstractions</a:t>
            </a:r>
          </a:p>
          <a:p>
            <a:pPr marL="571500" indent="-571500" algn="just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AutoNum type="romanLcParenR"/>
              <a:defRPr/>
            </a:pP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Structural things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GB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nouns, static, represent conceptual or physical elements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Class, interface, collaboration, active class, component, and a node</a:t>
            </a:r>
          </a:p>
          <a:p>
            <a:pPr marL="571500" indent="-571500" algn="just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AutoNum type="romanLcParenR"/>
              <a:defRPr/>
            </a:pP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Behavioural things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GB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verbs, dynamic, represent behaviour over time and space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Interaction and state machine</a:t>
            </a:r>
          </a:p>
          <a:p>
            <a:pPr marL="571500" indent="-571500" algn="just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AutoNum type="romanLcParenR"/>
              <a:defRPr/>
            </a:pP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Grouping things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GB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organizational parts of UML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2400" b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Packages</a:t>
            </a:r>
          </a:p>
          <a:p>
            <a:pPr marL="571500" indent="-571500" algn="just">
              <a:lnSpc>
                <a:spcPct val="150000"/>
              </a:lnSpc>
              <a:spcBef>
                <a:spcPts val="0"/>
              </a:spcBef>
              <a:buSzPct val="75000"/>
              <a:buFont typeface="Arial" panose="020B0604020202020204" pitchFamily="34" charset="0"/>
              <a:buAutoNum type="romanLcParenR"/>
              <a:defRPr/>
            </a:pPr>
            <a:r>
              <a:rPr lang="en-GB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Annotational</a:t>
            </a: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things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explanatory parts of UML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09D31D-7EA3-469C-A819-DCCBB56716E2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73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68650" y="0"/>
            <a:ext cx="7499350" cy="304800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BUILDING BLOCKS OF UML-----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12073467" cy="6629400"/>
          </a:xfrm>
        </p:spPr>
        <p:txBody>
          <a:bodyPr rtlCol="0">
            <a:normAutofit/>
          </a:bodyPr>
          <a:lstStyle/>
          <a:p>
            <a:pPr marL="609600" indent="-609600" algn="just">
              <a:lnSpc>
                <a:spcPct val="15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GB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Relationships – tie things together</a:t>
            </a:r>
          </a:p>
          <a:p>
            <a:pPr marL="609600" indent="-609600" algn="just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AutoNum type="alphaUcPeriod"/>
              <a:defRPr/>
            </a:pP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Dependency (uses)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semantic (logical) relationship between two things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in which a </a:t>
            </a:r>
            <a:r>
              <a:rPr lang="en-GB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change to one thing (the independent thing)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may affect the semantics of the other thing (the dependent thing)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						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A car uses a fuel</a:t>
            </a:r>
          </a:p>
          <a:p>
            <a:pPr marL="463550" indent="-463550" algn="just">
              <a:lnSpc>
                <a:spcPct val="15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Association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SzPct val="75000"/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4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structural relationship that describes a set of links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link being a connection among objects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292" name="Slide Number Placeholder 1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533F60-D615-49B1-A8A5-0D322A87B1A5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5522383" y="3124200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pic>
        <p:nvPicPr>
          <p:cNvPr id="1229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1" y="4209093"/>
            <a:ext cx="3914245" cy="232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7390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381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BUILDING BLOCKS OF UML-----</a:t>
            </a:r>
            <a:endParaRPr lang="en-GB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399" y="381000"/>
            <a:ext cx="11870267" cy="6477000"/>
          </a:xfrm>
        </p:spPr>
        <p:txBody>
          <a:bodyPr rtlCol="0">
            <a:normAutofit/>
          </a:bodyPr>
          <a:lstStyle/>
          <a:p>
            <a:pPr marL="0" lvl="2" indent="0" algn="just">
              <a:lnSpc>
                <a:spcPct val="150000"/>
              </a:lnSpc>
              <a:spcBef>
                <a:spcPts val="0"/>
              </a:spcBef>
              <a:buSzPct val="75000"/>
              <a:buNone/>
              <a:defRPr/>
            </a:pPr>
            <a:r>
              <a:rPr lang="en-GB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C. Generalization (is a) </a:t>
            </a:r>
          </a:p>
          <a:p>
            <a:pPr marL="457200" lvl="2" indent="-457200" algn="just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Ø"/>
              <a:defRPr/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GB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specialization/generalization relationship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in which </a:t>
            </a:r>
            <a:r>
              <a:rPr lang="en-GB" sz="28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objects of the specialized element (the child) 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GB" sz="28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substitutable for objects of the generalized element (the parent)</a:t>
            </a:r>
          </a:p>
          <a:p>
            <a:pPr marL="0" lvl="2" indent="0" algn="just">
              <a:lnSpc>
                <a:spcPct val="150000"/>
              </a:lnSpc>
              <a:spcBef>
                <a:spcPts val="0"/>
              </a:spcBef>
              <a:buSzPct val="75000"/>
              <a:buNone/>
              <a:defRPr/>
            </a:pPr>
            <a:endParaRPr lang="en-GB" sz="28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Diagram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graphical representation of a set of elements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Helps to </a:t>
            </a:r>
            <a:r>
              <a:rPr lang="en-GB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visualize a system from different perspectives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GB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contain any combination of things and relationships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2" indent="0" algn="just">
              <a:lnSpc>
                <a:spcPct val="150000"/>
              </a:lnSpc>
              <a:spcBef>
                <a:spcPts val="0"/>
              </a:spcBef>
              <a:buSzPct val="75000"/>
              <a:buNone/>
              <a:defRPr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75000"/>
              <a:buNone/>
              <a:defRPr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75000"/>
              <a:buNone/>
              <a:defRPr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75000"/>
              <a:buNone/>
              <a:defRPr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SzPct val="75000"/>
              <a:buNone/>
              <a:defRPr/>
            </a:pP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64770596"/>
              </p:ext>
            </p:extLst>
          </p:nvPr>
        </p:nvGraphicFramePr>
        <p:xfrm>
          <a:off x="3523720" y="3121050"/>
          <a:ext cx="3368146" cy="49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10339" imgH="119539" progId="Visio.Drawing.6">
                  <p:embed/>
                </p:oleObj>
              </mc:Choice>
              <mc:Fallback>
                <p:oleObj name="Visio" r:id="rId2" imgW="810339" imgH="119539" progId="Visio.Drawing.6">
                  <p:embed/>
                  <p:pic>
                    <p:nvPicPr>
                      <p:cNvPr id="1434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720" y="3121050"/>
                        <a:ext cx="3368146" cy="49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008470-8B86-4945-B6E9-DDF6DE336997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3120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457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457200"/>
            <a:ext cx="12192000" cy="6400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Diagrams used to describe structure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diagram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Diagrams used to describe behavior and Function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(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en-US" b="1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Statechart</a:t>
            </a:r>
            <a:r>
              <a:rPr lang="en-US" alt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  <a:endParaRPr lang="en-GB" altLang="en-US" b="1" dirty="0">
              <a:solidFill>
                <a:srgbClr val="8000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655718-EE19-4014-A02D-1A1E83052CAE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246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2"/>
            <a:ext cx="7499350" cy="381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UML Diagrams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02BFDE-4421-4444-BF96-F0BF710EA867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pic>
        <p:nvPicPr>
          <p:cNvPr id="17412" name="Picture 5" descr="FIG18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2" y="381001"/>
            <a:ext cx="11819467" cy="6340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021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59100" y="0"/>
            <a:ext cx="7499350" cy="2444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OF UML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244475"/>
            <a:ext cx="12192000" cy="661352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(Unified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Language) diagrams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</a:t>
            </a:r>
            <a:r>
              <a:rPr lang="en-GB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there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aren't strict "rules"</a:t>
            </a:r>
            <a:r>
              <a:rPr lang="en-GB" sz="24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guidelines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effectiveness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follow when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throughout the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ensure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conveying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718E8E-87DA-4660-9E2E-873491E65172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6659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59100" y="0"/>
            <a:ext cx="7499350" cy="2444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OF UML-----------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244475"/>
            <a:ext cx="12192000" cy="66135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Clarity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their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Abstraction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your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level of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Correctness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</a:t>
            </a:r>
            <a:r>
              <a:rPr lang="en-GB" sz="2400" b="1" dirty="0" err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misleading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718E8E-87DA-4660-9E2E-873491E65172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1666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59100" y="0"/>
            <a:ext cx="7499350" cy="2444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OF UML-----------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244475"/>
            <a:ext cx="12192000" cy="66135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Completeness</a:t>
            </a:r>
            <a:endParaRPr lang="en-GB" sz="26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all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view of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be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understanding the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Modularity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focus on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specific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packages</a:t>
            </a:r>
            <a:r>
              <a:rPr lang="en-GB" sz="26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related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provide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718E8E-87DA-4660-9E2E-873491E65172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326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59100" y="0"/>
            <a:ext cx="7499350" cy="24447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OF UML-----------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0" y="244475"/>
            <a:ext cx="12192000" cy="66135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Use of Stereotypes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stereotypes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provide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them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judiciously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expressiveness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unnecessary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Alignment and Layout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appealing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Documentation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adequate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explain their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any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718E8E-87DA-4660-9E2E-873491E65172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524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GB" sz="28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UNIFIED MODELLING LANGUAGE (UML)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12192000" cy="6477000"/>
          </a:xfrm>
        </p:spPr>
        <p:txBody>
          <a:bodyPr rtlCol="0">
            <a:noAutofit/>
          </a:bodyPr>
          <a:lstStyle/>
          <a:p>
            <a:pPr marL="609600" indent="-6096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language whose vocabulary and rules focus on the </a:t>
            </a:r>
            <a:r>
              <a:rPr lang="en-US" sz="2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conceptual and physical representation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of a system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UML defines </a:t>
            </a: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structural and behavioral </a:t>
            </a:r>
            <a:r>
              <a:rPr lang="en-US" sz="2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things and diagrams.</a:t>
            </a:r>
            <a:endParaRPr lang="en-AU" sz="26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AU" sz="2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UML is the language of blueprints for software</a:t>
            </a:r>
            <a:r>
              <a:rPr lang="en-AU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AU" sz="2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It is a graphical language for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A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Visualizing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A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Specifying </a:t>
            </a:r>
            <a:r>
              <a:rPr lang="en-AU" sz="2600" b="1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AU" sz="2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building models that are precise, unambiguous, and complete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A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Constructing</a:t>
            </a:r>
            <a:r>
              <a:rPr lang="en-AU" sz="2600" b="1" dirty="0">
                <a:latin typeface="Times New Roman" pitchFamily="18" charset="0"/>
                <a:cs typeface="Times New Roman" pitchFamily="18" charset="0"/>
              </a:rPr>
              <a:t> – possible to map from a model in the </a:t>
            </a:r>
            <a:r>
              <a:rPr lang="en-AU" sz="26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UML to a programming language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AU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Documenting-</a:t>
            </a:r>
            <a:r>
              <a:rPr lang="en-GB" sz="2600" dirty="0">
                <a:latin typeface="Times New Roman" pitchFamily="18" charset="0"/>
                <a:cs typeface="Times New Roman" pitchFamily="18" charset="0"/>
              </a:rPr>
              <a:t>Intended for </a:t>
            </a:r>
            <a:r>
              <a:rPr lang="en-GB" sz="2600" b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software-intensive systems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GB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97819-CDE0-47B5-9324-8F136C1C4658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47727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38400" y="0"/>
            <a:ext cx="7772400" cy="152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COMMON MECHANISMS IN UML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52400"/>
            <a:ext cx="12192000" cy="6553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development using UML can be made simpler by the presence of common mechanisms:</a:t>
            </a:r>
          </a:p>
          <a:p>
            <a:pPr marL="914400" lvl="1" indent="-446088" algn="just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Behind every part of UML’s graphical notation there is a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a </a:t>
            </a:r>
            <a:r>
              <a:rPr lang="en-US" altLang="en-US" sz="2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textual statement of the syntax and semantics of that building block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16125" lvl="2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are used to state the system’s details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16125" lvl="2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US" alt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backplane that contain all the parts of all the models of the system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16125" lvl="2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</a:t>
            </a:r>
            <a:r>
              <a:rPr lang="en-US" altLang="en-US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914400" lvl="1" indent="-446088" algn="just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Adornments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Most elements in the </a:t>
            </a:r>
            <a:r>
              <a:rPr lang="en-US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have a unique and direct graphical notation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a </a:t>
            </a:r>
            <a:r>
              <a:rPr lang="en-US" alt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the most important aspects of the element.</a:t>
            </a:r>
          </a:p>
          <a:p>
            <a:pPr marL="2016125" lvl="2" indent="-45720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 in the UML’s notation starts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basic </a:t>
            </a:r>
            <a:r>
              <a:rPr lang="en-US" altLang="en-US" sz="2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symbol, to which can be added a variety of adornments to that symbol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16125" lvl="2" indent="-457200" algn="just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40955522"/>
              </p:ext>
            </p:extLst>
          </p:nvPr>
        </p:nvGraphicFramePr>
        <p:xfrm>
          <a:off x="9993" y="5036122"/>
          <a:ext cx="1893758" cy="1694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0082" imgH="591026" progId="Visio.Drawing.6">
                  <p:embed/>
                </p:oleObj>
              </mc:Choice>
              <mc:Fallback>
                <p:oleObj name="Visio" r:id="rId2" imgW="660082" imgH="591026" progId="Visio.Drawing.6">
                  <p:embed/>
                  <p:pic>
                    <p:nvPicPr>
                      <p:cNvPr id="20484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3" y="5036122"/>
                        <a:ext cx="1893758" cy="16942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2B29E8-D971-4C96-918B-500FF8D7241B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3072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95600" y="1"/>
            <a:ext cx="8229600" cy="3778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COMMON MECHANISMS IN UML------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77826"/>
            <a:ext cx="12082072" cy="6480173"/>
          </a:xfrm>
        </p:spPr>
        <p:txBody>
          <a:bodyPr>
            <a:normAutofit lnSpcReduction="10000"/>
          </a:bodyPr>
          <a:lstStyle/>
          <a:p>
            <a:pPr marL="990600" lvl="1" indent="-5334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Common Divisions</a:t>
            </a:r>
          </a:p>
          <a:p>
            <a:pPr marL="1371600" lvl="2" indent="-4572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and Object</a:t>
            </a:r>
          </a:p>
          <a:p>
            <a:pPr marL="1371600" lvl="2" indent="-4572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0600" lvl="1" indent="-5334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Extensibility Mechanisms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can be </a:t>
            </a:r>
            <a:r>
              <a:rPr lang="en-US" alt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mechanisms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Stereotypes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Extends the </a:t>
            </a:r>
            <a:r>
              <a:rPr lang="en-US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of UML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allowing you to create new kinds of building blocks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derived from </a:t>
            </a:r>
            <a:r>
              <a:rPr lang="en-US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ones but that are specific to your problem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 of a UML building block, allowing you to add new rules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existing ones.</a:t>
            </a:r>
          </a:p>
          <a:p>
            <a:pPr marL="609600" indent="-609600">
              <a:lnSpc>
                <a:spcPct val="150000"/>
              </a:lnSpc>
              <a:spcBef>
                <a:spcPts val="0"/>
              </a:spcBef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85098347"/>
              </p:ext>
            </p:extLst>
          </p:nvPr>
        </p:nvGraphicFramePr>
        <p:xfrm>
          <a:off x="1254125" y="1449389"/>
          <a:ext cx="16414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8631" imgH="510540" progId="Visio.Drawing.6">
                  <p:embed/>
                </p:oleObj>
              </mc:Choice>
              <mc:Fallback>
                <p:oleObj name="Visio" r:id="rId3" imgW="478631" imgH="510540" progId="Visio.Drawing.6">
                  <p:embed/>
                  <p:pic>
                    <p:nvPicPr>
                      <p:cNvPr id="21508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1449389"/>
                        <a:ext cx="1641475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92062306"/>
              </p:ext>
            </p:extLst>
          </p:nvPr>
        </p:nvGraphicFramePr>
        <p:xfrm>
          <a:off x="3886825" y="1524000"/>
          <a:ext cx="1641474" cy="139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78631" imgH="404574" progId="Visio.Drawing.6">
                  <p:embed/>
                </p:oleObj>
              </mc:Choice>
              <mc:Fallback>
                <p:oleObj name="Visio" r:id="rId5" imgW="478631" imgH="404574" progId="Visio.Drawing.6">
                  <p:embed/>
                  <p:pic>
                    <p:nvPicPr>
                      <p:cNvPr id="21509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825" y="1524000"/>
                        <a:ext cx="1641474" cy="1391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610CA3-047D-4E12-9A4E-082E525E73B8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graphicFrame>
        <p:nvGraphicFramePr>
          <p:cNvPr id="215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641193"/>
              </p:ext>
            </p:extLst>
          </p:nvPr>
        </p:nvGraphicFramePr>
        <p:xfrm>
          <a:off x="6956684" y="1381049"/>
          <a:ext cx="2921833" cy="163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725329" imgH="404574" progId="Visio.Drawing.6">
                  <p:embed/>
                </p:oleObj>
              </mc:Choice>
              <mc:Fallback>
                <p:oleObj name="Visio" r:id="rId7" imgW="725329" imgH="404574" progId="Visio.Drawing.6">
                  <p:embed/>
                  <p:pic>
                    <p:nvPicPr>
                      <p:cNvPr id="215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684" y="1381049"/>
                        <a:ext cx="2921833" cy="1630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0510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19400" y="1"/>
            <a:ext cx="7499350" cy="411163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ARCHITECTURE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381000"/>
            <a:ext cx="12192000" cy="6477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significant decisions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a software system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the structural elements and their interfaces by which the system is composed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behavior, as specified in the collaborations among those elements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these structural and behavioral elements into progressively larger subsystems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style that guide this organization: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elements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collaborations,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</a:t>
            </a:r>
            <a:r>
              <a:rPr lang="en-US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composition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25EB9D-2905-4A01-96A2-5D899977B37C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8036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59100" y="0"/>
            <a:ext cx="7499350" cy="288925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ARCHITECTURE--------------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288925"/>
            <a:ext cx="12192000" cy="656907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System/software architecture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encompasses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arrangement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their relationships, and the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governing their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System/software architecture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view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concerned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but also with </a:t>
            </a:r>
            <a:r>
              <a:rPr lang="en-US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usage, functionality, performance, resilience, reuse, </a:t>
            </a:r>
            <a:r>
              <a:rPr lang="en-US" alt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comprehensibility,</a:t>
            </a:r>
          </a:p>
          <a:p>
            <a:pPr marL="0" indent="0" algn="just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en-US" alt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economic and technology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and trade-offs, and aesthetic concerns.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system can be described by a </a:t>
            </a:r>
            <a:r>
              <a:rPr lang="en-US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simply a </a:t>
            </a:r>
            <a:r>
              <a:rPr lang="en-US" altLang="en-US" sz="22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subset of UML modeling constructs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represent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aspect of the system</a:t>
            </a:r>
            <a:r>
              <a:rPr lang="en-GB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</a:t>
            </a:r>
            <a:r>
              <a:rPr lang="en-GB" altLang="en-US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involve structural and behavioural models</a:t>
            </a:r>
          </a:p>
          <a:p>
            <a:pPr algn="just" eaLnBrk="1" hangingPunct="1"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E0B35E-6E96-42E4-87ED-D2606DE1523D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2444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9800" y="0"/>
            <a:ext cx="7772400" cy="304800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GB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of a system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4931" y="136525"/>
            <a:ext cx="12087069" cy="672147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r>
              <a:rPr lang="en-GB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often </a:t>
            </a:r>
            <a:r>
              <a:rPr lang="en-GB" sz="21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represented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GB" sz="21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</a:t>
            </a:r>
            <a:r>
              <a:rPr lang="en-GB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focusing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GB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collectively provide a </a:t>
            </a:r>
            <a:r>
              <a:rPr lang="en-GB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GB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GB" altLang="en-US" sz="21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viewed from a number of perspectives: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1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stakeholders</a:t>
            </a: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Owners,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Users,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Analyst,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Developers,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Managers and etc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looks at the </a:t>
            </a:r>
            <a:r>
              <a:rPr lang="en-GB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angle </a:t>
            </a: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GB" altLang="en-US" sz="21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times over the project’s</a:t>
            </a: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life span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GB" altLang="en-US" sz="21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r>
              <a:rPr lang="en-GB" altLang="en-US" sz="2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</a:t>
            </a:r>
            <a:r>
              <a:rPr lang="en-GB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these different viewpoints</a:t>
            </a: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therefore </a:t>
            </a:r>
            <a:r>
              <a:rPr lang="en-GB" altLang="en-US" sz="21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 the development of a system</a:t>
            </a:r>
            <a:r>
              <a:rPr lang="en-GB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throughout its life cycle</a:t>
            </a:r>
          </a:p>
        </p:txBody>
      </p:sp>
      <p:sp>
        <p:nvSpPr>
          <p:cNvPr id="2662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241BB9-9B6E-46AF-BC07-AA87BD6CFEF5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023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1752600" y="76200"/>
            <a:ext cx="8763000" cy="914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UML captures these </a:t>
            </a:r>
            <a:r>
              <a:rPr lang="en-GB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 angles/viewpoints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GB" altLang="en-US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five interlocking views</a:t>
            </a: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-</a:t>
            </a:r>
          </a:p>
        </p:txBody>
      </p:sp>
      <p:sp>
        <p:nvSpPr>
          <p:cNvPr id="27651" name="Slide Number Placeholder 3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F25B7B-38BD-4630-879B-0025BBC20E8C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27652" name="Rectangle 3"/>
          <p:cNvSpPr>
            <a:spLocks noChangeArrowheads="1"/>
          </p:cNvSpPr>
          <p:nvPr/>
        </p:nvSpPr>
        <p:spPr bwMode="auto">
          <a:xfrm>
            <a:off x="1752600" y="5715000"/>
            <a:ext cx="8763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alt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focused on a </a:t>
            </a:r>
            <a:r>
              <a:rPr lang="en-US" altLang="en-US" sz="2400" b="1" i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aspect of the system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are stand </a:t>
            </a:r>
            <a:r>
              <a:rPr lang="en-US" altLang="en-US" sz="2400" b="1" i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alone and interact with each other</a:t>
            </a:r>
          </a:p>
        </p:txBody>
      </p:sp>
      <p:grpSp>
        <p:nvGrpSpPr>
          <p:cNvPr id="27653" name="Group 4"/>
          <p:cNvGrpSpPr>
            <a:grpSpLocks/>
          </p:cNvGrpSpPr>
          <p:nvPr/>
        </p:nvGrpSpPr>
        <p:grpSpPr bwMode="auto">
          <a:xfrm>
            <a:off x="1676400" y="561976"/>
            <a:ext cx="9105900" cy="4956175"/>
            <a:chOff x="96" y="546"/>
            <a:chExt cx="5736" cy="3122"/>
          </a:xfrm>
        </p:grpSpPr>
        <p:grpSp>
          <p:nvGrpSpPr>
            <p:cNvPr id="27654" name="Group 5"/>
            <p:cNvGrpSpPr>
              <a:grpSpLocks/>
            </p:cNvGrpSpPr>
            <p:nvPr/>
          </p:nvGrpSpPr>
          <p:grpSpPr bwMode="auto">
            <a:xfrm>
              <a:off x="1008" y="1104"/>
              <a:ext cx="3648" cy="2000"/>
              <a:chOff x="816" y="1008"/>
              <a:chExt cx="3648" cy="2000"/>
            </a:xfrm>
          </p:grpSpPr>
          <p:sp>
            <p:nvSpPr>
              <p:cNvPr id="57350" name="Rectangle 6"/>
              <p:cNvSpPr>
                <a:spLocks noChangeArrowheads="1"/>
              </p:cNvSpPr>
              <p:nvPr/>
            </p:nvSpPr>
            <p:spPr bwMode="auto">
              <a:xfrm>
                <a:off x="816" y="1024"/>
                <a:ext cx="1632" cy="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Design view</a:t>
                </a:r>
              </a:p>
            </p:txBody>
          </p:sp>
          <p:sp>
            <p:nvSpPr>
              <p:cNvPr id="27661" name="Line 7"/>
              <p:cNvSpPr>
                <a:spLocks noChangeShapeType="1"/>
              </p:cNvSpPr>
              <p:nvPr/>
            </p:nvSpPr>
            <p:spPr bwMode="auto">
              <a:xfrm>
                <a:off x="816" y="1024"/>
                <a:ext cx="16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62" name="Line 8"/>
              <p:cNvSpPr>
                <a:spLocks noChangeShapeType="1"/>
              </p:cNvSpPr>
              <p:nvPr/>
            </p:nvSpPr>
            <p:spPr bwMode="auto">
              <a:xfrm>
                <a:off x="816" y="1872"/>
                <a:ext cx="16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63" name="Line 9"/>
              <p:cNvSpPr>
                <a:spLocks noChangeShapeType="1"/>
              </p:cNvSpPr>
              <p:nvPr/>
            </p:nvSpPr>
            <p:spPr bwMode="auto">
              <a:xfrm>
                <a:off x="816" y="1024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64" name="Line 10"/>
              <p:cNvSpPr>
                <a:spLocks noChangeShapeType="1"/>
              </p:cNvSpPr>
              <p:nvPr/>
            </p:nvSpPr>
            <p:spPr bwMode="auto">
              <a:xfrm>
                <a:off x="2448" y="1024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57355" name="Rectangle 11"/>
              <p:cNvSpPr>
                <a:spLocks noChangeArrowheads="1"/>
              </p:cNvSpPr>
              <p:nvPr/>
            </p:nvSpPr>
            <p:spPr bwMode="auto">
              <a:xfrm>
                <a:off x="2784" y="1008"/>
                <a:ext cx="1680" cy="8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Implementation view</a:t>
                </a:r>
              </a:p>
            </p:txBody>
          </p:sp>
          <p:sp>
            <p:nvSpPr>
              <p:cNvPr id="27666" name="Line 12"/>
              <p:cNvSpPr>
                <a:spLocks noChangeShapeType="1"/>
              </p:cNvSpPr>
              <p:nvPr/>
            </p:nvSpPr>
            <p:spPr bwMode="auto">
              <a:xfrm>
                <a:off x="2784" y="1008"/>
                <a:ext cx="16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67" name="Line 13"/>
              <p:cNvSpPr>
                <a:spLocks noChangeShapeType="1"/>
              </p:cNvSpPr>
              <p:nvPr/>
            </p:nvSpPr>
            <p:spPr bwMode="auto">
              <a:xfrm>
                <a:off x="2784" y="1872"/>
                <a:ext cx="16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68" name="Line 14"/>
              <p:cNvSpPr>
                <a:spLocks noChangeShapeType="1"/>
              </p:cNvSpPr>
              <p:nvPr/>
            </p:nvSpPr>
            <p:spPr bwMode="auto">
              <a:xfrm>
                <a:off x="2784" y="1008"/>
                <a:ext cx="0" cy="86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69" name="Line 15"/>
              <p:cNvSpPr>
                <a:spLocks noChangeShapeType="1"/>
              </p:cNvSpPr>
              <p:nvPr/>
            </p:nvSpPr>
            <p:spPr bwMode="auto">
              <a:xfrm>
                <a:off x="4464" y="1008"/>
                <a:ext cx="0" cy="864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57360" name="Rectangle 16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1632" cy="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  <a:defRPr/>
                </a:pPr>
                <a:r>
                  <a:rPr lang="en-US" sz="220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Process view</a:t>
                </a:r>
              </a:p>
            </p:txBody>
          </p:sp>
          <p:sp>
            <p:nvSpPr>
              <p:cNvPr id="27671" name="Line 17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16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72" name="Line 18"/>
              <p:cNvSpPr>
                <a:spLocks noChangeShapeType="1"/>
              </p:cNvSpPr>
              <p:nvPr/>
            </p:nvSpPr>
            <p:spPr bwMode="auto">
              <a:xfrm>
                <a:off x="816" y="3008"/>
                <a:ext cx="16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73" name="Line 19"/>
              <p:cNvSpPr>
                <a:spLocks noChangeShapeType="1"/>
              </p:cNvSpPr>
              <p:nvPr/>
            </p:nvSpPr>
            <p:spPr bwMode="auto">
              <a:xfrm>
                <a:off x="816" y="2160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74" name="Line 20"/>
              <p:cNvSpPr>
                <a:spLocks noChangeShapeType="1"/>
              </p:cNvSpPr>
              <p:nvPr/>
            </p:nvSpPr>
            <p:spPr bwMode="auto">
              <a:xfrm>
                <a:off x="2448" y="2160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57365" name="Rectangle 21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680" cy="8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 anchorCtr="1"/>
              <a:lstStyle/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itchFamily="2" charset="2"/>
                  <a:buNone/>
                  <a:defRPr/>
                </a:pPr>
                <a:r>
                  <a:rPr lang="en-US" sz="22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Deployment view</a:t>
                </a:r>
              </a:p>
            </p:txBody>
          </p:sp>
          <p:sp>
            <p:nvSpPr>
              <p:cNvPr id="27676" name="Line 22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16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77" name="Line 23"/>
              <p:cNvSpPr>
                <a:spLocks noChangeShapeType="1"/>
              </p:cNvSpPr>
              <p:nvPr/>
            </p:nvSpPr>
            <p:spPr bwMode="auto">
              <a:xfrm>
                <a:off x="2784" y="3008"/>
                <a:ext cx="168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78" name="Line 24"/>
              <p:cNvSpPr>
                <a:spLocks noChangeShapeType="1"/>
              </p:cNvSpPr>
              <p:nvPr/>
            </p:nvSpPr>
            <p:spPr bwMode="auto">
              <a:xfrm>
                <a:off x="2784" y="2160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79" name="Line 25"/>
              <p:cNvSpPr>
                <a:spLocks noChangeShapeType="1"/>
              </p:cNvSpPr>
              <p:nvPr/>
            </p:nvSpPr>
            <p:spPr bwMode="auto">
              <a:xfrm>
                <a:off x="4464" y="2160"/>
                <a:ext cx="0" cy="84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 anchorCtr="1"/>
              <a:lstStyle/>
              <a:p>
                <a:endParaRPr lang="en-GB"/>
              </a:p>
            </p:txBody>
          </p:sp>
          <p:sp>
            <p:nvSpPr>
              <p:cNvPr id="27680" name="Oval 26"/>
              <p:cNvSpPr>
                <a:spLocks noChangeArrowheads="1"/>
              </p:cNvSpPr>
              <p:nvPr/>
            </p:nvSpPr>
            <p:spPr bwMode="auto">
              <a:xfrm>
                <a:off x="1872" y="1584"/>
                <a:ext cx="1536" cy="81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  <p:sp>
            <p:nvSpPr>
              <p:cNvPr id="27681" name="Text Box 27"/>
              <p:cNvSpPr txBox="1">
                <a:spLocks noChangeArrowheads="1"/>
              </p:cNvSpPr>
              <p:nvPr/>
            </p:nvSpPr>
            <p:spPr bwMode="auto">
              <a:xfrm>
                <a:off x="2112" y="1824"/>
                <a:ext cx="134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200">
                    <a:latin typeface="Times New Roman" panose="02020603050405020304" pitchFamily="18" charset="0"/>
                  </a:rPr>
                  <a:t>Use case view</a:t>
                </a:r>
              </a:p>
            </p:txBody>
          </p:sp>
        </p:grpSp>
        <p:sp>
          <p:nvSpPr>
            <p:cNvPr id="27655" name="Text Box 28"/>
            <p:cNvSpPr txBox="1">
              <a:spLocks noChangeArrowheads="1"/>
            </p:cNvSpPr>
            <p:nvPr/>
          </p:nvSpPr>
          <p:spPr bwMode="auto">
            <a:xfrm>
              <a:off x="96" y="672"/>
              <a:ext cx="120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b="1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Vocabulary Functionality</a:t>
              </a:r>
            </a:p>
          </p:txBody>
        </p:sp>
        <p:sp>
          <p:nvSpPr>
            <p:cNvPr id="27656" name="Text Box 29"/>
            <p:cNvSpPr txBox="1">
              <a:spLocks noChangeArrowheads="1"/>
            </p:cNvSpPr>
            <p:nvPr/>
          </p:nvSpPr>
          <p:spPr bwMode="auto">
            <a:xfrm>
              <a:off x="96" y="3024"/>
              <a:ext cx="100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Performance Scalability throughput</a:t>
              </a:r>
            </a:p>
          </p:txBody>
        </p:sp>
        <p:sp>
          <p:nvSpPr>
            <p:cNvPr id="27657" name="Text Box 30"/>
            <p:cNvSpPr txBox="1">
              <a:spLocks noChangeArrowheads="1"/>
            </p:cNvSpPr>
            <p:nvPr/>
          </p:nvSpPr>
          <p:spPr bwMode="auto">
            <a:xfrm>
              <a:off x="240" y="2016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behavior</a:t>
              </a:r>
            </a:p>
          </p:txBody>
        </p:sp>
        <p:sp>
          <p:nvSpPr>
            <p:cNvPr id="27658" name="Text Box 31"/>
            <p:cNvSpPr txBox="1">
              <a:spLocks noChangeArrowheads="1"/>
            </p:cNvSpPr>
            <p:nvPr/>
          </p:nvSpPr>
          <p:spPr bwMode="auto">
            <a:xfrm>
              <a:off x="4392" y="546"/>
              <a:ext cx="1440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 i="1">
                  <a:solidFill>
                    <a:srgbClr val="0000CC"/>
                  </a:solidFill>
                  <a:latin typeface="Times New Roman" panose="02020603050405020304" pitchFamily="18" charset="0"/>
                </a:rPr>
                <a:t>System Assembly Configuration Management</a:t>
              </a:r>
            </a:p>
          </p:txBody>
        </p:sp>
        <p:sp>
          <p:nvSpPr>
            <p:cNvPr id="27659" name="Text Box 32"/>
            <p:cNvSpPr txBox="1">
              <a:spLocks noChangeArrowheads="1"/>
            </p:cNvSpPr>
            <p:nvPr/>
          </p:nvSpPr>
          <p:spPr bwMode="auto">
            <a:xfrm>
              <a:off x="4656" y="2640"/>
              <a:ext cx="1056" cy="1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System Topology Distribution Delivery Installation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523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0" y="314792"/>
            <a:ext cx="12192000" cy="6543208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GB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 case view</a:t>
            </a:r>
          </a:p>
          <a:p>
            <a:pPr lvl="1" algn="just"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view"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a perspective or representation of a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emphasizes the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cases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16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focused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how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End-product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GB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Design views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</a:t>
            </a:r>
            <a:r>
              <a:rPr lang="en-GB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of the system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</a:t>
            </a:r>
            <a:r>
              <a:rPr lang="en-GB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(classes, interfaces and collaborations)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form the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of the problem that the system is trying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solve and the elements of the solution to that problem.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encompasses the static and dynamic aspects of the system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End-product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and Object Diagram (</a:t>
            </a:r>
            <a:r>
              <a:rPr lang="en-GB" alt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GB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GB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Sequence/Collaboration, Activity and State Chart Diagram (</a:t>
            </a:r>
            <a:r>
              <a:rPr lang="en-GB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GB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6BCDEE-2A04-4811-88EA-56AF58520D3F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F9576-B339-0D35-9F0E-79F8E04168EF}"/>
              </a:ext>
            </a:extLst>
          </p:cNvPr>
          <p:cNvSpPr txBox="1"/>
          <p:nvPr/>
        </p:nvSpPr>
        <p:spPr>
          <a:xfrm>
            <a:off x="3702570" y="-102700"/>
            <a:ext cx="43921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of a system-------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773242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0" y="314792"/>
            <a:ext cx="12192000" cy="6543208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GB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Process view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aspects(features or component) of the system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GB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involves timing and the flow of control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the performance, scalability and throughput of the system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product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Diagrams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GB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Implementation view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Encompasses the </a:t>
            </a:r>
            <a:r>
              <a:rPr lang="en-GB" alt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and files 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used to </a:t>
            </a:r>
            <a:r>
              <a:rPr lang="en-GB" alt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 and release the physical system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End-product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Diagrams</a:t>
            </a:r>
          </a:p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GB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Deployment view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</a:t>
            </a:r>
            <a:r>
              <a:rPr lang="en-GB" alt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 distribution of the various software elements on hardware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</a:t>
            </a: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elements that constitute a system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Encompasses the </a:t>
            </a:r>
            <a:r>
              <a:rPr lang="en-GB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 that form the system’s hardware topology on which the system executes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End-product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6BCDEE-2A04-4811-88EA-56AF58520D3F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F9576-B339-0D35-9F0E-79F8E04168EF}"/>
              </a:ext>
            </a:extLst>
          </p:cNvPr>
          <p:cNvSpPr txBox="1"/>
          <p:nvPr/>
        </p:nvSpPr>
        <p:spPr>
          <a:xfrm>
            <a:off x="3702570" y="-102700"/>
            <a:ext cx="43921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 of a system-------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913851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4B31-F4C1-45C5-6874-A09128A5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365125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9185-F2CB-A4D3-F19D-6141CC8D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5126"/>
            <a:ext cx="12192000" cy="64928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representation of the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of a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its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(actors)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specific goals or tasks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GB" sz="26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capture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 err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key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endParaRPr lang="en-GB" sz="2600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the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played by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29F66-F18A-816D-605E-E01484F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47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4B31-F4C1-45C5-6874-A09128A5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525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Model------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9185-F2CB-A4D3-F19D-6141CC8D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526"/>
            <a:ext cx="12192000" cy="67214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specific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want to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accomplish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depicted as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stick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Cases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the specific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a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the main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depicted as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29F66-F18A-816D-605E-E01484F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29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428927-7D40-888F-B5EC-04595C9D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174" y="651942"/>
            <a:ext cx="808220" cy="1902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0D224E-F0DB-F0E4-6968-5EA28250C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878" y="5533586"/>
            <a:ext cx="1812639" cy="129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2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UNIFIED MODELLING LANGUAGE (UML)---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12192000" cy="6477000"/>
          </a:xfrm>
        </p:spPr>
        <p:txBody>
          <a:bodyPr rtlCol="0"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</a:t>
            </a:r>
            <a:r>
              <a:rPr lang="en-GB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Language (UML)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set of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various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system's structure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making it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include: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industry-standard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Object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97819-CDE0-47B5-9324-8F136C1C4658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52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4B31-F4C1-45C5-6874-A09128A5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525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Model------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9185-F2CB-A4D3-F19D-6141CC8D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526"/>
            <a:ext cx="12192000" cy="67214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Relationships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them.</a:t>
            </a:r>
          </a:p>
          <a:p>
            <a:pPr marL="914400" lvl="1" indent="-457200" algn="just">
              <a:lnSpc>
                <a:spcPct val="150000"/>
              </a:lnSpc>
              <a:spcBef>
                <a:spcPts val="0"/>
              </a:spcBef>
              <a:buAutoNum type="alphaUcPeriod"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an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indicates that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that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Include/Extend</a:t>
            </a:r>
            <a:endParaRPr lang="en-GB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shared among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indicates that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use case</a:t>
            </a:r>
            <a:r>
              <a:rPr lang="en-GB" sz="26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another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"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indicates that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use case extends</a:t>
            </a:r>
            <a:r>
              <a:rPr lang="en-GB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certain </a:t>
            </a:r>
            <a:r>
              <a:rPr lang="en-GB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29F66-F18A-816D-605E-E01484F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30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ADE5A-4F15-23F1-E7C9-3B7C23CC2217}"/>
              </a:ext>
            </a:extLst>
          </p:cNvPr>
          <p:cNvSpPr txBox="1"/>
          <p:nvPr/>
        </p:nvSpPr>
        <p:spPr>
          <a:xfrm>
            <a:off x="134911" y="6356350"/>
            <a:ext cx="19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hlinkClick r:id="rId2" action="ppaction://hlinkpres?slideindex=1&amp;slidetitle="/>
              </a:rPr>
              <a:t>Relationships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82004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4B31-F4C1-45C5-6874-A09128A5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525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Model------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9185-F2CB-A4D3-F19D-6141CC8D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51"/>
            <a:ext cx="12192000" cy="672147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System Boundary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delineates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clarify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part of the </a:t>
            </a: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which are </a:t>
            </a: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Use Case Diagram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r>
              <a:rPr lang="en-GB" sz="2200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visually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their </a:t>
            </a:r>
            <a:r>
              <a:rPr lang="en-GB" sz="2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high-level overview</a:t>
            </a:r>
            <a:r>
              <a:rPr lang="en-GB" sz="22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help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GB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elicitation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its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manner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29F66-F18A-816D-605E-E01484F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268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4B31-F4C1-45C5-6874-A09128A5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525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Model------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9185-F2CB-A4D3-F19D-6141CC8D3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51"/>
            <a:ext cx="12192000" cy="67214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 case Modeling could be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1. Essential Use Case Modeling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Used at requirement elicitation stage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Technology free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Just to </a:t>
            </a:r>
            <a:r>
              <a:rPr lang="en-US" sz="2400" b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understand what users need to see on the system from functions point of view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400" b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System Use Case Modeling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a continuation of essential use case with adding implementation related details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influenced by the </a:t>
            </a:r>
            <a:r>
              <a:rPr lang="en-US" sz="24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technology to be used for the systems development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b="1" dirty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composed of the system use case diagram and its corresponding documentation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 case diagram and the documentation will have same components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as the </a:t>
            </a:r>
            <a:r>
              <a:rPr lang="en-US" sz="2400" b="1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essential use case model with little technology influence</a:t>
            </a:r>
            <a:r>
              <a:rPr lang="en-US" sz="2400" dirty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endParaRPr 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29F66-F18A-816D-605E-E01484FF3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778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54833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Case Model Objective</a:t>
            </a: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254833"/>
            <a:ext cx="12192000" cy="673058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Elicitation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elicit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goals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Scope Definition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boundaries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clarifies which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within the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system's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which are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helping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system's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capabilities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CAE68-E49B-402E-8131-7784008C8D61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20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54833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Case Model Objective----------</a:t>
            </a: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254833"/>
            <a:ext cx="12192000" cy="673058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Communication and Collaboration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facilitates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collaboration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business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discussing system requirements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enabling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ensure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Requirement Prioritization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identifying the most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critical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high-value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CAE68-E49B-402E-8131-7784008C8D61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46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54833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Case Model Objective------------</a:t>
            </a: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254833"/>
            <a:ext cx="12192000" cy="673058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their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focus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efforts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most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Verification and Validation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models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throughout the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serve as a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criteria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testing (UAT),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specified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Iterative Development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providing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CAE68-E49B-402E-8131-7784008C8D61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04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254833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Case Model Objective</a:t>
            </a:r>
            <a:b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254833"/>
            <a:ext cx="12192000" cy="673058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Documentation and Maintenance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capture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the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manner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provide a </a:t>
            </a:r>
            <a:r>
              <a:rPr lang="en-GB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</a:t>
            </a:r>
            <a:r>
              <a:rPr lang="en-GB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to understand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system's 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easier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81CAE68-E49B-402E-8131-7784008C8D61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85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42AF7F-7DA8-4F75-8FEA-82739E5B5523}" type="slidenum">
              <a:rPr lang="en-GB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GB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grpSp>
        <p:nvGrpSpPr>
          <p:cNvPr id="36867" name="Group 32"/>
          <p:cNvGrpSpPr>
            <a:grpSpLocks/>
          </p:cNvGrpSpPr>
          <p:nvPr/>
        </p:nvGrpSpPr>
        <p:grpSpPr bwMode="auto">
          <a:xfrm>
            <a:off x="2667000" y="1524001"/>
            <a:ext cx="457200" cy="1050925"/>
            <a:chOff x="720" y="960"/>
            <a:chExt cx="288" cy="662"/>
          </a:xfrm>
        </p:grpSpPr>
        <p:sp>
          <p:nvSpPr>
            <p:cNvPr id="36884" name="Oval 3"/>
            <p:cNvSpPr>
              <a:spLocks noChangeArrowheads="1"/>
            </p:cNvSpPr>
            <p:nvPr/>
          </p:nvSpPr>
          <p:spPr bwMode="auto">
            <a:xfrm>
              <a:off x="768" y="960"/>
              <a:ext cx="192" cy="1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Perpetua" panose="02020502060401020303" pitchFamily="18" charset="0"/>
              </a:endParaRPr>
            </a:p>
          </p:txBody>
        </p:sp>
        <p:sp>
          <p:nvSpPr>
            <p:cNvPr id="36885" name="Line 4"/>
            <p:cNvSpPr>
              <a:spLocks noChangeShapeType="1"/>
            </p:cNvSpPr>
            <p:nvPr/>
          </p:nvSpPr>
          <p:spPr bwMode="auto">
            <a:xfrm>
              <a:off x="864" y="1148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6" name="Line 5"/>
            <p:cNvSpPr>
              <a:spLocks noChangeShapeType="1"/>
            </p:cNvSpPr>
            <p:nvPr/>
          </p:nvSpPr>
          <p:spPr bwMode="auto">
            <a:xfrm flipH="1">
              <a:off x="720" y="1424"/>
              <a:ext cx="144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7" name="Line 6"/>
            <p:cNvSpPr>
              <a:spLocks noChangeShapeType="1"/>
            </p:cNvSpPr>
            <p:nvPr/>
          </p:nvSpPr>
          <p:spPr bwMode="auto">
            <a:xfrm>
              <a:off x="864" y="1424"/>
              <a:ext cx="144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888" name="Line 7"/>
            <p:cNvSpPr>
              <a:spLocks noChangeShapeType="1"/>
            </p:cNvSpPr>
            <p:nvPr/>
          </p:nvSpPr>
          <p:spPr bwMode="auto">
            <a:xfrm>
              <a:off x="720" y="126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6868" name="Oval 8"/>
          <p:cNvSpPr>
            <a:spLocks noChangeArrowheads="1"/>
          </p:cNvSpPr>
          <p:nvPr/>
        </p:nvSpPr>
        <p:spPr bwMode="auto">
          <a:xfrm>
            <a:off x="4800600" y="838200"/>
            <a:ext cx="2286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Perpetua" panose="02020502060401020303" pitchFamily="18" charset="0"/>
            </a:endParaRP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5105401" y="958851"/>
            <a:ext cx="162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Register</a:t>
            </a:r>
          </a:p>
        </p:txBody>
      </p:sp>
      <p:sp>
        <p:nvSpPr>
          <p:cNvPr id="36870" name="Oval 10"/>
          <p:cNvSpPr>
            <a:spLocks noChangeArrowheads="1"/>
          </p:cNvSpPr>
          <p:nvPr/>
        </p:nvSpPr>
        <p:spPr bwMode="auto">
          <a:xfrm>
            <a:off x="4953000" y="2362200"/>
            <a:ext cx="2286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100">
              <a:latin typeface="Perpetua" panose="02020502060401020303" pitchFamily="18" charset="0"/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5311776" y="2605088"/>
            <a:ext cx="1622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Order books</a:t>
            </a:r>
          </a:p>
        </p:txBody>
      </p:sp>
      <p:sp>
        <p:nvSpPr>
          <p:cNvPr id="36872" name="Oval 12"/>
          <p:cNvSpPr>
            <a:spLocks noChangeArrowheads="1"/>
          </p:cNvSpPr>
          <p:nvPr/>
        </p:nvSpPr>
        <p:spPr bwMode="auto">
          <a:xfrm>
            <a:off x="4953000" y="3810000"/>
            <a:ext cx="2286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Perpetua" panose="02020502060401020303" pitchFamily="18" charset="0"/>
            </a:endParaRP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5387976" y="4052889"/>
            <a:ext cx="1622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Sell used books</a:t>
            </a:r>
          </a:p>
        </p:txBody>
      </p:sp>
      <p:sp>
        <p:nvSpPr>
          <p:cNvPr id="36874" name="Oval 14"/>
          <p:cNvSpPr>
            <a:spLocks noChangeArrowheads="1"/>
          </p:cNvSpPr>
          <p:nvPr/>
        </p:nvSpPr>
        <p:spPr bwMode="auto">
          <a:xfrm>
            <a:off x="4876800" y="5257800"/>
            <a:ext cx="2286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Perpetua" panose="02020502060401020303" pitchFamily="18" charset="0"/>
            </a:endParaRP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5105400" y="5500688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Review books</a:t>
            </a:r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2286000" y="2651126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Customer</a:t>
            </a: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343400" y="228600"/>
            <a:ext cx="3733800" cy="624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Perpetua" panose="02020502060401020303" pitchFamily="18" charset="0"/>
            </a:endParaRP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4419600" y="288926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On-line Bookstore System</a:t>
            </a:r>
          </a:p>
        </p:txBody>
      </p:sp>
      <p:cxnSp>
        <p:nvCxnSpPr>
          <p:cNvPr id="34" name="Straight Connector 33"/>
          <p:cNvCxnSpPr>
            <a:stCxn id="36887" idx="0"/>
          </p:cNvCxnSpPr>
          <p:nvPr/>
        </p:nvCxnSpPr>
        <p:spPr>
          <a:xfrm rot="5400000" flipH="1" flipV="1">
            <a:off x="3492500" y="876300"/>
            <a:ext cx="7874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6887" idx="0"/>
            <a:endCxn id="36870" idx="2"/>
          </p:cNvCxnSpPr>
          <p:nvPr/>
        </p:nvCxnSpPr>
        <p:spPr>
          <a:xfrm rot="16200000" flipH="1">
            <a:off x="3644900" y="1511300"/>
            <a:ext cx="558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6887" idx="0"/>
          </p:cNvCxnSpPr>
          <p:nvPr/>
        </p:nvCxnSpPr>
        <p:spPr>
          <a:xfrm rot="16200000" flipH="1">
            <a:off x="2882900" y="2273300"/>
            <a:ext cx="21590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6887" idx="0"/>
          </p:cNvCxnSpPr>
          <p:nvPr/>
        </p:nvCxnSpPr>
        <p:spPr>
          <a:xfrm rot="16200000" flipH="1">
            <a:off x="2311400" y="2844800"/>
            <a:ext cx="3225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421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590800" y="76200"/>
            <a:ext cx="7867650" cy="381000"/>
          </a:xfrm>
        </p:spPr>
        <p:txBody>
          <a:bodyPr rtlCol="0">
            <a:normAutofit fontScale="90000"/>
          </a:bodyPr>
          <a:lstStyle/>
          <a:p>
            <a:pPr algn="just">
              <a:defRPr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 is the difference with the previous use case?</a:t>
            </a:r>
          </a:p>
        </p:txBody>
      </p:sp>
      <p:sp>
        <p:nvSpPr>
          <p:cNvPr id="38915" name="Slide Number Placeholder 3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0C0800-23A7-4321-88ED-723B45B9B31A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grpSp>
        <p:nvGrpSpPr>
          <p:cNvPr id="38916" name="Group 2"/>
          <p:cNvGrpSpPr>
            <a:grpSpLocks/>
          </p:cNvGrpSpPr>
          <p:nvPr/>
        </p:nvGrpSpPr>
        <p:grpSpPr bwMode="auto">
          <a:xfrm>
            <a:off x="2133600" y="623888"/>
            <a:ext cx="8001000" cy="6005512"/>
            <a:chOff x="1979" y="5760"/>
            <a:chExt cx="7291" cy="5280"/>
          </a:xfrm>
        </p:grpSpPr>
        <p:sp>
          <p:nvSpPr>
            <p:cNvPr id="38917" name="Rectangle 3"/>
            <p:cNvSpPr>
              <a:spLocks noChangeArrowheads="1"/>
            </p:cNvSpPr>
            <p:nvPr/>
          </p:nvSpPr>
          <p:spPr bwMode="auto">
            <a:xfrm>
              <a:off x="1979" y="7605"/>
              <a:ext cx="165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US" altLang="en-US" sz="1100" b="1"/>
                <a:t>Sales</a:t>
              </a:r>
              <a:r>
                <a:rPr lang="en-US" altLang="en-US" sz="900"/>
                <a:t> </a:t>
              </a:r>
              <a:r>
                <a:rPr lang="en-US" altLang="en-US" sz="1100" b="1"/>
                <a:t>Clerk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38918" name="Rectangle 4"/>
            <p:cNvSpPr>
              <a:spLocks noChangeArrowheads="1"/>
            </p:cNvSpPr>
            <p:nvPr/>
          </p:nvSpPr>
          <p:spPr bwMode="auto">
            <a:xfrm>
              <a:off x="4020" y="5760"/>
              <a:ext cx="5250" cy="50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38919" name="Rectangle 5"/>
            <p:cNvSpPr>
              <a:spLocks noChangeArrowheads="1"/>
            </p:cNvSpPr>
            <p:nvPr/>
          </p:nvSpPr>
          <p:spPr bwMode="auto">
            <a:xfrm>
              <a:off x="6780" y="9210"/>
              <a:ext cx="165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US" altLang="en-US" sz="900"/>
                <a:t>&lt;&lt;Includes&gt;&gt;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6315" y="8527"/>
              <a:ext cx="165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US" altLang="en-US" sz="900"/>
                <a:t>&lt;&lt;Includes&gt;&gt;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38921" name="Rectangle 7"/>
            <p:cNvSpPr>
              <a:spLocks noChangeArrowheads="1"/>
            </p:cNvSpPr>
            <p:nvPr/>
          </p:nvSpPr>
          <p:spPr bwMode="auto">
            <a:xfrm>
              <a:off x="6420" y="7470"/>
              <a:ext cx="165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US" altLang="en-US" sz="900"/>
                <a:t>&lt;&lt;Includes&gt;&gt;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38922" name="Oval 8"/>
            <p:cNvSpPr>
              <a:spLocks noChangeArrowheads="1"/>
            </p:cNvSpPr>
            <p:nvPr/>
          </p:nvSpPr>
          <p:spPr bwMode="auto">
            <a:xfrm>
              <a:off x="4530" y="6045"/>
              <a:ext cx="1950" cy="7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b="1"/>
                <a:t>Sell</a:t>
              </a:r>
              <a:r>
                <a:rPr lang="en-US" altLang="en-US" sz="1100"/>
                <a:t> </a:t>
              </a:r>
              <a:r>
                <a:rPr lang="en-US" altLang="en-US" sz="1100" b="1"/>
                <a:t>Item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38923" name="Oval 9"/>
            <p:cNvSpPr>
              <a:spLocks noChangeArrowheads="1"/>
            </p:cNvSpPr>
            <p:nvPr/>
          </p:nvSpPr>
          <p:spPr bwMode="auto">
            <a:xfrm>
              <a:off x="4530" y="7230"/>
              <a:ext cx="1950" cy="7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b="1"/>
                <a:t>Reorder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38924" name="Oval 10"/>
            <p:cNvSpPr>
              <a:spLocks noChangeArrowheads="1"/>
            </p:cNvSpPr>
            <p:nvPr/>
          </p:nvSpPr>
          <p:spPr bwMode="auto">
            <a:xfrm>
              <a:off x="7140" y="7815"/>
              <a:ext cx="1950" cy="7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b="1"/>
                <a:t>Login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38925" name="Oval 11"/>
            <p:cNvSpPr>
              <a:spLocks noChangeArrowheads="1"/>
            </p:cNvSpPr>
            <p:nvPr/>
          </p:nvSpPr>
          <p:spPr bwMode="auto">
            <a:xfrm>
              <a:off x="4425" y="8295"/>
              <a:ext cx="1950" cy="70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b="1"/>
                <a:t>Add to Stock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38926" name="Oval 12"/>
            <p:cNvSpPr>
              <a:spLocks noChangeArrowheads="1"/>
            </p:cNvSpPr>
            <p:nvPr/>
          </p:nvSpPr>
          <p:spPr bwMode="auto">
            <a:xfrm>
              <a:off x="4425" y="9375"/>
              <a:ext cx="1950" cy="9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b="1"/>
                <a:t>Generate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b="1"/>
                <a:t>Report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cxnSp>
          <p:nvCxnSpPr>
            <p:cNvPr id="38927" name="AutoShape 13"/>
            <p:cNvCxnSpPr>
              <a:cxnSpLocks noChangeShapeType="1"/>
            </p:cNvCxnSpPr>
            <p:nvPr/>
          </p:nvCxnSpPr>
          <p:spPr bwMode="auto">
            <a:xfrm>
              <a:off x="6480" y="6495"/>
              <a:ext cx="1260" cy="13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8" name="AutoShape 14"/>
            <p:cNvCxnSpPr>
              <a:cxnSpLocks noChangeShapeType="1"/>
            </p:cNvCxnSpPr>
            <p:nvPr/>
          </p:nvCxnSpPr>
          <p:spPr bwMode="auto">
            <a:xfrm>
              <a:off x="6480" y="7605"/>
              <a:ext cx="660" cy="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9" name="AutoShape 15"/>
            <p:cNvCxnSpPr>
              <a:cxnSpLocks noChangeShapeType="1"/>
            </p:cNvCxnSpPr>
            <p:nvPr/>
          </p:nvCxnSpPr>
          <p:spPr bwMode="auto">
            <a:xfrm flipV="1">
              <a:off x="6375" y="8400"/>
              <a:ext cx="915" cy="25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0" name="AutoShape 16"/>
            <p:cNvCxnSpPr>
              <a:cxnSpLocks noChangeShapeType="1"/>
            </p:cNvCxnSpPr>
            <p:nvPr/>
          </p:nvCxnSpPr>
          <p:spPr bwMode="auto">
            <a:xfrm flipV="1">
              <a:off x="6375" y="8520"/>
              <a:ext cx="1470" cy="13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1" name="Rectangle 17"/>
            <p:cNvSpPr>
              <a:spLocks noChangeArrowheads="1"/>
            </p:cNvSpPr>
            <p:nvPr/>
          </p:nvSpPr>
          <p:spPr bwMode="auto">
            <a:xfrm rot="2229868">
              <a:off x="6600" y="6570"/>
              <a:ext cx="165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US" altLang="en-US" sz="900"/>
                <a:t>&lt;&lt;Includes&gt;&gt;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grpSp>
          <p:nvGrpSpPr>
            <p:cNvPr id="38932" name="Group 18"/>
            <p:cNvGrpSpPr>
              <a:grpSpLocks/>
            </p:cNvGrpSpPr>
            <p:nvPr/>
          </p:nvGrpSpPr>
          <p:grpSpPr bwMode="auto">
            <a:xfrm>
              <a:off x="2611" y="6445"/>
              <a:ext cx="495" cy="1095"/>
              <a:chOff x="4275" y="2334"/>
              <a:chExt cx="495" cy="1095"/>
            </a:xfrm>
          </p:grpSpPr>
          <p:sp>
            <p:nvSpPr>
              <p:cNvPr id="38945" name="AutoShape 19"/>
              <p:cNvSpPr>
                <a:spLocks noChangeArrowheads="1"/>
              </p:cNvSpPr>
              <p:nvPr/>
            </p:nvSpPr>
            <p:spPr bwMode="auto">
              <a:xfrm>
                <a:off x="4380" y="2334"/>
                <a:ext cx="300" cy="345"/>
              </a:xfrm>
              <a:prstGeom prst="smileyFace">
                <a:avLst>
                  <a:gd name="adj" fmla="val 4653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  <p:cxnSp>
            <p:nvCxnSpPr>
              <p:cNvPr id="38946" name="AutoShape 20"/>
              <p:cNvCxnSpPr>
                <a:cxnSpLocks noChangeShapeType="1"/>
              </p:cNvCxnSpPr>
              <p:nvPr/>
            </p:nvCxnSpPr>
            <p:spPr bwMode="auto">
              <a:xfrm>
                <a:off x="4530" y="2679"/>
                <a:ext cx="0" cy="51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47" name="AutoShape 21"/>
              <p:cNvCxnSpPr>
                <a:cxnSpLocks noChangeShapeType="1"/>
              </p:cNvCxnSpPr>
              <p:nvPr/>
            </p:nvCxnSpPr>
            <p:spPr bwMode="auto">
              <a:xfrm flipH="1">
                <a:off x="4290" y="2844"/>
                <a:ext cx="240" cy="16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48" name="AutoShape 22"/>
              <p:cNvCxnSpPr>
                <a:cxnSpLocks noChangeShapeType="1"/>
              </p:cNvCxnSpPr>
              <p:nvPr/>
            </p:nvCxnSpPr>
            <p:spPr bwMode="auto">
              <a:xfrm flipH="1" flipV="1">
                <a:off x="4545" y="2844"/>
                <a:ext cx="225" cy="16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49" name="AutoShape 23"/>
              <p:cNvCxnSpPr>
                <a:cxnSpLocks noChangeShapeType="1"/>
              </p:cNvCxnSpPr>
              <p:nvPr/>
            </p:nvCxnSpPr>
            <p:spPr bwMode="auto">
              <a:xfrm flipH="1">
                <a:off x="4275" y="3189"/>
                <a:ext cx="255" cy="24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50" name="AutoShape 24"/>
              <p:cNvCxnSpPr>
                <a:cxnSpLocks noChangeShapeType="1"/>
              </p:cNvCxnSpPr>
              <p:nvPr/>
            </p:nvCxnSpPr>
            <p:spPr bwMode="auto">
              <a:xfrm flipH="1" flipV="1">
                <a:off x="4545" y="3189"/>
                <a:ext cx="225" cy="24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8933" name="Group 25"/>
            <p:cNvGrpSpPr>
              <a:grpSpLocks/>
            </p:cNvGrpSpPr>
            <p:nvPr/>
          </p:nvGrpSpPr>
          <p:grpSpPr bwMode="auto">
            <a:xfrm>
              <a:off x="2701" y="9375"/>
              <a:ext cx="495" cy="1095"/>
              <a:chOff x="4275" y="2334"/>
              <a:chExt cx="495" cy="1095"/>
            </a:xfrm>
          </p:grpSpPr>
          <p:sp>
            <p:nvSpPr>
              <p:cNvPr id="38939" name="AutoShape 26"/>
              <p:cNvSpPr>
                <a:spLocks noChangeArrowheads="1"/>
              </p:cNvSpPr>
              <p:nvPr/>
            </p:nvSpPr>
            <p:spPr bwMode="auto">
              <a:xfrm>
                <a:off x="4380" y="2334"/>
                <a:ext cx="300" cy="345"/>
              </a:xfrm>
              <a:prstGeom prst="smileyFace">
                <a:avLst>
                  <a:gd name="adj" fmla="val 4653"/>
                </a:avLst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  <p:cxnSp>
            <p:nvCxnSpPr>
              <p:cNvPr id="38940" name="AutoShape 27"/>
              <p:cNvCxnSpPr>
                <a:cxnSpLocks noChangeShapeType="1"/>
              </p:cNvCxnSpPr>
              <p:nvPr/>
            </p:nvCxnSpPr>
            <p:spPr bwMode="auto">
              <a:xfrm>
                <a:off x="4530" y="2679"/>
                <a:ext cx="0" cy="51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41" name="AutoShape 28"/>
              <p:cNvCxnSpPr>
                <a:cxnSpLocks noChangeShapeType="1"/>
              </p:cNvCxnSpPr>
              <p:nvPr/>
            </p:nvCxnSpPr>
            <p:spPr bwMode="auto">
              <a:xfrm flipH="1">
                <a:off x="4290" y="2844"/>
                <a:ext cx="240" cy="16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42" name="AutoShape 29"/>
              <p:cNvCxnSpPr>
                <a:cxnSpLocks noChangeShapeType="1"/>
              </p:cNvCxnSpPr>
              <p:nvPr/>
            </p:nvCxnSpPr>
            <p:spPr bwMode="auto">
              <a:xfrm flipH="1" flipV="1">
                <a:off x="4545" y="2844"/>
                <a:ext cx="225" cy="165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43" name="AutoShape 30"/>
              <p:cNvCxnSpPr>
                <a:cxnSpLocks noChangeShapeType="1"/>
              </p:cNvCxnSpPr>
              <p:nvPr/>
            </p:nvCxnSpPr>
            <p:spPr bwMode="auto">
              <a:xfrm flipH="1">
                <a:off x="4275" y="3189"/>
                <a:ext cx="255" cy="24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44" name="AutoShape 31"/>
              <p:cNvCxnSpPr>
                <a:cxnSpLocks noChangeShapeType="1"/>
              </p:cNvCxnSpPr>
              <p:nvPr/>
            </p:nvCxnSpPr>
            <p:spPr bwMode="auto">
              <a:xfrm flipH="1" flipV="1">
                <a:off x="4545" y="3189"/>
                <a:ext cx="225" cy="240"/>
              </a:xfrm>
              <a:prstGeom prst="straightConnector1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8934" name="AutoShape 32"/>
            <p:cNvCxnSpPr>
              <a:cxnSpLocks noChangeShapeType="1"/>
            </p:cNvCxnSpPr>
            <p:nvPr/>
          </p:nvCxnSpPr>
          <p:spPr bwMode="auto">
            <a:xfrm flipV="1">
              <a:off x="3106" y="6445"/>
              <a:ext cx="1424" cy="6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5" name="AutoShape 33"/>
            <p:cNvCxnSpPr>
              <a:cxnSpLocks noChangeShapeType="1"/>
            </p:cNvCxnSpPr>
            <p:nvPr/>
          </p:nvCxnSpPr>
          <p:spPr bwMode="auto">
            <a:xfrm flipV="1">
              <a:off x="3196" y="9885"/>
              <a:ext cx="1229" cy="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6" name="AutoShape 34"/>
            <p:cNvCxnSpPr>
              <a:cxnSpLocks noChangeShapeType="1"/>
            </p:cNvCxnSpPr>
            <p:nvPr/>
          </p:nvCxnSpPr>
          <p:spPr bwMode="auto">
            <a:xfrm flipV="1">
              <a:off x="3196" y="7605"/>
              <a:ext cx="1334" cy="244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7" name="AutoShape 35"/>
            <p:cNvCxnSpPr>
              <a:cxnSpLocks noChangeShapeType="1"/>
            </p:cNvCxnSpPr>
            <p:nvPr/>
          </p:nvCxnSpPr>
          <p:spPr bwMode="auto">
            <a:xfrm>
              <a:off x="3106" y="7120"/>
              <a:ext cx="1319" cy="15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8" name="Rectangle 36"/>
            <p:cNvSpPr>
              <a:spLocks noChangeArrowheads="1"/>
            </p:cNvSpPr>
            <p:nvPr/>
          </p:nvSpPr>
          <p:spPr bwMode="auto">
            <a:xfrm>
              <a:off x="2175" y="10575"/>
              <a:ext cx="1650" cy="4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spcAft>
                  <a:spcPts val="1000"/>
                </a:spcAft>
                <a:buNone/>
              </a:pPr>
              <a:r>
                <a:rPr lang="en-US" altLang="en-US" sz="1100" b="1"/>
                <a:t>Manager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8540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05153-EE4D-4767-4BB4-13359D39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84811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1901-6C6B-A0C8-0BB8-A42E25290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4812"/>
            <a:ext cx="12192000" cy="657318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841875" algn="l"/>
              </a:tabLst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documentation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4841875" algn="l"/>
              </a:tabLst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describe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4841875" algn="l"/>
              </a:tabLst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various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users (actors)</a:t>
            </a:r>
            <a:r>
              <a:rPr lang="en-GB" sz="26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GB" sz="26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documentation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typically </a:t>
            </a:r>
            <a:r>
              <a:rPr lang="en-GB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the </a:t>
            </a:r>
            <a:r>
              <a:rPr lang="en-GB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of the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key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slide shows the use case documentation template with different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672CC-2728-DA69-60DF-FC8EB7DD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5C893-C4CD-4D87-9D65-21EA4BF1917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7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UNIFIED MODELLING LANGUAGE (UML)---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12192000" cy="64770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Visual Representation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graphical notations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represent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its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Concepts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rich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cases, activities, states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Diagram Types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several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97819-CDE0-47B5-9324-8F136C1C4658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50123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971800" y="1"/>
            <a:ext cx="7499350" cy="48736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 Case Documentation Template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CA0D53-9CE5-425C-863D-5B16A5F039CC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822374"/>
              </p:ext>
            </p:extLst>
          </p:nvPr>
        </p:nvGraphicFramePr>
        <p:xfrm>
          <a:off x="0" y="487364"/>
          <a:ext cx="12192000" cy="6182220"/>
        </p:xfrm>
        <a:graphic>
          <a:graphicData uri="http://schemas.openxmlformats.org/drawingml/2006/table">
            <a:tbl>
              <a:tblPr/>
              <a:tblGrid>
                <a:gridCol w="28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 Case Name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Identifier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Actor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Pre Condition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5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Post Condition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Extends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Includes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61936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Basic Course of Action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1………………………………………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2. ……………………………………….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3. …………………………………………………………..</a:t>
                      </a:r>
                      <a:endParaRPr lang="en-US" sz="2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9477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Alternative Course of Action: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…………………………………………………………………..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……………………………………………………………………………..</a:t>
                      </a:r>
                      <a:endParaRPr lang="en-US" sz="20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3750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Activity 1 </a:t>
            </a:r>
            <a:endParaRPr lang="en-US" sz="3200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5744D7-7E16-488A-97B9-649A49B5FDE1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sp>
        <p:nvSpPr>
          <p:cNvPr id="73732" name="Rectangle 2"/>
          <p:cNvSpPr txBox="1">
            <a:spLocks noChangeArrowheads="1"/>
          </p:cNvSpPr>
          <p:nvPr/>
        </p:nvSpPr>
        <p:spPr bwMode="auto">
          <a:xfrm>
            <a:off x="0" y="304800"/>
            <a:ext cx="12192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On-line Bookstore is a web application that can be accessed by the store’s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 customer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whereby each customer can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books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or more books sold in the book store, and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 used books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other customers. Before performing any one of these transactions, the customer must first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log-in into 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using their user id and password kept in their account. The customer can also take a </a:t>
            </a:r>
            <a:r>
              <a:rPr lang="en-GB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he/she ordered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Ø"/>
            </a:pPr>
            <a:r>
              <a:rPr lang="en-GB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GB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6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Use Cases  and draw a use case model(system use case)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the Main Flow of Events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Use Case Documentation for one of the use cases you have identified “sell used book”</a:t>
            </a:r>
          </a:p>
        </p:txBody>
      </p:sp>
    </p:spTree>
    <p:extLst>
      <p:ext uri="{BB962C8B-B14F-4D97-AF65-F5344CB8AC3E}">
        <p14:creationId xmlns:p14="http://schemas.microsoft.com/office/powerpoint/2010/main" val="1692036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2438400" y="6172200"/>
            <a:ext cx="3962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EBF465EA-65D8-482E-BE7A-D261A527D872}" type="slidenum">
              <a:rPr lang="en-GB" altLang="en-US" sz="1200">
                <a:solidFill>
                  <a:schemeClr val="tx2"/>
                </a:solidFill>
              </a:rPr>
              <a:pPr algn="l">
                <a:spcBef>
                  <a:spcPct val="0"/>
                </a:spcBef>
                <a:buFontTx/>
                <a:buNone/>
              </a:pPr>
              <a:t>42</a:t>
            </a:fld>
            <a:endParaRPr lang="en-GB" altLang="en-US" sz="1200">
              <a:solidFill>
                <a:schemeClr val="tx2"/>
              </a:solidFill>
            </a:endParaRPr>
          </a:p>
        </p:txBody>
      </p:sp>
      <p:grpSp>
        <p:nvGrpSpPr>
          <p:cNvPr id="74755" name="Group 32"/>
          <p:cNvGrpSpPr>
            <a:grpSpLocks/>
          </p:cNvGrpSpPr>
          <p:nvPr/>
        </p:nvGrpSpPr>
        <p:grpSpPr bwMode="auto">
          <a:xfrm>
            <a:off x="2667000" y="1524001"/>
            <a:ext cx="457200" cy="1050925"/>
            <a:chOff x="720" y="960"/>
            <a:chExt cx="288" cy="662"/>
          </a:xfrm>
        </p:grpSpPr>
        <p:sp>
          <p:nvSpPr>
            <p:cNvPr id="74783" name="Oval 3"/>
            <p:cNvSpPr>
              <a:spLocks noChangeArrowheads="1"/>
            </p:cNvSpPr>
            <p:nvPr/>
          </p:nvSpPr>
          <p:spPr bwMode="auto">
            <a:xfrm>
              <a:off x="768" y="960"/>
              <a:ext cx="192" cy="1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74784" name="Line 4"/>
            <p:cNvSpPr>
              <a:spLocks noChangeShapeType="1"/>
            </p:cNvSpPr>
            <p:nvPr/>
          </p:nvSpPr>
          <p:spPr bwMode="auto">
            <a:xfrm>
              <a:off x="864" y="1148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5" name="Line 5"/>
            <p:cNvSpPr>
              <a:spLocks noChangeShapeType="1"/>
            </p:cNvSpPr>
            <p:nvPr/>
          </p:nvSpPr>
          <p:spPr bwMode="auto">
            <a:xfrm flipH="1">
              <a:off x="720" y="1424"/>
              <a:ext cx="144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6" name="Line 6"/>
            <p:cNvSpPr>
              <a:spLocks noChangeShapeType="1"/>
            </p:cNvSpPr>
            <p:nvPr/>
          </p:nvSpPr>
          <p:spPr bwMode="auto">
            <a:xfrm>
              <a:off x="864" y="1424"/>
              <a:ext cx="144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787" name="Line 7"/>
            <p:cNvSpPr>
              <a:spLocks noChangeShapeType="1"/>
            </p:cNvSpPr>
            <p:nvPr/>
          </p:nvSpPr>
          <p:spPr bwMode="auto">
            <a:xfrm>
              <a:off x="720" y="126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4756" name="Oval 8"/>
          <p:cNvSpPr>
            <a:spLocks noChangeArrowheads="1"/>
          </p:cNvSpPr>
          <p:nvPr/>
        </p:nvSpPr>
        <p:spPr bwMode="auto">
          <a:xfrm>
            <a:off x="4800600" y="838200"/>
            <a:ext cx="2286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5105401" y="958850"/>
            <a:ext cx="1622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Register</a:t>
            </a:r>
          </a:p>
        </p:txBody>
      </p:sp>
      <p:sp>
        <p:nvSpPr>
          <p:cNvPr id="74758" name="Oval 10"/>
          <p:cNvSpPr>
            <a:spLocks noChangeArrowheads="1"/>
          </p:cNvSpPr>
          <p:nvPr/>
        </p:nvSpPr>
        <p:spPr bwMode="auto">
          <a:xfrm>
            <a:off x="4953000" y="2362200"/>
            <a:ext cx="2286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5311776" y="2605088"/>
            <a:ext cx="16224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Order books</a:t>
            </a:r>
          </a:p>
        </p:txBody>
      </p:sp>
      <p:sp>
        <p:nvSpPr>
          <p:cNvPr id="74760" name="Oval 12"/>
          <p:cNvSpPr>
            <a:spLocks noChangeArrowheads="1"/>
          </p:cNvSpPr>
          <p:nvPr/>
        </p:nvSpPr>
        <p:spPr bwMode="auto">
          <a:xfrm>
            <a:off x="4953000" y="3810000"/>
            <a:ext cx="2286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105485" name="Text Box 13"/>
          <p:cNvSpPr txBox="1">
            <a:spLocks noChangeArrowheads="1"/>
          </p:cNvSpPr>
          <p:nvPr/>
        </p:nvSpPr>
        <p:spPr bwMode="auto">
          <a:xfrm>
            <a:off x="5387976" y="4052889"/>
            <a:ext cx="1622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Sell used books</a:t>
            </a:r>
          </a:p>
        </p:txBody>
      </p:sp>
      <p:sp>
        <p:nvSpPr>
          <p:cNvPr id="74762" name="Oval 14"/>
          <p:cNvSpPr>
            <a:spLocks noChangeArrowheads="1"/>
          </p:cNvSpPr>
          <p:nvPr/>
        </p:nvSpPr>
        <p:spPr bwMode="auto">
          <a:xfrm>
            <a:off x="4876800" y="5257800"/>
            <a:ext cx="2286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105487" name="Text Box 15"/>
          <p:cNvSpPr txBox="1">
            <a:spLocks noChangeArrowheads="1"/>
          </p:cNvSpPr>
          <p:nvPr/>
        </p:nvSpPr>
        <p:spPr bwMode="auto">
          <a:xfrm>
            <a:off x="5105400" y="5500688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Review books</a:t>
            </a:r>
          </a:p>
        </p:txBody>
      </p:sp>
      <p:sp>
        <p:nvSpPr>
          <p:cNvPr id="105488" name="Text Box 16"/>
          <p:cNvSpPr txBox="1">
            <a:spLocks noChangeArrowheads="1"/>
          </p:cNvSpPr>
          <p:nvPr/>
        </p:nvSpPr>
        <p:spPr bwMode="auto">
          <a:xfrm>
            <a:off x="2286000" y="2651126"/>
            <a:ext cx="1371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Customer</a:t>
            </a:r>
          </a:p>
        </p:txBody>
      </p:sp>
      <p:sp>
        <p:nvSpPr>
          <p:cNvPr id="74765" name="Rectangle 17"/>
          <p:cNvSpPr>
            <a:spLocks noChangeArrowheads="1"/>
          </p:cNvSpPr>
          <p:nvPr/>
        </p:nvSpPr>
        <p:spPr bwMode="auto">
          <a:xfrm>
            <a:off x="4343400" y="228600"/>
            <a:ext cx="6248400" cy="624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4419600" y="288926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On-line Bookstore System</a:t>
            </a:r>
          </a:p>
        </p:txBody>
      </p:sp>
      <p:sp>
        <p:nvSpPr>
          <p:cNvPr id="74767" name="Oval 19"/>
          <p:cNvSpPr>
            <a:spLocks noChangeArrowheads="1"/>
          </p:cNvSpPr>
          <p:nvPr/>
        </p:nvSpPr>
        <p:spPr bwMode="auto">
          <a:xfrm>
            <a:off x="8229600" y="3810000"/>
            <a:ext cx="2286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105492" name="Text Box 20"/>
          <p:cNvSpPr txBox="1">
            <a:spLocks noChangeArrowheads="1"/>
          </p:cNvSpPr>
          <p:nvPr/>
        </p:nvSpPr>
        <p:spPr bwMode="auto">
          <a:xfrm>
            <a:off x="8512176" y="4038601"/>
            <a:ext cx="162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Log-in</a:t>
            </a:r>
          </a:p>
        </p:txBody>
      </p:sp>
      <p:sp>
        <p:nvSpPr>
          <p:cNvPr id="74769" name="Line 21"/>
          <p:cNvSpPr>
            <a:spLocks noChangeShapeType="1"/>
          </p:cNvSpPr>
          <p:nvPr/>
        </p:nvSpPr>
        <p:spPr bwMode="auto">
          <a:xfrm>
            <a:off x="7239000" y="2819400"/>
            <a:ext cx="13716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70" name="Line 22"/>
          <p:cNvSpPr>
            <a:spLocks noChangeShapeType="1"/>
          </p:cNvSpPr>
          <p:nvPr/>
        </p:nvSpPr>
        <p:spPr bwMode="auto">
          <a:xfrm>
            <a:off x="7239000" y="4267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71" name="Line 23"/>
          <p:cNvSpPr>
            <a:spLocks noChangeShapeType="1"/>
          </p:cNvSpPr>
          <p:nvPr/>
        </p:nvSpPr>
        <p:spPr bwMode="auto">
          <a:xfrm flipV="1">
            <a:off x="7162800" y="4648200"/>
            <a:ext cx="14478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7772400" y="2971801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&lt;&lt;include&gt;&gt;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7086600" y="3810001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&lt;&lt;include&gt;&gt;</a:t>
            </a: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6934200" y="4876801"/>
            <a:ext cx="1447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&lt;&lt;include&gt;&gt;</a:t>
            </a:r>
          </a:p>
        </p:txBody>
      </p:sp>
      <p:sp>
        <p:nvSpPr>
          <p:cNvPr id="74775" name="Oval 27"/>
          <p:cNvSpPr>
            <a:spLocks noChangeArrowheads="1"/>
          </p:cNvSpPr>
          <p:nvPr/>
        </p:nvSpPr>
        <p:spPr bwMode="auto">
          <a:xfrm>
            <a:off x="8229600" y="1905000"/>
            <a:ext cx="2286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105500" name="Text Box 28"/>
          <p:cNvSpPr txBox="1">
            <a:spLocks noChangeArrowheads="1"/>
          </p:cNvSpPr>
          <p:nvPr/>
        </p:nvSpPr>
        <p:spPr bwMode="auto">
          <a:xfrm>
            <a:off x="8512176" y="2133601"/>
            <a:ext cx="1622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Check out</a:t>
            </a:r>
          </a:p>
        </p:txBody>
      </p:sp>
      <p:sp>
        <p:nvSpPr>
          <p:cNvPr id="74777" name="Line 29"/>
          <p:cNvSpPr>
            <a:spLocks noChangeShapeType="1"/>
          </p:cNvSpPr>
          <p:nvPr/>
        </p:nvSpPr>
        <p:spPr bwMode="auto">
          <a:xfrm flipV="1">
            <a:off x="7239000" y="2438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6858000" y="2017713"/>
            <a:ext cx="14478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85000"/>
              </a:lnSpc>
              <a:spcBef>
                <a:spcPct val="5000"/>
              </a:spcBef>
              <a:defRPr/>
            </a:pPr>
            <a:r>
              <a:rPr lang="en-GB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&lt;&lt;extend&gt;&gt;</a:t>
            </a:r>
          </a:p>
          <a:p>
            <a:pPr algn="ctr">
              <a:lnSpc>
                <a:spcPct val="85000"/>
              </a:lnSpc>
              <a:spcBef>
                <a:spcPct val="5000"/>
              </a:spcBef>
              <a:defRPr/>
            </a:pPr>
            <a:r>
              <a:rPr lang="en-GB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(</a:t>
            </a:r>
            <a:r>
              <a:rPr lang="en-GB" sz="1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CustID</a:t>
            </a:r>
            <a:r>
              <a:rPr lang="en-GB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34" name="Straight Connector 33"/>
          <p:cNvCxnSpPr>
            <a:stCxn id="74787" idx="1"/>
          </p:cNvCxnSpPr>
          <p:nvPr/>
        </p:nvCxnSpPr>
        <p:spPr>
          <a:xfrm rot="5400000" flipH="1" flipV="1">
            <a:off x="3681413" y="890588"/>
            <a:ext cx="561975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4787" idx="1"/>
            <a:endCxn id="74758" idx="2"/>
          </p:cNvCxnSpPr>
          <p:nvPr/>
        </p:nvCxnSpPr>
        <p:spPr>
          <a:xfrm rot="16200000" flipH="1">
            <a:off x="3633788" y="1500188"/>
            <a:ext cx="809625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74760" idx="2"/>
          </p:cNvCxnSpPr>
          <p:nvPr/>
        </p:nvCxnSpPr>
        <p:spPr>
          <a:xfrm rot="16200000" flipH="1">
            <a:off x="2933700" y="2247900"/>
            <a:ext cx="22098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74762" idx="2"/>
          </p:cNvCxnSpPr>
          <p:nvPr/>
        </p:nvCxnSpPr>
        <p:spPr>
          <a:xfrm rot="16200000" flipH="1">
            <a:off x="2171700" y="3009900"/>
            <a:ext cx="36576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40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971800" y="1"/>
            <a:ext cx="7499350" cy="48736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 Case Documentation to Sell Used Book 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CA0D53-9CE5-425C-863D-5B16A5F039CC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88311"/>
              </p:ext>
            </p:extLst>
          </p:nvPr>
        </p:nvGraphicFramePr>
        <p:xfrm>
          <a:off x="0" y="487364"/>
          <a:ext cx="12192000" cy="5805424"/>
        </p:xfrm>
        <a:graphic>
          <a:graphicData uri="http://schemas.openxmlformats.org/drawingml/2006/table">
            <a:tbl>
              <a:tblPr/>
              <a:tblGrid>
                <a:gridCol w="28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9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Use Case Name</a:t>
                      </a:r>
                      <a:endParaRPr lang="en-US" sz="23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Sell Used Books</a:t>
                      </a: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Identifier</a:t>
                      </a:r>
                      <a:endParaRPr lang="en-US" sz="23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UI-001</a:t>
                      </a: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Description</a:t>
                      </a:r>
                      <a:endParaRPr lang="en-US" sz="23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use case describes the process by which a Customer sells their used books.</a:t>
                      </a:r>
                      <a:endParaRPr lang="en-US" sz="23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Actor</a:t>
                      </a:r>
                      <a:endParaRPr lang="en-US" sz="23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Customer </a:t>
                      </a: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Pre Condition</a:t>
                      </a:r>
                      <a:endParaRPr lang="en-US" sz="23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Customer</a:t>
                      </a:r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must be logged into their account on the book selling system.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Customer</a:t>
                      </a:r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must have one or more books they wish to sell.</a:t>
                      </a: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5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Post Condition</a:t>
                      </a:r>
                      <a:endParaRPr lang="en-US" sz="23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listed books are made available for sell.</a:t>
                      </a:r>
                    </a:p>
                    <a:p>
                      <a:pPr marL="342900" indent="-342900" algn="just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</a:t>
                      </a:r>
                      <a:r>
                        <a:rPr lang="en-US" sz="2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Customer</a:t>
                      </a:r>
                      <a:r>
                        <a:rPr lang="en-GB" sz="2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receives notifications of any sales or inquiries about their listed books.</a:t>
                      </a: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Extends</a:t>
                      </a:r>
                      <a:endParaRPr lang="en-US" sz="23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3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Includes</a:t>
                      </a:r>
                      <a:endParaRPr lang="en-US" sz="23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SellUsedBooks</a:t>
                      </a:r>
                      <a:r>
                        <a:rPr lang="en-US" sz="2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 use case &lt;&lt;includes&gt;&gt; </a:t>
                      </a:r>
                      <a:r>
                        <a:rPr lang="en-US" sz="23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LogIn</a:t>
                      </a:r>
                      <a:r>
                        <a:rPr lang="en-US" sz="23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use case</a:t>
                      </a: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744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2971800" y="1"/>
            <a:ext cx="7499350" cy="487363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Use Case Documentation to Sell Used Book ----- 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CA0D53-9CE5-425C-863D-5B16A5F039CC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828497"/>
              </p:ext>
            </p:extLst>
          </p:nvPr>
        </p:nvGraphicFramePr>
        <p:xfrm>
          <a:off x="0" y="487364"/>
          <a:ext cx="12192000" cy="6183376"/>
        </p:xfrm>
        <a:graphic>
          <a:graphicData uri="http://schemas.openxmlformats.org/drawingml/2006/table">
            <a:tbl>
              <a:tblPr/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19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Basic Course of Action: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2300" dirty="0">
                          <a:latin typeface="Times New Roman" pitchFamily="18" charset="0"/>
                          <a:cs typeface="Times New Roman" pitchFamily="18" charset="0"/>
                        </a:rPr>
                        <a:t>1. The CUSTOMER clicks the Sell Used Books button on the Home Page.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2300" dirty="0">
                          <a:latin typeface="Times New Roman" pitchFamily="18" charset="0"/>
                          <a:cs typeface="Times New Roman" pitchFamily="18" charset="0"/>
                        </a:rPr>
                        <a:t>2. The system displays the sell used books web page.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2300" dirty="0">
                          <a:latin typeface="Times New Roman" pitchFamily="18" charset="0"/>
                          <a:cs typeface="Times New Roman" pitchFamily="18" charset="0"/>
                        </a:rPr>
                        <a:t>3. The CUSTOMER enters the required information on the used books  that he/she wants to sell. 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2300" dirty="0">
                          <a:latin typeface="Times New Roman" pitchFamily="18" charset="0"/>
                          <a:cs typeface="Times New Roman" pitchFamily="18" charset="0"/>
                        </a:rPr>
                        <a:t>4. The CUSTOMER clicks the SEND button on the webpage.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2300" dirty="0">
                          <a:latin typeface="Times New Roman" pitchFamily="18" charset="0"/>
                          <a:cs typeface="Times New Roman" pitchFamily="18" charset="0"/>
                        </a:rPr>
                        <a:t>5. The system displays a confirmation page listing the information that the CUSTOMER has entered. </a:t>
                      </a:r>
                    </a:p>
                    <a:p>
                      <a:pPr marL="269875" indent="-269875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2300" dirty="0">
                          <a:latin typeface="Times New Roman" pitchFamily="18" charset="0"/>
                          <a:cs typeface="Times New Roman" pitchFamily="18" charset="0"/>
                        </a:rPr>
                        <a:t>6. The CUSTOMER checks that the information displayed are accurate. If yes, the CUSTOMER clicks the OK button on the web page.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GB" sz="2300" dirty="0">
                          <a:latin typeface="Times New Roman" pitchFamily="18" charset="0"/>
                          <a:cs typeface="Times New Roman" pitchFamily="18" charset="0"/>
                        </a:rPr>
                        <a:t>7. The system updates the USED BOOKS table in the database.</a:t>
                      </a: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94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Alternative Course of Action: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3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8. If the Customer input the required information of the sell used Books wrongly</a:t>
                      </a:r>
                    </a:p>
                    <a:p>
                      <a:pPr marL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sz="2300" b="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9. Go to Step 3</a:t>
                      </a:r>
                      <a:endParaRPr lang="en-GB" sz="23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2182" marR="421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871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34714"/>
          </a:xfrm>
        </p:spPr>
        <p:txBody>
          <a:bodyPr rtlCol="0">
            <a:noAutofit/>
          </a:bodyPr>
          <a:lstStyle/>
          <a:p>
            <a:pPr algn="ctr">
              <a:defRPr/>
            </a:pPr>
            <a:r>
              <a:rPr lang="en-US" sz="2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911" y="434714"/>
            <a:ext cx="12057089" cy="6423285"/>
          </a:xfrm>
        </p:spPr>
        <p:txBody>
          <a:bodyPr rtlCol="0"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Read the following problem domain of University Registration System and answer the following questions (1-4)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Professors indicate which courses they will teach on-line. A course catalog can be prepared and printed to start to teach. The system allow students to select on-line four courses for upcoming semester and no course may have more than 10 students or less than 3 students. When the registration is completed, the system sends information to the billing system. The system allows a Professors to obtain course rosters on-line. And the system enables students can add or drop classes on-line.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Identify all the Use Cases(functionality of the system)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List down the actors with its corresponding description.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3. Draw System Use Case Diagram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4. Prepare Use Case Documentation for one of the Use Case you identified.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endParaRPr lang="en-US" b="1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DF70F4-6AFB-4ABA-B638-214B28EFAA36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 dirty="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893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33601"/>
            <a:ext cx="7772400" cy="136207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chapter To be continued TO NEXT PART (Part III)</a:t>
            </a: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E63D3D-96A6-42B1-BAC8-41CC1EC0824F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15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244475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UNIFIED MODELLING LANGUAGE (UML)---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136525"/>
            <a:ext cx="12192000" cy="6721475"/>
          </a:xfrm>
        </p:spPr>
        <p:txBody>
          <a:bodyPr rtlCol="0">
            <a:noAutofit/>
          </a:bodyPr>
          <a:lstStyle/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Diagrams: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tabLst>
                <a:tab pos="6273800" algn="l"/>
              </a:tabLst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diagrams, object diagrams,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diagrams, deployment diagrams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Diagrams: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diagrams, sequence diagrams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diagrams, 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state machine diagrams,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diagrams, timing diagrams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Tool Support</a:t>
            </a:r>
            <a:endParaRPr lang="en-GB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supported by a wide range of </a:t>
            </a:r>
            <a:r>
              <a:rPr lang="en-GB" sz="2200" b="1" dirty="0" err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generation, reverse engineering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facilitate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Communication and Collaboration</a:t>
            </a:r>
            <a:endParaRPr lang="en-GB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as a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language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developers, testers, architects,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communicate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throughout the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lifecycle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97819-CDE0-47B5-9324-8F136C1C4658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4541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 rtlCol="0">
            <a:normAutofit fontScale="90000"/>
          </a:bodyPr>
          <a:lstStyle/>
          <a:p>
            <a:pPr algn="ctr">
              <a:defRPr/>
            </a:pPr>
            <a:r>
              <a:rPr lang="en-GB" sz="2800" b="1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UNIFIED MODELLING LANGUAGE (UML)---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12192000" cy="64770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Documentation</a:t>
            </a:r>
            <a:endParaRPr lang="en-GB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including its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serve as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 err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plays a crucial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providing a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tandardized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improving the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97819-CDE0-47B5-9324-8F136C1C4658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797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UML IS NOT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Not a Programming Language</a:t>
            </a:r>
            <a:r>
              <a:rPr lang="en-GB" sz="24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Java, C++,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Not a Methodology or Process</a:t>
            </a:r>
            <a:r>
              <a:rPr lang="en-GB" sz="24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prescribe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2400" b="1" dirty="0" err="1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Agile, Waterfall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A4F8C3-1141-4DF3-A4AE-C93EFFE6A52C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3813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UML IS NOT------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Not a Complete System Specification</a:t>
            </a:r>
            <a:endParaRPr lang="en-GB" sz="2400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rich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aspects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does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not offer</a:t>
            </a:r>
            <a:r>
              <a:rPr lang="en-GB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needed to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Not a Substitute for Clear Communication</a:t>
            </a:r>
            <a:r>
              <a:rPr lang="en-GB" sz="2400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are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guarantee successful communication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if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they are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inappropriately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A4F8C3-1141-4DF3-A4AE-C93EFFE6A52C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879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0"/>
            <a:ext cx="8229600" cy="3048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UML IS NOT------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0" y="304800"/>
            <a:ext cx="12192000" cy="6553200"/>
          </a:xfrm>
        </p:spPr>
        <p:txBody>
          <a:bodyPr rtlCol="0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Not Only for Large-Scale Systems</a:t>
            </a:r>
            <a:endParaRPr lang="en-GB" sz="2400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often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complexities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can be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suit the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from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enterprise-level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Not Always Required for Every Project</a:t>
            </a:r>
            <a:endParaRPr lang="en-GB" sz="2400" dirty="0">
              <a:solidFill>
                <a:srgbClr val="99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beneficial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it is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tailored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of each </a:t>
            </a:r>
            <a:r>
              <a:rPr lang="en-GB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considering factors such as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expertise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99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A4F8C3-1141-4DF3-A4AE-C93EFFE6A52C}" type="slidenum">
              <a:rPr lang="en-US" altLang="en-US" sz="1200">
                <a:solidFill>
                  <a:srgbClr val="898989"/>
                </a:solidFill>
                <a:latin typeface="Times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3624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4502</Words>
  <Application>Microsoft Office PowerPoint</Application>
  <PresentationFormat>Widescreen</PresentationFormat>
  <Paragraphs>557</Paragraphs>
  <Slides>46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Perpetua</vt:lpstr>
      <vt:lpstr>Times</vt:lpstr>
      <vt:lpstr>Times New Roman</vt:lpstr>
      <vt:lpstr>Wingdings</vt:lpstr>
      <vt:lpstr>Office Theme</vt:lpstr>
      <vt:lpstr>Visio</vt:lpstr>
      <vt:lpstr>CHAPTER THREE-PART II</vt:lpstr>
      <vt:lpstr>UNIFIED MODELLING LANGUAGE (UML)</vt:lpstr>
      <vt:lpstr>UNIFIED MODELLING LANGUAGE (UML)---</vt:lpstr>
      <vt:lpstr>UNIFIED MODELLING LANGUAGE (UML)---</vt:lpstr>
      <vt:lpstr>UNIFIED MODELLING LANGUAGE (UML)---</vt:lpstr>
      <vt:lpstr>UNIFIED MODELLING LANGUAGE (UML)---</vt:lpstr>
      <vt:lpstr>WHAT UML IS NOT</vt:lpstr>
      <vt:lpstr>WHAT UML IS NOT------</vt:lpstr>
      <vt:lpstr>WHAT UML IS NOT------</vt:lpstr>
      <vt:lpstr>UML STRUCTURE</vt:lpstr>
      <vt:lpstr>The Unified Modeling Language (UML)</vt:lpstr>
      <vt:lpstr>A. BUILDING BLOCKS OF UML-----</vt:lpstr>
      <vt:lpstr>A. BUILDING BLOCKS OF UML-----</vt:lpstr>
      <vt:lpstr>UML DIAGRAMS</vt:lpstr>
      <vt:lpstr>Overview of UML Diagrams</vt:lpstr>
      <vt:lpstr>RULES OF UML</vt:lpstr>
      <vt:lpstr>RULES OF UML-----------</vt:lpstr>
      <vt:lpstr>RULES OF UML-----------</vt:lpstr>
      <vt:lpstr>RULES OF UML-----------</vt:lpstr>
      <vt:lpstr>B. COMMON MECHANISMS IN UML</vt:lpstr>
      <vt:lpstr>B. COMMON MECHANISMS IN UML------</vt:lpstr>
      <vt:lpstr>C. ARCHITECTURE</vt:lpstr>
      <vt:lpstr>C. ARCHITECTURE--------------</vt:lpstr>
      <vt:lpstr>Views of a system </vt:lpstr>
      <vt:lpstr>PowerPoint Presentation</vt:lpstr>
      <vt:lpstr>PowerPoint Presentation</vt:lpstr>
      <vt:lpstr>PowerPoint Presentation</vt:lpstr>
      <vt:lpstr>Use Case Model </vt:lpstr>
      <vt:lpstr>Use Case Model------ </vt:lpstr>
      <vt:lpstr>Use Case Model------ </vt:lpstr>
      <vt:lpstr>Use Case Model------ </vt:lpstr>
      <vt:lpstr>Use Case Model------ </vt:lpstr>
      <vt:lpstr> Use Case Model Objective </vt:lpstr>
      <vt:lpstr> Use Case Model Objective---------- </vt:lpstr>
      <vt:lpstr> Use Case Model Objective------------ </vt:lpstr>
      <vt:lpstr> Use Case Model Objective </vt:lpstr>
      <vt:lpstr>PowerPoint Presentation</vt:lpstr>
      <vt:lpstr>What is the difference with the previous use case?</vt:lpstr>
      <vt:lpstr>Use Case Documentation </vt:lpstr>
      <vt:lpstr>Use Case Documentation Template </vt:lpstr>
      <vt:lpstr>Activity 1 </vt:lpstr>
      <vt:lpstr>PowerPoint Presentation</vt:lpstr>
      <vt:lpstr>Use Case Documentation to Sell Used Book  </vt:lpstr>
      <vt:lpstr>Use Case Documentation to Sell Used Book ----- </vt:lpstr>
      <vt:lpstr>Assignment 1</vt:lpstr>
      <vt:lpstr>This chapter To be continued TO NEXT PART (Part III)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</dc:title>
  <dc:creator>ismail - [2010]</dc:creator>
  <cp:lastModifiedBy>King</cp:lastModifiedBy>
  <cp:revision>209</cp:revision>
  <dcterms:created xsi:type="dcterms:W3CDTF">2023-03-28T16:51:07Z</dcterms:created>
  <dcterms:modified xsi:type="dcterms:W3CDTF">2024-05-22T06:34:42Z</dcterms:modified>
</cp:coreProperties>
</file>