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83" r:id="rId4"/>
    <p:sldId id="284" r:id="rId5"/>
    <p:sldId id="285" r:id="rId6"/>
    <p:sldId id="286" r:id="rId7"/>
    <p:sldId id="287" r:id="rId8"/>
    <p:sldId id="288" r:id="rId9"/>
    <p:sldId id="289" r:id="rId10"/>
    <p:sldId id="290" r:id="rId11"/>
    <p:sldId id="291" r:id="rId12"/>
    <p:sldId id="258" r:id="rId13"/>
    <p:sldId id="259" r:id="rId14"/>
    <p:sldId id="273" r:id="rId15"/>
    <p:sldId id="260" r:id="rId16"/>
    <p:sldId id="261" r:id="rId17"/>
    <p:sldId id="274" r:id="rId18"/>
    <p:sldId id="262" r:id="rId19"/>
    <p:sldId id="263" r:id="rId20"/>
    <p:sldId id="264" r:id="rId21"/>
    <p:sldId id="275" r:id="rId22"/>
    <p:sldId id="265" r:id="rId23"/>
    <p:sldId id="266" r:id="rId24"/>
    <p:sldId id="267" r:id="rId25"/>
    <p:sldId id="268" r:id="rId26"/>
    <p:sldId id="276" r:id="rId27"/>
    <p:sldId id="269" r:id="rId28"/>
    <p:sldId id="270" r:id="rId29"/>
    <p:sldId id="271" r:id="rId30"/>
    <p:sldId id="277" r:id="rId31"/>
    <p:sldId id="278" r:id="rId32"/>
    <p:sldId id="279" r:id="rId33"/>
    <p:sldId id="280"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9D06DA-0784-4C5B-BAC8-8C81B78A953B}"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682847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9D06DA-0784-4C5B-BAC8-8C81B78A953B}"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944975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9D06DA-0784-4C5B-BAC8-8C81B78A953B}"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2185617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9D06DA-0784-4C5B-BAC8-8C81B78A953B}"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3108788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9D06DA-0784-4C5B-BAC8-8C81B78A953B}"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996918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9D06DA-0784-4C5B-BAC8-8C81B78A953B}"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2276223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9D06DA-0784-4C5B-BAC8-8C81B78A953B}"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2585670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9D06DA-0784-4C5B-BAC8-8C81B78A953B}"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300689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D06DA-0784-4C5B-BAC8-8C81B78A953B}"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710315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9D06DA-0784-4C5B-BAC8-8C81B78A953B}"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708232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9D06DA-0784-4C5B-BAC8-8C81B78A953B}"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D1B4-602E-4F4D-AB40-785A74FFA208}" type="slidenum">
              <a:rPr lang="en-US" smtClean="0"/>
              <a:t>‹#›</a:t>
            </a:fld>
            <a:endParaRPr lang="en-US"/>
          </a:p>
        </p:txBody>
      </p:sp>
    </p:spTree>
    <p:extLst>
      <p:ext uri="{BB962C8B-B14F-4D97-AF65-F5344CB8AC3E}">
        <p14:creationId xmlns:p14="http://schemas.microsoft.com/office/powerpoint/2010/main" val="3034879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D06DA-0784-4C5B-BAC8-8C81B78A953B}" type="datetimeFigureOut">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D1B4-602E-4F4D-AB40-785A74FFA208}" type="slidenum">
              <a:rPr lang="en-US" smtClean="0"/>
              <a:t>‹#›</a:t>
            </a:fld>
            <a:endParaRPr lang="en-US"/>
          </a:p>
        </p:txBody>
      </p:sp>
    </p:spTree>
    <p:extLst>
      <p:ext uri="{BB962C8B-B14F-4D97-AF65-F5344CB8AC3E}">
        <p14:creationId xmlns:p14="http://schemas.microsoft.com/office/powerpoint/2010/main" val="3419089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10.png"/><Relationship Id="rId7" Type="http://schemas.openxmlformats.org/officeDocument/2006/relationships/image" Target="../media/image100.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80.PNG"/><Relationship Id="rId4" Type="http://schemas.openxmlformats.org/officeDocument/2006/relationships/image" Target="../media/image7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30.jpeg"/><Relationship Id="rId4" Type="http://schemas.openxmlformats.org/officeDocument/2006/relationships/image" Target="../media/image190.png"/></Relationships>
</file>

<file path=ppt/slides/_rels/slide1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50.png"/><Relationship Id="rId4" Type="http://schemas.openxmlformats.org/officeDocument/2006/relationships/image" Target="../media/image2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image" Target="../media/image350.PNG"/><Relationship Id="rId1" Type="http://schemas.openxmlformats.org/officeDocument/2006/relationships/slideLayout" Target="../slideLayouts/slideLayout7.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0.png"/><Relationship Id="rId4" Type="http://schemas.openxmlformats.org/officeDocument/2006/relationships/image" Target="../media/image430.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0526" y="3107814"/>
            <a:ext cx="9901646" cy="584775"/>
          </a:xfrm>
          <a:prstGeom prst="rect">
            <a:avLst/>
          </a:prstGeom>
        </p:spPr>
        <p:txBody>
          <a:bodyPr wrap="square">
            <a:spAutoFit/>
          </a:bodyPr>
          <a:lstStyle/>
          <a:p>
            <a:pPr lvl="0" algn="ctr">
              <a:defRPr/>
            </a:pPr>
            <a:r>
              <a:rPr lang="en-US" sz="3200" dirty="0">
                <a:latin typeface="Times New Roman" panose="02020603050405020304" pitchFamily="18" charset="0"/>
                <a:cs typeface="Times New Roman" panose="02020603050405020304" pitchFamily="18" charset="0"/>
              </a:rPr>
              <a:t>Fluid Mechanics</a:t>
            </a:r>
            <a:r>
              <a:rPr lang="en-US" sz="3200" noProof="0" dirty="0">
                <a:latin typeface="Times New Roman" panose="02020603050405020304" pitchFamily="18" charset="0"/>
                <a:cs typeface="Times New Roman" panose="02020603050405020304" pitchFamily="18" charset="0"/>
              </a:rPr>
              <a:t>  </a:t>
            </a:r>
            <a:endParaRPr kumimoji="0" lang="en-US" sz="4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6" name="TextBox 5"/>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Cover  Page  - </a:t>
            </a:r>
            <a:r>
              <a:rPr lang="en-US" kern="0" dirty="0">
                <a:solidFill>
                  <a:prstClr val="black"/>
                </a:solidFill>
                <a:latin typeface="Times New Roman" pitchFamily="18" charset="0"/>
                <a:cs typeface="Times New Roman" pitchFamily="18" charset="0"/>
              </a:rPr>
              <a:t>1/34</a:t>
            </a:r>
          </a:p>
        </p:txBody>
      </p:sp>
      <p:sp>
        <p:nvSpPr>
          <p:cNvPr id="7" name="TextBox 6"/>
          <p:cNvSpPr txBox="1"/>
          <p:nvPr/>
        </p:nvSpPr>
        <p:spPr>
          <a:xfrm>
            <a:off x="9999345" y="6477000"/>
            <a:ext cx="21926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
        <p:nvSpPr>
          <p:cNvPr id="8" name="TextBox 7"/>
          <p:cNvSpPr txBox="1"/>
          <p:nvPr/>
        </p:nvSpPr>
        <p:spPr>
          <a:xfrm>
            <a:off x="4449561" y="2347087"/>
            <a:ext cx="2749471" cy="646331"/>
          </a:xfrm>
          <a:prstGeom prst="rect">
            <a:avLst/>
          </a:prstGeom>
          <a:noFill/>
        </p:spPr>
        <p:txBody>
          <a:bodyPr wrap="none" rtlCol="0">
            <a:spAutoFit/>
          </a:bodyPr>
          <a:lstStyle/>
          <a:p>
            <a:r>
              <a:rPr lang="en-US" sz="3600" dirty="0">
                <a:solidFill>
                  <a:srgbClr val="FF0000"/>
                </a:solidFill>
                <a:latin typeface="Times New Roman" pitchFamily="18" charset="0"/>
                <a:cs typeface="Times New Roman" pitchFamily="18" charset="0"/>
              </a:rPr>
              <a:t>Chapter Four </a:t>
            </a:r>
          </a:p>
        </p:txBody>
      </p:sp>
      <p:sp>
        <p:nvSpPr>
          <p:cNvPr id="9" name="TextBox 8"/>
          <p:cNvSpPr txBox="1"/>
          <p:nvPr/>
        </p:nvSpPr>
        <p:spPr>
          <a:xfrm>
            <a:off x="3766397" y="4567712"/>
            <a:ext cx="2431563" cy="461665"/>
          </a:xfrm>
          <a:prstGeom prst="rect">
            <a:avLst/>
          </a:prstGeom>
          <a:noFill/>
        </p:spPr>
        <p:txBody>
          <a:bodyPr wrap="none" rtlCol="0">
            <a:spAutoFit/>
          </a:bodyPr>
          <a:lstStyle/>
          <a:p>
            <a:pPr algn="ctr"/>
            <a:r>
              <a:rPr lang="en-US" sz="2400" dirty="0">
                <a:latin typeface="Times New Roman" pitchFamily="18" charset="0"/>
                <a:cs typeface="Times New Roman" pitchFamily="18" charset="0"/>
              </a:rPr>
              <a:t>Kinde </a:t>
            </a:r>
            <a:r>
              <a:rPr lang="en-US" sz="2400" dirty="0" err="1">
                <a:latin typeface="Times New Roman" pitchFamily="18" charset="0"/>
                <a:cs typeface="Times New Roman" pitchFamily="18" charset="0"/>
              </a:rPr>
              <a:t>Yeneayehu</a:t>
            </a:r>
            <a:r>
              <a:rPr lang="en-US" sz="2400" dirty="0">
                <a:latin typeface="Times New Roman" pitchFamily="18" charset="0"/>
                <a:cs typeface="Times New Roman" pitchFamily="18" charset="0"/>
              </a:rPr>
              <a:t> </a:t>
            </a:r>
          </a:p>
        </p:txBody>
      </p:sp>
      <p:sp>
        <p:nvSpPr>
          <p:cNvPr id="12" name="TextBox 11"/>
          <p:cNvSpPr txBox="1"/>
          <p:nvPr/>
        </p:nvSpPr>
        <p:spPr>
          <a:xfrm>
            <a:off x="8810897" y="5336796"/>
            <a:ext cx="1595309" cy="830997"/>
          </a:xfrm>
          <a:prstGeom prst="rect">
            <a:avLst/>
          </a:prstGeom>
          <a:noFill/>
        </p:spPr>
        <p:txBody>
          <a:bodyPr wrap="none" rtlCol="0">
            <a:spAutoFit/>
          </a:bodyPr>
          <a:lstStyle/>
          <a:p>
            <a:r>
              <a:rPr lang="en-US" sz="2400" dirty="0">
                <a:latin typeface="Times New Roman" pitchFamily="18" charset="0"/>
                <a:cs typeface="Times New Roman" pitchFamily="18" charset="0"/>
              </a:rPr>
              <a:t> June, 2022</a:t>
            </a:r>
          </a:p>
          <a:p>
            <a:r>
              <a:rPr lang="en-US" sz="2400" dirty="0">
                <a:latin typeface="Times New Roman" pitchFamily="18" charset="0"/>
                <a:cs typeface="Times New Roman" pitchFamily="18" charset="0"/>
              </a:rPr>
              <a:t>      ASTU</a:t>
            </a:r>
          </a:p>
        </p:txBody>
      </p:sp>
      <p:sp>
        <p:nvSpPr>
          <p:cNvPr id="14" name="Title 1"/>
          <p:cNvSpPr txBox="1">
            <a:spLocks/>
          </p:cNvSpPr>
          <p:nvPr/>
        </p:nvSpPr>
        <p:spPr>
          <a:xfrm>
            <a:off x="0" y="10499"/>
            <a:ext cx="12192000" cy="388723"/>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  </a:t>
            </a:r>
            <a:endParaRPr lang="en-US" sz="1800" kern="0" dirty="0">
              <a:solidFill>
                <a:sysClr val="windowText" lastClr="000000"/>
              </a:solidFill>
              <a:latin typeface="Baskerville Old Face"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227" y="399223"/>
            <a:ext cx="1997547" cy="1997547"/>
          </a:xfrm>
          <a:prstGeom prst="rect">
            <a:avLst/>
          </a:prstGeom>
        </p:spPr>
      </p:pic>
    </p:spTree>
    <p:extLst>
      <p:ext uri="{BB962C8B-B14F-4D97-AF65-F5344CB8AC3E}">
        <p14:creationId xmlns:p14="http://schemas.microsoft.com/office/powerpoint/2010/main" val="73740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053" y="814338"/>
            <a:ext cx="11755895" cy="2308324"/>
          </a:xfrm>
          <a:prstGeom prst="rect">
            <a:avLst/>
          </a:prstGeom>
        </p:spPr>
        <p:txBody>
          <a:bodyPr>
            <a:spAutoFit/>
          </a:bodyPr>
          <a:lstStyle/>
          <a:p>
            <a:pPr algn="just">
              <a:lnSpc>
                <a:spcPct val="150000"/>
              </a:lnSpc>
            </a:pPr>
            <a:r>
              <a:rPr lang="en-US" sz="2400" dirty="0">
                <a:solidFill>
                  <a:srgbClr val="000000"/>
                </a:solidFill>
                <a:latin typeface="Times New Roman" panose="02020603050405020304" pitchFamily="18" charset="0"/>
              </a:rPr>
              <a:t>Corresponding to the three types of strains, there are three types of elastic module.</a:t>
            </a:r>
          </a:p>
          <a:p>
            <a:pPr algn="just">
              <a:lnSpc>
                <a:spcPct val="150000"/>
              </a:lnSpc>
            </a:pPr>
            <a:r>
              <a:rPr lang="en-US" sz="2400" dirty="0">
                <a:solidFill>
                  <a:srgbClr val="000000"/>
                </a:solidFill>
                <a:latin typeface="Times New Roman" panose="02020603050405020304" pitchFamily="18" charset="0"/>
              </a:rPr>
              <a:t>1. </a:t>
            </a:r>
            <a:r>
              <a:rPr lang="en-US" sz="2400" b="1" dirty="0">
                <a:solidFill>
                  <a:srgbClr val="000000"/>
                </a:solidFill>
                <a:latin typeface="Times New Roman" panose="02020603050405020304" pitchFamily="18" charset="0"/>
              </a:rPr>
              <a:t>Young‘s Modulus</a:t>
            </a:r>
            <a:r>
              <a:rPr lang="en-US" sz="2400" dirty="0">
                <a:solidFill>
                  <a:srgbClr val="000000"/>
                </a:solidFill>
                <a:latin typeface="Times New Roman" panose="02020603050405020304" pitchFamily="18" charset="0"/>
              </a:rPr>
              <a:t>: is the ratio of the tensile stress to the tensile strain. It measures the resistance of a solid to a change in its length and typically used to characterize a rod or wire stressed under either </a:t>
            </a:r>
            <a:r>
              <a:rPr lang="en-US" sz="2400" b="1" dirty="0">
                <a:solidFill>
                  <a:srgbClr val="000000"/>
                </a:solidFill>
                <a:latin typeface="Times New Roman" panose="02020603050405020304" pitchFamily="18" charset="0"/>
              </a:rPr>
              <a:t>tension or compression</a:t>
            </a:r>
            <a:r>
              <a:rPr lang="en-US" sz="2400" dirty="0">
                <a:solidFill>
                  <a:srgbClr val="000000"/>
                </a:solidFill>
                <a:latin typeface="Times New Roman" panose="02020603050405020304" pitchFamily="18" charset="0"/>
              </a:rPr>
              <a:t>.</a:t>
            </a:r>
            <a:r>
              <a:rPr lang="en-US" sz="2400" dirty="0"/>
              <a:t> </a:t>
            </a:r>
          </a:p>
        </p:txBody>
      </p:sp>
      <p:pic>
        <p:nvPicPr>
          <p:cNvPr id="3" name="Picture 2"/>
          <p:cNvPicPr>
            <a:picLocks noChangeAspect="1"/>
          </p:cNvPicPr>
          <p:nvPr/>
        </p:nvPicPr>
        <p:blipFill>
          <a:blip r:embed="rId2"/>
          <a:stretch>
            <a:fillRect/>
          </a:stretch>
        </p:blipFill>
        <p:spPr>
          <a:xfrm>
            <a:off x="3955523" y="3111499"/>
            <a:ext cx="3426352" cy="1116737"/>
          </a:xfrm>
          <a:prstGeom prst="rect">
            <a:avLst/>
          </a:prstGeom>
        </p:spPr>
      </p:pic>
      <p:sp>
        <p:nvSpPr>
          <p:cNvPr id="4" name="Rectangle 3"/>
          <p:cNvSpPr/>
          <p:nvPr/>
        </p:nvSpPr>
        <p:spPr>
          <a:xfrm>
            <a:off x="218053" y="4093160"/>
            <a:ext cx="11755895" cy="1754326"/>
          </a:xfrm>
          <a:prstGeom prst="rect">
            <a:avLst/>
          </a:prstGeom>
        </p:spPr>
        <p:txBody>
          <a:bodyPr wrap="square">
            <a:spAutoFit/>
          </a:bodyPr>
          <a:lstStyle/>
          <a:p>
            <a:pPr algn="just">
              <a:lnSpc>
                <a:spcPct val="150000"/>
              </a:lnSpc>
            </a:pPr>
            <a:r>
              <a:rPr lang="en-US" sz="2400" dirty="0">
                <a:solidFill>
                  <a:srgbClr val="000000"/>
                </a:solidFill>
                <a:latin typeface="Times New Roman" panose="02020603050405020304" pitchFamily="18" charset="0"/>
              </a:rPr>
              <a:t>2. </a:t>
            </a:r>
            <a:r>
              <a:rPr lang="en-US" sz="2400" b="1" dirty="0">
                <a:solidFill>
                  <a:srgbClr val="000000"/>
                </a:solidFill>
                <a:latin typeface="Times New Roman" panose="02020603050405020304" pitchFamily="18" charset="0"/>
              </a:rPr>
              <a:t>Shear Modulus (S): </a:t>
            </a:r>
            <a:r>
              <a:rPr lang="en-US" sz="2400" dirty="0">
                <a:solidFill>
                  <a:srgbClr val="000000"/>
                </a:solidFill>
                <a:latin typeface="Times New Roman" panose="02020603050405020304" pitchFamily="18" charset="0"/>
              </a:rPr>
              <a:t>with units of Pascal, is the ratio of shear stress to shear strain. It is the measure of the resistance to motion of the planes within a solid parallel to each other. A material having a large shear modulus is </a:t>
            </a:r>
            <a:r>
              <a:rPr lang="en-US" sz="2400" b="1" dirty="0">
                <a:solidFill>
                  <a:srgbClr val="000000"/>
                </a:solidFill>
                <a:latin typeface="Times New Roman" panose="02020603050405020304" pitchFamily="18" charset="0"/>
              </a:rPr>
              <a:t>difficult to bend</a:t>
            </a:r>
            <a:r>
              <a:rPr lang="en-US" sz="2400" dirty="0">
                <a:solidFill>
                  <a:srgbClr val="000000"/>
                </a:solidFill>
                <a:latin typeface="Times New Roman" panose="02020603050405020304" pitchFamily="18" charset="0"/>
              </a:rPr>
              <a:t>.</a:t>
            </a:r>
            <a:r>
              <a:rPr lang="en-US" sz="2400" dirty="0"/>
              <a:t> </a:t>
            </a:r>
          </a:p>
        </p:txBody>
      </p:sp>
      <p:sp>
        <p:nvSpPr>
          <p:cNvPr id="5"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- 10</a:t>
            </a:r>
            <a:r>
              <a:rPr lang="en-US" kern="0" dirty="0">
                <a:solidFill>
                  <a:prstClr val="black"/>
                </a:solidFill>
                <a:latin typeface="Times New Roman" pitchFamily="18" charset="0"/>
                <a:cs typeface="Times New Roman" pitchFamily="18" charset="0"/>
              </a:rPr>
              <a:t>/34</a:t>
            </a:r>
          </a:p>
        </p:txBody>
      </p:sp>
      <p:sp>
        <p:nvSpPr>
          <p:cNvPr id="9" name="TextBox 8"/>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0" name="TextBox 9"/>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282521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7273" y="946149"/>
            <a:ext cx="4059377" cy="1186587"/>
          </a:xfrm>
          <a:prstGeom prst="rect">
            <a:avLst/>
          </a:prstGeom>
        </p:spPr>
      </p:pic>
      <p:sp>
        <p:nvSpPr>
          <p:cNvPr id="3" name="Rectangle 2"/>
          <p:cNvSpPr/>
          <p:nvPr/>
        </p:nvSpPr>
        <p:spPr>
          <a:xfrm>
            <a:off x="156310" y="2132737"/>
            <a:ext cx="11879380" cy="1695144"/>
          </a:xfrm>
          <a:prstGeom prst="rect">
            <a:avLst/>
          </a:prstGeom>
        </p:spPr>
        <p:txBody>
          <a:bodyPr>
            <a:spAutoFit/>
          </a:bodyPr>
          <a:lstStyle/>
          <a:p>
            <a:pPr algn="just">
              <a:lnSpc>
                <a:spcPct val="150000"/>
              </a:lnSpc>
            </a:pPr>
            <a:r>
              <a:rPr lang="en-US" sz="2400" dirty="0">
                <a:solidFill>
                  <a:srgbClr val="000000"/>
                </a:solidFill>
                <a:latin typeface="Times New Roman" panose="02020603050405020304" pitchFamily="18" charset="0"/>
              </a:rPr>
              <a:t>3. </a:t>
            </a:r>
            <a:r>
              <a:rPr lang="en-US" sz="2400" b="1" dirty="0">
                <a:solidFill>
                  <a:srgbClr val="000000"/>
                </a:solidFill>
                <a:latin typeface="Times New Roman" panose="02020603050405020304" pitchFamily="18" charset="0"/>
              </a:rPr>
              <a:t>Bulk Modulus</a:t>
            </a:r>
            <a:r>
              <a:rPr lang="en-US" sz="2400" dirty="0">
                <a:solidFill>
                  <a:srgbClr val="000000"/>
                </a:solidFill>
                <a:latin typeface="Times New Roman" panose="02020603050405020304" pitchFamily="18" charset="0"/>
              </a:rPr>
              <a:t>: its SI unit is Pascal, is the ratio of the volume stress to the volume strain.</a:t>
            </a:r>
            <a:br>
              <a:rPr lang="en-US" sz="2400" dirty="0">
                <a:solidFill>
                  <a:srgbClr val="000000"/>
                </a:solidFill>
                <a:latin typeface="Times New Roman" panose="02020603050405020304" pitchFamily="18" charset="0"/>
              </a:rPr>
            </a:br>
            <a:r>
              <a:rPr lang="en-US" sz="2400" dirty="0">
                <a:solidFill>
                  <a:srgbClr val="000000"/>
                </a:solidFill>
                <a:latin typeface="Times New Roman" panose="02020603050405020304" pitchFamily="18" charset="0"/>
              </a:rPr>
              <a:t>Bulk modulus measures the resistance of solids or liquids to changes in their volume. A</a:t>
            </a:r>
            <a:br>
              <a:rPr lang="en-US" sz="2400" dirty="0">
                <a:solidFill>
                  <a:srgbClr val="000000"/>
                </a:solidFill>
                <a:latin typeface="Times New Roman" panose="02020603050405020304" pitchFamily="18" charset="0"/>
              </a:rPr>
            </a:br>
            <a:r>
              <a:rPr lang="en-US" sz="2400" dirty="0">
                <a:solidFill>
                  <a:srgbClr val="000000"/>
                </a:solidFill>
                <a:latin typeface="Times New Roman" panose="02020603050405020304" pitchFamily="18" charset="0"/>
              </a:rPr>
              <a:t>material having a large bulk modulus doesn‘t compress easily. </a:t>
            </a:r>
            <a:endParaRPr lang="en-US" sz="2400" dirty="0"/>
          </a:p>
        </p:txBody>
      </p:sp>
      <p:pic>
        <p:nvPicPr>
          <p:cNvPr id="4" name="Picture 3"/>
          <p:cNvPicPr>
            <a:picLocks noChangeAspect="1"/>
          </p:cNvPicPr>
          <p:nvPr/>
        </p:nvPicPr>
        <p:blipFill>
          <a:blip r:embed="rId3"/>
          <a:stretch>
            <a:fillRect/>
          </a:stretch>
        </p:blipFill>
        <p:spPr>
          <a:xfrm>
            <a:off x="3054350" y="4195468"/>
            <a:ext cx="4702538" cy="821680"/>
          </a:xfrm>
          <a:prstGeom prst="rect">
            <a:avLst/>
          </a:prstGeom>
        </p:spPr>
      </p:pic>
      <p:sp>
        <p:nvSpPr>
          <p:cNvPr id="5" name="Rectangle 4"/>
          <p:cNvSpPr/>
          <p:nvPr/>
        </p:nvSpPr>
        <p:spPr>
          <a:xfrm>
            <a:off x="347649" y="4991101"/>
            <a:ext cx="11566732" cy="461665"/>
          </a:xfrm>
          <a:prstGeom prst="rect">
            <a:avLst/>
          </a:prstGeom>
        </p:spPr>
        <p:txBody>
          <a:bodyPr wrap="square">
            <a:spAutoFit/>
          </a:bodyPr>
          <a:lstStyle/>
          <a:p>
            <a:r>
              <a:rPr lang="en-US" sz="2400" dirty="0">
                <a:solidFill>
                  <a:srgbClr val="000000"/>
                </a:solidFill>
                <a:latin typeface="Times New Roman" panose="02020603050405020304" pitchFamily="18" charset="0"/>
              </a:rPr>
              <a:t>Strain Energy is energy stored in a stretched wire. If x is the stretch due to applied force F</a:t>
            </a:r>
            <a:r>
              <a:rPr lang="en-US" sz="2400" dirty="0"/>
              <a:t> </a:t>
            </a:r>
          </a:p>
        </p:txBody>
      </p:sp>
      <p:pic>
        <p:nvPicPr>
          <p:cNvPr id="6" name="Picture 5"/>
          <p:cNvPicPr>
            <a:picLocks noChangeAspect="1"/>
          </p:cNvPicPr>
          <p:nvPr/>
        </p:nvPicPr>
        <p:blipFill>
          <a:blip r:embed="rId4"/>
          <a:stretch>
            <a:fillRect/>
          </a:stretch>
        </p:blipFill>
        <p:spPr>
          <a:xfrm>
            <a:off x="3605951" y="5691187"/>
            <a:ext cx="3321899" cy="633413"/>
          </a:xfrm>
          <a:prstGeom prst="rect">
            <a:avLst/>
          </a:prstGeom>
        </p:spPr>
      </p:pic>
      <p:sp>
        <p:nvSpPr>
          <p:cNvPr id="7"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dirty="0">
                <a:solidFill>
                  <a:prstClr val="black"/>
                </a:solidFill>
                <a:latin typeface="Times New Roman" pitchFamily="18" charset="0"/>
                <a:cs typeface="Times New Roman" pitchFamily="18" charset="0"/>
              </a:rPr>
              <a:t>11/34</a:t>
            </a:r>
          </a:p>
        </p:txBody>
      </p:sp>
      <p:sp>
        <p:nvSpPr>
          <p:cNvPr id="11" name="TextBox 10"/>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2" name="TextBox 11"/>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627144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Pressure in Fluid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Pressure in fluid</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noProof="0" dirty="0">
                <a:solidFill>
                  <a:prstClr val="black"/>
                </a:solidFill>
                <a:latin typeface="Times New Roman" pitchFamily="18" charset="0"/>
                <a:cs typeface="Times New Roman" pitchFamily="18" charset="0"/>
              </a:rPr>
              <a:t>2</a:t>
            </a:r>
            <a:r>
              <a:rPr lang="en-US" kern="0" dirty="0">
                <a:solidFill>
                  <a:prstClr val="black"/>
                </a:solidFill>
                <a:latin typeface="Times New Roman" pitchFamily="18" charset="0"/>
                <a:cs typeface="Times New Roman" pitchFamily="18" charset="0"/>
              </a:rPr>
              <a:t>/34</a:t>
            </a:r>
          </a:p>
        </p:txBody>
      </p:sp>
      <mc:AlternateContent xmlns:mc="http://schemas.openxmlformats.org/markup-compatibility/2006" xmlns:a14="http://schemas.microsoft.com/office/drawing/2010/main">
        <mc:Choice Requires="a14">
          <p:sp>
            <p:nvSpPr>
              <p:cNvPr id="20" name="TextBox 19"/>
              <p:cNvSpPr txBox="1"/>
              <p:nvPr/>
            </p:nvSpPr>
            <p:spPr>
              <a:xfrm>
                <a:off x="8659813" y="2001296"/>
                <a:ext cx="1099468" cy="783804"/>
              </a:xfrm>
              <a:prstGeom prst="rect">
                <a:avLst/>
              </a:prstGeom>
              <a:solidFill>
                <a:schemeClr val="accent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r>
                            <a:rPr lang="en-US" sz="2400" b="0" i="1" smtClean="0">
                              <a:latin typeface="Cambria Math" panose="02040503050406030204" pitchFamily="18" charset="0"/>
                              <a:ea typeface="Cambria Math" panose="02040503050406030204" pitchFamily="18" charset="0"/>
                            </a:rPr>
                            <m:t>𝑉</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8659813" y="2001296"/>
                <a:ext cx="1099468"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4"/>
              <p:cNvSpPr>
                <a:spLocks noChangeArrowheads="1"/>
              </p:cNvSpPr>
              <p:nvPr/>
            </p:nvSpPr>
            <p:spPr bwMode="auto">
              <a:xfrm>
                <a:off x="5823813" y="2991671"/>
                <a:ext cx="5609987" cy="1212907"/>
              </a:xfrm>
              <a:prstGeom prst="rect">
                <a:avLst/>
              </a:prstGeom>
              <a:solidFill>
                <a:schemeClr val="bg1"/>
              </a:solidFill>
              <a:ln>
                <a:noFill/>
              </a:ln>
              <a:effectLst/>
            </p:spPr>
            <p:txBody>
              <a:bodyPr wrap="square" lIns="90488" tIns="44450" rIns="90488" bIns="44450">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lvl="1" indent="-342900" algn="just" eaLnBrk="0" fontAlgn="base" hangingPunct="0">
                  <a:spcAft>
                    <a:spcPct val="0"/>
                  </a:spcAft>
                  <a:buFont typeface="Wingdings" panose="05000000000000000000" pitchFamily="2" charset="2"/>
                  <a:buChar char="§"/>
                  <a:defRPr/>
                </a:pPr>
                <a:r>
                  <a:rPr lang="en-US" sz="2400" dirty="0">
                    <a:cs typeface="Times New Roman" panose="02020603050405020304" pitchFamily="18" charset="0"/>
                  </a:rPr>
                  <a:t>The </a:t>
                </a:r>
                <a:r>
                  <a:rPr lang="en-US" sz="2400" b="1" dirty="0">
                    <a:solidFill>
                      <a:srgbClr val="FF0000"/>
                    </a:solidFill>
                    <a:cs typeface="Times New Roman" panose="02020603050405020304" pitchFamily="18" charset="0"/>
                  </a:rPr>
                  <a:t>pressure</a:t>
                </a:r>
                <a:r>
                  <a:rPr lang="en-US" sz="2400" b="1" dirty="0">
                    <a:cs typeface="Times New Roman" panose="02020603050405020304" pitchFamily="18" charset="0"/>
                  </a:rPr>
                  <a:t> </a:t>
                </a:r>
                <a:r>
                  <a:rPr lang="en-US" sz="2400" dirty="0">
                    <a:cs typeface="Times New Roman" panose="02020603050405020304" pitchFamily="18" charset="0"/>
                  </a:rPr>
                  <a:t>(</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cs typeface="Times New Roman" panose="02020603050405020304" pitchFamily="18" charset="0"/>
                  </a:rPr>
                  <a:t>) at any point in a liquid depends on the depth and </a:t>
                </a:r>
                <a:r>
                  <a:rPr lang="en-US" sz="2400" b="1" dirty="0">
                    <a:solidFill>
                      <a:srgbClr val="FF0000"/>
                    </a:solidFill>
                    <a:cs typeface="Times New Roman" panose="02020603050405020304" pitchFamily="18" charset="0"/>
                  </a:rPr>
                  <a:t>density</a:t>
                </a:r>
                <a:r>
                  <a:rPr lang="en-US" sz="2400" b="1" dirty="0">
                    <a:cs typeface="Times New Roman" panose="02020603050405020304" pitchFamily="18" charset="0"/>
                  </a:rPr>
                  <a:t> </a:t>
                </a:r>
                <a:r>
                  <a:rPr lang="en-US" sz="2400" dirty="0">
                    <a:cs typeface="Times New Roman" panose="02020603050405020304" pitchFamily="18" charset="0"/>
                  </a:rPr>
                  <a:t>(</a:t>
                </a:r>
                <a14:m>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oMath>
                </a14:m>
                <a:r>
                  <a:rPr lang="en-US" sz="2400" dirty="0">
                    <a:cs typeface="Times New Roman" panose="02020603050405020304" pitchFamily="18" charset="0"/>
                  </a:rPr>
                  <a:t>) of the liquid. </a:t>
                </a:r>
                <a:endParaRPr kumimoji="0" lang="en-US" altLang="en-US" sz="2400" b="0" i="0" u="none" strike="noStrike" kern="0" cap="none" spc="0" normalizeH="0" baseline="0" noProof="0" dirty="0">
                  <a:ln>
                    <a:noFill/>
                  </a:ln>
                  <a:solidFill>
                    <a:srgbClr val="000000"/>
                  </a:solidFill>
                  <a:effectLst/>
                  <a:uLnTx/>
                  <a:uFillTx/>
                  <a:cs typeface="Times New Roman" panose="02020603050405020304" pitchFamily="18" charset="0"/>
                </a:endParaRPr>
              </a:p>
            </p:txBody>
          </p:sp>
        </mc:Choice>
        <mc:Fallback xmlns="">
          <p:sp>
            <p:nvSpPr>
              <p:cNvPr id="21" name="Rectangle 4"/>
              <p:cNvSpPr>
                <a:spLocks noRot="1" noChangeAspect="1" noMove="1" noResize="1" noEditPoints="1" noAdjustHandles="1" noChangeArrowheads="1" noChangeShapeType="1" noTextEdit="1"/>
              </p:cNvSpPr>
              <p:nvPr/>
            </p:nvSpPr>
            <p:spPr bwMode="auto">
              <a:xfrm>
                <a:off x="5823813" y="2991671"/>
                <a:ext cx="5609987" cy="1212907"/>
              </a:xfrm>
              <a:prstGeom prst="rect">
                <a:avLst/>
              </a:prstGeom>
              <a:blipFill>
                <a:blip r:embed="rId3"/>
                <a:stretch>
                  <a:fillRect l="-1412" t="-4020" r="-1629" b="-9548"/>
                </a:stretch>
              </a:blipFill>
              <a:ln>
                <a:noFill/>
              </a:ln>
              <a:effectLst/>
            </p:spPr>
            <p:txBody>
              <a:bodyPr/>
              <a:lstStyle/>
              <a:p>
                <a:r>
                  <a:rPr lang="en-US">
                    <a:noFill/>
                  </a:rPr>
                  <a:t> </a:t>
                </a:r>
              </a:p>
            </p:txBody>
          </p:sp>
        </mc:Fallback>
      </mc:AlternateContent>
      <p:sp>
        <p:nvSpPr>
          <p:cNvPr id="22" name="Rectangle 21"/>
          <p:cNvSpPr/>
          <p:nvPr/>
        </p:nvSpPr>
        <p:spPr>
          <a:xfrm>
            <a:off x="5837243" y="4358355"/>
            <a:ext cx="5813435" cy="1216664"/>
          </a:xfrm>
          <a:prstGeom prst="rect">
            <a:avLst/>
          </a:prstGeom>
          <a:solidFill>
            <a:schemeClr val="bg1"/>
          </a:solidFill>
        </p:spPr>
        <p:txBody>
          <a:bodyPr wrap="square">
            <a:spAutoFit/>
          </a:bodyPr>
          <a:lstStyle/>
          <a:p>
            <a:pPr marL="342900" indent="-342900" algn="just">
              <a:buFont typeface="Wingdings" panose="05000000000000000000" pitchFamily="2" charset="2"/>
              <a:buChar char="§"/>
            </a:pPr>
            <a:r>
              <a:rPr lang="en-US" sz="2400" b="1" dirty="0">
                <a:solidFill>
                  <a:srgbClr val="FF0000"/>
                </a:solidFill>
                <a:latin typeface="Times New Roman" panose="02020603050405020304" pitchFamily="18" charset="0"/>
                <a:cs typeface="Times New Roman" panose="02020603050405020304" pitchFamily="18" charset="0"/>
              </a:rPr>
              <a:t>Atmospheric pressure </a:t>
            </a:r>
            <a:r>
              <a:rPr lang="en-US" sz="2400" dirty="0">
                <a:solidFill>
                  <a:srgbClr val="7030A0"/>
                </a:solidFill>
                <a:latin typeface="Times New Roman" panose="02020603050405020304" pitchFamily="18" charset="0"/>
                <a:cs typeface="Times New Roman" panose="02020603050405020304" pitchFamily="18" charset="0"/>
              </a:rPr>
              <a:t>is the pressure exerted by the air around us and varies a little according to atmospheric conditions. </a:t>
            </a:r>
          </a:p>
        </p:txBody>
      </p:sp>
      <p:sp>
        <p:nvSpPr>
          <p:cNvPr id="23" name="Rectangle 22"/>
          <p:cNvSpPr/>
          <p:nvPr/>
        </p:nvSpPr>
        <p:spPr>
          <a:xfrm>
            <a:off x="1022190" y="5543652"/>
            <a:ext cx="11198113" cy="901825"/>
          </a:xfrm>
          <a:prstGeom prst="rect">
            <a:avLst/>
          </a:prstGeom>
          <a:solidFill>
            <a:schemeClr val="bg1"/>
          </a:solid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Pressure gauges measure pressure relative to atmospheric pressure but </a:t>
            </a:r>
            <a:r>
              <a:rPr lang="en-US" sz="2400" b="1" dirty="0">
                <a:solidFill>
                  <a:srgbClr val="FF0000"/>
                </a:solidFill>
                <a:latin typeface="Times New Roman" panose="02020603050405020304" pitchFamily="18" charset="0"/>
                <a:cs typeface="Times New Roman" panose="02020603050405020304" pitchFamily="18" charset="0"/>
              </a:rPr>
              <a:t>absolute pressure </a:t>
            </a:r>
            <a:r>
              <a:rPr lang="en-US" sz="2400" dirty="0">
                <a:latin typeface="Times New Roman" panose="02020603050405020304" pitchFamily="18" charset="0"/>
                <a:cs typeface="Times New Roman" panose="02020603050405020304" pitchFamily="18" charset="0"/>
              </a:rPr>
              <a:t>is defined as force applied perpendicular to a particular area. </a:t>
            </a:r>
            <a:endParaRPr lang="en-US"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5336347" y="1068942"/>
                <a:ext cx="6700528"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a:solidFill>
                      <a:srgbClr val="0070C0"/>
                    </a:solidFill>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density (</a:t>
                </a:r>
                <a14:m>
                  <m:oMath xmlns:m="http://schemas.openxmlformats.org/officeDocument/2006/math">
                    <m:r>
                      <a:rPr lang="en-US" sz="24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𝝆</m:t>
                    </m:r>
                  </m:oMath>
                </a14:m>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of an object having uniform composition is its mass </a:t>
                </a:r>
                <a14:m>
                  <m:oMath xmlns:m="http://schemas.openxmlformats.org/officeDocument/2006/math">
                    <m:r>
                      <a:rPr lang="en-US" sz="2400" i="1">
                        <a:solidFill>
                          <a:srgbClr val="FF0000"/>
                        </a:solidFill>
                        <a:latin typeface="Cambria Math" panose="02040503050406030204" pitchFamily="18" charset="0"/>
                        <a:cs typeface="Times New Roman" panose="02020603050405020304" pitchFamily="18" charset="0"/>
                      </a:rPr>
                      <m:t>𝑀</m:t>
                    </m:r>
                  </m:oMath>
                </a14:m>
                <a:r>
                  <a:rPr lang="en-US" sz="2400" i="1" dirty="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divided by its volume </a:t>
                </a:r>
                <a14:m>
                  <m:oMath xmlns:m="http://schemas.openxmlformats.org/officeDocument/2006/math">
                    <m:r>
                      <a:rPr lang="en-US" sz="2400" i="1">
                        <a:solidFill>
                          <a:srgbClr val="FF0000"/>
                        </a:solidFill>
                        <a:latin typeface="Cambria Math" panose="02040503050406030204" pitchFamily="18" charset="0"/>
                        <a:cs typeface="Times New Roman" panose="02020603050405020304" pitchFamily="18" charset="0"/>
                      </a:rPr>
                      <m:t>𝑉</m:t>
                    </m:r>
                  </m:oMath>
                </a14:m>
                <a:r>
                  <a:rPr lang="en-US" sz="2400" i="1" dirty="0">
                    <a:solidFill>
                      <a:srgbClr val="0070C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336347" y="1068942"/>
                <a:ext cx="6700528" cy="1200329"/>
              </a:xfrm>
              <a:prstGeom prst="rect">
                <a:avLst/>
              </a:prstGeom>
              <a:blipFill>
                <a:blip r:embed="rId4"/>
                <a:stretch>
                  <a:fillRect l="-1182" t="-4061" r="-1364" b="-10660"/>
                </a:stretch>
              </a:blipFill>
            </p:spPr>
            <p:txBody>
              <a:bodyPr/>
              <a:lstStyle/>
              <a:p>
                <a:r>
                  <a:rPr lang="en-US">
                    <a:noFill/>
                  </a:rPr>
                  <a:t> </a:t>
                </a:r>
              </a:p>
            </p:txBody>
          </p:sp>
        </mc:Fallback>
      </mc:AlternateContent>
      <p:sp>
        <p:nvSpPr>
          <p:cNvPr id="11" name="TextBox 10"/>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err="1">
                <a:solidFill>
                  <a:prstClr val="black"/>
                </a:solidFill>
                <a:latin typeface="Times New Roman" pitchFamily="18" charset="0"/>
                <a:cs typeface="Times New Roman" pitchFamily="18" charset="0"/>
              </a:rPr>
              <a:t>K.Yeneayehu</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(ASTU)</a:t>
            </a:r>
          </a:p>
        </p:txBody>
      </p:sp>
      <p:sp>
        <p:nvSpPr>
          <p:cNvPr id="12" name="Content Placeholder 2"/>
          <p:cNvSpPr txBox="1">
            <a:spLocks/>
          </p:cNvSpPr>
          <p:nvPr/>
        </p:nvSpPr>
        <p:spPr>
          <a:xfrm>
            <a:off x="81974" y="876300"/>
            <a:ext cx="5195216"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ct val="50000"/>
              </a:spcBef>
            </a:pPr>
            <a:r>
              <a:rPr lang="en-US" dirty="0">
                <a:latin typeface="Times New Roman" charset="0"/>
                <a:cs typeface="Times New Roman" charset="0"/>
              </a:rPr>
              <a:t>The three common phases of matter are </a:t>
            </a:r>
            <a:r>
              <a:rPr lang="en-US" dirty="0">
                <a:solidFill>
                  <a:srgbClr val="0070C0"/>
                </a:solidFill>
                <a:latin typeface="Times New Roman" charset="0"/>
                <a:cs typeface="Times New Roman" charset="0"/>
              </a:rPr>
              <a:t>solid, liquid, and gas.</a:t>
            </a:r>
          </a:p>
          <a:p>
            <a:pPr algn="just">
              <a:spcBef>
                <a:spcPct val="50000"/>
              </a:spcBef>
            </a:pPr>
            <a:endParaRPr lang="en-US" dirty="0">
              <a:latin typeface="Times New Roman" charset="0"/>
              <a:cs typeface="Times New Roman" charset="0"/>
            </a:endParaRPr>
          </a:p>
          <a:p>
            <a:pPr algn="just">
              <a:spcBef>
                <a:spcPct val="50000"/>
              </a:spcBef>
            </a:pPr>
            <a:r>
              <a:rPr lang="en-US" dirty="0">
                <a:latin typeface="Times New Roman" charset="0"/>
                <a:cs typeface="Times New Roman" charset="0"/>
              </a:rPr>
              <a:t>A solid has a definite </a:t>
            </a:r>
            <a:r>
              <a:rPr lang="en-US" dirty="0">
                <a:solidFill>
                  <a:srgbClr val="0070C0"/>
                </a:solidFill>
                <a:latin typeface="Times New Roman" charset="0"/>
                <a:cs typeface="Times New Roman" charset="0"/>
              </a:rPr>
              <a:t>shape and size</a:t>
            </a:r>
            <a:r>
              <a:rPr lang="en-US" dirty="0">
                <a:latin typeface="Times New Roman" charset="0"/>
                <a:cs typeface="Times New Roman" charset="0"/>
              </a:rPr>
              <a:t>.</a:t>
            </a:r>
          </a:p>
          <a:p>
            <a:pPr algn="just">
              <a:spcBef>
                <a:spcPct val="50000"/>
              </a:spcBef>
            </a:pPr>
            <a:r>
              <a:rPr lang="en-US" dirty="0">
                <a:latin typeface="Times New Roman" charset="0"/>
                <a:cs typeface="Times New Roman" charset="0"/>
              </a:rPr>
              <a:t>A liquid has a fixed volume but can be any shape.</a:t>
            </a:r>
          </a:p>
          <a:p>
            <a:pPr algn="just">
              <a:spcBef>
                <a:spcPct val="50000"/>
              </a:spcBef>
            </a:pPr>
            <a:r>
              <a:rPr lang="en-US" dirty="0">
                <a:latin typeface="Times New Roman" charset="0"/>
                <a:cs typeface="Times New Roman" charset="0"/>
              </a:rPr>
              <a:t>A gas can be any shape and also can be easily compressed.</a:t>
            </a:r>
          </a:p>
          <a:p>
            <a:pPr algn="just">
              <a:spcBef>
                <a:spcPct val="50000"/>
              </a:spcBef>
            </a:pPr>
            <a:r>
              <a:rPr lang="en-US" dirty="0">
                <a:latin typeface="Times New Roman" charset="0"/>
                <a:cs typeface="Times New Roman" charset="0"/>
              </a:rPr>
              <a:t>Liquids and gases both flow, and are called </a:t>
            </a:r>
            <a:r>
              <a:rPr lang="en-US" b="1" dirty="0">
                <a:latin typeface="Times New Roman" charset="0"/>
                <a:cs typeface="Times New Roman" charset="0"/>
              </a:rPr>
              <a:t>fluids</a:t>
            </a:r>
            <a:r>
              <a:rPr lang="en-US" dirty="0">
                <a:latin typeface="Times New Roman" charset="0"/>
                <a:cs typeface="Times New Roman" charset="0"/>
              </a:rPr>
              <a:t>.</a:t>
            </a:r>
          </a:p>
        </p:txBody>
      </p:sp>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560700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500"/>
            <a:ext cx="12192000" cy="633528"/>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Pressure in Fluid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Pressure in fluid</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- 13</a:t>
            </a:r>
            <a:r>
              <a:rPr lang="en-US" kern="0" dirty="0">
                <a:solidFill>
                  <a:prstClr val="black"/>
                </a:solidFill>
                <a:latin typeface="Times New Roman" pitchFamily="18" charset="0"/>
                <a:cs typeface="Times New Roman" pitchFamily="18" charset="0"/>
              </a:rPr>
              <a:t>/34</a:t>
            </a:r>
          </a:p>
        </p:txBody>
      </p:sp>
      <p:sp>
        <p:nvSpPr>
          <p:cNvPr id="6" name="Rectangle 5"/>
          <p:cNvSpPr/>
          <p:nvPr/>
        </p:nvSpPr>
        <p:spPr>
          <a:xfrm>
            <a:off x="261258" y="894760"/>
            <a:ext cx="11599816" cy="461665"/>
          </a:xfrm>
          <a:prstGeom prst="rect">
            <a:avLst/>
          </a:prstGeom>
          <a:solidFill>
            <a:schemeClr val="bg1"/>
          </a:solidFill>
        </p:spPr>
        <p:txBody>
          <a:bodyPr wrap="square">
            <a:spAutoFit/>
          </a:bodyPr>
          <a:lstStyle/>
          <a:p>
            <a:pPr marL="342900" indent="-342900">
              <a:buFont typeface="Wingdings" panose="05000000000000000000" pitchFamily="2" charset="2"/>
              <a:buChar char="§"/>
            </a:pPr>
            <a:r>
              <a:rPr lang="en-US" sz="2400" dirty="0">
                <a:solidFill>
                  <a:srgbClr val="242021"/>
                </a:solidFill>
                <a:latin typeface="Times New Roman" panose="02020603050405020304" pitchFamily="18" charset="0"/>
                <a:cs typeface="Times New Roman" panose="02020603050405020304" pitchFamily="18" charset="0"/>
              </a:rPr>
              <a:t>When a fluid is at rest in a container, all portions of the fluid must be in static equilibrium</a:t>
            </a:r>
            <a:r>
              <a:rPr lang="en-US" dirty="0">
                <a:solidFill>
                  <a:srgbClr val="242021"/>
                </a:solidFill>
                <a:latin typeface="NewBaskervilleStd-Bold"/>
              </a:rPr>
              <a:t>.</a:t>
            </a:r>
            <a:r>
              <a:rPr lang="en-US" dirty="0"/>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247" y="1596357"/>
            <a:ext cx="2585716" cy="2505083"/>
          </a:xfrm>
          <a:prstGeom prst="rect">
            <a:avLst/>
          </a:prstGeom>
        </p:spPr>
      </p:pic>
      <p:sp>
        <p:nvSpPr>
          <p:cNvPr id="8" name="Rectangle 7"/>
          <p:cNvSpPr/>
          <p:nvPr/>
        </p:nvSpPr>
        <p:spPr>
          <a:xfrm>
            <a:off x="332191" y="1537910"/>
            <a:ext cx="7649214" cy="830997"/>
          </a:xfrm>
          <a:prstGeom prst="rect">
            <a:avLst/>
          </a:prstGeom>
          <a:solidFill>
            <a:schemeClr val="bg1"/>
          </a:solidFill>
        </p:spPr>
        <p:txBody>
          <a:bodyPr wrap="square">
            <a:spAutoFit/>
          </a:bodyPr>
          <a:lstStyle/>
          <a:p>
            <a:pPr marL="285750" indent="-285750">
              <a:buFont typeface="Wingdings" panose="05000000000000000000" pitchFamily="2" charset="2"/>
              <a:buChar char="§"/>
            </a:pPr>
            <a:r>
              <a:rPr lang="en-US" sz="2400" dirty="0">
                <a:solidFill>
                  <a:srgbClr val="0070C0"/>
                </a:solidFill>
                <a:latin typeface="Times New Roman" panose="02020603050405020304" pitchFamily="18" charset="0"/>
                <a:cs typeface="Times New Roman" panose="02020603050405020304" pitchFamily="18" charset="0"/>
              </a:rPr>
              <a:t>Three external forces are acting on the object to be static equilibrium</a:t>
            </a:r>
            <a:r>
              <a:rPr lang="en-US" dirty="0">
                <a:solidFill>
                  <a:srgbClr val="0070C0"/>
                </a:solidFill>
                <a:latin typeface="NewBaskervilleStd-Roman"/>
              </a:rPr>
              <a:t>. </a:t>
            </a:r>
            <a:r>
              <a:rPr lang="en-US" dirty="0">
                <a:solidFill>
                  <a:srgbClr val="0070C0"/>
                </a:solidFill>
              </a:rPr>
              <a:t> </a:t>
            </a:r>
          </a:p>
        </p:txBody>
      </p:sp>
      <mc:AlternateContent xmlns:mc="http://schemas.openxmlformats.org/markup-compatibility/2006" xmlns:a14="http://schemas.microsoft.com/office/drawing/2010/main">
        <mc:Choice Requires="a14">
          <p:sp>
            <p:nvSpPr>
              <p:cNvPr id="9" name="TextBox 8"/>
              <p:cNvSpPr txBox="1"/>
              <p:nvPr/>
            </p:nvSpPr>
            <p:spPr>
              <a:xfrm>
                <a:off x="1803745" y="2443837"/>
                <a:ext cx="2464213" cy="369332"/>
              </a:xfrm>
              <a:prstGeom prst="rect">
                <a:avLst/>
              </a:prstGeom>
              <a:solidFill>
                <a:schemeClr val="accent1">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𝑀𝑔</m:t>
                      </m:r>
                      <m:r>
                        <a:rPr lang="en-US" b="0" i="1" smtClean="0">
                          <a:latin typeface="Cambria Math" panose="02040503050406030204" pitchFamily="18" charset="0"/>
                        </a:rPr>
                        <m:t>=0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803745" y="2443837"/>
                <a:ext cx="2464213"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79469" y="2404064"/>
                <a:ext cx="2798467" cy="369332"/>
              </a:xfrm>
              <a:prstGeom prst="rect">
                <a:avLst/>
              </a:prstGeom>
              <a:solidFill>
                <a:schemeClr val="accent1">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479469" y="2404064"/>
                <a:ext cx="2798467"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997491" y="3667279"/>
                <a:ext cx="2630790"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997491" y="3667279"/>
                <a:ext cx="2630790" cy="369332"/>
              </a:xfrm>
              <a:prstGeom prst="rect">
                <a:avLst/>
              </a:prstGeom>
              <a:blipFill>
                <a:blip r:embed="rId5"/>
                <a:stretch>
                  <a:fillRect b="-13333"/>
                </a:stretch>
              </a:blipFill>
            </p:spPr>
            <p:txBody>
              <a:bodyPr/>
              <a:lstStyle/>
              <a:p>
                <a:r>
                  <a:rPr lang="en-US">
                    <a:noFill/>
                  </a:rPr>
                  <a:t> </a:t>
                </a:r>
              </a:p>
            </p:txBody>
          </p:sp>
        </mc:Fallback>
      </mc:AlternateContent>
      <p:sp>
        <p:nvSpPr>
          <p:cNvPr id="12" name="TextBox 11"/>
          <p:cNvSpPr txBox="1"/>
          <p:nvPr/>
        </p:nvSpPr>
        <p:spPr>
          <a:xfrm>
            <a:off x="457526" y="3025108"/>
            <a:ext cx="5367622" cy="461665"/>
          </a:xfrm>
          <a:prstGeom prst="rect">
            <a:avLst/>
          </a:prstGeom>
          <a:solidFill>
            <a:schemeClr val="accent3">
              <a:lumMod val="20000"/>
              <a:lumOff val="80000"/>
            </a:schemeClr>
          </a:solidFill>
          <a:ln>
            <a:solidFill>
              <a:schemeClr val="accent1"/>
            </a:solidFill>
          </a:ln>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Therefore the pressure at the bottom </a:t>
            </a:r>
          </a:p>
        </p:txBody>
      </p:sp>
      <mc:AlternateContent xmlns:mc="http://schemas.openxmlformats.org/markup-compatibility/2006" xmlns:a14="http://schemas.microsoft.com/office/drawing/2010/main">
        <mc:Choice Requires="a14">
          <p:sp>
            <p:nvSpPr>
              <p:cNvPr id="13" name="Rectangle 12"/>
              <p:cNvSpPr/>
              <p:nvPr/>
            </p:nvSpPr>
            <p:spPr>
              <a:xfrm>
                <a:off x="565743" y="4206023"/>
                <a:ext cx="11082991" cy="835165"/>
              </a:xfrm>
              <a:prstGeom prst="rect">
                <a:avLst/>
              </a:prstGeom>
              <a:solidFill>
                <a:schemeClr val="bg1"/>
              </a:solidFill>
            </p:spPr>
            <p:txBody>
              <a:bodyPr wrap="square">
                <a:spAutoFit/>
              </a:bodyPr>
              <a:lstStyle/>
              <a:p>
                <a:pPr marL="342900" indent="-342900">
                  <a:buFont typeface="Wingdings" panose="05000000000000000000" pitchFamily="2" charset="2"/>
                  <a:buChar char="§"/>
                </a:pPr>
                <a:r>
                  <a:rPr lang="en-US" sz="2400" dirty="0">
                    <a:solidFill>
                      <a:srgbClr val="242021"/>
                    </a:solidFill>
                    <a:latin typeface="Times New Roman" panose="02020603050405020304" pitchFamily="18" charset="0"/>
                    <a:cs typeface="Times New Roman" panose="02020603050405020304" pitchFamily="18" charset="0"/>
                  </a:rPr>
                  <a:t>The weight of all the air from sea level to the edge of space results in an atmospheric pressure of  </a:t>
                </a:r>
                <a14:m>
                  <m:oMath xmlns:m="http://schemas.openxmlformats.org/officeDocument/2006/math">
                    <m:sSub>
                      <m:sSubPr>
                        <m:ctrlPr>
                          <a:rPr lang="en-US" sz="2400" i="1" smtClean="0">
                            <a:solidFill>
                              <a:srgbClr val="FF0000"/>
                            </a:solidFill>
                            <a:latin typeface="Cambria Math" panose="02040503050406030204" pitchFamily="18" charset="0"/>
                            <a:cs typeface="Times New Roman" panose="02020603050405020304" pitchFamily="18" charset="0"/>
                          </a:rPr>
                        </m:ctrlPr>
                      </m:sSubPr>
                      <m:e>
                        <m:r>
                          <a:rPr lang="en-US" sz="2400" b="0" i="1" smtClean="0">
                            <a:solidFill>
                              <a:srgbClr val="FF0000"/>
                            </a:solidFill>
                            <a:latin typeface="Cambria Math" panose="02040503050406030204" pitchFamily="18" charset="0"/>
                            <a:cs typeface="Times New Roman" panose="02020603050405020304" pitchFamily="18" charset="0"/>
                          </a:rPr>
                          <m:t>𝑃</m:t>
                        </m:r>
                      </m:e>
                      <m:sub>
                        <m:r>
                          <a:rPr lang="en-US" sz="2400" b="0" i="1" smtClean="0">
                            <a:solidFill>
                              <a:srgbClr val="FF0000"/>
                            </a:solidFill>
                            <a:latin typeface="Cambria Math" panose="02040503050406030204" pitchFamily="18" charset="0"/>
                            <a:cs typeface="Times New Roman" panose="02020603050405020304" pitchFamily="18" charset="0"/>
                          </a:rPr>
                          <m:t>0</m:t>
                        </m:r>
                      </m:sub>
                    </m:sSub>
                    <m:r>
                      <a:rPr lang="en-US" sz="2400" b="0" i="1" smtClean="0">
                        <a:solidFill>
                          <a:srgbClr val="FF0000"/>
                        </a:solidFill>
                        <a:latin typeface="Cambria Math" panose="02040503050406030204" pitchFamily="18" charset="0"/>
                        <a:cs typeface="Times New Roman" panose="02020603050405020304" pitchFamily="18" charset="0"/>
                      </a:rPr>
                      <m:t>=1.013</m:t>
                    </m:r>
                    <m:r>
                      <a:rPr 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5</m:t>
                        </m:r>
                      </m:sup>
                    </m:sSup>
                    <m:r>
                      <a:rPr 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𝑃𝑎</m:t>
                    </m:r>
                  </m:oMath>
                </a14:m>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242021"/>
                    </a:solidFill>
                    <a:latin typeface="Times New Roman" panose="02020603050405020304" pitchFamily="18" charset="0"/>
                    <a:cs typeface="Times New Roman" panose="02020603050405020304" pitchFamily="18" charset="0"/>
                  </a:rPr>
                  <a:t>at sea level.</a:t>
                </a:r>
                <a:r>
                  <a:rPr lang="en-US" sz="2400" dirty="0">
                    <a:latin typeface="Times New Roman" panose="02020603050405020304" pitchFamily="18" charset="0"/>
                    <a:cs typeface="Times New Roman" panose="02020603050405020304" pitchFamily="18" charset="0"/>
                  </a:rPr>
                  <a:t> </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65743" y="4206023"/>
                <a:ext cx="11082991" cy="835165"/>
              </a:xfrm>
              <a:prstGeom prst="rect">
                <a:avLst/>
              </a:prstGeom>
              <a:blipFill>
                <a:blip r:embed="rId6"/>
                <a:stretch>
                  <a:fillRect l="-77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41024" y="5495191"/>
                <a:ext cx="11082991" cy="830997"/>
              </a:xfrm>
              <a:prstGeom prst="rect">
                <a:avLst/>
              </a:prstGeom>
              <a:solidFill>
                <a:schemeClr val="bg1"/>
              </a:solidFill>
            </p:spPr>
            <p:txBody>
              <a:bodyPr wrap="square">
                <a:spAutoFit/>
              </a:bodyPr>
              <a:lstStyle/>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The pressure </a:t>
                </a:r>
                <a14:m>
                  <m:oMath xmlns:m="http://schemas.openxmlformats.org/officeDocument/2006/math">
                    <m:r>
                      <a:rPr lang="en-US" sz="2400" b="0" i="1" smtClean="0">
                        <a:solidFill>
                          <a:srgbClr val="00B050"/>
                        </a:solidFill>
                        <a:latin typeface="Cambria Math" panose="02040503050406030204" pitchFamily="18" charset="0"/>
                        <a:cs typeface="Times New Roman" panose="02020603050405020304" pitchFamily="18" charset="0"/>
                      </a:rPr>
                      <m:t>𝑃</m:t>
                    </m:r>
                  </m:oMath>
                </a14:m>
                <a:r>
                  <a:rPr lang="en-US" sz="2400" i="1"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at a depth </a:t>
                </a:r>
                <a14:m>
                  <m:oMath xmlns:m="http://schemas.openxmlformats.org/officeDocument/2006/math">
                    <m:r>
                      <a:rPr lang="en-US" sz="2400" b="0" i="1" smtClean="0">
                        <a:solidFill>
                          <a:srgbClr val="00B050"/>
                        </a:solidFill>
                        <a:latin typeface="Cambria Math" panose="02040503050406030204" pitchFamily="18" charset="0"/>
                        <a:cs typeface="Times New Roman" panose="02020603050405020304" pitchFamily="18" charset="0"/>
                      </a:rPr>
                      <m:t>h</m:t>
                    </m:r>
                  </m:oMath>
                </a14:m>
                <a:r>
                  <a:rPr lang="en-US" sz="2400" i="1"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below the surface of a liquid open to the atmosphere is greater than atmospheric pressure by the amount </a:t>
                </a:r>
                <a14:m>
                  <m:oMath xmlns:m="http://schemas.openxmlformats.org/officeDocument/2006/math">
                    <m:r>
                      <a:rPr lang="en-US" sz="2400" i="1">
                        <a:solidFill>
                          <a:srgbClr val="00B050"/>
                        </a:solidFill>
                        <a:latin typeface="Cambria Math" panose="02040503050406030204" pitchFamily="18" charset="0"/>
                        <a:ea typeface="Cambria Math" panose="02040503050406030204" pitchFamily="18" charset="0"/>
                      </a:rPr>
                      <m:t>𝜌</m:t>
                    </m:r>
                    <m:r>
                      <a:rPr lang="en-US" sz="2400" i="1">
                        <a:solidFill>
                          <a:srgbClr val="00B050"/>
                        </a:solidFill>
                        <a:latin typeface="Cambria Math" panose="02040503050406030204" pitchFamily="18" charset="0"/>
                        <a:ea typeface="Cambria Math" panose="02040503050406030204" pitchFamily="18" charset="0"/>
                      </a:rPr>
                      <m:t>𝑔h</m:t>
                    </m:r>
                  </m:oMath>
                </a14:m>
                <a:r>
                  <a:rPr lang="en-US" sz="2400" i="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 </a:t>
                </a:r>
              </a:p>
            </p:txBody>
          </p:sp>
        </mc:Choice>
        <mc:Fallback xmlns="">
          <p:sp>
            <p:nvSpPr>
              <p:cNvPr id="14" name="Rectangle 13"/>
              <p:cNvSpPr>
                <a:spLocks noRot="1" noChangeAspect="1" noMove="1" noResize="1" noEditPoints="1" noAdjustHandles="1" noChangeArrowheads="1" noChangeShapeType="1" noTextEdit="1"/>
              </p:cNvSpPr>
              <p:nvPr/>
            </p:nvSpPr>
            <p:spPr>
              <a:xfrm>
                <a:off x="541024" y="5495191"/>
                <a:ext cx="11082991" cy="830997"/>
              </a:xfrm>
              <a:prstGeom prst="rect">
                <a:avLst/>
              </a:prstGeom>
              <a:blipFill>
                <a:blip r:embed="rId7"/>
                <a:stretch>
                  <a:fillRect l="-77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073262" y="5142491"/>
                <a:ext cx="1591269" cy="369332"/>
              </a:xfrm>
              <a:prstGeom prst="rect">
                <a:avLst/>
              </a:prstGeom>
              <a:solidFill>
                <a:schemeClr val="accent4">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𝑔h</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073262" y="5142491"/>
                <a:ext cx="1591269" cy="369332"/>
              </a:xfrm>
              <a:prstGeom prst="rect">
                <a:avLst/>
              </a:prstGeom>
              <a:blipFill>
                <a:blip r:embed="rId8"/>
                <a:stretch>
                  <a:fillRect b="-13333"/>
                </a:stretch>
              </a:blipFill>
            </p:spPr>
            <p:txBody>
              <a:bodyPr/>
              <a:lstStyle/>
              <a:p>
                <a:r>
                  <a:rPr lang="en-US">
                    <a:noFill/>
                  </a:rPr>
                  <a:t> </a:t>
                </a:r>
              </a:p>
            </p:txBody>
          </p:sp>
        </mc:Fallback>
      </mc:AlternateContent>
      <p:sp>
        <p:nvSpPr>
          <p:cNvPr id="16" name="TextBox 15"/>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8" name="TextBox 17"/>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094440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500"/>
            <a:ext cx="12192000" cy="633528"/>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Pressure in Fluid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Pressure in fluid</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noProof="0" dirty="0">
                <a:solidFill>
                  <a:prstClr val="black"/>
                </a:solidFill>
                <a:latin typeface="Times New Roman" pitchFamily="18" charset="0"/>
                <a:cs typeface="Times New Roman" pitchFamily="18" charset="0"/>
              </a:rPr>
              <a:t>4</a:t>
            </a:r>
            <a:r>
              <a:rPr lang="en-US" kern="0" dirty="0">
                <a:solidFill>
                  <a:prstClr val="black"/>
                </a:solidFill>
                <a:latin typeface="Times New Roman" pitchFamily="18" charset="0"/>
                <a:cs typeface="Times New Roman" pitchFamily="18" charset="0"/>
              </a:rPr>
              <a:t>/34</a:t>
            </a:r>
          </a:p>
        </p:txBody>
      </p:sp>
      <mc:AlternateContent xmlns:mc="http://schemas.openxmlformats.org/markup-compatibility/2006" xmlns:a14="http://schemas.microsoft.com/office/drawing/2010/main">
        <mc:Choice Requires="a14">
          <p:sp>
            <p:nvSpPr>
              <p:cNvPr id="6" name="Rectangle 5"/>
              <p:cNvSpPr/>
              <p:nvPr/>
            </p:nvSpPr>
            <p:spPr>
              <a:xfrm>
                <a:off x="326572" y="1378698"/>
                <a:ext cx="11286308" cy="1200329"/>
              </a:xfrm>
              <a:prstGeom prst="rect">
                <a:avLst/>
              </a:prstGeom>
            </p:spPr>
            <p:txBody>
              <a:bodyPr wrap="square">
                <a:spAutoFit/>
              </a:bodyPr>
              <a:lstStyle/>
              <a:p>
                <a:r>
                  <a:rPr lang="en-US" sz="2400" dirty="0">
                    <a:solidFill>
                      <a:srgbClr val="242021"/>
                    </a:solidFill>
                    <a:latin typeface="Times New Roman" panose="02020603050405020304" pitchFamily="18" charset="0"/>
                    <a:cs typeface="Times New Roman" panose="02020603050405020304" pitchFamily="18" charset="0"/>
                  </a:rPr>
                  <a:t>In a huge oil tanker, salt water has flooded an oil tank to a depth of </a:t>
                </a:r>
                <a14:m>
                  <m:oMath xmlns:m="http://schemas.openxmlformats.org/officeDocument/2006/math">
                    <m:sSub>
                      <m:sSubPr>
                        <m:ctrlPr>
                          <a:rPr lang="en-US" sz="2400" i="1" smtClean="0">
                            <a:solidFill>
                              <a:srgbClr val="242021"/>
                            </a:solidFill>
                            <a:latin typeface="Cambria Math" panose="02040503050406030204" pitchFamily="18" charset="0"/>
                            <a:cs typeface="Times New Roman" panose="02020603050405020304" pitchFamily="18" charset="0"/>
                          </a:rPr>
                        </m:ctrlPr>
                      </m:sSubPr>
                      <m:e>
                        <m:r>
                          <a:rPr lang="en-US" sz="2400" b="0" i="1" smtClean="0">
                            <a:solidFill>
                              <a:srgbClr val="242021"/>
                            </a:solidFill>
                            <a:latin typeface="Cambria Math" panose="02040503050406030204" pitchFamily="18" charset="0"/>
                            <a:cs typeface="Times New Roman" panose="02020603050405020304" pitchFamily="18" charset="0"/>
                          </a:rPr>
                          <m:t>h</m:t>
                        </m:r>
                      </m:e>
                      <m:sub>
                        <m:r>
                          <a:rPr lang="en-US" sz="2400" b="0" i="1" smtClean="0">
                            <a:solidFill>
                              <a:srgbClr val="242021"/>
                            </a:solidFill>
                            <a:latin typeface="Cambria Math" panose="02040503050406030204" pitchFamily="18" charset="0"/>
                            <a:cs typeface="Times New Roman" panose="02020603050405020304" pitchFamily="18" charset="0"/>
                          </a:rPr>
                          <m:t>2</m:t>
                        </m:r>
                      </m:sub>
                    </m:sSub>
                    <m:r>
                      <a:rPr lang="en-US" sz="2400" b="0" i="1" smtClean="0">
                        <a:solidFill>
                          <a:srgbClr val="242021"/>
                        </a:solidFill>
                        <a:latin typeface="Cambria Math" panose="02040503050406030204" pitchFamily="18" charset="0"/>
                        <a:cs typeface="Times New Roman" panose="02020603050405020304" pitchFamily="18" charset="0"/>
                      </a:rPr>
                      <m:t>=5</m:t>
                    </m:r>
                    <m:r>
                      <a:rPr lang="en-US" sz="2400" b="0" i="1" smtClean="0">
                        <a:solidFill>
                          <a:srgbClr val="242021"/>
                        </a:solidFill>
                        <a:latin typeface="Cambria Math" panose="02040503050406030204" pitchFamily="18" charset="0"/>
                        <a:cs typeface="Times New Roman" panose="02020603050405020304" pitchFamily="18" charset="0"/>
                      </a:rPr>
                      <m:t>𝑚</m:t>
                    </m:r>
                  </m:oMath>
                </a14:m>
                <a:r>
                  <a:rPr lang="en-US" sz="2400" dirty="0">
                    <a:solidFill>
                      <a:srgbClr val="242021"/>
                    </a:solidFill>
                    <a:latin typeface="Times New Roman" panose="02020603050405020304" pitchFamily="18" charset="0"/>
                    <a:cs typeface="Times New Roman" panose="02020603050405020304" pitchFamily="18" charset="0"/>
                  </a:rPr>
                  <a:t>. On top of the water is a layer of oil </a:t>
                </a:r>
                <a14:m>
                  <m:oMath xmlns:m="http://schemas.openxmlformats.org/officeDocument/2006/math">
                    <m:sSub>
                      <m:sSubPr>
                        <m:ctrlPr>
                          <a:rPr lang="en-US" sz="2400" i="1">
                            <a:solidFill>
                              <a:srgbClr val="242021"/>
                            </a:solidFill>
                            <a:latin typeface="Cambria Math" panose="02040503050406030204" pitchFamily="18" charset="0"/>
                            <a:cs typeface="Times New Roman" panose="02020603050405020304" pitchFamily="18" charset="0"/>
                          </a:rPr>
                        </m:ctrlPr>
                      </m:sSubPr>
                      <m:e>
                        <m:r>
                          <a:rPr lang="en-US" sz="2400" i="1">
                            <a:solidFill>
                              <a:srgbClr val="242021"/>
                            </a:solidFill>
                            <a:latin typeface="Cambria Math" panose="02040503050406030204" pitchFamily="18" charset="0"/>
                            <a:cs typeface="Times New Roman" panose="02020603050405020304" pitchFamily="18" charset="0"/>
                          </a:rPr>
                          <m:t>h</m:t>
                        </m:r>
                      </m:e>
                      <m:sub>
                        <m:r>
                          <a:rPr lang="en-US" sz="2400" b="0" i="1" smtClean="0">
                            <a:solidFill>
                              <a:srgbClr val="242021"/>
                            </a:solidFill>
                            <a:latin typeface="Cambria Math" panose="02040503050406030204" pitchFamily="18" charset="0"/>
                            <a:cs typeface="Times New Roman" panose="02020603050405020304" pitchFamily="18" charset="0"/>
                          </a:rPr>
                          <m:t>1</m:t>
                        </m:r>
                      </m:sub>
                    </m:sSub>
                    <m:r>
                      <a:rPr lang="en-US" sz="2400" i="1">
                        <a:solidFill>
                          <a:srgbClr val="242021"/>
                        </a:solidFill>
                        <a:latin typeface="Cambria Math" panose="02040503050406030204" pitchFamily="18" charset="0"/>
                        <a:cs typeface="Times New Roman" panose="02020603050405020304" pitchFamily="18" charset="0"/>
                      </a:rPr>
                      <m:t>=</m:t>
                    </m:r>
                    <m:r>
                      <a:rPr lang="en-US" sz="2400" b="0" i="1" smtClean="0">
                        <a:solidFill>
                          <a:srgbClr val="242021"/>
                        </a:solidFill>
                        <a:latin typeface="Cambria Math" panose="02040503050406030204" pitchFamily="18" charset="0"/>
                        <a:cs typeface="Times New Roman" panose="02020603050405020304" pitchFamily="18" charset="0"/>
                      </a:rPr>
                      <m:t>8</m:t>
                    </m:r>
                    <m:r>
                      <a:rPr lang="en-US" sz="2400" i="1">
                        <a:solidFill>
                          <a:srgbClr val="242021"/>
                        </a:solidFill>
                        <a:latin typeface="Cambria Math" panose="02040503050406030204" pitchFamily="18" charset="0"/>
                        <a:cs typeface="Times New Roman" panose="02020603050405020304" pitchFamily="18" charset="0"/>
                      </a:rPr>
                      <m:t>𝑚</m:t>
                    </m:r>
                  </m:oMath>
                </a14:m>
                <a:r>
                  <a:rPr lang="en-US" sz="2400" dirty="0">
                    <a:solidFill>
                      <a:srgbClr val="242021"/>
                    </a:solidFill>
                    <a:latin typeface="Times New Roman" panose="02020603050405020304" pitchFamily="18" charset="0"/>
                    <a:cs typeface="Times New Roman" panose="02020603050405020304" pitchFamily="18" charset="0"/>
                  </a:rPr>
                  <a:t> deep. The oil has a density of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0.7 </m:t>
                    </m:r>
                    <m:r>
                      <a:rPr lang="en-US" sz="2400" b="0" i="1" smtClean="0">
                        <a:solidFill>
                          <a:srgbClr val="242021"/>
                        </a:solidFill>
                        <a:latin typeface="Cambria Math" panose="02040503050406030204" pitchFamily="18" charset="0"/>
                        <a:cs typeface="Times New Roman" panose="02020603050405020304" pitchFamily="18" charset="0"/>
                      </a:rPr>
                      <m:t>𝑔</m:t>
                    </m:r>
                    <m:r>
                      <a:rPr lang="en-US" sz="2400" b="0" i="1" smtClean="0">
                        <a:solidFill>
                          <a:srgbClr val="242021"/>
                        </a:solidFill>
                        <a:latin typeface="Cambria Math" panose="02040503050406030204" pitchFamily="18" charset="0"/>
                        <a:cs typeface="Times New Roman" panose="02020603050405020304" pitchFamily="18" charset="0"/>
                      </a:rPr>
                      <m:t>/</m:t>
                    </m:r>
                    <m:sSup>
                      <m:sSupPr>
                        <m:ctrlPr>
                          <a:rPr lang="en-US" sz="2400" b="0" i="1" smtClean="0">
                            <a:solidFill>
                              <a:srgbClr val="242021"/>
                            </a:solidFill>
                            <a:latin typeface="Cambria Math" panose="02040503050406030204" pitchFamily="18" charset="0"/>
                            <a:cs typeface="Times New Roman" panose="02020603050405020304" pitchFamily="18" charset="0"/>
                          </a:rPr>
                        </m:ctrlPr>
                      </m:sSupPr>
                      <m:e>
                        <m:r>
                          <a:rPr lang="en-US" sz="2400" b="0" i="1" smtClean="0">
                            <a:solidFill>
                              <a:srgbClr val="242021"/>
                            </a:solidFill>
                            <a:latin typeface="Cambria Math" panose="02040503050406030204" pitchFamily="18" charset="0"/>
                            <a:cs typeface="Times New Roman" panose="02020603050405020304" pitchFamily="18" charset="0"/>
                          </a:rPr>
                          <m:t>𝑐𝑚</m:t>
                        </m:r>
                      </m:e>
                      <m:sup>
                        <m:r>
                          <a:rPr lang="en-US" sz="2400" b="0" i="1" smtClean="0">
                            <a:solidFill>
                              <a:srgbClr val="242021"/>
                            </a:solidFill>
                            <a:latin typeface="Cambria Math" panose="02040503050406030204" pitchFamily="18" charset="0"/>
                            <a:cs typeface="Times New Roman" panose="02020603050405020304" pitchFamily="18" charset="0"/>
                          </a:rPr>
                          <m:t>3</m:t>
                        </m:r>
                      </m:sup>
                    </m:sSup>
                  </m:oMath>
                </a14:m>
                <a:r>
                  <a:rPr lang="en-US" sz="2400" dirty="0">
                    <a:solidFill>
                      <a:srgbClr val="242021"/>
                    </a:solidFill>
                    <a:latin typeface="Times New Roman" panose="02020603050405020304" pitchFamily="18" charset="0"/>
                    <a:cs typeface="Times New Roman" panose="02020603050405020304" pitchFamily="18" charset="0"/>
                  </a:rPr>
                  <a:t>. Find the pressure at the bottom of the tank. (Density of salt water is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1.025</m:t>
                    </m:r>
                    <m:r>
                      <a:rPr lang="en-US" sz="2400" b="0" i="1" smtClean="0">
                        <a:solidFill>
                          <a:srgbClr val="242021"/>
                        </a:solidFill>
                        <a:latin typeface="Cambria Math" panose="02040503050406030204" pitchFamily="18" charset="0"/>
                        <a:cs typeface="Times New Roman" panose="02020603050405020304" pitchFamily="18" charset="0"/>
                      </a:rPr>
                      <m:t>𝑔</m:t>
                    </m:r>
                    <m:r>
                      <a:rPr lang="en-US" sz="2400" b="0" i="1" smtClean="0">
                        <a:solidFill>
                          <a:srgbClr val="242021"/>
                        </a:solidFill>
                        <a:latin typeface="Cambria Math" panose="02040503050406030204" pitchFamily="18" charset="0"/>
                        <a:cs typeface="Times New Roman" panose="02020603050405020304" pitchFamily="18" charset="0"/>
                      </a:rPr>
                      <m:t>/</m:t>
                    </m:r>
                    <m:sSup>
                      <m:sSupPr>
                        <m:ctrlPr>
                          <a:rPr lang="en-US" sz="2400" b="0" i="1" smtClean="0">
                            <a:solidFill>
                              <a:srgbClr val="242021"/>
                            </a:solidFill>
                            <a:latin typeface="Cambria Math" panose="02040503050406030204" pitchFamily="18" charset="0"/>
                            <a:cs typeface="Times New Roman" panose="02020603050405020304" pitchFamily="18" charset="0"/>
                          </a:rPr>
                        </m:ctrlPr>
                      </m:sSupPr>
                      <m:e>
                        <m:r>
                          <a:rPr lang="en-US" sz="2400" b="0" i="1" smtClean="0">
                            <a:solidFill>
                              <a:srgbClr val="242021"/>
                            </a:solidFill>
                            <a:latin typeface="Cambria Math" panose="02040503050406030204" pitchFamily="18" charset="0"/>
                            <a:cs typeface="Times New Roman" panose="02020603050405020304" pitchFamily="18" charset="0"/>
                          </a:rPr>
                          <m:t>𝑐𝑚</m:t>
                        </m:r>
                      </m:e>
                      <m:sup>
                        <m:r>
                          <a:rPr lang="en-US" sz="2400" b="0" i="1" smtClean="0">
                            <a:solidFill>
                              <a:srgbClr val="242021"/>
                            </a:solidFill>
                            <a:latin typeface="Cambria Math" panose="02040503050406030204" pitchFamily="18" charset="0"/>
                            <a:cs typeface="Times New Roman" panose="02020603050405020304" pitchFamily="18" charset="0"/>
                          </a:rPr>
                          <m:t>3</m:t>
                        </m:r>
                      </m:sup>
                    </m:sSup>
                  </m:oMath>
                </a14:m>
                <a:r>
                  <a:rPr lang="en-US" sz="2400" dirty="0">
                    <a:solidFill>
                      <a:srgbClr val="24202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326572" y="1378698"/>
                <a:ext cx="11286308" cy="1200329"/>
              </a:xfrm>
              <a:prstGeom prst="rect">
                <a:avLst/>
              </a:prstGeom>
              <a:blipFill>
                <a:blip r:embed="rId2"/>
                <a:stretch>
                  <a:fillRect l="-864" t="-4061" b="-10660"/>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8620934" y="2665333"/>
            <a:ext cx="2756821" cy="2078219"/>
          </a:xfrm>
          <a:prstGeom prst="rect">
            <a:avLst/>
          </a:prstGeom>
        </p:spPr>
      </p:pic>
      <p:pic>
        <p:nvPicPr>
          <p:cNvPr id="9" name="Picture 8"/>
          <p:cNvPicPr>
            <a:picLocks noChangeAspect="1"/>
          </p:cNvPicPr>
          <p:nvPr/>
        </p:nvPicPr>
        <p:blipFill>
          <a:blip r:embed="rId4"/>
          <a:stretch>
            <a:fillRect/>
          </a:stretch>
        </p:blipFill>
        <p:spPr>
          <a:xfrm>
            <a:off x="1069658" y="2897411"/>
            <a:ext cx="5624785" cy="1666603"/>
          </a:xfrm>
          <a:prstGeom prst="rect">
            <a:avLst/>
          </a:prstGeom>
        </p:spPr>
      </p:pic>
      <p:pic>
        <p:nvPicPr>
          <p:cNvPr id="10" name="Picture 9"/>
          <p:cNvPicPr>
            <a:picLocks noChangeAspect="1"/>
          </p:cNvPicPr>
          <p:nvPr/>
        </p:nvPicPr>
        <p:blipFill>
          <a:blip r:embed="rId5"/>
          <a:stretch>
            <a:fillRect/>
          </a:stretch>
        </p:blipFill>
        <p:spPr>
          <a:xfrm>
            <a:off x="2663725" y="4751026"/>
            <a:ext cx="5293561" cy="1476089"/>
          </a:xfrm>
          <a:prstGeom prst="rect">
            <a:avLst/>
          </a:prstGeom>
        </p:spPr>
      </p:pic>
      <p:sp>
        <p:nvSpPr>
          <p:cNvPr id="11" name="TextBox 10"/>
          <p:cNvSpPr txBox="1"/>
          <p:nvPr/>
        </p:nvSpPr>
        <p:spPr>
          <a:xfrm>
            <a:off x="140557" y="797112"/>
            <a:ext cx="1858201" cy="523220"/>
          </a:xfrm>
          <a:prstGeom prst="rect">
            <a:avLst/>
          </a:prstGeom>
          <a:no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Example</a:t>
            </a:r>
            <a:r>
              <a:rPr lang="en-US" dirty="0"/>
              <a:t> </a:t>
            </a:r>
          </a:p>
        </p:txBody>
      </p:sp>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94279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Pascal’s Principle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Pascal’s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dirty="0">
                <a:solidFill>
                  <a:prstClr val="black"/>
                </a:solidFill>
                <a:latin typeface="Times New Roman" pitchFamily="18" charset="0"/>
                <a:cs typeface="Times New Roman" pitchFamily="18" charset="0"/>
              </a:rPr>
              <a:t>5/34</a:t>
            </a:r>
          </a:p>
        </p:txBody>
      </p:sp>
      <p:sp>
        <p:nvSpPr>
          <p:cNvPr id="7" name="Rectangle 4"/>
          <p:cNvSpPr>
            <a:spLocks noChangeArrowheads="1"/>
          </p:cNvSpPr>
          <p:nvPr/>
        </p:nvSpPr>
        <p:spPr bwMode="auto">
          <a:xfrm>
            <a:off x="413830" y="2028521"/>
            <a:ext cx="10932278" cy="828432"/>
          </a:xfrm>
          <a:prstGeom prst="rect">
            <a:avLst/>
          </a:prstGeom>
          <a:solidFill>
            <a:schemeClr val="bg1"/>
          </a:solidFill>
          <a:ln>
            <a:noFill/>
          </a:ln>
          <a:effectLst/>
        </p:spPr>
        <p:txBody>
          <a:bodyPr wrap="square" lIns="90488" tIns="44450" rIns="90488" bIns="44450">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 typeface="Wingdings" panose="05000000000000000000" pitchFamily="2" charset="2"/>
              <a:buChar char="§"/>
            </a:pPr>
            <a:r>
              <a:rPr lang="en-US" sz="2400" b="1" i="1" dirty="0">
                <a:solidFill>
                  <a:srgbClr val="FF0000"/>
                </a:solidFill>
              </a:rPr>
              <a:t>Pascal's law</a:t>
            </a:r>
            <a:r>
              <a:rPr lang="en-US" sz="2400" i="1" dirty="0"/>
              <a:t> </a:t>
            </a:r>
            <a:r>
              <a:rPr lang="en-US" sz="2400" i="1" dirty="0">
                <a:solidFill>
                  <a:srgbClr val="00B050"/>
                </a:solidFill>
              </a:rPr>
              <a:t>states that any two points at same elevation in a continuous mass of static fluid will be at the same pressure.</a:t>
            </a:r>
          </a:p>
        </p:txBody>
      </p:sp>
      <p:sp>
        <p:nvSpPr>
          <p:cNvPr id="8" name="Rectangle 7"/>
          <p:cNvSpPr/>
          <p:nvPr/>
        </p:nvSpPr>
        <p:spPr>
          <a:xfrm>
            <a:off x="413830" y="3215098"/>
            <a:ext cx="10932278" cy="1569660"/>
          </a:xfrm>
          <a:prstGeom prst="rect">
            <a:avLst/>
          </a:prstGeom>
          <a:solidFill>
            <a:schemeClr val="bg1"/>
          </a:solidFill>
        </p:spPr>
        <p:txBody>
          <a:bodyPr wrap="square">
            <a:spAutoFit/>
          </a:bodyPr>
          <a:lstStyle/>
          <a:p>
            <a:pPr marL="342900" indent="-342900" algn="just">
              <a:buFont typeface="Wingdings" panose="05000000000000000000" pitchFamily="2" charset="2"/>
              <a:buChar char="§"/>
            </a:pPr>
            <a:r>
              <a:rPr lang="en-US" sz="2400" b="1" i="1" dirty="0">
                <a:solidFill>
                  <a:srgbClr val="FF0000"/>
                </a:solidFill>
                <a:latin typeface="Times New Roman" panose="02020603050405020304" pitchFamily="18" charset="0"/>
                <a:cs typeface="Times New Roman" panose="02020603050405020304" pitchFamily="18" charset="0"/>
              </a:rPr>
              <a:t>Pascal's law</a:t>
            </a:r>
            <a:r>
              <a:rPr lang="en-US" sz="2400" i="1" dirty="0">
                <a:latin typeface="Times New Roman" panose="02020603050405020304" pitchFamily="18" charset="0"/>
                <a:cs typeface="Times New Roman" panose="02020603050405020304" pitchFamily="18" charset="0"/>
              </a:rPr>
              <a:t> or the principle of transmission of fluid-pressure is a principle in fluid mechanics that states that pressure exerted anywhere in a confined incompressible fluid is transmitted equally in all directions throughout the fluid such that the pressure variations (initial differences) remain the same.</a:t>
            </a:r>
          </a:p>
        </p:txBody>
      </p:sp>
      <p:sp>
        <p:nvSpPr>
          <p:cNvPr id="10" name="Rectangle 9"/>
          <p:cNvSpPr/>
          <p:nvPr/>
        </p:nvSpPr>
        <p:spPr>
          <a:xfrm>
            <a:off x="413830" y="949290"/>
            <a:ext cx="10932278" cy="830997"/>
          </a:xfrm>
          <a:prstGeom prst="rect">
            <a:avLst/>
          </a:prstGeom>
        </p:spPr>
        <p:txBody>
          <a:bodyPr wrap="square">
            <a:spAutoFit/>
          </a:bodyPr>
          <a:lstStyle/>
          <a:p>
            <a:pPr marL="342900" indent="-342900" algn="just">
              <a:buFont typeface="Wingdings" panose="05000000000000000000" pitchFamily="2" charset="2"/>
              <a:buChar char="§"/>
            </a:pPr>
            <a:r>
              <a:rPr lang="en-US" sz="2400" b="1" i="1" dirty="0">
                <a:solidFill>
                  <a:srgbClr val="FF0000"/>
                </a:solidFill>
              </a:rPr>
              <a:t>Pascal's law</a:t>
            </a:r>
            <a:r>
              <a:rPr lang="en-US" sz="2400" i="1" dirty="0"/>
              <a:t> states that pressure at any point is the same in all directions and hence it is a scalar quantity in fluid statics.</a:t>
            </a:r>
          </a:p>
        </p:txBody>
      </p:sp>
      <p:sp>
        <p:nvSpPr>
          <p:cNvPr id="11" name="TextBox 10"/>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2" name="TextBox 11"/>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86681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744" y="1049001"/>
            <a:ext cx="8880840" cy="461665"/>
          </a:xfrm>
          <a:prstGeom prst="rect">
            <a:avLst/>
          </a:prstGeom>
          <a:solidFill>
            <a:schemeClr val="bg1">
              <a:lumMod val="95000"/>
            </a:schemeClr>
          </a:solid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important application of Pascal’s principle is the hydraulic press. </a:t>
            </a:r>
          </a:p>
        </p:txBody>
      </p:sp>
      <mc:AlternateContent xmlns:mc="http://schemas.openxmlformats.org/markup-compatibility/2006" xmlns:a14="http://schemas.microsoft.com/office/drawing/2010/main">
        <mc:Choice Requires="a14">
          <p:sp>
            <p:nvSpPr>
              <p:cNvPr id="3" name="Rectangle 2"/>
              <p:cNvSpPr/>
              <p:nvPr/>
            </p:nvSpPr>
            <p:spPr>
              <a:xfrm>
                <a:off x="555771" y="1997573"/>
                <a:ext cx="10048362" cy="830997"/>
              </a:xfrm>
              <a:prstGeom prst="rect">
                <a:avLst/>
              </a:prstGeom>
              <a:solidFill>
                <a:schemeClr val="accent2">
                  <a:lumMod val="20000"/>
                  <a:lumOff val="80000"/>
                </a:schemeClr>
              </a:solidFill>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downward force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𝐹</m:t>
                        </m:r>
                      </m:e>
                      <m:sub>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is applied to a small piston of area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The pressure is transmitted through a fluid to a larger piston of area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p>
            </p:txBody>
          </p:sp>
        </mc:Choice>
        <mc:Fallback xmlns="">
          <p:sp>
            <p:nvSpPr>
              <p:cNvPr id="3" name="Rectangle 2"/>
              <p:cNvSpPr>
                <a:spLocks noRot="1" noChangeAspect="1" noMove="1" noResize="1" noEditPoints="1" noAdjustHandles="1" noChangeArrowheads="1" noChangeShapeType="1" noTextEdit="1"/>
              </p:cNvSpPr>
              <p:nvPr/>
            </p:nvSpPr>
            <p:spPr>
              <a:xfrm>
                <a:off x="555771" y="1997573"/>
                <a:ext cx="10048362" cy="830997"/>
              </a:xfrm>
              <a:prstGeom prst="rect">
                <a:avLst/>
              </a:prstGeom>
              <a:blipFill>
                <a:blip r:embed="rId2"/>
                <a:stretch>
                  <a:fillRect l="-78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36918" y="3155282"/>
                <a:ext cx="983987"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36918" y="3155282"/>
                <a:ext cx="983987" cy="369332"/>
              </a:xfrm>
              <a:prstGeom prst="rect">
                <a:avLst/>
              </a:prstGeom>
              <a:blipFill>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9822" y="3311288"/>
            <a:ext cx="4178913" cy="2943952"/>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39924" y="3201145"/>
                <a:ext cx="1040028" cy="656205"/>
              </a:xfrm>
              <a:prstGeom prst="rect">
                <a:avLst/>
              </a:prstGeom>
              <a:solidFill>
                <a:schemeClr val="accent4">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539924" y="3201145"/>
                <a:ext cx="1040028" cy="65620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3830" y="4672060"/>
                <a:ext cx="6904078" cy="1062470"/>
              </a:xfrm>
              <a:prstGeom prst="rect">
                <a:avLst/>
              </a:prstGeom>
              <a:solidFill>
                <a:schemeClr val="tx2">
                  <a:lumMod val="20000"/>
                  <a:lumOff val="80000"/>
                </a:schemeClr>
              </a:solidFill>
            </p:spPr>
            <p:txBody>
              <a:bodyPr wrap="square">
                <a:spAutoFit/>
              </a:bodyPr>
              <a:lstStyle/>
              <a:p>
                <a:pPr marL="285750" indent="-28575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Therefore, the magnitude of the force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2</m:t>
                        </m:r>
                      </m:sub>
                    </m:sSub>
                  </m:oMath>
                </a14:m>
                <a:r>
                  <a:rPr lang="en-US" sz="2400" dirty="0">
                    <a:solidFill>
                      <a:srgbClr val="242021"/>
                    </a:solidFill>
                    <a:latin typeface="Times New Roman" panose="02020603050405020304" pitchFamily="18" charset="0"/>
                    <a:cs typeface="Times New Roman" panose="02020603050405020304" pitchFamily="18" charset="0"/>
                  </a:rPr>
                  <a:t> is larger than the magnitude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0" i="1" smtClean="0">
                            <a:latin typeface="Cambria Math" panose="02040503050406030204" pitchFamily="18" charset="0"/>
                          </a:rPr>
                          <m:t>1</m:t>
                        </m:r>
                      </m:sub>
                    </m:sSub>
                  </m:oMath>
                </a14:m>
                <a:r>
                  <a:rPr lang="en-US" sz="2400" dirty="0">
                    <a:solidFill>
                      <a:srgbClr val="242021"/>
                    </a:solidFill>
                    <a:latin typeface="Times New Roman" panose="02020603050405020304" pitchFamily="18" charset="0"/>
                    <a:cs typeface="Times New Roman" panose="02020603050405020304" pitchFamily="18" charset="0"/>
                  </a:rPr>
                  <a:t> by the factor </a:t>
                </a:r>
                <a14:m>
                  <m:oMath xmlns:m="http://schemas.openxmlformats.org/officeDocument/2006/math">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i="1">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1</m:t>
                            </m:r>
                          </m:sub>
                        </m:sSub>
                      </m:den>
                    </m:f>
                  </m:oMath>
                </a14:m>
                <a:r>
                  <a:rPr lang="en-US" sz="2400" dirty="0">
                    <a:solidFill>
                      <a:srgbClr val="24202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mc:Choice>
        <mc:Fallback xmlns="">
          <p:sp>
            <p:nvSpPr>
              <p:cNvPr id="7" name="Rectangle 6"/>
              <p:cNvSpPr>
                <a:spLocks noRot="1" noChangeAspect="1" noMove="1" noResize="1" noEditPoints="1" noAdjustHandles="1" noChangeArrowheads="1" noChangeShapeType="1" noTextEdit="1"/>
              </p:cNvSpPr>
              <p:nvPr/>
            </p:nvSpPr>
            <p:spPr>
              <a:xfrm>
                <a:off x="413830" y="4672060"/>
                <a:ext cx="6904078" cy="1062470"/>
              </a:xfrm>
              <a:prstGeom prst="rect">
                <a:avLst/>
              </a:prstGeom>
              <a:blipFill>
                <a:blip r:embed="rId6"/>
                <a:stretch>
                  <a:fillRect l="-1237" t="-4571"/>
                </a:stretch>
              </a:blipFill>
            </p:spPr>
            <p:txBody>
              <a:bodyPr/>
              <a:lstStyle/>
              <a:p>
                <a:r>
                  <a:rPr lang="en-US">
                    <a:noFill/>
                  </a:rPr>
                  <a:t> </a:t>
                </a:r>
              </a:p>
            </p:txBody>
          </p:sp>
        </mc:Fallback>
      </mc:AlternateContent>
      <p:sp>
        <p:nvSpPr>
          <p:cNvPr id="8"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Pascal’s Principle   </a:t>
            </a:r>
            <a:endParaRPr lang="en-US" sz="1800" kern="0" dirty="0">
              <a:solidFill>
                <a:sysClr val="windowText" lastClr="000000"/>
              </a:solidFill>
              <a:latin typeface="Baskerville Old Face" pitchFamily="18" charset="0"/>
            </a:endParaRPr>
          </a:p>
        </p:txBody>
      </p:sp>
      <p:sp>
        <p:nvSpPr>
          <p:cNvPr id="10" name="TextBox 9"/>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Pascal’s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noProof="0" dirty="0">
                <a:solidFill>
                  <a:prstClr val="black"/>
                </a:solidFill>
                <a:latin typeface="Times New Roman" pitchFamily="18" charset="0"/>
                <a:cs typeface="Times New Roman" pitchFamily="18" charset="0"/>
              </a:rPr>
              <a:t>6</a:t>
            </a:r>
            <a:r>
              <a:rPr lang="en-US" kern="0" dirty="0">
                <a:solidFill>
                  <a:prstClr val="black"/>
                </a:solidFill>
                <a:latin typeface="Times New Roman" pitchFamily="18" charset="0"/>
                <a:cs typeface="Times New Roman" pitchFamily="18" charset="0"/>
              </a:rPr>
              <a:t>/34</a:t>
            </a:r>
          </a:p>
        </p:txBody>
      </p:sp>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683011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Pascal’s Principle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Pascal’s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dirty="0">
                <a:solidFill>
                  <a:prstClr val="black"/>
                </a:solidFill>
                <a:latin typeface="Times New Roman" pitchFamily="18" charset="0"/>
                <a:cs typeface="Times New Roman" pitchFamily="18" charset="0"/>
              </a:rPr>
              <a:t>7/34</a:t>
            </a:r>
          </a:p>
        </p:txBody>
      </p:sp>
      <mc:AlternateContent xmlns:mc="http://schemas.openxmlformats.org/markup-compatibility/2006" xmlns:a14="http://schemas.microsoft.com/office/drawing/2010/main">
        <mc:Choice Requires="a14">
          <p:sp>
            <p:nvSpPr>
              <p:cNvPr id="6" name="Rectangle 5"/>
              <p:cNvSpPr/>
              <p:nvPr/>
            </p:nvSpPr>
            <p:spPr>
              <a:xfrm>
                <a:off x="261256" y="1250577"/>
                <a:ext cx="11704321" cy="2308324"/>
              </a:xfrm>
              <a:prstGeom prst="rect">
                <a:avLst/>
              </a:prstGeom>
            </p:spPr>
            <p:txBody>
              <a:bodyPr wrap="square">
                <a:spAutoFit/>
              </a:bodyPr>
              <a:lstStyle/>
              <a:p>
                <a:r>
                  <a:rPr lang="en-US" sz="2400" dirty="0">
                    <a:solidFill>
                      <a:srgbClr val="242021"/>
                    </a:solidFill>
                    <a:latin typeface="Times New Roman" panose="02020603050405020304" pitchFamily="18" charset="0"/>
                    <a:cs typeface="Times New Roman" panose="02020603050405020304" pitchFamily="18" charset="0"/>
                  </a:rPr>
                  <a:t>In a car lift used in a service station, compressed air exerts a force on a small piston of circular cross section having a radius of  </a:t>
                </a:r>
                <a14:m>
                  <m:oMath xmlns:m="http://schemas.openxmlformats.org/officeDocument/2006/math">
                    <m:sSub>
                      <m:sSubPr>
                        <m:ctrlPr>
                          <a:rPr lang="en-US" sz="2400" i="1" smtClean="0">
                            <a:solidFill>
                              <a:srgbClr val="242021"/>
                            </a:solidFill>
                            <a:latin typeface="Cambria Math" panose="02040503050406030204" pitchFamily="18" charset="0"/>
                            <a:cs typeface="Times New Roman" panose="02020603050405020304" pitchFamily="18" charset="0"/>
                          </a:rPr>
                        </m:ctrlPr>
                      </m:sSubPr>
                      <m:e>
                        <m:r>
                          <a:rPr lang="en-US" sz="2400" b="0" i="1" smtClean="0">
                            <a:solidFill>
                              <a:srgbClr val="242021"/>
                            </a:solidFill>
                            <a:latin typeface="Cambria Math" panose="02040503050406030204" pitchFamily="18" charset="0"/>
                            <a:cs typeface="Times New Roman" panose="02020603050405020304" pitchFamily="18" charset="0"/>
                          </a:rPr>
                          <m:t>𝑟</m:t>
                        </m:r>
                      </m:e>
                      <m:sub>
                        <m:r>
                          <a:rPr lang="en-US" sz="2400" b="0" i="1" smtClean="0">
                            <a:solidFill>
                              <a:srgbClr val="242021"/>
                            </a:solidFill>
                            <a:latin typeface="Cambria Math" panose="02040503050406030204" pitchFamily="18" charset="0"/>
                            <a:cs typeface="Times New Roman" panose="02020603050405020304" pitchFamily="18" charset="0"/>
                          </a:rPr>
                          <m:t>1</m:t>
                        </m:r>
                      </m:sub>
                    </m:sSub>
                    <m:r>
                      <a:rPr lang="en-US" sz="2400" b="0" i="1" smtClean="0">
                        <a:solidFill>
                          <a:srgbClr val="242021"/>
                        </a:solidFill>
                        <a:latin typeface="Cambria Math" panose="02040503050406030204" pitchFamily="18" charset="0"/>
                        <a:cs typeface="Times New Roman" panose="02020603050405020304" pitchFamily="18" charset="0"/>
                      </a:rPr>
                      <m:t>=5</m:t>
                    </m:r>
                    <m:r>
                      <a:rPr lang="en-US" sz="2400" b="0" i="1" smtClean="0">
                        <a:solidFill>
                          <a:srgbClr val="242021"/>
                        </a:solidFill>
                        <a:latin typeface="Cambria Math" panose="02040503050406030204" pitchFamily="18" charset="0"/>
                        <a:cs typeface="Times New Roman" panose="02020603050405020304" pitchFamily="18" charset="0"/>
                      </a:rPr>
                      <m:t>𝑐𝑚</m:t>
                    </m:r>
                  </m:oMath>
                </a14:m>
                <a:r>
                  <a:rPr lang="en-US" sz="2400" dirty="0">
                    <a:solidFill>
                      <a:srgbClr val="242021"/>
                    </a:solidFill>
                    <a:latin typeface="Times New Roman" panose="02020603050405020304" pitchFamily="18" charset="0"/>
                    <a:cs typeface="Times New Roman" panose="02020603050405020304" pitchFamily="18" charset="0"/>
                  </a:rPr>
                  <a:t>. This pressure is transmitted by an incompressible liquid to a second piston of radius </a:t>
                </a:r>
                <a14:m>
                  <m:oMath xmlns:m="http://schemas.openxmlformats.org/officeDocument/2006/math">
                    <m:sSub>
                      <m:sSubPr>
                        <m:ctrlPr>
                          <a:rPr lang="en-US" sz="2400" i="1">
                            <a:solidFill>
                              <a:srgbClr val="242021"/>
                            </a:solidFill>
                            <a:latin typeface="Cambria Math" panose="02040503050406030204" pitchFamily="18" charset="0"/>
                            <a:cs typeface="Times New Roman" panose="02020603050405020304" pitchFamily="18" charset="0"/>
                          </a:rPr>
                        </m:ctrlPr>
                      </m:sSubPr>
                      <m:e>
                        <m:r>
                          <a:rPr lang="en-US" sz="2400" i="1">
                            <a:solidFill>
                              <a:srgbClr val="242021"/>
                            </a:solidFill>
                            <a:latin typeface="Cambria Math" panose="02040503050406030204" pitchFamily="18" charset="0"/>
                            <a:cs typeface="Times New Roman" panose="02020603050405020304" pitchFamily="18" charset="0"/>
                          </a:rPr>
                          <m:t>𝑟</m:t>
                        </m:r>
                      </m:e>
                      <m:sub>
                        <m:r>
                          <a:rPr lang="en-US" sz="2400" b="0" i="1" smtClean="0">
                            <a:solidFill>
                              <a:srgbClr val="242021"/>
                            </a:solidFill>
                            <a:latin typeface="Cambria Math" panose="02040503050406030204" pitchFamily="18" charset="0"/>
                            <a:cs typeface="Times New Roman" panose="02020603050405020304" pitchFamily="18" charset="0"/>
                          </a:rPr>
                          <m:t>2</m:t>
                        </m:r>
                      </m:sub>
                    </m:sSub>
                    <m:r>
                      <a:rPr lang="en-US" sz="2400" i="1">
                        <a:solidFill>
                          <a:srgbClr val="242021"/>
                        </a:solidFill>
                        <a:latin typeface="Cambria Math" panose="02040503050406030204" pitchFamily="18" charset="0"/>
                        <a:cs typeface="Times New Roman" panose="02020603050405020304" pitchFamily="18" charset="0"/>
                      </a:rPr>
                      <m:t>=</m:t>
                    </m:r>
                    <m:r>
                      <a:rPr lang="en-US" sz="2400" b="0" i="1" smtClean="0">
                        <a:solidFill>
                          <a:srgbClr val="242021"/>
                        </a:solidFill>
                        <a:latin typeface="Cambria Math" panose="02040503050406030204" pitchFamily="18" charset="0"/>
                        <a:cs typeface="Times New Roman" panose="02020603050405020304" pitchFamily="18" charset="0"/>
                      </a:rPr>
                      <m:t>1</m:t>
                    </m:r>
                    <m:r>
                      <a:rPr lang="en-US" sz="2400" i="1">
                        <a:solidFill>
                          <a:srgbClr val="242021"/>
                        </a:solidFill>
                        <a:latin typeface="Cambria Math" panose="02040503050406030204" pitchFamily="18" charset="0"/>
                        <a:cs typeface="Times New Roman" panose="02020603050405020304" pitchFamily="18" charset="0"/>
                      </a:rPr>
                      <m:t>5</m:t>
                    </m:r>
                    <m:r>
                      <a:rPr lang="en-US" sz="2400" i="1">
                        <a:solidFill>
                          <a:srgbClr val="242021"/>
                        </a:solidFill>
                        <a:latin typeface="Cambria Math" panose="02040503050406030204" pitchFamily="18" charset="0"/>
                        <a:cs typeface="Times New Roman" panose="02020603050405020304" pitchFamily="18" charset="0"/>
                      </a:rPr>
                      <m:t>𝑐𝑚</m:t>
                    </m:r>
                  </m:oMath>
                </a14:m>
                <a:r>
                  <a:rPr lang="en-US" sz="2400" dirty="0">
                    <a:solidFill>
                      <a:srgbClr val="242021"/>
                    </a:solidFill>
                    <a:latin typeface="Times New Roman" panose="02020603050405020304" pitchFamily="18" charset="0"/>
                    <a:cs typeface="Times New Roman" panose="02020603050405020304" pitchFamily="18" charset="0"/>
                  </a:rPr>
                  <a:t>. </a:t>
                </a:r>
                <a:r>
                  <a:rPr lang="en-US" sz="2400" b="1" dirty="0">
                    <a:solidFill>
                      <a:srgbClr val="242021"/>
                    </a:solidFill>
                    <a:latin typeface="Times New Roman" panose="02020603050405020304" pitchFamily="18" charset="0"/>
                    <a:cs typeface="Times New Roman" panose="02020603050405020304" pitchFamily="18" charset="0"/>
                  </a:rPr>
                  <a:t>(a) </a:t>
                </a:r>
                <a:r>
                  <a:rPr lang="en-US" sz="2400" dirty="0">
                    <a:solidFill>
                      <a:srgbClr val="242021"/>
                    </a:solidFill>
                    <a:latin typeface="Times New Roman" panose="02020603050405020304" pitchFamily="18" charset="0"/>
                    <a:cs typeface="Times New Roman" panose="02020603050405020304" pitchFamily="18" charset="0"/>
                  </a:rPr>
                  <a:t>What force must the compressed air exert on the small piston in order to lift a car weighing 13,300 N? </a:t>
                </a:r>
                <a:r>
                  <a:rPr lang="en-US" sz="2400" b="1" dirty="0">
                    <a:solidFill>
                      <a:srgbClr val="242021"/>
                    </a:solidFill>
                    <a:latin typeface="Times New Roman" panose="02020603050405020304" pitchFamily="18" charset="0"/>
                    <a:cs typeface="Times New Roman" panose="02020603050405020304" pitchFamily="18" charset="0"/>
                  </a:rPr>
                  <a:t>(b) </a:t>
                </a:r>
                <a:r>
                  <a:rPr lang="en-US" sz="2400" dirty="0">
                    <a:solidFill>
                      <a:srgbClr val="242021"/>
                    </a:solidFill>
                    <a:latin typeface="Times New Roman" panose="02020603050405020304" pitchFamily="18" charset="0"/>
                    <a:cs typeface="Times New Roman" panose="02020603050405020304" pitchFamily="18" charset="0"/>
                  </a:rPr>
                  <a:t>What air pressure will produce a force of that magnitude? </a:t>
                </a:r>
                <a:r>
                  <a:rPr lang="en-US" sz="2400" b="1" dirty="0">
                    <a:solidFill>
                      <a:srgbClr val="242021"/>
                    </a:solidFill>
                    <a:latin typeface="Times New Roman" panose="02020603050405020304" pitchFamily="18" charset="0"/>
                    <a:cs typeface="Times New Roman" panose="02020603050405020304" pitchFamily="18" charset="0"/>
                  </a:rPr>
                  <a:t>(c) </a:t>
                </a:r>
                <a:r>
                  <a:rPr lang="en-US" sz="2400" dirty="0">
                    <a:solidFill>
                      <a:srgbClr val="242021"/>
                    </a:solidFill>
                    <a:latin typeface="Times New Roman" panose="02020603050405020304" pitchFamily="18" charset="0"/>
                    <a:cs typeface="Times New Roman" panose="02020603050405020304" pitchFamily="18" charset="0"/>
                  </a:rPr>
                  <a:t>Show that the work done by the input and output pistons is the same.</a:t>
                </a:r>
                <a:r>
                  <a:rPr lang="en-US" sz="2400" dirty="0">
                    <a:latin typeface="Times New Roman" panose="02020603050405020304" pitchFamily="18" charset="0"/>
                    <a:cs typeface="Times New Roman" panose="020206030504050203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261256" y="1250577"/>
                <a:ext cx="11704321" cy="2308324"/>
              </a:xfrm>
              <a:prstGeom prst="rect">
                <a:avLst/>
              </a:prstGeom>
              <a:blipFill>
                <a:blip r:embed="rId2"/>
                <a:stretch>
                  <a:fillRect l="-833" t="-2111" r="-1354" b="-5013"/>
                </a:stretch>
              </a:blipFill>
            </p:spPr>
            <p:txBody>
              <a:bodyPr/>
              <a:lstStyle/>
              <a:p>
                <a:r>
                  <a:rPr lang="en-US">
                    <a:noFill/>
                  </a:rPr>
                  <a:t> </a:t>
                </a:r>
              </a:p>
            </p:txBody>
          </p:sp>
        </mc:Fallback>
      </mc:AlternateContent>
      <p:sp>
        <p:nvSpPr>
          <p:cNvPr id="7" name="TextBox 6"/>
          <p:cNvSpPr txBox="1"/>
          <p:nvPr/>
        </p:nvSpPr>
        <p:spPr>
          <a:xfrm>
            <a:off x="140557" y="718734"/>
            <a:ext cx="1858201" cy="523220"/>
          </a:xfrm>
          <a:prstGeom prst="rect">
            <a:avLst/>
          </a:prstGeom>
          <a:no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Example</a:t>
            </a:r>
            <a:r>
              <a:rPr lang="en-US" dirty="0"/>
              <a:t> </a:t>
            </a:r>
          </a:p>
        </p:txBody>
      </p:sp>
      <p:pic>
        <p:nvPicPr>
          <p:cNvPr id="8" name="Picture 7"/>
          <p:cNvPicPr>
            <a:picLocks noChangeAspect="1"/>
          </p:cNvPicPr>
          <p:nvPr/>
        </p:nvPicPr>
        <p:blipFill>
          <a:blip r:embed="rId3"/>
          <a:stretch>
            <a:fillRect/>
          </a:stretch>
        </p:blipFill>
        <p:spPr>
          <a:xfrm>
            <a:off x="611223" y="3591464"/>
            <a:ext cx="3264770" cy="1476920"/>
          </a:xfrm>
          <a:prstGeom prst="rect">
            <a:avLst/>
          </a:prstGeom>
        </p:spPr>
      </p:pic>
      <p:pic>
        <p:nvPicPr>
          <p:cNvPr id="9" name="Picture 8"/>
          <p:cNvPicPr>
            <a:picLocks noChangeAspect="1"/>
          </p:cNvPicPr>
          <p:nvPr/>
        </p:nvPicPr>
        <p:blipFill>
          <a:blip r:embed="rId4"/>
          <a:stretch>
            <a:fillRect/>
          </a:stretch>
        </p:blipFill>
        <p:spPr>
          <a:xfrm>
            <a:off x="313508" y="5293995"/>
            <a:ext cx="4169025" cy="701856"/>
          </a:xfrm>
          <a:prstGeom prst="rect">
            <a:avLst/>
          </a:prstGeom>
        </p:spPr>
      </p:pic>
      <p:pic>
        <p:nvPicPr>
          <p:cNvPr id="10" name="Picture 9"/>
          <p:cNvPicPr>
            <a:picLocks noChangeAspect="1"/>
          </p:cNvPicPr>
          <p:nvPr/>
        </p:nvPicPr>
        <p:blipFill>
          <a:blip r:embed="rId5"/>
          <a:stretch>
            <a:fillRect/>
          </a:stretch>
        </p:blipFill>
        <p:spPr>
          <a:xfrm>
            <a:off x="5549673" y="3452303"/>
            <a:ext cx="3855584" cy="2434413"/>
          </a:xfrm>
          <a:prstGeom prst="rect">
            <a:avLst/>
          </a:prstGeom>
        </p:spPr>
      </p:pic>
      <p:sp>
        <p:nvSpPr>
          <p:cNvPr id="12" name="TextBox 11"/>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3" name="TextBox 12"/>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59393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Archimedes’ Principle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Archimedes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dirty="0">
                <a:solidFill>
                  <a:prstClr val="black"/>
                </a:solidFill>
                <a:latin typeface="Times New Roman" pitchFamily="18" charset="0"/>
                <a:cs typeface="Times New Roman" pitchFamily="18" charset="0"/>
              </a:rPr>
              <a:t>8/34</a:t>
            </a:r>
          </a:p>
        </p:txBody>
      </p:sp>
      <mc:AlternateContent xmlns:mc="http://schemas.openxmlformats.org/markup-compatibility/2006" xmlns:a14="http://schemas.microsoft.com/office/drawing/2010/main">
        <mc:Choice Requires="a14">
          <p:sp>
            <p:nvSpPr>
              <p:cNvPr id="6" name="Rectangle 4"/>
              <p:cNvSpPr>
                <a:spLocks noChangeArrowheads="1"/>
              </p:cNvSpPr>
              <p:nvPr/>
            </p:nvSpPr>
            <p:spPr bwMode="auto">
              <a:xfrm>
                <a:off x="231142" y="3239895"/>
                <a:ext cx="8664664" cy="680699"/>
              </a:xfrm>
              <a:prstGeom prst="rect">
                <a:avLst/>
              </a:prstGeom>
              <a:solidFill>
                <a:schemeClr val="bg1">
                  <a:lumMod val="95000"/>
                </a:schemeClr>
              </a:solidFill>
              <a:ln>
                <a:noFill/>
              </a:ln>
              <a:effectLst/>
            </p:spPr>
            <p:txBody>
              <a:bodyPr wrap="square" lIns="90488" tIns="44450" rIns="90488" bIns="44450">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pPr>
                <a:r>
                  <a:rPr lang="en-US" altLang="en-US" sz="2400" dirty="0">
                    <a:solidFill>
                      <a:srgbClr val="0000FF"/>
                    </a:solidFill>
                  </a:rPr>
                  <a:t>Archimedes’ principle:</a:t>
                </a:r>
                <a:r>
                  <a:rPr lang="en-US" altLang="en-US" sz="2400" dirty="0">
                    <a:solidFill>
                      <a:srgbClr val="FF0000"/>
                    </a:solidFill>
                  </a:rPr>
                  <a:t> A buoyant force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𝐹</m:t>
                        </m:r>
                      </m:e>
                      <m:sub>
                        <m:r>
                          <a:rPr lang="en-US" sz="2400" b="0" i="1" smtClean="0">
                            <a:latin typeface="Cambria Math" panose="02040503050406030204" pitchFamily="18" charset="0"/>
                            <a:ea typeface="Cambria Math" panose="02040503050406030204" pitchFamily="18" charset="0"/>
                          </a:rPr>
                          <m:t>𝐵</m:t>
                        </m:r>
                      </m:sub>
                    </m:sSub>
                    <m:r>
                      <a:rPr lang="en-US" sz="2400" b="0" i="1" smtClean="0">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𝑃</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𝐴</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𝑊</m:t>
                    </m:r>
                    <m:r>
                      <a:rPr lang="en-US" sz="2400" b="0" i="0" smtClean="0">
                        <a:latin typeface="Cambria Math" panose="02040503050406030204" pitchFamily="18" charset="0"/>
                        <a:ea typeface="Cambria Math" panose="02040503050406030204" pitchFamily="18" charset="0"/>
                      </a:rPr>
                      <m:t> </m:t>
                    </m:r>
                  </m:oMath>
                </a14:m>
                <a:r>
                  <a:rPr lang="en-US" altLang="en-US" sz="2400" dirty="0">
                    <a:solidFill>
                      <a:srgbClr val="FF0000"/>
                    </a:solidFill>
                  </a:rPr>
                  <a:t>equal to the weight of </a:t>
                </a:r>
                <a:r>
                  <a:rPr lang="en-US" altLang="en-US" sz="2400" i="1" dirty="0">
                    <a:solidFill>
                      <a:srgbClr val="FF0000"/>
                    </a:solidFill>
                  </a:rPr>
                  <a:t>displaced </a:t>
                </a:r>
                <a:r>
                  <a:rPr lang="en-US" altLang="en-US" sz="2400" dirty="0">
                    <a:solidFill>
                      <a:srgbClr val="FF0000"/>
                    </a:solidFill>
                  </a:rPr>
                  <a:t>water is exerted on a </a:t>
                </a:r>
                <a:r>
                  <a:rPr lang="en-US" altLang="en-US" sz="2400" i="1" dirty="0">
                    <a:solidFill>
                      <a:srgbClr val="FF0000"/>
                    </a:solidFill>
                  </a:rPr>
                  <a:t>submerged object</a:t>
                </a:r>
                <a:r>
                  <a:rPr lang="en-US" altLang="en-US" sz="2400" dirty="0"/>
                  <a:t>.</a:t>
                </a:r>
              </a:p>
            </p:txBody>
          </p:sp>
        </mc:Choice>
        <mc:Fallback xmlns="">
          <p:sp>
            <p:nvSpPr>
              <p:cNvPr id="6" name="Rectangle 4"/>
              <p:cNvSpPr>
                <a:spLocks noRot="1" noChangeAspect="1" noMove="1" noResize="1" noEditPoints="1" noAdjustHandles="1" noChangeArrowheads="1" noChangeShapeType="1" noTextEdit="1"/>
              </p:cNvSpPr>
              <p:nvPr/>
            </p:nvSpPr>
            <p:spPr bwMode="auto">
              <a:xfrm>
                <a:off x="231142" y="3239895"/>
                <a:ext cx="8664664" cy="680699"/>
              </a:xfrm>
              <a:prstGeom prst="rect">
                <a:avLst/>
              </a:prstGeom>
              <a:blipFill>
                <a:blip r:embed="rId2"/>
                <a:stretch>
                  <a:fillRect l="-985" t="-17857" r="-141" b="-1964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6392" y="1692974"/>
                <a:ext cx="10932278" cy="706091"/>
              </a:xfrm>
              <a:prstGeom prst="rect">
                <a:avLst/>
              </a:prstGeom>
              <a:solidFill>
                <a:schemeClr val="bg1"/>
              </a:solidFill>
            </p:spPr>
            <p:txBody>
              <a:bodyPr wrap="square">
                <a:spAutoFit/>
              </a:bodyPr>
              <a:lstStyle/>
              <a:p>
                <a:pPr marL="342900" indent="-342900">
                  <a:lnSpc>
                    <a:spcPct val="8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pressure difference (</a:t>
                </a:r>
                <a14:m>
                  <m:oMath xmlns:m="http://schemas.openxmlformats.org/officeDocument/2006/math">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𝑃</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en-US" sz="2400" i="1">
                            <a:latin typeface="Cambria Math" panose="02040503050406030204" pitchFamily="18" charset="0"/>
                            <a:ea typeface="Cambria Math" panose="02040503050406030204" pitchFamily="18" charset="0"/>
                            <a:cs typeface="Times New Roman" panose="02020603050405020304" pitchFamily="18" charset="0"/>
                          </a:rPr>
                          <m:t>𝑏𝑜𝑡𝑡𝑜𝑚</m:t>
                        </m:r>
                      </m:sub>
                    </m:sSub>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en-US"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en-US" sz="2400" i="1">
                            <a:latin typeface="Cambria Math" panose="02040503050406030204" pitchFamily="18" charset="0"/>
                            <a:ea typeface="Cambria Math" panose="02040503050406030204" pitchFamily="18" charset="0"/>
                            <a:cs typeface="Times New Roman" panose="02020603050405020304" pitchFamily="18" charset="0"/>
                          </a:rPr>
                          <m:t>𝑡𝑜𝑝</m:t>
                        </m:r>
                      </m:sub>
                    </m:sSub>
                  </m:oMath>
                </a14:m>
                <a:r>
                  <a:rPr lang="en-US" altLang="en-US" sz="2400" dirty="0">
                    <a:latin typeface="Times New Roman" panose="02020603050405020304" pitchFamily="18" charset="0"/>
                    <a:cs typeface="Times New Roman" panose="02020603050405020304" pitchFamily="18" charset="0"/>
                  </a:rPr>
                  <a:t>) times area (</a:t>
                </a:r>
                <a14:m>
                  <m:oMath xmlns:m="http://schemas.openxmlformats.org/officeDocument/2006/math">
                    <m:r>
                      <a:rPr lang="en-US" altLang="en-US" sz="2400" i="1">
                        <a:latin typeface="Cambria Math" panose="02040503050406030204" pitchFamily="18" charset="0"/>
                        <a:cs typeface="Times New Roman" panose="02020603050405020304" pitchFamily="18" charset="0"/>
                      </a:rPr>
                      <m:t>𝐴</m:t>
                    </m:r>
                  </m:oMath>
                </a14:m>
                <a:r>
                  <a:rPr lang="en-US" altLang="en-US" sz="2400" dirty="0">
                    <a:latin typeface="Times New Roman" panose="02020603050405020304" pitchFamily="18" charset="0"/>
                    <a:cs typeface="Times New Roman" panose="02020603050405020304" pitchFamily="18" charset="0"/>
                  </a:rPr>
                  <a:t>) must equal the weight (</a:t>
                </a:r>
                <a14:m>
                  <m:oMath xmlns:m="http://schemas.openxmlformats.org/officeDocument/2006/math">
                    <m:r>
                      <a:rPr lang="en-US" altLang="en-US" sz="2400" i="1">
                        <a:latin typeface="Cambria Math" panose="02040503050406030204" pitchFamily="18" charset="0"/>
                        <a:cs typeface="Times New Roman" panose="02020603050405020304" pitchFamily="18" charset="0"/>
                      </a:rPr>
                      <m:t>𝑊</m:t>
                    </m:r>
                  </m:oMath>
                </a14:m>
                <a:r>
                  <a:rPr lang="en-US" altLang="en-US" sz="2400" dirty="0">
                    <a:latin typeface="Times New Roman" panose="02020603050405020304" pitchFamily="18" charset="0"/>
                    <a:cs typeface="Times New Roman" panose="02020603050405020304" pitchFamily="18" charset="0"/>
                  </a:rPr>
                  <a:t>) for an object to float.</a:t>
                </a:r>
              </a:p>
            </p:txBody>
          </p:sp>
        </mc:Choice>
        <mc:Fallback xmlns="">
          <p:sp>
            <p:nvSpPr>
              <p:cNvPr id="7" name="Rectangle 6"/>
              <p:cNvSpPr>
                <a:spLocks noRot="1" noChangeAspect="1" noMove="1" noResize="1" noEditPoints="1" noAdjustHandles="1" noChangeArrowheads="1" noChangeShapeType="1" noTextEdit="1"/>
              </p:cNvSpPr>
              <p:nvPr/>
            </p:nvSpPr>
            <p:spPr>
              <a:xfrm>
                <a:off x="336392" y="1692974"/>
                <a:ext cx="10932278" cy="706091"/>
              </a:xfrm>
              <a:prstGeom prst="rect">
                <a:avLst/>
              </a:prstGeom>
              <a:blipFill>
                <a:blip r:embed="rId3"/>
                <a:stretch>
                  <a:fillRect l="-725" t="-15517" r="-1003"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40038" y="2720688"/>
                <a:ext cx="1469569"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040038" y="2720688"/>
                <a:ext cx="1469569" cy="369332"/>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231145" y="5306774"/>
            <a:ext cx="11037525" cy="461665"/>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
            </a:pPr>
            <a:r>
              <a:rPr lang="en-US" altLang="en-US" sz="2400" dirty="0">
                <a:solidFill>
                  <a:srgbClr val="002060"/>
                </a:solidFill>
                <a:latin typeface="Times New Roman" panose="02020603050405020304" pitchFamily="18" charset="0"/>
                <a:cs typeface="Times New Roman" panose="02020603050405020304" pitchFamily="18" charset="0"/>
              </a:rPr>
              <a:t>The object will float if the buoyant force is big enough to support the object’s weight.</a:t>
            </a:r>
          </a:p>
        </p:txBody>
      </p:sp>
      <p:pic>
        <p:nvPicPr>
          <p:cNvPr id="11" name="Picture 5" descr="14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3637" y="2823316"/>
            <a:ext cx="1671910" cy="214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31142" y="891141"/>
            <a:ext cx="3288593" cy="523220"/>
          </a:xfrm>
          <a:prstGeom prst="rect">
            <a:avLst/>
          </a:prstGeom>
          <a:solidFill>
            <a:schemeClr val="accent4">
              <a:lumMod val="20000"/>
              <a:lumOff val="80000"/>
            </a:schemeClr>
          </a:solid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Totally submerged </a:t>
            </a:r>
          </a:p>
        </p:txBody>
      </p:sp>
      <mc:AlternateContent xmlns:mc="http://schemas.openxmlformats.org/markup-compatibility/2006" xmlns:a14="http://schemas.microsoft.com/office/drawing/2010/main">
        <mc:Choice Requires="a14">
          <p:sp>
            <p:nvSpPr>
              <p:cNvPr id="13" name="TextBox 12"/>
              <p:cNvSpPr txBox="1"/>
              <p:nvPr/>
            </p:nvSpPr>
            <p:spPr>
              <a:xfrm>
                <a:off x="3446605" y="4299272"/>
                <a:ext cx="2656433" cy="461665"/>
              </a:xfrm>
              <a:prstGeom prst="rect">
                <a:avLst/>
              </a:prstGeom>
              <a:solidFill>
                <a:schemeClr val="accent1">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𝑔h𝐴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h𝑉</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446605" y="4299272"/>
                <a:ext cx="2656433" cy="461665"/>
              </a:xfrm>
              <a:prstGeom prst="rect">
                <a:avLst/>
              </a:prstGeom>
              <a:blipFill>
                <a:blip r:embed="rId6"/>
                <a:stretch>
                  <a:fillRect b="-17105"/>
                </a:stretch>
              </a:blipFill>
            </p:spPr>
            <p:txBody>
              <a:bodyPr/>
              <a:lstStyle/>
              <a:p>
                <a:r>
                  <a:rPr lang="en-US">
                    <a:noFill/>
                  </a:rPr>
                  <a:t> </a:t>
                </a:r>
              </a:p>
            </p:txBody>
          </p:sp>
        </mc:Fallback>
      </mc:AlternateContent>
      <p:sp>
        <p:nvSpPr>
          <p:cNvPr id="15" name="TextBox 1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6" name="TextBox 15"/>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814931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65744" y="1572263"/>
                <a:ext cx="10655250" cy="783804"/>
              </a:xfrm>
              <a:prstGeom prst="rect">
                <a:avLst/>
              </a:prstGeom>
              <a:blipFill>
                <a:blip r:embed="rId2"/>
                <a:tile tx="0" ty="0" sx="100000" sy="100000" flip="none" algn="tl"/>
              </a:blipFill>
            </p:spPr>
            <p:txBody>
              <a:bodyPr wrap="square">
                <a:spAutoFit/>
              </a:bodyPr>
              <a:lstStyle/>
              <a:p>
                <a:pPr marL="285750" indent="-285750">
                  <a:lnSpc>
                    <a:spcPct val="9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volume of the fluid displaced by the object, </a:t>
                </a:r>
                <a14:m>
                  <m:oMath xmlns:m="http://schemas.openxmlformats.org/officeDocument/2006/math">
                    <m:sSub>
                      <m:sSubPr>
                        <m:ctrlPr>
                          <a:rPr lang="en-US" altLang="en-US" sz="2400" i="1" smtClean="0">
                            <a:latin typeface="Cambria Math" panose="02040503050406030204" pitchFamily="18" charset="0"/>
                            <a:cs typeface="Times New Roman" panose="02020603050405020304" pitchFamily="18" charset="0"/>
                          </a:rPr>
                        </m:ctrlPr>
                      </m:sSubPr>
                      <m:e>
                        <m:r>
                          <a:rPr lang="en-US" altLang="en-US" sz="2400" b="0" i="1" smtClean="0">
                            <a:latin typeface="Cambria Math" panose="02040503050406030204" pitchFamily="18" charset="0"/>
                            <a:cs typeface="Times New Roman" panose="02020603050405020304" pitchFamily="18" charset="0"/>
                          </a:rPr>
                          <m:t>𝑉</m:t>
                        </m:r>
                      </m:e>
                      <m:sub>
                        <m:r>
                          <a:rPr lang="en-US" altLang="en-US" sz="2400" b="0" i="1" smtClean="0">
                            <a:latin typeface="Cambria Math" panose="02040503050406030204" pitchFamily="18" charset="0"/>
                            <a:cs typeface="Times New Roman" panose="02020603050405020304" pitchFamily="18" charset="0"/>
                          </a:rPr>
                          <m:t>𝑓𝑙𝑢𝑖𝑑</m:t>
                        </m:r>
                      </m:sub>
                    </m:sSub>
                  </m:oMath>
                </a14:m>
                <a:r>
                  <a:rPr lang="en-US" altLang="en-US" sz="2400" dirty="0">
                    <a:latin typeface="Times New Roman" panose="02020603050405020304" pitchFamily="18" charset="0"/>
                    <a:cs typeface="Times New Roman" panose="02020603050405020304" pitchFamily="18" charset="0"/>
                  </a:rPr>
                  <a:t> isn’t the object volume but is the portion of  the volume of the object beneath the fluid level.</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65744" y="1572263"/>
                <a:ext cx="10655250" cy="783804"/>
              </a:xfrm>
              <a:prstGeom prst="rect">
                <a:avLst/>
              </a:prstGeom>
              <a:blipFill>
                <a:blip r:embed="rId3"/>
                <a:stretch>
                  <a:fillRect l="-801" t="-10156" b="-179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357348" y="2603898"/>
                <a:ext cx="3780202" cy="391902"/>
              </a:xfrm>
              <a:prstGeom prst="rect">
                <a:avLst/>
              </a:prstGeom>
              <a:solidFill>
                <a:schemeClr val="accent1">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𝑓𝑙𝑢𝑖𝑑</m:t>
                          </m:r>
                        </m:sub>
                      </m:sSub>
                      <m:r>
                        <a:rPr lang="en-US" b="0" i="1" smtClean="0">
                          <a:latin typeface="Cambria Math" panose="02040503050406030204" pitchFamily="18" charset="0"/>
                        </a:rPr>
                        <m:t>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𝑓𝑙𝑢𝑖𝑑</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𝑜𝑏𝑗</m:t>
                          </m:r>
                        </m:sub>
                      </m:sSub>
                      <m:r>
                        <a:rPr lang="en-US" i="1">
                          <a:latin typeface="Cambria Math" panose="02040503050406030204" pitchFamily="18" charset="0"/>
                        </a:rPr>
                        <m:t>𝑔</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𝑜𝑏𝑗</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57348" y="2603898"/>
                <a:ext cx="3780202" cy="391902"/>
              </a:xfrm>
              <a:prstGeom prst="rect">
                <a:avLst/>
              </a:prstGeom>
              <a:blipFill>
                <a:blip r:embed="rId4"/>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84173" y="3484511"/>
                <a:ext cx="1661224" cy="696922"/>
              </a:xfrm>
              <a:prstGeom prst="rect">
                <a:avLst/>
              </a:prstGeom>
              <a:solidFill>
                <a:schemeClr val="accent6">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𝑓𝑙𝑢𝑖𝑑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𝑜𝑏𝑗</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𝑜𝑏𝑗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𝑓𝑙𝑢𝑖𝑑</m:t>
                              </m:r>
                            </m:sub>
                          </m:sSub>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984173" y="3484511"/>
                <a:ext cx="1661224" cy="696922"/>
              </a:xfrm>
              <a:prstGeom prst="rect">
                <a:avLst/>
              </a:prstGeom>
              <a:blipFill>
                <a:blip r:embed="rId5"/>
                <a:stretch>
                  <a:fillRect/>
                </a:stretch>
              </a:blipFill>
            </p:spPr>
            <p:txBody>
              <a:bodyPr/>
              <a:lstStyle/>
              <a:p>
                <a:r>
                  <a:rPr lang="en-US">
                    <a:noFill/>
                  </a:rPr>
                  <a:t> </a:t>
                </a:r>
              </a:p>
            </p:txBody>
          </p:sp>
        </mc:Fallback>
      </mc:AlternateContent>
      <p:sp>
        <p:nvSpPr>
          <p:cNvPr id="5" name="Rectangle 4"/>
          <p:cNvSpPr/>
          <p:nvPr/>
        </p:nvSpPr>
        <p:spPr>
          <a:xfrm>
            <a:off x="565743" y="4787711"/>
            <a:ext cx="10875051" cy="830997"/>
          </a:xfrm>
          <a:prstGeom prst="rect">
            <a:avLst/>
          </a:prstGeom>
          <a:solidFill>
            <a:schemeClr val="accent1">
              <a:lumMod val="20000"/>
              <a:lumOff val="80000"/>
            </a:schemeClr>
          </a:solidFill>
        </p:spPr>
        <p:txBody>
          <a:bodyPr wrap="square">
            <a:spAutoFit/>
          </a:bodyPr>
          <a:lstStyle/>
          <a:p>
            <a:pPr marL="342900" indent="-342900">
              <a:buFont typeface="Wingdings" panose="05000000000000000000" pitchFamily="2" charset="2"/>
              <a:buChar char="§"/>
            </a:pPr>
            <a:r>
              <a:rPr lang="en-US"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Archimedes’ Principle</a:t>
            </a:r>
            <a:r>
              <a:rPr lang="en-US" altLang="en-US" sz="2400" b="1" dirty="0">
                <a:solidFill>
                  <a:srgbClr val="6600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solidFill>
                  <a:srgbClr val="333399"/>
                </a:solidFill>
                <a:latin typeface="Times New Roman" panose="02020603050405020304" pitchFamily="18" charset="0"/>
                <a:cs typeface="Times New Roman" panose="02020603050405020304" pitchFamily="18" charset="0"/>
                <a:sym typeface="Symbol" panose="05050102010706020507" pitchFamily="18" charset="2"/>
              </a:rPr>
              <a:t>The volume fraction of a floating object which is submerged is equal to the ratio of the density of the object to the density of the fluid.</a:t>
            </a:r>
            <a:r>
              <a:rPr lang="en-US" altLang="en-US" sz="2400" dirty="0">
                <a:solidFill>
                  <a:srgbClr val="6600CC"/>
                </a:solidFill>
                <a:latin typeface="Times New Roman" panose="02020603050405020304" pitchFamily="18" charset="0"/>
                <a:cs typeface="Times New Roman" panose="02020603050405020304" pitchFamily="18" charset="0"/>
                <a:sym typeface="Symbol" panose="05050102010706020507" pitchFamily="18" charset="2"/>
              </a:rPr>
              <a:t> </a:t>
            </a:r>
            <a:endParaRPr lang="en-US" sz="2400" dirty="0">
              <a:latin typeface="Times New Roman" panose="02020603050405020304" pitchFamily="18" charset="0"/>
              <a:cs typeface="Times New Roman" panose="02020603050405020304" pitchFamily="18" charset="0"/>
            </a:endParaRPr>
          </a:p>
        </p:txBody>
      </p:sp>
      <p:pic>
        <p:nvPicPr>
          <p:cNvPr id="6" name="Picture 10" descr="F14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9154" y="2388117"/>
            <a:ext cx="3744464" cy="219278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Archimedes’ Principle   </a:t>
            </a:r>
            <a:endParaRPr lang="en-US" sz="1800" kern="0" dirty="0">
              <a:solidFill>
                <a:sysClr val="windowText" lastClr="000000"/>
              </a:solidFill>
              <a:latin typeface="Baskerville Old Face" pitchFamily="18" charset="0"/>
            </a:endParaRPr>
          </a:p>
        </p:txBody>
      </p:sp>
      <p:sp>
        <p:nvSpPr>
          <p:cNvPr id="9" name="TextBox 8"/>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Archimedes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- 1</a:t>
            </a:r>
            <a:r>
              <a:rPr lang="en-US" kern="0" noProof="0" dirty="0">
                <a:solidFill>
                  <a:prstClr val="black"/>
                </a:solidFill>
                <a:latin typeface="Times New Roman" pitchFamily="18" charset="0"/>
                <a:cs typeface="Times New Roman" pitchFamily="18" charset="0"/>
              </a:rPr>
              <a:t>9</a:t>
            </a:r>
            <a:r>
              <a:rPr lang="en-US" kern="0" dirty="0">
                <a:solidFill>
                  <a:prstClr val="black"/>
                </a:solidFill>
                <a:latin typeface="Times New Roman" pitchFamily="18" charset="0"/>
                <a:cs typeface="Times New Roman" pitchFamily="18" charset="0"/>
              </a:rPr>
              <a:t>/34</a:t>
            </a:r>
          </a:p>
        </p:txBody>
      </p:sp>
      <p:sp>
        <p:nvSpPr>
          <p:cNvPr id="11" name="TextBox 10"/>
          <p:cNvSpPr txBox="1"/>
          <p:nvPr/>
        </p:nvSpPr>
        <p:spPr>
          <a:xfrm>
            <a:off x="231142" y="799700"/>
            <a:ext cx="3493200" cy="523220"/>
          </a:xfrm>
          <a:prstGeom prst="rect">
            <a:avLst/>
          </a:prstGeom>
          <a:solidFill>
            <a:schemeClr val="accent4">
              <a:lumMod val="20000"/>
              <a:lumOff val="80000"/>
            </a:schemeClr>
          </a:solid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Partially submerged </a:t>
            </a:r>
          </a:p>
        </p:txBody>
      </p:sp>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49178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noProof="0" dirty="0">
                <a:solidFill>
                  <a:prstClr val="black"/>
                </a:solidFill>
                <a:latin typeface="Times New Roman" pitchFamily="18" charset="0"/>
                <a:cs typeface="Times New Roman" pitchFamily="18" charset="0"/>
              </a:rPr>
              <a:t>2</a:t>
            </a:r>
            <a:r>
              <a:rPr lang="en-US" kern="0" dirty="0">
                <a:solidFill>
                  <a:prstClr val="black"/>
                </a:solidFill>
                <a:latin typeface="Times New Roman" pitchFamily="18" charset="0"/>
                <a:cs typeface="Times New Roman" pitchFamily="18" charset="0"/>
              </a:rPr>
              <a:t>/34</a:t>
            </a:r>
          </a:p>
        </p:txBody>
      </p:sp>
      <p:sp>
        <p:nvSpPr>
          <p:cNvPr id="4" name="TextBox 3"/>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(ASTU)</a:t>
            </a:r>
          </a:p>
        </p:txBody>
      </p:sp>
      <p:sp>
        <p:nvSpPr>
          <p:cNvPr id="6" name="Rectangle 5"/>
          <p:cNvSpPr/>
          <p:nvPr/>
        </p:nvSpPr>
        <p:spPr>
          <a:xfrm>
            <a:off x="609600" y="1741344"/>
            <a:ext cx="10972800" cy="3416320"/>
          </a:xfrm>
          <a:prstGeom prst="rect">
            <a:avLst/>
          </a:prstGeom>
        </p:spPr>
        <p:txBody>
          <a:bodyPr wrap="square">
            <a:spAutoFit/>
          </a:bodyPr>
          <a:lstStyle/>
          <a:p>
            <a:pPr algn="just">
              <a:lnSpc>
                <a:spcPct val="150000"/>
              </a:lnSpc>
            </a:pPr>
            <a:r>
              <a:rPr lang="en-US" sz="2400" dirty="0">
                <a:solidFill>
                  <a:srgbClr val="000000"/>
                </a:solidFill>
                <a:latin typeface="Times New Roman" panose="02020603050405020304" pitchFamily="18" charset="0"/>
              </a:rPr>
              <a:t>Although a solid may be thought of as having a definite shape and volume, it‘s possible to change its shape and volume by applying external forces. </a:t>
            </a:r>
          </a:p>
          <a:p>
            <a:pPr algn="just">
              <a:lnSpc>
                <a:spcPct val="150000"/>
              </a:lnSpc>
            </a:pPr>
            <a:endParaRPr lang="en-US" sz="2400" dirty="0">
              <a:solidFill>
                <a:srgbClr val="000000"/>
              </a:solidFill>
              <a:latin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rPr>
              <a:t>A sufficiently </a:t>
            </a:r>
            <a:r>
              <a:rPr lang="en-US" sz="2400" b="1" dirty="0">
                <a:solidFill>
                  <a:srgbClr val="000000"/>
                </a:solidFill>
                <a:latin typeface="Times New Roman" panose="02020603050405020304" pitchFamily="18" charset="0"/>
              </a:rPr>
              <a:t>large force </a:t>
            </a:r>
            <a:r>
              <a:rPr lang="en-US" sz="2400" dirty="0">
                <a:solidFill>
                  <a:srgbClr val="000000"/>
                </a:solidFill>
                <a:latin typeface="Times New Roman" panose="02020603050405020304" pitchFamily="18" charset="0"/>
              </a:rPr>
              <a:t>will permanently </a:t>
            </a:r>
            <a:r>
              <a:rPr lang="en-US" sz="2400" b="1" dirty="0">
                <a:solidFill>
                  <a:srgbClr val="000000"/>
                </a:solidFill>
                <a:latin typeface="Times New Roman" panose="02020603050405020304" pitchFamily="18" charset="0"/>
              </a:rPr>
              <a:t>deform or break</a:t>
            </a:r>
            <a:r>
              <a:rPr lang="en-US" sz="2400" dirty="0">
                <a:solidFill>
                  <a:srgbClr val="000000"/>
                </a:solidFill>
                <a:latin typeface="Times New Roman" panose="02020603050405020304" pitchFamily="18" charset="0"/>
              </a:rPr>
              <a:t> an object, but otherwise, when the external forces are removed, the object tends to return to its original shape and size. This is called </a:t>
            </a:r>
            <a:r>
              <a:rPr lang="en-US" sz="2400" b="1" dirty="0">
                <a:solidFill>
                  <a:srgbClr val="000000"/>
                </a:solidFill>
                <a:latin typeface="Times New Roman" panose="02020603050405020304" pitchFamily="18" charset="0"/>
              </a:rPr>
              <a:t>elastic behavior</a:t>
            </a:r>
            <a:r>
              <a:rPr lang="en-US" sz="2400" dirty="0">
                <a:solidFill>
                  <a:srgbClr val="000000"/>
                </a:solidFill>
                <a:latin typeface="Times New Roman" panose="02020603050405020304" pitchFamily="18" charset="0"/>
              </a:rPr>
              <a:t>.</a:t>
            </a:r>
          </a:p>
        </p:txBody>
      </p:sp>
      <p:sp>
        <p:nvSpPr>
          <p:cNvPr id="7" name="TextBox 6"/>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197948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566" y="4992635"/>
            <a:ext cx="11143260" cy="461665"/>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
            </a:pPr>
            <a:r>
              <a:rPr lang="en-US" altLang="en-US" sz="2400" dirty="0">
                <a:solidFill>
                  <a:srgbClr val="002060"/>
                </a:solidFill>
                <a:latin typeface="Times New Roman" panose="02020603050405020304" pitchFamily="18" charset="0"/>
                <a:cs typeface="Times New Roman" panose="02020603050405020304" pitchFamily="18" charset="0"/>
              </a:rPr>
              <a:t>If it displaces as much water as possible and this does not equal its weight, it will sink.</a:t>
            </a:r>
          </a:p>
        </p:txBody>
      </p:sp>
      <p:sp>
        <p:nvSpPr>
          <p:cNvPr id="3" name="Rectangle 2"/>
          <p:cNvSpPr/>
          <p:nvPr/>
        </p:nvSpPr>
        <p:spPr>
          <a:xfrm>
            <a:off x="413830" y="1119829"/>
            <a:ext cx="11002839" cy="461665"/>
          </a:xfrm>
          <a:prstGeom prst="rect">
            <a:avLst/>
          </a:prstGeom>
          <a:solidFill>
            <a:schemeClr val="accent4">
              <a:lumMod val="40000"/>
              <a:lumOff val="60000"/>
            </a:schemeClr>
          </a:solidFill>
        </p:spPr>
        <p:txBody>
          <a:bodyPr wrap="square">
            <a:spAutoFit/>
          </a:bodyPr>
          <a:lstStyle/>
          <a:p>
            <a:pPr marL="285750" indent="-285750">
              <a:buFont typeface="Wingdings" panose="05000000000000000000" pitchFamily="2" charset="2"/>
              <a:buChar char="§"/>
            </a:pP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The object will displace just enough water so that the buoyant force = its weight.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41" y="2250713"/>
            <a:ext cx="5137513" cy="2290428"/>
          </a:xfrm>
          <a:prstGeom prst="rect">
            <a:avLst/>
          </a:prstGeom>
        </p:spPr>
      </p:pic>
      <p:sp>
        <p:nvSpPr>
          <p:cNvPr id="5"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Archimedes’ Principle   </a:t>
            </a:r>
            <a:endParaRPr lang="en-US" sz="1800" kern="0" dirty="0">
              <a:solidFill>
                <a:sysClr val="windowText" lastClr="000000"/>
              </a:solidFill>
              <a:latin typeface="Baskerville Old Face" pitchFamily="18" charset="0"/>
            </a:endParaRPr>
          </a:p>
        </p:txBody>
      </p:sp>
      <p:sp>
        <p:nvSpPr>
          <p:cNvPr id="7" name="TextBox 6"/>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Archimedes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dirty="0">
                <a:solidFill>
                  <a:prstClr val="black"/>
                </a:solidFill>
                <a:latin typeface="Times New Roman" pitchFamily="18" charset="0"/>
                <a:cs typeface="Times New Roman" pitchFamily="18" charset="0"/>
              </a:rPr>
              <a:t>0/34</a:t>
            </a:r>
          </a:p>
        </p:txBody>
      </p:sp>
      <p:sp>
        <p:nvSpPr>
          <p:cNvPr id="10" name="TextBox 9"/>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1" name="TextBox 10"/>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53969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Archimedes’ Principle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Archimedes</a:t>
            </a:r>
            <a:r>
              <a:rPr kumimoji="0" lang="en-US" sz="1800" b="0" i="0" u="none" strike="noStrike" kern="0" cap="none" spc="0" normalizeH="0" noProof="0" dirty="0">
                <a:ln>
                  <a:noFill/>
                </a:ln>
                <a:solidFill>
                  <a:prstClr val="black"/>
                </a:solidFill>
                <a:effectLst/>
                <a:uLnTx/>
                <a:uFillTx/>
                <a:latin typeface="Times New Roman" pitchFamily="18" charset="0"/>
                <a:cs typeface="Times New Roman" pitchFamily="18" charset="0"/>
              </a:rPr>
              <a:t> Principle</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dirty="0">
                <a:solidFill>
                  <a:prstClr val="black"/>
                </a:solidFill>
                <a:latin typeface="Times New Roman" pitchFamily="18" charset="0"/>
                <a:cs typeface="Times New Roman" pitchFamily="18" charset="0"/>
              </a:rPr>
              <a:t>1/34</a:t>
            </a:r>
          </a:p>
        </p:txBody>
      </p:sp>
      <mc:AlternateContent xmlns:mc="http://schemas.openxmlformats.org/markup-compatibility/2006" xmlns:a14="http://schemas.microsoft.com/office/drawing/2010/main">
        <mc:Choice Requires="a14">
          <p:sp>
            <p:nvSpPr>
              <p:cNvPr id="8" name="Rectangle 7"/>
              <p:cNvSpPr/>
              <p:nvPr/>
            </p:nvSpPr>
            <p:spPr>
              <a:xfrm>
                <a:off x="545854" y="1335549"/>
                <a:ext cx="10858020"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raft is constructed of wood having a density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6</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𝑘𝑔</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𝑚</m:t>
                        </m:r>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en-US" sz="2400" dirty="0">
                    <a:latin typeface="Times New Roman" panose="02020603050405020304" pitchFamily="18" charset="0"/>
                    <a:cs typeface="Times New Roman" panose="02020603050405020304" pitchFamily="18" charset="0"/>
                  </a:rPr>
                  <a:t>. Its surface area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5.7</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𝑚</m:t>
                        </m:r>
                      </m:e>
                      <m:sup>
                        <m:r>
                          <a:rPr lang="en-US" sz="2400" b="0" i="1" smtClean="0">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and its volume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0.6</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𝑚</m:t>
                        </m:r>
                      </m:e>
                      <m:sup>
                        <m:r>
                          <a:rPr lang="en-US" sz="2400" b="0" i="1" smtClean="0">
                            <a:latin typeface="Cambria Math" panose="02040503050406030204" pitchFamily="18" charset="0"/>
                            <a:cs typeface="Times New Roman" panose="02020603050405020304" pitchFamily="18" charset="0"/>
                          </a:rPr>
                          <m:t>3</m:t>
                        </m:r>
                      </m:sup>
                    </m:sSup>
                  </m:oMath>
                </a14:m>
                <a:r>
                  <a:rPr lang="en-US" sz="2400" dirty="0">
                    <a:latin typeface="Times New Roman" panose="02020603050405020304" pitchFamily="18" charset="0"/>
                    <a:cs typeface="Times New Roman" panose="02020603050405020304" pitchFamily="18" charset="0"/>
                  </a:rPr>
                  <a:t>. When the raft is placed in fresh water, to what depth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h</m:t>
                    </m:r>
                  </m:oMath>
                </a14:m>
                <a:r>
                  <a:rPr lang="en-US" sz="2400" dirty="0">
                    <a:latin typeface="Times New Roman" panose="02020603050405020304" pitchFamily="18" charset="0"/>
                    <a:cs typeface="Times New Roman" panose="02020603050405020304" pitchFamily="18" charset="0"/>
                  </a:rPr>
                  <a:t> is the bottom of the raft submerged?</a:t>
                </a:r>
              </a:p>
            </p:txBody>
          </p:sp>
        </mc:Choice>
        <mc:Fallback xmlns="">
          <p:sp>
            <p:nvSpPr>
              <p:cNvPr id="8" name="Rectangle 7"/>
              <p:cNvSpPr>
                <a:spLocks noRot="1" noChangeAspect="1" noMove="1" noResize="1" noEditPoints="1" noAdjustHandles="1" noChangeArrowheads="1" noChangeShapeType="1" noTextEdit="1"/>
              </p:cNvSpPr>
              <p:nvPr/>
            </p:nvSpPr>
            <p:spPr>
              <a:xfrm>
                <a:off x="545854" y="1335549"/>
                <a:ext cx="10858020" cy="1200329"/>
              </a:xfrm>
              <a:prstGeom prst="rect">
                <a:avLst/>
              </a:prstGeom>
              <a:blipFill>
                <a:blip r:embed="rId2"/>
                <a:stretch>
                  <a:fillRect l="-898" t="-4061" r="-56" b="-10660"/>
                </a:stretch>
              </a:blipFill>
            </p:spPr>
            <p:txBody>
              <a:bodyPr/>
              <a:lstStyle/>
              <a:p>
                <a:r>
                  <a:rPr lang="en-US">
                    <a:noFill/>
                  </a:rPr>
                  <a:t> </a:t>
                </a:r>
              </a:p>
            </p:txBody>
          </p:sp>
        </mc:Fallback>
      </mc:AlternateContent>
      <p:sp>
        <p:nvSpPr>
          <p:cNvPr id="9" name="TextBox 8"/>
          <p:cNvSpPr txBox="1"/>
          <p:nvPr/>
        </p:nvSpPr>
        <p:spPr>
          <a:xfrm>
            <a:off x="231142" y="825826"/>
            <a:ext cx="1895071" cy="523220"/>
          </a:xfrm>
          <a:prstGeom prst="rect">
            <a:avLst/>
          </a:prstGeom>
          <a:solidFill>
            <a:schemeClr val="accent4">
              <a:lumMod val="20000"/>
              <a:lumOff val="80000"/>
            </a:schemeClr>
          </a:solid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Example </a:t>
            </a:r>
          </a:p>
        </p:txBody>
      </p:sp>
      <p:pic>
        <p:nvPicPr>
          <p:cNvPr id="10" name="Picture 9"/>
          <p:cNvPicPr>
            <a:picLocks noChangeAspect="1"/>
          </p:cNvPicPr>
          <p:nvPr/>
        </p:nvPicPr>
        <p:blipFill>
          <a:blip r:embed="rId3"/>
          <a:stretch>
            <a:fillRect/>
          </a:stretch>
        </p:blipFill>
        <p:spPr>
          <a:xfrm>
            <a:off x="8015020" y="2246941"/>
            <a:ext cx="3523826" cy="2403430"/>
          </a:xfrm>
          <a:prstGeom prst="rect">
            <a:avLst/>
          </a:prstGeom>
        </p:spPr>
      </p:pic>
      <p:pic>
        <p:nvPicPr>
          <p:cNvPr id="11" name="Picture 10"/>
          <p:cNvPicPr>
            <a:picLocks noChangeAspect="1"/>
          </p:cNvPicPr>
          <p:nvPr/>
        </p:nvPicPr>
        <p:blipFill>
          <a:blip r:embed="rId4"/>
          <a:stretch>
            <a:fillRect/>
          </a:stretch>
        </p:blipFill>
        <p:spPr>
          <a:xfrm>
            <a:off x="581294" y="2686222"/>
            <a:ext cx="3917946" cy="598307"/>
          </a:xfrm>
          <a:prstGeom prst="rect">
            <a:avLst/>
          </a:prstGeom>
        </p:spPr>
      </p:pic>
      <p:pic>
        <p:nvPicPr>
          <p:cNvPr id="12" name="Picture 11"/>
          <p:cNvPicPr>
            <a:picLocks noChangeAspect="1"/>
          </p:cNvPicPr>
          <p:nvPr/>
        </p:nvPicPr>
        <p:blipFill>
          <a:blip r:embed="rId5"/>
          <a:stretch>
            <a:fillRect/>
          </a:stretch>
        </p:blipFill>
        <p:spPr>
          <a:xfrm>
            <a:off x="721474" y="3263535"/>
            <a:ext cx="4549085" cy="617124"/>
          </a:xfrm>
          <a:prstGeom prst="rect">
            <a:avLst/>
          </a:prstGeom>
        </p:spPr>
      </p:pic>
      <p:pic>
        <p:nvPicPr>
          <p:cNvPr id="13" name="Picture 12"/>
          <p:cNvPicPr>
            <a:picLocks noChangeAspect="1"/>
          </p:cNvPicPr>
          <p:nvPr/>
        </p:nvPicPr>
        <p:blipFill>
          <a:blip r:embed="rId6"/>
          <a:stretch>
            <a:fillRect/>
          </a:stretch>
        </p:blipFill>
        <p:spPr>
          <a:xfrm>
            <a:off x="5104412" y="2667124"/>
            <a:ext cx="2570363" cy="678576"/>
          </a:xfrm>
          <a:prstGeom prst="rect">
            <a:avLst/>
          </a:prstGeom>
        </p:spPr>
      </p:pic>
      <p:pic>
        <p:nvPicPr>
          <p:cNvPr id="14" name="Picture 13"/>
          <p:cNvPicPr>
            <a:picLocks noChangeAspect="1"/>
          </p:cNvPicPr>
          <p:nvPr/>
        </p:nvPicPr>
        <p:blipFill>
          <a:blip r:embed="rId7"/>
          <a:stretch>
            <a:fillRect/>
          </a:stretch>
        </p:blipFill>
        <p:spPr>
          <a:xfrm>
            <a:off x="1841542" y="3917590"/>
            <a:ext cx="4794749" cy="2440338"/>
          </a:xfrm>
          <a:prstGeom prst="rect">
            <a:avLst/>
          </a:prstGeom>
        </p:spPr>
      </p:pic>
      <p:sp>
        <p:nvSpPr>
          <p:cNvPr id="16" name="TextBox 15"/>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7" name="TextBox 16"/>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781726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Fluid dynamics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Fluid dynamics</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noProof="0" dirty="0">
                <a:solidFill>
                  <a:prstClr val="black"/>
                </a:solidFill>
                <a:latin typeface="Times New Roman" pitchFamily="18" charset="0"/>
                <a:cs typeface="Times New Roman" pitchFamily="18" charset="0"/>
              </a:rPr>
              <a:t>2</a:t>
            </a:r>
            <a:r>
              <a:rPr lang="en-US" kern="0" dirty="0">
                <a:solidFill>
                  <a:prstClr val="black"/>
                </a:solidFill>
                <a:latin typeface="Times New Roman" pitchFamily="18" charset="0"/>
                <a:cs typeface="Times New Roman" pitchFamily="18" charset="0"/>
              </a:rPr>
              <a:t>/34</a:t>
            </a:r>
          </a:p>
        </p:txBody>
      </p:sp>
      <p:sp>
        <p:nvSpPr>
          <p:cNvPr id="6" name="Rectangle 4"/>
          <p:cNvSpPr>
            <a:spLocks noChangeArrowheads="1"/>
          </p:cNvSpPr>
          <p:nvPr/>
        </p:nvSpPr>
        <p:spPr bwMode="auto">
          <a:xfrm>
            <a:off x="277865" y="1613047"/>
            <a:ext cx="11131083" cy="1640962"/>
          </a:xfrm>
          <a:prstGeom prst="rect">
            <a:avLst/>
          </a:prstGeom>
          <a:solidFill>
            <a:schemeClr val="accent5">
              <a:lumMod val="20000"/>
              <a:lumOff val="80000"/>
            </a:schemeClr>
          </a:solidFill>
          <a:ln>
            <a:noFill/>
          </a:ln>
          <a:effectLst/>
        </p:spPr>
        <p:txBody>
          <a:bodyPr wrap="square" lIns="90488" tIns="44450" rIns="90488" bIns="44450">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a:lnSpc>
                <a:spcPct val="80000"/>
              </a:lnSpc>
              <a:buFont typeface="+mj-lt"/>
              <a:buAutoNum type="arabicPeriod"/>
            </a:pPr>
            <a:r>
              <a:rPr lang="en-US" sz="2400" dirty="0">
                <a:cs typeface="Times New Roman" panose="02020603050405020304" pitchFamily="18" charset="0"/>
              </a:rPr>
              <a:t>If every particle that passes a particular point moves along exactly the same smooth path followed by previous particles passing that point. This path is called a </a:t>
            </a:r>
            <a:r>
              <a:rPr lang="en-US" sz="2400" i="1" dirty="0">
                <a:solidFill>
                  <a:srgbClr val="FF0000"/>
                </a:solidFill>
                <a:cs typeface="Times New Roman" panose="02020603050405020304" pitchFamily="18" charset="0"/>
              </a:rPr>
              <a:t>streamline</a:t>
            </a:r>
            <a:r>
              <a:rPr lang="en-US" sz="2400" i="1" dirty="0">
                <a:cs typeface="Times New Roman" panose="02020603050405020304" pitchFamily="18" charset="0"/>
              </a:rPr>
              <a:t> or </a:t>
            </a:r>
            <a:r>
              <a:rPr lang="en-US" sz="2400" i="1" dirty="0">
                <a:solidFill>
                  <a:srgbClr val="FF0000"/>
                </a:solidFill>
                <a:cs typeface="Times New Roman" panose="02020603050405020304" pitchFamily="18" charset="0"/>
              </a:rPr>
              <a:t>laminar</a:t>
            </a:r>
            <a:r>
              <a:rPr lang="en-US" sz="2400" i="1" dirty="0">
                <a:cs typeface="Times New Roman" panose="02020603050405020304" pitchFamily="18" charset="0"/>
              </a:rPr>
              <a:t>.</a:t>
            </a:r>
            <a:r>
              <a:rPr lang="en-US" sz="2400" dirty="0">
                <a:cs typeface="Times New Roman" panose="02020603050405020304" pitchFamily="18" charset="0"/>
              </a:rPr>
              <a:t> </a:t>
            </a:r>
          </a:p>
          <a:p>
            <a:pPr marL="457200" indent="-457200">
              <a:lnSpc>
                <a:spcPct val="80000"/>
              </a:lnSpc>
              <a:buFont typeface="+mj-lt"/>
              <a:buAutoNum type="arabicPeriod"/>
            </a:pPr>
            <a:r>
              <a:rPr lang="en-US" sz="2400" dirty="0">
                <a:cs typeface="Times New Roman" panose="02020603050405020304" pitchFamily="18" charset="0"/>
              </a:rPr>
              <a:t>In contrast, the flow of a fluid becomes </a:t>
            </a:r>
            <a:r>
              <a:rPr lang="en-US" sz="2400" dirty="0">
                <a:solidFill>
                  <a:srgbClr val="FF0000"/>
                </a:solidFill>
                <a:cs typeface="Times New Roman" panose="02020603050405020304" pitchFamily="18" charset="0"/>
              </a:rPr>
              <a:t>irregular</a:t>
            </a:r>
            <a:r>
              <a:rPr lang="en-US" sz="2400" dirty="0">
                <a:cs typeface="Times New Roman" panose="02020603050405020304" pitchFamily="18" charset="0"/>
              </a:rPr>
              <a:t>, or </a:t>
            </a:r>
            <a:r>
              <a:rPr lang="en-US" sz="2400" b="1" i="1" dirty="0">
                <a:solidFill>
                  <a:srgbClr val="FF0000"/>
                </a:solidFill>
                <a:cs typeface="Times New Roman" panose="02020603050405020304" pitchFamily="18" charset="0"/>
              </a:rPr>
              <a:t>turbulent</a:t>
            </a:r>
            <a:r>
              <a:rPr lang="en-US" sz="2400" b="1" dirty="0">
                <a:cs typeface="Times New Roman" panose="02020603050405020304" pitchFamily="18" charset="0"/>
              </a:rPr>
              <a:t>, </a:t>
            </a:r>
            <a:r>
              <a:rPr lang="en-US" sz="2400" dirty="0">
                <a:cs typeface="Times New Roman" panose="02020603050405020304" pitchFamily="18" charset="0"/>
              </a:rPr>
              <a:t>above a certain velocity or under any conditions that can cause abrupt changes in velocity.</a:t>
            </a:r>
            <a:endParaRPr lang="en-US" altLang="en-US" sz="2400" dirty="0">
              <a:cs typeface="Times New Roman" panose="02020603050405020304" pitchFamily="18" charset="0"/>
            </a:endParaRPr>
          </a:p>
        </p:txBody>
      </p:sp>
      <p:sp>
        <p:nvSpPr>
          <p:cNvPr id="7" name="Rectangle 6"/>
          <p:cNvSpPr/>
          <p:nvPr/>
        </p:nvSpPr>
        <p:spPr>
          <a:xfrm>
            <a:off x="277865" y="923623"/>
            <a:ext cx="9770706" cy="393249"/>
          </a:xfrm>
          <a:prstGeom prst="rect">
            <a:avLst/>
          </a:prstGeom>
          <a:solidFill>
            <a:schemeClr val="bg1"/>
          </a:solidFill>
        </p:spPr>
        <p:txBody>
          <a:bodyPr wrap="square">
            <a:spAutoFit/>
          </a:bodyPr>
          <a:lstStyle/>
          <a:p>
            <a:pPr marL="342900" indent="-342900">
              <a:lnSpc>
                <a:spcPct val="80000"/>
              </a:lnSpc>
              <a:buFont typeface="Wingdings" panose="05000000000000000000" pitchFamily="2" charset="2"/>
              <a:buChar char="§"/>
            </a:pPr>
            <a:r>
              <a:rPr lang="en-US" sz="2400" dirty="0">
                <a:solidFill>
                  <a:srgbClr val="0070C0"/>
                </a:solidFill>
                <a:latin typeface="Times New Roman" panose="02020603050405020304" pitchFamily="18" charset="0"/>
                <a:cs typeface="Times New Roman" panose="02020603050405020304" pitchFamily="18" charset="0"/>
              </a:rPr>
              <a:t>When a fluid is in motion, its flow can be characterized in one of two ways</a:t>
            </a:r>
            <a:r>
              <a:rPr lang="en-US" sz="24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98" y="3544534"/>
            <a:ext cx="4588720" cy="2025964"/>
          </a:xfrm>
          <a:prstGeom prst="rect">
            <a:avLst/>
          </a:prstGeom>
          <a:solidFill>
            <a:schemeClr val="bg1"/>
          </a:solidFill>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035" y="3254951"/>
            <a:ext cx="3537295" cy="2424266"/>
          </a:xfrm>
          <a:prstGeom prst="rect">
            <a:avLst/>
          </a:prstGeom>
          <a:solidFill>
            <a:schemeClr val="bg1"/>
          </a:solidFill>
        </p:spPr>
      </p:pic>
      <p:sp>
        <p:nvSpPr>
          <p:cNvPr id="11" name="TextBox 10"/>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2" name="TextBox 11"/>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195707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983" y="877577"/>
            <a:ext cx="11587799" cy="757130"/>
          </a:xfrm>
          <a:prstGeom prst="rect">
            <a:avLst/>
          </a:prstGeom>
          <a:solidFill>
            <a:schemeClr val="accent4">
              <a:lumMod val="40000"/>
              <a:lumOff val="60000"/>
            </a:schemeClr>
          </a:solidFill>
        </p:spPr>
        <p:txBody>
          <a:bodyPr wrap="square">
            <a:spAutoFit/>
          </a:bodyPr>
          <a:lstStyle/>
          <a:p>
            <a:pPr marL="457200" indent="-457200">
              <a:lnSpc>
                <a:spcPct val="9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Many features of fluid motion can be understood by considering the behavior of an </a:t>
            </a:r>
            <a:r>
              <a:rPr lang="en-US" sz="2400" b="1" dirty="0">
                <a:solidFill>
                  <a:srgbClr val="FF0000"/>
                </a:solidFill>
                <a:latin typeface="Times New Roman" panose="02020603050405020304" pitchFamily="18" charset="0"/>
                <a:cs typeface="Times New Roman" panose="02020603050405020304" pitchFamily="18" charset="0"/>
              </a:rPr>
              <a:t>ideal fluid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satisfies the following conditions: </a:t>
            </a:r>
          </a:p>
        </p:txBody>
      </p:sp>
      <p:sp>
        <p:nvSpPr>
          <p:cNvPr id="3" name="Rectangle 2"/>
          <p:cNvSpPr/>
          <p:nvPr/>
        </p:nvSpPr>
        <p:spPr>
          <a:xfrm>
            <a:off x="927463" y="1858506"/>
            <a:ext cx="10722507" cy="2677656"/>
          </a:xfrm>
          <a:prstGeom prst="rect">
            <a:avLst/>
          </a:prstGeom>
          <a:solidFill>
            <a:schemeClr val="accent1">
              <a:lumMod val="20000"/>
              <a:lumOff val="80000"/>
            </a:schemeClr>
          </a:solidFill>
        </p:spPr>
        <p:txBody>
          <a:bodyPr wrap="square">
            <a:spAutoFit/>
          </a:bodyPr>
          <a:lstStyle/>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The fluid is no-viscous, </a:t>
            </a:r>
            <a:r>
              <a:rPr lang="en-US" sz="2400" dirty="0">
                <a:latin typeface="Times New Roman" panose="02020603050405020304" pitchFamily="18" charset="0"/>
                <a:cs typeface="Times New Roman" panose="02020603050405020304" pitchFamily="18" charset="0"/>
              </a:rPr>
              <a:t>which means there is no internal friction force between adjacent layers. </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The fluid is incompressible, </a:t>
            </a:r>
            <a:r>
              <a:rPr lang="en-US" sz="2400" dirty="0">
                <a:latin typeface="Times New Roman" panose="02020603050405020304" pitchFamily="18" charset="0"/>
                <a:cs typeface="Times New Roman" panose="02020603050405020304" pitchFamily="18" charset="0"/>
              </a:rPr>
              <a:t>which means its density is constant. </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The fluid motion is steady, </a:t>
            </a:r>
            <a:r>
              <a:rPr lang="en-US" sz="2400" dirty="0">
                <a:latin typeface="Times New Roman" panose="02020603050405020304" pitchFamily="18" charset="0"/>
                <a:cs typeface="Times New Roman" panose="02020603050405020304" pitchFamily="18" charset="0"/>
              </a:rPr>
              <a:t>meaning that the velocity, density, and pressure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each point in the fluid don’t change with time.</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The fluid moves without turbulence.</a:t>
            </a:r>
            <a:r>
              <a:rPr lang="en-US" sz="2400" dirty="0">
                <a:latin typeface="Times New Roman" panose="02020603050405020304" pitchFamily="18" charset="0"/>
                <a:cs typeface="Times New Roman" panose="02020603050405020304" pitchFamily="18" charset="0"/>
              </a:rPr>
              <a:t> </a:t>
            </a:r>
            <a:br>
              <a:rPr lang="en-US" sz="2400" dirty="0"/>
            </a:br>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Fluid dynamics   </a:t>
            </a:r>
            <a:endParaRPr lang="en-US" sz="1800" kern="0" dirty="0">
              <a:solidFill>
                <a:sysClr val="windowText" lastClr="000000"/>
              </a:solidFill>
              <a:latin typeface="Baskerville Old Face" pitchFamily="18" charset="0"/>
            </a:endParaRPr>
          </a:p>
        </p:txBody>
      </p:sp>
      <p:sp>
        <p:nvSpPr>
          <p:cNvPr id="7" name="TextBox 6"/>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Fluid dynamics</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a:t>
            </a:r>
            <a:r>
              <a:rPr lang="en-US" kern="0" dirty="0">
                <a:solidFill>
                  <a:prstClr val="black"/>
                </a:solidFill>
                <a:latin typeface="Times New Roman" pitchFamily="18" charset="0"/>
                <a:cs typeface="Times New Roman" pitchFamily="18" charset="0"/>
              </a:rPr>
              <a:t>2</a:t>
            </a:r>
            <a:r>
              <a:rPr lang="en-US" kern="0" noProof="0" dirty="0">
                <a:solidFill>
                  <a:prstClr val="black"/>
                </a:solidFill>
                <a:latin typeface="Times New Roman" pitchFamily="18" charset="0"/>
                <a:cs typeface="Times New Roman" pitchFamily="18" charset="0"/>
              </a:rPr>
              <a:t>3</a:t>
            </a:r>
            <a:r>
              <a:rPr lang="en-US" kern="0" dirty="0">
                <a:solidFill>
                  <a:prstClr val="black"/>
                </a:solidFill>
                <a:latin typeface="Times New Roman" pitchFamily="18" charset="0"/>
                <a:cs typeface="Times New Roman" pitchFamily="18" charset="0"/>
              </a:rPr>
              <a:t>/34</a:t>
            </a:r>
          </a:p>
        </p:txBody>
      </p:sp>
      <p:sp>
        <p:nvSpPr>
          <p:cNvPr id="10" name="TextBox 9"/>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1" name="TextBox 10"/>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492195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13830" y="1994276"/>
            <a:ext cx="7533636" cy="976165"/>
          </a:xfrm>
          <a:prstGeom prst="rect">
            <a:avLst/>
          </a:prstGeom>
          <a:solidFill>
            <a:schemeClr val="bg1">
              <a:lumMod val="95000"/>
            </a:schemeClr>
          </a:solidFill>
          <a:ln>
            <a:noFill/>
          </a:ln>
          <a:effectLst/>
        </p:spPr>
        <p:txBody>
          <a:bodyPr wrap="square" lIns="90488" tIns="44450" rIns="90488" bIns="44450">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pPr>
            <a:r>
              <a:rPr lang="en-US" sz="2400" dirty="0">
                <a:cs typeface="Times New Roman" panose="02020603050405020304" pitchFamily="18" charset="0"/>
              </a:rPr>
              <a:t>The </a:t>
            </a:r>
            <a:r>
              <a:rPr lang="en-US" sz="2400" b="1" dirty="0">
                <a:solidFill>
                  <a:srgbClr val="FF0000"/>
                </a:solidFill>
                <a:cs typeface="Times New Roman" panose="02020603050405020304" pitchFamily="18" charset="0"/>
              </a:rPr>
              <a:t>equation of continuity </a:t>
            </a:r>
            <a:r>
              <a:rPr lang="en-US" sz="2400" dirty="0">
                <a:cs typeface="Times New Roman" panose="02020603050405020304" pitchFamily="18" charset="0"/>
              </a:rPr>
              <a:t>in fluid dynamics states that the volume flow rate of an ideal fluid flowing through a closed system is the same at every point. </a:t>
            </a:r>
            <a:endParaRPr lang="en-US" altLang="en-US" sz="2400" dirty="0">
              <a:cs typeface="Times New Roman" panose="02020603050405020304" pitchFamily="18" charset="0"/>
            </a:endParaRPr>
          </a:p>
        </p:txBody>
      </p:sp>
      <p:sp>
        <p:nvSpPr>
          <p:cNvPr id="3" name="Rectangle 2"/>
          <p:cNvSpPr/>
          <p:nvPr/>
        </p:nvSpPr>
        <p:spPr>
          <a:xfrm>
            <a:off x="483637" y="974936"/>
            <a:ext cx="10932278" cy="688715"/>
          </a:xfrm>
          <a:prstGeom prst="rect">
            <a:avLst/>
          </a:prstGeom>
          <a:solidFill>
            <a:schemeClr val="accent6">
              <a:lumMod val="20000"/>
              <a:lumOff val="80000"/>
            </a:schemeClr>
          </a:solidFill>
        </p:spPr>
        <p:txBody>
          <a:bodyPr wrap="square">
            <a:spAutoFit/>
          </a:bodyPr>
          <a:lstStyle/>
          <a:p>
            <a:pPr marL="342900" indent="-342900">
              <a:lnSpc>
                <a:spcPct val="80000"/>
              </a:lnSpc>
              <a:buFont typeface="Wingdings" panose="05000000000000000000" pitchFamily="2" charset="2"/>
              <a:buChar char="§"/>
            </a:pPr>
            <a:r>
              <a:rPr lang="en-US" sz="2400" b="1" i="1" dirty="0">
                <a:solidFill>
                  <a:srgbClr val="FF0000"/>
                </a:solidFill>
                <a:latin typeface="Times New Roman" panose="02020603050405020304" pitchFamily="18" charset="0"/>
                <a:cs typeface="Times New Roman" panose="02020603050405020304" pitchFamily="18" charset="0"/>
              </a:rPr>
              <a:t>Equation of continuity </a:t>
            </a:r>
            <a:r>
              <a:rPr lang="en-US" sz="2400" i="1" dirty="0">
                <a:latin typeface="Times New Roman" panose="02020603050405020304" pitchFamily="18" charset="0"/>
                <a:cs typeface="Times New Roman" panose="02020603050405020304" pitchFamily="18" charset="0"/>
              </a:rPr>
              <a:t>the mass flow rate of fluid flowing into a system is equal to the mass flow rate of fluid leaving the system  </a:t>
            </a:r>
            <a:r>
              <a:rPr lang="en-US" altLang="en-US" sz="2400" i="1" dirty="0">
                <a:latin typeface="Times New Roman" panose="02020603050405020304" pitchFamily="18" charset="0"/>
                <a:cs typeface="Times New Roman" panose="02020603050405020304" pitchFamily="18" charset="0"/>
              </a:rPr>
              <a:t>float.</a:t>
            </a:r>
          </a:p>
        </p:txBody>
      </p:sp>
      <p:sp>
        <p:nvSpPr>
          <p:cNvPr id="4" name="Rectangle 3"/>
          <p:cNvSpPr/>
          <p:nvPr/>
        </p:nvSpPr>
        <p:spPr>
          <a:xfrm>
            <a:off x="413830" y="3989760"/>
            <a:ext cx="7463074" cy="461665"/>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mass contained in the bottom and top  blue regions</a:t>
            </a:r>
            <a:endParaRPr lang="en-US" altLang="en-US" sz="24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271" y="2646052"/>
            <a:ext cx="3244838" cy="3262008"/>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841297" y="3300581"/>
                <a:ext cx="1359668"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841297" y="3300581"/>
                <a:ext cx="13596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64751" y="3300581"/>
                <a:ext cx="1370311"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064751" y="3300581"/>
                <a:ext cx="137031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41297" y="4700652"/>
                <a:ext cx="2965299"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841297" y="4700652"/>
                <a:ext cx="2965299"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41296" y="5400777"/>
                <a:ext cx="3041858"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841296" y="5400777"/>
                <a:ext cx="3041858" cy="369332"/>
              </a:xfrm>
              <a:prstGeom prst="rect">
                <a:avLst/>
              </a:prstGeom>
              <a:blipFill>
                <a:blip r:embed="rId6"/>
                <a:stretch>
                  <a:fillRect b="-4918"/>
                </a:stretch>
              </a:blipFill>
            </p:spPr>
            <p:txBody>
              <a:bodyPr/>
              <a:lstStyle/>
              <a:p>
                <a:r>
                  <a:rPr lang="en-US">
                    <a:noFill/>
                  </a:rPr>
                  <a:t> </a:t>
                </a:r>
              </a:p>
            </p:txBody>
          </p:sp>
        </mc:Fallback>
      </mc:AlternateContent>
      <p:sp>
        <p:nvSpPr>
          <p:cNvPr id="10"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Equation of continuity    </a:t>
            </a:r>
            <a:endParaRPr lang="en-US" sz="1800" kern="0" dirty="0">
              <a:solidFill>
                <a:sysClr val="windowText" lastClr="000000"/>
              </a:solidFill>
              <a:latin typeface="Baskerville Old Face" pitchFamily="18" charset="0"/>
            </a:endParaRPr>
          </a:p>
        </p:txBody>
      </p:sp>
      <p:sp>
        <p:nvSpPr>
          <p:cNvPr id="12" name="TextBox 11"/>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Equation of continuity</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noProof="0" dirty="0">
                <a:solidFill>
                  <a:prstClr val="black"/>
                </a:solidFill>
                <a:latin typeface="Times New Roman" pitchFamily="18" charset="0"/>
                <a:cs typeface="Times New Roman" pitchFamily="18" charset="0"/>
              </a:rPr>
              <a:t>4</a:t>
            </a:r>
            <a:r>
              <a:rPr lang="en-US" kern="0" dirty="0">
                <a:solidFill>
                  <a:prstClr val="black"/>
                </a:solidFill>
                <a:latin typeface="Times New Roman" pitchFamily="18" charset="0"/>
                <a:cs typeface="Times New Roman" pitchFamily="18" charset="0"/>
              </a:rPr>
              <a:t>/34</a:t>
            </a:r>
          </a:p>
        </p:txBody>
      </p:sp>
      <p:sp>
        <p:nvSpPr>
          <p:cNvPr id="15" name="TextBox 1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6" name="TextBox 15"/>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334991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Equation of continuity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Equation of continuity</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a:t>
            </a:r>
            <a:r>
              <a:rPr lang="en-US" kern="0" dirty="0">
                <a:solidFill>
                  <a:prstClr val="black"/>
                </a:solidFill>
                <a:latin typeface="Times New Roman" pitchFamily="18" charset="0"/>
                <a:cs typeface="Times New Roman" pitchFamily="18" charset="0"/>
              </a:rPr>
              <a:t>2</a:t>
            </a:r>
            <a:r>
              <a:rPr lang="en-US" kern="0" noProof="0" dirty="0">
                <a:solidFill>
                  <a:prstClr val="black"/>
                </a:solidFill>
                <a:latin typeface="Times New Roman" pitchFamily="18" charset="0"/>
                <a:cs typeface="Times New Roman" pitchFamily="18" charset="0"/>
              </a:rPr>
              <a:t>5</a:t>
            </a:r>
            <a:r>
              <a:rPr lang="en-US" kern="0" dirty="0">
                <a:solidFill>
                  <a:prstClr val="black"/>
                </a:solidFill>
                <a:latin typeface="Times New Roman" pitchFamily="18" charset="0"/>
                <a:cs typeface="Times New Roman" pitchFamily="18" charset="0"/>
              </a:rPr>
              <a:t>/34</a:t>
            </a:r>
          </a:p>
        </p:txBody>
      </p:sp>
      <mc:AlternateContent xmlns:mc="http://schemas.openxmlformats.org/markup-compatibility/2006" xmlns:a14="http://schemas.microsoft.com/office/drawing/2010/main">
        <mc:Choice Requires="a14">
          <p:sp>
            <p:nvSpPr>
              <p:cNvPr id="6" name="Rectangle 5"/>
              <p:cNvSpPr/>
              <p:nvPr/>
            </p:nvSpPr>
            <p:spPr>
              <a:xfrm>
                <a:off x="333744" y="759569"/>
                <a:ext cx="4347077" cy="757130"/>
              </a:xfrm>
              <a:prstGeom prst="rect">
                <a:avLst/>
              </a:prstGeom>
              <a:solidFill>
                <a:schemeClr val="accent4">
                  <a:lumMod val="40000"/>
                  <a:lumOff val="60000"/>
                </a:schemeClr>
              </a:solidFill>
            </p:spPr>
            <p:txBody>
              <a:bodyPr wrap="square">
                <a:spAutoFit/>
              </a:bodyPr>
              <a:lstStyle/>
              <a:p>
                <a:pPr marL="285750" indent="-285750">
                  <a:lnSpc>
                    <a:spcPct val="9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From the conservation of mass </a:t>
                </a:r>
                <a14:m>
                  <m:oMath xmlns:m="http://schemas.openxmlformats.org/officeDocument/2006/math">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𝑀</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𝑀</m:t>
                        </m:r>
                      </m:e>
                      <m:sub>
                        <m:r>
                          <a:rPr lang="en-US" sz="2400" b="0" i="1" smtClean="0">
                            <a:latin typeface="Cambria Math" panose="02040503050406030204" pitchFamily="18" charset="0"/>
                            <a:ea typeface="Cambria Math" panose="02040503050406030204" pitchFamily="18" charset="0"/>
                          </a:rPr>
                          <m:t>2</m:t>
                        </m:r>
                      </m:sub>
                    </m:sSub>
                  </m:oMath>
                </a14:m>
                <a:r>
                  <a:rPr lang="en-US"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33744" y="759569"/>
                <a:ext cx="4347077" cy="757130"/>
              </a:xfrm>
              <a:prstGeom prst="rect">
                <a:avLst/>
              </a:prstGeom>
              <a:blipFill>
                <a:blip r:embed="rId2"/>
                <a:stretch>
                  <a:fillRect l="-1964" t="-11290" r="-1122" b="-1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569335" y="761652"/>
                <a:ext cx="5626047" cy="830997"/>
              </a:xfrm>
              <a:prstGeom prst="rect">
                <a:avLst/>
              </a:prstGeom>
              <a:solidFill>
                <a:schemeClr val="accent2">
                  <a:lumMod val="40000"/>
                  <a:lumOff val="60000"/>
                </a:schemeClr>
              </a:solidFill>
            </p:spPr>
            <p:txBody>
              <a:bodyPr wrap="square">
                <a:spAutoFit/>
              </a:bodyPr>
              <a:lstStyle/>
              <a:p>
                <a:pPr marL="342900" indent="-342900">
                  <a:buFont typeface="Wingdings" panose="05000000000000000000" pitchFamily="2" charset="2"/>
                  <a:buChar char="§"/>
                </a:pPr>
                <a:r>
                  <a:rPr lang="en-US" sz="2400" b="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For the case of an incompressible fluid, </a:t>
                </a:r>
                <a14:m>
                  <m:oMath xmlns:m="http://schemas.openxmlformats.org/officeDocument/2006/math">
                    <m:sSub>
                      <m:sSubPr>
                        <m:ctrlPr>
                          <a:rPr lang="en-US" sz="2400" i="1">
                            <a:solidFill>
                              <a:srgbClr val="00B0F0"/>
                            </a:solidFill>
                            <a:latin typeface="Cambria Math" panose="02040503050406030204" pitchFamily="18" charset="0"/>
                            <a:ea typeface="Cambria Math" panose="02040503050406030204" pitchFamily="18" charset="0"/>
                          </a:rPr>
                        </m:ctrlPr>
                      </m:sSubPr>
                      <m:e>
                        <m:r>
                          <a:rPr lang="en-US" sz="2400" i="1">
                            <a:solidFill>
                              <a:srgbClr val="00B0F0"/>
                            </a:solidFill>
                            <a:latin typeface="Cambria Math" panose="02040503050406030204" pitchFamily="18" charset="0"/>
                            <a:ea typeface="Cambria Math" panose="02040503050406030204" pitchFamily="18" charset="0"/>
                          </a:rPr>
                          <m:t>𝜌</m:t>
                        </m:r>
                      </m:e>
                      <m:sub>
                        <m:r>
                          <a:rPr lang="en-US" sz="2400" i="1">
                            <a:solidFill>
                              <a:srgbClr val="00B0F0"/>
                            </a:solidFill>
                            <a:latin typeface="Cambria Math" panose="02040503050406030204" pitchFamily="18" charset="0"/>
                            <a:ea typeface="Cambria Math" panose="02040503050406030204" pitchFamily="18" charset="0"/>
                          </a:rPr>
                          <m:t>1</m:t>
                        </m:r>
                      </m:sub>
                    </m:sSub>
                    <m:r>
                      <a:rPr lang="en-US" sz="2400" i="1">
                        <a:solidFill>
                          <a:srgbClr val="00B0F0"/>
                        </a:solidFill>
                        <a:latin typeface="Cambria Math" panose="02040503050406030204" pitchFamily="18" charset="0"/>
                        <a:ea typeface="Cambria Math" panose="02040503050406030204" pitchFamily="18" charset="0"/>
                      </a:rPr>
                      <m:t>=</m:t>
                    </m:r>
                    <m:sSub>
                      <m:sSubPr>
                        <m:ctrlPr>
                          <a:rPr lang="en-US" sz="2400" i="1">
                            <a:solidFill>
                              <a:srgbClr val="00B0F0"/>
                            </a:solidFill>
                            <a:latin typeface="Cambria Math" panose="02040503050406030204" pitchFamily="18" charset="0"/>
                            <a:ea typeface="Cambria Math" panose="02040503050406030204" pitchFamily="18" charset="0"/>
                          </a:rPr>
                        </m:ctrlPr>
                      </m:sSubPr>
                      <m:e>
                        <m:r>
                          <a:rPr lang="en-US" sz="2400" i="1">
                            <a:solidFill>
                              <a:srgbClr val="00B0F0"/>
                            </a:solidFill>
                            <a:latin typeface="Cambria Math" panose="02040503050406030204" pitchFamily="18" charset="0"/>
                            <a:ea typeface="Cambria Math" panose="02040503050406030204" pitchFamily="18" charset="0"/>
                          </a:rPr>
                          <m:t>𝜌</m:t>
                        </m:r>
                      </m:e>
                      <m:sub>
                        <m:r>
                          <a:rPr lang="en-US" sz="2400" i="1">
                            <a:solidFill>
                              <a:srgbClr val="00B0F0"/>
                            </a:solidFill>
                            <a:latin typeface="Cambria Math" panose="02040503050406030204" pitchFamily="18" charset="0"/>
                            <a:ea typeface="Cambria Math" panose="02040503050406030204" pitchFamily="18" charset="0"/>
                          </a:rPr>
                          <m:t>2</m:t>
                        </m:r>
                      </m:sub>
                    </m:sSub>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569335" y="761652"/>
                <a:ext cx="5626047" cy="830997"/>
              </a:xfrm>
              <a:prstGeom prst="rect">
                <a:avLst/>
              </a:prstGeom>
              <a:blipFill>
                <a:blip r:embed="rId3"/>
                <a:stretch>
                  <a:fillRect l="-1517" t="-5882" r="-2492"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78743" y="1649254"/>
                <a:ext cx="1949380"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378743" y="1649254"/>
                <a:ext cx="1949380"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985915" y="1954049"/>
                <a:ext cx="1494960"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985915" y="1954049"/>
                <a:ext cx="1494960" cy="369332"/>
              </a:xfrm>
              <a:prstGeom prst="rect">
                <a:avLst/>
              </a:prstGeom>
              <a:blipFill>
                <a:blip r:embed="rId5"/>
                <a:stretch>
                  <a:fillRect/>
                </a:stretch>
              </a:blipFill>
            </p:spPr>
            <p:txBody>
              <a:bodyPr/>
              <a:lstStyle/>
              <a:p>
                <a:r>
                  <a:rPr lang="en-US">
                    <a:noFill/>
                  </a:rPr>
                  <a:t> </a:t>
                </a:r>
              </a:p>
            </p:txBody>
          </p:sp>
        </mc:Fallback>
      </mc:AlternateContent>
      <p:sp>
        <p:nvSpPr>
          <p:cNvPr id="10" name="Rectangle 9"/>
          <p:cNvSpPr/>
          <p:nvPr/>
        </p:nvSpPr>
        <p:spPr>
          <a:xfrm>
            <a:off x="7637770" y="1895112"/>
            <a:ext cx="3572702" cy="461665"/>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Ø"/>
            </a:pPr>
            <a:r>
              <a:rPr lang="en-US" sz="2400" dirty="0">
                <a:solidFill>
                  <a:srgbClr val="242021"/>
                </a:solidFill>
                <a:latin typeface="Times New Roman" panose="02020603050405020304" pitchFamily="18" charset="0"/>
                <a:cs typeface="Times New Roman" panose="02020603050405020304" pitchFamily="18" charset="0"/>
              </a:rPr>
              <a:t>E</a:t>
            </a:r>
            <a:r>
              <a:rPr lang="en-US" sz="2400" b="1" dirty="0">
                <a:solidFill>
                  <a:srgbClr val="242021"/>
                </a:solidFill>
                <a:latin typeface="Times New Roman" panose="02020603050405020304" pitchFamily="18" charset="0"/>
                <a:cs typeface="Times New Roman" panose="02020603050405020304" pitchFamily="18" charset="0"/>
              </a:rPr>
              <a:t>quation of continuity. </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390685" y="2583849"/>
            <a:ext cx="11050110" cy="830997"/>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
            </a:pPr>
            <a:r>
              <a:rPr lang="en-US" sz="2400" dirty="0">
                <a:solidFill>
                  <a:srgbClr val="242021"/>
                </a:solidFill>
                <a:latin typeface="Times New Roman" panose="02020603050405020304" pitchFamily="18" charset="0"/>
                <a:cs typeface="Times New Roman" panose="02020603050405020304" pitchFamily="18" charset="0"/>
              </a:rPr>
              <a:t>From this result, we see that the product of the cross-sectional area of the pipe and the fluid speed at that cross section is a constant</a:t>
            </a:r>
            <a:r>
              <a:rPr lang="en-US" sz="2400" b="1" dirty="0">
                <a:solidFill>
                  <a:srgbClr val="24202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4" name="Rectangle 13"/>
              <p:cNvSpPr/>
              <p:nvPr/>
            </p:nvSpPr>
            <p:spPr>
              <a:xfrm>
                <a:off x="413830" y="3651203"/>
                <a:ext cx="11026965" cy="830997"/>
              </a:xfrm>
              <a:prstGeom prst="rect">
                <a:avLst/>
              </a:prstGeom>
              <a:solidFill>
                <a:schemeClr val="accent5">
                  <a:lumMod val="20000"/>
                  <a:lumOff val="80000"/>
                </a:schemeClr>
              </a:solidFill>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product </a:t>
                </a:r>
                <a14:m>
                  <m:oMath xmlns:m="http://schemas.openxmlformats.org/officeDocument/2006/math">
                    <m:r>
                      <a:rPr lang="en-US" sz="2400" i="1">
                        <a:latin typeface="Cambria Math" panose="02040503050406030204" pitchFamily="18" charset="0"/>
                        <a:cs typeface="Times New Roman" panose="02020603050405020304" pitchFamily="18" charset="0"/>
                      </a:rPr>
                      <m:t>𝐴𝑣</m:t>
                    </m:r>
                  </m:oMath>
                </a14:m>
                <a:r>
                  <a:rPr lang="en-US" sz="2400" dirty="0">
                    <a:latin typeface="Times New Roman" panose="02020603050405020304" pitchFamily="18" charset="0"/>
                    <a:cs typeface="Times New Roman" panose="02020603050405020304" pitchFamily="18" charset="0"/>
                  </a:rPr>
                  <a:t>, which has dimensions of volume per unit time, is called the </a:t>
                </a:r>
                <a:r>
                  <a:rPr lang="en-US" sz="2400" b="1" dirty="0">
                    <a:solidFill>
                      <a:srgbClr val="FF0000"/>
                    </a:solidFill>
                    <a:latin typeface="Times New Roman" panose="02020603050405020304" pitchFamily="18" charset="0"/>
                    <a:cs typeface="Times New Roman" panose="02020603050405020304" pitchFamily="18" charset="0"/>
                  </a:rPr>
                  <a:t>flow rate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13830" y="3651203"/>
                <a:ext cx="11026965" cy="830997"/>
              </a:xfrm>
              <a:prstGeom prst="rect">
                <a:avLst/>
              </a:prstGeom>
              <a:blipFill>
                <a:blip r:embed="rId6"/>
                <a:stretch>
                  <a:fillRect l="-774"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13830" y="4738683"/>
                <a:ext cx="11002839" cy="1569660"/>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v"/>
                </a:pPr>
                <a:r>
                  <a:rPr lang="en-US" sz="2400" i="1" dirty="0">
                    <a:solidFill>
                      <a:srgbClr val="242021"/>
                    </a:solidFill>
                    <a:latin typeface="Times New Roman" panose="02020603050405020304" pitchFamily="18" charset="0"/>
                    <a:cs typeface="Times New Roman" panose="02020603050405020304" pitchFamily="18" charset="0"/>
                  </a:rPr>
                  <a:t>The condition </a:t>
                </a:r>
                <a14:m>
                  <m:oMath xmlns:m="http://schemas.openxmlformats.org/officeDocument/2006/math">
                    <m:r>
                      <a:rPr lang="en-US" sz="2400" b="0" i="1">
                        <a:latin typeface="Cambria Math" panose="02040503050406030204" pitchFamily="18" charset="0"/>
                        <a:cs typeface="Times New Roman" panose="02020603050405020304" pitchFamily="18" charset="0"/>
                      </a:rPr>
                      <m:t>𝐴𝑣</m:t>
                    </m:r>
                    <m:r>
                      <a:rPr lang="en-US" sz="2400" b="0" i="1" smtClean="0">
                        <a:latin typeface="Cambria Math" panose="02040503050406030204" pitchFamily="18" charset="0"/>
                        <a:cs typeface="Times New Roman" panose="02020603050405020304" pitchFamily="18" charset="0"/>
                      </a:rPr>
                      <m:t>=</m:t>
                    </m:r>
                  </m:oMath>
                </a14:m>
                <a:r>
                  <a:rPr lang="en-US" sz="2400" i="1" dirty="0">
                    <a:solidFill>
                      <a:srgbClr val="242021"/>
                    </a:solidFill>
                    <a:latin typeface="Times New Roman" panose="02020603050405020304" pitchFamily="18" charset="0"/>
                    <a:cs typeface="Times New Roman" panose="02020603050405020304" pitchFamily="18" charset="0"/>
                  </a:rPr>
                  <a:t> constant is equivalent to the fact that the volume of fluid that enters one end of the tube in a given time interval equals the volume of fluid leaving the tube in the same interval, assuming that the fluid is incompressible and there are no leaks. </a:t>
                </a:r>
                <a:endParaRPr lang="en-US" sz="2400" i="1" dirty="0">
                  <a:latin typeface="Times New Roman" panose="02020603050405020304" pitchFamily="18" charset="0"/>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413830" y="4738683"/>
                <a:ext cx="11002839" cy="1569660"/>
              </a:xfrm>
              <a:prstGeom prst="rect">
                <a:avLst/>
              </a:prstGeom>
              <a:blipFill>
                <a:blip r:embed="rId7"/>
                <a:stretch>
                  <a:fillRect l="-776" t="-3101" b="-7752"/>
                </a:stretch>
              </a:blipFill>
            </p:spPr>
            <p:txBody>
              <a:bodyPr/>
              <a:lstStyle/>
              <a:p>
                <a:r>
                  <a:rPr lang="en-US">
                    <a:noFill/>
                  </a:rPr>
                  <a:t> </a:t>
                </a:r>
              </a:p>
            </p:txBody>
          </p:sp>
        </mc:Fallback>
      </mc:AlternateContent>
      <p:sp>
        <p:nvSpPr>
          <p:cNvPr id="17" name="TextBox 16"/>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8" name="TextBox 17"/>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7543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Equation of continuity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Equation of continuity</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noProof="0" dirty="0">
                <a:solidFill>
                  <a:prstClr val="black"/>
                </a:solidFill>
                <a:latin typeface="Times New Roman" pitchFamily="18" charset="0"/>
                <a:cs typeface="Times New Roman" pitchFamily="18" charset="0"/>
              </a:rPr>
              <a:t>6</a:t>
            </a:r>
            <a:r>
              <a:rPr lang="en-US" kern="0" dirty="0">
                <a:solidFill>
                  <a:prstClr val="black"/>
                </a:solidFill>
                <a:latin typeface="Times New Roman" pitchFamily="18" charset="0"/>
                <a:cs typeface="Times New Roman" pitchFamily="18" charset="0"/>
              </a:rPr>
              <a:t>/34</a:t>
            </a:r>
          </a:p>
        </p:txBody>
      </p:sp>
      <mc:AlternateContent xmlns:mc="http://schemas.openxmlformats.org/markup-compatibility/2006" xmlns:a14="http://schemas.microsoft.com/office/drawing/2010/main">
        <mc:Choice Requires="a14">
          <p:sp>
            <p:nvSpPr>
              <p:cNvPr id="6" name="Rectangle 5"/>
              <p:cNvSpPr/>
              <p:nvPr/>
            </p:nvSpPr>
            <p:spPr>
              <a:xfrm>
                <a:off x="470262" y="1374643"/>
                <a:ext cx="10424161" cy="1200329"/>
              </a:xfrm>
              <a:prstGeom prst="rect">
                <a:avLst/>
              </a:prstGeom>
            </p:spPr>
            <p:txBody>
              <a:bodyPr wrap="square">
                <a:spAutoFit/>
              </a:bodyPr>
              <a:lstStyle/>
              <a:p>
                <a:r>
                  <a:rPr lang="en-US" sz="2400" dirty="0">
                    <a:solidFill>
                      <a:srgbClr val="242021"/>
                    </a:solidFill>
                    <a:latin typeface="Times New Roman" panose="02020603050405020304" pitchFamily="18" charset="0"/>
                    <a:cs typeface="Times New Roman" panose="02020603050405020304" pitchFamily="18" charset="0"/>
                  </a:rPr>
                  <a:t>Each second,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5,525</m:t>
                    </m:r>
                    <m:sSup>
                      <m:sSupPr>
                        <m:ctrlPr>
                          <a:rPr lang="en-US" sz="2400" b="0" i="1" smtClean="0">
                            <a:solidFill>
                              <a:srgbClr val="242021"/>
                            </a:solidFill>
                            <a:latin typeface="Cambria Math" panose="02040503050406030204" pitchFamily="18" charset="0"/>
                            <a:cs typeface="Times New Roman" panose="02020603050405020304" pitchFamily="18" charset="0"/>
                          </a:rPr>
                        </m:ctrlPr>
                      </m:sSupPr>
                      <m:e>
                        <m:r>
                          <a:rPr lang="en-US" sz="2400" b="0" i="1" smtClean="0">
                            <a:solidFill>
                              <a:srgbClr val="242021"/>
                            </a:solidFill>
                            <a:latin typeface="Cambria Math" panose="02040503050406030204" pitchFamily="18" charset="0"/>
                            <a:cs typeface="Times New Roman" panose="02020603050405020304" pitchFamily="18" charset="0"/>
                          </a:rPr>
                          <m:t>𝑚</m:t>
                        </m:r>
                      </m:e>
                      <m:sup>
                        <m:r>
                          <a:rPr lang="en-US" sz="2400" b="0" i="1" smtClean="0">
                            <a:solidFill>
                              <a:srgbClr val="242021"/>
                            </a:solidFill>
                            <a:latin typeface="Cambria Math" panose="02040503050406030204" pitchFamily="18" charset="0"/>
                            <a:cs typeface="Times New Roman" panose="02020603050405020304" pitchFamily="18" charset="0"/>
                          </a:rPr>
                          <m:t>3</m:t>
                        </m:r>
                      </m:sup>
                    </m:sSup>
                  </m:oMath>
                </a14:m>
                <a:r>
                  <a:rPr lang="en-US" sz="2400" dirty="0">
                    <a:solidFill>
                      <a:srgbClr val="242021"/>
                    </a:solidFill>
                    <a:latin typeface="Times New Roman" panose="02020603050405020304" pitchFamily="18" charset="0"/>
                    <a:cs typeface="Times New Roman" panose="02020603050405020304" pitchFamily="18" charset="0"/>
                  </a:rPr>
                  <a:t> of water flows over the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670</m:t>
                    </m:r>
                    <m:r>
                      <a:rPr lang="en-US" sz="2400" b="0" i="1" smtClean="0">
                        <a:solidFill>
                          <a:srgbClr val="242021"/>
                        </a:solidFill>
                        <a:latin typeface="Cambria Math" panose="02040503050406030204" pitchFamily="18" charset="0"/>
                        <a:cs typeface="Times New Roman" panose="02020603050405020304" pitchFamily="18" charset="0"/>
                      </a:rPr>
                      <m:t>𝑚</m:t>
                    </m:r>
                    <m:r>
                      <a:rPr lang="en-US" sz="2400" b="0" i="0" smtClean="0">
                        <a:solidFill>
                          <a:srgbClr val="242021"/>
                        </a:solidFill>
                        <a:latin typeface="Cambria Math" panose="02040503050406030204" pitchFamily="18" charset="0"/>
                        <a:cs typeface="Times New Roman" panose="02020603050405020304" pitchFamily="18" charset="0"/>
                      </a:rPr>
                      <m:t> </m:t>
                    </m:r>
                  </m:oMath>
                </a14:m>
                <a:r>
                  <a:rPr lang="en-US" sz="2400" dirty="0">
                    <a:solidFill>
                      <a:srgbClr val="242021"/>
                    </a:solidFill>
                    <a:latin typeface="Times New Roman" panose="02020603050405020304" pitchFamily="18" charset="0"/>
                    <a:cs typeface="Times New Roman" panose="02020603050405020304" pitchFamily="18" charset="0"/>
                  </a:rPr>
                  <a:t>wide cliff of the Horseshoe Falls portion of Niagara Falls. The water is approximately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2</m:t>
                    </m:r>
                    <m:r>
                      <a:rPr lang="en-US" sz="2400" b="0" i="1" smtClean="0">
                        <a:solidFill>
                          <a:srgbClr val="242021"/>
                        </a:solidFill>
                        <a:latin typeface="Cambria Math" panose="02040503050406030204" pitchFamily="18" charset="0"/>
                        <a:cs typeface="Times New Roman" panose="02020603050405020304" pitchFamily="18" charset="0"/>
                      </a:rPr>
                      <m:t>𝑚</m:t>
                    </m:r>
                  </m:oMath>
                </a14:m>
                <a:r>
                  <a:rPr lang="en-US" sz="2400" dirty="0">
                    <a:solidFill>
                      <a:srgbClr val="242021"/>
                    </a:solidFill>
                    <a:latin typeface="Times New Roman" panose="02020603050405020304" pitchFamily="18" charset="0"/>
                    <a:cs typeface="Times New Roman" panose="02020603050405020304" pitchFamily="18" charset="0"/>
                  </a:rPr>
                  <a:t> deep as it reaches the cliff. Estimate its speed at that instant.</a:t>
                </a:r>
                <a:r>
                  <a:rPr lang="en-US" sz="2400" dirty="0">
                    <a:latin typeface="Times New Roman" panose="02020603050405020304" pitchFamily="18" charset="0"/>
                    <a:cs typeface="Times New Roman" panose="020206030504050203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70262" y="1374643"/>
                <a:ext cx="10424161" cy="1200329"/>
              </a:xfrm>
              <a:prstGeom prst="rect">
                <a:avLst/>
              </a:prstGeom>
              <a:blipFill>
                <a:blip r:embed="rId2"/>
                <a:stretch>
                  <a:fillRect l="-877" t="-3553" r="-1637" b="-10660"/>
                </a:stretch>
              </a:blipFill>
            </p:spPr>
            <p:txBody>
              <a:bodyPr/>
              <a:lstStyle/>
              <a:p>
                <a:r>
                  <a:rPr lang="en-US">
                    <a:noFill/>
                  </a:rPr>
                  <a:t> </a:t>
                </a:r>
              </a:p>
            </p:txBody>
          </p:sp>
        </mc:Fallback>
      </mc:AlternateContent>
      <p:sp>
        <p:nvSpPr>
          <p:cNvPr id="7" name="TextBox 6"/>
          <p:cNvSpPr txBox="1"/>
          <p:nvPr/>
        </p:nvSpPr>
        <p:spPr>
          <a:xfrm>
            <a:off x="231142" y="825826"/>
            <a:ext cx="1895071" cy="523220"/>
          </a:xfrm>
          <a:prstGeom prst="rect">
            <a:avLst/>
          </a:prstGeom>
          <a:solidFill>
            <a:schemeClr val="accent4">
              <a:lumMod val="20000"/>
              <a:lumOff val="80000"/>
            </a:schemeClr>
          </a:solid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Example </a:t>
            </a:r>
          </a:p>
        </p:txBody>
      </p:sp>
      <p:pic>
        <p:nvPicPr>
          <p:cNvPr id="8" name="Picture 7"/>
          <p:cNvPicPr>
            <a:picLocks noChangeAspect="1"/>
          </p:cNvPicPr>
          <p:nvPr/>
        </p:nvPicPr>
        <p:blipFill>
          <a:blip r:embed="rId3"/>
          <a:stretch>
            <a:fillRect/>
          </a:stretch>
        </p:blipFill>
        <p:spPr>
          <a:xfrm>
            <a:off x="2301784" y="2901451"/>
            <a:ext cx="3903073" cy="650558"/>
          </a:xfrm>
          <a:prstGeom prst="rect">
            <a:avLst/>
          </a:prstGeom>
        </p:spPr>
      </p:pic>
      <p:pic>
        <p:nvPicPr>
          <p:cNvPr id="9" name="Picture 8"/>
          <p:cNvPicPr>
            <a:picLocks noChangeAspect="1"/>
          </p:cNvPicPr>
          <p:nvPr/>
        </p:nvPicPr>
        <p:blipFill>
          <a:blip r:embed="rId4"/>
          <a:stretch>
            <a:fillRect/>
          </a:stretch>
        </p:blipFill>
        <p:spPr>
          <a:xfrm>
            <a:off x="1893570" y="4148274"/>
            <a:ext cx="5485698" cy="859699"/>
          </a:xfrm>
          <a:prstGeom prst="rect">
            <a:avLst/>
          </a:prstGeom>
        </p:spPr>
      </p:pic>
      <p:sp>
        <p:nvSpPr>
          <p:cNvPr id="11" name="TextBox 10"/>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2" name="TextBox 11"/>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048278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Bernoulli’s equation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Bernoulli’s equation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noProof="0" dirty="0">
                <a:solidFill>
                  <a:prstClr val="black"/>
                </a:solidFill>
                <a:latin typeface="Times New Roman" pitchFamily="18" charset="0"/>
                <a:cs typeface="Times New Roman" pitchFamily="18" charset="0"/>
              </a:rPr>
              <a:t>7</a:t>
            </a:r>
            <a:r>
              <a:rPr lang="en-US" kern="0" dirty="0">
                <a:solidFill>
                  <a:prstClr val="black"/>
                </a:solidFill>
                <a:latin typeface="Times New Roman" pitchFamily="18" charset="0"/>
                <a:cs typeface="Times New Roman" pitchFamily="18" charset="0"/>
              </a:rPr>
              <a:t>/34</a:t>
            </a:r>
          </a:p>
        </p:txBody>
      </p:sp>
      <mc:AlternateContent xmlns:mc="http://schemas.openxmlformats.org/markup-compatibility/2006" xmlns:a14="http://schemas.microsoft.com/office/drawing/2010/main">
        <mc:Choice Requires="a14">
          <p:sp>
            <p:nvSpPr>
              <p:cNvPr id="6" name="Rectangle 4"/>
              <p:cNvSpPr>
                <a:spLocks noChangeArrowheads="1"/>
              </p:cNvSpPr>
              <p:nvPr/>
            </p:nvSpPr>
            <p:spPr bwMode="auto">
              <a:xfrm>
                <a:off x="317492" y="3237769"/>
                <a:ext cx="7037247" cy="385234"/>
              </a:xfrm>
              <a:prstGeom prst="rect">
                <a:avLst/>
              </a:prstGeom>
              <a:solidFill>
                <a:schemeClr val="bg1">
                  <a:lumMod val="95000"/>
                </a:schemeClr>
              </a:solidFill>
              <a:ln>
                <a:noFill/>
              </a:ln>
              <a:effectLst/>
            </p:spPr>
            <p:txBody>
              <a:bodyPr wrap="square" lIns="90488" tIns="44450" rIns="90488" bIns="44450">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buFont typeface="Wingdings" panose="05000000000000000000" pitchFamily="2" charset="2"/>
                  <a:buChar char="Ø"/>
                </a:pPr>
                <a:r>
                  <a:rPr lang="en-US" sz="2400" dirty="0"/>
                  <a:t>The net work done by these forces in the time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a14:m>
                <a:r>
                  <a:rPr lang="en-US" sz="2400" i="1" dirty="0"/>
                  <a:t> </a:t>
                </a:r>
                <a:r>
                  <a:rPr lang="en-US" sz="2400" dirty="0"/>
                  <a:t>is </a:t>
                </a:r>
                <a:endParaRPr lang="en-US" altLang="en-US" sz="2400" dirty="0">
                  <a:cs typeface="Times New Roman" panose="02020603050405020304" pitchFamily="18" charset="0"/>
                </a:endParaRPr>
              </a:p>
            </p:txBody>
          </p:sp>
        </mc:Choice>
        <mc:Fallback xmlns="">
          <p:sp>
            <p:nvSpPr>
              <p:cNvPr id="6" name="Rectangle 4"/>
              <p:cNvSpPr>
                <a:spLocks noRot="1" noChangeAspect="1" noMove="1" noResize="1" noEditPoints="1" noAdjustHandles="1" noChangeArrowheads="1" noChangeShapeType="1" noTextEdit="1"/>
              </p:cNvSpPr>
              <p:nvPr/>
            </p:nvSpPr>
            <p:spPr bwMode="auto">
              <a:xfrm>
                <a:off x="317492" y="3237769"/>
                <a:ext cx="7037247" cy="385234"/>
              </a:xfrm>
              <a:prstGeom prst="rect">
                <a:avLst/>
              </a:prstGeom>
              <a:blipFill>
                <a:blip r:embed="rId2"/>
                <a:stretch>
                  <a:fillRect l="-1213" t="-31746" b="-36508"/>
                </a:stretch>
              </a:blipFill>
              <a:ln>
                <a:noFill/>
              </a:ln>
              <a:effectLst/>
            </p:spPr>
            <p:txBody>
              <a:bodyPr/>
              <a:lstStyle/>
              <a:p>
                <a:r>
                  <a:rPr lang="en-US">
                    <a:noFill/>
                  </a:rPr>
                  <a:t> </a:t>
                </a:r>
              </a:p>
            </p:txBody>
          </p:sp>
        </mc:Fallback>
      </mc:AlternateContent>
      <p:sp>
        <p:nvSpPr>
          <p:cNvPr id="7" name="Rectangle 6"/>
          <p:cNvSpPr/>
          <p:nvPr/>
        </p:nvSpPr>
        <p:spPr>
          <a:xfrm>
            <a:off x="353007" y="752866"/>
            <a:ext cx="9352696" cy="387798"/>
          </a:xfrm>
          <a:prstGeom prst="rect">
            <a:avLst/>
          </a:prstGeom>
          <a:solidFill>
            <a:schemeClr val="accent6">
              <a:lumMod val="20000"/>
              <a:lumOff val="80000"/>
            </a:schemeClr>
          </a:solidFill>
        </p:spPr>
        <p:txBody>
          <a:bodyPr wrap="square">
            <a:spAutoFit/>
          </a:bodyPr>
          <a:lstStyle/>
          <a:p>
            <a:pPr marL="342900" indent="-342900">
              <a:lnSpc>
                <a:spcPct val="8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work done on the lower end of the fluid by the fluid behind it is </a:t>
            </a:r>
            <a:endParaRPr lang="en-US" alt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7839389" y="1254681"/>
            <a:ext cx="3809346" cy="3759692"/>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090057" y="1251127"/>
                <a:ext cx="3083536"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𝑉</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090057" y="1251127"/>
                <a:ext cx="3083536" cy="369332"/>
              </a:xfrm>
              <a:prstGeom prst="rect">
                <a:avLst/>
              </a:prstGeom>
              <a:blipFill>
                <a:blip r:embed="rId4"/>
                <a:stretch>
                  <a:fillRect/>
                </a:stretch>
              </a:blipFill>
            </p:spPr>
            <p:txBody>
              <a:bodyPr/>
              <a:lstStyle/>
              <a:p>
                <a:r>
                  <a:rPr lang="en-US">
                    <a:noFill/>
                  </a:rPr>
                  <a:t> </a:t>
                </a:r>
              </a:p>
            </p:txBody>
          </p:sp>
        </mc:Fallback>
      </mc:AlternateContent>
      <p:sp>
        <p:nvSpPr>
          <p:cNvPr id="10" name="Rectangle 9"/>
          <p:cNvSpPr/>
          <p:nvPr/>
        </p:nvSpPr>
        <p:spPr>
          <a:xfrm>
            <a:off x="317492" y="1821087"/>
            <a:ext cx="6896877" cy="683264"/>
          </a:xfrm>
          <a:prstGeom prst="rect">
            <a:avLst/>
          </a:prstGeom>
          <a:solidFill>
            <a:schemeClr val="accent6">
              <a:lumMod val="20000"/>
              <a:lumOff val="80000"/>
            </a:schemeClr>
          </a:solidFill>
        </p:spPr>
        <p:txBody>
          <a:bodyPr wrap="square">
            <a:spAutoFit/>
          </a:bodyPr>
          <a:lstStyle/>
          <a:p>
            <a:pPr marL="342900" indent="-342900">
              <a:lnSpc>
                <a:spcPct val="8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a similar manner, the work done on the fluid on the upper portion </a:t>
            </a:r>
            <a:endParaRPr lang="en-US"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2181499" y="3806544"/>
                <a:ext cx="2039982"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𝑉</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181499" y="3806544"/>
                <a:ext cx="203998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42457" y="2650548"/>
                <a:ext cx="2722797"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𝑉</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242457" y="2650548"/>
                <a:ext cx="272279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53007" y="4356421"/>
                <a:ext cx="7357074" cy="1200329"/>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oMath>
                </a14:m>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mass of the fluid passing through the pipe in the time interval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a14:m>
                <a:r>
                  <a:rPr lang="en-US" sz="2400" i="1" dirty="0"/>
                  <a:t> </a:t>
                </a:r>
                <a:r>
                  <a:rPr lang="en-US" sz="2400" dirty="0">
                    <a:latin typeface="Times New Roman" panose="02020603050405020304" pitchFamily="18" charset="0"/>
                    <a:cs typeface="Times New Roman" panose="02020603050405020304" pitchFamily="18" charset="0"/>
                  </a:rPr>
                  <a:t>, then the change in kinetic energy of the volume of fluid is </a:t>
                </a:r>
                <a:endParaRPr lang="en-US" altLang="en-US" sz="24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353007" y="4356421"/>
                <a:ext cx="7357074" cy="1200329"/>
              </a:xfrm>
              <a:prstGeom prst="rect">
                <a:avLst/>
              </a:prstGeom>
              <a:blipFill>
                <a:blip r:embed="rId7"/>
                <a:stretch>
                  <a:fillRect l="-1160" t="-4061" r="-1243"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03783" y="5737295"/>
                <a:ext cx="2922942" cy="610936"/>
              </a:xfrm>
              <a:prstGeom prst="rect">
                <a:avLst/>
              </a:prstGeom>
              <a:solidFill>
                <a:schemeClr val="accent1">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𝑚</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𝑚</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503783" y="5737295"/>
                <a:ext cx="2922942" cy="610936"/>
              </a:xfrm>
              <a:prstGeom prst="rect">
                <a:avLst/>
              </a:prstGeom>
              <a:blipFill>
                <a:blip r:embed="rId8"/>
                <a:stretch>
                  <a:fillRect/>
                </a:stretch>
              </a:blipFill>
            </p:spPr>
            <p:txBody>
              <a:bodyPr/>
              <a:lstStyle/>
              <a:p>
                <a:r>
                  <a:rPr lang="en-US">
                    <a:noFill/>
                  </a:rPr>
                  <a:t> </a:t>
                </a:r>
              </a:p>
            </p:txBody>
          </p:sp>
        </mc:Fallback>
      </mc:AlternateContent>
      <p:sp>
        <p:nvSpPr>
          <p:cNvPr id="16" name="TextBox 15"/>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7" name="TextBox 16"/>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90344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p:spPr>
        <p:style>
          <a:lnRef idx="2">
            <a:schemeClr val="accent1"/>
          </a:lnRef>
          <a:fillRef idx="1">
            <a:schemeClr val="lt1"/>
          </a:fillRef>
          <a:effectRef idx="0">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Bernoulli’s equation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Bernoulli’s equation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noProof="0" dirty="0">
                <a:solidFill>
                  <a:prstClr val="black"/>
                </a:solidFill>
                <a:latin typeface="Times New Roman" pitchFamily="18" charset="0"/>
                <a:cs typeface="Times New Roman" pitchFamily="18" charset="0"/>
              </a:rPr>
              <a:t>8</a:t>
            </a:r>
            <a:r>
              <a:rPr lang="en-US" kern="0" dirty="0">
                <a:solidFill>
                  <a:prstClr val="black"/>
                </a:solidFill>
                <a:latin typeface="Times New Roman" pitchFamily="18" charset="0"/>
                <a:cs typeface="Times New Roman" pitchFamily="18" charset="0"/>
              </a:rPr>
              <a:t>/34</a:t>
            </a:r>
          </a:p>
        </p:txBody>
      </p:sp>
      <p:sp>
        <p:nvSpPr>
          <p:cNvPr id="6" name="Rectangle 5"/>
          <p:cNvSpPr/>
          <p:nvPr/>
        </p:nvSpPr>
        <p:spPr>
          <a:xfrm>
            <a:off x="226106" y="726016"/>
            <a:ext cx="6806758" cy="461665"/>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change in the gravitational potential energy is </a:t>
            </a:r>
          </a:p>
        </p:txBody>
      </p:sp>
      <mc:AlternateContent xmlns:mc="http://schemas.openxmlformats.org/markup-compatibility/2006" xmlns:a14="http://schemas.microsoft.com/office/drawing/2010/main">
        <mc:Choice Requires="a14">
          <p:sp>
            <p:nvSpPr>
              <p:cNvPr id="7" name="TextBox 6"/>
              <p:cNvSpPr txBox="1"/>
              <p:nvPr/>
            </p:nvSpPr>
            <p:spPr>
              <a:xfrm>
                <a:off x="3306717" y="1360001"/>
                <a:ext cx="2381549"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𝑔</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306717" y="1360001"/>
                <a:ext cx="2381549" cy="369332"/>
              </a:xfrm>
              <a:prstGeom prst="rect">
                <a:avLst/>
              </a:prstGeom>
              <a:blipFill>
                <a:blip r:embed="rId2"/>
                <a:stretch>
                  <a:fillRect b="-6557"/>
                </a:stretch>
              </a:blipFill>
            </p:spPr>
            <p:txBody>
              <a:bodyPr/>
              <a:lstStyle/>
              <a:p>
                <a:r>
                  <a:rPr lang="en-US">
                    <a:noFill/>
                  </a:rPr>
                  <a:t> </a:t>
                </a:r>
              </a:p>
            </p:txBody>
          </p:sp>
        </mc:Fallback>
      </mc:AlternateContent>
      <p:sp>
        <p:nvSpPr>
          <p:cNvPr id="8" name="Rectangle 7"/>
          <p:cNvSpPr/>
          <p:nvPr/>
        </p:nvSpPr>
        <p:spPr>
          <a:xfrm>
            <a:off x="142677" y="1941372"/>
            <a:ext cx="11305467" cy="830997"/>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Because the net work done by the fluid on the segment of fluid shown in Figure changes the kinetic energy and the potential energy of the non-isolated system, we have</a:t>
            </a: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9" name="TextBox 8"/>
              <p:cNvSpPr txBox="1"/>
              <p:nvPr/>
            </p:nvSpPr>
            <p:spPr>
              <a:xfrm>
                <a:off x="3306717" y="2916405"/>
                <a:ext cx="2178673"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𝑛𝑒𝑡</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𝐾𝐸</m:t>
                      </m:r>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𝑃𝐸</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06717" y="2916405"/>
                <a:ext cx="2178673" cy="369332"/>
              </a:xfrm>
              <a:prstGeom prst="rect">
                <a:avLst/>
              </a:prstGeom>
              <a:blipFill>
                <a:blip r:embed="rId3"/>
                <a:stretch>
                  <a:fillRect/>
                </a:stretch>
              </a:blipFill>
            </p:spPr>
            <p:txBody>
              <a:bodyPr/>
              <a:lstStyle/>
              <a:p>
                <a:r>
                  <a:rPr lang="en-US">
                    <a:noFill/>
                  </a:rPr>
                  <a:t> </a:t>
                </a:r>
              </a:p>
            </p:txBody>
          </p:sp>
        </mc:Fallback>
      </mc:AlternateContent>
      <p:sp>
        <p:nvSpPr>
          <p:cNvPr id="10" name="Rectangle 9"/>
          <p:cNvSpPr/>
          <p:nvPr/>
        </p:nvSpPr>
        <p:spPr>
          <a:xfrm>
            <a:off x="226106" y="3529423"/>
            <a:ext cx="8499883" cy="424732"/>
          </a:xfrm>
          <a:prstGeom prst="rect">
            <a:avLst/>
          </a:prstGeom>
          <a:solidFill>
            <a:schemeClr val="accent4">
              <a:lumMod val="40000"/>
              <a:lumOff val="60000"/>
            </a:schemeClr>
          </a:solidFill>
        </p:spPr>
        <p:txBody>
          <a:bodyPr wrap="square">
            <a:spAutoFit/>
          </a:bodyPr>
          <a:lstStyle/>
          <a:p>
            <a:pPr marL="285750" indent="-285750">
              <a:lnSpc>
                <a:spcPct val="9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three terms in this equation are those we have just evaluated. </a:t>
            </a:r>
          </a:p>
        </p:txBody>
      </p:sp>
      <mc:AlternateContent xmlns:mc="http://schemas.openxmlformats.org/markup-compatibility/2006" xmlns:a14="http://schemas.microsoft.com/office/drawing/2010/main">
        <mc:Choice Requires="a14">
          <p:sp>
            <p:nvSpPr>
              <p:cNvPr id="11" name="Rectangle 10"/>
              <p:cNvSpPr/>
              <p:nvPr/>
            </p:nvSpPr>
            <p:spPr>
              <a:xfrm>
                <a:off x="213045" y="4944580"/>
                <a:ext cx="10119675" cy="461665"/>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we divide each term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𝑉</m:t>
                    </m:r>
                  </m:oMath>
                </a14:m>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recall that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𝑚</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𝑉</m:t>
                    </m:r>
                  </m:oMath>
                </a14:m>
                <a:r>
                  <a:rPr lang="en-US" sz="2400" dirty="0">
                    <a:latin typeface="Times New Roman" panose="02020603050405020304" pitchFamily="18" charset="0"/>
                    <a:cs typeface="Times New Roman" panose="02020603050405020304" pitchFamily="18" charset="0"/>
                  </a:rPr>
                  <a:t>, this expression becomes </a:t>
                </a:r>
              </a:p>
            </p:txBody>
          </p:sp>
        </mc:Choice>
        <mc:Fallback xmlns="">
          <p:sp>
            <p:nvSpPr>
              <p:cNvPr id="11" name="Rectangle 10"/>
              <p:cNvSpPr>
                <a:spLocks noRot="1" noChangeAspect="1" noMove="1" noResize="1" noEditPoints="1" noAdjustHandles="1" noChangeArrowheads="1" noChangeShapeType="1" noTextEdit="1"/>
              </p:cNvSpPr>
              <p:nvPr/>
            </p:nvSpPr>
            <p:spPr>
              <a:xfrm>
                <a:off x="213045" y="4944580"/>
                <a:ext cx="10119675" cy="461665"/>
              </a:xfrm>
              <a:prstGeom prst="rect">
                <a:avLst/>
              </a:prstGeom>
              <a:blipFill>
                <a:blip r:embed="rId4"/>
                <a:stretch>
                  <a:fillRect l="-843" t="-10526" r="-138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257626" y="4120278"/>
                <a:ext cx="4744056" cy="610936"/>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𝑉</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𝑉</m:t>
                      </m:r>
                      <m:r>
                        <a:rPr lang="en-US" b="0" i="0"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𝑚</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𝑚</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257626" y="4120278"/>
                <a:ext cx="4744056"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410026" y="5644281"/>
                <a:ext cx="4015395" cy="610936"/>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2</m:t>
                          </m:r>
                        </m:sub>
                      </m:sSub>
                      <m:r>
                        <a:rPr lang="en-US" b="0" i="0"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smtClean="0">
                          <a:latin typeface="Cambria Math" panose="02040503050406030204" pitchFamily="18" charset="0"/>
                          <a:ea typeface="Cambria Math" panose="02040503050406030204" pitchFamily="18" charset="0"/>
                        </a:rPr>
                        <m:t>𝜌</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smtClean="0">
                          <a:latin typeface="Cambria Math" panose="02040503050406030204" pitchFamily="18" charset="0"/>
                          <a:ea typeface="Cambria Math" panose="02040503050406030204" pitchFamily="18" charset="0"/>
                        </a:rPr>
                        <m:t>𝜌</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410026" y="5644281"/>
                <a:ext cx="4015395" cy="610936"/>
              </a:xfrm>
              <a:prstGeom prst="rect">
                <a:avLst/>
              </a:prstGeom>
              <a:blipFill>
                <a:blip r:embed="rId6"/>
                <a:stretch>
                  <a:fillRect/>
                </a:stretch>
              </a:blipFill>
            </p:spPr>
            <p:txBody>
              <a:bodyPr/>
              <a:lstStyle/>
              <a:p>
                <a:r>
                  <a:rPr lang="en-US">
                    <a:noFill/>
                  </a:rPr>
                  <a:t> </a:t>
                </a:r>
              </a:p>
            </p:txBody>
          </p:sp>
        </mc:Fallback>
      </mc:AlternateContent>
      <p:sp>
        <p:nvSpPr>
          <p:cNvPr id="15" name="TextBox 1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6" name="TextBox 15"/>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465445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Bernoulli’s equation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Bernoulli’s equation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noProof="0" dirty="0">
                <a:solidFill>
                  <a:prstClr val="black"/>
                </a:solidFill>
                <a:latin typeface="Times New Roman" pitchFamily="18" charset="0"/>
                <a:cs typeface="Times New Roman" pitchFamily="18" charset="0"/>
              </a:rPr>
              <a:t>9</a:t>
            </a:r>
            <a:r>
              <a:rPr lang="en-US" kern="0" dirty="0">
                <a:solidFill>
                  <a:prstClr val="black"/>
                </a:solidFill>
                <a:latin typeface="Times New Roman" pitchFamily="18" charset="0"/>
                <a:cs typeface="Times New Roman" pitchFamily="18" charset="0"/>
              </a:rPr>
              <a:t>/34</a:t>
            </a:r>
          </a:p>
        </p:txBody>
      </p:sp>
      <p:sp>
        <p:nvSpPr>
          <p:cNvPr id="6" name="Rectangle 5"/>
          <p:cNvSpPr/>
          <p:nvPr/>
        </p:nvSpPr>
        <p:spPr>
          <a:xfrm>
            <a:off x="285885" y="810873"/>
            <a:ext cx="6096000" cy="461665"/>
          </a:xfrm>
          <a:prstGeom prst="rect">
            <a:avLst/>
          </a:prstGeom>
          <a:solidFill>
            <a:schemeClr val="accent3">
              <a:lumMod val="60000"/>
              <a:lumOff val="40000"/>
            </a:schemeClr>
          </a:solidFill>
        </p:spPr>
        <p:txBody>
          <a:bodyPr>
            <a:spAutoFit/>
          </a:bodyPr>
          <a:lstStyle/>
          <a:p>
            <a:pPr marL="285750" indent="-285750">
              <a:buFont typeface="Wingdings" panose="05000000000000000000" pitchFamily="2" charset="2"/>
              <a:buChar char="Ø"/>
            </a:pPr>
            <a:r>
              <a:rPr lang="en-US" sz="2400" dirty="0">
                <a:solidFill>
                  <a:srgbClr val="242021"/>
                </a:solidFill>
                <a:latin typeface="Times New Roman" panose="02020603050405020304" pitchFamily="18" charset="0"/>
                <a:cs typeface="Times New Roman" panose="02020603050405020304" pitchFamily="18" charset="0"/>
              </a:rPr>
              <a:t>Rearrange the terms as follows:</a:t>
            </a: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7" name="Rectangle 6"/>
              <p:cNvSpPr/>
              <p:nvPr/>
            </p:nvSpPr>
            <p:spPr>
              <a:xfrm>
                <a:off x="2732250" y="1446581"/>
                <a:ext cx="4182106" cy="610936"/>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𝜌</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smtClean="0">
                          <a:latin typeface="Cambria Math" panose="02040503050406030204" pitchFamily="18" charset="0"/>
                          <a:ea typeface="Cambria Math" panose="02040503050406030204" pitchFamily="18" charset="0"/>
                        </a:rPr>
                        <m:t>𝜌</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732250" y="1446581"/>
                <a:ext cx="4182106" cy="610936"/>
              </a:xfrm>
              <a:prstGeom prst="rect">
                <a:avLst/>
              </a:prstGeom>
              <a:blipFill>
                <a:blip r:embed="rId2"/>
                <a:stretch>
                  <a:fillRect/>
                </a:stretch>
              </a:blipFill>
            </p:spPr>
            <p:txBody>
              <a:bodyPr/>
              <a:lstStyle/>
              <a:p>
                <a:r>
                  <a:rPr lang="en-US">
                    <a:noFill/>
                  </a:rPr>
                  <a:t> </a:t>
                </a:r>
              </a:p>
            </p:txBody>
          </p:sp>
        </mc:Fallback>
      </mc:AlternateContent>
      <p:sp>
        <p:nvSpPr>
          <p:cNvPr id="8" name="TextBox 7"/>
          <p:cNvSpPr txBox="1"/>
          <p:nvPr/>
        </p:nvSpPr>
        <p:spPr>
          <a:xfrm>
            <a:off x="291591" y="2277142"/>
            <a:ext cx="8231741" cy="461665"/>
          </a:xfrm>
          <a:prstGeom prst="rect">
            <a:avLst/>
          </a:prstGeom>
          <a:solidFill>
            <a:schemeClr val="accent3">
              <a:lumMod val="60000"/>
              <a:lumOff val="40000"/>
            </a:schemeClr>
          </a:solidFill>
        </p:spPr>
        <p:txBody>
          <a:bodyPr wrap="non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above equation is  Bernoulli's equation, often express as    </a:t>
            </a:r>
          </a:p>
        </p:txBody>
      </p:sp>
      <mc:AlternateContent xmlns:mc="http://schemas.openxmlformats.org/markup-compatibility/2006" xmlns:a14="http://schemas.microsoft.com/office/drawing/2010/main">
        <mc:Choice Requires="a14">
          <p:sp>
            <p:nvSpPr>
              <p:cNvPr id="9" name="Rectangle 8"/>
              <p:cNvSpPr/>
              <p:nvPr/>
            </p:nvSpPr>
            <p:spPr>
              <a:xfrm>
                <a:off x="2351312" y="2880559"/>
                <a:ext cx="3036601" cy="610936"/>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𝜌</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2</m:t>
                          </m:r>
                        </m:sup>
                      </m:sSup>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𝑔𝑦</m:t>
                      </m:r>
                      <m:r>
                        <a:rPr lang="en-US" b="0" i="0" smtClean="0">
                          <a:latin typeface="Cambria Math" panose="02040503050406030204" pitchFamily="18" charset="0"/>
                        </a:rPr>
                        <m:t>=</m:t>
                      </m:r>
                      <m:r>
                        <m:rPr>
                          <m:sty m:val="p"/>
                        </m:rPr>
                        <a:rPr lang="en-US" b="0" i="0" smtClean="0">
                          <a:latin typeface="Cambria Math" panose="02040503050406030204" pitchFamily="18" charset="0"/>
                        </a:rPr>
                        <m:t>constant</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351312" y="2880559"/>
                <a:ext cx="3036601" cy="610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1590" y="3714855"/>
                <a:ext cx="11203724" cy="1352550"/>
              </a:xfrm>
              <a:prstGeom prst="rect">
                <a:avLst/>
              </a:prstGeom>
              <a:solidFill>
                <a:schemeClr val="accent2">
                  <a:lumMod val="20000"/>
                  <a:lumOff val="80000"/>
                </a:schemeClr>
              </a:solidFill>
            </p:spPr>
            <p:txBody>
              <a:bodyPr wrap="square">
                <a:spAutoFit/>
              </a:bodyPr>
              <a:lstStyle/>
              <a:p>
                <a:pPr marL="285750" indent="-285750">
                  <a:buFont typeface="Wingdings" panose="05000000000000000000" pitchFamily="2" charset="2"/>
                  <a:buChar char="v"/>
                </a:pPr>
                <a:r>
                  <a:rPr lang="en-US" sz="2400" i="1" dirty="0">
                    <a:solidFill>
                      <a:srgbClr val="242021"/>
                    </a:solidFill>
                    <a:latin typeface="Times New Roman" panose="02020603050405020304" pitchFamily="18" charset="0"/>
                    <a:cs typeface="Times New Roman" panose="02020603050405020304" pitchFamily="18" charset="0"/>
                  </a:rPr>
                  <a:t>Bernoulli’s equation states that the sum of the pressure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𝑃</m:t>
                    </m:r>
                  </m:oMath>
                </a14:m>
                <a:r>
                  <a:rPr lang="en-US" sz="2400" i="1" dirty="0">
                    <a:solidFill>
                      <a:srgbClr val="242021"/>
                    </a:solidFill>
                    <a:latin typeface="Times New Roman" panose="02020603050405020304" pitchFamily="18" charset="0"/>
                    <a:cs typeface="Times New Roman" panose="02020603050405020304" pitchFamily="18" charset="0"/>
                  </a:rPr>
                  <a:t>, the kinetic energy per unit volume,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𝜌</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𝑣</m:t>
                        </m:r>
                      </m:e>
                      <m:sup>
                        <m:r>
                          <a:rPr lang="en-US" sz="2400" i="1">
                            <a:latin typeface="Cambria Math" panose="02040503050406030204" pitchFamily="18" charset="0"/>
                            <a:ea typeface="Cambria Math" panose="02040503050406030204" pitchFamily="18" charset="0"/>
                          </a:rPr>
                          <m:t>2</m:t>
                        </m:r>
                      </m:sup>
                    </m:sSup>
                  </m:oMath>
                </a14:m>
                <a:r>
                  <a:rPr lang="en-US" sz="2400" i="1" dirty="0">
                    <a:solidFill>
                      <a:srgbClr val="242021"/>
                    </a:solidFill>
                    <a:latin typeface="Times New Roman" panose="02020603050405020304" pitchFamily="18" charset="0"/>
                    <a:cs typeface="Times New Roman" panose="02020603050405020304" pitchFamily="18" charset="0"/>
                  </a:rPr>
                  <a:t>, and the potential energy per unit volume,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i="1">
                        <a:latin typeface="Cambria Math" panose="02040503050406030204" pitchFamily="18" charset="0"/>
                        <a:ea typeface="Cambria Math" panose="02040503050406030204" pitchFamily="18" charset="0"/>
                      </a:rPr>
                      <m:t>𝑔𝑦</m:t>
                    </m:r>
                  </m:oMath>
                </a14:m>
                <a:r>
                  <a:rPr lang="en-US" sz="2400" i="1" dirty="0">
                    <a:solidFill>
                      <a:srgbClr val="242021"/>
                    </a:solidFill>
                    <a:latin typeface="Times New Roman" panose="02020603050405020304" pitchFamily="18" charset="0"/>
                    <a:cs typeface="Times New Roman" panose="02020603050405020304" pitchFamily="18" charset="0"/>
                  </a:rPr>
                  <a:t>, has the same value at all points along a streamline.</a:t>
                </a:r>
                <a:r>
                  <a:rPr lang="en-US" sz="2400" i="1" dirty="0">
                    <a:latin typeface="Times New Roman" panose="02020603050405020304" pitchFamily="18" charset="0"/>
                    <a:cs typeface="Times New Roman" panose="02020603050405020304" pitchFamily="18" charset="0"/>
                  </a:rPr>
                  <a:t> </a:t>
                </a:r>
              </a:p>
            </p:txBody>
          </p:sp>
        </mc:Choice>
        <mc:Fallback xmlns="">
          <p:sp>
            <p:nvSpPr>
              <p:cNvPr id="10" name="Rectangle 9"/>
              <p:cNvSpPr>
                <a:spLocks noRot="1" noChangeAspect="1" noMove="1" noResize="1" noEditPoints="1" noAdjustHandles="1" noChangeArrowheads="1" noChangeShapeType="1" noTextEdit="1"/>
              </p:cNvSpPr>
              <p:nvPr/>
            </p:nvSpPr>
            <p:spPr>
              <a:xfrm>
                <a:off x="291590" y="3714855"/>
                <a:ext cx="11203724" cy="1352550"/>
              </a:xfrm>
              <a:prstGeom prst="rect">
                <a:avLst/>
              </a:prstGeom>
              <a:blipFill>
                <a:blip r:embed="rId4"/>
                <a:stretch>
                  <a:fillRect l="-762" t="-3604" r="-816" b="-9459"/>
                </a:stretch>
              </a:blipFill>
            </p:spPr>
            <p:txBody>
              <a:bodyPr/>
              <a:lstStyle/>
              <a:p>
                <a:r>
                  <a:rPr lang="en-US">
                    <a:noFill/>
                  </a:rPr>
                  <a:t> </a:t>
                </a:r>
              </a:p>
            </p:txBody>
          </p:sp>
        </mc:Fallback>
      </mc:AlternateContent>
      <p:sp>
        <p:nvSpPr>
          <p:cNvPr id="11" name="Rectangle 10"/>
          <p:cNvSpPr/>
          <p:nvPr/>
        </p:nvSpPr>
        <p:spPr>
          <a:xfrm>
            <a:off x="313142" y="5367413"/>
            <a:ext cx="11182172" cy="830997"/>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Ø"/>
            </a:pPr>
            <a:r>
              <a:rPr lang="en-US" sz="2400" i="1" dirty="0">
                <a:solidFill>
                  <a:srgbClr val="242021"/>
                </a:solidFill>
                <a:latin typeface="Times New Roman" panose="02020603050405020304" pitchFamily="18" charset="0"/>
                <a:cs typeface="Times New Roman" panose="02020603050405020304" pitchFamily="18" charset="0"/>
              </a:rPr>
              <a:t>This result is often expressed by the statement that swiftly moving fluids exert less pressure than do slowly moving fluids. </a:t>
            </a:r>
            <a:endParaRPr lang="en-US" sz="2400" i="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586639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dirty="0">
                <a:solidFill>
                  <a:prstClr val="black"/>
                </a:solidFill>
                <a:latin typeface="Times New Roman" pitchFamily="18" charset="0"/>
                <a:cs typeface="Times New Roman" pitchFamily="18" charset="0"/>
              </a:rPr>
              <a:t>3/34</a:t>
            </a:r>
          </a:p>
        </p:txBody>
      </p:sp>
      <p:sp>
        <p:nvSpPr>
          <p:cNvPr id="4" name="TextBox 3"/>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(ASTU)</a:t>
            </a:r>
          </a:p>
        </p:txBody>
      </p:sp>
      <p:sp>
        <p:nvSpPr>
          <p:cNvPr id="8" name="Content Placeholder 2"/>
          <p:cNvSpPr txBox="1">
            <a:spLocks/>
          </p:cNvSpPr>
          <p:nvPr/>
        </p:nvSpPr>
        <p:spPr>
          <a:xfrm>
            <a:off x="838200" y="724479"/>
            <a:ext cx="10515600" cy="57916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60000"/>
              </a:lnSpc>
            </a:pPr>
            <a:r>
              <a:rPr lang="en-US" sz="2400" b="1" dirty="0">
                <a:latin typeface="Times New Roman" panose="02020603050405020304" pitchFamily="18" charset="0"/>
                <a:cs typeface="Times New Roman" panose="02020603050405020304" pitchFamily="18" charset="0"/>
              </a:rPr>
              <a:t>Elastic materials </a:t>
            </a:r>
            <a:r>
              <a:rPr lang="en-US" sz="2400" dirty="0">
                <a:latin typeface="Times New Roman" panose="02020603050405020304" pitchFamily="18" charset="0"/>
                <a:cs typeface="Times New Roman" panose="02020603050405020304" pitchFamily="18" charset="0"/>
              </a:rPr>
              <a:t>are materials that regain their original shape and size when the deforming force is removed.</a:t>
            </a:r>
          </a:p>
          <a:p>
            <a:pPr algn="just">
              <a:lnSpc>
                <a:spcPct val="160000"/>
              </a:lnSpc>
            </a:pPr>
            <a:r>
              <a:rPr lang="en-US" sz="2400" b="1" dirty="0">
                <a:latin typeface="Times New Roman" panose="02020603050405020304" pitchFamily="18" charset="0"/>
                <a:cs typeface="Times New Roman" panose="02020603050405020304" pitchFamily="18" charset="0"/>
              </a:rPr>
              <a:t>Elastic deformation </a:t>
            </a:r>
            <a:r>
              <a:rPr lang="en-US" sz="2400" dirty="0">
                <a:latin typeface="Times New Roman" panose="02020603050405020304" pitchFamily="18" charset="0"/>
                <a:cs typeface="Times New Roman" panose="02020603050405020304" pitchFamily="18" charset="0"/>
              </a:rPr>
              <a:t>is a reversible deformation by a force applied within the elastic limit. Beyond elastic limit, a force applied on an object causes permanent and irreversible deformation called </a:t>
            </a:r>
            <a:r>
              <a:rPr lang="en-US" sz="2400" b="1" dirty="0">
                <a:latin typeface="Times New Roman" panose="02020603050405020304" pitchFamily="18" charset="0"/>
                <a:cs typeface="Times New Roman" panose="02020603050405020304" pitchFamily="18" charset="0"/>
              </a:rPr>
              <a:t>plastic deformation</a:t>
            </a:r>
            <a:r>
              <a:rPr lang="en-US" sz="2400" dirty="0">
                <a:latin typeface="Times New Roman" panose="02020603050405020304" pitchFamily="18" charset="0"/>
                <a:cs typeface="Times New Roman" panose="02020603050405020304" pitchFamily="18" charset="0"/>
              </a:rPr>
              <a:t>.</a:t>
            </a:r>
          </a:p>
          <a:p>
            <a:pPr algn="just">
              <a:lnSpc>
                <a:spcPct val="160000"/>
              </a:lnSpc>
            </a:pPr>
            <a:r>
              <a:rPr lang="en-US" sz="2400" b="1" dirty="0">
                <a:latin typeface="Times New Roman" panose="02020603050405020304" pitchFamily="18" charset="0"/>
                <a:cs typeface="Times New Roman" panose="02020603050405020304" pitchFamily="18" charset="0"/>
              </a:rPr>
              <a:t>Plastics materials: </a:t>
            </a:r>
            <a:r>
              <a:rPr lang="en-US" sz="2400" dirty="0">
                <a:latin typeface="Times New Roman" panose="02020603050405020304" pitchFamily="18" charset="0"/>
                <a:cs typeface="Times New Roman" panose="02020603050405020304" pitchFamily="18" charset="0"/>
              </a:rPr>
              <a:t>do not regain their original shape and size when the deforming force is removed. </a:t>
            </a:r>
          </a:p>
          <a:p>
            <a:pPr algn="just">
              <a:lnSpc>
                <a:spcPct val="160000"/>
              </a:lnSpc>
            </a:pPr>
            <a:r>
              <a:rPr lang="en-US" sz="2400" dirty="0">
                <a:latin typeface="Times New Roman" panose="02020603050405020304" pitchFamily="18" charset="0"/>
                <a:cs typeface="Times New Roman" panose="02020603050405020304" pitchFamily="18" charset="0"/>
              </a:rPr>
              <a:t>The elastic properties of solid materials are described in terms of </a:t>
            </a:r>
            <a:r>
              <a:rPr lang="en-US" sz="2400" b="1" dirty="0">
                <a:latin typeface="Times New Roman" panose="02020603050405020304" pitchFamily="18" charset="0"/>
                <a:cs typeface="Times New Roman" panose="02020603050405020304" pitchFamily="18" charset="0"/>
              </a:rPr>
              <a:t>stress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strain</a:t>
            </a:r>
            <a:r>
              <a:rPr lang="en-US" sz="2400"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822723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04949" y="1302996"/>
                <a:ext cx="11234057" cy="1569660"/>
              </a:xfrm>
              <a:prstGeom prst="rect">
                <a:avLst/>
              </a:prstGeom>
            </p:spPr>
            <p:txBody>
              <a:bodyPr wrap="square">
                <a:spAutoFit/>
              </a:bodyPr>
              <a:lstStyle/>
              <a:p>
                <a:r>
                  <a:rPr lang="en-US" sz="2400" dirty="0">
                    <a:solidFill>
                      <a:srgbClr val="242021"/>
                    </a:solidFill>
                    <a:latin typeface="Times New Roman" panose="02020603050405020304" pitchFamily="18" charset="0"/>
                    <a:cs typeface="Times New Roman" panose="02020603050405020304" pitchFamily="18" charset="0"/>
                  </a:rPr>
                  <a:t>A large pipe with a cross-sectional area of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1</m:t>
                    </m:r>
                    <m:sSup>
                      <m:sSupPr>
                        <m:ctrlPr>
                          <a:rPr lang="en-US" sz="2400" b="0" i="1" smtClean="0">
                            <a:solidFill>
                              <a:srgbClr val="242021"/>
                            </a:solidFill>
                            <a:latin typeface="Cambria Math" panose="02040503050406030204" pitchFamily="18" charset="0"/>
                            <a:cs typeface="Times New Roman" panose="02020603050405020304" pitchFamily="18" charset="0"/>
                          </a:rPr>
                        </m:ctrlPr>
                      </m:sSupPr>
                      <m:e>
                        <m:r>
                          <a:rPr lang="en-US" sz="2400" b="0" i="1" smtClean="0">
                            <a:solidFill>
                              <a:srgbClr val="242021"/>
                            </a:solidFill>
                            <a:latin typeface="Cambria Math" panose="02040503050406030204" pitchFamily="18" charset="0"/>
                            <a:cs typeface="Times New Roman" panose="02020603050405020304" pitchFamily="18" charset="0"/>
                          </a:rPr>
                          <m:t>.0</m:t>
                        </m:r>
                        <m:r>
                          <a:rPr lang="en-US" sz="2400" b="0" i="1" smtClean="0">
                            <a:solidFill>
                              <a:srgbClr val="242021"/>
                            </a:solidFill>
                            <a:latin typeface="Cambria Math" panose="02040503050406030204" pitchFamily="18" charset="0"/>
                            <a:cs typeface="Times New Roman" panose="02020603050405020304" pitchFamily="18" charset="0"/>
                          </a:rPr>
                          <m:t>𝑚</m:t>
                        </m:r>
                      </m:e>
                      <m:sup>
                        <m:r>
                          <a:rPr lang="en-US" sz="2400" b="0" i="1" smtClean="0">
                            <a:solidFill>
                              <a:srgbClr val="242021"/>
                            </a:solidFill>
                            <a:latin typeface="Cambria Math" panose="02040503050406030204" pitchFamily="18" charset="0"/>
                            <a:cs typeface="Times New Roman" panose="02020603050405020304" pitchFamily="18" charset="0"/>
                          </a:rPr>
                          <m:t>2</m:t>
                        </m:r>
                      </m:sup>
                    </m:sSup>
                  </m:oMath>
                </a14:m>
                <a:r>
                  <a:rPr lang="en-US" sz="2400" dirty="0">
                    <a:solidFill>
                      <a:srgbClr val="242021"/>
                    </a:solidFill>
                    <a:latin typeface="Times New Roman" panose="02020603050405020304" pitchFamily="18" charset="0"/>
                    <a:cs typeface="Times New Roman" panose="02020603050405020304" pitchFamily="18" charset="0"/>
                  </a:rPr>
                  <a:t> descends </a:t>
                </a:r>
                <a14:m>
                  <m:oMath xmlns:m="http://schemas.openxmlformats.org/officeDocument/2006/math">
                    <m:r>
                      <a:rPr lang="en-US" sz="2400" b="0" i="1" smtClean="0">
                        <a:solidFill>
                          <a:srgbClr val="242021"/>
                        </a:solidFill>
                        <a:latin typeface="Cambria Math" panose="02040503050406030204" pitchFamily="18" charset="0"/>
                        <a:cs typeface="Times New Roman" panose="02020603050405020304" pitchFamily="18" charset="0"/>
                      </a:rPr>
                      <m:t>5.0</m:t>
                    </m:r>
                    <m:r>
                      <a:rPr lang="en-US" sz="2400" b="0" i="1" smtClean="0">
                        <a:solidFill>
                          <a:srgbClr val="242021"/>
                        </a:solidFill>
                        <a:latin typeface="Cambria Math" panose="02040503050406030204" pitchFamily="18" charset="0"/>
                        <a:cs typeface="Times New Roman" panose="02020603050405020304" pitchFamily="18" charset="0"/>
                      </a:rPr>
                      <m:t>𝑚</m:t>
                    </m:r>
                    <m:r>
                      <a:rPr lang="en-US" sz="2400" b="0" i="1" smtClean="0">
                        <a:solidFill>
                          <a:srgbClr val="242021"/>
                        </a:solidFill>
                        <a:latin typeface="Cambria Math" panose="02040503050406030204" pitchFamily="18" charset="0"/>
                        <a:cs typeface="Times New Roman" panose="02020603050405020304" pitchFamily="18" charset="0"/>
                      </a:rPr>
                      <m:t> </m:t>
                    </m:r>
                  </m:oMath>
                </a14:m>
                <a:r>
                  <a:rPr lang="en-US" sz="2400" dirty="0">
                    <a:solidFill>
                      <a:srgbClr val="242021"/>
                    </a:solidFill>
                    <a:latin typeface="Times New Roman" panose="02020603050405020304" pitchFamily="18" charset="0"/>
                    <a:cs typeface="Times New Roman" panose="02020603050405020304" pitchFamily="18" charset="0"/>
                  </a:rPr>
                  <a:t> and narrows to </a:t>
                </a:r>
                <a14:m>
                  <m:oMath xmlns:m="http://schemas.openxmlformats.org/officeDocument/2006/math">
                    <m:r>
                      <a:rPr lang="en-US" sz="2400" i="1" smtClean="0">
                        <a:solidFill>
                          <a:srgbClr val="242021"/>
                        </a:solidFill>
                        <a:latin typeface="Cambria Math" panose="02040503050406030204" pitchFamily="18" charset="0"/>
                        <a:cs typeface="Times New Roman" panose="02020603050405020304" pitchFamily="18" charset="0"/>
                      </a:rPr>
                      <m:t>0</m:t>
                    </m:r>
                    <m:sSup>
                      <m:sSupPr>
                        <m:ctrlPr>
                          <a:rPr lang="en-US" sz="2400" i="1">
                            <a:solidFill>
                              <a:srgbClr val="242021"/>
                            </a:solidFill>
                            <a:latin typeface="Cambria Math" panose="02040503050406030204" pitchFamily="18" charset="0"/>
                            <a:cs typeface="Times New Roman" panose="02020603050405020304" pitchFamily="18" charset="0"/>
                          </a:rPr>
                        </m:ctrlPr>
                      </m:sSupPr>
                      <m:e>
                        <m:r>
                          <a:rPr lang="en-US" sz="2400" i="1">
                            <a:solidFill>
                              <a:srgbClr val="242021"/>
                            </a:solidFill>
                            <a:latin typeface="Cambria Math" panose="02040503050406030204" pitchFamily="18" charset="0"/>
                            <a:cs typeface="Times New Roman" panose="02020603050405020304" pitchFamily="18" charset="0"/>
                          </a:rPr>
                          <m:t>.</m:t>
                        </m:r>
                        <m:r>
                          <a:rPr lang="en-US" sz="2400" b="0" i="1" smtClean="0">
                            <a:solidFill>
                              <a:srgbClr val="242021"/>
                            </a:solidFill>
                            <a:latin typeface="Cambria Math" panose="02040503050406030204" pitchFamily="18" charset="0"/>
                            <a:cs typeface="Times New Roman" panose="02020603050405020304" pitchFamily="18" charset="0"/>
                          </a:rPr>
                          <m:t>5</m:t>
                        </m:r>
                        <m:r>
                          <a:rPr lang="en-US" sz="2400" i="1">
                            <a:solidFill>
                              <a:srgbClr val="242021"/>
                            </a:solidFill>
                            <a:latin typeface="Cambria Math" panose="02040503050406030204" pitchFamily="18" charset="0"/>
                            <a:cs typeface="Times New Roman" panose="02020603050405020304" pitchFamily="18" charset="0"/>
                          </a:rPr>
                          <m:t>𝑚</m:t>
                        </m:r>
                      </m:e>
                      <m:sup>
                        <m:r>
                          <a:rPr lang="en-US" sz="2400" i="1">
                            <a:solidFill>
                              <a:srgbClr val="242021"/>
                            </a:solidFill>
                            <a:latin typeface="Cambria Math" panose="02040503050406030204" pitchFamily="18" charset="0"/>
                            <a:cs typeface="Times New Roman" panose="02020603050405020304" pitchFamily="18" charset="0"/>
                          </a:rPr>
                          <m:t>2</m:t>
                        </m:r>
                      </m:sup>
                    </m:sSup>
                  </m:oMath>
                </a14:m>
                <a:r>
                  <a:rPr lang="en-US" sz="2400" dirty="0">
                    <a:solidFill>
                      <a:srgbClr val="242021"/>
                    </a:solidFill>
                    <a:latin typeface="Times New Roman" panose="02020603050405020304" pitchFamily="18" charset="0"/>
                    <a:cs typeface="Times New Roman" panose="02020603050405020304" pitchFamily="18" charset="0"/>
                  </a:rPr>
                  <a:t>, where it terminates in a valve at point 1. If the pressure at point 2 atmospheric pressure, and the valve is opened wide and water allowed to flow freely, find the speed of the water leaving the pipe.</a:t>
                </a:r>
                <a:r>
                  <a:rPr lang="en-US" sz="2400" dirty="0">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404949" y="1302996"/>
                <a:ext cx="11234057" cy="1569660"/>
              </a:xfrm>
              <a:prstGeom prst="rect">
                <a:avLst/>
              </a:prstGeom>
              <a:blipFill>
                <a:blip r:embed="rId2"/>
                <a:stretch>
                  <a:fillRect l="-814" t="-3113" r="-543" b="-8171"/>
                </a:stretch>
              </a:blipFill>
            </p:spPr>
            <p:txBody>
              <a:bodyPr/>
              <a:lstStyle/>
              <a:p>
                <a:r>
                  <a:rPr lang="en-US">
                    <a:noFill/>
                  </a:rPr>
                  <a:t> </a:t>
                </a:r>
              </a:p>
            </p:txBody>
          </p:sp>
        </mc:Fallback>
      </mc:AlternateContent>
      <p:sp>
        <p:nvSpPr>
          <p:cNvPr id="3"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Bernoulli’s equation    </a:t>
            </a:r>
            <a:endParaRPr lang="en-US" sz="1800" kern="0" dirty="0">
              <a:solidFill>
                <a:sysClr val="windowText" lastClr="000000"/>
              </a:solidFill>
              <a:latin typeface="Baskerville Old Face" pitchFamily="18" charset="0"/>
            </a:endParaRPr>
          </a:p>
        </p:txBody>
      </p:sp>
      <p:sp>
        <p:nvSpPr>
          <p:cNvPr id="5" name="TextBox 4"/>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noProof="0" dirty="0">
                <a:solidFill>
                  <a:prstClr val="black"/>
                </a:solidFill>
                <a:latin typeface="Times New Roman" pitchFamily="18" charset="0"/>
                <a:cs typeface="Times New Roman" pitchFamily="18" charset="0"/>
              </a:rPr>
              <a:t>Bernoulli’s equation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- 3</a:t>
            </a:r>
            <a:r>
              <a:rPr lang="en-US" kern="0" dirty="0">
                <a:solidFill>
                  <a:prstClr val="black"/>
                </a:solidFill>
                <a:latin typeface="Times New Roman" pitchFamily="18" charset="0"/>
                <a:cs typeface="Times New Roman" pitchFamily="18" charset="0"/>
              </a:rPr>
              <a:t>0/34</a:t>
            </a:r>
          </a:p>
        </p:txBody>
      </p:sp>
      <p:sp>
        <p:nvSpPr>
          <p:cNvPr id="7" name="TextBox 6"/>
          <p:cNvSpPr txBox="1"/>
          <p:nvPr/>
        </p:nvSpPr>
        <p:spPr>
          <a:xfrm>
            <a:off x="218079" y="773574"/>
            <a:ext cx="1895071" cy="523220"/>
          </a:xfrm>
          <a:prstGeom prst="rect">
            <a:avLst/>
          </a:prstGeom>
          <a:solidFill>
            <a:schemeClr val="accent4">
              <a:lumMod val="20000"/>
              <a:lumOff val="80000"/>
            </a:schemeClr>
          </a:solid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Example </a:t>
            </a:r>
          </a:p>
        </p:txBody>
      </p:sp>
      <p:pic>
        <p:nvPicPr>
          <p:cNvPr id="8" name="Picture 7"/>
          <p:cNvPicPr>
            <a:picLocks noChangeAspect="1"/>
          </p:cNvPicPr>
          <p:nvPr/>
        </p:nvPicPr>
        <p:blipFill>
          <a:blip r:embed="rId3"/>
          <a:stretch>
            <a:fillRect/>
          </a:stretch>
        </p:blipFill>
        <p:spPr>
          <a:xfrm>
            <a:off x="8274465" y="2571437"/>
            <a:ext cx="3250966" cy="1928269"/>
          </a:xfrm>
          <a:prstGeom prst="rect">
            <a:avLst/>
          </a:prstGeom>
        </p:spPr>
      </p:pic>
      <p:pic>
        <p:nvPicPr>
          <p:cNvPr id="9" name="Picture 8"/>
          <p:cNvPicPr>
            <a:picLocks noChangeAspect="1"/>
          </p:cNvPicPr>
          <p:nvPr/>
        </p:nvPicPr>
        <p:blipFill>
          <a:blip r:embed="rId4"/>
          <a:stretch>
            <a:fillRect/>
          </a:stretch>
        </p:blipFill>
        <p:spPr>
          <a:xfrm>
            <a:off x="948418" y="2943206"/>
            <a:ext cx="4903146" cy="950222"/>
          </a:xfrm>
          <a:prstGeom prst="rect">
            <a:avLst/>
          </a:prstGeom>
        </p:spPr>
      </p:pic>
      <p:pic>
        <p:nvPicPr>
          <p:cNvPr id="10" name="Picture 9"/>
          <p:cNvPicPr>
            <a:picLocks noChangeAspect="1"/>
          </p:cNvPicPr>
          <p:nvPr/>
        </p:nvPicPr>
        <p:blipFill>
          <a:blip r:embed="rId5"/>
          <a:stretch>
            <a:fillRect/>
          </a:stretch>
        </p:blipFill>
        <p:spPr>
          <a:xfrm>
            <a:off x="948418" y="3906491"/>
            <a:ext cx="1435146" cy="815021"/>
          </a:xfrm>
          <a:prstGeom prst="rect">
            <a:avLst/>
          </a:prstGeom>
        </p:spPr>
      </p:pic>
      <p:pic>
        <p:nvPicPr>
          <p:cNvPr id="11" name="Picture 10"/>
          <p:cNvPicPr>
            <a:picLocks noChangeAspect="1"/>
          </p:cNvPicPr>
          <p:nvPr/>
        </p:nvPicPr>
        <p:blipFill>
          <a:blip r:embed="rId6"/>
          <a:stretch>
            <a:fillRect/>
          </a:stretch>
        </p:blipFill>
        <p:spPr>
          <a:xfrm>
            <a:off x="4046626" y="3535571"/>
            <a:ext cx="4114264" cy="1986196"/>
          </a:xfrm>
          <a:prstGeom prst="rect">
            <a:avLst/>
          </a:prstGeom>
        </p:spPr>
      </p:pic>
      <p:pic>
        <p:nvPicPr>
          <p:cNvPr id="12" name="Picture 11"/>
          <p:cNvPicPr>
            <a:picLocks noChangeAspect="1"/>
          </p:cNvPicPr>
          <p:nvPr/>
        </p:nvPicPr>
        <p:blipFill>
          <a:blip r:embed="rId7"/>
          <a:stretch>
            <a:fillRect/>
          </a:stretch>
        </p:blipFill>
        <p:spPr>
          <a:xfrm>
            <a:off x="5496197" y="5628630"/>
            <a:ext cx="1752406" cy="556052"/>
          </a:xfrm>
          <a:prstGeom prst="rect">
            <a:avLst/>
          </a:prstGeom>
        </p:spPr>
      </p:pic>
      <p:sp>
        <p:nvSpPr>
          <p:cNvPr id="14" name="TextBox 13"/>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5" name="TextBox 14"/>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05885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dirty="0">
                <a:solidFill>
                  <a:schemeClr val="tx1"/>
                </a:solidFill>
                <a:latin typeface="Times New Roman" panose="02020603050405020304" pitchFamily="18" charset="0"/>
                <a:cs typeface="Times New Roman" panose="02020603050405020304" pitchFamily="18" charset="0"/>
              </a:rPr>
              <a:t>Stokes’s law and terminal velocity</a:t>
            </a:r>
            <a:endParaRPr lang="en-US" sz="3200" dirty="0">
              <a:solidFill>
                <a:schemeClr val="tx1"/>
              </a:solidFill>
            </a:endParaRPr>
          </a:p>
          <a:p>
            <a:pPr algn="ctr">
              <a:lnSpc>
                <a:spcPct val="100000"/>
              </a:lnSpc>
              <a:spcBef>
                <a:spcPts val="0"/>
              </a:spcBef>
              <a:defRPr/>
            </a:pPr>
            <a:r>
              <a:rPr lang="en-US" sz="3200" kern="0" dirty="0">
                <a:solidFill>
                  <a:srgbClr val="000000"/>
                </a:solidFill>
                <a:latin typeface="Baskerville Old Face" pitchFamily="18" charset="0"/>
              </a:rPr>
              <a:t>    </a:t>
            </a:r>
            <a:endParaRPr lang="en-US" sz="1800" kern="0" dirty="0">
              <a:solidFill>
                <a:sysClr val="windowText" lastClr="000000"/>
              </a:solidFill>
              <a:latin typeface="Baskerville Old Face" pitchFamily="18" charset="0"/>
            </a:endParaRPr>
          </a:p>
        </p:txBody>
      </p:sp>
      <p:sp>
        <p:nvSpPr>
          <p:cNvPr id="5" name="TextBox 4"/>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algn="ctr">
              <a:defRPr/>
            </a:pPr>
            <a:r>
              <a:rPr lang="en-US" dirty="0" err="1">
                <a:latin typeface="Times New Roman" panose="02020603050405020304" pitchFamily="18" charset="0"/>
                <a:cs typeface="Times New Roman" panose="02020603050405020304" pitchFamily="18" charset="0"/>
              </a:rPr>
              <a:t>Stokes’s</a:t>
            </a:r>
            <a:r>
              <a:rPr lang="en-US" dirty="0">
                <a:latin typeface="Times New Roman" panose="02020603050405020304" pitchFamily="18" charset="0"/>
                <a:cs typeface="Times New Roman" panose="02020603050405020304" pitchFamily="18" charset="0"/>
              </a:rPr>
              <a:t> law and terminal velocity</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- 3</a:t>
            </a:r>
            <a:r>
              <a:rPr lang="en-US" kern="0" dirty="0">
                <a:solidFill>
                  <a:prstClr val="black"/>
                </a:solidFill>
                <a:latin typeface="Times New Roman" pitchFamily="18" charset="0"/>
                <a:cs typeface="Times New Roman" pitchFamily="18" charset="0"/>
              </a:rPr>
              <a:t>1/34</a:t>
            </a:r>
          </a:p>
        </p:txBody>
      </p:sp>
      <mc:AlternateContent xmlns:mc="http://schemas.openxmlformats.org/markup-compatibility/2006" xmlns:a14="http://schemas.microsoft.com/office/drawing/2010/main">
        <mc:Choice Requires="a14">
          <p:sp>
            <p:nvSpPr>
              <p:cNvPr id="7" name="Rectangle 6"/>
              <p:cNvSpPr/>
              <p:nvPr/>
            </p:nvSpPr>
            <p:spPr>
              <a:xfrm>
                <a:off x="483636" y="974936"/>
                <a:ext cx="10737358" cy="978729"/>
              </a:xfrm>
              <a:prstGeom prst="rect">
                <a:avLst/>
              </a:prstGeom>
              <a:solidFill>
                <a:schemeClr val="accent6">
                  <a:lumMod val="20000"/>
                  <a:lumOff val="80000"/>
                </a:schemeClr>
              </a:solidFill>
            </p:spPr>
            <p:txBody>
              <a:bodyPr wrap="square">
                <a:spAutoFit/>
              </a:bodyPr>
              <a:lstStyle/>
              <a:p>
                <a:pPr marL="342900" indent="-342900">
                  <a:lnSpc>
                    <a:spcPct val="8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When an object (sphere with radius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falls through a viscous medium, three forces act on it, as shown in Figure: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𝐹</m:t>
                        </m:r>
                      </m:e>
                      <m:sub>
                        <m:r>
                          <a:rPr lang="en-US" sz="2400" b="0" i="1" smtClean="0">
                            <a:latin typeface="Cambria Math" panose="02040503050406030204" pitchFamily="18" charset="0"/>
                            <a:cs typeface="Times New Roman" panose="02020603050405020304" pitchFamily="18" charset="0"/>
                          </a:rPr>
                          <m:t>𝑟</m:t>
                        </m:r>
                      </m:sub>
                    </m:sSub>
                  </m:oMath>
                </a14:m>
                <a:r>
                  <a:rPr lang="en-US" sz="2400" dirty="0">
                    <a:latin typeface="Times New Roman" panose="02020603050405020304" pitchFamily="18" charset="0"/>
                    <a:cs typeface="Times New Roman" panose="02020603050405020304" pitchFamily="18" charset="0"/>
                  </a:rPr>
                  <a:t>, the force of friction;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𝐹</m:t>
                        </m:r>
                      </m:e>
                      <m:sub>
                        <m:r>
                          <a:rPr lang="en-US" sz="2400" b="0" i="1" smtClean="0">
                            <a:latin typeface="Cambria Math" panose="02040503050406030204" pitchFamily="18" charset="0"/>
                            <a:cs typeface="Times New Roman" panose="02020603050405020304" pitchFamily="18" charset="0"/>
                          </a:rPr>
                          <m:t>𝐵</m:t>
                        </m:r>
                      </m:sub>
                    </m:sSub>
                    <m:r>
                      <a:rPr lang="en-US" sz="2400" b="1" i="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the buoyant force of the fluid;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latin typeface="Times New Roman" panose="02020603050405020304" pitchFamily="18" charset="0"/>
                    <a:cs typeface="Times New Roman" panose="02020603050405020304" pitchFamily="18" charset="0"/>
                  </a:rPr>
                  <a:t>, the force of gravity acting on the sphere. </a:t>
                </a:r>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83636" y="974936"/>
                <a:ext cx="10737358" cy="978729"/>
              </a:xfrm>
              <a:prstGeom prst="rect">
                <a:avLst/>
              </a:prstGeom>
              <a:blipFill>
                <a:blip r:embed="rId2"/>
                <a:stretch>
                  <a:fillRect l="-738" t="-12500" r="-795" b="-1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83636" y="2162354"/>
                <a:ext cx="8030665" cy="984180"/>
              </a:xfrm>
              <a:prstGeom prst="rect">
                <a:avLst/>
              </a:prstGeom>
              <a:solidFill>
                <a:schemeClr val="accent2">
                  <a:lumMod val="20000"/>
                  <a:lumOff val="80000"/>
                </a:schemeClr>
              </a:solidFill>
            </p:spPr>
            <p:txBody>
              <a:bodyPr wrap="square">
                <a:spAutoFit/>
              </a:bodyPr>
              <a:lstStyle/>
              <a:p>
                <a:pPr marL="342900" indent="-342900">
                  <a:lnSpc>
                    <a:spcPct val="8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magnitude of the resistive force on the object of radius </a:t>
                </a:r>
                <a:r>
                  <a:rPr lang="en-US" sz="2400" i="1" dirty="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falling slowly through a fluid of viscosity </a:t>
                </a:r>
                <a14:m>
                  <m:oMath xmlns:m="http://schemas.openxmlformats.org/officeDocument/2006/math">
                    <m:r>
                      <m:rPr>
                        <m:sty m:val="p"/>
                      </m:rPr>
                      <a:rPr lang="el-GR" sz="2400" i="1" smtClean="0">
                        <a:latin typeface="Cambria Math" panose="02040503050406030204" pitchFamily="18" charset="0"/>
                        <a:cs typeface="Times New Roman" panose="02020603050405020304" pitchFamily="18" charset="0"/>
                      </a:rPr>
                      <m:t>η</m:t>
                    </m:r>
                  </m:oMath>
                </a14:m>
                <a:r>
                  <a:rPr lang="en-US" sz="2400" dirty="0">
                    <a:latin typeface="Times New Roman" panose="02020603050405020304" pitchFamily="18" charset="0"/>
                    <a:cs typeface="Times New Roman" panose="02020603050405020304" pitchFamily="18" charset="0"/>
                  </a:rPr>
                  <a:t> with speed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𝑣</m:t>
                    </m:r>
                  </m:oMath>
                </a14:m>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given by </a:t>
                </a:r>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83636" y="2162354"/>
                <a:ext cx="8030665" cy="984180"/>
              </a:xfrm>
              <a:prstGeom prst="rect">
                <a:avLst/>
              </a:prstGeom>
              <a:blipFill>
                <a:blip r:embed="rId3"/>
                <a:stretch>
                  <a:fillRect l="-986" t="-12422" r="-759" b="-13043"/>
                </a:stretch>
              </a:blipFill>
            </p:spPr>
            <p:txBody>
              <a:bodyPr/>
              <a:lstStyle/>
              <a:p>
                <a:r>
                  <a:rPr lang="en-US">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4301" y="1974705"/>
            <a:ext cx="2706693" cy="278136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096569" y="3457941"/>
                <a:ext cx="1514617" cy="369332"/>
              </a:xfrm>
              <a:prstGeom prst="rect">
                <a:avLst/>
              </a:prstGeom>
              <a:solidFill>
                <a:schemeClr val="accent1">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=6</m:t>
                      </m:r>
                      <m:r>
                        <a:rPr lang="en-US" sz="2400" b="0" i="1" smtClean="0">
                          <a:latin typeface="Cambria Math" panose="02040503050406030204" pitchFamily="18" charset="0"/>
                          <a:ea typeface="Cambria Math" panose="02040503050406030204" pitchFamily="18" charset="0"/>
                        </a:rPr>
                        <m:t>𝜋</m:t>
                      </m:r>
                      <m:r>
                        <m:rPr>
                          <m:sty m:val="p"/>
                        </m:rPr>
                        <a:rPr lang="el-GR" sz="2400" b="0" i="1" smtClean="0">
                          <a:latin typeface="Cambria Math" panose="02040503050406030204" pitchFamily="18" charset="0"/>
                          <a:ea typeface="Cambria Math" panose="02040503050406030204" pitchFamily="18" charset="0"/>
                        </a:rPr>
                        <m:t>η</m:t>
                      </m:r>
                      <m:r>
                        <a:rPr lang="en-US" sz="2400" b="0" i="1" smtClean="0">
                          <a:latin typeface="Cambria Math" panose="02040503050406030204" pitchFamily="18" charset="0"/>
                          <a:ea typeface="Cambria Math" panose="02040503050406030204" pitchFamily="18" charset="0"/>
                        </a:rPr>
                        <m:t>𝑟𝑣</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096569" y="3457941"/>
                <a:ext cx="1514617" cy="369332"/>
              </a:xfrm>
              <a:prstGeom prst="rect">
                <a:avLst/>
              </a:prstGeom>
              <a:blipFill>
                <a:blip r:embed="rId5"/>
                <a:stretch>
                  <a:fillRect l="-6452" r="-4435" b="-26230"/>
                </a:stretch>
              </a:blipFill>
            </p:spPr>
            <p:txBody>
              <a:bodyPr/>
              <a:lstStyle/>
              <a:p>
                <a:r>
                  <a:rPr lang="en-US">
                    <a:noFill/>
                  </a:rPr>
                  <a:t> </a:t>
                </a:r>
              </a:p>
            </p:txBody>
          </p:sp>
        </mc:Fallback>
      </mc:AlternateContent>
      <p:sp>
        <p:nvSpPr>
          <p:cNvPr id="11" name="Rectangle 10"/>
          <p:cNvSpPr/>
          <p:nvPr/>
        </p:nvSpPr>
        <p:spPr>
          <a:xfrm>
            <a:off x="4948645" y="3443767"/>
            <a:ext cx="2294710" cy="461665"/>
          </a:xfrm>
          <a:prstGeom prst="rect">
            <a:avLst/>
          </a:prstGeom>
          <a:solidFill>
            <a:schemeClr val="accent1">
              <a:lumMod val="20000"/>
              <a:lumOff val="80000"/>
            </a:schemeClr>
          </a:solidFill>
        </p:spPr>
        <p:txBody>
          <a:bodyPr wrap="square">
            <a:spAutoFit/>
          </a:bodyPr>
          <a:lstStyle/>
          <a:p>
            <a:r>
              <a:rPr lang="en-US" sz="2400" b="1" dirty="0">
                <a:solidFill>
                  <a:srgbClr val="242021"/>
                </a:solidFill>
                <a:latin typeface="Times New Roman" panose="02020603050405020304" pitchFamily="18" charset="0"/>
                <a:cs typeface="Times New Roman" panose="02020603050405020304" pitchFamily="18" charset="0"/>
              </a:rPr>
              <a:t>Stokes’s law</a:t>
            </a: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2" name="Rectangle 11"/>
              <p:cNvSpPr/>
              <p:nvPr/>
            </p:nvSpPr>
            <p:spPr>
              <a:xfrm>
                <a:off x="405259" y="4479972"/>
                <a:ext cx="7301827" cy="461665"/>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magnitude of weight of the object  </a:t>
                </a:r>
                <a14:m>
                  <m:oMath xmlns:m="http://schemas.openxmlformats.org/officeDocument/2006/math">
                    <m:r>
                      <a:rPr lang="en-US" sz="2400" b="0" i="1" smtClean="0">
                        <a:latin typeface="Cambria Math" panose="02040503050406030204" pitchFamily="18" charset="0"/>
                      </a:rPr>
                      <m:t>𝑊</m:t>
                    </m:r>
                  </m:oMath>
                </a14:m>
                <a:r>
                  <a:rPr lang="en-US" sz="2400" dirty="0">
                    <a:latin typeface="Times New Roman" panose="02020603050405020304" pitchFamily="18" charset="0"/>
                    <a:cs typeface="Times New Roman" panose="02020603050405020304" pitchFamily="18" charset="0"/>
                  </a:rPr>
                  <a:t> is given by </a:t>
                </a:r>
                <a:endParaRPr lang="en-US" altLang="en-US" sz="24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05259" y="4479972"/>
                <a:ext cx="7301827" cy="461665"/>
              </a:xfrm>
              <a:prstGeom prst="rect">
                <a:avLst/>
              </a:prstGeom>
              <a:blipFill>
                <a:blip r:embed="rId6"/>
                <a:stretch>
                  <a:fillRect l="-108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73811" y="5361983"/>
                <a:ext cx="2496079" cy="617605"/>
              </a:xfrm>
              <a:prstGeom prst="rect">
                <a:avLst/>
              </a:prstGeom>
              <a:solidFill>
                <a:schemeClr val="accent1">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𝑔𝑉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3</m:t>
                              </m:r>
                            </m:sup>
                          </m:sSup>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973811" y="5361983"/>
                <a:ext cx="2496079" cy="617605"/>
              </a:xfrm>
              <a:prstGeom prst="rect">
                <a:avLst/>
              </a:prstGeom>
              <a:blipFill>
                <a:blip r:embed="rId7"/>
                <a:stretch>
                  <a:fillRect/>
                </a:stretch>
              </a:blipFill>
            </p:spPr>
            <p:txBody>
              <a:bodyPr/>
              <a:lstStyle/>
              <a:p>
                <a:r>
                  <a:rPr lang="en-US">
                    <a:noFill/>
                  </a:rPr>
                  <a:t> </a:t>
                </a:r>
              </a:p>
            </p:txBody>
          </p:sp>
        </mc:Fallback>
      </mc:AlternateContent>
      <p:sp>
        <p:nvSpPr>
          <p:cNvPr id="15" name="TextBox 1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6" name="TextBox 15"/>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559445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dirty="0">
                <a:solidFill>
                  <a:schemeClr val="tx1"/>
                </a:solidFill>
                <a:latin typeface="Times New Roman" panose="02020603050405020304" pitchFamily="18" charset="0"/>
                <a:cs typeface="Times New Roman" panose="02020603050405020304" pitchFamily="18" charset="0"/>
              </a:rPr>
              <a:t>Stokes’s law and terminal velocity</a:t>
            </a:r>
            <a:endParaRPr lang="en-US" sz="3200" dirty="0">
              <a:solidFill>
                <a:schemeClr val="tx1"/>
              </a:solidFill>
            </a:endParaRPr>
          </a:p>
          <a:p>
            <a:pPr algn="ctr">
              <a:lnSpc>
                <a:spcPct val="100000"/>
              </a:lnSpc>
              <a:spcBef>
                <a:spcPts val="0"/>
              </a:spcBef>
              <a:defRPr/>
            </a:pPr>
            <a:r>
              <a:rPr lang="en-US" sz="3200" kern="0" dirty="0">
                <a:solidFill>
                  <a:srgbClr val="000000"/>
                </a:solidFill>
                <a:latin typeface="Baskerville Old Face" pitchFamily="18" charset="0"/>
              </a:rPr>
              <a:t>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algn="ctr">
              <a:defRPr/>
            </a:pPr>
            <a:r>
              <a:rPr lang="en-US" dirty="0" err="1">
                <a:latin typeface="Times New Roman" panose="02020603050405020304" pitchFamily="18" charset="0"/>
                <a:cs typeface="Times New Roman" panose="02020603050405020304" pitchFamily="18" charset="0"/>
              </a:rPr>
              <a:t>Stokes’s</a:t>
            </a:r>
            <a:r>
              <a:rPr lang="en-US" dirty="0">
                <a:latin typeface="Times New Roman" panose="02020603050405020304" pitchFamily="18" charset="0"/>
                <a:cs typeface="Times New Roman" panose="02020603050405020304" pitchFamily="18" charset="0"/>
              </a:rPr>
              <a:t> law and terminal velocity</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- 2</a:t>
            </a:r>
            <a:r>
              <a:rPr lang="en-US" kern="0" dirty="0">
                <a:solidFill>
                  <a:prstClr val="black"/>
                </a:solidFill>
                <a:latin typeface="Times New Roman" pitchFamily="18" charset="0"/>
                <a:cs typeface="Times New Roman" pitchFamily="18" charset="0"/>
              </a:rPr>
              <a:t>2/34</a:t>
            </a:r>
          </a:p>
        </p:txBody>
      </p:sp>
      <mc:AlternateContent xmlns:mc="http://schemas.openxmlformats.org/markup-compatibility/2006" xmlns:a14="http://schemas.microsoft.com/office/drawing/2010/main">
        <mc:Choice Requires="a14">
          <p:sp>
            <p:nvSpPr>
              <p:cNvPr id="6" name="TextBox 5"/>
              <p:cNvSpPr txBox="1"/>
              <p:nvPr/>
            </p:nvSpPr>
            <p:spPr>
              <a:xfrm>
                <a:off x="3959426" y="1705483"/>
                <a:ext cx="2832314" cy="617605"/>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𝑓</m:t>
                          </m:r>
                        </m:sub>
                      </m:sSub>
                      <m:r>
                        <a:rPr lang="en-US" b="0" i="1" smtClean="0">
                          <a:latin typeface="Cambria Math" panose="02040503050406030204" pitchFamily="18" charset="0"/>
                        </a:rPr>
                        <m:t>𝑔𝑉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𝑓</m:t>
                          </m:r>
                          <m:r>
                            <a:rPr lang="en-US" b="0" i="1" smtClean="0">
                              <a:latin typeface="Cambria Math" panose="02040503050406030204" pitchFamily="18" charset="0"/>
                            </a:rPr>
                            <m:t> </m:t>
                          </m:r>
                        </m:sub>
                      </m:sSub>
                      <m:r>
                        <a:rPr lang="en-US" b="0" i="1" smtClean="0">
                          <a:latin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4</m:t>
                              </m:r>
                            </m:num>
                            <m:den>
                              <m:r>
                                <a:rPr lang="en-US" i="1">
                                  <a:latin typeface="Cambria Math" panose="02040503050406030204" pitchFamily="18" charset="0"/>
                                  <a:ea typeface="Cambria Math" panose="02040503050406030204" pitchFamily="18" charset="0"/>
                                </a:rPr>
                                <m:t>3</m:t>
                              </m:r>
                            </m:den>
                          </m:f>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3</m:t>
                              </m:r>
                            </m:sup>
                          </m:sSup>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959426" y="1705483"/>
                <a:ext cx="2832314" cy="617605"/>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311851" y="755096"/>
            <a:ext cx="11222037" cy="830997"/>
          </a:xfrm>
          <a:prstGeom prst="rect">
            <a:avLst/>
          </a:prstGeom>
          <a:solidFill>
            <a:schemeClr val="accent3">
              <a:lumMod val="20000"/>
              <a:lumOff val="80000"/>
            </a:schemeClr>
          </a:solid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According to Archimedes' principle, the magnitude of the buoyant force is equal to the weight of the fluid displaced by the sphere, </a:t>
            </a:r>
          </a:p>
        </p:txBody>
      </p:sp>
      <mc:AlternateContent xmlns:mc="http://schemas.openxmlformats.org/markup-compatibility/2006" xmlns:a14="http://schemas.microsoft.com/office/drawing/2010/main">
        <mc:Choice Requires="a14">
          <p:sp>
            <p:nvSpPr>
              <p:cNvPr id="8" name="Rectangle 7"/>
              <p:cNvSpPr/>
              <p:nvPr/>
            </p:nvSpPr>
            <p:spPr>
              <a:xfrm>
                <a:off x="322389" y="2465517"/>
                <a:ext cx="11305467" cy="1200329"/>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At the instant the sphere begins to fall, the force of friction is zero because the speed of the sphere is zero. As the sphere accelerates, its speed increases and so does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𝐹</m:t>
                        </m:r>
                      </m:e>
                      <m:sub>
                        <m:r>
                          <a:rPr lang="en-US" sz="2400" b="0" i="1" smtClean="0">
                            <a:latin typeface="Cambria Math" panose="02040503050406030204" pitchFamily="18" charset="0"/>
                            <a:cs typeface="Times New Roman" panose="02020603050405020304" pitchFamily="18" charset="0"/>
                          </a:rPr>
                          <m:t>𝑟</m:t>
                        </m:r>
                      </m:sub>
                    </m:sSub>
                  </m:oMath>
                </a14:m>
                <a:r>
                  <a:rPr lang="en-US" sz="2400" dirty="0">
                    <a:latin typeface="Times New Roman" panose="02020603050405020304" pitchFamily="18" charset="0"/>
                    <a:cs typeface="Times New Roman" panose="02020603050405020304" pitchFamily="18" charset="0"/>
                  </a:rPr>
                  <a:t>. Finally, </a:t>
                </a:r>
                <a:r>
                  <a:rPr lang="en-US" sz="2400" i="1" dirty="0">
                    <a:latin typeface="Times New Roman" panose="02020603050405020304" pitchFamily="18" charset="0"/>
                    <a:cs typeface="Times New Roman" panose="02020603050405020304" pitchFamily="18" charset="0"/>
                  </a:rPr>
                  <a:t>at a speed called the terminal speed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𝑣</m:t>
                    </m:r>
                  </m:oMath>
                </a14:m>
                <a:r>
                  <a:rPr lang="en-US" sz="2400" i="1" dirty="0">
                    <a:latin typeface="Times New Roman" panose="02020603050405020304" pitchFamily="18" charset="0"/>
                    <a:cs typeface="Times New Roman" panose="02020603050405020304" pitchFamily="18" charset="0"/>
                  </a:rPr>
                  <a:t>, the net force goes to zero. </a:t>
                </a:r>
              </a:p>
            </p:txBody>
          </p:sp>
        </mc:Choice>
        <mc:Fallback xmlns="">
          <p:sp>
            <p:nvSpPr>
              <p:cNvPr id="8" name="Rectangle 7"/>
              <p:cNvSpPr>
                <a:spLocks noRot="1" noChangeAspect="1" noMove="1" noResize="1" noEditPoints="1" noAdjustHandles="1" noChangeArrowheads="1" noChangeShapeType="1" noTextEdit="1"/>
              </p:cNvSpPr>
              <p:nvPr/>
            </p:nvSpPr>
            <p:spPr>
              <a:xfrm>
                <a:off x="322389" y="2465517"/>
                <a:ext cx="11305467" cy="1200329"/>
              </a:xfrm>
              <a:prstGeom prst="rect">
                <a:avLst/>
              </a:prstGeom>
              <a:blipFill>
                <a:blip r:embed="rId3"/>
                <a:stretch>
                  <a:fillRect l="-755" t="-4061" r="-216"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364376" y="3865574"/>
                <a:ext cx="1487587" cy="369332"/>
              </a:xfrm>
              <a:prstGeom prst="rect">
                <a:avLst/>
              </a:prstGeom>
              <a:solidFill>
                <a:schemeClr val="accent1">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𝑊</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364376" y="3865574"/>
                <a:ext cx="148758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15621" y="4417723"/>
                <a:ext cx="4741143" cy="700385"/>
              </a:xfrm>
              <a:prstGeom prst="rect">
                <a:avLst/>
              </a:prstGeom>
              <a:solidFill>
                <a:schemeClr val="accent1">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6</m:t>
                      </m:r>
                      <m:r>
                        <a:rPr lang="en-US" sz="2400" b="0" i="1" smtClean="0">
                          <a:latin typeface="Cambria Math" panose="02040503050406030204" pitchFamily="18" charset="0"/>
                          <a:ea typeface="Cambria Math" panose="02040503050406030204" pitchFamily="18" charset="0"/>
                        </a:rPr>
                        <m:t>𝜋</m:t>
                      </m:r>
                      <m:r>
                        <m:rPr>
                          <m:sty m:val="p"/>
                        </m:rPr>
                        <a:rPr lang="el-GR" sz="2400" b="0" i="1" smtClean="0">
                          <a:latin typeface="Cambria Math" panose="02040503050406030204" pitchFamily="18" charset="0"/>
                          <a:ea typeface="Cambria Math" panose="02040503050406030204" pitchFamily="18" charset="0"/>
                        </a:rPr>
                        <m:t>η</m:t>
                      </m:r>
                      <m:r>
                        <a:rPr lang="en-US" sz="2400" b="0" i="1" smtClean="0">
                          <a:latin typeface="Cambria Math" panose="02040503050406030204" pitchFamily="18" charset="0"/>
                          <a:ea typeface="Cambria Math" panose="02040503050406030204" pitchFamily="18" charset="0"/>
                        </a:rPr>
                        <m:t>𝑟𝑣</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𝑓</m:t>
                          </m:r>
                          <m:r>
                            <a:rPr lang="en-US" sz="2400" i="1">
                              <a:latin typeface="Cambria Math" panose="02040503050406030204" pitchFamily="18" charset="0"/>
                            </a:rPr>
                            <m:t> </m:t>
                          </m:r>
                        </m:sub>
                      </m:sSub>
                      <m:r>
                        <a:rPr lang="en-US" sz="2400" i="1">
                          <a:latin typeface="Cambria Math" panose="02040503050406030204" pitchFamily="18" charset="0"/>
                        </a:rPr>
                        <m:t>𝑔</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𝑟</m:t>
                              </m:r>
                            </m:e>
                            <m:sup>
                              <m:r>
                                <a:rPr lang="en-US" sz="2400" i="1">
                                  <a:latin typeface="Cambria Math" panose="02040503050406030204" pitchFamily="18" charset="0"/>
                                  <a:ea typeface="Cambria Math" panose="02040503050406030204" pitchFamily="18" charset="0"/>
                                </a:rPr>
                                <m:t>3</m:t>
                              </m:r>
                            </m:sup>
                          </m:sSup>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𝜌</m:t>
                      </m:r>
                      <m:r>
                        <a:rPr lang="en-US" sz="2400" i="1">
                          <a:latin typeface="Cambria Math" panose="02040503050406030204" pitchFamily="18" charset="0"/>
                          <a:ea typeface="Cambria Math" panose="02040503050406030204" pitchFamily="18" charset="0"/>
                        </a:rPr>
                        <m:t>𝑔</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num>
                            <m:den>
                              <m:r>
                                <a:rPr lang="en-US" sz="2400" i="1">
                                  <a:latin typeface="Cambria Math" panose="02040503050406030204" pitchFamily="18" charset="0"/>
                                  <a:ea typeface="Cambria Math" panose="02040503050406030204" pitchFamily="18" charset="0"/>
                                </a:rPr>
                                <m:t>3</m:t>
                              </m:r>
                            </m:den>
                          </m:f>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𝑟</m:t>
                              </m:r>
                            </m:e>
                            <m:sup>
                              <m:r>
                                <a:rPr lang="en-US" sz="2400" i="1">
                                  <a:latin typeface="Cambria Math" panose="02040503050406030204" pitchFamily="18" charset="0"/>
                                  <a:ea typeface="Cambria Math" panose="02040503050406030204" pitchFamily="18" charset="0"/>
                                </a:rPr>
                                <m:t>3</m:t>
                              </m:r>
                            </m:sup>
                          </m:sSup>
                        </m:e>
                      </m:d>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115621" y="4417723"/>
                <a:ext cx="4741143" cy="7003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115622" y="5415424"/>
                <a:ext cx="2736342" cy="803361"/>
              </a:xfrm>
              <a:prstGeom prst="rect">
                <a:avLst/>
              </a:prstGeom>
              <a:solidFill>
                <a:srgbClr val="FFFF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𝑔</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𝑟</m:t>
                              </m:r>
                            </m:e>
                            <m:sup>
                              <m:r>
                                <a:rPr lang="en-US" sz="2400" b="0" i="1" smtClean="0">
                                  <a:latin typeface="Cambria Math" panose="02040503050406030204" pitchFamily="18" charset="0"/>
                                  <a:ea typeface="Cambria Math" panose="02040503050406030204" pitchFamily="18" charset="0"/>
                                </a:rPr>
                                <m:t>2</m:t>
                              </m:r>
                            </m:sup>
                          </m:sSup>
                        </m:num>
                        <m:den>
                          <m:r>
                            <a:rPr lang="en-US" sz="2400" b="0" i="1" smtClean="0">
                              <a:latin typeface="Cambria Math" panose="02040503050406030204" pitchFamily="18" charset="0"/>
                              <a:ea typeface="Cambria Math" panose="02040503050406030204" pitchFamily="18" charset="0"/>
                            </a:rPr>
                            <m:t>9</m:t>
                          </m:r>
                          <m:r>
                            <m:rPr>
                              <m:sty m:val="p"/>
                            </m:rPr>
                            <a:rPr lang="el-GR" sz="2400" i="1">
                              <a:latin typeface="Cambria Math" panose="02040503050406030204" pitchFamily="18" charset="0"/>
                              <a:ea typeface="Cambria Math" panose="02040503050406030204" pitchFamily="18" charset="0"/>
                            </a:rPr>
                            <m:t>η</m:t>
                          </m:r>
                        </m:den>
                      </m:f>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𝑓</m:t>
                              </m:r>
                            </m:sub>
                          </m:sSub>
                        </m:e>
                      </m:d>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115622" y="5415424"/>
                <a:ext cx="2736342" cy="803361"/>
              </a:xfrm>
              <a:prstGeom prst="rect">
                <a:avLst/>
              </a:prstGeom>
              <a:blipFill>
                <a:blip r:embed="rId6"/>
                <a:stretch>
                  <a:fillRect/>
                </a:stretch>
              </a:blipFill>
            </p:spPr>
            <p:txBody>
              <a:bodyPr/>
              <a:lstStyle/>
              <a:p>
                <a:r>
                  <a:rPr lang="en-US">
                    <a:noFill/>
                  </a:rPr>
                  <a:t> </a:t>
                </a:r>
              </a:p>
            </p:txBody>
          </p:sp>
        </mc:Fallback>
      </mc:AlternateContent>
      <p:sp>
        <p:nvSpPr>
          <p:cNvPr id="14" name="TextBox 13"/>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5" name="TextBox 14"/>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010396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48194" y="1313544"/>
                <a:ext cx="10972800" cy="830997"/>
              </a:xfrm>
              <a:prstGeom prst="rect">
                <a:avLst/>
              </a:prstGeom>
            </p:spPr>
            <p:txBody>
              <a:bodyPr wrap="square">
                <a:spAutoFit/>
              </a:bodyPr>
              <a:lstStyle/>
              <a:p>
                <a:r>
                  <a:rPr lang="en-US" sz="2400" dirty="0">
                    <a:solidFill>
                      <a:srgbClr val="242021"/>
                    </a:solidFill>
                    <a:latin typeface="Times New Roman" panose="02020603050405020304" pitchFamily="18" charset="0"/>
                    <a:cs typeface="Times New Roman" panose="02020603050405020304" pitchFamily="18" charset="0"/>
                  </a:rPr>
                  <a:t>Small spheres of diameter </a:t>
                </a:r>
                <a14:m>
                  <m:oMath xmlns:m="http://schemas.openxmlformats.org/officeDocument/2006/math">
                    <m:r>
                      <a:rPr lang="en-US" sz="2400" b="0" i="1" smtClean="0">
                        <a:solidFill>
                          <a:srgbClr val="242021"/>
                        </a:solidFill>
                        <a:latin typeface="Cambria Math" panose="02040503050406030204" pitchFamily="18" charset="0"/>
                      </a:rPr>
                      <m:t>1.0</m:t>
                    </m:r>
                    <m:r>
                      <a:rPr lang="en-US" sz="2400" b="0" i="1" smtClean="0">
                        <a:solidFill>
                          <a:srgbClr val="242021"/>
                        </a:solidFill>
                        <a:latin typeface="Cambria Math" panose="02040503050406030204" pitchFamily="18" charset="0"/>
                      </a:rPr>
                      <m:t>𝑚𝑚</m:t>
                    </m:r>
                  </m:oMath>
                </a14:m>
                <a:r>
                  <a:rPr lang="en-US" sz="2400" dirty="0">
                    <a:solidFill>
                      <a:srgbClr val="242021"/>
                    </a:solidFill>
                    <a:latin typeface="Times New Roman" panose="02020603050405020304" pitchFamily="18" charset="0"/>
                    <a:cs typeface="Times New Roman" panose="02020603050405020304" pitchFamily="18" charset="0"/>
                  </a:rPr>
                  <a:t> fall through 20°C water with a terminal speed of </a:t>
                </a:r>
                <a14:m>
                  <m:oMath xmlns:m="http://schemas.openxmlformats.org/officeDocument/2006/math">
                    <m:r>
                      <a:rPr lang="en-US" sz="2400" b="0" i="1" smtClean="0">
                        <a:solidFill>
                          <a:srgbClr val="242021"/>
                        </a:solidFill>
                        <a:latin typeface="Cambria Math" panose="02040503050406030204" pitchFamily="18" charset="0"/>
                      </a:rPr>
                      <m:t>1.1</m:t>
                    </m:r>
                    <m:r>
                      <a:rPr lang="en-US" sz="2400" b="0" i="1" smtClean="0">
                        <a:solidFill>
                          <a:srgbClr val="242021"/>
                        </a:solidFill>
                        <a:latin typeface="Cambria Math" panose="02040503050406030204" pitchFamily="18" charset="0"/>
                      </a:rPr>
                      <m:t>𝑐𝑚</m:t>
                    </m:r>
                    <m:r>
                      <a:rPr lang="en-US" sz="2400" b="0" i="1" smtClean="0">
                        <a:solidFill>
                          <a:srgbClr val="242021"/>
                        </a:solidFill>
                        <a:latin typeface="Cambria Math" panose="02040503050406030204" pitchFamily="18" charset="0"/>
                      </a:rPr>
                      <m:t>/</m:t>
                    </m:r>
                    <m:r>
                      <a:rPr lang="en-US" sz="2400" b="0" i="1" smtClean="0">
                        <a:solidFill>
                          <a:srgbClr val="242021"/>
                        </a:solidFill>
                        <a:latin typeface="Cambria Math" panose="02040503050406030204" pitchFamily="18" charset="0"/>
                      </a:rPr>
                      <m:t>𝑠</m:t>
                    </m:r>
                  </m:oMath>
                </a14:m>
                <a:r>
                  <a:rPr lang="en-US" sz="2400" dirty="0">
                    <a:solidFill>
                      <a:srgbClr val="242021"/>
                    </a:solidFill>
                    <a:latin typeface="Times New Roman" panose="02020603050405020304" pitchFamily="18" charset="0"/>
                    <a:cs typeface="Times New Roman" panose="02020603050405020304" pitchFamily="18" charset="0"/>
                  </a:rPr>
                  <a:t>. Calculate the density of the spheres.</a:t>
                </a:r>
                <a:r>
                  <a:rPr lang="en-US" sz="2400" dirty="0">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248194" y="1313544"/>
                <a:ext cx="10972800" cy="830997"/>
              </a:xfrm>
              <a:prstGeom prst="rect">
                <a:avLst/>
              </a:prstGeom>
              <a:blipFill>
                <a:blip r:embed="rId2"/>
                <a:stretch>
                  <a:fillRect l="-889" t="-5839" b="-15328"/>
                </a:stretch>
              </a:blipFill>
            </p:spPr>
            <p:txBody>
              <a:bodyPr/>
              <a:lstStyle/>
              <a:p>
                <a:r>
                  <a:rPr lang="en-US">
                    <a:noFill/>
                  </a:rPr>
                  <a:t> </a:t>
                </a:r>
              </a:p>
            </p:txBody>
          </p:sp>
        </mc:Fallback>
      </mc:AlternateContent>
      <p:sp>
        <p:nvSpPr>
          <p:cNvPr id="3"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dirty="0">
                <a:solidFill>
                  <a:schemeClr val="tx1"/>
                </a:solidFill>
                <a:latin typeface="Times New Roman" panose="02020603050405020304" pitchFamily="18" charset="0"/>
                <a:cs typeface="Times New Roman" panose="02020603050405020304" pitchFamily="18" charset="0"/>
              </a:rPr>
              <a:t>Stokes’s law and terminal velocity</a:t>
            </a:r>
            <a:endParaRPr lang="en-US" sz="3200" dirty="0">
              <a:solidFill>
                <a:schemeClr val="tx1"/>
              </a:solidFill>
            </a:endParaRPr>
          </a:p>
          <a:p>
            <a:pPr algn="ctr">
              <a:lnSpc>
                <a:spcPct val="100000"/>
              </a:lnSpc>
              <a:spcBef>
                <a:spcPts val="0"/>
              </a:spcBef>
              <a:defRPr/>
            </a:pPr>
            <a:r>
              <a:rPr lang="en-US" sz="3200" kern="0" dirty="0">
                <a:solidFill>
                  <a:srgbClr val="000000"/>
                </a:solidFill>
                <a:latin typeface="Baskerville Old Face" pitchFamily="18" charset="0"/>
              </a:rPr>
              <a:t>    </a:t>
            </a:r>
            <a:endParaRPr lang="en-US" sz="1800" kern="0" dirty="0">
              <a:solidFill>
                <a:sysClr val="windowText" lastClr="000000"/>
              </a:solidFill>
              <a:latin typeface="Baskerville Old Face" pitchFamily="18" charset="0"/>
            </a:endParaRPr>
          </a:p>
        </p:txBody>
      </p:sp>
      <p:sp>
        <p:nvSpPr>
          <p:cNvPr id="5" name="TextBox 4"/>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algn="ctr">
              <a:defRPr/>
            </a:pPr>
            <a:r>
              <a:rPr lang="en-US" dirty="0" err="1">
                <a:latin typeface="Times New Roman" panose="02020603050405020304" pitchFamily="18" charset="0"/>
                <a:cs typeface="Times New Roman" panose="02020603050405020304" pitchFamily="18" charset="0"/>
              </a:rPr>
              <a:t>Stokes’s</a:t>
            </a:r>
            <a:r>
              <a:rPr lang="en-US" dirty="0">
                <a:latin typeface="Times New Roman" panose="02020603050405020304" pitchFamily="18" charset="0"/>
                <a:cs typeface="Times New Roman" panose="02020603050405020304" pitchFamily="18" charset="0"/>
              </a:rPr>
              <a:t> law and terminal velocity</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a:t>
            </a:r>
            <a:r>
              <a:rPr lang="en-US" kern="0" noProof="0" dirty="0">
                <a:solidFill>
                  <a:prstClr val="black"/>
                </a:solidFill>
                <a:latin typeface="Times New Roman" pitchFamily="18" charset="0"/>
                <a:cs typeface="Times New Roman" pitchFamily="18" charset="0"/>
              </a:rPr>
              <a:t>3</a:t>
            </a:r>
            <a:r>
              <a:rPr lang="en-US" kern="0" dirty="0">
                <a:solidFill>
                  <a:prstClr val="black"/>
                </a:solidFill>
                <a:latin typeface="Times New Roman" pitchFamily="18" charset="0"/>
                <a:cs typeface="Times New Roman" pitchFamily="18" charset="0"/>
              </a:rPr>
              <a:t>3/34</a:t>
            </a:r>
          </a:p>
        </p:txBody>
      </p:sp>
      <p:sp>
        <p:nvSpPr>
          <p:cNvPr id="7" name="TextBox 6"/>
          <p:cNvSpPr txBox="1"/>
          <p:nvPr/>
        </p:nvSpPr>
        <p:spPr>
          <a:xfrm>
            <a:off x="218079" y="773574"/>
            <a:ext cx="1895071" cy="523220"/>
          </a:xfrm>
          <a:prstGeom prst="rect">
            <a:avLst/>
          </a:prstGeom>
          <a:solidFill>
            <a:schemeClr val="accent4">
              <a:lumMod val="20000"/>
              <a:lumOff val="80000"/>
            </a:schemeClr>
          </a:solidFill>
        </p:spPr>
        <p:txBody>
          <a:bodyPr wrap="none" rtlCol="0">
            <a:spAutoFit/>
          </a:bodyPr>
          <a:lstStyle/>
          <a:p>
            <a:pPr marL="342900" indent="-3429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Example </a:t>
            </a:r>
          </a:p>
        </p:txBody>
      </p:sp>
      <mc:AlternateContent xmlns:mc="http://schemas.openxmlformats.org/markup-compatibility/2006" xmlns:a14="http://schemas.microsoft.com/office/drawing/2010/main">
        <mc:Choice Requires="a14">
          <p:sp>
            <p:nvSpPr>
              <p:cNvPr id="8" name="TextBox 7"/>
              <p:cNvSpPr txBox="1"/>
              <p:nvPr/>
            </p:nvSpPr>
            <p:spPr>
              <a:xfrm>
                <a:off x="1260565" y="2436682"/>
                <a:ext cx="4408771" cy="381323"/>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panose="02040503050406030204" pitchFamily="18" charset="0"/>
                          </a:rPr>
                          <m:t>η</m:t>
                        </m:r>
                      </m:e>
                      <m:sub>
                        <m:r>
                          <a:rPr lang="en-US" sz="2400" b="0" i="1" smtClean="0">
                            <a:latin typeface="Cambria Math" panose="02040503050406030204" pitchFamily="18" charset="0"/>
                          </a:rPr>
                          <m:t>𝑤𝑎𝑡𝑒𝑟</m:t>
                        </m:r>
                      </m:sub>
                    </m:sSub>
                    <m:r>
                      <a:rPr lang="en-US" sz="2400" b="0" i="1" smtClean="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at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20</m:t>
                        </m:r>
                      </m:e>
                      <m:sub>
                        <m:r>
                          <a:rPr lang="en-US" sz="2400" b="0" i="1" smtClean="0">
                            <a:latin typeface="Cambria Math" panose="02040503050406030204" pitchFamily="18" charset="0"/>
                          </a:rPr>
                          <m:t>𝐶</m:t>
                        </m:r>
                      </m:sub>
                      <m:sup>
                        <m:r>
                          <a:rPr lang="en-US" sz="2400" b="0" i="1" smtClean="0">
                            <a:latin typeface="Cambria Math" panose="02040503050406030204" pitchFamily="18" charset="0"/>
                          </a:rPr>
                          <m:t>0</m:t>
                        </m:r>
                      </m:sup>
                    </m:sSubSup>
                    <m:r>
                      <a:rPr lang="en-US" sz="2400" b="0" i="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m:t>
                        </m:r>
                      </m:sup>
                    </m:sSup>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𝑚</m:t>
                        </m:r>
                      </m:e>
                      <m:sup>
                        <m:r>
                          <a:rPr lang="en-US" sz="2400" b="0" i="1" smtClean="0">
                            <a:latin typeface="Cambria Math" panose="02040503050406030204" pitchFamily="18" charset="0"/>
                            <a:ea typeface="Cambria Math" panose="02040503050406030204" pitchFamily="18" charset="0"/>
                          </a:rPr>
                          <m:t>2</m:t>
                        </m:r>
                      </m:sup>
                    </m:sSup>
                  </m:oMath>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60565" y="2436682"/>
                <a:ext cx="4408771" cy="381323"/>
              </a:xfrm>
              <a:prstGeom prst="rect">
                <a:avLst/>
              </a:prstGeom>
              <a:blipFill>
                <a:blip r:embed="rId3"/>
                <a:stretch>
                  <a:fillRect l="-2490" t="-22581" r="-415"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741741" y="3110146"/>
                <a:ext cx="1992853" cy="758669"/>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9</m:t>
                          </m:r>
                          <m:r>
                            <m:rPr>
                              <m:sty m:val="p"/>
                            </m:rPr>
                            <a:rPr lang="el-GR" sz="2400" b="0" i="1" smtClean="0">
                              <a:latin typeface="Cambria Math" panose="02040503050406030204" pitchFamily="18" charset="0"/>
                              <a:ea typeface="Cambria Math" panose="02040503050406030204" pitchFamily="18" charset="0"/>
                            </a:rPr>
                            <m:t>η</m:t>
                          </m:r>
                          <m:r>
                            <a:rPr lang="en-US" sz="2400" b="0" i="1" smtClean="0">
                              <a:latin typeface="Cambria Math" panose="02040503050406030204" pitchFamily="18" charset="0"/>
                              <a:ea typeface="Cambria Math" panose="02040503050406030204" pitchFamily="18" charset="0"/>
                            </a:rPr>
                            <m:t>𝑣</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𝑔</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𝑟</m:t>
                              </m:r>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𝑓</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741741" y="3110146"/>
                <a:ext cx="1992853" cy="7586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18211" y="4214689"/>
                <a:ext cx="4623638"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9×</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m:t>
                              </m:r>
                            </m:sup>
                          </m:sSup>
                          <m:r>
                            <a:rPr lang="en-US" sz="2400" b="0" i="1" smtClean="0">
                              <a:latin typeface="Cambria Math" panose="02040503050406030204" pitchFamily="18" charset="0"/>
                              <a:ea typeface="Cambria Math" panose="02040503050406030204" pitchFamily="18" charset="0"/>
                            </a:rPr>
                            <m:t>×1.1×</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−2</m:t>
                              </m:r>
                            </m:sup>
                          </m:sSup>
                        </m:num>
                        <m:den>
                          <m:r>
                            <a:rPr lang="en-US" sz="2400" b="0" i="1" smtClean="0">
                              <a:latin typeface="Cambria Math" panose="02040503050406030204" pitchFamily="18" charset="0"/>
                              <a:ea typeface="Cambria Math" panose="02040503050406030204" pitchFamily="18" charset="0"/>
                            </a:rPr>
                            <m:t>2×9.8×5×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−4</m:t>
                              </m:r>
                            </m:sup>
                          </m:sSup>
                        </m:den>
                      </m:f>
                      <m:r>
                        <a:rPr lang="en-US" sz="2400" b="0" i="1" smtClean="0">
                          <a:latin typeface="Cambria Math" panose="02040503050406030204" pitchFamily="18" charset="0"/>
                          <a:ea typeface="Cambria Math" panose="02040503050406030204" pitchFamily="18" charset="0"/>
                        </a:rPr>
                        <m:t>+1000</m:t>
                      </m:r>
                    </m:oMath>
                  </m:oMathPara>
                </a14:m>
                <a:endParaRPr lang="en-US" sz="2400" b="0" i="1" dirty="0">
                  <a:latin typeface="Cambria Math" panose="02040503050406030204" pitchFamily="18"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018211" y="4214689"/>
                <a:ext cx="4623638" cy="7411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261355" y="5403089"/>
                <a:ext cx="4587859" cy="461665"/>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=0.01+1000=1000.01</m:t>
                      </m:r>
                      <m:r>
                        <a:rPr lang="en-US" sz="2400" i="1">
                          <a:solidFill>
                            <a:prstClr val="black"/>
                          </a:solidFill>
                          <a:latin typeface="Cambria Math" panose="02040503050406030204" pitchFamily="18" charset="0"/>
                          <a:ea typeface="Cambria Math" panose="02040503050406030204" pitchFamily="18" charset="0"/>
                        </a:rPr>
                        <m:t>𝑘𝑔</m:t>
                      </m:r>
                      <m:r>
                        <a:rPr lang="en-US" sz="2400" i="1">
                          <a:solidFill>
                            <a:prstClr val="black"/>
                          </a:solidFill>
                          <a:latin typeface="Cambria Math" panose="02040503050406030204" pitchFamily="18" charset="0"/>
                          <a:ea typeface="Cambria Math" panose="02040503050406030204" pitchFamily="18" charset="0"/>
                        </a:rPr>
                        <m:t>/</m:t>
                      </m:r>
                      <m:sSup>
                        <m:sSupPr>
                          <m:ctrlPr>
                            <a:rPr lang="en-US" sz="2400" i="1">
                              <a:solidFill>
                                <a:prstClr val="black"/>
                              </a:solidFill>
                              <a:latin typeface="Cambria Math" panose="02040503050406030204" pitchFamily="18" charset="0"/>
                              <a:ea typeface="Cambria Math" panose="02040503050406030204" pitchFamily="18" charset="0"/>
                            </a:rPr>
                          </m:ctrlPr>
                        </m:sSupPr>
                        <m:e>
                          <m:r>
                            <a:rPr lang="en-US" sz="2400" i="1">
                              <a:solidFill>
                                <a:prstClr val="black"/>
                              </a:solidFill>
                              <a:latin typeface="Cambria Math" panose="02040503050406030204" pitchFamily="18" charset="0"/>
                              <a:ea typeface="Cambria Math" panose="02040503050406030204" pitchFamily="18" charset="0"/>
                            </a:rPr>
                            <m:t>𝑚</m:t>
                          </m:r>
                        </m:e>
                        <m:sup>
                          <m:r>
                            <a:rPr lang="en-US" sz="2400" i="1">
                              <a:solidFill>
                                <a:prstClr val="black"/>
                              </a:solidFill>
                              <a:latin typeface="Cambria Math" panose="02040503050406030204" pitchFamily="18" charset="0"/>
                              <a:ea typeface="Cambria Math" panose="02040503050406030204" pitchFamily="18" charset="0"/>
                            </a:rPr>
                            <m:t>3</m:t>
                          </m:r>
                        </m:sup>
                      </m:sSup>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261355" y="5403089"/>
                <a:ext cx="4587859" cy="461665"/>
              </a:xfrm>
              <a:prstGeom prst="rect">
                <a:avLst/>
              </a:prstGeom>
              <a:blipFill>
                <a:blip r:embed="rId6"/>
                <a:stretch>
                  <a:fillRect b="-17105"/>
                </a:stretch>
              </a:blipFill>
            </p:spPr>
            <p:txBody>
              <a:bodyPr/>
              <a:lstStyle/>
              <a:p>
                <a:r>
                  <a:rPr lang="en-US">
                    <a:noFill/>
                  </a:rPr>
                  <a:t> </a:t>
                </a:r>
              </a:p>
            </p:txBody>
          </p:sp>
        </mc:Fallback>
      </mc:AlternateContent>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775436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499"/>
            <a:ext cx="12192000" cy="629581"/>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US" sz="3200" kern="0" dirty="0">
                <a:solidFill>
                  <a:srgbClr val="000000"/>
                </a:solidFill>
                <a:latin typeface="Baskerville Old Face" pitchFamily="18" charset="0"/>
              </a:rPr>
              <a:t>End    </a:t>
            </a:r>
            <a:endParaRPr lang="en-US" sz="1800" kern="0" dirty="0">
              <a:solidFill>
                <a:sysClr val="windowText" lastClr="000000"/>
              </a:solidFill>
              <a:latin typeface="Baskerville Old Face"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US" kern="0" dirty="0">
                <a:solidFill>
                  <a:prstClr val="black"/>
                </a:solidFill>
                <a:latin typeface="Times New Roman" pitchFamily="18" charset="0"/>
                <a:cs typeface="Times New Roman" pitchFamily="18" charset="0"/>
              </a:rPr>
              <a:t>End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 </a:t>
            </a:r>
            <a:r>
              <a:rPr lang="en-US" kern="0" noProof="0" dirty="0">
                <a:solidFill>
                  <a:prstClr val="black"/>
                </a:solidFill>
                <a:latin typeface="Times New Roman" pitchFamily="18" charset="0"/>
                <a:cs typeface="Times New Roman" pitchFamily="18" charset="0"/>
              </a:rPr>
              <a:t>3</a:t>
            </a:r>
            <a:r>
              <a:rPr lang="en-US" kern="0" dirty="0">
                <a:solidFill>
                  <a:prstClr val="black"/>
                </a:solidFill>
                <a:latin typeface="Times New Roman" pitchFamily="18" charset="0"/>
                <a:cs typeface="Times New Roman" pitchFamily="18" charset="0"/>
              </a:rPr>
              <a:t>4/34</a:t>
            </a:r>
          </a:p>
        </p:txBody>
      </p:sp>
      <p:sp>
        <p:nvSpPr>
          <p:cNvPr id="6" name="TextBox 5"/>
          <p:cNvSpPr txBox="1"/>
          <p:nvPr/>
        </p:nvSpPr>
        <p:spPr>
          <a:xfrm>
            <a:off x="3778699" y="2659559"/>
            <a:ext cx="4634602" cy="769441"/>
          </a:xfrm>
          <a:prstGeom prst="rect">
            <a:avLst/>
          </a:prstGeom>
          <a:solidFill>
            <a:srgbClr val="FFFF00"/>
          </a:solidFill>
        </p:spPr>
        <p:txBody>
          <a:bodyPr wrap="none" rtlCol="0">
            <a:spAutoFit/>
          </a:bodyPr>
          <a:lstStyle/>
          <a:p>
            <a:r>
              <a:rPr lang="en-US" sz="4400" dirty="0">
                <a:solidFill>
                  <a:srgbClr val="FF0000"/>
                </a:solidFill>
                <a:latin typeface="Times New Roman" panose="02020603050405020304" pitchFamily="18" charset="0"/>
                <a:cs typeface="Times New Roman" panose="02020603050405020304" pitchFamily="18" charset="0"/>
              </a:rPr>
              <a:t>The End, thank you</a:t>
            </a:r>
          </a:p>
        </p:txBody>
      </p:sp>
      <p:sp>
        <p:nvSpPr>
          <p:cNvPr id="8" name="TextBox 7"/>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9" name="TextBox 8"/>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446787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312420" y="1494873"/>
                <a:ext cx="11567160" cy="4351338"/>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dirty="0">
                    <a:solidFill>
                      <a:srgbClr val="000000"/>
                    </a:solidFill>
                    <a:latin typeface="Times New Roman" panose="02020603050405020304" pitchFamily="18" charset="0"/>
                  </a:rPr>
                  <a:t>on an object. It has SI unit N/m</a:t>
                </a:r>
                <a:r>
                  <a:rPr lang="en-US" sz="1400" dirty="0">
                    <a:solidFill>
                      <a:srgbClr val="000000"/>
                    </a:solidFill>
                    <a:latin typeface="Times New Roman" panose="02020603050405020304" pitchFamily="18" charset="0"/>
                  </a:rPr>
                  <a:t>2 </a:t>
                </a:r>
                <a:r>
                  <a:rPr lang="en-US" dirty="0">
                    <a:solidFill>
                      <a:srgbClr val="000000"/>
                    </a:solidFill>
                    <a:latin typeface="Times New Roman" panose="02020603050405020304" pitchFamily="18" charset="0"/>
                  </a:rPr>
                  <a:t>called the Pascal (Pa), the same as the unit of pressure.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𝑆𝑡𝑟𝑒𝑠𝑠</m:t>
                      </m:r>
                      <m:r>
                        <a:rPr lang="en-US" i="1" smtClean="0">
                          <a:solidFill>
                            <a:srgbClr val="000000"/>
                          </a:solidFill>
                          <a:latin typeface="Cambria Math" panose="02040503050406030204" pitchFamily="18" charset="0"/>
                        </a:rPr>
                        <m:t>=</m:t>
                      </m:r>
                      <m:f>
                        <m:fPr>
                          <m:ctrlPr>
                            <a:rPr lang="en-US" i="1" smtClean="0">
                              <a:solidFill>
                                <a:srgbClr val="000000"/>
                              </a:solidFill>
                              <a:latin typeface="Cambria Math" panose="02040503050406030204" pitchFamily="18" charset="0"/>
                            </a:rPr>
                          </m:ctrlPr>
                        </m:fPr>
                        <m:num>
                          <m:r>
                            <a:rPr lang="en-US" i="1" smtClean="0">
                              <a:solidFill>
                                <a:srgbClr val="000000"/>
                              </a:solidFill>
                              <a:latin typeface="Cambria Math" panose="02040503050406030204" pitchFamily="18" charset="0"/>
                            </a:rPr>
                            <m:t>𝐹</m:t>
                          </m:r>
                        </m:num>
                        <m:den>
                          <m:r>
                            <a:rPr lang="en-US" i="1" smtClean="0">
                              <a:solidFill>
                                <a:srgbClr val="000000"/>
                              </a:solidFill>
                              <a:latin typeface="Cambria Math" panose="02040503050406030204" pitchFamily="18" charset="0"/>
                            </a:rPr>
                            <m:t>𝐴</m:t>
                          </m:r>
                        </m:den>
                      </m:f>
                    </m:oMath>
                  </m:oMathPara>
                </a14:m>
                <a:endParaRPr lang="en-US" dirty="0">
                  <a:solidFill>
                    <a:srgbClr val="000000"/>
                  </a:solidFill>
                  <a:latin typeface="Times New Roman" panose="02020603050405020304" pitchFamily="18" charset="0"/>
                </a:endParaRPr>
              </a:p>
              <a:p>
                <a:pPr>
                  <a:lnSpc>
                    <a:spcPct val="160000"/>
                  </a:lnSpc>
                </a:pPr>
                <a:r>
                  <a:rPr lang="en-US" dirty="0">
                    <a:solidFill>
                      <a:srgbClr val="000000"/>
                    </a:solidFill>
                    <a:latin typeface="Times New Roman" panose="02020603050405020304" pitchFamily="18" charset="0"/>
                  </a:rPr>
                  <a:t>Strain-measures the amount of deformation by the applied stress and defined as the change in configuration of a body divided by its initial configuration. Strain is unit less quantity.</a:t>
                </a:r>
              </a:p>
              <a:p>
                <a:pPr marL="0" indent="0">
                  <a:lnSpc>
                    <a:spcPct val="16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𝑆𝑡𝑟𝑎𝑖𝑛</m:t>
                      </m:r>
                      <m:r>
                        <a:rPr lang="en-US" i="1" smtClean="0">
                          <a:solidFill>
                            <a:srgbClr val="000000"/>
                          </a:solidFill>
                          <a:latin typeface="Cambria Math" panose="02040503050406030204" pitchFamily="18" charset="0"/>
                        </a:rPr>
                        <m:t>=</m:t>
                      </m:r>
                      <m:f>
                        <m:fPr>
                          <m:ctrlPr>
                            <a:rPr lang="en-US" i="1" smtClean="0">
                              <a:solidFill>
                                <a:srgbClr val="000000"/>
                              </a:solidFill>
                              <a:latin typeface="Cambria Math" panose="02040503050406030204" pitchFamily="18" charset="0"/>
                            </a:rPr>
                          </m:ctrlPr>
                        </m:fPr>
                        <m:num>
                          <m:r>
                            <a:rPr lang="en-US" i="1" smtClean="0">
                              <a:solidFill>
                                <a:srgbClr val="000000"/>
                              </a:solidFill>
                              <a:latin typeface="Cambria Math" panose="02040503050406030204" pitchFamily="18" charset="0"/>
                            </a:rPr>
                            <m:t>𝐶h𝑎𝑛𝑔𝑒</m:t>
                          </m:r>
                          <m:r>
                            <a:rPr lang="en-US" i="1" smtClean="0">
                              <a:solidFill>
                                <a:srgbClr val="000000"/>
                              </a:solidFill>
                              <a:latin typeface="Cambria Math" panose="02040503050406030204" pitchFamily="18" charset="0"/>
                            </a:rPr>
                            <m:t> </m:t>
                          </m:r>
                          <m:r>
                            <a:rPr lang="en-US" i="1" smtClean="0">
                              <a:solidFill>
                                <a:srgbClr val="000000"/>
                              </a:solidFill>
                              <a:latin typeface="Cambria Math" panose="02040503050406030204" pitchFamily="18" charset="0"/>
                            </a:rPr>
                            <m:t>𝑖𝑛</m:t>
                          </m:r>
                          <m:r>
                            <a:rPr lang="en-US" i="1" smtClean="0">
                              <a:solidFill>
                                <a:srgbClr val="000000"/>
                              </a:solidFill>
                              <a:latin typeface="Cambria Math" panose="02040503050406030204" pitchFamily="18" charset="0"/>
                            </a:rPr>
                            <m:t> </m:t>
                          </m:r>
                          <m:r>
                            <a:rPr lang="en-US" i="1" smtClean="0">
                              <a:solidFill>
                                <a:srgbClr val="000000"/>
                              </a:solidFill>
                              <a:latin typeface="Cambria Math" panose="02040503050406030204" pitchFamily="18" charset="0"/>
                            </a:rPr>
                            <m:t>𝑐𝑜𝑛𝑓𝑖𝑔𝑢𝑟𝑎𝑡𝑖𝑜𝑛</m:t>
                          </m:r>
                        </m:num>
                        <m:den>
                          <m:r>
                            <a:rPr lang="en-US" i="1" smtClean="0">
                              <a:solidFill>
                                <a:srgbClr val="000000"/>
                              </a:solidFill>
                              <a:latin typeface="Cambria Math" panose="02040503050406030204" pitchFamily="18" charset="0"/>
                            </a:rPr>
                            <m:t>𝐼𝑛𝑖𝑡𝑖𝑎𝑙</m:t>
                          </m:r>
                          <m:r>
                            <a:rPr lang="en-US" i="1" smtClean="0">
                              <a:solidFill>
                                <a:srgbClr val="000000"/>
                              </a:solidFill>
                              <a:latin typeface="Cambria Math" panose="02040503050406030204" pitchFamily="18" charset="0"/>
                            </a:rPr>
                            <m:t> </m:t>
                          </m:r>
                          <m:r>
                            <a:rPr lang="en-US" i="1" smtClean="0">
                              <a:solidFill>
                                <a:srgbClr val="000000"/>
                              </a:solidFill>
                              <a:latin typeface="Cambria Math" panose="02040503050406030204" pitchFamily="18" charset="0"/>
                            </a:rPr>
                            <m:t>𝑐𝑜𝑛𝑓𝑖𝑔𝑢𝑟𝑎𝑡𝑖𝑜𝑛</m:t>
                          </m:r>
                        </m:den>
                      </m:f>
                    </m:oMath>
                  </m:oMathPara>
                </a14:m>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There are three kinds of strains:</a:t>
                </a: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312420" y="1494873"/>
                <a:ext cx="11567160" cy="4351338"/>
              </a:xfrm>
              <a:prstGeom prst="rect">
                <a:avLst/>
              </a:prstGeom>
              <a:blipFill>
                <a:blip r:embed="rId2"/>
                <a:stretch>
                  <a:fillRect l="-685" r="-738"/>
                </a:stretch>
              </a:blipFill>
            </p:spPr>
            <p:txBody>
              <a:bodyPr/>
              <a:lstStyle/>
              <a:p>
                <a:r>
                  <a:rPr lang="en-US">
                    <a:noFill/>
                  </a:rPr>
                  <a:t> </a:t>
                </a:r>
              </a:p>
            </p:txBody>
          </p:sp>
        </mc:Fallback>
      </mc:AlternateContent>
      <p:sp>
        <p:nvSpPr>
          <p:cNvPr id="3"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dirty="0">
                <a:solidFill>
                  <a:prstClr val="black"/>
                </a:solidFill>
                <a:latin typeface="Times New Roman" pitchFamily="18" charset="0"/>
                <a:cs typeface="Times New Roman" pitchFamily="18" charset="0"/>
              </a:rPr>
              <a:t>4/34</a:t>
            </a:r>
          </a:p>
        </p:txBody>
      </p:sp>
      <p:sp>
        <p:nvSpPr>
          <p:cNvPr id="5" name="TextBox 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7" name="Title 1"/>
          <p:cNvSpPr txBox="1">
            <a:spLocks/>
          </p:cNvSpPr>
          <p:nvPr/>
        </p:nvSpPr>
        <p:spPr>
          <a:xfrm>
            <a:off x="251679" y="886713"/>
            <a:ext cx="11567169" cy="4646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0000"/>
                </a:solidFill>
                <a:latin typeface="Times New Roman" panose="02020603050405020304" pitchFamily="18" charset="0"/>
              </a:rPr>
              <a:t>Stress is the force per unit area that is causing some deformation </a:t>
            </a:r>
            <a:br>
              <a:rPr lang="en-US" sz="2800" b="1" dirty="0">
                <a:solidFill>
                  <a:srgbClr val="000000"/>
                </a:solidFill>
                <a:latin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052703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1" y="1025512"/>
            <a:ext cx="4054219" cy="3173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0000"/>
                </a:solidFill>
                <a:latin typeface="Times New Roman" panose="02020603050405020304" pitchFamily="18" charset="0"/>
              </a:rPr>
              <a:t>1. Tensile Strain</a:t>
            </a:r>
            <a:endParaRPr lang="en-US" sz="2800" dirty="0"/>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92433" y="1554869"/>
                <a:ext cx="5724167" cy="4807831"/>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Font typeface="Arial" panose="020B0604020202020204" pitchFamily="34" charset="0"/>
                  <a:buNone/>
                </a:pPr>
                <a:r>
                  <a:rPr lang="en-US" dirty="0">
                    <a:solidFill>
                      <a:srgbClr val="000000"/>
                    </a:solidFill>
                    <a:latin typeface="Times New Roman" panose="02020603050405020304" pitchFamily="18" charset="0"/>
                  </a:rPr>
                  <a:t>When the ends of a bar(rod or wire) of uniform cross-sectional area A are pulled with equal and opposite forces of magnitude F</a:t>
                </a:r>
                <a:r>
                  <a:rPr lang="en-US" sz="1400" dirty="0">
                    <a:solidFill>
                      <a:srgbClr val="000000"/>
                    </a:solidFill>
                    <a:latin typeface="Cambria Math" panose="02040503050406030204" pitchFamily="18" charset="0"/>
                  </a:rPr>
                  <a:t>⊥ </a:t>
                </a:r>
                <a:r>
                  <a:rPr lang="en-US" dirty="0">
                    <a:solidFill>
                      <a:srgbClr val="000000"/>
                    </a:solidFill>
                    <a:latin typeface="Times New Roman" panose="02020603050405020304" pitchFamily="18" charset="0"/>
                  </a:rPr>
                  <a:t>(Figure 1(a)), the bar will undergo a stretch by the tensile stress defined as the ratio of the force magnitude F</a:t>
                </a:r>
                <a:r>
                  <a:rPr lang="en-US" sz="1400" dirty="0">
                    <a:solidFill>
                      <a:srgbClr val="000000"/>
                    </a:solidFill>
                    <a:latin typeface="Cambria Math" panose="02040503050406030204" pitchFamily="18" charset="0"/>
                  </a:rPr>
                  <a:t>⊥ </a:t>
                </a:r>
                <a:r>
                  <a:rPr lang="en-US" dirty="0">
                    <a:solidFill>
                      <a:srgbClr val="000000"/>
                    </a:solidFill>
                    <a:latin typeface="Times New Roman" panose="02020603050405020304" pitchFamily="18" charset="0"/>
                  </a:rPr>
                  <a:t>to the cross-sectional area A:</a:t>
                </a:r>
              </a:p>
              <a:p>
                <a:pPr marL="0" indent="0">
                  <a:lnSpc>
                    <a:spcPct val="16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rPr>
                        <m:t>𝑇𝑒𝑛𝑠𝑖𝑙𝑒</m:t>
                      </m:r>
                      <m:r>
                        <a:rPr lang="en-US" sz="2600" i="1" smtClean="0">
                          <a:latin typeface="Cambria Math" panose="02040503050406030204" pitchFamily="18" charset="0"/>
                        </a:rPr>
                        <m:t> </m:t>
                      </m:r>
                      <m:r>
                        <a:rPr lang="en-US" sz="2600" i="1" smtClean="0">
                          <a:latin typeface="Cambria Math" panose="02040503050406030204" pitchFamily="18" charset="0"/>
                        </a:rPr>
                        <m:t>𝑠𝑡𝑟𝑒𝑠𝑠</m:t>
                      </m:r>
                      <m:r>
                        <a:rPr lang="en-US" sz="2600" i="1" smtClean="0">
                          <a:latin typeface="Cambria Math" panose="02040503050406030204" pitchFamily="18" charset="0"/>
                        </a:rPr>
                        <m:t>=</m:t>
                      </m:r>
                      <m:f>
                        <m:fPr>
                          <m:ctrlPr>
                            <a:rPr lang="en-US" sz="2600" i="1" smtClean="0">
                              <a:latin typeface="Cambria Math" panose="02040503050406030204" pitchFamily="18" charset="0"/>
                            </a:rPr>
                          </m:ctrlPr>
                        </m:fPr>
                        <m:num>
                          <m:r>
                            <a:rPr lang="en-US" sz="2600" i="1" smtClean="0">
                              <a:latin typeface="Cambria Math" panose="02040503050406030204" pitchFamily="18" charset="0"/>
                            </a:rPr>
                            <m:t>𝐹</m:t>
                          </m:r>
                          <m:r>
                            <m:rPr>
                              <m:nor/>
                            </m:rPr>
                            <a:rPr lang="en-US" sz="2600" b="1" dirty="0" smtClean="0"/>
                            <m:t>⏊</m:t>
                          </m:r>
                        </m:num>
                        <m:den>
                          <m:r>
                            <a:rPr lang="en-US" sz="2600" i="1" smtClean="0">
                              <a:latin typeface="Cambria Math" panose="02040503050406030204" pitchFamily="18" charset="0"/>
                            </a:rPr>
                            <m:t>𝐴</m:t>
                          </m:r>
                        </m:den>
                      </m:f>
                    </m:oMath>
                  </m:oMathPara>
                </a14:m>
                <a:endParaRPr lang="en-US" dirty="0"/>
              </a:p>
              <a:p>
                <a:pPr marL="0" indent="0">
                  <a:lnSpc>
                    <a:spcPct val="160000"/>
                  </a:lnSpc>
                  <a:buFont typeface="Arial" panose="020B0604020202020204" pitchFamily="34" charset="0"/>
                  <a:buNone/>
                </a:pPr>
                <a:r>
                  <a:rPr lang="en-US" dirty="0">
                    <a:solidFill>
                      <a:srgbClr val="000000"/>
                    </a:solidFill>
                    <a:latin typeface="Times New Roman" panose="02020603050405020304" pitchFamily="18" charset="0"/>
                  </a:rPr>
                  <a:t>The fractional change in length of an object under a tensile stress is called the </a:t>
                </a:r>
                <a:r>
                  <a:rPr lang="en-US" b="1" dirty="0">
                    <a:solidFill>
                      <a:srgbClr val="000000"/>
                    </a:solidFill>
                    <a:latin typeface="Times New Roman" panose="02020603050405020304" pitchFamily="18" charset="0"/>
                  </a:rPr>
                  <a:t>tensile strain</a:t>
                </a:r>
                <a:r>
                  <a:rPr lang="en-US" dirty="0">
                    <a:solidFill>
                      <a:srgbClr val="000000"/>
                    </a:solidFill>
                    <a:latin typeface="Times New Roman" panose="02020603050405020304" pitchFamily="18" charset="0"/>
                  </a:rPr>
                  <a:t> (Figure 1b)</a:t>
                </a:r>
                <a:r>
                  <a:rPr lang="en-US" dirty="0"/>
                  <a:t> </a:t>
                </a:r>
              </a:p>
              <a:p>
                <a:pPr marL="0" indent="0">
                  <a:lnSpc>
                    <a:spcPct val="160000"/>
                  </a:lnSpc>
                  <a:buFont typeface="Arial" panose="020B0604020202020204" pitchFamily="34" charset="0"/>
                  <a:buNone/>
                </a:pPr>
                <a:endParaRPr lang="en-US" dirty="0"/>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92433" y="1554869"/>
                <a:ext cx="5724167" cy="4807831"/>
              </a:xfrm>
              <a:prstGeom prst="rect">
                <a:avLst/>
              </a:prstGeom>
              <a:blipFill>
                <a:blip r:embed="rId2"/>
                <a:stretch>
                  <a:fillRect l="-1065" r="-117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600" y="1498601"/>
            <a:ext cx="5939934" cy="36686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6264" y="5232672"/>
            <a:ext cx="4101833" cy="299175"/>
          </a:xfrm>
          <a:prstGeom prst="rect">
            <a:avLst/>
          </a:prstGeom>
        </p:spPr>
      </p:pic>
      <p:sp>
        <p:nvSpPr>
          <p:cNvPr id="6" name="TextBox 5"/>
          <p:cNvSpPr txBox="1"/>
          <p:nvPr/>
        </p:nvSpPr>
        <p:spPr>
          <a:xfrm>
            <a:off x="6069658" y="5094164"/>
            <a:ext cx="1233970" cy="39958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a:t>
            </a:r>
          </a:p>
        </p:txBody>
      </p:sp>
      <p:sp>
        <p:nvSpPr>
          <p:cNvPr id="7"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dirty="0">
                <a:solidFill>
                  <a:prstClr val="black"/>
                </a:solidFill>
                <a:latin typeface="Times New Roman" pitchFamily="18" charset="0"/>
                <a:cs typeface="Times New Roman" pitchFamily="18" charset="0"/>
              </a:rPr>
              <a:t>5/34</a:t>
            </a:r>
          </a:p>
        </p:txBody>
      </p:sp>
      <p:sp>
        <p:nvSpPr>
          <p:cNvPr id="9" name="TextBox 8"/>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(ASTU)</a:t>
            </a:r>
          </a:p>
        </p:txBody>
      </p:sp>
      <p:sp>
        <p:nvSpPr>
          <p:cNvPr id="11" name="TextBox 10"/>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45413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312420" y="886135"/>
                <a:ext cx="11567160" cy="526511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𝑇𝑒𝑛𝑠𝑖𝑙𝑒</m:t>
                      </m:r>
                      <m:r>
                        <a:rPr lang="en-US" i="1" smtClean="0">
                          <a:latin typeface="Cambria Math" panose="02040503050406030204" pitchFamily="18" charset="0"/>
                        </a:rPr>
                        <m:t> </m:t>
                      </m:r>
                      <m:r>
                        <a:rPr lang="en-US" i="1" smtClean="0">
                          <a:latin typeface="Cambria Math" panose="02040503050406030204" pitchFamily="18" charset="0"/>
                        </a:rPr>
                        <m:t>𝑠𝑡𝑟𝑎𝑖𝑛</m:t>
                      </m:r>
                      <m:r>
                        <a:rPr lang="en-US" i="1" smtClean="0">
                          <a:latin typeface="Cambria Math" panose="02040503050406030204" pitchFamily="18" charset="0"/>
                        </a:rPr>
                        <m:t>=</m:t>
                      </m:r>
                      <m:f>
                        <m:fPr>
                          <m:ctrlPr>
                            <a:rPr lang="en-US" i="1" smtClean="0">
                              <a:latin typeface="Cambria Math" panose="02040503050406030204" pitchFamily="18" charset="0"/>
                            </a:rPr>
                          </m:ctrlPr>
                        </m:fPr>
                        <m:num>
                          <m:r>
                            <m:rPr>
                              <m:sty m:val="p"/>
                            </m:rPr>
                            <a:rPr lang="en-US" smtClean="0">
                              <a:latin typeface="Cambria Math" panose="02040503050406030204" pitchFamily="18" charset="0"/>
                            </a:rPr>
                            <m:t>Δ</m:t>
                          </m:r>
                          <m:r>
                            <a:rPr lang="en-US" i="1" smtClean="0">
                              <a:latin typeface="Cambria Math" panose="02040503050406030204" pitchFamily="18" charset="0"/>
                            </a:rPr>
                            <m:t>𝑙</m:t>
                          </m:r>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𝑙</m:t>
                              </m:r>
                            </m:e>
                            <m:sub>
                              <m:r>
                                <a:rPr lang="en-US" i="1" smtClean="0">
                                  <a:latin typeface="Cambria Math" panose="02040503050406030204" pitchFamily="18" charset="0"/>
                                </a:rPr>
                                <m:t>𝑜</m:t>
                              </m:r>
                            </m:sub>
                          </m:sSub>
                        </m:den>
                      </m:f>
                      <m:r>
                        <a:rPr lang="en-US"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2. Shear Stress and Strain</a:t>
                </a:r>
              </a:p>
              <a:p>
                <a:pPr marL="0" indent="0" algn="just">
                  <a:buFont typeface="Arial" panose="020B0604020202020204" pitchFamily="34" charset="0"/>
                  <a:buNone/>
                </a:pP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Another type of deformation occurs when an object is subjected to a force parallel to one of its faces while the opposite face is held fixed by another force (Figure 2a). </a:t>
                </a: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The stress in this case is called a </a:t>
                </a:r>
                <a:r>
                  <a:rPr lang="en-US" b="1" dirty="0">
                    <a:latin typeface="Times New Roman" panose="02020603050405020304" pitchFamily="18" charset="0"/>
                    <a:cs typeface="Times New Roman" panose="02020603050405020304" pitchFamily="18" charset="0"/>
                  </a:rPr>
                  <a:t>shear stress</a:t>
                </a:r>
                <a:r>
                  <a:rPr lang="en-US" dirty="0">
                    <a:latin typeface="Times New Roman" panose="02020603050405020304" pitchFamily="18" charset="0"/>
                    <a:cs typeface="Times New Roman" panose="02020603050405020304" pitchFamily="18" charset="0"/>
                  </a:rPr>
                  <a:t>. </a:t>
                </a:r>
              </a:p>
              <a:p>
                <a:pPr marL="0" indent="0" algn="just">
                  <a:lnSpc>
                    <a:spcPct val="170000"/>
                  </a:lnSpc>
                  <a:buFont typeface="Arial" panose="020B0604020202020204" pitchFamily="34" charset="0"/>
                  <a:buNone/>
                </a:pPr>
                <a:r>
                  <a:rPr lang="en-US" dirty="0">
                    <a:latin typeface="Times New Roman" panose="02020603050405020304" pitchFamily="18" charset="0"/>
                    <a:cs typeface="Times New Roman" panose="02020603050405020304" pitchFamily="18" charset="0"/>
                  </a:rPr>
                  <a:t>If the object is originally a rectangular block, a shear stress results in a shape whose cross section is a parallelogram. To a first approximation (for small distortions), no change in volume occurs with this deformation.</a:t>
                </a: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 We define the shear stress as F/A, the ratio of the tangential force to the area A of the face being sheared. </a:t>
                </a:r>
              </a:p>
              <a:p>
                <a:pPr marL="0"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anose="02020603050405020304" pitchFamily="18" charset="0"/>
                        </a:rPr>
                        <m:t>𝑆h𝑒𝑎𝑟</m:t>
                      </m:r>
                      <m:r>
                        <a:rPr lang="en-US" i="1" smtClean="0">
                          <a:latin typeface="Cambria Math" panose="02040503050406030204" pitchFamily="18" charset="0"/>
                          <a:cs typeface="Times New Roman" panose="02020603050405020304" pitchFamily="18" charset="0"/>
                        </a:rPr>
                        <m:t> </m:t>
                      </m:r>
                      <m:r>
                        <a:rPr lang="en-US" i="1" smtClean="0">
                          <a:latin typeface="Cambria Math" panose="02040503050406030204" pitchFamily="18" charset="0"/>
                          <a:cs typeface="Times New Roman" panose="02020603050405020304" pitchFamily="18" charset="0"/>
                        </a:rPr>
                        <m:t>𝑠𝑡𝑟𝑒𝑠𝑠</m:t>
                      </m:r>
                      <m:r>
                        <a:rPr lang="en-US"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m:rPr>
                              <m:sty m:val="p"/>
                            </m:rPr>
                            <a:rPr lang="en-US" smtClean="0">
                              <a:latin typeface="Cambria Math" panose="02040503050406030204" pitchFamily="18" charset="0"/>
                              <a:cs typeface="Times New Roman" panose="02020603050405020304" pitchFamily="18" charset="0"/>
                            </a:rPr>
                            <m:t>Δ</m:t>
                          </m:r>
                          <m:r>
                            <a:rPr lang="en-US" i="1" smtClean="0">
                              <a:latin typeface="Cambria Math" panose="02040503050406030204" pitchFamily="18" charset="0"/>
                              <a:cs typeface="Times New Roman" panose="02020603050405020304" pitchFamily="18" charset="0"/>
                            </a:rPr>
                            <m:t>𝐹</m:t>
                          </m:r>
                        </m:num>
                        <m:den>
                          <m:r>
                            <a:rPr lang="en-US" i="1" smtClean="0">
                              <a:latin typeface="Cambria Math" panose="02040503050406030204" pitchFamily="18" charset="0"/>
                              <a:cs typeface="Times New Roman" panose="02020603050405020304" pitchFamily="18" charset="0"/>
                            </a:rPr>
                            <m:t>𝐴</m:t>
                          </m:r>
                        </m:den>
                      </m:f>
                      <m:r>
                        <a:rPr lang="en-US" i="1" smtClean="0">
                          <a:latin typeface="Cambria Math" panose="02040503050406030204" pitchFamily="18" charset="0"/>
                          <a:cs typeface="Times New Roman" panose="020206030504050203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312420" y="886135"/>
                <a:ext cx="11567160" cy="5265119"/>
              </a:xfrm>
              <a:prstGeom prst="rect">
                <a:avLst/>
              </a:prstGeom>
              <a:blipFill>
                <a:blip r:embed="rId2"/>
                <a:stretch>
                  <a:fillRect l="-685" r="-632"/>
                </a:stretch>
              </a:blipFill>
            </p:spPr>
            <p:txBody>
              <a:bodyPr/>
              <a:lstStyle/>
              <a:p>
                <a:r>
                  <a:rPr lang="en-US">
                    <a:noFill/>
                  </a:rPr>
                  <a:t> </a:t>
                </a:r>
              </a:p>
            </p:txBody>
          </p:sp>
        </mc:Fallback>
      </mc:AlternateContent>
      <p:sp>
        <p:nvSpPr>
          <p:cNvPr id="3"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dirty="0">
                <a:solidFill>
                  <a:prstClr val="black"/>
                </a:solidFill>
                <a:latin typeface="Times New Roman" pitchFamily="18" charset="0"/>
                <a:cs typeface="Times New Roman" pitchFamily="18" charset="0"/>
              </a:rPr>
              <a:t>6/34</a:t>
            </a:r>
          </a:p>
        </p:txBody>
      </p:sp>
      <p:sp>
        <p:nvSpPr>
          <p:cNvPr id="5" name="TextBox 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(ASTU)</a:t>
            </a:r>
          </a:p>
        </p:txBody>
      </p:sp>
      <p:sp>
        <p:nvSpPr>
          <p:cNvPr id="7" name="TextBox 6"/>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103630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6310" y="954556"/>
                <a:ext cx="11879380" cy="2202141"/>
              </a:xfrm>
              <a:prstGeom prst="rect">
                <a:avLst/>
              </a:prstGeom>
            </p:spPr>
            <p:txBody>
              <a:bodyPr>
                <a:spAutoFit/>
              </a:bodyPr>
              <a:lstStyle/>
              <a:p>
                <a:pPr algn="just"/>
                <a:r>
                  <a:rPr lang="en-US" sz="2400" dirty="0">
                    <a:latin typeface="Times New Roman" panose="02020603050405020304" pitchFamily="18" charset="0"/>
                    <a:cs typeface="Times New Roman" panose="02020603050405020304" pitchFamily="18" charset="0"/>
                  </a:rPr>
                  <a:t>The shear strain is defined as the ratio x/h, where x is the horizontal distance that the sheared face moves and h is the height of the object.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terms of these quantities, the shear modulus is</a:t>
                </a:r>
              </a:p>
              <a:p>
                <a:pPr algn="just"/>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𝑆h𝑒𝑎𝑟</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𝑠𝑡𝑟𝑎𝑖𝑛</m:t>
                      </m:r>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𝑥</m:t>
                          </m:r>
                        </m:num>
                        <m:den>
                          <m:r>
                            <a:rPr lang="en-US" sz="2400" i="1">
                              <a:latin typeface="Cambria Math" panose="02040503050406030204" pitchFamily="18" charset="0"/>
                              <a:cs typeface="Times New Roman" panose="02020603050405020304" pitchFamily="18" charset="0"/>
                            </a:rPr>
                            <m:t>h</m:t>
                          </m:r>
                        </m:den>
                      </m:f>
                      <m:r>
                        <a:rPr lang="en-US" sz="2400" i="1">
                          <a:latin typeface="Cambria Math" panose="02040503050406030204" pitchFamily="18" charset="0"/>
                          <a:cs typeface="Times New Roman" panose="02020603050405020304" pitchFamily="18" charset="0"/>
                        </a:rPr>
                        <m:t>=</m:t>
                      </m:r>
                      <m:func>
                        <m:funcPr>
                          <m:ctrlPr>
                            <a:rPr lang="en-US" sz="2400" i="1">
                              <a:latin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cs typeface="Times New Roman" panose="02020603050405020304" pitchFamily="18" charset="0"/>
                            </a:rPr>
                            <m:t>tan</m:t>
                          </m:r>
                        </m:fName>
                        <m:e>
                          <m:r>
                            <a:rPr lang="en-US" sz="2400" i="1">
                              <a:latin typeface="Cambria Math" panose="02040503050406030204" pitchFamily="18" charset="0"/>
                              <a:cs typeface="Times New Roman" panose="02020603050405020304" pitchFamily="18" charset="0"/>
                            </a:rPr>
                            <m:t>𝜙</m:t>
                          </m:r>
                        </m:e>
                      </m:func>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6310" y="954556"/>
                <a:ext cx="11879380" cy="2202141"/>
              </a:xfrm>
              <a:prstGeom prst="rect">
                <a:avLst/>
              </a:prstGeom>
              <a:blipFill>
                <a:blip r:embed="rId2"/>
                <a:stretch>
                  <a:fillRect l="-821" t="-2216" r="-770"/>
                </a:stretch>
              </a:blipFill>
            </p:spPr>
            <p:txBody>
              <a:bodyPr/>
              <a:lstStyle/>
              <a:p>
                <a:r>
                  <a:rPr lang="en-US">
                    <a:noFill/>
                  </a:rPr>
                  <a:t> </a:t>
                </a:r>
              </a:p>
            </p:txBody>
          </p:sp>
        </mc:Fallback>
      </mc:AlternateContent>
      <p:sp>
        <p:nvSpPr>
          <p:cNvPr id="3"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- 7</a:t>
            </a:r>
            <a:r>
              <a:rPr lang="en-US" kern="0" dirty="0">
                <a:solidFill>
                  <a:prstClr val="black"/>
                </a:solidFill>
                <a:latin typeface="Times New Roman" pitchFamily="18" charset="0"/>
                <a:cs typeface="Times New Roman" pitchFamily="18" charset="0"/>
              </a:rPr>
              <a:t>/34</a:t>
            </a:r>
          </a:p>
        </p:txBody>
      </p:sp>
      <p:sp>
        <p:nvSpPr>
          <p:cNvPr id="5" name="TextBox 4"/>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7" name="Rectangle 6"/>
          <p:cNvSpPr/>
          <p:nvPr/>
        </p:nvSpPr>
        <p:spPr>
          <a:xfrm>
            <a:off x="696282" y="5863317"/>
            <a:ext cx="10799436" cy="707886"/>
          </a:xfrm>
          <a:prstGeom prst="rect">
            <a:avLst/>
          </a:prstGeom>
        </p:spPr>
        <p:txBody>
          <a:bodyPr>
            <a:spAutoFit/>
          </a:bodyPr>
          <a:lstStyle/>
          <a:p>
            <a:r>
              <a:rPr lang="en-US" sz="2000" dirty="0">
                <a:solidFill>
                  <a:srgbClr val="000000"/>
                </a:solidFill>
                <a:latin typeface="Times New Roman" panose="02020603050405020304" pitchFamily="18" charset="0"/>
              </a:rPr>
              <a:t>Figure 2: Shows an object deformed by a shear stress, a) shear stress and b) shear strain</a:t>
            </a:r>
            <a:r>
              <a:rPr lang="en-US" sz="2000" dirty="0"/>
              <a:t> </a:t>
            </a:r>
            <a:br>
              <a:rPr lang="en-US" sz="2000" dirty="0"/>
            </a:b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94" y="2998731"/>
            <a:ext cx="4563112" cy="253400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7906" y="2776063"/>
            <a:ext cx="4124901" cy="2753109"/>
          </a:xfrm>
          <a:prstGeom prst="rect">
            <a:avLst/>
          </a:prstGeom>
        </p:spPr>
      </p:pic>
      <p:sp>
        <p:nvSpPr>
          <p:cNvPr id="10" name="Rectangle 9"/>
          <p:cNvSpPr/>
          <p:nvPr/>
        </p:nvSpPr>
        <p:spPr>
          <a:xfrm>
            <a:off x="953513" y="5504414"/>
            <a:ext cx="1747273" cy="369332"/>
          </a:xfrm>
          <a:prstGeom prst="rect">
            <a:avLst/>
          </a:prstGeom>
        </p:spPr>
        <p:txBody>
          <a:bodyPr wrap="none">
            <a:spAutoFit/>
          </a:bodyPr>
          <a:lstStyle/>
          <a:p>
            <a:r>
              <a:rPr lang="en-US" b="1" dirty="0">
                <a:solidFill>
                  <a:srgbClr val="000000"/>
                </a:solidFill>
                <a:latin typeface="Times New Roman" panose="02020603050405020304" pitchFamily="18" charset="0"/>
              </a:rPr>
              <a:t> a) shear stress </a:t>
            </a:r>
            <a:endParaRPr lang="en-US" b="1" dirty="0"/>
          </a:p>
        </p:txBody>
      </p:sp>
      <p:sp>
        <p:nvSpPr>
          <p:cNvPr id="11" name="Rectangle 10"/>
          <p:cNvSpPr/>
          <p:nvPr/>
        </p:nvSpPr>
        <p:spPr>
          <a:xfrm>
            <a:off x="8453729" y="5529172"/>
            <a:ext cx="1669688" cy="369332"/>
          </a:xfrm>
          <a:prstGeom prst="rect">
            <a:avLst/>
          </a:prstGeom>
        </p:spPr>
        <p:txBody>
          <a:bodyPr wrap="none">
            <a:spAutoFit/>
          </a:bodyPr>
          <a:lstStyle/>
          <a:p>
            <a:r>
              <a:rPr lang="en-US" b="1" dirty="0">
                <a:solidFill>
                  <a:srgbClr val="000000"/>
                </a:solidFill>
                <a:latin typeface="Times New Roman" panose="02020603050405020304" pitchFamily="18" charset="0"/>
              </a:rPr>
              <a:t>b) shear strain</a:t>
            </a:r>
            <a:r>
              <a:rPr lang="en-US" b="1" dirty="0"/>
              <a:t> </a:t>
            </a:r>
          </a:p>
        </p:txBody>
      </p:sp>
      <p:sp>
        <p:nvSpPr>
          <p:cNvPr id="12" name="TextBox 11"/>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776127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58" y="1562103"/>
            <a:ext cx="5253441" cy="1933142"/>
          </a:xfrm>
          <a:prstGeom prst="rect">
            <a:avLst/>
          </a:prstGeom>
        </p:spPr>
        <p:txBody>
          <a:bodyPr wrap="square">
            <a:spAutoFit/>
          </a:bodyPr>
          <a:lstStyle/>
          <a:p>
            <a:pPr algn="just"/>
            <a:r>
              <a:rPr lang="en-US" sz="2400" b="1" dirty="0">
                <a:solidFill>
                  <a:srgbClr val="000000"/>
                </a:solidFill>
                <a:latin typeface="Times New Roman" panose="02020603050405020304" pitchFamily="18" charset="0"/>
              </a:rPr>
              <a:t>Volume Stress </a:t>
            </a:r>
            <a:r>
              <a:rPr lang="en-US" sz="2400" dirty="0">
                <a:solidFill>
                  <a:srgbClr val="000000"/>
                </a:solidFill>
                <a:latin typeface="Times New Roman" panose="02020603050405020304" pitchFamily="18" charset="0"/>
              </a:rPr>
              <a:t>is a stress which causes volume deformation on an object and defined as the ratio of the change in the magnitude of the applied force ∆F to the surface area A.</a:t>
            </a:r>
            <a:r>
              <a:rPr lang="en-US" sz="2400" dirty="0"/>
              <a:t> </a:t>
            </a:r>
          </a:p>
        </p:txBody>
      </p:sp>
      <p:sp>
        <p:nvSpPr>
          <p:cNvPr id="3" name="Rectangle 2"/>
          <p:cNvSpPr/>
          <p:nvPr/>
        </p:nvSpPr>
        <p:spPr>
          <a:xfrm>
            <a:off x="195954" y="894834"/>
            <a:ext cx="4426853" cy="523220"/>
          </a:xfrm>
          <a:prstGeom prst="rect">
            <a:avLst/>
          </a:prstGeom>
        </p:spPr>
        <p:txBody>
          <a:bodyPr wrap="none">
            <a:spAutoFit/>
          </a:bodyPr>
          <a:lstStyle/>
          <a:p>
            <a:r>
              <a:rPr lang="en-US" sz="2800" dirty="0">
                <a:solidFill>
                  <a:srgbClr val="000000"/>
                </a:solidFill>
                <a:latin typeface="Times New Roman" panose="02020603050405020304" pitchFamily="18" charset="0"/>
              </a:rPr>
              <a:t>3. </a:t>
            </a:r>
            <a:r>
              <a:rPr lang="en-US" sz="2800" b="1" dirty="0">
                <a:solidFill>
                  <a:srgbClr val="000000"/>
                </a:solidFill>
                <a:latin typeface="Times New Roman" panose="02020603050405020304" pitchFamily="18" charset="0"/>
              </a:rPr>
              <a:t>Volume Stress and Strain</a:t>
            </a:r>
            <a:endParaRPr lang="en-US" sz="2800" dirty="0"/>
          </a:p>
        </p:txBody>
      </p:sp>
      <mc:AlternateContent xmlns:mc="http://schemas.openxmlformats.org/markup-compatibility/2006" xmlns:a14="http://schemas.microsoft.com/office/drawing/2010/main">
        <mc:Choice Requires="a14">
          <p:sp>
            <p:nvSpPr>
              <p:cNvPr id="5" name="Rectangle 4"/>
              <p:cNvSpPr/>
              <p:nvPr/>
            </p:nvSpPr>
            <p:spPr>
              <a:xfrm>
                <a:off x="-2888" y="4244039"/>
                <a:ext cx="5578188" cy="2199769"/>
              </a:xfrm>
              <a:prstGeom prst="rect">
                <a:avLst/>
              </a:prstGeom>
            </p:spPr>
            <p:txBody>
              <a:bodyPr wrap="square">
                <a:spAutoFit/>
              </a:bodyPr>
              <a:lstStyle/>
              <a:p>
                <a:pPr algn="just"/>
                <a:r>
                  <a:rPr lang="en-US" sz="2400" dirty="0">
                    <a:solidFill>
                      <a:srgbClr val="000000"/>
                    </a:solidFill>
                    <a:latin typeface="Times New Roman" panose="02020603050405020304" pitchFamily="18" charset="0"/>
                  </a:rPr>
                  <a:t>Volume strain is the fractional change in volume (Figure 3) that is - the change in volume, ∆V , divided by the original volume V</a:t>
                </a:r>
                <a:r>
                  <a:rPr lang="en-US" sz="1200" dirty="0">
                    <a:solidFill>
                      <a:srgbClr val="000000"/>
                    </a:solidFill>
                    <a:latin typeface="Times New Roman" panose="02020603050405020304" pitchFamily="18" charset="0"/>
                  </a:rPr>
                  <a:t>0</a:t>
                </a:r>
                <a:r>
                  <a:rPr lang="en-US" sz="2400" dirty="0">
                    <a:solidFill>
                      <a:srgbClr val="000000"/>
                    </a:solidFill>
                    <a:latin typeface="Times New Roman" panose="02020603050405020304" pitchFamily="18" charset="0"/>
                  </a:rPr>
                  <a:t>:</a:t>
                </a:r>
                <a:r>
                  <a:rPr lang="en-US" sz="2400" dirty="0"/>
                  <a:t>  </a:t>
                </a:r>
                <a:endParaRPr lang="en-US" sz="2400" b="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𝑉𝑜𝑙𝑢𝑚𝑒</m:t>
                      </m:r>
                      <m:r>
                        <a:rPr lang="en-US" sz="2000" b="0" i="1" smtClean="0">
                          <a:latin typeface="Cambria Math" panose="02040503050406030204" pitchFamily="18" charset="0"/>
                        </a:rPr>
                        <m:t> </m:t>
                      </m:r>
                      <m:r>
                        <a:rPr lang="en-US" sz="2000" b="0" i="1" smtClean="0">
                          <a:latin typeface="Cambria Math" panose="02040503050406030204" pitchFamily="18" charset="0"/>
                        </a:rPr>
                        <m:t>𝑆𝑡𝑟𝑎𝑖𝑛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ΔV</m:t>
                          </m:r>
                        </m:num>
                        <m:den>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o</m:t>
                              </m:r>
                            </m:sub>
                          </m:sSub>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888" y="4244039"/>
                <a:ext cx="5578188" cy="2199769"/>
              </a:xfrm>
              <a:prstGeom prst="rect">
                <a:avLst/>
              </a:prstGeom>
              <a:blipFill>
                <a:blip r:embed="rId2"/>
                <a:stretch>
                  <a:fillRect l="-1749" t="-2216" r="-1639"/>
                </a:stretch>
              </a:blipFill>
            </p:spPr>
            <p:txBody>
              <a:bodyPr/>
              <a:lstStyle/>
              <a:p>
                <a:r>
                  <a:rPr lang="en-US">
                    <a:noFill/>
                  </a:rPr>
                  <a:t> </a:t>
                </a:r>
              </a:p>
            </p:txBody>
          </p:sp>
        </mc:Fallback>
      </mc:AlternateContent>
      <p:sp>
        <p:nvSpPr>
          <p:cNvPr id="6"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lang="en-US" kern="0" dirty="0">
                <a:solidFill>
                  <a:prstClr val="black"/>
                </a:solidFill>
                <a:latin typeface="Times New Roman" pitchFamily="18" charset="0"/>
                <a:cs typeface="Times New Roman" pitchFamily="18" charset="0"/>
              </a:rPr>
              <a:t>8/34</a:t>
            </a:r>
          </a:p>
        </p:txBody>
      </p:sp>
      <p:pic>
        <p:nvPicPr>
          <p:cNvPr id="10" name="Picture 9"/>
          <p:cNvPicPr>
            <a:picLocks noChangeAspect="1"/>
          </p:cNvPicPr>
          <p:nvPr/>
        </p:nvPicPr>
        <p:blipFill>
          <a:blip r:embed="rId3"/>
          <a:stretch>
            <a:fillRect/>
          </a:stretch>
        </p:blipFill>
        <p:spPr>
          <a:xfrm>
            <a:off x="5575300" y="1489074"/>
            <a:ext cx="6575424" cy="3286125"/>
          </a:xfrm>
          <a:prstGeom prst="rect">
            <a:avLst/>
          </a:prstGeom>
        </p:spPr>
      </p:pic>
      <p:sp>
        <p:nvSpPr>
          <p:cNvPr id="11" name="Rectangle 10"/>
          <p:cNvSpPr/>
          <p:nvPr/>
        </p:nvSpPr>
        <p:spPr>
          <a:xfrm>
            <a:off x="5953991" y="5162303"/>
            <a:ext cx="5541818" cy="769441"/>
          </a:xfrm>
          <a:prstGeom prst="rect">
            <a:avLst/>
          </a:prstGeom>
        </p:spPr>
        <p:txBody>
          <a:bodyPr>
            <a:spAutoFit/>
          </a:bodyPr>
          <a:lstStyle/>
          <a:p>
            <a:pPr algn="just"/>
            <a:r>
              <a:rPr lang="en-US" sz="2200" b="1" dirty="0">
                <a:solidFill>
                  <a:srgbClr val="000000"/>
                </a:solidFill>
                <a:latin typeface="Times New Roman" panose="02020603050405020304" pitchFamily="18" charset="0"/>
              </a:rPr>
              <a:t>Figure .3: </a:t>
            </a:r>
            <a:r>
              <a:rPr lang="en-US" sz="2200" dirty="0">
                <a:solidFill>
                  <a:srgbClr val="000000"/>
                </a:solidFill>
                <a:latin typeface="Times New Roman" panose="02020603050405020304" pitchFamily="18" charset="0"/>
              </a:rPr>
              <a:t>A block undergoing volume strain by the applied volume stress</a:t>
            </a:r>
            <a:endParaRPr lang="en-US" sz="2200" dirty="0"/>
          </a:p>
        </p:txBody>
      </p:sp>
      <mc:AlternateContent xmlns:mc="http://schemas.openxmlformats.org/markup-compatibility/2006" xmlns:a14="http://schemas.microsoft.com/office/drawing/2010/main">
        <mc:Choice Requires="a14">
          <p:sp>
            <p:nvSpPr>
              <p:cNvPr id="12" name="Rectangle 11"/>
              <p:cNvSpPr/>
              <p:nvPr/>
            </p:nvSpPr>
            <p:spPr>
              <a:xfrm>
                <a:off x="1488705" y="3560677"/>
                <a:ext cx="2907014"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𝑉𝑜𝑙𝑢𝑚𝑒</m:t>
                      </m:r>
                      <m:r>
                        <a:rPr lang="en-US" i="1" smtClean="0">
                          <a:latin typeface="Cambria Math" panose="02040503050406030204" pitchFamily="18" charset="0"/>
                        </a:rPr>
                        <m:t> </m:t>
                      </m:r>
                      <m:r>
                        <a:rPr lang="en-US" i="1" smtClean="0">
                          <a:latin typeface="Cambria Math" panose="02040503050406030204" pitchFamily="18" charset="0"/>
                        </a:rPr>
                        <m:t>𝑆𝑡𝑟𝑒𝑠𝑠</m:t>
                      </m:r>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Δ</m:t>
                          </m:r>
                          <m:r>
                            <a:rPr lang="en-US" b="0" i="1" smtClean="0">
                              <a:latin typeface="Cambria Math" panose="02040503050406030204" pitchFamily="18" charset="0"/>
                            </a:rPr>
                            <m:t>𝐹</m:t>
                          </m:r>
                        </m:num>
                        <m:den>
                          <m:r>
                            <a:rPr lang="en-US" b="0" i="1" smtClean="0">
                              <a:latin typeface="Cambria Math" panose="02040503050406030204" pitchFamily="18" charset="0"/>
                            </a:rPr>
                            <m:t>𝐴</m:t>
                          </m:r>
                        </m:den>
                      </m:f>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488705" y="3560677"/>
                <a:ext cx="2907014" cy="610936"/>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4" name="TextBox 13"/>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846031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51" y="839469"/>
            <a:ext cx="2585299" cy="461665"/>
          </a:xfrm>
          <a:prstGeom prst="rect">
            <a:avLst/>
          </a:prstGeom>
        </p:spPr>
        <p:txBody>
          <a:bodyPr>
            <a:spAutoFit/>
          </a:bodyPr>
          <a:lstStyle/>
          <a:p>
            <a:r>
              <a:rPr lang="en-US" sz="2400" b="1" dirty="0">
                <a:solidFill>
                  <a:srgbClr val="000000"/>
                </a:solidFill>
                <a:latin typeface="Times New Roman" panose="02020603050405020304" pitchFamily="18" charset="0"/>
              </a:rPr>
              <a:t>Elasticity Moduli</a:t>
            </a:r>
            <a:r>
              <a:rPr lang="en-US" sz="2400" dirty="0"/>
              <a:t> </a:t>
            </a:r>
          </a:p>
        </p:txBody>
      </p:sp>
      <p:sp>
        <p:nvSpPr>
          <p:cNvPr id="3" name="Rectangle 2"/>
          <p:cNvSpPr/>
          <p:nvPr/>
        </p:nvSpPr>
        <p:spPr>
          <a:xfrm>
            <a:off x="206748" y="1383596"/>
            <a:ext cx="11016504" cy="1754326"/>
          </a:xfrm>
          <a:prstGeom prst="rect">
            <a:avLst/>
          </a:prstGeom>
        </p:spPr>
        <p:txBody>
          <a:bodyPr>
            <a:spAutoFit/>
          </a:bodyPr>
          <a:lstStyle/>
          <a:p>
            <a:pPr algn="just">
              <a:lnSpc>
                <a:spcPct val="150000"/>
              </a:lnSpc>
            </a:pPr>
            <a:r>
              <a:rPr lang="en-US" sz="2400" dirty="0">
                <a:solidFill>
                  <a:srgbClr val="000000"/>
                </a:solidFill>
                <a:latin typeface="Times New Roman" panose="02020603050405020304" pitchFamily="18" charset="0"/>
              </a:rPr>
              <a:t>The stress will be proportional to the strain if the stress is sufficiently small. In this regard, the proportionality constant known as </a:t>
            </a:r>
            <a:r>
              <a:rPr lang="en-US" sz="2400" b="1" dirty="0">
                <a:solidFill>
                  <a:srgbClr val="000000"/>
                </a:solidFill>
                <a:latin typeface="Times New Roman" panose="02020603050405020304" pitchFamily="18" charset="0"/>
              </a:rPr>
              <a:t>elastic modulus </a:t>
            </a:r>
            <a:r>
              <a:rPr lang="en-US" sz="2400" dirty="0">
                <a:solidFill>
                  <a:srgbClr val="000000"/>
                </a:solidFill>
                <a:latin typeface="Times New Roman" panose="02020603050405020304" pitchFamily="18" charset="0"/>
              </a:rPr>
              <a:t>depends on the material being deformed and on the nature of the deformation.</a:t>
            </a:r>
            <a:r>
              <a:rPr lang="en-US" sz="2400" dirty="0"/>
              <a:t> </a:t>
            </a:r>
          </a:p>
        </p:txBody>
      </p:sp>
      <p:pic>
        <p:nvPicPr>
          <p:cNvPr id="4" name="Picture 3"/>
          <p:cNvPicPr>
            <a:picLocks noChangeAspect="1"/>
          </p:cNvPicPr>
          <p:nvPr/>
        </p:nvPicPr>
        <p:blipFill>
          <a:blip r:embed="rId2"/>
          <a:stretch>
            <a:fillRect/>
          </a:stretch>
        </p:blipFill>
        <p:spPr>
          <a:xfrm>
            <a:off x="2147804" y="3329651"/>
            <a:ext cx="5940663" cy="558524"/>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1282" y="4276177"/>
                <a:ext cx="11860812" cy="1695144"/>
              </a:xfrm>
              <a:prstGeom prst="rect">
                <a:avLst/>
              </a:prstGeom>
            </p:spPr>
            <p:txBody>
              <a:bodyPr>
                <a:spAutoFit/>
              </a:bodyPr>
              <a:lstStyle/>
              <a:p>
                <a:pPr algn="just">
                  <a:lnSpc>
                    <a:spcPct val="150000"/>
                  </a:lnSpc>
                </a:pPr>
                <a:r>
                  <a:rPr lang="en-US" sz="2400" dirty="0">
                    <a:solidFill>
                      <a:srgbClr val="000000"/>
                    </a:solidFill>
                    <a:latin typeface="Times New Roman" panose="02020603050405020304" pitchFamily="18" charset="0"/>
                  </a:rPr>
                  <a:t>This relationship between stress and strain is analogous to Hooke‘s law </a:t>
                </a:r>
                <a:r>
                  <a:rPr lang="en-US" sz="2400" dirty="0">
                    <a:solidFill>
                      <a:srgbClr val="000000"/>
                    </a:solidFill>
                    <a:latin typeface="Cambria Math" panose="02040503050406030204" pitchFamily="18" charset="0"/>
                  </a:rPr>
                  <a:t>(</a:t>
                </a:r>
                <a14:m>
                  <m:oMath xmlns:m="http://schemas.openxmlformats.org/officeDocument/2006/math">
                    <m:r>
                      <a:rPr lang="en-US" sz="2400" b="0" i="1" smtClean="0">
                        <a:solidFill>
                          <a:srgbClr val="000000"/>
                        </a:solidFill>
                        <a:latin typeface="Cambria Math" panose="02040503050406030204" pitchFamily="18" charset="0"/>
                      </a:rPr>
                      <m:t>𝐹</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𝑘</m:t>
                    </m:r>
                    <m:r>
                      <m:rPr>
                        <m:sty m:val="p"/>
                      </m:rPr>
                      <a:rPr lang="en-US" sz="2400" b="0" i="0" smtClean="0">
                        <a:solidFill>
                          <a:srgbClr val="000000"/>
                        </a:solidFill>
                        <a:latin typeface="Cambria Math" panose="02040503050406030204" pitchFamily="18" charset="0"/>
                      </a:rPr>
                      <m:t>ΔX</m:t>
                    </m:r>
                  </m:oMath>
                </a14:m>
                <a:r>
                  <a:rPr lang="en-US" sz="2400" dirty="0">
                    <a:solidFill>
                      <a:srgbClr val="000000"/>
                    </a:solidFill>
                    <a:latin typeface="Cambria Math" panose="02040503050406030204" pitchFamily="18" charset="0"/>
                  </a:rPr>
                  <a:t>)</a:t>
                </a:r>
                <a:r>
                  <a:rPr lang="en-US" sz="2400" dirty="0">
                    <a:solidFill>
                      <a:srgbClr val="000000"/>
                    </a:solidFill>
                    <a:latin typeface="Times New Roman" panose="02020603050405020304" pitchFamily="18" charset="0"/>
                  </a:rPr>
                  <a:t>,</a:t>
                </a:r>
                <a:br>
                  <a:rPr lang="en-US" sz="2400" dirty="0">
                    <a:solidFill>
                      <a:srgbClr val="000000"/>
                    </a:solidFill>
                    <a:latin typeface="Times New Roman" panose="02020603050405020304" pitchFamily="18" charset="0"/>
                  </a:rPr>
                </a:br>
                <a:r>
                  <a:rPr lang="en-US" sz="2400" dirty="0">
                    <a:solidFill>
                      <a:srgbClr val="000000"/>
                    </a:solidFill>
                    <a:latin typeface="Times New Roman" panose="02020603050405020304" pitchFamily="18" charset="0"/>
                  </a:rPr>
                  <a:t>relationship between force and extension of a spring. The elastic modulus is analogous to a</a:t>
                </a:r>
                <a:br>
                  <a:rPr lang="en-US" sz="2400" dirty="0">
                    <a:solidFill>
                      <a:srgbClr val="000000"/>
                    </a:solidFill>
                    <a:latin typeface="Times New Roman" panose="02020603050405020304" pitchFamily="18" charset="0"/>
                  </a:rPr>
                </a:br>
                <a:r>
                  <a:rPr lang="en-US" sz="2400" dirty="0">
                    <a:solidFill>
                      <a:srgbClr val="000000"/>
                    </a:solidFill>
                    <a:latin typeface="Times New Roman" panose="02020603050405020304" pitchFamily="18" charset="0"/>
                  </a:rPr>
                  <a:t>spring constant.</a:t>
                </a:r>
                <a:r>
                  <a:rPr lang="en-US" sz="24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61282" y="4276177"/>
                <a:ext cx="11860812" cy="1695144"/>
              </a:xfrm>
              <a:prstGeom prst="rect">
                <a:avLst/>
              </a:prstGeom>
              <a:blipFill>
                <a:blip r:embed="rId3"/>
                <a:stretch>
                  <a:fillRect l="-771" r="-822" b="-6810"/>
                </a:stretch>
              </a:blipFill>
            </p:spPr>
            <p:txBody>
              <a:bodyPr/>
              <a:lstStyle/>
              <a:p>
                <a:r>
                  <a:rPr lang="en-US">
                    <a:noFill/>
                  </a:rPr>
                  <a:t> </a:t>
                </a:r>
              </a:p>
            </p:txBody>
          </p:sp>
        </mc:Fallback>
      </mc:AlternateContent>
      <p:sp>
        <p:nvSpPr>
          <p:cNvPr id="6" name="Title 1"/>
          <p:cNvSpPr txBox="1">
            <a:spLocks/>
          </p:cNvSpPr>
          <p:nvPr/>
        </p:nvSpPr>
        <p:spPr>
          <a:xfrm>
            <a:off x="0" y="10499"/>
            <a:ext cx="12192000" cy="789709"/>
          </a:xfrm>
          <a:prstGeom prst="rect">
            <a:avLst/>
          </a:prstGeom>
          <a:gradFill>
            <a:gsLst>
              <a:gs pos="79150">
                <a:srgbClr val="B6CA4F"/>
              </a:gs>
              <a:gs pos="0">
                <a:srgbClr val="92D050"/>
              </a:gs>
              <a:gs pos="50000">
                <a:sysClr val="window" lastClr="FFFFFF"/>
              </a:gs>
              <a:gs pos="100000">
                <a:srgbClr val="FFC000"/>
              </a:gs>
            </a:gsLst>
            <a:path path="rect">
              <a:fillToRect l="50000" t="50000" r="50000" b="50000"/>
            </a:path>
          </a:gradFill>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lnSpc>
                <a:spcPct val="100000"/>
              </a:lnSpc>
              <a:spcBef>
                <a:spcPts val="0"/>
              </a:spcBef>
              <a:defRPr/>
            </a:pPr>
            <a:r>
              <a:rPr lang="en-IN" dirty="0">
                <a:latin typeface="Times New Roman" panose="02020603050405020304" pitchFamily="18" charset="0"/>
                <a:cs typeface="Times New Roman" panose="02020603050405020304" pitchFamily="18" charset="0"/>
              </a:rPr>
              <a:t>Properties of Bulk Matter /Stress, Strain</a:t>
            </a:r>
            <a:endParaRPr lang="en-US" sz="18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521131" y="6477000"/>
            <a:ext cx="7478214" cy="369332"/>
          </a:xfrm>
          <a:prstGeom prst="rect">
            <a:avLst/>
          </a:prstGeom>
          <a:gradFill>
            <a:gsLst>
              <a:gs pos="0">
                <a:srgbClr val="FFFF00"/>
              </a:gs>
              <a:gs pos="50000">
                <a:srgbClr val="4F81BD">
                  <a:tint val="44500"/>
                  <a:satMod val="160000"/>
                </a:srgbClr>
              </a:gs>
              <a:gs pos="100000">
                <a:srgbClr val="FFFF00"/>
              </a:gs>
            </a:gsLst>
            <a:lin ang="5400000" scaled="0"/>
          </a:gradFill>
        </p:spPr>
        <p:txBody>
          <a:bodyPr wrap="square" rtlCol="0">
            <a:spAutoFit/>
          </a:bodyPr>
          <a:lstStyle/>
          <a:p>
            <a:pPr lvl="0" algn="ctr">
              <a:defRPr/>
            </a:pPr>
            <a:r>
              <a:rPr lang="en-IN" dirty="0"/>
              <a:t>Properties of Bulk Matter /Stress, Strain</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- 9</a:t>
            </a:r>
            <a:r>
              <a:rPr lang="en-US" kern="0" dirty="0">
                <a:solidFill>
                  <a:prstClr val="black"/>
                </a:solidFill>
                <a:latin typeface="Times New Roman" pitchFamily="18" charset="0"/>
                <a:cs typeface="Times New Roman" pitchFamily="18" charset="0"/>
              </a:rPr>
              <a:t>/34</a:t>
            </a:r>
          </a:p>
        </p:txBody>
      </p:sp>
      <p:sp>
        <p:nvSpPr>
          <p:cNvPr id="10" name="TextBox 9"/>
          <p:cNvSpPr txBox="1"/>
          <p:nvPr/>
        </p:nvSpPr>
        <p:spPr>
          <a:xfrm>
            <a:off x="-12700" y="6477000"/>
            <a:ext cx="2521131" cy="369332"/>
          </a:xfrm>
          <a:prstGeom prst="rect">
            <a:avLst/>
          </a:prstGeom>
          <a:gradFill>
            <a:gsLst>
              <a:gs pos="0">
                <a:srgbClr val="FF0000"/>
              </a:gs>
              <a:gs pos="50000">
                <a:srgbClr val="4F81BD">
                  <a:tint val="44500"/>
                  <a:satMod val="160000"/>
                </a:srgbClr>
              </a:gs>
              <a:gs pos="100000">
                <a:srgbClr val="92D050"/>
              </a:gs>
            </a:gsLst>
            <a:lin ang="5400000" scaled="0"/>
          </a:gra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(ASTU)</a:t>
            </a:r>
          </a:p>
        </p:txBody>
      </p:sp>
      <p:sp>
        <p:nvSpPr>
          <p:cNvPr id="11" name="TextBox 10"/>
          <p:cNvSpPr txBox="1"/>
          <p:nvPr/>
        </p:nvSpPr>
        <p:spPr>
          <a:xfrm>
            <a:off x="10012045" y="6463268"/>
            <a:ext cx="2179955" cy="369332"/>
          </a:xfrm>
          <a:prstGeom prst="rect">
            <a:avLst/>
          </a:prstGeom>
          <a:gradFill>
            <a:gsLst>
              <a:gs pos="0">
                <a:srgbClr val="9BBB59">
                  <a:lumMod val="20000"/>
                  <a:lumOff val="80000"/>
                  <a:shade val="30000"/>
                  <a:satMod val="115000"/>
                </a:srgbClr>
              </a:gs>
              <a:gs pos="50000">
                <a:srgbClr val="FF0000"/>
              </a:gs>
              <a:gs pos="100000">
                <a:srgbClr val="9BBB59">
                  <a:lumMod val="20000"/>
                  <a:lumOff val="80000"/>
                  <a:shade val="100000"/>
                  <a:satMod val="115000"/>
                </a:srgbClr>
              </a:gs>
            </a:gsLst>
            <a:path path="circle">
              <a:fillToRect l="100000" t="100000"/>
            </a:path>
          </a:gradFill>
        </p:spPr>
        <p:txBody>
          <a:bodyPr wrap="square" rtlCol="0">
            <a:spAutoFit/>
          </a:bodyPr>
          <a:lstStyle/>
          <a:p>
            <a:pPr lvl="0" algn="ctr">
              <a:defRPr/>
            </a:pPr>
            <a:r>
              <a:rPr lang="en-US" dirty="0">
                <a:latin typeface="Times New Roman" pitchFamily="18" charset="0"/>
                <a:cs typeface="Times New Roman" pitchFamily="18" charset="0"/>
              </a:rPr>
              <a:t>June, 2022</a:t>
            </a:r>
            <a:endPar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58623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3507</Words>
  <Application>Microsoft Office PowerPoint</Application>
  <PresentationFormat>Widescreen</PresentationFormat>
  <Paragraphs>306</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Baskerville Old Face</vt:lpstr>
      <vt:lpstr>Calibri</vt:lpstr>
      <vt:lpstr>Calibri Light</vt:lpstr>
      <vt:lpstr>Cambria Math</vt:lpstr>
      <vt:lpstr>NewBaskervilleStd-Bold</vt:lpstr>
      <vt:lpstr>NewBaskervilleStd-Roman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eyu</cp:lastModifiedBy>
  <cp:revision>88</cp:revision>
  <dcterms:created xsi:type="dcterms:W3CDTF">2021-07-30T03:52:15Z</dcterms:created>
  <dcterms:modified xsi:type="dcterms:W3CDTF">2022-07-31T08:57:09Z</dcterms:modified>
</cp:coreProperties>
</file>