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88" r:id="rId4"/>
    <p:sldId id="289" r:id="rId5"/>
    <p:sldId id="287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1" r:id="rId19"/>
    <p:sldId id="303" r:id="rId20"/>
    <p:sldId id="304" r:id="rId21"/>
    <p:sldId id="305" r:id="rId22"/>
    <p:sldId id="307" r:id="rId23"/>
    <p:sldId id="308" r:id="rId24"/>
    <p:sldId id="311" r:id="rId25"/>
    <p:sldId id="309" r:id="rId26"/>
    <p:sldId id="310" r:id="rId27"/>
    <p:sldId id="306" r:id="rId28"/>
    <p:sldId id="312" r:id="rId29"/>
    <p:sldId id="313" r:id="rId30"/>
    <p:sldId id="314" r:id="rId31"/>
    <p:sldId id="315" r:id="rId32"/>
    <p:sldId id="276" r:id="rId3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7A268-91BF-484E-AE04-9A3C66D5C73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2682-B2D5-4FE6-8E78-385994E5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5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A9213-758B-4CA2-9F79-4B44FC1E792E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67D8-33B3-493A-9D85-9AD8242D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E5F2-BBC8-4413-85DE-88CDECA373EA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3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ACB8B-DAD9-41E3-8FAD-65B96B12AAA2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6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B650-C7DD-4EA0-8598-853F310E8356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5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4340-02B4-4D4E-B605-E86A2A818DFC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4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52BB-4265-48A6-8A40-7E3F31B259AF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6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3AF9-4257-4798-A073-A466C8E41E14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64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EADE-01CC-4B64-86E4-0F5E313BC956}" type="datetime1">
              <a:rPr lang="en-US" smtClean="0"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5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CD9A-AFC1-46FB-8BB0-6C29F6E8A58E}" type="datetime1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20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9349-6B06-4D73-9014-98CA066386DD}" type="datetime1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55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60C7-DB3A-4474-A1D7-E0FAC7096F99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17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C420-3214-4056-B856-3CAAAEB4C6E8}" type="datetime1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9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9ECE-F533-4ADC-938F-A1BE6320E62D}" type="datetime1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2F47-D001-4E80-BA33-E5326CB72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3.jpeg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7.png"/><Relationship Id="rId5" Type="http://schemas.openxmlformats.org/officeDocument/2006/relationships/image" Target="../media/image61.emf"/><Relationship Id="rId10" Type="http://schemas.openxmlformats.org/officeDocument/2006/relationships/image" Target="../media/image6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77.png"/><Relationship Id="rId4" Type="http://schemas.openxmlformats.org/officeDocument/2006/relationships/image" Target="../media/image7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gif"/><Relationship Id="rId4" Type="http://schemas.openxmlformats.org/officeDocument/2006/relationships/image" Target="../media/image8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jpeg"/><Relationship Id="rId7" Type="http://schemas.openxmlformats.org/officeDocument/2006/relationships/image" Target="../media/image99.png"/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2.jpeg"/><Relationship Id="rId9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5.gif"/><Relationship Id="rId4" Type="http://schemas.openxmlformats.org/officeDocument/2006/relationships/image" Target="../media/image88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23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8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526" y="3107814"/>
            <a:ext cx="9901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Oscillations, Waves and Optics</a:t>
            </a:r>
            <a:r>
              <a:rPr lang="en-US" sz="32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Cover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Page 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3600" y="5336796"/>
            <a:ext cx="267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July, 2022,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ASTU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10499"/>
            <a:ext cx="12192000" cy="388723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27" y="399223"/>
            <a:ext cx="1997547" cy="199754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smtClean="0"/>
              <a:pPr algn="ctr"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6501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August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- 2021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9678" y="775453"/>
            <a:ext cx="345235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spc="-1" dirty="0">
                <a:solidFill>
                  <a:srgbClr val="FF0000"/>
                </a:solidFill>
                <a:latin typeface="Times New Roman"/>
              </a:rPr>
              <a:t>The Simple Pendulum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4" descr="11_12_Figure.jpg"/>
          <p:cNvPicPr/>
          <p:nvPr/>
        </p:nvPicPr>
        <p:blipFill>
          <a:blip r:embed="rId3"/>
          <a:srcRect b="3292"/>
          <a:stretch/>
        </p:blipFill>
        <p:spPr>
          <a:xfrm>
            <a:off x="8804366" y="775453"/>
            <a:ext cx="3048242" cy="3244116"/>
          </a:xfrm>
          <a:prstGeom prst="rect">
            <a:avLst/>
          </a:prstGeom>
          <a:ln>
            <a:noFill/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57199" y="1447800"/>
            <a:ext cx="798140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5pPr>
            <a:lvl6pPr marL="2514600" indent="-228600" algn="ctr" defTabSz="4572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6pPr>
            <a:lvl7pPr marL="2971800" indent="-228600" algn="ctr" defTabSz="4572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7pPr>
            <a:lvl8pPr marL="3429000" indent="-228600" algn="ctr" defTabSz="4572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8pPr>
            <a:lvl9pPr marL="3886200" indent="-228600" algn="ctr" defTabSz="457200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DC0C3E"/>
                </a:solidFill>
                <a:latin typeface="Tahoma" panose="020B0604030504040204" pitchFamily="34" charset="0"/>
                <a:cs typeface="Noto Sans CJK SC" charset="0"/>
              </a:defRPr>
            </a:lvl9pPr>
          </a:lstStyle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forces acting on the bob are the tension and the weight.</a:t>
            </a: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force exerted by the string</a:t>
            </a: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gravitational force</a:t>
            </a: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tangential component of the gravitational force is the restoring force.</a:t>
            </a: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 tangential acceleration is</a:t>
            </a: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hangingPunct="0">
              <a:lnSpc>
                <a:spcPct val="100000"/>
              </a:lnSpc>
              <a:spcBef>
                <a:spcPts val="500"/>
              </a:spcBef>
              <a:buClr>
                <a:srgbClr val="9999FF"/>
              </a:buClr>
              <a:buSzPct val="80000"/>
              <a:buFont typeface="Wingdings" panose="05000000000000000000" pitchFamily="2" charset="2"/>
              <a:buChar char=""/>
            </a:pPr>
            <a:r>
              <a:rPr lang="en-US" altLang="en-US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gives another differential equation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386242"/>
              </p:ext>
            </p:extLst>
          </p:nvPr>
        </p:nvGraphicFramePr>
        <p:xfrm>
          <a:off x="8532815" y="4721743"/>
          <a:ext cx="2239814" cy="44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r:id="rId4" imgW="1352520" imgH="209160" progId="">
                  <p:embed/>
                </p:oleObj>
              </mc:Choice>
              <mc:Fallback>
                <p:oleObj r:id="rId4" imgW="1352520" imgH="209160" progId="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5" y="4721743"/>
                        <a:ext cx="2239814" cy="44096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58424"/>
              </p:ext>
            </p:extLst>
          </p:nvPr>
        </p:nvGraphicFramePr>
        <p:xfrm>
          <a:off x="7513382" y="5303884"/>
          <a:ext cx="4428919" cy="935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r:id="rId6" imgW="2844720" imgH="507960" progId="">
                  <p:embed/>
                </p:oleObj>
              </mc:Choice>
              <mc:Fallback>
                <p:oleObj r:id="rId6" imgW="2844720" imgH="507960" progId="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382" y="5303884"/>
                        <a:ext cx="4428919" cy="93533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243" y="4055383"/>
            <a:ext cx="3431045" cy="666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751" y="5522250"/>
            <a:ext cx="1519670" cy="5952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909" y="5537036"/>
            <a:ext cx="3344878" cy="5856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6140156" y="4072165"/>
                <a:ext cx="6114588" cy="728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1313" indent="-341313"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1pPr>
                <a:lvl2pPr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2pPr>
                <a:lvl3pPr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3pPr>
                <a:lvl4pPr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4pPr>
                <a:lvl5pPr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5pPr>
                <a:lvl6pPr marL="2514600" indent="-228600" algn="ctr" defTabSz="457200" fontAlgn="base">
                  <a:lnSpc>
                    <a:spcPct val="9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6pPr>
                <a:lvl7pPr marL="2971800" indent="-228600" algn="ctr" defTabSz="457200" fontAlgn="base">
                  <a:lnSpc>
                    <a:spcPct val="9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7pPr>
                <a:lvl8pPr marL="3429000" indent="-228600" algn="ctr" defTabSz="457200" fontAlgn="base">
                  <a:lnSpc>
                    <a:spcPct val="9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8pPr>
                <a:lvl9pPr marL="3886200" indent="-228600" algn="ctr" defTabSz="457200" fontAlgn="base">
                  <a:lnSpc>
                    <a:spcPct val="9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DC0C3E"/>
                    </a:solidFill>
                    <a:latin typeface="Tahoma" panose="020B0604030504040204" pitchFamily="34" charset="0"/>
                    <a:cs typeface="Noto Sans CJK SC" charset="0"/>
                  </a:defRPr>
                </a:lvl9pPr>
              </a:lstStyle>
              <a:p>
                <a:pPr algn="l">
                  <a:lnSpc>
                    <a:spcPct val="100000"/>
                  </a:lnSpc>
                  <a:buClr>
                    <a:srgbClr val="9999FF"/>
                  </a:buClr>
                  <a:buSzPct val="80000"/>
                  <a:buFont typeface="Wingdings" panose="05000000000000000000" pitchFamily="2" charset="2"/>
                  <a:buChar char=""/>
                </a:pPr>
                <a:r>
                  <a:rPr lang="en-US" altLang="en-US" sz="2000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for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same form as for the spring, with </a:t>
                </a:r>
                <a:r>
                  <a:rPr lang="en-US" altLang="en-US" sz="2000" dirty="0" smtClean="0">
                    <a:solidFill>
                      <a:srgbClr val="00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endParaRPr lang="en-US" altLang="en-US" dirty="0">
                  <a:solidFill>
                    <a:srgbClr val="000066"/>
                  </a:solidFill>
                </a:endParaRPr>
              </a:p>
              <a:p>
                <a:pPr marL="342900" algn="l">
                  <a:lnSpc>
                    <a:spcPct val="100000"/>
                  </a:lnSpc>
                  <a:buClrTx/>
                  <a:buSzPct val="80000"/>
                  <a:buFontTx/>
                  <a:buNone/>
                </a:pPr>
                <a:endParaRPr lang="en-US" altLang="en-US" dirty="0">
                  <a:solidFill>
                    <a:srgbClr val="000066"/>
                  </a:solidFill>
                </a:endParaRPr>
              </a:p>
              <a:p>
                <a:pPr marL="342900" algn="l">
                  <a:lnSpc>
                    <a:spcPct val="100000"/>
                  </a:lnSpc>
                  <a:buClrTx/>
                  <a:buSzPct val="80000"/>
                  <a:buFontTx/>
                  <a:buNone/>
                </a:pPr>
                <a:r>
                  <a:rPr lang="en-US" altLang="en-US" dirty="0">
                    <a:solidFill>
                      <a:srgbClr val="000066"/>
                    </a:solidFill>
                  </a:rPr>
                  <a:t>    </a:t>
                </a:r>
              </a:p>
            </p:txBody>
          </p:sp>
        </mc:Choice>
        <mc:Fallback>
          <p:sp>
            <p:nvSpPr>
              <p:cNvPr id="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0156" y="4072165"/>
                <a:ext cx="6114588" cy="728998"/>
              </a:xfrm>
              <a:prstGeom prst="rect">
                <a:avLst/>
              </a:prstGeom>
              <a:blipFill>
                <a:blip r:embed="rId11"/>
                <a:stretch>
                  <a:fillRect l="-399" t="-4167" b="-1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10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167649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363" y="797811"/>
            <a:ext cx="339198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Damped Oscillations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968" y="717640"/>
            <a:ext cx="2041616" cy="28968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0363" y="1391081"/>
            <a:ext cx="9632906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many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systems, </a:t>
            </a:r>
            <a:r>
              <a:rPr lang="en-US" sz="2000" dirty="0" err="1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nonconservative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forces such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friction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air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resistance also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and retard the motion of the system. Consequently, the mechanical energy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diminishes in time, and the motion is said to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damped</a:t>
            </a:r>
            <a:r>
              <a:rPr lang="en-US" sz="20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756" y="2573264"/>
            <a:ext cx="2597604" cy="12518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699" y="3131619"/>
            <a:ext cx="2870298" cy="577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565" y="4205862"/>
            <a:ext cx="2274027" cy="8527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9179" y="4283861"/>
            <a:ext cx="2343532" cy="755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52697" y="5301472"/>
                <a:ext cx="11521440" cy="908903"/>
              </a:xfrm>
              <a:prstGeom prst="rect">
                <a:avLst/>
              </a:prstGeom>
              <a:blipFill>
                <a:blip r:embed="rId7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sz="2400" i="1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angular frequency in the absence of a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retarding force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(the </a:t>
                </a:r>
                <a:r>
                  <a:rPr lang="en-US" sz="2400" dirty="0" err="1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undamped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oscillator) and is called the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frequency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system.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5301472"/>
                <a:ext cx="11521440" cy="908903"/>
              </a:xfrm>
              <a:prstGeom prst="rect">
                <a:avLst/>
              </a:prstGeom>
              <a:blipFill>
                <a:blip r:embed="rId8"/>
                <a:stretch>
                  <a:fillRect l="-847" r="-265" b="-14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11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323687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93" y="929231"/>
            <a:ext cx="3461647" cy="2246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9006" y="798602"/>
                <a:ext cx="811203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magnitude of the retarding force is small such that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system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said to be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underdamped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798602"/>
                <a:ext cx="8112034" cy="830997"/>
              </a:xfrm>
              <a:prstGeom prst="rect">
                <a:avLst/>
              </a:prstGeom>
              <a:blipFill>
                <a:blip r:embed="rId3"/>
                <a:stretch>
                  <a:fillRect l="-977" t="-25000" b="-10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11_15_Figure.jpg"/>
          <p:cNvPicPr/>
          <p:nvPr/>
        </p:nvPicPr>
        <p:blipFill>
          <a:blip r:embed="rId4"/>
          <a:srcRect b="5708"/>
          <a:stretch/>
        </p:blipFill>
        <p:spPr>
          <a:xfrm>
            <a:off x="8733759" y="3633246"/>
            <a:ext cx="2800744" cy="188036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9006" y="2663919"/>
                <a:ext cx="8112034" cy="8704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i="1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reaches a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i="1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system does not oscillate and is said to be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critically damped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2663919"/>
                <a:ext cx="8112034" cy="870431"/>
              </a:xfrm>
              <a:prstGeom prst="rect">
                <a:avLst/>
              </a:prstGeom>
              <a:blipFill>
                <a:blip r:embed="rId5"/>
                <a:stretch>
                  <a:fillRect l="-977" t="-69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70560" y="1823593"/>
            <a:ext cx="7650480" cy="707886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01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A: underdamping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: there are 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few small oscillations 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before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the oscillator comes 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rest.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3352" y="3777193"/>
            <a:ext cx="6697090" cy="40011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B: critical damping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: this is the fastest way to get to equilibrium.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09006" y="4354050"/>
                <a:ext cx="8112034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medium is so viscous that the retarding force is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compared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restoring force that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is, if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is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overdamped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4354050"/>
                <a:ext cx="8112034" cy="1200329"/>
              </a:xfrm>
              <a:prstGeom prst="rect">
                <a:avLst/>
              </a:prstGeom>
              <a:blipFill>
                <a:blip r:embed="rId7"/>
                <a:stretch>
                  <a:fillRect l="-977" t="-17259" b="-43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61703" y="5688850"/>
            <a:ext cx="7759337" cy="707886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C: overdamping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: the system is slowed so much that it takes a long time to get to equilibrium.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12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2826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2" y="715331"/>
            <a:ext cx="316992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Forced Oscillations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274319" y="1330625"/>
            <a:ext cx="11443063" cy="1699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bIns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Forced vibrations occur when there is a periodic driving force. This force may or may not have the same period as the natural frequency of the system.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If the frequency is the same as the natural frequency, the amplitude becomes quite large. This is called resonance.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6" y="3118896"/>
            <a:ext cx="4769938" cy="73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515" y="3954905"/>
            <a:ext cx="2085431" cy="498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011" y="4818853"/>
            <a:ext cx="2936437" cy="10576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668" y="3049146"/>
            <a:ext cx="3265715" cy="33262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8176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11_21_Figure.jpg"/>
          <p:cNvPicPr/>
          <p:nvPr/>
        </p:nvPicPr>
        <p:blipFill>
          <a:blip r:embed="rId2"/>
          <a:stretch/>
        </p:blipFill>
        <p:spPr>
          <a:xfrm>
            <a:off x="314587" y="828256"/>
            <a:ext cx="8110955" cy="2450521"/>
          </a:xfrm>
          <a:prstGeom prst="rect">
            <a:avLst/>
          </a:prstGeom>
          <a:ln>
            <a:noFill/>
          </a:ln>
        </p:spPr>
      </p:pic>
      <p:pic>
        <p:nvPicPr>
          <p:cNvPr id="8" name="Picture 6" descr="11_22_Figure.jpg"/>
          <p:cNvPicPr/>
          <p:nvPr/>
        </p:nvPicPr>
        <p:blipFill>
          <a:blip r:embed="rId3"/>
          <a:srcRect b="4553"/>
          <a:stretch/>
        </p:blipFill>
        <p:spPr>
          <a:xfrm>
            <a:off x="434160" y="3631573"/>
            <a:ext cx="5058000" cy="2078640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5957691" y="3644555"/>
            <a:ext cx="5770389" cy="83099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spcBef>
                <a:spcPts val="225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disturbance that carries energy from place to place.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5439" y="4879216"/>
            <a:ext cx="6096000" cy="830997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txBody>
          <a:bodyPr>
            <a:spAutoFit/>
          </a:bodyPr>
          <a:lstStyle/>
          <a:p>
            <a:pPr marL="285750" indent="-285750">
              <a:spcBef>
                <a:spcPts val="225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wave does NOT carry matter with it! It just moves the matter as it goes through it.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14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23592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39078" y="873806"/>
            <a:ext cx="11687311" cy="12815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waves do not need matter (called a “medium”) to be able to move (for example, through space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These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called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waves (or EM waves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waves MUST have a medium in order to move. These are called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waves.</a:t>
            </a:r>
          </a:p>
        </p:txBody>
      </p:sp>
      <p:pic>
        <p:nvPicPr>
          <p:cNvPr id="7" name="Picture 4" descr="11_23_Figure.jpg"/>
          <p:cNvPicPr/>
          <p:nvPr/>
        </p:nvPicPr>
        <p:blipFill>
          <a:blip r:embed="rId3"/>
          <a:srcRect b="2953"/>
          <a:stretch/>
        </p:blipFill>
        <p:spPr>
          <a:xfrm>
            <a:off x="1169125" y="2571206"/>
            <a:ext cx="3912326" cy="2934543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0" y="4702629"/>
            <a:ext cx="4539344" cy="135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0" y="2362971"/>
            <a:ext cx="4221843" cy="204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15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573432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981" y="1357327"/>
            <a:ext cx="11713029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4488" indent="-342900">
              <a:spcBef>
                <a:spcPts val="1750"/>
              </a:spcBef>
              <a:buFont typeface="+mj-lt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Transverse waves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in which the medium moves at right angles to the direction of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981" y="834107"/>
            <a:ext cx="2594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wave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14256"/>
            <a:ext cx="3656066" cy="42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25" y="2284132"/>
            <a:ext cx="3374571" cy="131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3509" y="3774313"/>
            <a:ext cx="11534501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Compressional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longitudinal) waves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Waves in which the medium moves back and forth in the same direction as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4" y="4696233"/>
            <a:ext cx="4245667" cy="1492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38" y="4693171"/>
            <a:ext cx="3836579" cy="15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16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069550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196" y="874235"/>
            <a:ext cx="4924695" cy="337015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highest point of the wave.</a:t>
            </a:r>
          </a:p>
          <a:p>
            <a:pPr marL="285750" indent="-28575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Trough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lowest point of the wave.</a:t>
            </a:r>
          </a:p>
          <a:p>
            <a:pPr marL="285750" indent="-28575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where the particles are close together</a:t>
            </a:r>
          </a:p>
          <a:p>
            <a:pPr marL="285750" indent="-285750">
              <a:spcBef>
                <a:spcPts val="175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Rarefaction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where the particles are spread apart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9" descr="11_24_Figure.jpg"/>
          <p:cNvPicPr/>
          <p:nvPr/>
        </p:nvPicPr>
        <p:blipFill>
          <a:blip r:embed="rId3"/>
          <a:srcRect b="6252"/>
          <a:stretch/>
        </p:blipFill>
        <p:spPr>
          <a:xfrm>
            <a:off x="295887" y="4488483"/>
            <a:ext cx="5517720" cy="1887120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390" y="4016610"/>
            <a:ext cx="5263061" cy="233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Shape 2"/>
          <p:cNvSpPr txBox="1"/>
          <p:nvPr/>
        </p:nvSpPr>
        <p:spPr>
          <a:xfrm>
            <a:off x="5368835" y="802307"/>
            <a:ext cx="6570616" cy="29813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txBody>
          <a:bodyPr lIns="0" bIns="0">
            <a:noAutofit/>
          </a:bodyPr>
          <a:lstStyle/>
          <a:p>
            <a:pPr marL="411840" indent="-457200">
              <a:lnSpc>
                <a:spcPct val="7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1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0" i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waves go past a point in one second; unit of measurement is hertz (Hz). 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840" indent="-457200">
              <a:lnSpc>
                <a:spcPct val="7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 (</a:t>
            </a:r>
            <a:r>
              <a:rPr lang="el-GR" sz="2400" b="0" i="1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="0" i="1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one point on a wave and the exact same place on the next wave.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400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 the medium moves from rest position (where it is when not moving). </a:t>
            </a:r>
            <a:endParaRPr lang="en-US" sz="28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840" indent="-457200">
              <a:lnSpc>
                <a:spcPct val="70000"/>
              </a:lnSpc>
              <a:spcBef>
                <a:spcPts val="1400"/>
              </a:spcBef>
              <a:buClr>
                <a:srgbClr val="000000"/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eriod (</a:t>
            </a:r>
            <a:r>
              <a:rPr lang="en-US" sz="2400" b="0" i="1" strike="noStrike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T)</a:t>
            </a:r>
            <a:r>
              <a:rPr lang="en-US" sz="2400" b="0" i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it takes for one cycle to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complete.</a:t>
            </a:r>
          </a:p>
          <a:p>
            <a:pPr>
              <a:lnSpc>
                <a:spcPct val="70000"/>
              </a:lnSpc>
              <a:spcBef>
                <a:spcPts val="1400"/>
              </a:spcBef>
              <a:buClr>
                <a:srgbClr val="000000"/>
              </a:buClr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6239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11_KeyEquation_12.jpg"/>
          <p:cNvPicPr/>
          <p:nvPr/>
        </p:nvPicPr>
        <p:blipFill>
          <a:blip r:embed="rId2"/>
          <a:srcRect r="82435" b="22286"/>
          <a:stretch/>
        </p:blipFill>
        <p:spPr>
          <a:xfrm>
            <a:off x="4445381" y="4866521"/>
            <a:ext cx="1089259" cy="420614"/>
          </a:xfrm>
          <a:prstGeom prst="rect">
            <a:avLst/>
          </a:prstGeom>
          <a:ln>
            <a:noFill/>
          </a:ln>
        </p:spPr>
      </p:pic>
      <p:pic>
        <p:nvPicPr>
          <p:cNvPr id="11" name="Picture 6" descr="11_48_Figure.jpg"/>
          <p:cNvPicPr/>
          <p:nvPr/>
        </p:nvPicPr>
        <p:blipFill>
          <a:blip r:embed="rId3"/>
          <a:srcRect b="6369"/>
          <a:stretch/>
        </p:blipFill>
        <p:spPr>
          <a:xfrm>
            <a:off x="7315729" y="1184040"/>
            <a:ext cx="4188600" cy="208332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09005" y="757646"/>
            <a:ext cx="296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wave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9005" y="1375791"/>
            <a:ext cx="7005086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positions of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medium through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sinusoidal wave is traveling can be written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125" y="2836690"/>
            <a:ext cx="2440111" cy="7369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125" y="3802307"/>
            <a:ext cx="2677886" cy="7503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844" y="4818860"/>
            <a:ext cx="1113336" cy="5159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1131" y="5479484"/>
            <a:ext cx="2349158" cy="7263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4091" y="3785195"/>
            <a:ext cx="1263703" cy="8298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6569" y="3839137"/>
            <a:ext cx="1645551" cy="661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2757" y="5253048"/>
            <a:ext cx="2207623" cy="5519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18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456874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Shape 3"/>
          <p:cNvSpPr txBox="1"/>
          <p:nvPr/>
        </p:nvSpPr>
        <p:spPr>
          <a:xfrm>
            <a:off x="1" y="1383628"/>
            <a:ext cx="12191999" cy="16829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 lIns="0" bIns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wave reaching the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end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of its medium, but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 where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the medium is 	still free to move, will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be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reflected (b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), and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reflection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will be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upright.</a:t>
            </a:r>
          </a:p>
          <a:p>
            <a:pPr marL="457200" indent="-457200">
              <a:lnSpc>
                <a:spcPct val="100000"/>
              </a:lnSpc>
              <a:spcBef>
                <a:spcPts val="1400"/>
              </a:spcBef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wave hitting an obstacle will be reflected (a), and its reflection will be inverted.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681" y="841410"/>
            <a:ext cx="553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spc="-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 </a:t>
            </a:r>
            <a:r>
              <a:rPr lang="en-US" sz="2400" b="1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Transmission of Waves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" descr="11_33_Figure.jpg"/>
          <p:cNvPicPr/>
          <p:nvPr/>
        </p:nvPicPr>
        <p:blipFill>
          <a:blip r:embed="rId3"/>
          <a:srcRect b="2554"/>
          <a:stretch/>
        </p:blipFill>
        <p:spPr>
          <a:xfrm>
            <a:off x="373731" y="3387634"/>
            <a:ext cx="4294800" cy="2895599"/>
          </a:xfrm>
          <a:prstGeom prst="rect">
            <a:avLst/>
          </a:prstGeom>
          <a:ln>
            <a:noFill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3147113"/>
            <a:ext cx="4251959" cy="148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4716742"/>
            <a:ext cx="4251959" cy="158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19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561121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484" y="721168"/>
            <a:ext cx="1136064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oscillatory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motion of an object that regularly returns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after a fixed time interval. </a:t>
            </a:r>
            <a:endParaRPr lang="en-US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4483" y="1679651"/>
            <a:ext cx="11360647" cy="120032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something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oscillating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(vibrating) this means that it is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moving backwards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forwards, up and down, side to side,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around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central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(equilibrium point).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86" y="4015298"/>
            <a:ext cx="2622494" cy="1262365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8569931" y="2961670"/>
            <a:ext cx="2585749" cy="1107705"/>
            <a:chOff x="627697" y="3767140"/>
            <a:chExt cx="3016840" cy="1103110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97" y="3767140"/>
              <a:ext cx="3016840" cy="110311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2860766" y="4080344"/>
              <a:ext cx="613954" cy="589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98" name="Picture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331" y="5341468"/>
            <a:ext cx="1297512" cy="53322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174" y="5936321"/>
            <a:ext cx="1571487" cy="42161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0708" y="5501695"/>
            <a:ext cx="1529035" cy="719546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304485" y="3063802"/>
            <a:ext cx="7010716" cy="3046988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(SHM)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type of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motion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oscillation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where;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about an equilibrium position at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point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net force acts on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restoring force is directly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to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displacement 𝒙 from the equilibrium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opposite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that of displacement.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6291702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2" y="945969"/>
            <a:ext cx="4437017" cy="308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14120" y="945969"/>
            <a:ext cx="6916783" cy="22936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700"/>
              </a:spcBef>
              <a:buClr>
                <a:srgbClr val="4273B9"/>
              </a:buClr>
              <a:buFont typeface="Wingdings" panose="05000000000000000000" pitchFamily="2" charset="2"/>
              <a:buChar char="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situation part of the wave is reflected, and part of the wave is transmitted.</a:t>
            </a:r>
          </a:p>
          <a:p>
            <a:pPr marL="341313" indent="-341313">
              <a:spcBef>
                <a:spcPts val="700"/>
              </a:spcBef>
              <a:buClr>
                <a:srgbClr val="4273B9"/>
              </a:buClr>
              <a:buFont typeface="Wingdings" panose="05000000000000000000" pitchFamily="2" charset="2"/>
              <a:buChar char="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wave energy is transferred to the more dense medium, and part is reflected.</a:t>
            </a:r>
          </a:p>
          <a:p>
            <a:pPr marL="341313" indent="-341313">
              <a:spcBef>
                <a:spcPts val="700"/>
              </a:spcBef>
              <a:buClr>
                <a:srgbClr val="4273B9"/>
              </a:buClr>
              <a:buFont typeface="Wingdings" panose="05000000000000000000" pitchFamily="2" charset="2"/>
              <a:buChar char="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pulse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upright, while the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reflected pulse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inverted.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3286" y="4499065"/>
            <a:ext cx="6916783" cy="18756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Clr>
                <a:srgbClr val="4273B9"/>
              </a:buClr>
              <a:buFont typeface="Wingdings" panose="05000000000000000000" pitchFamily="2" charset="2"/>
              <a:buChar char="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reflected wave remain the same, but the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decreases.</a:t>
            </a:r>
          </a:p>
          <a:p>
            <a:pPr marL="341313" indent="-341313">
              <a:buClr>
                <a:srgbClr val="4273B9"/>
              </a:buClr>
              <a:buFont typeface="Wingdings" panose="05000000000000000000" pitchFamily="2" charset="2"/>
              <a:buChar char="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smtClean="0">
                <a:solidFill>
                  <a:srgbClr val="B3A5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transmitted pulse are all smaller than in the incident pulse.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4371702"/>
            <a:ext cx="4611188" cy="18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20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81141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21/32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425" y="762969"/>
            <a:ext cx="290897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Reflection; 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39174" y="1289949"/>
            <a:ext cx="68147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marL="4572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Bounce off of wave.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 when a waves reaches an obstacle/barrier.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in the opposite direction.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en-US" sz="2400" i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GB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does not change.</a:t>
            </a:r>
            <a:endParaRPr lang="en-US" altLang="en-US" sz="24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Obey first law of reflection of light.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en-US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incident = the angle of reflection </a:t>
            </a:r>
            <a:endParaRPr lang="en-US" altLang="en-US" sz="24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5" y="3906079"/>
            <a:ext cx="3147302" cy="2117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61" y="3781129"/>
            <a:ext cx="3133364" cy="24608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21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688921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830" y="961239"/>
            <a:ext cx="210730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Diffraction;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413830" y="1517195"/>
            <a:ext cx="898917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marL="4572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spreading of wave after passing the edge of an obstacle or gap/slit.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gap has more effect.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gap has less effect.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24" y="3134764"/>
            <a:ext cx="2553056" cy="2924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38" y="3134764"/>
            <a:ext cx="2553056" cy="303531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22/32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35931" y="3339225"/>
            <a:ext cx="5185955" cy="176202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obstacle, small wavelength = low diffraction</a:t>
            </a:r>
          </a:p>
          <a:p>
            <a:pPr marL="342900" indent="-342900"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obstacle, large wavelength = large diffraction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22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171185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23/32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0948" y="765294"/>
            <a:ext cx="25510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Refraction;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527" y="1361939"/>
            <a:ext cx="9283482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of wave.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the extent to which a medium reflects light.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speed and direction as they move from one material to another.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wavelength may decrease/increase.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 in lenses, camera, telescope.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1" y="3488163"/>
            <a:ext cx="3200400" cy="24003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23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949914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3"/>
          <p:cNvSpPr txBox="1"/>
          <p:nvPr/>
        </p:nvSpPr>
        <p:spPr>
          <a:xfrm>
            <a:off x="117565" y="938623"/>
            <a:ext cx="11665131" cy="1623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txBody>
          <a:bodyPr lIns="0" bIns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1250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superposition principle says that when two waves pass through the same point, the displacement is the arithmetic sum of the individual displacements.</a:t>
            </a:r>
          </a:p>
          <a:p>
            <a:pPr marL="342900" indent="-342900">
              <a:lnSpc>
                <a:spcPct val="90000"/>
              </a:lnSpc>
              <a:spcBef>
                <a:spcPts val="1250"/>
              </a:spcBef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 the figure below, (a) exhibits destructive interference and (b) exhibits constructive interference.</a:t>
            </a:r>
          </a:p>
        </p:txBody>
      </p:sp>
      <p:pic>
        <p:nvPicPr>
          <p:cNvPr id="3" name="Picture 6" descr="11_37_Figure.jpg"/>
          <p:cNvPicPr/>
          <p:nvPr/>
        </p:nvPicPr>
        <p:blipFill>
          <a:blip r:embed="rId3"/>
          <a:srcRect b="3912"/>
          <a:stretch/>
        </p:blipFill>
        <p:spPr>
          <a:xfrm>
            <a:off x="1502229" y="2834640"/>
            <a:ext cx="8020594" cy="3287828"/>
          </a:xfrm>
          <a:prstGeom prst="rect">
            <a:avLst/>
          </a:prstGeom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24/32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24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057561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Wave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Wave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25/32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827" y="2655134"/>
            <a:ext cx="5932173" cy="19389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two waves are in phase with each other they combine to make a bigger wave.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altLang="en-US" sz="2400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Constructive interference occurs when the crests of one wave are over the crests of another wave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8058" y="2136253"/>
            <a:ext cx="32853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Constructive; 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36995" y="2695913"/>
            <a:ext cx="594614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waves are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with each other they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cancel each other, so that there is no wave.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7921" y="2149315"/>
            <a:ext cx="215518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Destructive; 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822" y="727538"/>
            <a:ext cx="210730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Interference;   </a:t>
            </a:r>
            <a:endParaRPr lang="en-US" alt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848657" y="1248707"/>
            <a:ext cx="67760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marL="4572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400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up or cancel out.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types: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constructive</a:t>
            </a:r>
            <a:r>
              <a:rPr lang="en-US" alt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destructive</a:t>
            </a:r>
            <a:r>
              <a:rPr lang="en-US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i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7" y="3992990"/>
            <a:ext cx="3969430" cy="203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9" y="4650377"/>
            <a:ext cx="3603201" cy="182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25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33486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Light and Optics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Optics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26/32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26" y="843281"/>
            <a:ext cx="11834947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travels in a straight-line path in a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medium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until it encounters a boundary between two different materials</a:t>
            </a:r>
            <a:r>
              <a:rPr lang="en-US" sz="24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0" y="1733785"/>
            <a:ext cx="4677184" cy="20805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38205" y="1851353"/>
            <a:ext cx="6618513" cy="15696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reflection of light from such a smooth surface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 reflection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reflection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any rough surface is known 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 reflection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882" y="3532750"/>
            <a:ext cx="2366558" cy="2832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463" y="5123768"/>
            <a:ext cx="1360917" cy="69032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4921" y="4118009"/>
            <a:ext cx="548480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i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of reflection equals the angle of </a:t>
            </a:r>
            <a:r>
              <a:rPr lang="en-US" sz="2400" i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incidence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26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720334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Light and Optics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Optics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27/32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3" y="702534"/>
            <a:ext cx="6131093" cy="36865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93" y="4781011"/>
            <a:ext cx="2435407" cy="7445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16" y="702534"/>
            <a:ext cx="3580992" cy="28806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846" y="3560021"/>
            <a:ext cx="3520372" cy="27887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27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66966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Light and Optics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Optics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28/32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234" y="859024"/>
            <a:ext cx="3509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Law of Refraction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799" y="1448192"/>
                <a:ext cx="7506789" cy="461665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 of refraction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medium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defined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as: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448192"/>
                <a:ext cx="7506789" cy="461665"/>
              </a:xfrm>
              <a:prstGeom prst="rect">
                <a:avLst/>
              </a:prstGeom>
              <a:blipFill>
                <a:blip r:embed="rId3"/>
                <a:stretch>
                  <a:fillRect l="-10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9" y="2277584"/>
            <a:ext cx="3244624" cy="6721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199" y="3346940"/>
            <a:ext cx="603504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light travels from one medium to another, its frequency doesn’t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543" y="703260"/>
            <a:ext cx="2891177" cy="4524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565" y="4457584"/>
            <a:ext cx="2775594" cy="7112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126" y="5512295"/>
            <a:ext cx="2783135" cy="62044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50525" y="5562538"/>
            <a:ext cx="3483429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Snell’s law of refraction.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28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6163148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9006" y="759547"/>
                <a:ext cx="11430000" cy="1226746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some particular angle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incidence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 the 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 angle,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refracted light ray moves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to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boundary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angles of incidence greater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ray is entirely reflected at the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6" y="759547"/>
                <a:ext cx="11430000" cy="1226746"/>
              </a:xfrm>
              <a:prstGeom prst="rect">
                <a:avLst/>
              </a:prstGeom>
              <a:blipFill>
                <a:blip r:embed="rId3"/>
                <a:stretch>
                  <a:fillRect l="-693" t="-3980" r="-1227" b="-8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Light and Optics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Optics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29/32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941" y="2079634"/>
            <a:ext cx="2624409" cy="4358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370" y="2131886"/>
            <a:ext cx="2682377" cy="3898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87" y="3039684"/>
            <a:ext cx="2712167" cy="988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0715" y="3331028"/>
            <a:ext cx="2276567" cy="19606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29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2832041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238" y="845960"/>
            <a:ext cx="487802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6F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as a Function of Position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3988" y="1579994"/>
            <a:ext cx="11660777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of energy provides a simple method of deriving an expression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of an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undergoing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 motion as a function of position.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41" y="2674211"/>
            <a:ext cx="2460988" cy="3539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091" y="2930545"/>
            <a:ext cx="2446293" cy="6406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56" y="3680188"/>
            <a:ext cx="1737839" cy="624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09703" y="4901251"/>
                <a:ext cx="7963988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expression shows that the object’s speed is a maximum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zero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extreme positions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400" i="1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03" y="4901251"/>
                <a:ext cx="7963988" cy="830997"/>
              </a:xfrm>
              <a:prstGeom prst="rect">
                <a:avLst/>
              </a:prstGeom>
              <a:blipFill>
                <a:blip r:embed="rId6"/>
                <a:stretch>
                  <a:fillRect l="-995" t="-5882" r="-76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3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8793964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5132" y="1217113"/>
                <a:ext cx="11769634" cy="1569660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Times New Roman" panose="02020603050405020304" pitchFamily="18" charset="0"/>
                  <a:buChar char="‽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light ray of wavelength 589 nm (produced by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sodium lamp) traveling through air is incident on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smooth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flat slab of crown glass at an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normal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of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400" b="1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what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the ray leave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glass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it re-enters the air?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2" y="1217113"/>
                <a:ext cx="11769634" cy="1569660"/>
              </a:xfrm>
              <a:prstGeom prst="rect">
                <a:avLst/>
              </a:prstGeom>
              <a:blipFill>
                <a:blip r:embed="rId3"/>
                <a:stretch>
                  <a:fillRect l="-725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Light and Optics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Light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Optics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187" y="2963930"/>
            <a:ext cx="2865121" cy="32531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033" y="73163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131" y="3001135"/>
            <a:ext cx="1769414" cy="5650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137" y="3586742"/>
            <a:ext cx="2765402" cy="938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8058" y="4880819"/>
            <a:ext cx="4025279" cy="4768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904" y="5531545"/>
            <a:ext cx="2839906" cy="4706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30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580828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Image Formation 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Formation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131" y="830218"/>
            <a:ext cx="11756572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formed at the point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rays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light actually intersect or where they appear to originate.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31" y="1873769"/>
            <a:ext cx="6217920" cy="12003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formed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 object placed in front of a flat mirror is as far behind the mirror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is in front of the mirror.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49" y="1825227"/>
            <a:ext cx="2924449" cy="34688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31" y="5524495"/>
            <a:ext cx="2343762" cy="722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698" y="3412420"/>
            <a:ext cx="2403565" cy="28652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5131" y="3944551"/>
            <a:ext cx="472440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lateral magnification </a:t>
            </a:r>
            <a:r>
              <a:rPr lang="en-US" sz="2400" i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defined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31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790365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8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End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32/32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139467">
            <a:off x="4602608" y="2899953"/>
            <a:ext cx="2111475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32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6832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2" y="1714709"/>
            <a:ext cx="6304189" cy="1752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0297" y="778888"/>
            <a:ext cx="411044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6F9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 and 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929" y="3257470"/>
            <a:ext cx="1133339" cy="676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0282" y="3246097"/>
            <a:ext cx="1111976" cy="654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1957" y="4048899"/>
            <a:ext cx="1819956" cy="5566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2608" y="3910559"/>
            <a:ext cx="1096621" cy="736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0187" y="4675241"/>
            <a:ext cx="1207567" cy="7031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8854" y="4495273"/>
            <a:ext cx="8094618" cy="461665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periodic motion of a mass on a spring 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0743" y="5015976"/>
            <a:ext cx="1478900" cy="776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0665" y="5896901"/>
                <a:ext cx="4524844" cy="461665"/>
              </a:xfrm>
              <a:prstGeom prst="rect">
                <a:avLst/>
              </a:prstGeom>
              <a:blipFill>
                <a:blip r:embed="rId10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frequency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5" y="5896901"/>
                <a:ext cx="4524844" cy="461665"/>
              </a:xfrm>
              <a:prstGeom prst="rect">
                <a:avLst/>
              </a:prstGeom>
              <a:blipFill>
                <a:blip r:embed="rId11"/>
                <a:stretch>
                  <a:fillRect l="-17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43749" y="5787148"/>
            <a:ext cx="1611086" cy="742363"/>
          </a:xfrm>
          <a:prstGeom prst="rect">
            <a:avLst/>
          </a:prstGeom>
        </p:spPr>
      </p:pic>
      <p:pic>
        <p:nvPicPr>
          <p:cNvPr id="17" name="Picture 4" descr="11_08_Figure.jpg"/>
          <p:cNvPicPr/>
          <p:nvPr/>
        </p:nvPicPr>
        <p:blipFill>
          <a:blip r:embed="rId13"/>
          <a:srcRect b="3753"/>
          <a:stretch/>
        </p:blipFill>
        <p:spPr>
          <a:xfrm>
            <a:off x="8169040" y="736579"/>
            <a:ext cx="3262011" cy="2423733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4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789884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5" y="1211307"/>
            <a:ext cx="1713276" cy="780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928" y="1292773"/>
            <a:ext cx="1032374" cy="6988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55" y="2128666"/>
            <a:ext cx="1451235" cy="780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52" y="3868461"/>
            <a:ext cx="2525511" cy="5080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7017" y="3108960"/>
            <a:ext cx="2377574" cy="46166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017" y="4564626"/>
            <a:ext cx="5550084" cy="862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702" y="5614849"/>
            <a:ext cx="5826034" cy="7643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0961" y="672808"/>
            <a:ext cx="3146787" cy="1468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0266" y="2611484"/>
            <a:ext cx="2538994" cy="821871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30961" y="3505310"/>
            <a:ext cx="2821577" cy="14989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25662" y="5540161"/>
            <a:ext cx="2078692" cy="7013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85736" y="2794633"/>
            <a:ext cx="757782" cy="3172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9797" y="5833524"/>
            <a:ext cx="1026387" cy="2708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49906" y="2188376"/>
            <a:ext cx="2021964" cy="400110"/>
          </a:xfrm>
          <a:prstGeom prst="rect">
            <a:avLst/>
          </a:prstGeom>
          <a:blipFill>
            <a:blip r:embed="rId15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condition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49906" y="4923703"/>
            <a:ext cx="2387192" cy="400110"/>
          </a:xfrm>
          <a:prstGeom prst="rect">
            <a:avLst/>
          </a:prstGeom>
          <a:blipFill>
            <a:blip r:embed="rId15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 condition 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5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127541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18" y="1167169"/>
            <a:ext cx="11351624" cy="19389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‽"/>
            </a:pP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0.2kg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connected to a light spring for which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force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is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N/m is free to oscillate on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frictionless, horizontal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surface. The block is displaced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 from equilibrium and released from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period of its motion.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maximum speed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acceleration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block. 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the position, velocity, and acceleration as functions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033" y="73163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04" y="3219314"/>
            <a:ext cx="3206367" cy="608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04" y="4055959"/>
            <a:ext cx="3009190" cy="6127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18" y="4948588"/>
            <a:ext cx="6322425" cy="4837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04" y="5686403"/>
            <a:ext cx="6884953" cy="482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7154" y="3356102"/>
            <a:ext cx="3321772" cy="4291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1029" y="4391601"/>
            <a:ext cx="4311104" cy="12948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6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594311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noProof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3691" y="1300846"/>
                <a:ext cx="11795760" cy="83099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Times New Roman" panose="02020603050405020304" pitchFamily="18" charset="0"/>
                  <a:buChar char="‽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the block were released from the same initial position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𝑐𝑚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with an initial velocity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=−0.100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" y="1300846"/>
                <a:ext cx="11795760" cy="830997"/>
              </a:xfrm>
              <a:prstGeom prst="rect">
                <a:avLst/>
              </a:prstGeom>
              <a:blipFill>
                <a:blip r:embed="rId3"/>
                <a:stretch>
                  <a:fillRect l="-724" t="-5839" r="-139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0" y="2431928"/>
            <a:ext cx="2155509" cy="7648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033" y="73163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90" y="3481497"/>
            <a:ext cx="1728970" cy="7073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6" y="4364175"/>
            <a:ext cx="5072385" cy="5449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96" y="5152087"/>
            <a:ext cx="2943768" cy="525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1614" y="2429086"/>
            <a:ext cx="3292469" cy="5893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1614" y="3260317"/>
            <a:ext cx="5183900" cy="6846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8901" y="4586258"/>
            <a:ext cx="3653190" cy="117241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7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984400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3013" y="872086"/>
            <a:ext cx="609722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US" sz="2400" b="1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Simple Harmonic Oscillator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539631"/>
            <a:ext cx="4698274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kinetic energy </a:t>
            </a:r>
            <a:r>
              <a:rPr lang="en-US" sz="24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block </a:t>
            </a:r>
            <a:r>
              <a:rPr lang="en-US" sz="24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22" y="1658029"/>
            <a:ext cx="3712437" cy="44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2284073"/>
                <a:ext cx="5625737" cy="830997"/>
              </a:xfrm>
              <a:prstGeom prst="rect">
                <a:avLst/>
              </a:prstGeom>
              <a:blipFill>
                <a:blip r:embed="rId2"/>
                <a:tile tx="0" ty="0" sx="100000" sy="100000" flip="none" algn="tl"/>
              </a:blip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elastic potential energy stored in the spring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elongation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400" i="1" dirty="0" smtClean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4073"/>
                <a:ext cx="5625737" cy="830997"/>
              </a:xfrm>
              <a:prstGeom prst="rect">
                <a:avLst/>
              </a:prstGeom>
              <a:blipFill>
                <a:blip r:embed="rId4"/>
                <a:stretch>
                  <a:fillRect l="-1408" t="-5882" r="-21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238" y="2520874"/>
            <a:ext cx="3554691" cy="5147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192" y="3256835"/>
            <a:ext cx="4512055" cy="31776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238" y="4401101"/>
            <a:ext cx="5032282" cy="4819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60238" y="3631474"/>
            <a:ext cx="355469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mechanical energy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776" y="5042166"/>
            <a:ext cx="1935206" cy="297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5553" y="5530274"/>
            <a:ext cx="1583418" cy="6938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54535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0499"/>
            <a:ext cx="12192000" cy="655707"/>
          </a:xfrm>
          <a:prstGeom prst="rect">
            <a:avLst/>
          </a:prstGeom>
          <a:gradFill>
            <a:gsLst>
              <a:gs pos="79150">
                <a:srgbClr val="B6CA4F"/>
              </a:gs>
              <a:gs pos="0">
                <a:srgbClr val="92D050"/>
              </a:gs>
              <a:gs pos="50000">
                <a:sysClr val="window" lastClr="FFFFFF"/>
              </a:gs>
              <a:gs pos="100000">
                <a:srgbClr val="FFC000"/>
              </a:gs>
            </a:gsLst>
            <a:path path="rect">
              <a:fillToRect l="50000" t="50000" r="50000" b="50000"/>
            </a:path>
          </a:gra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Baskerville Old Face" pitchFamily="18" charset="0"/>
              </a:rPr>
              <a:t>Simple Harmonic Motion   </a:t>
            </a:r>
            <a:endParaRPr lang="en-US" sz="1800" kern="0" dirty="0">
              <a:solidFill>
                <a:sysClr val="windowText" lastClr="000000"/>
              </a:solidFill>
              <a:latin typeface="Baskerville Old Face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1131" y="6477000"/>
            <a:ext cx="7478214" cy="369332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FFFF0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Harmonic Motion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9/32</a:t>
            </a:r>
            <a:endParaRPr lang="en-US" kern="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628" y="1274356"/>
            <a:ext cx="11874138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marL="342900" indent="-342900">
              <a:buFont typeface="Times New Roman" panose="02020603050405020304" pitchFamily="18" charset="0"/>
              <a:buChar char="‽"/>
            </a:pP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0.500kg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connected to a light spring for which the force constant is 20.0 </a:t>
            </a:r>
            <a:r>
              <a:rPr lang="en-US" sz="2000" dirty="0" smtClean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N/m oscillates </a:t>
            </a:r>
            <a:r>
              <a:rPr lang="en-US" sz="2000" dirty="0">
                <a:solidFill>
                  <a:srgbClr val="24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frictionless, horizontal air track.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maximum speed of the cart if the amplitude of the motion is 3.00 cm.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velocity of the cart when the position is 2.00 cm? </a:t>
            </a:r>
            <a:r>
              <a:rPr lang="en-US" sz="2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kinetic and potential energies of the system when the position of the cart is 2.00 cm</a:t>
            </a:r>
            <a:r>
              <a:rPr lang="en-US" sz="2000" dirty="0"/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033" y="73163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" y="2891409"/>
            <a:ext cx="4617209" cy="650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49" y="3908746"/>
            <a:ext cx="3754113" cy="14836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823" y="2991194"/>
            <a:ext cx="5153297" cy="4710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823" y="3866767"/>
            <a:ext cx="4865876" cy="4190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6477000"/>
            <a:ext cx="2521131" cy="369332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92D050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ASTU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345" y="6477000"/>
            <a:ext cx="2192655" cy="369332"/>
          </a:xfrm>
          <a:prstGeom prst="rect">
            <a:avLst/>
          </a:prstGeom>
          <a:gradFill>
            <a:gsLst>
              <a:gs pos="0">
                <a:srgbClr val="9BBB59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FF0000"/>
              </a:gs>
              <a:gs pos="100000">
                <a:srgbClr val="9BBB59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July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– 2022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2C82F47-D001-4E80-BA33-E5326CB72566}" type="slidenum">
              <a:rPr lang="en-US" sz="1600" b="1" smtClean="0"/>
              <a:pPr algn="ctr"/>
              <a:t>9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277107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1891</Words>
  <Application>Microsoft Office PowerPoint</Application>
  <PresentationFormat>Widescreen</PresentationFormat>
  <Paragraphs>282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Baskerville Old Face</vt:lpstr>
      <vt:lpstr>Calibri</vt:lpstr>
      <vt:lpstr>Calibri Light</vt:lpstr>
      <vt:lpstr>Cambria Math</vt:lpstr>
      <vt:lpstr>Noto Sans CJK SC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253</cp:revision>
  <dcterms:created xsi:type="dcterms:W3CDTF">2021-08-09T14:53:53Z</dcterms:created>
  <dcterms:modified xsi:type="dcterms:W3CDTF">2022-07-04T12:12:18Z</dcterms:modified>
</cp:coreProperties>
</file>