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276" r:id="rId2"/>
    <p:sldId id="275" r:id="rId3"/>
    <p:sldId id="258" r:id="rId4"/>
    <p:sldId id="272" r:id="rId5"/>
    <p:sldId id="259" r:id="rId6"/>
    <p:sldId id="262" r:id="rId7"/>
    <p:sldId id="263" r:id="rId8"/>
    <p:sldId id="264" r:id="rId9"/>
    <p:sldId id="265" r:id="rId10"/>
    <p:sldId id="267" r:id="rId11"/>
    <p:sldId id="268" r:id="rId12"/>
    <p:sldId id="270" r:id="rId13"/>
    <p:sldId id="278" r:id="rId14"/>
    <p:sldId id="279" r:id="rId15"/>
    <p:sldId id="280" r:id="rId16"/>
    <p:sldId id="282" r:id="rId17"/>
    <p:sldId id="283" r:id="rId18"/>
    <p:sldId id="294" r:id="rId19"/>
    <p:sldId id="296" r:id="rId20"/>
    <p:sldId id="297" r:id="rId21"/>
    <p:sldId id="356" r:id="rId22"/>
    <p:sldId id="357" r:id="rId23"/>
    <p:sldId id="358" r:id="rId24"/>
    <p:sldId id="359" r:id="rId25"/>
    <p:sldId id="360" r:id="rId26"/>
    <p:sldId id="361" r:id="rId27"/>
    <p:sldId id="363" r:id="rId28"/>
    <p:sldId id="364" r:id="rId29"/>
    <p:sldId id="403" r:id="rId30"/>
    <p:sldId id="301" r:id="rId31"/>
    <p:sldId id="302" r:id="rId32"/>
    <p:sldId id="304" r:id="rId33"/>
    <p:sldId id="305" r:id="rId34"/>
    <p:sldId id="306" r:id="rId35"/>
    <p:sldId id="307" r:id="rId36"/>
    <p:sldId id="311" r:id="rId37"/>
    <p:sldId id="406" r:id="rId38"/>
    <p:sldId id="407" r:id="rId39"/>
    <p:sldId id="408" r:id="rId40"/>
    <p:sldId id="409" r:id="rId41"/>
    <p:sldId id="410" r:id="rId42"/>
    <p:sldId id="411" r:id="rId43"/>
    <p:sldId id="367" r:id="rId44"/>
    <p:sldId id="368" r:id="rId45"/>
    <p:sldId id="370" r:id="rId46"/>
    <p:sldId id="371" r:id="rId47"/>
    <p:sldId id="373" r:id="rId48"/>
    <p:sldId id="374" r:id="rId49"/>
    <p:sldId id="375" r:id="rId50"/>
    <p:sldId id="377" r:id="rId51"/>
    <p:sldId id="379" r:id="rId52"/>
    <p:sldId id="380" r:id="rId53"/>
    <p:sldId id="381" r:id="rId54"/>
    <p:sldId id="382" r:id="rId55"/>
    <p:sldId id="384" r:id="rId56"/>
    <p:sldId id="385" r:id="rId57"/>
    <p:sldId id="386" r:id="rId58"/>
    <p:sldId id="387" r:id="rId59"/>
    <p:sldId id="388" r:id="rId60"/>
    <p:sldId id="389" r:id="rId61"/>
    <p:sldId id="390" r:id="rId62"/>
    <p:sldId id="391" r:id="rId63"/>
    <p:sldId id="392" r:id="rId64"/>
    <p:sldId id="393" r:id="rId65"/>
    <p:sldId id="394" r:id="rId66"/>
    <p:sldId id="395" r:id="rId67"/>
    <p:sldId id="396" r:id="rId68"/>
    <p:sldId id="397" r:id="rId69"/>
    <p:sldId id="398" r:id="rId70"/>
    <p:sldId id="399" r:id="rId71"/>
    <p:sldId id="400" r:id="rId72"/>
    <p:sldId id="401" r:id="rId73"/>
    <p:sldId id="428" r:id="rId74"/>
    <p:sldId id="413" r:id="rId75"/>
    <p:sldId id="414" r:id="rId76"/>
    <p:sldId id="415" r:id="rId77"/>
    <p:sldId id="416" r:id="rId78"/>
    <p:sldId id="429" r:id="rId79"/>
    <p:sldId id="417" r:id="rId80"/>
    <p:sldId id="418" r:id="rId81"/>
    <p:sldId id="430" r:id="rId82"/>
    <p:sldId id="419" r:id="rId83"/>
    <p:sldId id="420" r:id="rId84"/>
    <p:sldId id="421" r:id="rId85"/>
    <p:sldId id="422" r:id="rId86"/>
    <p:sldId id="423" r:id="rId87"/>
    <p:sldId id="424" r:id="rId88"/>
    <p:sldId id="425" r:id="rId89"/>
    <p:sldId id="431" r:id="rId90"/>
    <p:sldId id="426" r:id="rId91"/>
    <p:sldId id="427"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6932E-A6D1-4D6C-88E3-F0BD054D1111}" type="datetimeFigureOut">
              <a:rPr lang="en-GB" smtClean="0"/>
              <a:t>05/09/2022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9940D5-F3B8-4267-8B64-356B7968864E}" type="slidenum">
              <a:rPr lang="en-GB" smtClean="0"/>
              <a:t>‹#›</a:t>
            </a:fld>
            <a:endParaRPr lang="en-GB"/>
          </a:p>
        </p:txBody>
      </p:sp>
    </p:spTree>
    <p:extLst>
      <p:ext uri="{BB962C8B-B14F-4D97-AF65-F5344CB8AC3E}">
        <p14:creationId xmlns:p14="http://schemas.microsoft.com/office/powerpoint/2010/main" val="3801348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79F7013-787A-438B-891D-46742C7EDF87}" type="slidenum">
              <a:rPr lang="en-US" altLang="en-US"/>
              <a:pPr>
                <a:spcBef>
                  <a:spcPct val="0"/>
                </a:spcBef>
              </a:pPr>
              <a:t>18</a:t>
            </a:fld>
            <a:endParaRPr lang="en-US" altLang="en-US"/>
          </a:p>
        </p:txBody>
      </p:sp>
      <p:sp>
        <p:nvSpPr>
          <p:cNvPr id="3174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31748" name="Rectangle 3"/>
          <p:cNvSpPr>
            <a:spLocks noGrp="1" noChangeArrowheads="1"/>
          </p:cNvSpPr>
          <p:nvPr>
            <p:ph type="body" idx="1"/>
          </p:nvPr>
        </p:nvSpPr>
        <p:spPr bwMode="auto">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779485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43B2CDB-74C4-4AF9-B49F-14E843257D5F}" type="datetimeFigureOut">
              <a:rPr lang="en-GB" smtClean="0"/>
              <a:t>05/09/2022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D216FA-9086-4D67-93CD-E2A48D2FED6F}" type="slidenum">
              <a:rPr lang="en-GB" smtClean="0"/>
              <a:t>‹#›</a:t>
            </a:fld>
            <a:endParaRPr lang="en-GB"/>
          </a:p>
        </p:txBody>
      </p:sp>
    </p:spTree>
    <p:extLst>
      <p:ext uri="{BB962C8B-B14F-4D97-AF65-F5344CB8AC3E}">
        <p14:creationId xmlns:p14="http://schemas.microsoft.com/office/powerpoint/2010/main" val="156957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43B2CDB-74C4-4AF9-B49F-14E843257D5F}" type="datetimeFigureOut">
              <a:rPr lang="en-GB" smtClean="0"/>
              <a:t>05/09/2022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D216FA-9086-4D67-93CD-E2A48D2FED6F}" type="slidenum">
              <a:rPr lang="en-GB" smtClean="0"/>
              <a:t>‹#›</a:t>
            </a:fld>
            <a:endParaRPr lang="en-GB"/>
          </a:p>
        </p:txBody>
      </p:sp>
    </p:spTree>
    <p:extLst>
      <p:ext uri="{BB962C8B-B14F-4D97-AF65-F5344CB8AC3E}">
        <p14:creationId xmlns:p14="http://schemas.microsoft.com/office/powerpoint/2010/main" val="3027590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43B2CDB-74C4-4AF9-B49F-14E843257D5F}" type="datetimeFigureOut">
              <a:rPr lang="en-GB" smtClean="0"/>
              <a:t>05/09/2022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D216FA-9086-4D67-93CD-E2A48D2FED6F}" type="slidenum">
              <a:rPr lang="en-GB" smtClean="0"/>
              <a:t>‹#›</a:t>
            </a:fld>
            <a:endParaRPr lang="en-GB"/>
          </a:p>
        </p:txBody>
      </p:sp>
    </p:spTree>
    <p:extLst>
      <p:ext uri="{BB962C8B-B14F-4D97-AF65-F5344CB8AC3E}">
        <p14:creationId xmlns:p14="http://schemas.microsoft.com/office/powerpoint/2010/main" val="3937458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43B2CDB-74C4-4AF9-B49F-14E843257D5F}" type="datetimeFigureOut">
              <a:rPr lang="en-GB" smtClean="0"/>
              <a:t>05/09/2022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D216FA-9086-4D67-93CD-E2A48D2FED6F}" type="slidenum">
              <a:rPr lang="en-GB" smtClean="0"/>
              <a:t>‹#›</a:t>
            </a:fld>
            <a:endParaRPr lang="en-GB"/>
          </a:p>
        </p:txBody>
      </p:sp>
    </p:spTree>
    <p:extLst>
      <p:ext uri="{BB962C8B-B14F-4D97-AF65-F5344CB8AC3E}">
        <p14:creationId xmlns:p14="http://schemas.microsoft.com/office/powerpoint/2010/main" val="2638273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3B2CDB-74C4-4AF9-B49F-14E843257D5F}" type="datetimeFigureOut">
              <a:rPr lang="en-GB" smtClean="0"/>
              <a:t>05/09/2022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D216FA-9086-4D67-93CD-E2A48D2FED6F}" type="slidenum">
              <a:rPr lang="en-GB" smtClean="0"/>
              <a:t>‹#›</a:t>
            </a:fld>
            <a:endParaRPr lang="en-GB"/>
          </a:p>
        </p:txBody>
      </p:sp>
    </p:spTree>
    <p:extLst>
      <p:ext uri="{BB962C8B-B14F-4D97-AF65-F5344CB8AC3E}">
        <p14:creationId xmlns:p14="http://schemas.microsoft.com/office/powerpoint/2010/main" val="159648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43B2CDB-74C4-4AF9-B49F-14E843257D5F}" type="datetimeFigureOut">
              <a:rPr lang="en-GB" smtClean="0"/>
              <a:t>05/09/2022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D216FA-9086-4D67-93CD-E2A48D2FED6F}" type="slidenum">
              <a:rPr lang="en-GB" smtClean="0"/>
              <a:t>‹#›</a:t>
            </a:fld>
            <a:endParaRPr lang="en-GB"/>
          </a:p>
        </p:txBody>
      </p:sp>
    </p:spTree>
    <p:extLst>
      <p:ext uri="{BB962C8B-B14F-4D97-AF65-F5344CB8AC3E}">
        <p14:creationId xmlns:p14="http://schemas.microsoft.com/office/powerpoint/2010/main" val="3452056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43B2CDB-74C4-4AF9-B49F-14E843257D5F}" type="datetimeFigureOut">
              <a:rPr lang="en-GB" smtClean="0"/>
              <a:t>05/09/2022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5D216FA-9086-4D67-93CD-E2A48D2FED6F}" type="slidenum">
              <a:rPr lang="en-GB" smtClean="0"/>
              <a:t>‹#›</a:t>
            </a:fld>
            <a:endParaRPr lang="en-GB"/>
          </a:p>
        </p:txBody>
      </p:sp>
    </p:spTree>
    <p:extLst>
      <p:ext uri="{BB962C8B-B14F-4D97-AF65-F5344CB8AC3E}">
        <p14:creationId xmlns:p14="http://schemas.microsoft.com/office/powerpoint/2010/main" val="3990576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43B2CDB-74C4-4AF9-B49F-14E843257D5F}" type="datetimeFigureOut">
              <a:rPr lang="en-GB" smtClean="0"/>
              <a:t>05/09/2022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5D216FA-9086-4D67-93CD-E2A48D2FED6F}" type="slidenum">
              <a:rPr lang="en-GB" smtClean="0"/>
              <a:t>‹#›</a:t>
            </a:fld>
            <a:endParaRPr lang="en-GB"/>
          </a:p>
        </p:txBody>
      </p:sp>
    </p:spTree>
    <p:extLst>
      <p:ext uri="{BB962C8B-B14F-4D97-AF65-F5344CB8AC3E}">
        <p14:creationId xmlns:p14="http://schemas.microsoft.com/office/powerpoint/2010/main" val="3070911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3B2CDB-74C4-4AF9-B49F-14E843257D5F}" type="datetimeFigureOut">
              <a:rPr lang="en-GB" smtClean="0"/>
              <a:t>05/09/2022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5D216FA-9086-4D67-93CD-E2A48D2FED6F}" type="slidenum">
              <a:rPr lang="en-GB" smtClean="0"/>
              <a:t>‹#›</a:t>
            </a:fld>
            <a:endParaRPr lang="en-GB"/>
          </a:p>
        </p:txBody>
      </p:sp>
    </p:spTree>
    <p:extLst>
      <p:ext uri="{BB962C8B-B14F-4D97-AF65-F5344CB8AC3E}">
        <p14:creationId xmlns:p14="http://schemas.microsoft.com/office/powerpoint/2010/main" val="760232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43B2CDB-74C4-4AF9-B49F-14E843257D5F}" type="datetimeFigureOut">
              <a:rPr lang="en-GB" smtClean="0"/>
              <a:t>05/09/2022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D216FA-9086-4D67-93CD-E2A48D2FED6F}" type="slidenum">
              <a:rPr lang="en-GB" smtClean="0"/>
              <a:t>‹#›</a:t>
            </a:fld>
            <a:endParaRPr lang="en-GB"/>
          </a:p>
        </p:txBody>
      </p:sp>
    </p:spTree>
    <p:extLst>
      <p:ext uri="{BB962C8B-B14F-4D97-AF65-F5344CB8AC3E}">
        <p14:creationId xmlns:p14="http://schemas.microsoft.com/office/powerpoint/2010/main" val="2941988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43B2CDB-74C4-4AF9-B49F-14E843257D5F}" type="datetimeFigureOut">
              <a:rPr lang="en-GB" smtClean="0"/>
              <a:t>05/09/2022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D216FA-9086-4D67-93CD-E2A48D2FED6F}" type="slidenum">
              <a:rPr lang="en-GB" smtClean="0"/>
              <a:t>‹#›</a:t>
            </a:fld>
            <a:endParaRPr lang="en-GB"/>
          </a:p>
        </p:txBody>
      </p:sp>
    </p:spTree>
    <p:extLst>
      <p:ext uri="{BB962C8B-B14F-4D97-AF65-F5344CB8AC3E}">
        <p14:creationId xmlns:p14="http://schemas.microsoft.com/office/powerpoint/2010/main" val="3947794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3B2CDB-74C4-4AF9-B49F-14E843257D5F}" type="datetimeFigureOut">
              <a:rPr lang="en-GB" smtClean="0"/>
              <a:t>05/09/2022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D216FA-9086-4D67-93CD-E2A48D2FED6F}" type="slidenum">
              <a:rPr lang="en-GB" smtClean="0"/>
              <a:t>‹#›</a:t>
            </a:fld>
            <a:endParaRPr lang="en-GB"/>
          </a:p>
        </p:txBody>
      </p:sp>
    </p:spTree>
    <p:extLst>
      <p:ext uri="{BB962C8B-B14F-4D97-AF65-F5344CB8AC3E}">
        <p14:creationId xmlns:p14="http://schemas.microsoft.com/office/powerpoint/2010/main" val="3445613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libguides.lib.msu.edu/datastats" TargetMode="External"/><Relationship Id="rId2" Type="http://schemas.openxmlformats.org/officeDocument/2006/relationships/hyperlink" Target="https://homepage.cs.uri.edu/faculty/wolfe/book/Readings/Reading01.htm"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75199"/>
            <a:ext cx="10515600" cy="1401763"/>
          </a:xfrm>
        </p:spPr>
        <p:txBody>
          <a:bodyPr>
            <a:normAutofit/>
          </a:bodyPr>
          <a:lstStyle/>
          <a:p>
            <a:pPr marL="0" indent="0" algn="ctr">
              <a:buNone/>
            </a:pPr>
            <a:r>
              <a:rPr lang="en-US" sz="3200" b="1" dirty="0" smtClean="0">
                <a:solidFill>
                  <a:srgbClr val="0000FF"/>
                </a:solidFill>
                <a:latin typeface="Times New Roman" panose="02020603050405020304" pitchFamily="18" charset="0"/>
                <a:cs typeface="Times New Roman" panose="02020603050405020304" pitchFamily="18" charset="0"/>
              </a:rPr>
              <a:t>DEPARTMENT OF COMPUTER SCIENCE </a:t>
            </a:r>
            <a:endParaRPr lang="en-US" sz="3200" b="1" dirty="0">
              <a:solidFill>
                <a:srgbClr val="0000FF"/>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C0D7690D-E1B4-4256-AE84-1A1980F77980}" type="slidenum">
              <a:rPr lang="en-US" smtClean="0"/>
              <a:t>1</a:t>
            </a:fld>
            <a:endParaRPr lang="en-US"/>
          </a:p>
        </p:txBody>
      </p:sp>
      <p:pic>
        <p:nvPicPr>
          <p:cNvPr id="4" name="Picture 3">
            <a:extLst>
              <a:ext uri="{FF2B5EF4-FFF2-40B4-BE49-F238E27FC236}">
                <a16:creationId xmlns:a16="http://schemas.microsoft.com/office/drawing/2014/main" id="{54FD5DF2-180F-4A1C-97EC-242FC2206A26}"/>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4005942" y="263525"/>
            <a:ext cx="3657601" cy="3350532"/>
          </a:xfrm>
          <a:prstGeom prst="rect">
            <a:avLst/>
          </a:prstGeom>
          <a:noFill/>
          <a:ln>
            <a:noFill/>
          </a:ln>
        </p:spPr>
      </p:pic>
    </p:spTree>
    <p:extLst>
      <p:ext uri="{BB962C8B-B14F-4D97-AF65-F5344CB8AC3E}">
        <p14:creationId xmlns:p14="http://schemas.microsoft.com/office/powerpoint/2010/main" val="33648368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919015735"/>
              </p:ext>
            </p:extLst>
          </p:nvPr>
        </p:nvGraphicFramePr>
        <p:xfrm>
          <a:off x="0" y="0"/>
          <a:ext cx="12192000" cy="6766560"/>
        </p:xfrm>
        <a:graphic>
          <a:graphicData uri="http://schemas.openxmlformats.org/drawingml/2006/table">
            <a:tbl>
              <a:tblPr firstRow="1" bandRow="1">
                <a:tableStyleId>{5C22544A-7EE6-4342-B048-85BDC9FD1C3A}</a:tableStyleId>
              </a:tblPr>
              <a:tblGrid>
                <a:gridCol w="756745">
                  <a:extLst>
                    <a:ext uri="{9D8B030D-6E8A-4147-A177-3AD203B41FA5}">
                      <a16:colId xmlns:a16="http://schemas.microsoft.com/office/drawing/2014/main" val="51308462"/>
                    </a:ext>
                  </a:extLst>
                </a:gridCol>
                <a:gridCol w="11435255">
                  <a:extLst>
                    <a:ext uri="{9D8B030D-6E8A-4147-A177-3AD203B41FA5}">
                      <a16:colId xmlns:a16="http://schemas.microsoft.com/office/drawing/2014/main" val="3599946503"/>
                    </a:ext>
                  </a:extLst>
                </a:gridCol>
              </a:tblGrid>
              <a:tr h="435429">
                <a:tc>
                  <a:txBody>
                    <a:bodyPr/>
                    <a:lstStyle/>
                    <a:p>
                      <a:pPr marL="2917825" indent="-2917825" algn="just"/>
                      <a:endParaRPr lang="en-US" sz="3600" b="0" dirty="0">
                        <a:latin typeface="Times New Roman" panose="02020603050405020304" pitchFamily="18" charset="0"/>
                        <a:cs typeface="Times New Roman" panose="02020603050405020304" pitchFamily="18" charset="0"/>
                      </a:endParaRPr>
                    </a:p>
                  </a:txBody>
                  <a:tcPr/>
                </a:tc>
                <a:tc>
                  <a:txBody>
                    <a:bodyPr/>
                    <a:lstStyle/>
                    <a:p>
                      <a:pPr marL="0" lvl="1" indent="0">
                        <a:buFont typeface="Wingdings" panose="05000000000000000000" pitchFamily="2" charset="2"/>
                        <a:buNone/>
                      </a:pPr>
                      <a:endParaRPr lang="en-US" sz="3200" b="0" dirty="0" smtClean="0">
                        <a:solidFill>
                          <a:srgbClr val="FF0000"/>
                        </a:solidFill>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27550433"/>
                  </a:ext>
                </a:extLst>
              </a:tr>
              <a:tr h="1090506">
                <a:tc>
                  <a:txBody>
                    <a:bodyPr/>
                    <a:lstStyle/>
                    <a:p>
                      <a:pPr marL="2917825" indent="-2917825" algn="just"/>
                      <a:endParaRPr lang="en-US" sz="3600" b="0" dirty="0">
                        <a:latin typeface="Times New Roman" panose="02020603050405020304" pitchFamily="18" charset="0"/>
                        <a:cs typeface="Times New Roman" panose="02020603050405020304" pitchFamily="18"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2800" b="1" dirty="0" smtClean="0">
                          <a:solidFill>
                            <a:srgbClr val="FF0000"/>
                          </a:solidFill>
                          <a:effectLst/>
                          <a:latin typeface="Times New Roman" panose="02020603050405020304" pitchFamily="18" charset="0"/>
                          <a:cs typeface="Times New Roman" panose="02020603050405020304" pitchFamily="18" charset="0"/>
                        </a:rPr>
                        <a:t>UNIT FIVE :</a:t>
                      </a:r>
                      <a:r>
                        <a:rPr lang="en-US" sz="2800" b="1" baseline="0" dirty="0" smtClean="0">
                          <a:solidFill>
                            <a:srgbClr val="FF0000"/>
                          </a:solidFill>
                          <a:effectLst/>
                          <a:latin typeface="Times New Roman" panose="02020603050405020304" pitchFamily="18" charset="0"/>
                          <a:cs typeface="Times New Roman" panose="02020603050405020304" pitchFamily="18" charset="0"/>
                        </a:rPr>
                        <a:t> FUNDAMENTALS OF PROGRAMMING CONSTRUCT</a:t>
                      </a:r>
                    </a:p>
                    <a:p>
                      <a:pPr marL="0" marR="0" lvl="1" indent="0" algn="just"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3600" b="0" baseline="0" dirty="0" smtClean="0">
                          <a:solidFill>
                            <a:schemeClr val="tx1"/>
                          </a:solidFill>
                          <a:effectLst/>
                          <a:latin typeface="Times New Roman" panose="02020603050405020304" pitchFamily="18" charset="0"/>
                          <a:cs typeface="Times New Roman" panose="02020603050405020304" pitchFamily="18" charset="0"/>
                        </a:rPr>
                        <a:t>5.1</a:t>
                      </a:r>
                      <a:r>
                        <a:rPr lang="en-US" sz="4800" b="1" baseline="0" dirty="0" smtClean="0">
                          <a:solidFill>
                            <a:srgbClr val="FF0000"/>
                          </a:solidFill>
                          <a:effectLst/>
                          <a:latin typeface="Times New Roman" panose="02020603050405020304" pitchFamily="18" charset="0"/>
                          <a:cs typeface="Times New Roman" panose="02020603050405020304" pitchFamily="18" charset="0"/>
                        </a:rPr>
                        <a:t> </a:t>
                      </a:r>
                      <a:r>
                        <a:rPr lang="en-US" sz="3200" dirty="0" smtClean="0">
                          <a:effectLst/>
                          <a:latin typeface="Times New Roman" panose="02020603050405020304" pitchFamily="18" charset="0"/>
                          <a:cs typeface="Times New Roman" panose="02020603050405020304" pitchFamily="18" charset="0"/>
                        </a:rPr>
                        <a:t>Process of compiling and running programs</a:t>
                      </a:r>
                      <a:endParaRPr lang="en-GB" sz="3200" dirty="0" smtClean="0">
                        <a:effectLst/>
                        <a:latin typeface="Times New Roman" panose="02020603050405020304" pitchFamily="18" charset="0"/>
                        <a:cs typeface="Times New Roman" panose="02020603050405020304" pitchFamily="18" charset="0"/>
                      </a:endParaRPr>
                    </a:p>
                    <a:p>
                      <a:pPr marL="0" marR="0" lvl="1" indent="0" algn="just"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GB" sz="3200" dirty="0" smtClean="0">
                          <a:effectLst/>
                          <a:latin typeface="Times New Roman" panose="02020603050405020304" pitchFamily="18" charset="0"/>
                          <a:cs typeface="Times New Roman" panose="02020603050405020304" pitchFamily="18" charset="0"/>
                        </a:rPr>
                        <a:t>5.2</a:t>
                      </a:r>
                      <a:r>
                        <a:rPr lang="en-GB" sz="3200" baseline="0" dirty="0" smtClean="0">
                          <a:effectLst/>
                          <a:latin typeface="Times New Roman" panose="02020603050405020304" pitchFamily="18" charset="0"/>
                          <a:cs typeface="Times New Roman" panose="02020603050405020304" pitchFamily="18" charset="0"/>
                        </a:rPr>
                        <a:t> </a:t>
                      </a:r>
                      <a:r>
                        <a:rPr lang="en-US" sz="3200" dirty="0" smtClean="0">
                          <a:effectLst/>
                          <a:latin typeface="Times New Roman" panose="02020603050405020304" pitchFamily="18" charset="0"/>
                          <a:cs typeface="Times New Roman" panose="02020603050405020304" pitchFamily="18" charset="0"/>
                        </a:rPr>
                        <a:t>Basic syntax and semantics of a high-level languages</a:t>
                      </a:r>
                      <a:endParaRPr lang="en-GB" sz="3200" dirty="0" smtClean="0">
                        <a:effectLst/>
                        <a:latin typeface="Times New Roman" panose="02020603050405020304" pitchFamily="18" charset="0"/>
                        <a:cs typeface="Times New Roman" panose="02020603050405020304" pitchFamily="18" charset="0"/>
                      </a:endParaRPr>
                    </a:p>
                    <a:p>
                      <a:pPr marL="0" marR="0" lvl="1" indent="0" algn="just"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GB" sz="3200" dirty="0" smtClean="0">
                          <a:effectLst/>
                          <a:latin typeface="Times New Roman" panose="02020603050405020304" pitchFamily="18" charset="0"/>
                          <a:cs typeface="Times New Roman" panose="02020603050405020304" pitchFamily="18" charset="0"/>
                        </a:rPr>
                        <a:t>5.3</a:t>
                      </a:r>
                      <a:r>
                        <a:rPr lang="en-GB" sz="3200" baseline="0" dirty="0" smtClean="0">
                          <a:effectLst/>
                          <a:latin typeface="Times New Roman" panose="02020603050405020304" pitchFamily="18" charset="0"/>
                          <a:cs typeface="Times New Roman" panose="02020603050405020304" pitchFamily="18" charset="0"/>
                        </a:rPr>
                        <a:t> </a:t>
                      </a:r>
                      <a:r>
                        <a:rPr lang="en-US" sz="3200" dirty="0" smtClean="0">
                          <a:effectLst/>
                          <a:latin typeface="Times New Roman" panose="02020603050405020304" pitchFamily="18" charset="0"/>
                          <a:cs typeface="Times New Roman" panose="02020603050405020304" pitchFamily="18" charset="0"/>
                        </a:rPr>
                        <a:t>Basic Elements of Programming </a:t>
                      </a:r>
                      <a:endParaRPr lang="en-GB" sz="3200" dirty="0" smtClean="0">
                        <a:effectLst/>
                        <a:latin typeface="Times New Roman" panose="02020603050405020304" pitchFamily="18" charset="0"/>
                        <a:cs typeface="Times New Roman" panose="02020603050405020304" pitchFamily="18" charset="0"/>
                      </a:endParaRPr>
                    </a:p>
                    <a:p>
                      <a:pPr marL="285750" marR="0" lvl="1"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3200" kern="1200" dirty="0" smtClean="0">
                          <a:solidFill>
                            <a:schemeClr val="dk1"/>
                          </a:solidFill>
                          <a:effectLst/>
                          <a:latin typeface="Times New Roman" panose="02020603050405020304" pitchFamily="18" charset="0"/>
                          <a:ea typeface="+mn-ea"/>
                          <a:cs typeface="Times New Roman" panose="02020603050405020304" pitchFamily="18" charset="0"/>
                        </a:rPr>
                        <a:t>Identifiers, variables, literals, constants, keywords, comments, </a:t>
                      </a:r>
                    </a:p>
                    <a:p>
                      <a:pPr marL="285750" marR="0" lvl="1"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3200" kern="1200" dirty="0" smtClean="0">
                          <a:solidFill>
                            <a:schemeClr val="dk1"/>
                          </a:solidFill>
                          <a:effectLst/>
                          <a:latin typeface="Times New Roman" panose="02020603050405020304" pitchFamily="18" charset="0"/>
                          <a:ea typeface="+mn-ea"/>
                          <a:cs typeface="Times New Roman" panose="02020603050405020304" pitchFamily="18" charset="0"/>
                        </a:rPr>
                        <a:t>data types, expressions and operators, statements.</a:t>
                      </a:r>
                      <a:endParaRPr lang="en-GB" sz="32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285750" marR="0" lvl="1"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3200" dirty="0" smtClean="0">
                          <a:effectLst/>
                          <a:latin typeface="Times New Roman" panose="02020603050405020304" pitchFamily="18" charset="0"/>
                          <a:cs typeface="Times New Roman" panose="02020603050405020304" pitchFamily="18" charset="0"/>
                        </a:rPr>
                        <a:t>Structure (Anatomy) of C++ program</a:t>
                      </a:r>
                      <a:endParaRPr lang="en-GB" sz="3200" dirty="0" smtClean="0">
                        <a:effectLst/>
                        <a:latin typeface="Times New Roman" panose="02020603050405020304" pitchFamily="18" charset="0"/>
                        <a:cs typeface="Times New Roman" panose="02020603050405020304" pitchFamily="18" charset="0"/>
                      </a:endParaRPr>
                    </a:p>
                    <a:p>
                      <a:pPr marL="285750" marR="0" lvl="1"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3200" dirty="0" smtClean="0">
                          <a:effectLst/>
                          <a:latin typeface="Times New Roman" panose="02020603050405020304" pitchFamily="18" charset="0"/>
                          <a:cs typeface="Times New Roman" panose="02020603050405020304" pitchFamily="18" charset="0"/>
                        </a:rPr>
                        <a:t>Input/output Statements</a:t>
                      </a:r>
                      <a:endParaRPr lang="en-GB" sz="3200" dirty="0" smtClean="0">
                        <a:effectLst/>
                        <a:latin typeface="Times New Roman" panose="02020603050405020304" pitchFamily="18" charset="0"/>
                        <a:cs typeface="Times New Roman" panose="02020603050405020304" pitchFamily="18" charset="0"/>
                      </a:endParaRPr>
                    </a:p>
                    <a:p>
                      <a:pPr lvl="0" algn="just"/>
                      <a:r>
                        <a:rPr lang="en-US" sz="3200" b="1" kern="1200" dirty="0" smtClean="0">
                          <a:solidFill>
                            <a:schemeClr val="dk1"/>
                          </a:solidFill>
                          <a:effectLst/>
                          <a:latin typeface="Times New Roman" panose="02020603050405020304" pitchFamily="18" charset="0"/>
                          <a:ea typeface="+mn-ea"/>
                          <a:cs typeface="Times New Roman" panose="02020603050405020304" pitchFamily="18" charset="0"/>
                        </a:rPr>
                        <a:t>5. 4 Control statements</a:t>
                      </a:r>
                      <a:endParaRPr lang="en-GB" sz="3200" b="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285750" lvl="0" indent="-285750" algn="just">
                        <a:buFont typeface="Wingdings" panose="05000000000000000000" pitchFamily="2" charset="2"/>
                        <a:buChar char="§"/>
                      </a:pPr>
                      <a:r>
                        <a:rPr lang="en-US" sz="3200" dirty="0" smtClean="0">
                          <a:effectLst/>
                          <a:latin typeface="Times New Roman" panose="02020603050405020304" pitchFamily="18" charset="0"/>
                          <a:cs typeface="Times New Roman" panose="02020603050405020304" pitchFamily="18" charset="0"/>
                        </a:rPr>
                        <a:t>Selection Statements</a:t>
                      </a:r>
                      <a:endParaRPr lang="en-GB" sz="3200" dirty="0" smtClean="0">
                        <a:effectLst/>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sz="3200" dirty="0" smtClean="0">
                          <a:effectLst/>
                          <a:latin typeface="Times New Roman" panose="02020603050405020304" pitchFamily="18" charset="0"/>
                          <a:cs typeface="Times New Roman" panose="02020603050405020304" pitchFamily="18" charset="0"/>
                        </a:rPr>
                        <a:t>Loops: for, while, do…while</a:t>
                      </a:r>
                      <a:endParaRPr lang="en-GB" sz="3200" dirty="0" smtClean="0">
                        <a:effectLst/>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sz="3200" dirty="0" smtClean="0">
                          <a:effectLst/>
                          <a:latin typeface="Times New Roman" panose="02020603050405020304" pitchFamily="18" charset="0"/>
                          <a:cs typeface="Times New Roman" panose="02020603050405020304" pitchFamily="18" charset="0"/>
                        </a:rPr>
                        <a:t>Flow control statements [break, continue, go to, return]</a:t>
                      </a:r>
                      <a:endParaRPr lang="en-GB" sz="3200" dirty="0" smtClean="0">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04094570"/>
                  </a:ext>
                </a:extLst>
              </a:tr>
            </a:tbl>
          </a:graphicData>
        </a:graphic>
      </p:graphicFrame>
      <p:sp>
        <p:nvSpPr>
          <p:cNvPr id="3" name="Slide Number Placeholder 2"/>
          <p:cNvSpPr>
            <a:spLocks noGrp="1"/>
          </p:cNvSpPr>
          <p:nvPr>
            <p:ph type="sldNum" sz="quarter" idx="12"/>
          </p:nvPr>
        </p:nvSpPr>
        <p:spPr/>
        <p:txBody>
          <a:bodyPr/>
          <a:lstStyle/>
          <a:p>
            <a:fld id="{C0D7690D-E1B4-4256-AE84-1A1980F77980}" type="slidenum">
              <a:rPr lang="en-US" smtClean="0"/>
              <a:t>10</a:t>
            </a:fld>
            <a:endParaRPr lang="en-US"/>
          </a:p>
        </p:txBody>
      </p:sp>
    </p:spTree>
    <p:extLst>
      <p:ext uri="{BB962C8B-B14F-4D97-AF65-F5344CB8AC3E}">
        <p14:creationId xmlns:p14="http://schemas.microsoft.com/office/powerpoint/2010/main" val="29232252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83660630"/>
              </p:ext>
            </p:extLst>
          </p:nvPr>
        </p:nvGraphicFramePr>
        <p:xfrm>
          <a:off x="0" y="0"/>
          <a:ext cx="12192000" cy="5852160"/>
        </p:xfrm>
        <a:graphic>
          <a:graphicData uri="http://schemas.openxmlformats.org/drawingml/2006/table">
            <a:tbl>
              <a:tblPr firstRow="1" bandRow="1">
                <a:tableStyleId>{5C22544A-7EE6-4342-B048-85BDC9FD1C3A}</a:tableStyleId>
              </a:tblPr>
              <a:tblGrid>
                <a:gridCol w="756745">
                  <a:extLst>
                    <a:ext uri="{9D8B030D-6E8A-4147-A177-3AD203B41FA5}">
                      <a16:colId xmlns:a16="http://schemas.microsoft.com/office/drawing/2014/main" val="51308462"/>
                    </a:ext>
                  </a:extLst>
                </a:gridCol>
                <a:gridCol w="11435255">
                  <a:extLst>
                    <a:ext uri="{9D8B030D-6E8A-4147-A177-3AD203B41FA5}">
                      <a16:colId xmlns:a16="http://schemas.microsoft.com/office/drawing/2014/main" val="3599946503"/>
                    </a:ext>
                  </a:extLst>
                </a:gridCol>
              </a:tblGrid>
              <a:tr h="493486">
                <a:tc>
                  <a:txBody>
                    <a:bodyPr/>
                    <a:lstStyle/>
                    <a:p>
                      <a:pPr marL="2917825" indent="-2917825" algn="just"/>
                      <a:endParaRPr lang="en-US" sz="4000" b="0" dirty="0">
                        <a:latin typeface="Times New Roman" panose="02020603050405020304" pitchFamily="18" charset="0"/>
                        <a:cs typeface="Times New Roman" panose="02020603050405020304" pitchFamily="18"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2800" b="0" dirty="0" smtClean="0">
                        <a:solidFill>
                          <a:srgbClr val="FF0000"/>
                        </a:solidFill>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27550433"/>
                  </a:ext>
                </a:extLst>
              </a:tr>
              <a:tr h="1090506">
                <a:tc>
                  <a:txBody>
                    <a:bodyPr/>
                    <a:lstStyle/>
                    <a:p>
                      <a:pPr marL="2917825" indent="-2917825" algn="just"/>
                      <a:endParaRPr lang="en-US" sz="4000" b="0" dirty="0">
                        <a:latin typeface="Times New Roman" panose="02020603050405020304" pitchFamily="18" charset="0"/>
                        <a:cs typeface="Times New Roman" panose="02020603050405020304" pitchFamily="18"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2800" b="1" dirty="0" smtClean="0">
                          <a:solidFill>
                            <a:srgbClr val="FF0000"/>
                          </a:solidFill>
                          <a:effectLst/>
                          <a:latin typeface="Times New Roman" panose="02020603050405020304" pitchFamily="18" charset="0"/>
                          <a:cs typeface="Times New Roman" panose="02020603050405020304" pitchFamily="18" charset="0"/>
                        </a:rPr>
                        <a:t>UNIT SIX :</a:t>
                      </a:r>
                      <a:r>
                        <a:rPr lang="en-US" sz="2800" b="1" baseline="0" dirty="0" smtClean="0">
                          <a:solidFill>
                            <a:srgbClr val="FF0000"/>
                          </a:solidFill>
                          <a:effectLst/>
                          <a:latin typeface="Times New Roman" panose="02020603050405020304" pitchFamily="18" charset="0"/>
                          <a:cs typeface="Times New Roman" panose="02020603050405020304" pitchFamily="18" charset="0"/>
                        </a:rPr>
                        <a:t> FUNCTIONS </a:t>
                      </a:r>
                    </a:p>
                    <a:p>
                      <a:pPr lvl="1" algn="just"/>
                      <a:r>
                        <a:rPr lang="en-US" sz="3200" dirty="0" smtClean="0">
                          <a:effectLst/>
                          <a:latin typeface="Times New Roman" panose="02020603050405020304" pitchFamily="18" charset="0"/>
                          <a:cs typeface="Times New Roman" panose="02020603050405020304" pitchFamily="18" charset="0"/>
                        </a:rPr>
                        <a:t>6.1 Function declaration and definition </a:t>
                      </a:r>
                      <a:endParaRPr lang="en-GB" sz="3200" dirty="0" smtClean="0">
                        <a:effectLst/>
                        <a:latin typeface="Times New Roman" panose="02020603050405020304" pitchFamily="18" charset="0"/>
                        <a:cs typeface="Times New Roman" panose="02020603050405020304" pitchFamily="18" charset="0"/>
                      </a:endParaRPr>
                    </a:p>
                    <a:p>
                      <a:pPr lvl="1" algn="just"/>
                      <a:r>
                        <a:rPr lang="en-US" sz="3200" dirty="0" smtClean="0">
                          <a:effectLst/>
                          <a:latin typeface="Times New Roman" panose="02020603050405020304" pitchFamily="18" charset="0"/>
                          <a:cs typeface="Times New Roman" panose="02020603050405020304" pitchFamily="18" charset="0"/>
                        </a:rPr>
                        <a:t>6.2 Passing arguments to function </a:t>
                      </a:r>
                      <a:endParaRPr lang="en-GB" sz="3200" dirty="0" smtClean="0">
                        <a:effectLst/>
                        <a:latin typeface="Times New Roman" panose="02020603050405020304" pitchFamily="18" charset="0"/>
                        <a:cs typeface="Times New Roman" panose="02020603050405020304" pitchFamily="18" charset="0"/>
                      </a:endParaRPr>
                    </a:p>
                    <a:p>
                      <a:pPr marL="1200150" lvl="2" indent="-285750" algn="just">
                        <a:buFont typeface="Wingdings" panose="05000000000000000000" pitchFamily="2" charset="2"/>
                        <a:buChar char="§"/>
                      </a:pPr>
                      <a:r>
                        <a:rPr lang="en-US" sz="3200" dirty="0" smtClean="0">
                          <a:effectLst/>
                          <a:latin typeface="Times New Roman" panose="02020603050405020304" pitchFamily="18" charset="0"/>
                          <a:cs typeface="Times New Roman" panose="02020603050405020304" pitchFamily="18" charset="0"/>
                        </a:rPr>
                        <a:t>Passing constants, passing values </a:t>
                      </a:r>
                      <a:endParaRPr lang="en-GB" sz="3200" dirty="0" smtClean="0">
                        <a:effectLst/>
                        <a:latin typeface="Times New Roman" panose="02020603050405020304" pitchFamily="18" charset="0"/>
                        <a:cs typeface="Times New Roman" panose="02020603050405020304" pitchFamily="18" charset="0"/>
                      </a:endParaRPr>
                    </a:p>
                    <a:p>
                      <a:pPr marL="1200150" lvl="2" indent="-285750" algn="just">
                        <a:buFont typeface="Wingdings" panose="05000000000000000000" pitchFamily="2" charset="2"/>
                        <a:buChar char="§"/>
                      </a:pPr>
                      <a:r>
                        <a:rPr lang="en-US" sz="3200" dirty="0" smtClean="0">
                          <a:effectLst/>
                          <a:latin typeface="Times New Roman" panose="02020603050405020304" pitchFamily="18" charset="0"/>
                          <a:cs typeface="Times New Roman" panose="02020603050405020304" pitchFamily="18" charset="0"/>
                        </a:rPr>
                        <a:t>Returning values from function</a:t>
                      </a:r>
                      <a:endParaRPr lang="en-GB" sz="3200" dirty="0" smtClean="0">
                        <a:effectLst/>
                        <a:latin typeface="Times New Roman" panose="02020603050405020304" pitchFamily="18" charset="0"/>
                        <a:cs typeface="Times New Roman" panose="02020603050405020304" pitchFamily="18" charset="0"/>
                      </a:endParaRPr>
                    </a:p>
                    <a:p>
                      <a:pPr lvl="1" algn="just"/>
                      <a:r>
                        <a:rPr lang="en-US" sz="3200" dirty="0" smtClean="0">
                          <a:effectLst/>
                          <a:latin typeface="Times New Roman" panose="02020603050405020304" pitchFamily="18" charset="0"/>
                          <a:cs typeface="Times New Roman" panose="02020603050405020304" pitchFamily="18" charset="0"/>
                        </a:rPr>
                        <a:t>6.3 Passing values by reference </a:t>
                      </a:r>
                      <a:endParaRPr lang="en-GB" sz="3200" dirty="0" smtClean="0">
                        <a:effectLst/>
                        <a:latin typeface="Times New Roman" panose="02020603050405020304" pitchFamily="18" charset="0"/>
                        <a:cs typeface="Times New Roman" panose="02020603050405020304" pitchFamily="18" charset="0"/>
                      </a:endParaRPr>
                    </a:p>
                    <a:p>
                      <a:pPr lvl="1" algn="just"/>
                      <a:r>
                        <a:rPr lang="en-US" sz="3200" dirty="0" smtClean="0">
                          <a:effectLst/>
                          <a:latin typeface="Times New Roman" panose="02020603050405020304" pitchFamily="18" charset="0"/>
                          <a:cs typeface="Times New Roman" panose="02020603050405020304" pitchFamily="18" charset="0"/>
                        </a:rPr>
                        <a:t>6.4 Returning a value by reference </a:t>
                      </a:r>
                      <a:endParaRPr lang="en-GB" sz="3200" dirty="0" smtClean="0">
                        <a:effectLst/>
                        <a:latin typeface="Times New Roman" panose="02020603050405020304" pitchFamily="18" charset="0"/>
                        <a:cs typeface="Times New Roman" panose="02020603050405020304" pitchFamily="18" charset="0"/>
                      </a:endParaRPr>
                    </a:p>
                    <a:p>
                      <a:pPr lvl="1" algn="just"/>
                      <a:r>
                        <a:rPr lang="en-US" sz="3200" dirty="0" smtClean="0">
                          <a:effectLst/>
                          <a:latin typeface="Times New Roman" panose="02020603050405020304" pitchFamily="18" charset="0"/>
                          <a:cs typeface="Times New Roman" panose="02020603050405020304" pitchFamily="18" charset="0"/>
                        </a:rPr>
                        <a:t>6.5 Inline function </a:t>
                      </a:r>
                      <a:endParaRPr lang="en-GB" sz="3200" dirty="0" smtClean="0">
                        <a:effectLst/>
                        <a:latin typeface="Times New Roman" panose="02020603050405020304" pitchFamily="18" charset="0"/>
                        <a:cs typeface="Times New Roman" panose="02020603050405020304" pitchFamily="18" charset="0"/>
                      </a:endParaRPr>
                    </a:p>
                    <a:p>
                      <a:pPr lvl="1" algn="just"/>
                      <a:r>
                        <a:rPr lang="en-US" sz="3200" dirty="0" smtClean="0">
                          <a:effectLst/>
                          <a:latin typeface="Times New Roman" panose="02020603050405020304" pitchFamily="18" charset="0"/>
                          <a:cs typeface="Times New Roman" panose="02020603050405020304" pitchFamily="18" charset="0"/>
                        </a:rPr>
                        <a:t>6.6 Global and local variables </a:t>
                      </a:r>
                      <a:endParaRPr lang="en-GB" sz="3200" dirty="0" smtClean="0">
                        <a:effectLst/>
                        <a:latin typeface="Times New Roman" panose="02020603050405020304" pitchFamily="18" charset="0"/>
                        <a:cs typeface="Times New Roman" panose="02020603050405020304" pitchFamily="18" charset="0"/>
                      </a:endParaRPr>
                    </a:p>
                    <a:p>
                      <a:pPr lvl="1" algn="just"/>
                      <a:r>
                        <a:rPr lang="en-US" sz="3200" dirty="0" smtClean="0">
                          <a:effectLst/>
                          <a:latin typeface="Times New Roman" panose="02020603050405020304" pitchFamily="18" charset="0"/>
                          <a:cs typeface="Times New Roman" panose="02020603050405020304" pitchFamily="18" charset="0"/>
                        </a:rPr>
                        <a:t>6.7 Recursion</a:t>
                      </a:r>
                      <a:endParaRPr lang="en-GB" sz="3200" dirty="0" smtClean="0">
                        <a:effectLst/>
                        <a:latin typeface="Times New Roman" panose="02020603050405020304" pitchFamily="18" charset="0"/>
                        <a:cs typeface="Times New Roman" panose="02020603050405020304" pitchFamily="18" charset="0"/>
                      </a:endParaRPr>
                    </a:p>
                    <a:p>
                      <a:pPr marL="0" marR="0" lvl="1"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GB" sz="1600" b="0" kern="1200" baseline="0" dirty="0" smtClean="0">
                        <a:solidFill>
                          <a:schemeClr val="dk1"/>
                        </a:solidFill>
                        <a:effectLst/>
                        <a:latin typeface="+mn-lt"/>
                        <a:ea typeface="+mn-ea"/>
                        <a:cs typeface="+mn-cs"/>
                      </a:endParaRPr>
                    </a:p>
                  </a:txBody>
                  <a:tcPr/>
                </a:tc>
                <a:extLst>
                  <a:ext uri="{0D108BD9-81ED-4DB2-BD59-A6C34878D82A}">
                    <a16:rowId xmlns:a16="http://schemas.microsoft.com/office/drawing/2014/main" val="2904094570"/>
                  </a:ext>
                </a:extLst>
              </a:tr>
            </a:tbl>
          </a:graphicData>
        </a:graphic>
      </p:graphicFrame>
      <p:sp>
        <p:nvSpPr>
          <p:cNvPr id="3" name="Slide Number Placeholder 2"/>
          <p:cNvSpPr>
            <a:spLocks noGrp="1"/>
          </p:cNvSpPr>
          <p:nvPr>
            <p:ph type="sldNum" sz="quarter" idx="12"/>
          </p:nvPr>
        </p:nvSpPr>
        <p:spPr/>
        <p:txBody>
          <a:bodyPr/>
          <a:lstStyle/>
          <a:p>
            <a:fld id="{C0D7690D-E1B4-4256-AE84-1A1980F77980}" type="slidenum">
              <a:rPr lang="en-US" smtClean="0"/>
              <a:t>11</a:t>
            </a:fld>
            <a:endParaRPr lang="en-US"/>
          </a:p>
        </p:txBody>
      </p:sp>
    </p:spTree>
    <p:extLst>
      <p:ext uri="{BB962C8B-B14F-4D97-AF65-F5344CB8AC3E}">
        <p14:creationId xmlns:p14="http://schemas.microsoft.com/office/powerpoint/2010/main" val="18833727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958727157"/>
              </p:ext>
            </p:extLst>
          </p:nvPr>
        </p:nvGraphicFramePr>
        <p:xfrm>
          <a:off x="0" y="-2"/>
          <a:ext cx="12192000" cy="7427936"/>
        </p:xfrm>
        <a:graphic>
          <a:graphicData uri="http://schemas.openxmlformats.org/drawingml/2006/table">
            <a:tbl>
              <a:tblPr firstRow="1" bandRow="1">
                <a:tableStyleId>{5C22544A-7EE6-4342-B048-85BDC9FD1C3A}</a:tableStyleId>
              </a:tblPr>
              <a:tblGrid>
                <a:gridCol w="3120571">
                  <a:extLst>
                    <a:ext uri="{9D8B030D-6E8A-4147-A177-3AD203B41FA5}">
                      <a16:colId xmlns:a16="http://schemas.microsoft.com/office/drawing/2014/main" val="478576879"/>
                    </a:ext>
                  </a:extLst>
                </a:gridCol>
                <a:gridCol w="9071429">
                  <a:extLst>
                    <a:ext uri="{9D8B030D-6E8A-4147-A177-3AD203B41FA5}">
                      <a16:colId xmlns:a16="http://schemas.microsoft.com/office/drawing/2014/main" val="2934095413"/>
                    </a:ext>
                  </a:extLst>
                </a:gridCol>
              </a:tblGrid>
              <a:tr h="469726">
                <a:tc>
                  <a:txBody>
                    <a:bodyPr/>
                    <a:lstStyle/>
                    <a:p>
                      <a:pPr algn="just">
                        <a:lnSpc>
                          <a:spcPct val="100000"/>
                        </a:lnSpc>
                        <a:spcBef>
                          <a:spcPts val="0"/>
                        </a:spcBef>
                        <a:spcAft>
                          <a:spcPts val="0"/>
                        </a:spcAft>
                      </a:pPr>
                      <a:endParaRPr lang="en-US" sz="2400" dirty="0">
                        <a:latin typeface="Times New Roman" panose="02020603050405020304" pitchFamily="18" charset="0"/>
                        <a:cs typeface="Times New Roman" panose="02020603050405020304" pitchFamily="18" charset="0"/>
                      </a:endParaRPr>
                    </a:p>
                  </a:txBody>
                  <a:tcPr/>
                </a:tc>
                <a:tc>
                  <a:txBody>
                    <a:bodyPr/>
                    <a:lstStyle/>
                    <a:p>
                      <a:pPr algn="just">
                        <a:lnSpc>
                          <a:spcPct val="100000"/>
                        </a:lnSpc>
                        <a:spcBef>
                          <a:spcPts val="0"/>
                        </a:spcBef>
                        <a:spcAft>
                          <a:spcPts val="0"/>
                        </a:spcAft>
                      </a:pP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31339623"/>
                  </a:ext>
                </a:extLst>
              </a:tr>
              <a:tr h="1127343">
                <a:tc>
                  <a:txBody>
                    <a:bodyPr/>
                    <a:lstStyle/>
                    <a:p>
                      <a:pPr marL="0" marR="0" algn="just">
                        <a:lnSpc>
                          <a:spcPct val="100000"/>
                        </a:lnSpc>
                        <a:spcBef>
                          <a:spcPts val="0"/>
                        </a:spcBef>
                        <a:spcAft>
                          <a:spcPts val="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Teaching and learning Methods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285750" lvl="0" indent="-285750" algn="just">
                        <a:buFont typeface="Wingdings" panose="05000000000000000000" pitchFamily="2" charset="2"/>
                        <a:buChar char="§"/>
                      </a:pPr>
                      <a:r>
                        <a:rPr lang="en-US" sz="2400" kern="1200" dirty="0" smtClean="0">
                          <a:solidFill>
                            <a:schemeClr val="dk1"/>
                          </a:solidFill>
                          <a:effectLst/>
                          <a:latin typeface="Times New Roman" panose="02020603050405020304" pitchFamily="18" charset="0"/>
                          <a:ea typeface="+mn-ea"/>
                          <a:cs typeface="Times New Roman" panose="02020603050405020304" pitchFamily="18" charset="0"/>
                        </a:rPr>
                        <a:t>Lecture</a:t>
                      </a:r>
                      <a:endParaRPr lang="en-GB" sz="24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285750" lvl="0" indent="-285750" algn="just">
                        <a:buFont typeface="Wingdings" panose="05000000000000000000" pitchFamily="2" charset="2"/>
                        <a:buChar char="§"/>
                      </a:pPr>
                      <a:r>
                        <a:rPr lang="en-US" sz="2400" kern="1200" dirty="0" smtClean="0">
                          <a:solidFill>
                            <a:schemeClr val="dk1"/>
                          </a:solidFill>
                          <a:effectLst/>
                          <a:latin typeface="Times New Roman" panose="02020603050405020304" pitchFamily="18" charset="0"/>
                          <a:ea typeface="+mn-ea"/>
                          <a:cs typeface="Times New Roman" panose="02020603050405020304" pitchFamily="18" charset="0"/>
                        </a:rPr>
                        <a:t>Laboratory, </a:t>
                      </a:r>
                    </a:p>
                    <a:p>
                      <a:pPr marL="285750" lvl="0" indent="-285750" algn="just">
                        <a:buFont typeface="Wingdings" panose="05000000000000000000" pitchFamily="2" charset="2"/>
                        <a:buChar char="§"/>
                      </a:pPr>
                      <a:r>
                        <a:rPr lang="en-US" sz="2400" kern="1200" dirty="0" smtClean="0">
                          <a:solidFill>
                            <a:schemeClr val="dk1"/>
                          </a:solidFill>
                          <a:effectLst/>
                          <a:latin typeface="Times New Roman" panose="02020603050405020304" pitchFamily="18" charset="0"/>
                          <a:ea typeface="+mn-ea"/>
                          <a:cs typeface="Times New Roman" panose="02020603050405020304" pitchFamily="18" charset="0"/>
                        </a:rPr>
                        <a:t>Practical work</a:t>
                      </a:r>
                      <a:endParaRPr lang="en-GB" sz="2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2661296559"/>
                  </a:ext>
                </a:extLst>
              </a:tr>
              <a:tr h="1291276">
                <a:tc>
                  <a:txBody>
                    <a:bodyPr/>
                    <a:lstStyle/>
                    <a:p>
                      <a:pPr marL="0" marR="0" algn="just">
                        <a:lnSpc>
                          <a:spcPct val="100000"/>
                        </a:lnSpc>
                        <a:spcBef>
                          <a:spcPts val="0"/>
                        </a:spcBef>
                        <a:spcAft>
                          <a:spcPts val="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Assessment/Evaluation and Grading System</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285750" lvl="0" indent="-285750">
                        <a:buFont typeface="Wingdings" panose="05000000000000000000" pitchFamily="2" charset="2"/>
                        <a:buChar char="§"/>
                      </a:pPr>
                      <a:r>
                        <a:rPr lang="en-US" sz="2400" kern="1200" dirty="0" smtClean="0">
                          <a:solidFill>
                            <a:schemeClr val="dk1"/>
                          </a:solidFill>
                          <a:effectLst/>
                          <a:latin typeface="Times New Roman" panose="02020603050405020304" pitchFamily="18" charset="0"/>
                          <a:ea typeface="+mn-ea"/>
                          <a:cs typeface="Times New Roman" panose="02020603050405020304" pitchFamily="18" charset="0"/>
                        </a:rPr>
                        <a:t>Theoretical Tests (20%)</a:t>
                      </a:r>
                      <a:endParaRPr lang="en-GB" sz="24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285750" lvl="0" indent="-285750">
                        <a:buFont typeface="Wingdings" panose="05000000000000000000" pitchFamily="2" charset="2"/>
                        <a:buChar char="§"/>
                      </a:pPr>
                      <a:r>
                        <a:rPr lang="en-US" sz="2400" kern="1200" dirty="0" smtClean="0">
                          <a:solidFill>
                            <a:schemeClr val="dk1"/>
                          </a:solidFill>
                          <a:effectLst/>
                          <a:latin typeface="Times New Roman" panose="02020603050405020304" pitchFamily="18" charset="0"/>
                          <a:ea typeface="+mn-ea"/>
                          <a:cs typeface="Times New Roman" panose="02020603050405020304" pitchFamily="18" charset="0"/>
                        </a:rPr>
                        <a:t>Assignment (15%)</a:t>
                      </a:r>
                      <a:endParaRPr lang="en-GB" sz="24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285750" lvl="0" indent="-285750">
                        <a:buFont typeface="Wingdings" panose="05000000000000000000" pitchFamily="2" charset="2"/>
                        <a:buChar char="§"/>
                      </a:pPr>
                      <a:r>
                        <a:rPr lang="en-US" sz="2400" kern="1200" dirty="0" smtClean="0">
                          <a:solidFill>
                            <a:schemeClr val="dk1"/>
                          </a:solidFill>
                          <a:effectLst/>
                          <a:latin typeface="Times New Roman" panose="02020603050405020304" pitchFamily="18" charset="0"/>
                          <a:ea typeface="+mn-ea"/>
                          <a:cs typeface="Times New Roman" panose="02020603050405020304" pitchFamily="18" charset="0"/>
                        </a:rPr>
                        <a:t>Project work (15%) </a:t>
                      </a:r>
                      <a:endParaRPr lang="en-GB" sz="24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285750" lvl="0" indent="-285750">
                        <a:buFont typeface="Wingdings" panose="05000000000000000000" pitchFamily="2" charset="2"/>
                        <a:buChar char="§"/>
                      </a:pPr>
                      <a:r>
                        <a:rPr lang="en-US" sz="2400" kern="1200" dirty="0" smtClean="0">
                          <a:solidFill>
                            <a:schemeClr val="dk1"/>
                          </a:solidFill>
                          <a:effectLst/>
                          <a:latin typeface="Times New Roman" panose="02020603050405020304" pitchFamily="18" charset="0"/>
                          <a:ea typeface="+mn-ea"/>
                          <a:cs typeface="Times New Roman" panose="02020603050405020304" pitchFamily="18" charset="0"/>
                        </a:rPr>
                        <a:t>Final Exam (50%)</a:t>
                      </a:r>
                      <a:endParaRPr lang="en-GB" sz="2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3327969711"/>
                  </a:ext>
                </a:extLst>
              </a:tr>
              <a:tr h="1127343">
                <a:tc>
                  <a:txBody>
                    <a:bodyPr/>
                    <a:lstStyle/>
                    <a:p>
                      <a:pPr marL="0" marR="0" algn="just">
                        <a:lnSpc>
                          <a:spcPct val="100000"/>
                        </a:lnSpc>
                        <a:spcBef>
                          <a:spcPts val="0"/>
                        </a:spcBef>
                        <a:spcAft>
                          <a:spcPts val="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Text Books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just">
                        <a:buFont typeface="Wingdings" panose="05000000000000000000" pitchFamily="2" charset="2"/>
                        <a:buChar char="§"/>
                      </a:pPr>
                      <a:r>
                        <a:rPr lang="en-US" sz="2400" dirty="0" err="1" smtClean="0">
                          <a:effectLst/>
                          <a:latin typeface="Times New Roman" panose="02020603050405020304" pitchFamily="18" charset="0"/>
                          <a:cs typeface="Times New Roman" panose="02020603050405020304" pitchFamily="18" charset="0"/>
                        </a:rPr>
                        <a:t>Fikire</a:t>
                      </a:r>
                      <a:r>
                        <a:rPr lang="en-US" sz="2400" dirty="0" smtClean="0">
                          <a:effectLst/>
                          <a:latin typeface="Times New Roman" panose="02020603050405020304" pitchFamily="18" charset="0"/>
                          <a:cs typeface="Times New Roman" panose="02020603050405020304" pitchFamily="18" charset="0"/>
                        </a:rPr>
                        <a:t> </a:t>
                      </a:r>
                      <a:r>
                        <a:rPr lang="en-US" sz="2400" dirty="0" err="1" smtClean="0">
                          <a:effectLst/>
                          <a:latin typeface="Times New Roman" panose="02020603050405020304" pitchFamily="18" charset="0"/>
                          <a:cs typeface="Times New Roman" panose="02020603050405020304" pitchFamily="18" charset="0"/>
                        </a:rPr>
                        <a:t>Sitota</a:t>
                      </a:r>
                      <a:r>
                        <a:rPr lang="en-US" sz="2400" dirty="0" smtClean="0">
                          <a:effectLst/>
                          <a:latin typeface="Times New Roman" panose="02020603050405020304" pitchFamily="18" charset="0"/>
                          <a:cs typeface="Times New Roman" panose="02020603050405020304" pitchFamily="18" charset="0"/>
                        </a:rPr>
                        <a:t> and Belay </a:t>
                      </a:r>
                      <a:r>
                        <a:rPr lang="en-US" sz="2400" dirty="0" err="1" smtClean="0">
                          <a:effectLst/>
                          <a:latin typeface="Times New Roman" panose="02020603050405020304" pitchFamily="18" charset="0"/>
                          <a:cs typeface="Times New Roman" panose="02020603050405020304" pitchFamily="18" charset="0"/>
                        </a:rPr>
                        <a:t>Tedla</a:t>
                      </a:r>
                      <a:r>
                        <a:rPr lang="en-US" sz="2400" dirty="0" smtClean="0">
                          <a:effectLst/>
                          <a:latin typeface="Times New Roman" panose="02020603050405020304" pitchFamily="18" charset="0"/>
                          <a:cs typeface="Times New Roman" panose="02020603050405020304" pitchFamily="18" charset="0"/>
                        </a:rPr>
                        <a:t>: fundamentals of information technology; AA, mega publishing enterprise, 2002 </a:t>
                      </a:r>
                      <a:endParaRPr lang="en-GB" sz="2400" dirty="0" smtClean="0">
                        <a:effectLst/>
                        <a:latin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
                      </a:pPr>
                      <a:r>
                        <a:rPr lang="en-US" sz="2400" dirty="0" smtClean="0">
                          <a:effectLst/>
                          <a:latin typeface="Times New Roman" panose="02020603050405020304" pitchFamily="18" charset="0"/>
                          <a:cs typeface="Times New Roman" panose="02020603050405020304" pitchFamily="18" charset="0"/>
                        </a:rPr>
                        <a:t>Dida </a:t>
                      </a:r>
                      <a:r>
                        <a:rPr lang="en-US" sz="2400" dirty="0" err="1" smtClean="0">
                          <a:effectLst/>
                          <a:latin typeface="Times New Roman" panose="02020603050405020304" pitchFamily="18" charset="0"/>
                          <a:cs typeface="Times New Roman" panose="02020603050405020304" pitchFamily="18" charset="0"/>
                        </a:rPr>
                        <a:t>Midekso</a:t>
                      </a:r>
                      <a:r>
                        <a:rPr lang="en-US" sz="2400" dirty="0" smtClean="0">
                          <a:effectLst/>
                          <a:latin typeface="Times New Roman" panose="02020603050405020304" pitchFamily="18" charset="0"/>
                          <a:cs typeface="Times New Roman" panose="02020603050405020304" pitchFamily="18" charset="0"/>
                        </a:rPr>
                        <a:t>, </a:t>
                      </a:r>
                      <a:r>
                        <a:rPr lang="en-US" sz="2400" i="1" dirty="0" smtClean="0">
                          <a:effectLst/>
                          <a:latin typeface="Times New Roman" panose="02020603050405020304" pitchFamily="18" charset="0"/>
                          <a:cs typeface="Times New Roman" panose="02020603050405020304" pitchFamily="18" charset="0"/>
                        </a:rPr>
                        <a:t>information technology:</a:t>
                      </a:r>
                      <a:r>
                        <a:rPr lang="en-US" sz="2400" dirty="0" smtClean="0">
                          <a:effectLst/>
                          <a:latin typeface="Times New Roman" panose="02020603050405020304" pitchFamily="18" charset="0"/>
                          <a:cs typeface="Times New Roman" panose="02020603050405020304" pitchFamily="18" charset="0"/>
                        </a:rPr>
                        <a:t> Addis Ababa University Printing Press, revised press, 2006.</a:t>
                      </a:r>
                      <a:endParaRPr lang="en-GB" sz="2400" dirty="0" smtClean="0">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kern="1200" dirty="0" err="1" smtClean="0">
                          <a:solidFill>
                            <a:schemeClr val="dk1"/>
                          </a:solidFill>
                          <a:effectLst/>
                          <a:latin typeface="Times New Roman" panose="02020603050405020304" pitchFamily="18" charset="0"/>
                          <a:ea typeface="+mn-ea"/>
                          <a:cs typeface="Times New Roman" panose="02020603050405020304" pitchFamily="18" charset="0"/>
                        </a:rPr>
                        <a:t>Lafore</a:t>
                      </a: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 Robert, Object Oriented Programming in C++ (2</a:t>
                      </a:r>
                      <a:r>
                        <a:rPr lang="en-US" sz="1800" kern="1200" baseline="30000" dirty="0" smtClean="0">
                          <a:solidFill>
                            <a:schemeClr val="dk1"/>
                          </a:solidFill>
                          <a:effectLst/>
                          <a:latin typeface="Times New Roman" panose="02020603050405020304" pitchFamily="18" charset="0"/>
                          <a:ea typeface="+mn-ea"/>
                          <a:cs typeface="Times New Roman" panose="02020603050405020304" pitchFamily="18" charset="0"/>
                        </a:rPr>
                        <a:t>nd</a:t>
                      </a: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ed), 2001</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97449918"/>
                  </a:ext>
                </a:extLst>
              </a:tr>
              <a:tr h="2630467">
                <a:tc>
                  <a:txBody>
                    <a:bodyPr/>
                    <a:lstStyle/>
                    <a:p>
                      <a:pPr marL="0" marR="0" algn="just">
                        <a:lnSpc>
                          <a:spcPct val="100000"/>
                        </a:lnSpc>
                        <a:spcBef>
                          <a:spcPts val="0"/>
                        </a:spcBef>
                        <a:spcAft>
                          <a:spcPts val="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Reference Materials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285750" lvl="0" indent="-285750" algn="just">
                        <a:buFont typeface="Wingdings" panose="05000000000000000000" pitchFamily="2" charset="2"/>
                        <a:buChar char="§"/>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William Stallings: Computer Organization and Architecture, 5/E, 6/E, Prentice Hall, 2003 </a:t>
                      </a:r>
                      <a:endParaRPr lang="en-GB" sz="20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285750" lvl="0" indent="-285750" algn="just">
                        <a:buFont typeface="Wingdings" panose="05000000000000000000" pitchFamily="2" charset="2"/>
                        <a:buChar char="§"/>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Walter </a:t>
                      </a:r>
                      <a:r>
                        <a:rPr lang="en-US" sz="2000" kern="1200" dirty="0" err="1" smtClean="0">
                          <a:solidFill>
                            <a:schemeClr val="dk1"/>
                          </a:solidFill>
                          <a:effectLst/>
                          <a:latin typeface="Times New Roman" panose="02020603050405020304" pitchFamily="18" charset="0"/>
                          <a:ea typeface="+mn-ea"/>
                          <a:cs typeface="Times New Roman" panose="02020603050405020304" pitchFamily="18" charset="0"/>
                        </a:rPr>
                        <a:t>Savitch</a:t>
                      </a: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 Problem Solving with C++( 6</a:t>
                      </a:r>
                      <a:r>
                        <a:rPr lang="en-US" sz="2000" kern="1200" baseline="30000" dirty="0" smtClean="0">
                          <a:solidFill>
                            <a:schemeClr val="dk1"/>
                          </a:solidFill>
                          <a:effectLst/>
                          <a:latin typeface="Times New Roman" panose="02020603050405020304" pitchFamily="18" charset="0"/>
                          <a:ea typeface="+mn-ea"/>
                          <a:cs typeface="Times New Roman" panose="02020603050405020304" pitchFamily="18" charset="0"/>
                        </a:rPr>
                        <a:t>th</a:t>
                      </a: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ed), USA, Addison Wesley,2006</a:t>
                      </a:r>
                      <a:endParaRPr lang="en-GB" sz="20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285750" lvl="0" indent="-285750" algn="just">
                        <a:buFont typeface="Wingdings" panose="05000000000000000000" pitchFamily="2" charset="2"/>
                        <a:buChar char="§"/>
                      </a:pP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Gaddis Tony, Starting  out with C++, USA , Scott/Jones Inc. Publishers,  2001</a:t>
                      </a:r>
                      <a:endParaRPr lang="en-GB" sz="18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285750" lvl="0" indent="-285750" algn="just">
                        <a:buFont typeface="Wingdings" panose="05000000000000000000" pitchFamily="2" charset="2"/>
                        <a:buChar char="§"/>
                      </a:pPr>
                      <a:r>
                        <a:rPr lang="en-US" sz="2000" kern="1200" dirty="0" err="1" smtClean="0">
                          <a:solidFill>
                            <a:schemeClr val="dk1"/>
                          </a:solidFill>
                          <a:effectLst/>
                          <a:latin typeface="Times New Roman" panose="02020603050405020304" pitchFamily="18" charset="0"/>
                          <a:ea typeface="+mn-ea"/>
                          <a:cs typeface="Times New Roman" panose="02020603050405020304" pitchFamily="18" charset="0"/>
                        </a:rPr>
                        <a:t>Schildt</a:t>
                      </a: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 Herbert, C++ - The Complete Reference(4</a:t>
                      </a:r>
                      <a:r>
                        <a:rPr lang="en-US" sz="2000" kern="1200" baseline="30000" dirty="0" smtClean="0">
                          <a:solidFill>
                            <a:schemeClr val="dk1"/>
                          </a:solidFill>
                          <a:effectLst/>
                          <a:latin typeface="Times New Roman" panose="02020603050405020304" pitchFamily="18" charset="0"/>
                          <a:ea typeface="+mn-ea"/>
                          <a:cs typeface="Times New Roman" panose="02020603050405020304" pitchFamily="18" charset="0"/>
                        </a:rPr>
                        <a:t>th</a:t>
                      </a:r>
                      <a:r>
                        <a:rPr lang="en-US" sz="2000" kern="1200" dirty="0" smtClean="0">
                          <a:solidFill>
                            <a:schemeClr val="dk1"/>
                          </a:solidFill>
                          <a:effectLst/>
                          <a:latin typeface="Times New Roman" panose="02020603050405020304" pitchFamily="18" charset="0"/>
                          <a:ea typeface="+mn-ea"/>
                          <a:cs typeface="Times New Roman" panose="02020603050405020304" pitchFamily="18" charset="0"/>
                        </a:rPr>
                        <a:t>ed), USA, McGraw Hill Inc. 2001</a:t>
                      </a:r>
                    </a:p>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800" dirty="0" smtClean="0">
                          <a:effectLst/>
                          <a:latin typeface="Times New Roman" panose="02020603050405020304" pitchFamily="18" charset="0"/>
                          <a:cs typeface="Times New Roman" panose="02020603050405020304" pitchFamily="18" charset="0"/>
                        </a:rPr>
                        <a:t>ITL ESL , I</a:t>
                      </a:r>
                      <a:r>
                        <a:rPr lang="en-US" sz="1800" i="1" dirty="0" smtClean="0">
                          <a:effectLst/>
                          <a:latin typeface="Times New Roman" panose="02020603050405020304" pitchFamily="18" charset="0"/>
                          <a:cs typeface="Times New Roman" panose="02020603050405020304" pitchFamily="18" charset="0"/>
                        </a:rPr>
                        <a:t>ntroduction to computer science</a:t>
                      </a:r>
                      <a:r>
                        <a:rPr lang="en-US" sz="1800" dirty="0" smtClean="0">
                          <a:effectLst/>
                          <a:latin typeface="Times New Roman" panose="02020603050405020304" pitchFamily="18" charset="0"/>
                          <a:cs typeface="Times New Roman" panose="02020603050405020304" pitchFamily="18" charset="0"/>
                        </a:rPr>
                        <a:t> , Pearson edition ,2004</a:t>
                      </a:r>
                      <a:endParaRPr lang="en-GB" sz="1800" dirty="0" smtClean="0">
                        <a:effectLst/>
                        <a:latin typeface="Times New Roman" panose="02020603050405020304" pitchFamily="18" charset="0"/>
                        <a:cs typeface="Times New Roman" panose="02020603050405020304" pitchFamily="18" charset="0"/>
                      </a:endParaRPr>
                    </a:p>
                    <a:p>
                      <a:pPr lvl="0"/>
                      <a:endParaRPr lang="en-GB" sz="1600"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4218333574"/>
                  </a:ext>
                </a:extLst>
              </a:tr>
            </a:tbl>
          </a:graphicData>
        </a:graphic>
      </p:graphicFrame>
      <p:sp>
        <p:nvSpPr>
          <p:cNvPr id="2" name="Slide Number Placeholder 1"/>
          <p:cNvSpPr>
            <a:spLocks noGrp="1"/>
          </p:cNvSpPr>
          <p:nvPr>
            <p:ph type="sldNum" sz="quarter" idx="12"/>
          </p:nvPr>
        </p:nvSpPr>
        <p:spPr/>
        <p:txBody>
          <a:bodyPr/>
          <a:lstStyle/>
          <a:p>
            <a:fld id="{C0D7690D-E1B4-4256-AE84-1A1980F77980}" type="slidenum">
              <a:rPr lang="en-US" smtClean="0"/>
              <a:t>12</a:t>
            </a:fld>
            <a:endParaRPr lang="en-US"/>
          </a:p>
        </p:txBody>
      </p:sp>
    </p:spTree>
    <p:extLst>
      <p:ext uri="{BB962C8B-B14F-4D97-AF65-F5344CB8AC3E}">
        <p14:creationId xmlns:p14="http://schemas.microsoft.com/office/powerpoint/2010/main" val="18468079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981200" y="152400"/>
            <a:ext cx="8229600" cy="1143000"/>
          </a:xfrm>
        </p:spPr>
        <p:txBody>
          <a:bodyPr>
            <a:normAutofit/>
          </a:bodyPr>
          <a:lstStyle/>
          <a:p>
            <a:pPr algn="ctr" eaLnBrk="1" hangingPunct="1"/>
            <a:r>
              <a:rPr lang="en-US" altLang="en-US" sz="3600" b="1" dirty="0" smtClean="0">
                <a:solidFill>
                  <a:srgbClr val="FF0000"/>
                </a:solidFill>
                <a:latin typeface="Times New Roman" panose="02020603050405020304" pitchFamily="18" charset="0"/>
                <a:cs typeface="Times New Roman" panose="02020603050405020304" pitchFamily="18" charset="0"/>
              </a:rPr>
              <a:t>UNIT ONE</a:t>
            </a:r>
          </a:p>
        </p:txBody>
      </p:sp>
      <p:sp>
        <p:nvSpPr>
          <p:cNvPr id="9219" name="Content Placeholder 2"/>
          <p:cNvSpPr>
            <a:spLocks noGrp="1"/>
          </p:cNvSpPr>
          <p:nvPr>
            <p:ph idx="1"/>
          </p:nvPr>
        </p:nvSpPr>
        <p:spPr>
          <a:xfrm>
            <a:off x="1524000" y="4267201"/>
            <a:ext cx="9144000" cy="1858963"/>
          </a:xfrm>
        </p:spPr>
        <p:txBody>
          <a:bodyPr/>
          <a:lstStyle/>
          <a:p>
            <a:pPr marL="0" indent="0" algn="ctr">
              <a:buNone/>
            </a:pPr>
            <a:r>
              <a:rPr lang="en-US" altLang="en-US" sz="3600" b="1" dirty="0">
                <a:solidFill>
                  <a:srgbClr val="FF0000"/>
                </a:solidFill>
                <a:latin typeface="Times New Roman" panose="02020603050405020304" pitchFamily="18" charset="0"/>
                <a:cs typeface="Times New Roman" panose="02020603050405020304" pitchFamily="18" charset="0"/>
              </a:rPr>
              <a:t>OVERVIEW OF COMPUTER SCIENCE</a:t>
            </a:r>
          </a:p>
        </p:txBody>
      </p:sp>
    </p:spTree>
    <p:extLst>
      <p:ext uri="{BB962C8B-B14F-4D97-AF65-F5344CB8AC3E}">
        <p14:creationId xmlns:p14="http://schemas.microsoft.com/office/powerpoint/2010/main" val="10099057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E69CB13-BD0E-4C53-8700-85C24077A5E0}" type="slidenum">
              <a:rPr lang="en-US" altLang="en-US" sz="1200">
                <a:solidFill>
                  <a:srgbClr val="898989"/>
                </a:solidFill>
              </a:rPr>
              <a:pPr>
                <a:spcBef>
                  <a:spcPct val="0"/>
                </a:spcBef>
                <a:buFontTx/>
                <a:buNone/>
              </a:pPr>
              <a:t>14</a:t>
            </a:fld>
            <a:endParaRPr lang="en-US" altLang="en-US" sz="1200">
              <a:solidFill>
                <a:srgbClr val="898989"/>
              </a:solidFill>
            </a:endParaRPr>
          </a:p>
        </p:txBody>
      </p:sp>
      <p:sp>
        <p:nvSpPr>
          <p:cNvPr id="8195" name="Rectangle 2"/>
          <p:cNvSpPr>
            <a:spLocks noGrp="1" noChangeArrowheads="1"/>
          </p:cNvSpPr>
          <p:nvPr>
            <p:ph type="title"/>
          </p:nvPr>
        </p:nvSpPr>
        <p:spPr>
          <a:xfrm>
            <a:off x="1981200" y="0"/>
            <a:ext cx="8229600" cy="381000"/>
          </a:xfrm>
        </p:spPr>
        <p:txBody>
          <a:bodyPr rtlCol="0">
            <a:normAutofit fontScale="90000"/>
          </a:bodyPr>
          <a:lstStyle/>
          <a:p>
            <a:pPr marL="457200" indent="-457200">
              <a:lnSpc>
                <a:spcPct val="80000"/>
              </a:lnSpc>
              <a:defRPr/>
            </a:pPr>
            <a:r>
              <a:rPr lang="en-US" sz="3600" b="1" dirty="0" smtClean="0">
                <a:solidFill>
                  <a:srgbClr val="0000FF"/>
                </a:solidFill>
                <a:latin typeface="Times New Roman" pitchFamily="18" charset="0"/>
                <a:cs typeface="Times New Roman" pitchFamily="18" charset="0"/>
              </a:rPr>
              <a:t>1.1 Computer </a:t>
            </a:r>
            <a:r>
              <a:rPr lang="en-US" sz="3600" b="1" dirty="0">
                <a:solidFill>
                  <a:srgbClr val="0000FF"/>
                </a:solidFill>
                <a:latin typeface="Times New Roman" pitchFamily="18" charset="0"/>
                <a:cs typeface="Times New Roman" pitchFamily="18" charset="0"/>
              </a:rPr>
              <a:t>Sciences definition as a Science </a:t>
            </a:r>
          </a:p>
        </p:txBody>
      </p:sp>
      <p:sp>
        <p:nvSpPr>
          <p:cNvPr id="10244" name="Rectangle 3"/>
          <p:cNvSpPr>
            <a:spLocks noGrp="1" noChangeArrowheads="1"/>
          </p:cNvSpPr>
          <p:nvPr>
            <p:ph type="body" idx="1"/>
          </p:nvPr>
        </p:nvSpPr>
        <p:spPr>
          <a:xfrm>
            <a:off x="0" y="381000"/>
            <a:ext cx="12192000" cy="6477000"/>
          </a:xfrm>
        </p:spPr>
        <p:txBody>
          <a:bodyPr>
            <a:normAutofit lnSpcReduction="10000"/>
          </a:bodyPr>
          <a:lstStyle/>
          <a:p>
            <a:pPr algn="just" eaLnBrk="1" hangingPunct="1">
              <a:lnSpc>
                <a:spcPct val="100000"/>
              </a:lnSpc>
              <a:spcBef>
                <a:spcPts val="0"/>
              </a:spcBef>
              <a:buFont typeface="Wingdings" panose="05000000000000000000" pitchFamily="2" charset="2"/>
              <a:buChar char="Ø"/>
            </a:pPr>
            <a:r>
              <a:rPr lang="en-US" altLang="en-US" b="1" i="1" dirty="0">
                <a:solidFill>
                  <a:srgbClr val="CC0099"/>
                </a:solidFill>
                <a:latin typeface="Times New Roman" panose="02020603050405020304" pitchFamily="18" charset="0"/>
                <a:cs typeface="Times New Roman" panose="02020603050405020304" pitchFamily="18" charset="0"/>
              </a:rPr>
              <a:t>Computer science </a:t>
            </a:r>
            <a:r>
              <a:rPr lang="en-US" altLang="en-US" dirty="0">
                <a:latin typeface="Times New Roman" panose="02020603050405020304" pitchFamily="18" charset="0"/>
                <a:cs typeface="Times New Roman" panose="02020603050405020304" pitchFamily="18" charset="0"/>
              </a:rPr>
              <a:t>is </a:t>
            </a:r>
            <a:r>
              <a:rPr lang="en-US" altLang="en-US" b="1" i="1" dirty="0">
                <a:solidFill>
                  <a:srgbClr val="0000FF"/>
                </a:solidFill>
                <a:latin typeface="Times New Roman" panose="02020603050405020304" pitchFamily="18" charset="0"/>
                <a:cs typeface="Times New Roman" panose="02020603050405020304" pitchFamily="18" charset="0"/>
              </a:rPr>
              <a:t>a science of problem solving that </a:t>
            </a:r>
            <a:r>
              <a:rPr lang="en-US" altLang="en-US" dirty="0">
                <a:latin typeface="Times New Roman" panose="02020603050405020304" pitchFamily="18" charset="0"/>
                <a:cs typeface="Times New Roman" panose="02020603050405020304" pitchFamily="18" charset="0"/>
              </a:rPr>
              <a:t>  </a:t>
            </a:r>
            <a:r>
              <a:rPr lang="en-US" altLang="en-US" b="1" i="1" dirty="0">
                <a:solidFill>
                  <a:srgbClr val="006600"/>
                </a:solidFill>
                <a:latin typeface="Times New Roman" panose="02020603050405020304" pitchFamily="18" charset="0"/>
                <a:cs typeface="Times New Roman" panose="02020603050405020304" pitchFamily="18" charset="0"/>
              </a:rPr>
              <a:t>Computer scientists practiced at modeling and analyzing problems and </a:t>
            </a:r>
            <a:r>
              <a:rPr lang="en-US" altLang="en-US" dirty="0">
                <a:latin typeface="Times New Roman" panose="02020603050405020304" pitchFamily="18" charset="0"/>
                <a:cs typeface="Times New Roman" panose="02020603050405020304" pitchFamily="18" charset="0"/>
              </a:rPr>
              <a:t>able to </a:t>
            </a:r>
            <a:r>
              <a:rPr lang="en-US" altLang="en-US" b="1" i="1" dirty="0">
                <a:solidFill>
                  <a:srgbClr val="CC0099"/>
                </a:solidFill>
                <a:latin typeface="Times New Roman" panose="02020603050405020304" pitchFamily="18" charset="0"/>
                <a:cs typeface="Times New Roman" panose="02020603050405020304" pitchFamily="18" charset="0"/>
              </a:rPr>
              <a:t>design solutions and verify that they are correct</a:t>
            </a:r>
            <a:r>
              <a:rPr lang="en-US" altLang="en-US" dirty="0">
                <a:latin typeface="Times New Roman" panose="02020603050405020304" pitchFamily="18" charset="0"/>
                <a:cs typeface="Times New Roman" panose="02020603050405020304" pitchFamily="18" charset="0"/>
              </a:rPr>
              <a:t>. </a:t>
            </a:r>
          </a:p>
          <a:p>
            <a:pPr algn="just" eaLnBrk="1" hangingPunct="1">
              <a:lnSpc>
                <a:spcPct val="100000"/>
              </a:lnSpc>
              <a:spcBef>
                <a:spcPts val="0"/>
              </a:spcBef>
              <a:buFont typeface="Wingdings" panose="05000000000000000000" pitchFamily="2" charset="2"/>
              <a:buChar char="Ø"/>
            </a:pPr>
            <a:r>
              <a:rPr lang="en-US" altLang="en-US" b="1" i="1" dirty="0">
                <a:solidFill>
                  <a:srgbClr val="006600"/>
                </a:solidFill>
                <a:latin typeface="Times New Roman" panose="02020603050405020304" pitchFamily="18" charset="0"/>
                <a:cs typeface="Times New Roman" panose="02020603050405020304" pitchFamily="18" charset="0"/>
              </a:rPr>
              <a:t>This makes Computer Science  resulted to a strong connections to other disciplines. </a:t>
            </a:r>
            <a:endParaRPr lang="en-US" altLang="en-US" dirty="0">
              <a:latin typeface="Times New Roman" panose="02020603050405020304" pitchFamily="18" charset="0"/>
              <a:cs typeface="Times New Roman" panose="02020603050405020304" pitchFamily="18" charset="0"/>
            </a:endParaRPr>
          </a:p>
          <a:p>
            <a:pPr algn="just" eaLnBrk="1" hangingPunct="1">
              <a:lnSpc>
                <a:spcPct val="100000"/>
              </a:lnSpc>
              <a:spcBef>
                <a:spcPts val="0"/>
              </a:spcBef>
              <a:buFont typeface="Wingdings" panose="05000000000000000000" pitchFamily="2" charset="2"/>
              <a:buChar char="§"/>
            </a:pPr>
            <a:r>
              <a:rPr lang="en-US" altLang="en-US" b="1" i="1" dirty="0">
                <a:solidFill>
                  <a:srgbClr val="CC0099"/>
                </a:solidFill>
                <a:latin typeface="Times New Roman" panose="02020603050405020304" pitchFamily="18" charset="0"/>
                <a:cs typeface="Times New Roman" panose="02020603050405020304" pitchFamily="18" charset="0"/>
              </a:rPr>
              <a:t>Many problems </a:t>
            </a:r>
            <a:r>
              <a:rPr lang="en-US" altLang="en-US" dirty="0">
                <a:latin typeface="Times New Roman" panose="02020603050405020304" pitchFamily="18" charset="0"/>
                <a:cs typeface="Times New Roman" panose="02020603050405020304" pitchFamily="18" charset="0"/>
              </a:rPr>
              <a:t>in </a:t>
            </a:r>
            <a:r>
              <a:rPr lang="en-US" altLang="en-US" b="1" i="1" dirty="0">
                <a:solidFill>
                  <a:srgbClr val="0000FF"/>
                </a:solidFill>
                <a:latin typeface="Times New Roman" panose="02020603050405020304" pitchFamily="18" charset="0"/>
                <a:cs typeface="Times New Roman" panose="02020603050405020304" pitchFamily="18" charset="0"/>
              </a:rPr>
              <a:t>science, engineering, health care, business</a:t>
            </a:r>
            <a:r>
              <a:rPr lang="en-US" altLang="en-US" dirty="0">
                <a:latin typeface="Times New Roman" panose="02020603050405020304" pitchFamily="18" charset="0"/>
                <a:cs typeface="Times New Roman" panose="02020603050405020304" pitchFamily="18" charset="0"/>
              </a:rPr>
              <a:t>, and other </a:t>
            </a:r>
            <a:r>
              <a:rPr lang="en-US" altLang="en-US" b="1" i="1" dirty="0">
                <a:solidFill>
                  <a:srgbClr val="006600"/>
                </a:solidFill>
                <a:latin typeface="Times New Roman" panose="02020603050405020304" pitchFamily="18" charset="0"/>
                <a:cs typeface="Times New Roman" panose="02020603050405020304" pitchFamily="18" charset="0"/>
              </a:rPr>
              <a:t>areas can be solved effectively with computers</a:t>
            </a:r>
            <a:r>
              <a:rPr lang="en-US" altLang="en-US" dirty="0">
                <a:latin typeface="Times New Roman" panose="02020603050405020304" pitchFamily="18" charset="0"/>
                <a:cs typeface="Times New Roman" panose="02020603050405020304" pitchFamily="18" charset="0"/>
              </a:rPr>
              <a:t>. </a:t>
            </a:r>
          </a:p>
          <a:p>
            <a:pPr algn="just" eaLnBrk="1" hangingPunct="1">
              <a:lnSpc>
                <a:spcPct val="100000"/>
              </a:lnSpc>
              <a:spcBef>
                <a:spcPts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But </a:t>
            </a:r>
            <a:r>
              <a:rPr lang="en-US" altLang="en-US" b="1" i="1" dirty="0">
                <a:solidFill>
                  <a:srgbClr val="CC0099"/>
                </a:solidFill>
                <a:latin typeface="Times New Roman" panose="02020603050405020304" pitchFamily="18" charset="0"/>
                <a:cs typeface="Times New Roman" panose="02020603050405020304" pitchFamily="18" charset="0"/>
              </a:rPr>
              <a:t>finding a solution requires both computer science expertise</a:t>
            </a:r>
            <a:r>
              <a:rPr lang="en-US" altLang="en-US" dirty="0">
                <a:latin typeface="Times New Roman" panose="02020603050405020304" pitchFamily="18" charset="0"/>
                <a:cs typeface="Times New Roman" panose="02020603050405020304" pitchFamily="18" charset="0"/>
              </a:rPr>
              <a:t> and </a:t>
            </a:r>
            <a:r>
              <a:rPr lang="en-US" altLang="en-US" b="1" i="1" dirty="0">
                <a:latin typeface="Times New Roman" panose="02020603050405020304" pitchFamily="18" charset="0"/>
                <a:cs typeface="Times New Roman" panose="02020603050405020304" pitchFamily="18" charset="0"/>
              </a:rPr>
              <a:t>knowledge of the particular application domain</a:t>
            </a:r>
            <a:r>
              <a:rPr lang="en-US" altLang="en-US" dirty="0">
                <a:latin typeface="Times New Roman" panose="02020603050405020304" pitchFamily="18" charset="0"/>
                <a:cs typeface="Times New Roman" panose="02020603050405020304" pitchFamily="18" charset="0"/>
              </a:rPr>
              <a:t>. </a:t>
            </a:r>
          </a:p>
          <a:p>
            <a:pPr algn="just" eaLnBrk="1" hangingPunct="1">
              <a:lnSpc>
                <a:spcPct val="100000"/>
              </a:lnSpc>
              <a:spcBef>
                <a:spcPts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Thus, </a:t>
            </a:r>
            <a:r>
              <a:rPr lang="en-US" altLang="en-US" b="1" i="1" dirty="0">
                <a:solidFill>
                  <a:srgbClr val="0000FF"/>
                </a:solidFill>
                <a:latin typeface="Times New Roman" panose="02020603050405020304" pitchFamily="18" charset="0"/>
                <a:cs typeface="Times New Roman" panose="02020603050405020304" pitchFamily="18" charset="0"/>
              </a:rPr>
              <a:t>computer scientists often become proficient in other subjects</a:t>
            </a:r>
            <a:r>
              <a:rPr lang="en-US" altLang="en-US" dirty="0">
                <a:latin typeface="Times New Roman" panose="02020603050405020304" pitchFamily="18" charset="0"/>
                <a:cs typeface="Times New Roman" panose="02020603050405020304" pitchFamily="18" charset="0"/>
              </a:rPr>
              <a:t>. </a:t>
            </a:r>
            <a:endParaRPr lang="en-US" altLang="en-US" dirty="0" smtClean="0">
              <a:latin typeface="Times New Roman" panose="02020603050405020304" pitchFamily="18" charset="0"/>
              <a:cs typeface="Times New Roman" panose="02020603050405020304" pitchFamily="18" charset="0"/>
            </a:endParaRPr>
          </a:p>
          <a:p>
            <a:pPr algn="just">
              <a:lnSpc>
                <a:spcPct val="100000"/>
              </a:lnSpc>
              <a:spcBef>
                <a:spcPts val="0"/>
              </a:spcBef>
              <a:buFont typeface="Wingdings" pitchFamily="2" charset="2"/>
              <a:buChar char="Ø"/>
              <a:defRPr/>
            </a:pPr>
            <a:r>
              <a:rPr lang="en-US" b="1" i="1" dirty="0">
                <a:solidFill>
                  <a:srgbClr val="0000FF"/>
                </a:solidFill>
                <a:latin typeface="Times New Roman" pitchFamily="18" charset="0"/>
                <a:cs typeface="Times New Roman" pitchFamily="18" charset="0"/>
              </a:rPr>
              <a:t>Computer Science as a science of problem solving also practiced by </a:t>
            </a:r>
            <a:r>
              <a:rPr lang="en-US" b="1" i="1" dirty="0">
                <a:solidFill>
                  <a:srgbClr val="FF0000"/>
                </a:solidFill>
                <a:latin typeface="Times New Roman" pitchFamily="18" charset="0"/>
                <a:cs typeface="Times New Roman" pitchFamily="18" charset="0"/>
              </a:rPr>
              <a:t>mathematicians, scientists and engineers</a:t>
            </a:r>
            <a:r>
              <a:rPr lang="en-US" dirty="0">
                <a:latin typeface="Times New Roman" pitchFamily="18" charset="0"/>
                <a:cs typeface="Times New Roman" pitchFamily="18" charset="0"/>
              </a:rPr>
              <a:t>. </a:t>
            </a:r>
          </a:p>
          <a:p>
            <a:pPr algn="just">
              <a:lnSpc>
                <a:spcPct val="100000"/>
              </a:lnSpc>
              <a:spcBef>
                <a:spcPts val="0"/>
              </a:spcBef>
              <a:buFont typeface="Wingdings" pitchFamily="2" charset="2"/>
              <a:buChar char="§"/>
              <a:defRPr/>
            </a:pPr>
            <a:r>
              <a:rPr lang="en-US" b="1" i="1" dirty="0">
                <a:solidFill>
                  <a:srgbClr val="FF0000"/>
                </a:solidFill>
                <a:latin typeface="Times New Roman" pitchFamily="18" charset="0"/>
                <a:cs typeface="Times New Roman" pitchFamily="18" charset="0"/>
              </a:rPr>
              <a:t>Mathematics</a:t>
            </a:r>
            <a:r>
              <a:rPr lang="en-US" b="1" i="1" dirty="0">
                <a:solidFill>
                  <a:srgbClr val="006600"/>
                </a:solidFill>
                <a:latin typeface="Times New Roman" pitchFamily="18" charset="0"/>
                <a:cs typeface="Times New Roman" pitchFamily="18" charset="0"/>
              </a:rPr>
              <a:t>, the origins of Computer Science</a:t>
            </a:r>
            <a:r>
              <a:rPr lang="en-US" dirty="0">
                <a:latin typeface="Times New Roman" pitchFamily="18" charset="0"/>
                <a:cs typeface="Times New Roman" pitchFamily="18" charset="0"/>
              </a:rPr>
              <a:t>, provides </a:t>
            </a:r>
            <a:r>
              <a:rPr lang="en-US" b="1" i="1" dirty="0">
                <a:solidFill>
                  <a:srgbClr val="0000FF"/>
                </a:solidFill>
                <a:latin typeface="Times New Roman" pitchFamily="18" charset="0"/>
                <a:cs typeface="Times New Roman" pitchFamily="18" charset="0"/>
              </a:rPr>
              <a:t>reason and logic</a:t>
            </a:r>
            <a:r>
              <a:rPr lang="en-US" dirty="0">
                <a:latin typeface="Times New Roman" pitchFamily="18" charset="0"/>
                <a:cs typeface="Times New Roman" pitchFamily="18" charset="0"/>
              </a:rPr>
              <a:t>. </a:t>
            </a:r>
          </a:p>
          <a:p>
            <a:pPr algn="just">
              <a:lnSpc>
                <a:spcPct val="100000"/>
              </a:lnSpc>
              <a:spcBef>
                <a:spcPts val="0"/>
              </a:spcBef>
              <a:buFont typeface="Wingdings" pitchFamily="2" charset="2"/>
              <a:buChar char="§"/>
              <a:defRPr/>
            </a:pPr>
            <a:r>
              <a:rPr lang="en-US" b="1" i="1" dirty="0">
                <a:solidFill>
                  <a:srgbClr val="FF0000"/>
                </a:solidFill>
                <a:latin typeface="Times New Roman" pitchFamily="18" charset="0"/>
                <a:cs typeface="Times New Roman" pitchFamily="18" charset="0"/>
              </a:rPr>
              <a:t>Science</a:t>
            </a:r>
            <a:r>
              <a:rPr lang="en-US" b="1" i="1" dirty="0">
                <a:solidFill>
                  <a:srgbClr val="CC0099"/>
                </a:solidFill>
                <a:latin typeface="Times New Roman" pitchFamily="18" charset="0"/>
                <a:cs typeface="Times New Roman" pitchFamily="18" charset="0"/>
              </a:rPr>
              <a:t> provides the methodology for learning and refinement</a:t>
            </a:r>
            <a:r>
              <a:rPr lang="en-US" dirty="0">
                <a:latin typeface="Times New Roman" pitchFamily="18" charset="0"/>
                <a:cs typeface="Times New Roman" pitchFamily="18" charset="0"/>
              </a:rPr>
              <a:t>.</a:t>
            </a:r>
          </a:p>
          <a:p>
            <a:pPr algn="just">
              <a:lnSpc>
                <a:spcPct val="100000"/>
              </a:lnSpc>
              <a:spcBef>
                <a:spcPts val="0"/>
              </a:spcBef>
              <a:buFont typeface="Wingdings" pitchFamily="2" charset="2"/>
              <a:buChar char="§"/>
              <a:defRPr/>
            </a:pPr>
            <a:r>
              <a:rPr lang="en-US" b="1" i="1" dirty="0">
                <a:solidFill>
                  <a:srgbClr val="FF0000"/>
                </a:solidFill>
                <a:latin typeface="Times New Roman" pitchFamily="18" charset="0"/>
                <a:cs typeface="Times New Roman" pitchFamily="18" charset="0"/>
              </a:rPr>
              <a:t>Engineering</a:t>
            </a:r>
            <a:r>
              <a:rPr lang="en-US" dirty="0">
                <a:latin typeface="Times New Roman" pitchFamily="18" charset="0"/>
                <a:cs typeface="Times New Roman" pitchFamily="18" charset="0"/>
              </a:rPr>
              <a:t> provides the </a:t>
            </a:r>
            <a:r>
              <a:rPr lang="en-US" b="1" i="1" dirty="0">
                <a:solidFill>
                  <a:srgbClr val="0000FF"/>
                </a:solidFill>
                <a:latin typeface="Times New Roman" pitchFamily="18" charset="0"/>
                <a:cs typeface="Times New Roman" pitchFamily="18" charset="0"/>
              </a:rPr>
              <a:t>techniques for designing(building) hardware and software</a:t>
            </a:r>
            <a:r>
              <a:rPr lang="en-US" dirty="0">
                <a:solidFill>
                  <a:srgbClr val="0000FF"/>
                </a:solidFill>
                <a:latin typeface="Times New Roman" pitchFamily="18" charset="0"/>
                <a:cs typeface="Times New Roman" pitchFamily="18" charset="0"/>
              </a:rPr>
              <a:t>.</a:t>
            </a:r>
          </a:p>
          <a:p>
            <a:pPr marL="0" indent="0" algn="just" eaLnBrk="1" hangingPunct="1">
              <a:lnSpc>
                <a:spcPct val="100000"/>
              </a:lnSpc>
              <a:spcBef>
                <a:spcPts val="0"/>
              </a:spcBef>
              <a:buNone/>
            </a:pPr>
            <a:endParaRPr lang="en-US" altLang="en-US" dirty="0">
              <a:latin typeface="Times New Roman" panose="02020603050405020304" pitchFamily="18" charset="0"/>
              <a:cs typeface="Times New Roman" panose="02020603050405020304" pitchFamily="18" charset="0"/>
            </a:endParaRPr>
          </a:p>
          <a:p>
            <a:pPr algn="just" eaLnBrk="1" hangingPunct="1">
              <a:lnSpc>
                <a:spcPct val="100000"/>
              </a:lnSpc>
              <a:spcBef>
                <a:spcPts val="0"/>
              </a:spcBef>
              <a:buFont typeface="Arial" panose="020B0604020202020204" pitchFamily="34" charset="0"/>
              <a:buNone/>
            </a:pPr>
            <a:endParaRPr lang="en-US" altLang="en-US" dirty="0">
              <a:latin typeface="Times New Roman" panose="02020603050405020304" pitchFamily="18" charset="0"/>
              <a:cs typeface="Times New Roman" panose="02020603050405020304" pitchFamily="18" charset="0"/>
            </a:endParaRPr>
          </a:p>
          <a:p>
            <a:pPr algn="just" eaLnBrk="1" hangingPunct="1">
              <a:lnSpc>
                <a:spcPct val="100000"/>
              </a:lnSpc>
              <a:spcBef>
                <a:spcPts val="0"/>
              </a:spcBef>
              <a:buFont typeface="Wingdings" panose="05000000000000000000" pitchFamily="2" charset="2"/>
              <a:buChar char="Ø"/>
            </a:pPr>
            <a:endParaRPr lang="en-US" altLang="en-US" dirty="0">
              <a:latin typeface="Times New Roman" panose="02020603050405020304" pitchFamily="18" charset="0"/>
              <a:cs typeface="Times New Roman" panose="02020603050405020304" pitchFamily="18" charset="0"/>
            </a:endParaRPr>
          </a:p>
          <a:p>
            <a:pPr algn="just" eaLnBrk="1" hangingPunct="1">
              <a:lnSpc>
                <a:spcPct val="100000"/>
              </a:lnSpc>
              <a:spcBef>
                <a:spcPts val="0"/>
              </a:spcBef>
              <a:buFont typeface="Wingdings" panose="05000000000000000000" pitchFamily="2" charset="2"/>
              <a:buChar char="Ø"/>
            </a:pP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7706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046857" cy="6858000"/>
          </a:xfrm>
        </p:spPr>
        <p:txBody>
          <a:bodyPr rtlCol="0">
            <a:noAutofit/>
          </a:bodyPr>
          <a:lstStyle/>
          <a:p>
            <a:pPr marL="0" indent="0" algn="just">
              <a:lnSpc>
                <a:spcPct val="100000"/>
              </a:lnSpc>
              <a:spcBef>
                <a:spcPts val="0"/>
              </a:spcBef>
              <a:buNone/>
              <a:defRPr/>
            </a:pPr>
            <a:r>
              <a:rPr lang="en-US" sz="3200" b="1" i="1" dirty="0" smtClean="0">
                <a:solidFill>
                  <a:srgbClr val="CC0099"/>
                </a:solidFill>
                <a:latin typeface="Times New Roman" pitchFamily="18" charset="0"/>
                <a:cs typeface="Times New Roman" pitchFamily="18" charset="0"/>
              </a:rPr>
              <a:t>1.2 </a:t>
            </a:r>
            <a:r>
              <a:rPr lang="en-US" sz="3200" b="1" i="1" dirty="0" err="1" smtClean="0">
                <a:solidFill>
                  <a:srgbClr val="CC0099"/>
                </a:solidFill>
                <a:latin typeface="Times New Roman" pitchFamily="18" charset="0"/>
                <a:cs typeface="Times New Roman" pitchFamily="18" charset="0"/>
              </a:rPr>
              <a:t>Defn</a:t>
            </a:r>
            <a:r>
              <a:rPr lang="en-US" sz="3200" b="1" i="1" dirty="0">
                <a:solidFill>
                  <a:srgbClr val="CC0099"/>
                </a:solidFill>
                <a:latin typeface="Times New Roman" pitchFamily="18" charset="0"/>
                <a:cs typeface="Times New Roman" pitchFamily="18" charset="0"/>
              </a:rPr>
              <a:t>. Of Computer Science: The Profession </a:t>
            </a:r>
          </a:p>
          <a:p>
            <a:pPr algn="just">
              <a:lnSpc>
                <a:spcPct val="100000"/>
              </a:lnSpc>
              <a:spcBef>
                <a:spcPts val="0"/>
              </a:spcBef>
              <a:buFont typeface="Wingdings" pitchFamily="2" charset="2"/>
              <a:buChar char="§"/>
              <a:defRPr/>
            </a:pPr>
            <a:r>
              <a:rPr lang="en-US" sz="3200" b="1" i="1" dirty="0">
                <a:solidFill>
                  <a:srgbClr val="0000FF"/>
                </a:solidFill>
                <a:latin typeface="Times New Roman" pitchFamily="18" charset="0"/>
                <a:cs typeface="Times New Roman" pitchFamily="18" charset="0"/>
              </a:rPr>
              <a:t>Computer science </a:t>
            </a:r>
            <a:r>
              <a:rPr lang="en-US" sz="3200" dirty="0">
                <a:latin typeface="Times New Roman" pitchFamily="18" charset="0"/>
                <a:cs typeface="Times New Roman" pitchFamily="18" charset="0"/>
              </a:rPr>
              <a:t>is a </a:t>
            </a:r>
            <a:r>
              <a:rPr lang="en-US" sz="3200" b="1" i="1" dirty="0">
                <a:solidFill>
                  <a:srgbClr val="FF0000"/>
                </a:solidFill>
                <a:latin typeface="Times New Roman" pitchFamily="18" charset="0"/>
                <a:cs typeface="Times New Roman" pitchFamily="18" charset="0"/>
              </a:rPr>
              <a:t>discipline that involves the understanding and design </a:t>
            </a:r>
            <a:r>
              <a:rPr lang="en-US" sz="3200" b="1" i="1" dirty="0">
                <a:solidFill>
                  <a:srgbClr val="006600"/>
                </a:solidFill>
                <a:latin typeface="Times New Roman" pitchFamily="18" charset="0"/>
                <a:cs typeface="Times New Roman" pitchFamily="18" charset="0"/>
              </a:rPr>
              <a:t>of computers and computational processes</a:t>
            </a:r>
            <a:r>
              <a:rPr lang="en-US" sz="3200" dirty="0">
                <a:latin typeface="Times New Roman" pitchFamily="18" charset="0"/>
                <a:cs typeface="Times New Roman" pitchFamily="18" charset="0"/>
              </a:rPr>
              <a:t>.</a:t>
            </a:r>
          </a:p>
          <a:p>
            <a:pPr algn="just">
              <a:lnSpc>
                <a:spcPct val="100000"/>
              </a:lnSpc>
              <a:spcBef>
                <a:spcPts val="0"/>
              </a:spcBef>
              <a:buFont typeface="Wingdings" pitchFamily="2" charset="2"/>
              <a:buChar char="§"/>
              <a:defRPr/>
            </a:pPr>
            <a:r>
              <a:rPr lang="en-US" sz="3200" dirty="0">
                <a:latin typeface="Times New Roman" pitchFamily="18" charset="0"/>
                <a:cs typeface="Times New Roman" pitchFamily="18" charset="0"/>
              </a:rPr>
              <a:t>It is concerned with the </a:t>
            </a:r>
            <a:r>
              <a:rPr lang="en-US" sz="3200" b="1" i="1" dirty="0">
                <a:solidFill>
                  <a:srgbClr val="0000FF"/>
                </a:solidFill>
                <a:latin typeface="Times New Roman" pitchFamily="18" charset="0"/>
                <a:cs typeface="Times New Roman" pitchFamily="18" charset="0"/>
              </a:rPr>
              <a:t>understanding of information transfer and transformation</a:t>
            </a:r>
            <a:r>
              <a:rPr lang="en-US" sz="3200" dirty="0" smtClean="0">
                <a:latin typeface="Times New Roman" pitchFamily="18" charset="0"/>
                <a:cs typeface="Times New Roman" pitchFamily="18" charset="0"/>
              </a:rPr>
              <a:t>.</a:t>
            </a:r>
          </a:p>
          <a:p>
            <a:pPr algn="just">
              <a:lnSpc>
                <a:spcPct val="100000"/>
              </a:lnSpc>
              <a:spcBef>
                <a:spcPts val="0"/>
              </a:spcBef>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The </a:t>
            </a:r>
            <a:r>
              <a:rPr lang="en-US" altLang="en-US" sz="3200" b="1" i="1" dirty="0">
                <a:solidFill>
                  <a:srgbClr val="FF0000"/>
                </a:solidFill>
                <a:latin typeface="Times New Roman" panose="02020603050405020304" pitchFamily="18" charset="0"/>
                <a:cs typeface="Times New Roman" panose="02020603050405020304" pitchFamily="18" charset="0"/>
              </a:rPr>
              <a:t>discipline ranges </a:t>
            </a:r>
            <a:r>
              <a:rPr lang="en-US" altLang="en-US" sz="3200" dirty="0">
                <a:latin typeface="Times New Roman" panose="02020603050405020304" pitchFamily="18" charset="0"/>
                <a:cs typeface="Times New Roman" panose="02020603050405020304" pitchFamily="18" charset="0"/>
              </a:rPr>
              <a:t>from </a:t>
            </a:r>
            <a:r>
              <a:rPr lang="en-US" altLang="en-US" sz="3200" b="1" i="1" dirty="0">
                <a:solidFill>
                  <a:srgbClr val="0000FF"/>
                </a:solidFill>
                <a:latin typeface="Times New Roman" panose="02020603050405020304" pitchFamily="18" charset="0"/>
                <a:cs typeface="Times New Roman" panose="02020603050405020304" pitchFamily="18" charset="0"/>
              </a:rPr>
              <a:t>theoretical studies of algorithms to practical problems of implementation </a:t>
            </a:r>
            <a:r>
              <a:rPr lang="en-US" altLang="en-US" sz="3200" dirty="0">
                <a:latin typeface="Times New Roman" panose="02020603050405020304" pitchFamily="18" charset="0"/>
                <a:cs typeface="Times New Roman" panose="02020603050405020304" pitchFamily="18" charset="0"/>
              </a:rPr>
              <a:t>in terms of </a:t>
            </a:r>
            <a:r>
              <a:rPr lang="en-US" altLang="en-US" sz="3200" b="1" i="1" dirty="0">
                <a:solidFill>
                  <a:srgbClr val="006600"/>
                </a:solidFill>
                <a:latin typeface="Times New Roman" panose="02020603050405020304" pitchFamily="18" charset="0"/>
                <a:cs typeface="Times New Roman" panose="02020603050405020304" pitchFamily="18" charset="0"/>
              </a:rPr>
              <a:t>computational hardware and software</a:t>
            </a:r>
            <a:r>
              <a:rPr lang="en-US" altLang="en-US" sz="3200"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A central focus is on </a:t>
            </a:r>
            <a:r>
              <a:rPr lang="en-US" altLang="en-US" sz="3200" b="1" i="1" dirty="0">
                <a:solidFill>
                  <a:srgbClr val="0000FF"/>
                </a:solidFill>
                <a:latin typeface="Times New Roman" panose="02020603050405020304" pitchFamily="18" charset="0"/>
                <a:cs typeface="Times New Roman" panose="02020603050405020304" pitchFamily="18" charset="0"/>
              </a:rPr>
              <a:t>processes for handling and manipulating information</a:t>
            </a:r>
            <a:r>
              <a:rPr lang="en-US" altLang="en-US" sz="3200"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
            </a:pPr>
            <a:r>
              <a:rPr lang="en-US" altLang="en-US" sz="3200" b="1" i="1" dirty="0">
                <a:solidFill>
                  <a:srgbClr val="FF0000"/>
                </a:solidFill>
                <a:latin typeface="Times New Roman" panose="02020603050405020304" pitchFamily="18" charset="0"/>
                <a:cs typeface="Times New Roman" panose="02020603050405020304" pitchFamily="18" charset="0"/>
              </a:rPr>
              <a:t>Thus the discipline </a:t>
            </a:r>
            <a:r>
              <a:rPr lang="en-US" altLang="en-US" sz="3200" b="1" i="1" dirty="0">
                <a:solidFill>
                  <a:srgbClr val="006600"/>
                </a:solidFill>
                <a:latin typeface="Times New Roman" panose="02020603050405020304" pitchFamily="18" charset="0"/>
                <a:cs typeface="Times New Roman" panose="02020603050405020304" pitchFamily="18" charset="0"/>
              </a:rPr>
              <a:t>spans both advancing the fundamental understanding of algorithms</a:t>
            </a:r>
            <a:r>
              <a:rPr lang="en-US" altLang="en-US" sz="3200" dirty="0">
                <a:solidFill>
                  <a:srgbClr val="006600"/>
                </a:solidFill>
                <a:latin typeface="Times New Roman" panose="02020603050405020304" pitchFamily="18" charset="0"/>
                <a:cs typeface="Times New Roman" panose="02020603050405020304" pitchFamily="18" charset="0"/>
              </a:rPr>
              <a:t> </a:t>
            </a:r>
            <a:r>
              <a:rPr lang="en-US" altLang="en-US" sz="3200" dirty="0">
                <a:latin typeface="Times New Roman" panose="02020603050405020304" pitchFamily="18" charset="0"/>
                <a:cs typeface="Times New Roman" panose="02020603050405020304" pitchFamily="18" charset="0"/>
              </a:rPr>
              <a:t>and </a:t>
            </a:r>
            <a:r>
              <a:rPr lang="en-US" altLang="en-US" sz="3200" b="1" i="1" dirty="0">
                <a:solidFill>
                  <a:srgbClr val="0000FF"/>
                </a:solidFill>
                <a:latin typeface="Times New Roman" panose="02020603050405020304" pitchFamily="18" charset="0"/>
                <a:cs typeface="Times New Roman" panose="02020603050405020304" pitchFamily="18" charset="0"/>
              </a:rPr>
              <a:t>information processes in general as well as the practical design of efficient </a:t>
            </a:r>
            <a:r>
              <a:rPr lang="en-US" altLang="en-US" sz="3200" b="1" i="1" dirty="0">
                <a:solidFill>
                  <a:srgbClr val="CC0099"/>
                </a:solidFill>
                <a:latin typeface="Times New Roman" panose="02020603050405020304" pitchFamily="18" charset="0"/>
                <a:cs typeface="Times New Roman" panose="02020603050405020304" pitchFamily="18" charset="0"/>
              </a:rPr>
              <a:t>reliable software and hardware to meet given specifications</a:t>
            </a:r>
            <a:r>
              <a:rPr lang="en-US" altLang="en-US" sz="3200"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Ø"/>
            </a:pPr>
            <a:r>
              <a:rPr lang="en-US" altLang="en-US" sz="3200" b="1" i="1" dirty="0">
                <a:solidFill>
                  <a:srgbClr val="0000FF"/>
                </a:solidFill>
                <a:latin typeface="Times New Roman" panose="02020603050405020304" pitchFamily="18" charset="0"/>
                <a:cs typeface="Times New Roman" panose="02020603050405020304" pitchFamily="18" charset="0"/>
              </a:rPr>
              <a:t>Computer science is a discipline that </a:t>
            </a:r>
            <a:r>
              <a:rPr lang="en-US" altLang="en-US" sz="3200" dirty="0">
                <a:latin typeface="Times New Roman" panose="02020603050405020304" pitchFamily="18" charset="0"/>
                <a:cs typeface="Times New Roman" panose="02020603050405020304" pitchFamily="18" charset="0"/>
              </a:rPr>
              <a:t>includes </a:t>
            </a:r>
            <a:r>
              <a:rPr lang="en-US" altLang="en-US" sz="3200" b="1" i="1" dirty="0">
                <a:solidFill>
                  <a:srgbClr val="FF0000"/>
                </a:solidFill>
                <a:latin typeface="Times New Roman" panose="02020603050405020304" pitchFamily="18" charset="0"/>
                <a:cs typeface="Times New Roman" panose="02020603050405020304" pitchFamily="18" charset="0"/>
              </a:rPr>
              <a:t>theoretical studies, experimental methods, and engineering design all in one discipline</a:t>
            </a:r>
            <a:r>
              <a:rPr lang="en-US" altLang="en-US" sz="3200" dirty="0">
                <a:latin typeface="Times New Roman" panose="02020603050405020304" pitchFamily="18" charset="0"/>
                <a:cs typeface="Times New Roman" panose="02020603050405020304" pitchFamily="18" charset="0"/>
              </a:rPr>
              <a:t>. </a:t>
            </a:r>
          </a:p>
          <a:p>
            <a:pPr marL="0" indent="0" algn="just">
              <a:lnSpc>
                <a:spcPct val="100000"/>
              </a:lnSpc>
              <a:spcBef>
                <a:spcPts val="0"/>
              </a:spcBef>
              <a:buNone/>
              <a:defRPr/>
            </a:pPr>
            <a:endParaRPr lang="en-US" sz="3200" dirty="0">
              <a:latin typeface="Times New Roman" pitchFamily="18" charset="0"/>
              <a:cs typeface="Times New Roman" pitchFamily="18" charset="0"/>
            </a:endParaRPr>
          </a:p>
          <a:p>
            <a:pPr marL="0" indent="0">
              <a:lnSpc>
                <a:spcPct val="100000"/>
              </a:lnSpc>
              <a:spcBef>
                <a:spcPts val="0"/>
              </a:spcBef>
              <a:buNone/>
              <a:defRPr/>
            </a:pPr>
            <a:endParaRPr lang="en-US" sz="3200" dirty="0"/>
          </a:p>
        </p:txBody>
      </p:sp>
    </p:spTree>
    <p:extLst>
      <p:ext uri="{BB962C8B-B14F-4D97-AF65-F5344CB8AC3E}">
        <p14:creationId xmlns:p14="http://schemas.microsoft.com/office/powerpoint/2010/main" val="22557984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a:xfrm>
            <a:off x="0" y="0"/>
            <a:ext cx="12192000" cy="6781800"/>
          </a:xfrm>
        </p:spPr>
        <p:txBody>
          <a:bodyPr>
            <a:normAutofit fontScale="92500" lnSpcReduction="10000"/>
          </a:bodyPr>
          <a:lstStyle/>
          <a:p>
            <a:pPr algn="just" eaLnBrk="1" hangingPunct="1">
              <a:spcBef>
                <a:spcPct val="0"/>
              </a:spcBef>
              <a:buFont typeface="Wingdings" panose="05000000000000000000" pitchFamily="2" charset="2"/>
              <a:buChar char="§"/>
            </a:pPr>
            <a:r>
              <a:rPr lang="en-US" altLang="en-US" dirty="0" smtClean="0">
                <a:latin typeface="Times New Roman" panose="02020603050405020304" pitchFamily="18" charset="0"/>
                <a:cs typeface="Times New Roman" panose="02020603050405020304" pitchFamily="18" charset="0"/>
              </a:rPr>
              <a:t>This </a:t>
            </a:r>
            <a:r>
              <a:rPr lang="en-US" altLang="en-US" b="1" i="1" dirty="0" smtClean="0">
                <a:solidFill>
                  <a:srgbClr val="0000FF"/>
                </a:solidFill>
                <a:latin typeface="Times New Roman" panose="02020603050405020304" pitchFamily="18" charset="0"/>
                <a:cs typeface="Times New Roman" panose="02020603050405020304" pitchFamily="18" charset="0"/>
              </a:rPr>
              <a:t>differs radically from most physical sciences</a:t>
            </a:r>
            <a:r>
              <a:rPr lang="en-US" altLang="en-US" b="1" i="1" dirty="0" smtClean="0">
                <a:solidFill>
                  <a:srgbClr val="CC0099"/>
                </a:solidFill>
                <a:latin typeface="Times New Roman" panose="02020603050405020304" pitchFamily="18" charset="0"/>
                <a:cs typeface="Times New Roman" panose="02020603050405020304" pitchFamily="18" charset="0"/>
              </a:rPr>
              <a:t> that separate the understanding and advancement of the science </a:t>
            </a:r>
            <a:r>
              <a:rPr lang="en-US" altLang="en-US" dirty="0" smtClean="0">
                <a:latin typeface="Times New Roman" panose="02020603050405020304" pitchFamily="18" charset="0"/>
                <a:cs typeface="Times New Roman" panose="02020603050405020304" pitchFamily="18" charset="0"/>
              </a:rPr>
              <a:t>from the </a:t>
            </a:r>
            <a:r>
              <a:rPr lang="en-US" altLang="en-US" b="1" i="1" dirty="0" smtClean="0">
                <a:solidFill>
                  <a:srgbClr val="FF0000"/>
                </a:solidFill>
                <a:latin typeface="Times New Roman" panose="02020603050405020304" pitchFamily="18" charset="0"/>
                <a:cs typeface="Times New Roman" panose="02020603050405020304" pitchFamily="18" charset="0"/>
              </a:rPr>
              <a:t>applications of the science in fields of engineering design and implementation</a:t>
            </a:r>
            <a:r>
              <a:rPr lang="en-US" altLang="en-US" dirty="0" smtClean="0">
                <a:latin typeface="Times New Roman" panose="02020603050405020304" pitchFamily="18" charset="0"/>
                <a:cs typeface="Times New Roman" panose="02020603050405020304" pitchFamily="18" charset="0"/>
              </a:rPr>
              <a:t>.</a:t>
            </a:r>
          </a:p>
          <a:p>
            <a:pPr algn="just" eaLnBrk="1" hangingPunct="1">
              <a:buFont typeface="Wingdings" panose="05000000000000000000" pitchFamily="2" charset="2"/>
              <a:buChar char="Ø"/>
            </a:pPr>
            <a:r>
              <a:rPr lang="en-US" altLang="en-US" dirty="0" smtClean="0">
                <a:latin typeface="Times New Roman" panose="02020603050405020304" pitchFamily="18" charset="0"/>
                <a:cs typeface="Times New Roman" panose="02020603050405020304" pitchFamily="18" charset="0"/>
              </a:rPr>
              <a:t>In </a:t>
            </a:r>
            <a:r>
              <a:rPr lang="en-US" altLang="en-US" b="1" i="1" dirty="0" smtClean="0">
                <a:solidFill>
                  <a:srgbClr val="0000FF"/>
                </a:solidFill>
                <a:latin typeface="Times New Roman" panose="02020603050405020304" pitchFamily="18" charset="0"/>
                <a:cs typeface="Times New Roman" panose="02020603050405020304" pitchFamily="18" charset="0"/>
              </a:rPr>
              <a:t>computer science there is an inherent intermingling of the theoretical concepts of computability </a:t>
            </a:r>
            <a:r>
              <a:rPr lang="en-US" altLang="en-US" dirty="0" smtClean="0">
                <a:latin typeface="Times New Roman" panose="02020603050405020304" pitchFamily="18" charset="0"/>
                <a:cs typeface="Times New Roman" panose="02020603050405020304" pitchFamily="18" charset="0"/>
              </a:rPr>
              <a:t>and </a:t>
            </a:r>
            <a:r>
              <a:rPr lang="en-US" altLang="en-US" b="1" i="1" dirty="0" smtClean="0">
                <a:solidFill>
                  <a:srgbClr val="006600"/>
                </a:solidFill>
                <a:latin typeface="Times New Roman" panose="02020603050405020304" pitchFamily="18" charset="0"/>
                <a:cs typeface="Times New Roman" panose="02020603050405020304" pitchFamily="18" charset="0"/>
              </a:rPr>
              <a:t>algorithmic efficiency with the modern practical advancements </a:t>
            </a:r>
            <a:r>
              <a:rPr lang="en-US" altLang="en-US" dirty="0" smtClean="0">
                <a:latin typeface="Times New Roman" panose="02020603050405020304" pitchFamily="18" charset="0"/>
                <a:cs typeface="Times New Roman" panose="02020603050405020304" pitchFamily="18" charset="0"/>
              </a:rPr>
              <a:t>in </a:t>
            </a:r>
            <a:r>
              <a:rPr lang="en-US" altLang="en-US" b="1" i="1" dirty="0" smtClean="0">
                <a:solidFill>
                  <a:srgbClr val="CC0099"/>
                </a:solidFill>
                <a:latin typeface="Times New Roman" panose="02020603050405020304" pitchFamily="18" charset="0"/>
                <a:cs typeface="Times New Roman" panose="02020603050405020304" pitchFamily="18" charset="0"/>
              </a:rPr>
              <a:t>electronics that continue to stimulate advances in the discipline</a:t>
            </a:r>
            <a:r>
              <a:rPr lang="en-US" altLang="en-US" dirty="0" smtClean="0">
                <a:latin typeface="Times New Roman" panose="02020603050405020304" pitchFamily="18" charset="0"/>
                <a:cs typeface="Times New Roman" panose="02020603050405020304" pitchFamily="18" charset="0"/>
              </a:rPr>
              <a:t>. </a:t>
            </a:r>
          </a:p>
          <a:p>
            <a:pPr algn="just" eaLnBrk="1" hangingPunct="1">
              <a:buFont typeface="Wingdings" panose="05000000000000000000" pitchFamily="2" charset="2"/>
              <a:buChar char="§"/>
            </a:pPr>
            <a:r>
              <a:rPr lang="en-US" altLang="en-US" dirty="0" smtClean="0">
                <a:latin typeface="Times New Roman" panose="02020603050405020304" pitchFamily="18" charset="0"/>
                <a:cs typeface="Times New Roman" panose="02020603050405020304" pitchFamily="18" charset="0"/>
              </a:rPr>
              <a:t>It </a:t>
            </a:r>
            <a:r>
              <a:rPr lang="en-US" altLang="en-US" b="1" i="1" dirty="0" smtClean="0">
                <a:solidFill>
                  <a:srgbClr val="FF0000"/>
                </a:solidFill>
                <a:latin typeface="Times New Roman" panose="02020603050405020304" pitchFamily="18" charset="0"/>
                <a:cs typeface="Times New Roman" panose="02020603050405020304" pitchFamily="18" charset="0"/>
              </a:rPr>
              <a:t>is this close interaction </a:t>
            </a:r>
            <a:r>
              <a:rPr lang="en-US" altLang="en-US" dirty="0" smtClean="0">
                <a:latin typeface="Times New Roman" panose="02020603050405020304" pitchFamily="18" charset="0"/>
                <a:cs typeface="Times New Roman" panose="02020603050405020304" pitchFamily="18" charset="0"/>
              </a:rPr>
              <a:t>of the </a:t>
            </a:r>
            <a:r>
              <a:rPr lang="en-US" altLang="en-US" b="1" i="1" dirty="0" smtClean="0">
                <a:solidFill>
                  <a:srgbClr val="0000FF"/>
                </a:solidFill>
                <a:latin typeface="Times New Roman" panose="02020603050405020304" pitchFamily="18" charset="0"/>
                <a:cs typeface="Times New Roman" panose="02020603050405020304" pitchFamily="18" charset="0"/>
              </a:rPr>
              <a:t>theoretical and design aspects of the field that binds them together into a single discipline</a:t>
            </a:r>
            <a:r>
              <a:rPr lang="en-US" altLang="en-US" dirty="0" smtClean="0">
                <a:latin typeface="Times New Roman" panose="02020603050405020304" pitchFamily="18" charset="0"/>
                <a:cs typeface="Times New Roman" panose="02020603050405020304" pitchFamily="18" charset="0"/>
              </a:rPr>
              <a:t>.</a:t>
            </a:r>
          </a:p>
          <a:p>
            <a:pPr algn="just">
              <a:buFont typeface="Wingdings" pitchFamily="2" charset="2"/>
              <a:buChar char="Ø"/>
              <a:defRPr/>
            </a:pPr>
            <a:r>
              <a:rPr lang="en-US" b="1" i="1" dirty="0">
                <a:solidFill>
                  <a:srgbClr val="9900CC"/>
                </a:solidFill>
                <a:latin typeface="Times New Roman" pitchFamily="18" charset="0"/>
                <a:cs typeface="Times New Roman" pitchFamily="18" charset="0"/>
              </a:rPr>
              <a:t>Computer Science is the study of principles, applications, and technologies of computing and computers</a:t>
            </a:r>
            <a:r>
              <a:rPr lang="en-US" dirty="0">
                <a:latin typeface="Times New Roman" pitchFamily="18" charset="0"/>
                <a:cs typeface="Times New Roman" pitchFamily="18" charset="0"/>
              </a:rPr>
              <a:t>. </a:t>
            </a:r>
          </a:p>
          <a:p>
            <a:pPr algn="just">
              <a:buFont typeface="Wingdings" pitchFamily="2" charset="2"/>
              <a:buChar char="Ø"/>
              <a:defRPr/>
            </a:pPr>
            <a:r>
              <a:rPr lang="en-US" b="1" i="1" dirty="0">
                <a:latin typeface="Times New Roman" pitchFamily="18" charset="0"/>
                <a:cs typeface="Times New Roman" pitchFamily="18" charset="0"/>
              </a:rPr>
              <a:t>It involves the study of:</a:t>
            </a:r>
          </a:p>
          <a:p>
            <a:pPr algn="just">
              <a:buFont typeface="Wingdings" pitchFamily="2" charset="2"/>
              <a:buChar char="§"/>
              <a:defRPr/>
            </a:pPr>
            <a:r>
              <a:rPr lang="en-US" dirty="0">
                <a:latin typeface="Times New Roman" pitchFamily="18" charset="0"/>
                <a:cs typeface="Times New Roman" pitchFamily="18" charset="0"/>
              </a:rPr>
              <a:t> </a:t>
            </a:r>
            <a:r>
              <a:rPr lang="en-US" b="1" i="1" dirty="0">
                <a:solidFill>
                  <a:srgbClr val="FF0000"/>
                </a:solidFill>
                <a:latin typeface="Times New Roman" pitchFamily="18" charset="0"/>
                <a:cs typeface="Times New Roman" pitchFamily="18" charset="0"/>
              </a:rPr>
              <a:t>Data and data structures and the algorithms to process these structures</a:t>
            </a:r>
            <a:r>
              <a:rPr lang="en-US" dirty="0">
                <a:solidFill>
                  <a:srgbClr val="FF0000"/>
                </a:solidFill>
                <a:latin typeface="Times New Roman" pitchFamily="18" charset="0"/>
                <a:cs typeface="Times New Roman" pitchFamily="18" charset="0"/>
              </a:rPr>
              <a:t>, </a:t>
            </a:r>
          </a:p>
          <a:p>
            <a:pPr algn="just">
              <a:buFont typeface="Wingdings" pitchFamily="2" charset="2"/>
              <a:buChar char="§"/>
              <a:defRPr/>
            </a:pPr>
            <a:r>
              <a:rPr lang="en-US" b="1" i="1" dirty="0">
                <a:latin typeface="Times New Roman" pitchFamily="18" charset="0"/>
                <a:cs typeface="Times New Roman" pitchFamily="18" charset="0"/>
              </a:rPr>
              <a:t>Principles of computer architecture-both hardware and software,</a:t>
            </a:r>
            <a:r>
              <a:rPr lang="en-US" dirty="0">
                <a:latin typeface="Times New Roman" pitchFamily="18" charset="0"/>
                <a:cs typeface="Times New Roman" pitchFamily="18" charset="0"/>
              </a:rPr>
              <a:t> </a:t>
            </a:r>
          </a:p>
          <a:p>
            <a:pPr algn="just">
              <a:buFont typeface="Wingdings" pitchFamily="2" charset="2"/>
              <a:buChar char="§"/>
              <a:defRPr/>
            </a:pPr>
            <a:r>
              <a:rPr lang="en-US" b="1" i="1" dirty="0">
                <a:solidFill>
                  <a:srgbClr val="0000FF"/>
                </a:solidFill>
                <a:latin typeface="Times New Roman" pitchFamily="18" charset="0"/>
                <a:cs typeface="Times New Roman" pitchFamily="18" charset="0"/>
              </a:rPr>
              <a:t>Problem-solving and design methodologies</a:t>
            </a:r>
            <a:r>
              <a:rPr lang="en-US" dirty="0">
                <a:latin typeface="Times New Roman" pitchFamily="18" charset="0"/>
                <a:cs typeface="Times New Roman" pitchFamily="18" charset="0"/>
              </a:rPr>
              <a:t>, </a:t>
            </a:r>
          </a:p>
          <a:p>
            <a:pPr algn="just">
              <a:buFont typeface="Wingdings" pitchFamily="2" charset="2"/>
              <a:buChar char="§"/>
              <a:defRPr/>
            </a:pPr>
            <a:r>
              <a:rPr lang="en-US" dirty="0">
                <a:latin typeface="Times New Roman" pitchFamily="18" charset="0"/>
                <a:cs typeface="Times New Roman" pitchFamily="18" charset="0"/>
              </a:rPr>
              <a:t> </a:t>
            </a:r>
            <a:r>
              <a:rPr lang="en-US" b="1" i="1" dirty="0">
                <a:solidFill>
                  <a:srgbClr val="CC0099"/>
                </a:solidFill>
                <a:latin typeface="Times New Roman" pitchFamily="18" charset="0"/>
                <a:cs typeface="Times New Roman" pitchFamily="18" charset="0"/>
              </a:rPr>
              <a:t>Computer-related topics such as numerical analysis</a:t>
            </a:r>
            <a:r>
              <a:rPr lang="en-US" dirty="0">
                <a:latin typeface="Times New Roman" pitchFamily="18" charset="0"/>
                <a:cs typeface="Times New Roman" pitchFamily="18" charset="0"/>
              </a:rPr>
              <a:t>, </a:t>
            </a:r>
            <a:r>
              <a:rPr lang="en-US" b="1" i="1" dirty="0">
                <a:latin typeface="Times New Roman" pitchFamily="18" charset="0"/>
                <a:cs typeface="Times New Roman" pitchFamily="18" charset="0"/>
              </a:rPr>
              <a:t>operations research, and artificial intelligence</a:t>
            </a:r>
            <a:r>
              <a:rPr lang="en-US" dirty="0">
                <a:latin typeface="Times New Roman" pitchFamily="18" charset="0"/>
                <a:cs typeface="Times New Roman" pitchFamily="18" charset="0"/>
              </a:rPr>
              <a:t>; </a:t>
            </a:r>
          </a:p>
          <a:p>
            <a:pPr algn="just">
              <a:buFont typeface="Wingdings" pitchFamily="2" charset="2"/>
              <a:buChar char="§"/>
              <a:defRPr/>
            </a:pPr>
            <a:r>
              <a:rPr lang="en-US" b="1" i="1" dirty="0">
                <a:solidFill>
                  <a:srgbClr val="006600"/>
                </a:solidFill>
                <a:latin typeface="Times New Roman" pitchFamily="18" charset="0"/>
                <a:cs typeface="Times New Roman" pitchFamily="18" charset="0"/>
              </a:rPr>
              <a:t>Language design, structure, and translation technique</a:t>
            </a:r>
            <a:r>
              <a:rPr lang="en-US" b="1" i="1" dirty="0">
                <a:latin typeface="Times New Roman" pitchFamily="18" charset="0"/>
                <a:cs typeface="Times New Roman" pitchFamily="18" charset="0"/>
              </a:rPr>
              <a:t>.</a:t>
            </a:r>
          </a:p>
          <a:p>
            <a:pPr marL="0" indent="0" algn="just" eaLnBrk="1" hangingPunct="1">
              <a:buNone/>
            </a:pPr>
            <a:endParaRPr lang="en-US" alt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36497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12061371" cy="6781800"/>
          </a:xfrm>
        </p:spPr>
        <p:txBody>
          <a:bodyPr rtlCol="0">
            <a:normAutofit/>
          </a:bodyPr>
          <a:lstStyle/>
          <a:p>
            <a:pPr algn="just">
              <a:buFont typeface="Wingdings" pitchFamily="2" charset="2"/>
              <a:buChar char="Ø"/>
              <a:defRPr/>
            </a:pPr>
            <a:r>
              <a:rPr lang="en-US" b="1" i="1" dirty="0" smtClean="0">
                <a:solidFill>
                  <a:srgbClr val="FF0000"/>
                </a:solidFill>
                <a:latin typeface="Times New Roman" pitchFamily="18" charset="0"/>
                <a:cs typeface="Times New Roman" pitchFamily="18" charset="0"/>
              </a:rPr>
              <a:t>Computer </a:t>
            </a:r>
            <a:r>
              <a:rPr lang="en-US" b="1" i="1" dirty="0">
                <a:solidFill>
                  <a:srgbClr val="FF0000"/>
                </a:solidFill>
                <a:latin typeface="Times New Roman" pitchFamily="18" charset="0"/>
                <a:cs typeface="Times New Roman" pitchFamily="18" charset="0"/>
              </a:rPr>
              <a:t>Science</a:t>
            </a:r>
            <a:r>
              <a:rPr lang="en-US" dirty="0">
                <a:solidFill>
                  <a:srgbClr val="FF0000"/>
                </a:solidFill>
                <a:latin typeface="Times New Roman" pitchFamily="18" charset="0"/>
                <a:cs typeface="Times New Roman" pitchFamily="18" charset="0"/>
              </a:rPr>
              <a:t> </a:t>
            </a:r>
            <a:r>
              <a:rPr lang="en-US" dirty="0">
                <a:latin typeface="Times New Roman" pitchFamily="18" charset="0"/>
                <a:cs typeface="Times New Roman" pitchFamily="18" charset="0"/>
              </a:rPr>
              <a:t>is concerned with </a:t>
            </a:r>
            <a:r>
              <a:rPr lang="en-US" b="1" i="1" dirty="0">
                <a:solidFill>
                  <a:srgbClr val="0000FF"/>
                </a:solidFill>
                <a:latin typeface="Times New Roman" pitchFamily="18" charset="0"/>
                <a:cs typeface="Times New Roman" pitchFamily="18" charset="0"/>
              </a:rPr>
              <a:t>"the study of symbol-manipulating machines</a:t>
            </a:r>
            <a:r>
              <a:rPr lang="en-US" dirty="0">
                <a:latin typeface="Times New Roman" pitchFamily="18" charset="0"/>
                <a:cs typeface="Times New Roman" pitchFamily="18" charset="0"/>
              </a:rPr>
              <a:t>, with </a:t>
            </a:r>
            <a:r>
              <a:rPr lang="en-US" b="1" i="1" dirty="0">
                <a:solidFill>
                  <a:srgbClr val="FF0000"/>
                </a:solidFill>
                <a:latin typeface="Times New Roman" pitchFamily="18" charset="0"/>
                <a:cs typeface="Times New Roman" pitchFamily="18" charset="0"/>
              </a:rPr>
              <a:t>communication between man and machine and with the application of these machines"</a:t>
            </a:r>
            <a:r>
              <a:rPr lang="en-US" dirty="0">
                <a:solidFill>
                  <a:srgbClr val="FF0000"/>
                </a:solidFill>
                <a:latin typeface="Times New Roman" pitchFamily="18" charset="0"/>
                <a:cs typeface="Times New Roman" pitchFamily="18" charset="0"/>
              </a:rPr>
              <a:t>.</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just">
              <a:spcBef>
                <a:spcPts val="0"/>
              </a:spcBef>
              <a:buFont typeface="Wingdings" pitchFamily="2" charset="2"/>
              <a:buChar char="Ø"/>
              <a:defRPr/>
            </a:pPr>
            <a:r>
              <a:rPr lang="en-US" b="1" i="1" dirty="0">
                <a:solidFill>
                  <a:srgbClr val="FF0000"/>
                </a:solidFill>
                <a:latin typeface="Times New Roman" pitchFamily="18" charset="0"/>
                <a:cs typeface="Times New Roman" pitchFamily="18" charset="0"/>
              </a:rPr>
              <a:t>Computer Science is a science concerned with information </a:t>
            </a:r>
            <a:r>
              <a:rPr lang="en-US" dirty="0">
                <a:latin typeface="Times New Roman" pitchFamily="18" charset="0"/>
                <a:cs typeface="Times New Roman" pitchFamily="18" charset="0"/>
              </a:rPr>
              <a:t>in much the </a:t>
            </a:r>
            <a:r>
              <a:rPr lang="en-US" b="1" i="1" dirty="0">
                <a:solidFill>
                  <a:srgbClr val="FF0000"/>
                </a:solidFill>
                <a:latin typeface="Times New Roman" pitchFamily="18" charset="0"/>
                <a:cs typeface="Times New Roman" pitchFamily="18" charset="0"/>
              </a:rPr>
              <a:t>same sense that physics is concerned with energy</a:t>
            </a:r>
            <a:r>
              <a:rPr lang="en-US" dirty="0">
                <a:latin typeface="Times New Roman" pitchFamily="18" charset="0"/>
                <a:cs typeface="Times New Roman" pitchFamily="18" charset="0"/>
              </a:rPr>
              <a:t>; it is  the </a:t>
            </a:r>
            <a:r>
              <a:rPr lang="en-US" b="1" i="1" dirty="0">
                <a:solidFill>
                  <a:srgbClr val="0000FF"/>
                </a:solidFill>
                <a:latin typeface="Times New Roman" pitchFamily="18" charset="0"/>
                <a:cs typeface="Times New Roman" pitchFamily="18" charset="0"/>
              </a:rPr>
              <a:t>representation, storage, manipulation and presentation of information</a:t>
            </a:r>
            <a:r>
              <a:rPr lang="en-US" dirty="0">
                <a:latin typeface="Times New Roman" pitchFamily="18" charset="0"/>
                <a:cs typeface="Times New Roman" pitchFamily="18" charset="0"/>
              </a:rPr>
              <a:t>. </a:t>
            </a:r>
          </a:p>
          <a:p>
            <a:pPr algn="just">
              <a:lnSpc>
                <a:spcPct val="80000"/>
              </a:lnSpc>
              <a:spcBef>
                <a:spcPts val="0"/>
              </a:spcBef>
              <a:buFont typeface="Wingdings" pitchFamily="2" charset="2"/>
              <a:buChar char="§"/>
              <a:defRPr/>
            </a:pPr>
            <a:r>
              <a:rPr lang="en-US" dirty="0">
                <a:latin typeface="Times New Roman" pitchFamily="18" charset="0"/>
                <a:cs typeface="Times New Roman" pitchFamily="18" charset="0"/>
              </a:rPr>
              <a:t>Like any </a:t>
            </a:r>
            <a:r>
              <a:rPr lang="en-US" b="1" i="1" dirty="0">
                <a:solidFill>
                  <a:srgbClr val="006600"/>
                </a:solidFill>
                <a:latin typeface="Times New Roman" pitchFamily="18" charset="0"/>
                <a:cs typeface="Times New Roman" pitchFamily="18" charset="0"/>
              </a:rPr>
              <a:t>other science, which uses different devices</a:t>
            </a:r>
            <a:r>
              <a:rPr lang="en-US" dirty="0">
                <a:latin typeface="Times New Roman" pitchFamily="18" charset="0"/>
                <a:cs typeface="Times New Roman" pitchFamily="18" charset="0"/>
              </a:rPr>
              <a:t> and </a:t>
            </a:r>
            <a:r>
              <a:rPr lang="en-US" b="1" i="1" dirty="0">
                <a:solidFill>
                  <a:srgbClr val="0000FF"/>
                </a:solidFill>
                <a:latin typeface="Times New Roman" pitchFamily="18" charset="0"/>
                <a:cs typeface="Times New Roman" pitchFamily="18" charset="0"/>
              </a:rPr>
              <a:t>lab equipment, computer science uses a special device   called computer</a:t>
            </a:r>
            <a:r>
              <a:rPr lang="en-US" dirty="0">
                <a:latin typeface="Times New Roman" pitchFamily="18" charset="0"/>
                <a:cs typeface="Times New Roman" pitchFamily="18" charset="0"/>
              </a:rPr>
              <a:t>. </a:t>
            </a:r>
            <a:endParaRPr lang="en-US" b="1" i="1" dirty="0">
              <a:solidFill>
                <a:srgbClr val="CC0099"/>
              </a:solidFill>
              <a:latin typeface="Times New Roman" pitchFamily="18" charset="0"/>
              <a:cs typeface="Times New Roman" pitchFamily="18" charset="0"/>
            </a:endParaRPr>
          </a:p>
          <a:p>
            <a:pPr algn="just">
              <a:spcBef>
                <a:spcPts val="0"/>
              </a:spcBef>
              <a:buFont typeface="Wingdings" pitchFamily="2" charset="2"/>
              <a:buChar char="Ø"/>
              <a:defRPr/>
            </a:pPr>
            <a:r>
              <a:rPr lang="en-US" sz="3000" b="1" i="1" dirty="0">
                <a:solidFill>
                  <a:srgbClr val="FF0000"/>
                </a:solidFill>
                <a:latin typeface="Times New Roman" pitchFamily="18" charset="0"/>
                <a:cs typeface="Times New Roman" pitchFamily="18" charset="0"/>
              </a:rPr>
              <a:t>Computer science is a discipline that uses four important methods used in the study of computer</a:t>
            </a:r>
            <a:r>
              <a:rPr lang="en-US" sz="3000" dirty="0">
                <a:solidFill>
                  <a:srgbClr val="FF0000"/>
                </a:solidFill>
                <a:latin typeface="Times New Roman" pitchFamily="18" charset="0"/>
                <a:cs typeface="Times New Roman" pitchFamily="18" charset="0"/>
              </a:rPr>
              <a:t>. </a:t>
            </a:r>
            <a:r>
              <a:rPr lang="en-US" sz="3000" b="1" i="1" dirty="0">
                <a:solidFill>
                  <a:srgbClr val="0000FF"/>
                </a:solidFill>
                <a:latin typeface="Times New Roman" pitchFamily="18" charset="0"/>
                <a:cs typeface="Times New Roman" pitchFamily="18" charset="0"/>
              </a:rPr>
              <a:t>These are:</a:t>
            </a:r>
          </a:p>
          <a:p>
            <a:pPr marL="514350" indent="-514350" algn="just">
              <a:spcBef>
                <a:spcPts val="0"/>
              </a:spcBef>
              <a:buFont typeface="Arial" charset="0"/>
              <a:buAutoNum type="arabicPeriod"/>
              <a:defRPr/>
            </a:pPr>
            <a:r>
              <a:rPr lang="en-US" b="1" i="1" dirty="0">
                <a:solidFill>
                  <a:srgbClr val="0000FF"/>
                </a:solidFill>
                <a:latin typeface="Times New Roman" pitchFamily="18" charset="0"/>
                <a:cs typeface="Times New Roman" pitchFamily="18" charset="0"/>
              </a:rPr>
              <a:t>Invention</a:t>
            </a:r>
            <a:r>
              <a:rPr lang="en-US" b="1" i="1" dirty="0">
                <a:latin typeface="Times New Roman" pitchFamily="18" charset="0"/>
                <a:cs typeface="Times New Roman" pitchFamily="18" charset="0"/>
              </a:rPr>
              <a:t>-- </a:t>
            </a:r>
            <a:r>
              <a:rPr lang="en-US" b="1" i="1" dirty="0">
                <a:solidFill>
                  <a:srgbClr val="990033"/>
                </a:solidFill>
                <a:latin typeface="Times New Roman" pitchFamily="18" charset="0"/>
                <a:cs typeface="Times New Roman" pitchFamily="18" charset="0"/>
              </a:rPr>
              <a:t>formulation of new algorithms and new architectural paradigms</a:t>
            </a:r>
            <a:r>
              <a:rPr lang="en-US" dirty="0">
                <a:latin typeface="Times New Roman" pitchFamily="18" charset="0"/>
                <a:cs typeface="Times New Roman" pitchFamily="18" charset="0"/>
              </a:rPr>
              <a:t>.</a:t>
            </a:r>
          </a:p>
          <a:p>
            <a:pPr marL="514350" indent="-514350" algn="just">
              <a:spcBef>
                <a:spcPts val="0"/>
              </a:spcBef>
              <a:buFont typeface="Arial" charset="0"/>
              <a:buAutoNum type="arabicPeriod"/>
              <a:defRPr/>
            </a:pPr>
            <a:r>
              <a:rPr lang="en-US" b="1" i="1" dirty="0">
                <a:solidFill>
                  <a:srgbClr val="0000FF"/>
                </a:solidFill>
                <a:latin typeface="Times New Roman" pitchFamily="18" charset="0"/>
                <a:cs typeface="Times New Roman" pitchFamily="18" charset="0"/>
              </a:rPr>
              <a:t>Design</a:t>
            </a:r>
            <a:r>
              <a:rPr lang="en-US" dirty="0">
                <a:latin typeface="Times New Roman" pitchFamily="18" charset="0"/>
                <a:cs typeface="Times New Roman" pitchFamily="18" charset="0"/>
              </a:rPr>
              <a:t> --- </a:t>
            </a:r>
            <a:r>
              <a:rPr lang="en-US" b="1" i="1" dirty="0">
                <a:solidFill>
                  <a:srgbClr val="006600"/>
                </a:solidFill>
                <a:latin typeface="Times New Roman" pitchFamily="18" charset="0"/>
                <a:cs typeface="Times New Roman" pitchFamily="18" charset="0"/>
              </a:rPr>
              <a:t>uses design principles to build complex systems to solve computational problems</a:t>
            </a:r>
            <a:r>
              <a:rPr lang="en-US" dirty="0">
                <a:latin typeface="Times New Roman" pitchFamily="18" charset="0"/>
                <a:cs typeface="Times New Roman" pitchFamily="18" charset="0"/>
              </a:rPr>
              <a:t> </a:t>
            </a:r>
          </a:p>
          <a:p>
            <a:pPr marL="514350" indent="-514350" algn="just">
              <a:spcBef>
                <a:spcPts val="0"/>
              </a:spcBef>
              <a:buFont typeface="Arial" charset="0"/>
              <a:buAutoNum type="arabicPeriod"/>
              <a:defRPr/>
            </a:pPr>
            <a:r>
              <a:rPr lang="en-US" b="1" i="1" dirty="0">
                <a:solidFill>
                  <a:srgbClr val="0000FF"/>
                </a:solidFill>
                <a:latin typeface="Times New Roman" pitchFamily="18" charset="0"/>
                <a:cs typeface="Times New Roman" pitchFamily="18" charset="0"/>
              </a:rPr>
              <a:t>Analysis</a:t>
            </a:r>
            <a:r>
              <a:rPr lang="en-US" dirty="0">
                <a:latin typeface="Times New Roman" pitchFamily="18" charset="0"/>
                <a:cs typeface="Times New Roman" pitchFamily="18" charset="0"/>
              </a:rPr>
              <a:t> --- </a:t>
            </a:r>
            <a:r>
              <a:rPr lang="en-US" b="1" i="1" dirty="0">
                <a:solidFill>
                  <a:srgbClr val="CC0099"/>
                </a:solidFill>
                <a:latin typeface="Times New Roman" pitchFamily="18" charset="0"/>
                <a:cs typeface="Times New Roman" pitchFamily="18" charset="0"/>
              </a:rPr>
              <a:t>certainly a major focus within computer science is the </a:t>
            </a:r>
            <a:r>
              <a:rPr lang="en-US" b="1" i="1" dirty="0">
                <a:solidFill>
                  <a:srgbClr val="FF0000"/>
                </a:solidFill>
                <a:latin typeface="Times New Roman" pitchFamily="18" charset="0"/>
                <a:cs typeface="Times New Roman" pitchFamily="18" charset="0"/>
              </a:rPr>
              <a:t>analysis and evaluation of software, algorithms and architecture</a:t>
            </a:r>
            <a:r>
              <a:rPr lang="en-US" dirty="0">
                <a:latin typeface="Times New Roman" pitchFamily="18" charset="0"/>
                <a:cs typeface="Times New Roman" pitchFamily="18" charset="0"/>
              </a:rPr>
              <a:t>. </a:t>
            </a:r>
          </a:p>
          <a:p>
            <a:pPr marL="514350" indent="-514350" algn="just">
              <a:spcBef>
                <a:spcPts val="0"/>
              </a:spcBef>
              <a:buFont typeface="Arial" charset="0"/>
              <a:buAutoNum type="arabicPeriod"/>
              <a:defRPr/>
            </a:pPr>
            <a:r>
              <a:rPr lang="en-US" b="1" i="1" dirty="0">
                <a:solidFill>
                  <a:srgbClr val="0000FF"/>
                </a:solidFill>
                <a:latin typeface="Times New Roman" pitchFamily="18" charset="0"/>
                <a:cs typeface="Times New Roman" pitchFamily="18" charset="0"/>
              </a:rPr>
              <a:t>Experimentation</a:t>
            </a:r>
            <a:r>
              <a:rPr lang="en-US" dirty="0">
                <a:latin typeface="Times New Roman" pitchFamily="18" charset="0"/>
                <a:cs typeface="Times New Roman" pitchFamily="18" charset="0"/>
              </a:rPr>
              <a:t> --- </a:t>
            </a:r>
            <a:r>
              <a:rPr lang="en-US" b="1" i="1" dirty="0">
                <a:solidFill>
                  <a:srgbClr val="006600"/>
                </a:solidFill>
                <a:latin typeface="Times New Roman" pitchFamily="18" charset="0"/>
                <a:cs typeface="Times New Roman" pitchFamily="18" charset="0"/>
              </a:rPr>
              <a:t>use of experiments to reveal computing principles</a:t>
            </a:r>
            <a:r>
              <a:rPr lang="en-US" b="1" i="1" dirty="0">
                <a:latin typeface="Times New Roman" pitchFamily="18" charset="0"/>
                <a:cs typeface="Times New Roman" pitchFamily="18" charset="0"/>
              </a:rPr>
              <a:t> </a:t>
            </a:r>
            <a:r>
              <a:rPr lang="en-US" b="1" i="1" dirty="0">
                <a:solidFill>
                  <a:srgbClr val="FF0000"/>
                </a:solidFill>
                <a:latin typeface="Times New Roman" pitchFamily="18" charset="0"/>
                <a:cs typeface="Times New Roman" pitchFamily="18" charset="0"/>
              </a:rPr>
              <a:t>is an important method of scientific investigation within computer science</a:t>
            </a:r>
            <a:r>
              <a:rPr lang="en-US" dirty="0">
                <a:solidFill>
                  <a:srgbClr val="FF0000"/>
                </a:solidFill>
                <a:latin typeface="Times New Roman" pitchFamily="18" charset="0"/>
                <a:cs typeface="Times New Roman" pitchFamily="18" charset="0"/>
              </a:rPr>
              <a:t>. </a:t>
            </a:r>
          </a:p>
          <a:p>
            <a:pPr algn="just">
              <a:lnSpc>
                <a:spcPct val="80000"/>
              </a:lnSpc>
              <a:spcBef>
                <a:spcPts val="0"/>
              </a:spcBef>
              <a:buFont typeface="Wingdings" pitchFamily="2" charset="2"/>
              <a:buChar char="Ø"/>
              <a:defRPr/>
            </a:pPr>
            <a:endParaRPr lang="en-US" dirty="0">
              <a:latin typeface="Times New Roman" pitchFamily="18" charset="0"/>
              <a:cs typeface="Times New Roman" pitchFamily="18" charset="0"/>
            </a:endParaRPr>
          </a:p>
          <a:p>
            <a:pPr algn="just">
              <a:spcBef>
                <a:spcPts val="0"/>
              </a:spcBef>
              <a:buFont typeface="Wingdings" pitchFamily="2" charset="2"/>
              <a:buChar char="Ø"/>
              <a:defRPr/>
            </a:pPr>
            <a:endParaRPr lang="en-US" dirty="0">
              <a:latin typeface="Times New Roman" pitchFamily="18" charset="0"/>
              <a:cs typeface="Times New Roman" pitchFamily="18" charset="0"/>
            </a:endParaRPr>
          </a:p>
          <a:p>
            <a:pPr marL="0" indent="0" algn="just">
              <a:buNone/>
              <a:defRPr/>
            </a:pPr>
            <a:endParaRPr lang="en-US" dirty="0">
              <a:latin typeface="Times New Roman" pitchFamily="18" charset="0"/>
              <a:cs typeface="Times New Roman" pitchFamily="18" charset="0"/>
            </a:endParaRPr>
          </a:p>
          <a:p>
            <a:pPr marL="0" indent="0" algn="just">
              <a:buNone/>
              <a:defRPr/>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9365883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524000" y="0"/>
            <a:ext cx="9144000" cy="333829"/>
          </a:xfrm>
        </p:spPr>
        <p:txBody>
          <a:bodyPr>
            <a:normAutofit fontScale="90000"/>
          </a:bodyPr>
          <a:lstStyle/>
          <a:p>
            <a:pPr eaLnBrk="1" hangingPunct="1"/>
            <a:r>
              <a:rPr lang="en-US" altLang="en-US" sz="3200" b="1" dirty="0">
                <a:solidFill>
                  <a:srgbClr val="0000FF"/>
                </a:solidFill>
                <a:latin typeface="Times New Roman" panose="02020603050405020304" pitchFamily="18" charset="0"/>
                <a:cs typeface="Times New Roman" panose="02020603050405020304" pitchFamily="18" charset="0"/>
              </a:rPr>
              <a:t/>
            </a:r>
            <a:br>
              <a:rPr lang="en-US" altLang="en-US" sz="3200" b="1" dirty="0">
                <a:solidFill>
                  <a:srgbClr val="0000FF"/>
                </a:solidFill>
                <a:latin typeface="Times New Roman" panose="02020603050405020304" pitchFamily="18" charset="0"/>
                <a:cs typeface="Times New Roman" panose="02020603050405020304" pitchFamily="18" charset="0"/>
              </a:rPr>
            </a:br>
            <a:r>
              <a:rPr lang="en-US" altLang="en-US" sz="3200" b="1" dirty="0" smtClean="0">
                <a:solidFill>
                  <a:srgbClr val="0000FF"/>
                </a:solidFill>
                <a:latin typeface="Times New Roman" panose="02020603050405020304" pitchFamily="18" charset="0"/>
                <a:cs typeface="Times New Roman" panose="02020603050405020304" pitchFamily="18" charset="0"/>
              </a:rPr>
              <a:t>1.3 Areas </a:t>
            </a:r>
            <a:r>
              <a:rPr lang="en-US" altLang="en-US" sz="3200" b="1" dirty="0">
                <a:solidFill>
                  <a:srgbClr val="0000FF"/>
                </a:solidFill>
                <a:latin typeface="Times New Roman" panose="02020603050405020304" pitchFamily="18" charset="0"/>
                <a:cs typeface="Times New Roman" panose="02020603050405020304" pitchFamily="18" charset="0"/>
              </a:rPr>
              <a:t>of Application of Computer Science:</a:t>
            </a:r>
            <a:br>
              <a:rPr lang="en-US" altLang="en-US" sz="3200" b="1" dirty="0">
                <a:solidFill>
                  <a:srgbClr val="0000FF"/>
                </a:solidFill>
                <a:latin typeface="Times New Roman" panose="02020603050405020304" pitchFamily="18" charset="0"/>
                <a:cs typeface="Times New Roman" panose="02020603050405020304" pitchFamily="18" charset="0"/>
              </a:rPr>
            </a:br>
            <a:endParaRPr lang="en-US" altLang="en-US" sz="3200" b="1" dirty="0">
              <a:solidFill>
                <a:srgbClr val="0000FF"/>
              </a:solidFill>
              <a:latin typeface="Times New Roman" panose="02020603050405020304" pitchFamily="18" charset="0"/>
              <a:cs typeface="Times New Roman" panose="02020603050405020304" pitchFamily="18" charset="0"/>
            </a:endParaRPr>
          </a:p>
        </p:txBody>
      </p:sp>
      <p:sp>
        <p:nvSpPr>
          <p:cNvPr id="30723" name="Rectangle 3"/>
          <p:cNvSpPr>
            <a:spLocks noGrp="1" noChangeArrowheads="1"/>
          </p:cNvSpPr>
          <p:nvPr>
            <p:ph type="body" idx="1"/>
          </p:nvPr>
        </p:nvSpPr>
        <p:spPr>
          <a:xfrm>
            <a:off x="101599" y="333829"/>
            <a:ext cx="11930743" cy="6524171"/>
          </a:xfrm>
        </p:spPr>
        <p:txBody>
          <a:bodyPr>
            <a:normAutofit fontScale="70000" lnSpcReduction="20000"/>
          </a:bodyPr>
          <a:lstStyle/>
          <a:p>
            <a:pPr algn="just" eaLnBrk="1" hangingPunct="1">
              <a:lnSpc>
                <a:spcPct val="120000"/>
              </a:lnSpc>
              <a:spcBef>
                <a:spcPts val="0"/>
              </a:spcBef>
              <a:buFont typeface="Arial" panose="020B0604020202020204" pitchFamily="34" charset="0"/>
              <a:buNone/>
            </a:pPr>
            <a:r>
              <a:rPr lang="en-US" altLang="en-US" b="1" i="1" dirty="0" smtClean="0">
                <a:solidFill>
                  <a:srgbClr val="FF0000"/>
                </a:solidFill>
                <a:latin typeface="Times New Roman" panose="02020603050405020304" pitchFamily="18" charset="0"/>
                <a:cs typeface="Times New Roman" panose="02020603050405020304" pitchFamily="18" charset="0"/>
              </a:rPr>
              <a:t>1. Arts</a:t>
            </a:r>
          </a:p>
          <a:p>
            <a:pPr lvl="1" algn="just" eaLnBrk="1" hangingPunct="1">
              <a:lnSpc>
                <a:spcPct val="120000"/>
              </a:lnSpc>
              <a:spcBef>
                <a:spcPts val="0"/>
              </a:spcBef>
              <a:buFont typeface="Wingdings" panose="05000000000000000000" pitchFamily="2" charset="2"/>
              <a:buChar char="§"/>
            </a:pPr>
            <a:r>
              <a:rPr lang="en-US" altLang="en-US" b="1" i="1" dirty="0" smtClean="0">
                <a:solidFill>
                  <a:srgbClr val="339933"/>
                </a:solidFill>
                <a:latin typeface="Times New Roman" panose="02020603050405020304" pitchFamily="18" charset="0"/>
                <a:cs typeface="Times New Roman" panose="02020603050405020304" pitchFamily="18" charset="0"/>
              </a:rPr>
              <a:t>Film reproduction</a:t>
            </a:r>
          </a:p>
          <a:p>
            <a:pPr lvl="1" algn="just" eaLnBrk="1" hangingPunct="1">
              <a:lnSpc>
                <a:spcPct val="120000"/>
              </a:lnSpc>
              <a:spcBef>
                <a:spcPts val="0"/>
              </a:spcBef>
              <a:buFont typeface="Wingdings" panose="05000000000000000000" pitchFamily="2" charset="2"/>
              <a:buChar char="§"/>
            </a:pPr>
            <a:r>
              <a:rPr lang="en-US" altLang="en-US" b="1" i="1" dirty="0" smtClean="0">
                <a:solidFill>
                  <a:srgbClr val="339933"/>
                </a:solidFill>
                <a:latin typeface="Times New Roman" panose="02020603050405020304" pitchFamily="18" charset="0"/>
                <a:cs typeface="Times New Roman" panose="02020603050405020304" pitchFamily="18" charset="0"/>
              </a:rPr>
              <a:t>Animation</a:t>
            </a:r>
          </a:p>
          <a:p>
            <a:pPr lvl="1" algn="just" eaLnBrk="1" hangingPunct="1">
              <a:lnSpc>
                <a:spcPct val="120000"/>
              </a:lnSpc>
              <a:spcBef>
                <a:spcPts val="0"/>
              </a:spcBef>
              <a:buFont typeface="Wingdings" panose="05000000000000000000" pitchFamily="2" charset="2"/>
              <a:buChar char="§"/>
            </a:pPr>
            <a:r>
              <a:rPr lang="en-US" altLang="en-US" b="1" i="1" dirty="0" smtClean="0">
                <a:solidFill>
                  <a:srgbClr val="339933"/>
                </a:solidFill>
                <a:latin typeface="Times New Roman" panose="02020603050405020304" pitchFamily="18" charset="0"/>
                <a:cs typeface="Times New Roman" panose="02020603050405020304" pitchFamily="18" charset="0"/>
              </a:rPr>
              <a:t>Computer Enhanced Graphics</a:t>
            </a:r>
          </a:p>
          <a:p>
            <a:pPr lvl="1" algn="just" eaLnBrk="1" hangingPunct="1">
              <a:lnSpc>
                <a:spcPct val="120000"/>
              </a:lnSpc>
              <a:spcBef>
                <a:spcPts val="0"/>
              </a:spcBef>
              <a:buFont typeface="Wingdings" panose="05000000000000000000" pitchFamily="2" charset="2"/>
              <a:buChar char="§"/>
            </a:pPr>
            <a:r>
              <a:rPr lang="en-US" altLang="en-US" b="1" i="1" dirty="0" smtClean="0">
                <a:solidFill>
                  <a:srgbClr val="339933"/>
                </a:solidFill>
                <a:latin typeface="Times New Roman" panose="02020603050405020304" pitchFamily="18" charset="0"/>
                <a:cs typeface="Times New Roman" panose="02020603050405020304" pitchFamily="18" charset="0"/>
              </a:rPr>
              <a:t>Art-based Games </a:t>
            </a:r>
          </a:p>
          <a:p>
            <a:pPr algn="just" eaLnBrk="1" hangingPunct="1">
              <a:lnSpc>
                <a:spcPct val="120000"/>
              </a:lnSpc>
              <a:spcBef>
                <a:spcPts val="0"/>
              </a:spcBef>
              <a:buFont typeface="Arial" panose="020B0604020202020204" pitchFamily="34" charset="0"/>
              <a:buNone/>
            </a:pPr>
            <a:r>
              <a:rPr lang="en-US" altLang="en-US" b="1" i="1" dirty="0" smtClean="0">
                <a:solidFill>
                  <a:srgbClr val="FF0000"/>
                </a:solidFill>
                <a:latin typeface="Times New Roman" panose="02020603050405020304" pitchFamily="18" charset="0"/>
                <a:cs typeface="Times New Roman" panose="02020603050405020304" pitchFamily="18" charset="0"/>
              </a:rPr>
              <a:t>2. Business</a:t>
            </a:r>
          </a:p>
          <a:p>
            <a:pPr lvl="1" algn="just" eaLnBrk="1" hangingPunct="1">
              <a:lnSpc>
                <a:spcPct val="120000"/>
              </a:lnSpc>
              <a:spcBef>
                <a:spcPts val="0"/>
              </a:spcBef>
              <a:buFont typeface="Wingdings" panose="05000000000000000000" pitchFamily="2" charset="2"/>
              <a:buChar char="§"/>
            </a:pPr>
            <a:r>
              <a:rPr lang="en-US" altLang="en-US" b="1" i="1" dirty="0" smtClean="0">
                <a:latin typeface="Times New Roman" panose="02020603050405020304" pitchFamily="18" charset="0"/>
                <a:cs typeface="Times New Roman" panose="02020603050405020304" pitchFamily="18" charset="0"/>
              </a:rPr>
              <a:t>Model Forecasting</a:t>
            </a:r>
          </a:p>
          <a:p>
            <a:pPr lvl="1" algn="just" eaLnBrk="1" hangingPunct="1">
              <a:lnSpc>
                <a:spcPct val="120000"/>
              </a:lnSpc>
              <a:spcBef>
                <a:spcPts val="0"/>
              </a:spcBef>
              <a:buFont typeface="Wingdings" panose="05000000000000000000" pitchFamily="2" charset="2"/>
              <a:buChar char="§"/>
            </a:pPr>
            <a:r>
              <a:rPr lang="en-US" altLang="en-US" b="1" i="1" dirty="0" smtClean="0">
                <a:latin typeface="Times New Roman" panose="02020603050405020304" pitchFamily="18" charset="0"/>
                <a:cs typeface="Times New Roman" panose="02020603050405020304" pitchFamily="18" charset="0"/>
              </a:rPr>
              <a:t>Process Improvements</a:t>
            </a:r>
          </a:p>
          <a:p>
            <a:pPr lvl="1" algn="just" eaLnBrk="1" hangingPunct="1">
              <a:lnSpc>
                <a:spcPct val="120000"/>
              </a:lnSpc>
              <a:spcBef>
                <a:spcPts val="0"/>
              </a:spcBef>
              <a:buFont typeface="Wingdings" panose="05000000000000000000" pitchFamily="2" charset="2"/>
              <a:buChar char="§"/>
            </a:pPr>
            <a:r>
              <a:rPr lang="en-US" altLang="en-US" b="1" i="1" dirty="0" smtClean="0">
                <a:latin typeface="Times New Roman" panose="02020603050405020304" pitchFamily="18" charset="0"/>
                <a:cs typeface="Times New Roman" panose="02020603050405020304" pitchFamily="18" charset="0"/>
              </a:rPr>
              <a:t>Information Technology (IT)</a:t>
            </a:r>
          </a:p>
          <a:p>
            <a:pPr lvl="1" algn="just" eaLnBrk="1" hangingPunct="1">
              <a:lnSpc>
                <a:spcPct val="120000"/>
              </a:lnSpc>
              <a:spcBef>
                <a:spcPts val="0"/>
              </a:spcBef>
              <a:buFont typeface="Wingdings" panose="05000000000000000000" pitchFamily="2" charset="2"/>
              <a:buChar char="§"/>
            </a:pPr>
            <a:r>
              <a:rPr lang="en-US" altLang="en-US" b="1" i="1" dirty="0" smtClean="0">
                <a:latin typeface="Times New Roman" panose="02020603050405020304" pitchFamily="18" charset="0"/>
                <a:cs typeface="Times New Roman" panose="02020603050405020304" pitchFamily="18" charset="0"/>
              </a:rPr>
              <a:t>Business Infrastructure (Network/Communications)</a:t>
            </a:r>
          </a:p>
          <a:p>
            <a:pPr lvl="1" algn="just" eaLnBrk="1" hangingPunct="1">
              <a:lnSpc>
                <a:spcPct val="120000"/>
              </a:lnSpc>
              <a:spcBef>
                <a:spcPts val="0"/>
              </a:spcBef>
              <a:buFont typeface="Wingdings" panose="05000000000000000000" pitchFamily="2" charset="2"/>
              <a:buChar char="§"/>
            </a:pPr>
            <a:r>
              <a:rPr lang="en-US" altLang="en-US" b="1" i="1" dirty="0" smtClean="0">
                <a:latin typeface="Times New Roman" panose="02020603050405020304" pitchFamily="18" charset="0"/>
                <a:cs typeface="Times New Roman" panose="02020603050405020304" pitchFamily="18" charset="0"/>
              </a:rPr>
              <a:t>Help Desk/Application Support</a:t>
            </a:r>
          </a:p>
          <a:p>
            <a:pPr algn="just">
              <a:lnSpc>
                <a:spcPct val="120000"/>
              </a:lnSpc>
              <a:spcBef>
                <a:spcPts val="0"/>
              </a:spcBef>
              <a:buNone/>
            </a:pPr>
            <a:r>
              <a:rPr lang="en-US" altLang="en-US" b="1" i="1" dirty="0">
                <a:solidFill>
                  <a:srgbClr val="FF0000"/>
                </a:solidFill>
                <a:latin typeface="Times New Roman" panose="02020603050405020304" pitchFamily="18" charset="0"/>
                <a:cs typeface="Times New Roman" panose="02020603050405020304" pitchFamily="18" charset="0"/>
              </a:rPr>
              <a:t>3. Entrepreneurial</a:t>
            </a:r>
          </a:p>
          <a:p>
            <a:pPr lvl="1" algn="just">
              <a:lnSpc>
                <a:spcPct val="120000"/>
              </a:lnSpc>
              <a:spcBef>
                <a:spcPts val="0"/>
              </a:spcBef>
              <a:buFont typeface="Wingdings" panose="05000000000000000000" pitchFamily="2" charset="2"/>
              <a:buChar char="§"/>
            </a:pPr>
            <a:r>
              <a:rPr lang="en-US" altLang="en-US" b="1" i="1" dirty="0">
                <a:latin typeface="Times New Roman" panose="02020603050405020304" pitchFamily="18" charset="0"/>
                <a:cs typeface="Times New Roman" panose="02020603050405020304" pitchFamily="18" charset="0"/>
              </a:rPr>
              <a:t>Custom PC Engineer (gaming/media station/graphics workstations)</a:t>
            </a:r>
          </a:p>
          <a:p>
            <a:pPr lvl="1" algn="just">
              <a:lnSpc>
                <a:spcPct val="120000"/>
              </a:lnSpc>
              <a:spcBef>
                <a:spcPts val="0"/>
              </a:spcBef>
              <a:buFont typeface="Wingdings" panose="05000000000000000000" pitchFamily="2" charset="2"/>
              <a:buChar char="§"/>
            </a:pPr>
            <a:r>
              <a:rPr lang="en-US" altLang="en-US" b="1" i="1" dirty="0">
                <a:latin typeface="Times New Roman" panose="02020603050405020304" pitchFamily="18" charset="0"/>
                <a:cs typeface="Times New Roman" panose="02020603050405020304" pitchFamily="18" charset="0"/>
              </a:rPr>
              <a:t>Equity Speculation (stock trader)</a:t>
            </a:r>
          </a:p>
          <a:p>
            <a:pPr lvl="1" algn="just">
              <a:lnSpc>
                <a:spcPct val="120000"/>
              </a:lnSpc>
              <a:spcBef>
                <a:spcPts val="0"/>
              </a:spcBef>
              <a:buFont typeface="Wingdings" panose="05000000000000000000" pitchFamily="2" charset="2"/>
              <a:buChar char="§"/>
            </a:pPr>
            <a:r>
              <a:rPr lang="en-US" altLang="en-US" b="1" i="1" dirty="0">
                <a:latin typeface="Times New Roman" panose="02020603050405020304" pitchFamily="18" charset="0"/>
                <a:cs typeface="Times New Roman" panose="02020603050405020304" pitchFamily="18" charset="0"/>
              </a:rPr>
              <a:t>SOHO IT (small office/home office)</a:t>
            </a:r>
          </a:p>
          <a:p>
            <a:pPr lvl="1" algn="just">
              <a:lnSpc>
                <a:spcPct val="120000"/>
              </a:lnSpc>
              <a:spcBef>
                <a:spcPts val="0"/>
              </a:spcBef>
              <a:buFont typeface="Wingdings" panose="05000000000000000000" pitchFamily="2" charset="2"/>
              <a:buChar char="§"/>
            </a:pPr>
            <a:r>
              <a:rPr lang="en-US" altLang="en-US" b="1" i="1" dirty="0">
                <a:latin typeface="Times New Roman" panose="02020603050405020304" pitchFamily="18" charset="0"/>
                <a:cs typeface="Times New Roman" panose="02020603050405020304" pitchFamily="18" charset="0"/>
              </a:rPr>
              <a:t>Software Developer</a:t>
            </a:r>
          </a:p>
          <a:p>
            <a:pPr lvl="1" algn="just">
              <a:lnSpc>
                <a:spcPct val="120000"/>
              </a:lnSpc>
              <a:spcBef>
                <a:spcPts val="0"/>
              </a:spcBef>
              <a:buFont typeface="Wingdings" panose="05000000000000000000" pitchFamily="2" charset="2"/>
              <a:buChar char="§"/>
            </a:pPr>
            <a:r>
              <a:rPr lang="en-US" altLang="en-US" b="1" i="1" dirty="0">
                <a:latin typeface="Times New Roman" panose="02020603050405020304" pitchFamily="18" charset="0"/>
                <a:cs typeface="Times New Roman" panose="02020603050405020304" pitchFamily="18" charset="0"/>
              </a:rPr>
              <a:t>Web Developer</a:t>
            </a:r>
          </a:p>
          <a:p>
            <a:pPr algn="just">
              <a:lnSpc>
                <a:spcPct val="120000"/>
              </a:lnSpc>
              <a:spcBef>
                <a:spcPts val="0"/>
              </a:spcBef>
              <a:buNone/>
            </a:pPr>
            <a:r>
              <a:rPr lang="en-US" altLang="en-US" b="1" i="1" dirty="0">
                <a:solidFill>
                  <a:srgbClr val="FF0000"/>
                </a:solidFill>
                <a:latin typeface="Times New Roman" panose="02020603050405020304" pitchFamily="18" charset="0"/>
                <a:cs typeface="Times New Roman" panose="02020603050405020304" pitchFamily="18" charset="0"/>
              </a:rPr>
              <a:t>4. Health Research</a:t>
            </a:r>
          </a:p>
          <a:p>
            <a:pPr lvl="1" algn="just">
              <a:lnSpc>
                <a:spcPct val="120000"/>
              </a:lnSpc>
              <a:spcBef>
                <a:spcPts val="0"/>
              </a:spcBef>
              <a:buFont typeface="Wingdings" panose="05000000000000000000" pitchFamily="2" charset="2"/>
              <a:buChar char="§"/>
            </a:pPr>
            <a:r>
              <a:rPr lang="en-US" altLang="en-US" b="1" i="1" dirty="0">
                <a:solidFill>
                  <a:srgbClr val="0000FF"/>
                </a:solidFill>
                <a:latin typeface="Times New Roman" panose="02020603050405020304" pitchFamily="18" charset="0"/>
                <a:cs typeface="Times New Roman" panose="02020603050405020304" pitchFamily="18" charset="0"/>
              </a:rPr>
              <a:t>Improved web-based support for trauma recovery</a:t>
            </a:r>
          </a:p>
          <a:p>
            <a:pPr lvl="1" algn="just">
              <a:lnSpc>
                <a:spcPct val="120000"/>
              </a:lnSpc>
              <a:spcBef>
                <a:spcPts val="0"/>
              </a:spcBef>
              <a:buFont typeface="Wingdings" panose="05000000000000000000" pitchFamily="2" charset="2"/>
              <a:buChar char="§"/>
            </a:pPr>
            <a:r>
              <a:rPr lang="en-US" altLang="en-US" b="1" i="1" dirty="0">
                <a:solidFill>
                  <a:srgbClr val="0000FF"/>
                </a:solidFill>
                <a:latin typeface="Times New Roman" panose="02020603050405020304" pitchFamily="18" charset="0"/>
                <a:cs typeface="Times New Roman" panose="02020603050405020304" pitchFamily="18" charset="0"/>
              </a:rPr>
              <a:t>Software for assessing and coping with Mental Impairment  </a:t>
            </a:r>
          </a:p>
          <a:p>
            <a:pPr lvl="1" algn="just">
              <a:lnSpc>
                <a:spcPct val="120000"/>
              </a:lnSpc>
              <a:spcBef>
                <a:spcPts val="0"/>
              </a:spcBef>
              <a:buFont typeface="Wingdings" panose="05000000000000000000" pitchFamily="2" charset="2"/>
              <a:buChar char="§"/>
            </a:pPr>
            <a:r>
              <a:rPr lang="en-US" altLang="en-US" b="1" i="1" dirty="0">
                <a:solidFill>
                  <a:srgbClr val="0000FF"/>
                </a:solidFill>
                <a:latin typeface="Times New Roman" panose="02020603050405020304" pitchFamily="18" charset="0"/>
                <a:cs typeface="Times New Roman" panose="02020603050405020304" pitchFamily="18" charset="0"/>
              </a:rPr>
              <a:t>Clinically relevant Compression for Improved </a:t>
            </a:r>
            <a:r>
              <a:rPr lang="en-US" altLang="en-US" b="1" i="1" dirty="0" err="1">
                <a:solidFill>
                  <a:srgbClr val="0000FF"/>
                </a:solidFill>
                <a:latin typeface="Times New Roman" panose="02020603050405020304" pitchFamily="18" charset="0"/>
                <a:cs typeface="Times New Roman" panose="02020603050405020304" pitchFamily="18" charset="0"/>
              </a:rPr>
              <a:t>teleradiology</a:t>
            </a:r>
            <a:r>
              <a:rPr lang="en-US" altLang="en-US" b="1" i="1" dirty="0">
                <a:solidFill>
                  <a:srgbClr val="0000FF"/>
                </a:solidFill>
                <a:latin typeface="Times New Roman" panose="02020603050405020304" pitchFamily="18" charset="0"/>
                <a:cs typeface="Times New Roman" panose="02020603050405020304" pitchFamily="18" charset="0"/>
              </a:rPr>
              <a:t> </a:t>
            </a:r>
          </a:p>
          <a:p>
            <a:pPr lvl="1" algn="just">
              <a:lnSpc>
                <a:spcPct val="120000"/>
              </a:lnSpc>
              <a:spcBef>
                <a:spcPts val="0"/>
              </a:spcBef>
              <a:buFont typeface="Wingdings" panose="05000000000000000000" pitchFamily="2" charset="2"/>
              <a:buChar char="§"/>
            </a:pPr>
            <a:r>
              <a:rPr lang="en-US" altLang="en-US" b="1" i="1" dirty="0">
                <a:solidFill>
                  <a:srgbClr val="0000FF"/>
                </a:solidFill>
                <a:latin typeface="Times New Roman" panose="02020603050405020304" pitchFamily="18" charset="0"/>
                <a:cs typeface="Times New Roman" panose="02020603050405020304" pitchFamily="18" charset="0"/>
              </a:rPr>
              <a:t>Vascular Modeling for blood flow</a:t>
            </a:r>
          </a:p>
          <a:p>
            <a:pPr lvl="1" algn="just">
              <a:lnSpc>
                <a:spcPct val="120000"/>
              </a:lnSpc>
              <a:spcBef>
                <a:spcPts val="0"/>
              </a:spcBef>
              <a:buFont typeface="Wingdings" panose="05000000000000000000" pitchFamily="2" charset="2"/>
              <a:buChar char="§"/>
            </a:pPr>
            <a:r>
              <a:rPr lang="en-US" altLang="en-US" b="1" i="1" dirty="0">
                <a:solidFill>
                  <a:srgbClr val="0000FF"/>
                </a:solidFill>
                <a:latin typeface="Times New Roman" panose="02020603050405020304" pitchFamily="18" charset="0"/>
                <a:cs typeface="Times New Roman" panose="02020603050405020304" pitchFamily="18" charset="0"/>
              </a:rPr>
              <a:t> 4D Heart modeling with SPAMM-MRI</a:t>
            </a:r>
          </a:p>
          <a:p>
            <a:pPr lvl="1" algn="just">
              <a:lnSpc>
                <a:spcPct val="120000"/>
              </a:lnSpc>
              <a:spcBef>
                <a:spcPts val="0"/>
              </a:spcBef>
              <a:buNone/>
            </a:pPr>
            <a:endParaRPr lang="en-US" altLang="en-US" dirty="0">
              <a:latin typeface="Times New Roman" panose="02020603050405020304" pitchFamily="18" charset="0"/>
              <a:cs typeface="Times New Roman" panose="02020603050405020304" pitchFamily="18" charset="0"/>
            </a:endParaRPr>
          </a:p>
          <a:p>
            <a:pPr marL="457200" lvl="1" indent="0" algn="just" eaLnBrk="1" hangingPunct="1">
              <a:lnSpc>
                <a:spcPct val="120000"/>
              </a:lnSpc>
              <a:spcBef>
                <a:spcPts val="0"/>
              </a:spcBef>
              <a:buNone/>
            </a:pPr>
            <a:endParaRPr lang="en-US" altLang="en-US" b="1" i="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40314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rtlCol="0">
            <a:noAutofit/>
          </a:bodyPr>
          <a:lstStyle/>
          <a:p>
            <a:pPr algn="ctr">
              <a:lnSpc>
                <a:spcPct val="100000"/>
              </a:lnSpc>
              <a:spcBef>
                <a:spcPts val="0"/>
              </a:spcBef>
              <a:buNone/>
              <a:defRPr/>
            </a:pPr>
            <a:r>
              <a:rPr lang="en-US" sz="3000" b="1" i="1" u="sng" dirty="0" smtClean="0">
                <a:solidFill>
                  <a:srgbClr val="FF0000"/>
                </a:solidFill>
                <a:latin typeface="Times New Roman" pitchFamily="18" charset="0"/>
                <a:cs typeface="Times New Roman" pitchFamily="18" charset="0"/>
              </a:rPr>
              <a:t>Major  Sub-disciplines of Computer Science</a:t>
            </a:r>
          </a:p>
          <a:p>
            <a:pPr marL="174625" indent="-174625" algn="just">
              <a:lnSpc>
                <a:spcPct val="100000"/>
              </a:lnSpc>
              <a:spcBef>
                <a:spcPts val="0"/>
              </a:spcBef>
              <a:buFontTx/>
              <a:buAutoNum type="arabicPeriod"/>
              <a:defRPr/>
            </a:pPr>
            <a:r>
              <a:rPr lang="en-US" sz="3000" b="1" i="1" dirty="0">
                <a:solidFill>
                  <a:srgbClr val="0000FF"/>
                </a:solidFill>
                <a:latin typeface="Times New Roman" pitchFamily="18" charset="0"/>
                <a:cs typeface="Times New Roman" pitchFamily="18" charset="0"/>
              </a:rPr>
              <a:t> Software Engineering</a:t>
            </a:r>
            <a:r>
              <a:rPr lang="en-US" sz="3000" i="1" dirty="0">
                <a:solidFill>
                  <a:srgbClr val="0000FF"/>
                </a:solidFill>
                <a:latin typeface="Times New Roman" pitchFamily="18" charset="0"/>
                <a:cs typeface="Times New Roman" pitchFamily="18" charset="0"/>
              </a:rPr>
              <a:t> </a:t>
            </a:r>
          </a:p>
          <a:p>
            <a:pPr algn="just">
              <a:lnSpc>
                <a:spcPct val="100000"/>
              </a:lnSpc>
              <a:spcBef>
                <a:spcPts val="0"/>
              </a:spcBef>
              <a:buFont typeface="Wingdings" pitchFamily="2" charset="2"/>
              <a:buChar char="§"/>
              <a:defRPr/>
            </a:pPr>
            <a:r>
              <a:rPr lang="en-US" sz="3000" dirty="0">
                <a:latin typeface="Times New Roman" pitchFamily="18" charset="0"/>
                <a:cs typeface="Times New Roman" pitchFamily="18" charset="0"/>
              </a:rPr>
              <a:t>is concerned with how to </a:t>
            </a:r>
            <a:r>
              <a:rPr lang="en-US" sz="3000" b="1" i="1" dirty="0">
                <a:solidFill>
                  <a:srgbClr val="CC0099"/>
                </a:solidFill>
                <a:latin typeface="Times New Roman" pitchFamily="18" charset="0"/>
                <a:cs typeface="Times New Roman" pitchFamily="18" charset="0"/>
              </a:rPr>
              <a:t>use and apply scientific and basic engineering principles to solve problems </a:t>
            </a:r>
            <a:r>
              <a:rPr lang="en-US" sz="3000" dirty="0">
                <a:latin typeface="Times New Roman" pitchFamily="18" charset="0"/>
                <a:cs typeface="Times New Roman" pitchFamily="18" charset="0"/>
              </a:rPr>
              <a:t>faced by </a:t>
            </a:r>
            <a:r>
              <a:rPr lang="en-US" sz="3000" b="1" i="1" dirty="0">
                <a:latin typeface="Times New Roman" pitchFamily="18" charset="0"/>
                <a:cs typeface="Times New Roman" pitchFamily="18" charset="0"/>
              </a:rPr>
              <a:t>programmers and to select the best way so that to produce a high quality software or program</a:t>
            </a:r>
            <a:r>
              <a:rPr lang="en-US" sz="3000" dirty="0">
                <a:latin typeface="Times New Roman" pitchFamily="18" charset="0"/>
                <a:cs typeface="Times New Roman" pitchFamily="18" charset="0"/>
              </a:rPr>
              <a:t>. </a:t>
            </a:r>
          </a:p>
          <a:p>
            <a:pPr algn="just">
              <a:lnSpc>
                <a:spcPct val="100000"/>
              </a:lnSpc>
              <a:spcBef>
                <a:spcPts val="0"/>
              </a:spcBef>
              <a:buFont typeface="Wingdings" pitchFamily="2" charset="2"/>
              <a:buChar char="§"/>
              <a:defRPr/>
            </a:pPr>
            <a:r>
              <a:rPr lang="en-US" sz="3000" dirty="0">
                <a:latin typeface="Times New Roman" pitchFamily="18" charset="0"/>
                <a:cs typeface="Times New Roman" pitchFamily="18" charset="0"/>
              </a:rPr>
              <a:t>is the study of </a:t>
            </a:r>
            <a:r>
              <a:rPr lang="en-US" sz="3000" b="1" i="1" dirty="0">
                <a:solidFill>
                  <a:srgbClr val="006600"/>
                </a:solidFill>
                <a:latin typeface="Times New Roman" pitchFamily="18" charset="0"/>
                <a:cs typeface="Times New Roman" pitchFamily="18" charset="0"/>
              </a:rPr>
              <a:t>tools and techniques for software design, development, testing and maintenance</a:t>
            </a:r>
            <a:r>
              <a:rPr lang="en-US" sz="3000" dirty="0">
                <a:latin typeface="Times New Roman" pitchFamily="18" charset="0"/>
                <a:cs typeface="Times New Roman" pitchFamily="18" charset="0"/>
              </a:rPr>
              <a:t>. </a:t>
            </a:r>
          </a:p>
          <a:p>
            <a:pPr marL="174625" indent="-174625" algn="just">
              <a:lnSpc>
                <a:spcPct val="100000"/>
              </a:lnSpc>
              <a:spcBef>
                <a:spcPts val="0"/>
              </a:spcBef>
              <a:buNone/>
              <a:defRPr/>
            </a:pPr>
            <a:r>
              <a:rPr lang="en-US" sz="3000" b="1" i="1" dirty="0">
                <a:solidFill>
                  <a:srgbClr val="0000FF"/>
                </a:solidFill>
                <a:latin typeface="Times New Roman" pitchFamily="18" charset="0"/>
                <a:cs typeface="Times New Roman" pitchFamily="18" charset="0"/>
              </a:rPr>
              <a:t>2. Computer Engineering (Architecture) </a:t>
            </a:r>
          </a:p>
          <a:p>
            <a:pPr algn="just">
              <a:lnSpc>
                <a:spcPct val="100000"/>
              </a:lnSpc>
              <a:spcBef>
                <a:spcPts val="0"/>
              </a:spcBef>
              <a:buFont typeface="Wingdings" pitchFamily="2" charset="2"/>
              <a:buChar char="§"/>
              <a:defRPr/>
            </a:pPr>
            <a:r>
              <a:rPr lang="en-US" sz="3000" b="1" i="1" dirty="0">
                <a:solidFill>
                  <a:srgbClr val="006600"/>
                </a:solidFill>
                <a:latin typeface="Times New Roman" pitchFamily="18" charset="0"/>
                <a:cs typeface="Times New Roman" pitchFamily="18" charset="0"/>
              </a:rPr>
              <a:t>deals with studying, analyzing and deigning of computer hardware </a:t>
            </a:r>
            <a:r>
              <a:rPr lang="en-US" sz="3000" b="1" i="1" dirty="0">
                <a:solidFill>
                  <a:srgbClr val="CC0099"/>
                </a:solidFill>
                <a:latin typeface="Times New Roman" pitchFamily="18" charset="0"/>
                <a:cs typeface="Times New Roman" pitchFamily="18" charset="0"/>
              </a:rPr>
              <a:t>(organization and interconnection of computer system components) and its working principle</a:t>
            </a:r>
            <a:r>
              <a:rPr lang="en-US" sz="3000" dirty="0">
                <a:solidFill>
                  <a:srgbClr val="CC0099"/>
                </a:solidFill>
                <a:latin typeface="Times New Roman" pitchFamily="18" charset="0"/>
                <a:cs typeface="Times New Roman" pitchFamily="18" charset="0"/>
              </a:rPr>
              <a:t>.</a:t>
            </a:r>
          </a:p>
          <a:p>
            <a:pPr algn="just">
              <a:lnSpc>
                <a:spcPct val="100000"/>
              </a:lnSpc>
              <a:spcBef>
                <a:spcPts val="0"/>
              </a:spcBef>
              <a:buNone/>
              <a:defRPr/>
            </a:pPr>
            <a:r>
              <a:rPr lang="en-US" sz="3000" b="1" i="1" dirty="0">
                <a:solidFill>
                  <a:srgbClr val="0000FF"/>
                </a:solidFill>
                <a:latin typeface="Times New Roman" pitchFamily="18" charset="0"/>
                <a:cs typeface="Times New Roman" pitchFamily="18" charset="0"/>
              </a:rPr>
              <a:t>3. Automata theory</a:t>
            </a:r>
            <a:r>
              <a:rPr lang="en-US" sz="3000" i="1" dirty="0">
                <a:solidFill>
                  <a:srgbClr val="0000FF"/>
                </a:solidFill>
                <a:latin typeface="Times New Roman" pitchFamily="18" charset="0"/>
                <a:cs typeface="Times New Roman" pitchFamily="18" charset="0"/>
              </a:rPr>
              <a:t> </a:t>
            </a:r>
          </a:p>
          <a:p>
            <a:pPr algn="just">
              <a:lnSpc>
                <a:spcPct val="100000"/>
              </a:lnSpc>
              <a:spcBef>
                <a:spcPts val="0"/>
              </a:spcBef>
              <a:buFont typeface="Wingdings" pitchFamily="2" charset="2"/>
              <a:buChar char="§"/>
              <a:defRPr/>
            </a:pPr>
            <a:r>
              <a:rPr lang="en-US" sz="3000" dirty="0">
                <a:latin typeface="Times New Roman" pitchFamily="18" charset="0"/>
                <a:cs typeface="Times New Roman" pitchFamily="18" charset="0"/>
              </a:rPr>
              <a:t>is concerned with the </a:t>
            </a:r>
            <a:r>
              <a:rPr lang="en-US" sz="3000" b="1" i="1" dirty="0">
                <a:solidFill>
                  <a:srgbClr val="0000FF"/>
                </a:solidFill>
                <a:latin typeface="Times New Roman" pitchFamily="18" charset="0"/>
                <a:cs typeface="Times New Roman" pitchFamily="18" charset="0"/>
              </a:rPr>
              <a:t>study of machines, devices or models, which has a certain set of inputs and output</a:t>
            </a:r>
            <a:r>
              <a:rPr lang="en-US" sz="3000" dirty="0">
                <a:latin typeface="Times New Roman" pitchFamily="18" charset="0"/>
                <a:cs typeface="Times New Roman" pitchFamily="18" charset="0"/>
              </a:rPr>
              <a:t>s. </a:t>
            </a:r>
          </a:p>
          <a:p>
            <a:pPr algn="just">
              <a:lnSpc>
                <a:spcPct val="100000"/>
              </a:lnSpc>
              <a:spcBef>
                <a:spcPts val="0"/>
              </a:spcBef>
              <a:buFont typeface="Wingdings" pitchFamily="2" charset="2"/>
              <a:buChar char="§"/>
              <a:defRPr/>
            </a:pPr>
            <a:r>
              <a:rPr lang="en-US" sz="3000" dirty="0">
                <a:latin typeface="Times New Roman" pitchFamily="18" charset="0"/>
                <a:cs typeface="Times New Roman" pitchFamily="18" charset="0"/>
              </a:rPr>
              <a:t>It is the </a:t>
            </a:r>
            <a:r>
              <a:rPr lang="en-US" sz="3000" b="1" i="1" dirty="0">
                <a:solidFill>
                  <a:srgbClr val="006600"/>
                </a:solidFill>
                <a:latin typeface="Times New Roman" pitchFamily="18" charset="0"/>
                <a:cs typeface="Times New Roman" pitchFamily="18" charset="0"/>
              </a:rPr>
              <a:t>abstract study of computers and their efficiency</a:t>
            </a:r>
            <a:r>
              <a:rPr lang="en-US" sz="3000" dirty="0">
                <a:latin typeface="Times New Roman" pitchFamily="18" charset="0"/>
                <a:cs typeface="Times New Roman" pitchFamily="18" charset="0"/>
              </a:rPr>
              <a:t>. </a:t>
            </a:r>
          </a:p>
        </p:txBody>
      </p:sp>
    </p:spTree>
    <p:extLst>
      <p:ext uri="{BB962C8B-B14F-4D97-AF65-F5344CB8AC3E}">
        <p14:creationId xmlns:p14="http://schemas.microsoft.com/office/powerpoint/2010/main" val="15943666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11315542"/>
              </p:ext>
            </p:extLst>
          </p:nvPr>
        </p:nvGraphicFramePr>
        <p:xfrm>
          <a:off x="0" y="116114"/>
          <a:ext cx="12192000" cy="6793080"/>
        </p:xfrm>
        <a:graphic>
          <a:graphicData uri="http://schemas.openxmlformats.org/drawingml/2006/table">
            <a:tbl>
              <a:tblPr firstRow="1" bandRow="1">
                <a:tableStyleId>{5C22544A-7EE6-4342-B048-85BDC9FD1C3A}</a:tableStyleId>
              </a:tblPr>
              <a:tblGrid>
                <a:gridCol w="3034145">
                  <a:extLst>
                    <a:ext uri="{9D8B030D-6E8A-4147-A177-3AD203B41FA5}">
                      <a16:colId xmlns:a16="http://schemas.microsoft.com/office/drawing/2014/main" val="828167833"/>
                    </a:ext>
                  </a:extLst>
                </a:gridCol>
                <a:gridCol w="9157855">
                  <a:extLst>
                    <a:ext uri="{9D8B030D-6E8A-4147-A177-3AD203B41FA5}">
                      <a16:colId xmlns:a16="http://schemas.microsoft.com/office/drawing/2014/main" val="2485955550"/>
                    </a:ext>
                  </a:extLst>
                </a:gridCol>
              </a:tblGrid>
              <a:tr h="203200">
                <a:tc gridSpan="2">
                  <a:txBody>
                    <a:bodyPr/>
                    <a:lstStyle/>
                    <a:p>
                      <a:pPr algn="ctr">
                        <a:lnSpc>
                          <a:spcPct val="100000"/>
                        </a:lnSpc>
                      </a:pPr>
                      <a:r>
                        <a:rPr lang="en-US" sz="2600" u="sng" dirty="0" smtClean="0">
                          <a:solidFill>
                            <a:srgbClr val="FF0000"/>
                          </a:solidFill>
                          <a:latin typeface="Times New Roman" panose="02020603050405020304" pitchFamily="18" charset="0"/>
                          <a:cs typeface="Times New Roman" panose="02020603050405020304" pitchFamily="18" charset="0"/>
                        </a:rPr>
                        <a:t>COURSE OUTLINE </a:t>
                      </a:r>
                    </a:p>
                  </a:txBody>
                  <a:tcPr/>
                </a:tc>
                <a:tc hMerge="1">
                  <a:txBody>
                    <a:bodyPr/>
                    <a:lstStyle/>
                    <a:p>
                      <a:endParaRPr lang="en-US" dirty="0"/>
                    </a:p>
                  </a:txBody>
                  <a:tcPr/>
                </a:tc>
                <a:extLst>
                  <a:ext uri="{0D108BD9-81ED-4DB2-BD59-A6C34878D82A}">
                    <a16:rowId xmlns:a16="http://schemas.microsoft.com/office/drawing/2014/main" val="2403784369"/>
                  </a:ext>
                </a:extLst>
              </a:tr>
              <a:tr h="512776">
                <a:tc>
                  <a:txBody>
                    <a:bodyPr/>
                    <a:lstStyle/>
                    <a:p>
                      <a:pPr algn="just">
                        <a:lnSpc>
                          <a:spcPct val="100000"/>
                        </a:lnSpc>
                      </a:pPr>
                      <a:r>
                        <a:rPr lang="en-US" sz="2400" b="1" kern="1200" dirty="0" smtClean="0">
                          <a:solidFill>
                            <a:schemeClr val="dk1"/>
                          </a:solidFill>
                          <a:effectLst/>
                          <a:latin typeface="Times New Roman" panose="02020603050405020304" pitchFamily="18" charset="0"/>
                          <a:ea typeface="+mn-ea"/>
                          <a:cs typeface="Times New Roman" panose="02020603050405020304" pitchFamily="18" charset="0"/>
                        </a:rPr>
                        <a:t>Course Title</a:t>
                      </a:r>
                      <a:endParaRPr lang="en-US" sz="24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2400" b="1" dirty="0" smtClean="0">
                          <a:effectLst/>
                          <a:latin typeface="Times New Roman" panose="02020603050405020304" pitchFamily="18" charset="0"/>
                          <a:ea typeface="Times New Roman" panose="02020603050405020304" pitchFamily="18" charset="0"/>
                          <a:cs typeface="Times New Roman" panose="02020603050405020304" pitchFamily="18" charset="0"/>
                        </a:rPr>
                        <a:t>Introduction to Computer Science and Programming I</a:t>
                      </a:r>
                      <a:endParaRPr lang="en-GB" sz="2000" dirty="0" smtClean="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72812239"/>
                  </a:ext>
                </a:extLst>
              </a:tr>
              <a:tr h="392916">
                <a:tc>
                  <a:txBody>
                    <a:bodyPr/>
                    <a:lstStyle/>
                    <a:p>
                      <a:pPr algn="just">
                        <a:lnSpc>
                          <a:spcPct val="100000"/>
                        </a:lnSpc>
                      </a:pPr>
                      <a:r>
                        <a:rPr lang="en-US" sz="2400" b="1" dirty="0" smtClean="0">
                          <a:latin typeface="Times New Roman" panose="02020603050405020304" pitchFamily="18" charset="0"/>
                          <a:cs typeface="Times New Roman" panose="02020603050405020304" pitchFamily="18" charset="0"/>
                        </a:rPr>
                        <a:t>Degree Program </a:t>
                      </a:r>
                      <a:endParaRPr lang="en-US" sz="2400" b="1"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2000" b="1" dirty="0" smtClean="0">
                          <a:effectLst/>
                          <a:latin typeface="Times New Roman" panose="02020603050405020304" pitchFamily="18" charset="0"/>
                          <a:ea typeface="Times New Roman" panose="02020603050405020304" pitchFamily="18" charset="0"/>
                          <a:cs typeface="Times New Roman" panose="02020603050405020304" pitchFamily="18" charset="0"/>
                        </a:rPr>
                        <a:t>BSc. In Computer Science</a:t>
                      </a:r>
                      <a:endParaRPr lang="en-GB" sz="1800" dirty="0" smtClean="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7367719"/>
                  </a:ext>
                </a:extLst>
              </a:tr>
              <a:tr h="512776">
                <a:tc>
                  <a:txBody>
                    <a:bodyPr/>
                    <a:lstStyle/>
                    <a:p>
                      <a:pPr algn="just">
                        <a:lnSpc>
                          <a:spcPct val="100000"/>
                        </a:lnSpc>
                      </a:pPr>
                      <a:r>
                        <a:rPr lang="en-US" sz="2400" b="1" dirty="0" smtClean="0">
                          <a:latin typeface="Times New Roman" panose="02020603050405020304" pitchFamily="18" charset="0"/>
                          <a:cs typeface="Times New Roman" panose="02020603050405020304" pitchFamily="18" charset="0"/>
                        </a:rPr>
                        <a:t>Course Code </a:t>
                      </a:r>
                      <a:endParaRPr lang="en-US" sz="2400" b="1"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2000" b="1" smtClean="0">
                          <a:effectLst/>
                          <a:latin typeface="Times New Roman" panose="02020603050405020304" pitchFamily="18" charset="0"/>
                          <a:ea typeface="Times New Roman" panose="02020603050405020304" pitchFamily="18" charset="0"/>
                          <a:cs typeface="Times New Roman" panose="02020603050405020304" pitchFamily="18" charset="0"/>
                        </a:rPr>
                        <a:t>COSC1012</a:t>
                      </a:r>
                      <a:endParaRPr lang="en-GB" sz="1800" smtClean="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7488953"/>
                  </a:ext>
                </a:extLst>
              </a:tr>
              <a:tr h="409911">
                <a:tc>
                  <a:txBody>
                    <a:bodyPr/>
                    <a:lstStyle/>
                    <a:p>
                      <a:pPr marL="0" marR="0" algn="just">
                        <a:lnSpc>
                          <a:spcPct val="100000"/>
                        </a:lnSpc>
                        <a:spcBef>
                          <a:spcPts val="0"/>
                        </a:spcBef>
                        <a:spcAft>
                          <a:spcPts val="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Credits/Contacts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2400" b="1">
                          <a:effectLst/>
                          <a:latin typeface="Times New Roman" panose="02020603050405020304" pitchFamily="18" charset="0"/>
                          <a:ea typeface="Times New Roman" panose="02020603050405020304" pitchFamily="18" charset="0"/>
                          <a:cs typeface="Times New Roman" panose="02020603050405020304" pitchFamily="18" charset="0"/>
                        </a:rPr>
                        <a:t>4/5</a:t>
                      </a:r>
                      <a:endParaRPr lang="en-GB"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09850489"/>
                  </a:ext>
                </a:extLst>
              </a:tr>
              <a:tr h="318049">
                <a:tc>
                  <a:txBody>
                    <a:bodyPr/>
                    <a:lstStyle/>
                    <a:p>
                      <a:pPr marL="0" marR="0" algn="just">
                        <a:lnSpc>
                          <a:spcPct val="100000"/>
                        </a:lnSpc>
                        <a:spcBef>
                          <a:spcPts val="0"/>
                        </a:spcBef>
                        <a:spcAft>
                          <a:spcPts val="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Prerequisite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No</a:t>
                      </a:r>
                      <a:endParaRPr lang="en-GB"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18162636"/>
                  </a:ext>
                </a:extLst>
              </a:tr>
              <a:tr h="356816">
                <a:tc>
                  <a:txBody>
                    <a:bodyPr/>
                    <a:lstStyle/>
                    <a:p>
                      <a:pPr marL="0" marR="0" algn="just">
                        <a:lnSpc>
                          <a:spcPct val="100000"/>
                        </a:lnSpc>
                        <a:spcBef>
                          <a:spcPts val="0"/>
                        </a:spcBef>
                        <a:spcAft>
                          <a:spcPts val="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Semester</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2400" b="1" baseline="30000" dirty="0">
                          <a:effectLst/>
                          <a:latin typeface="Times New Roman" panose="02020603050405020304" pitchFamily="18" charset="0"/>
                          <a:ea typeface="Times New Roman" panose="02020603050405020304" pitchFamily="18" charset="0"/>
                          <a:cs typeface="Times New Roman" panose="02020603050405020304" pitchFamily="18" charset="0"/>
                        </a:rPr>
                        <a:t>nd</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 Semester / Year I</a:t>
                      </a:r>
                      <a:endParaRPr lang="en-GB"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12130184"/>
                  </a:ext>
                </a:extLst>
              </a:tr>
              <a:tr h="512776">
                <a:tc>
                  <a:txBody>
                    <a:bodyPr/>
                    <a:lstStyle/>
                    <a:p>
                      <a:pPr marL="0" marR="0" algn="just">
                        <a:lnSpc>
                          <a:spcPct val="100000"/>
                        </a:lnSpc>
                        <a:spcBef>
                          <a:spcPts val="0"/>
                        </a:spcBef>
                        <a:spcAft>
                          <a:spcPts val="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Status of Course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0"/>
                        </a:spcAf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Compulsory</a:t>
                      </a:r>
                      <a:endParaRPr lang="en-GB"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83616345"/>
                  </a:ext>
                </a:extLst>
              </a:tr>
              <a:tr h="2247295">
                <a:tc>
                  <a:txBody>
                    <a:bodyPr/>
                    <a:lstStyle/>
                    <a:p>
                      <a:pPr marL="0" marR="0" algn="just">
                        <a:lnSpc>
                          <a:spcPct val="100000"/>
                        </a:lnSpc>
                        <a:spcBef>
                          <a:spcPts val="0"/>
                        </a:spcBef>
                        <a:spcAft>
                          <a:spcPts val="0"/>
                        </a:spcAft>
                      </a:pPr>
                      <a:r>
                        <a:rPr lang="en-US" sz="2400" b="1" i="1" kern="1200" dirty="0" smtClean="0">
                          <a:solidFill>
                            <a:srgbClr val="0000FF"/>
                          </a:solidFill>
                          <a:effectLst/>
                          <a:latin typeface="Times New Roman" panose="02020603050405020304" pitchFamily="18" charset="0"/>
                          <a:ea typeface="+mn-ea"/>
                          <a:cs typeface="Times New Roman" panose="02020603050405020304" pitchFamily="18" charset="0"/>
                        </a:rPr>
                        <a:t>Course Objectives and Competences to be acquired</a:t>
                      </a:r>
                      <a:endParaRPr lang="en-US" sz="2400" i="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285750" indent="-285750" algn="just">
                        <a:lnSpc>
                          <a:spcPct val="100000"/>
                        </a:lnSpc>
                        <a:buFont typeface="Wingdings" panose="05000000000000000000" pitchFamily="2" charset="2"/>
                        <a:buChar char="Ø"/>
                      </a:pPr>
                      <a:r>
                        <a:rPr lang="en-US" sz="2800" kern="1200" dirty="0" smtClean="0">
                          <a:solidFill>
                            <a:schemeClr val="dk1"/>
                          </a:solidFill>
                          <a:effectLst/>
                          <a:latin typeface="Times New Roman" panose="02020603050405020304" pitchFamily="18" charset="0"/>
                          <a:ea typeface="+mn-ea"/>
                          <a:cs typeface="Times New Roman" panose="02020603050405020304" pitchFamily="18" charset="0"/>
                        </a:rPr>
                        <a:t>After a successful completion of this course, students will be able to:</a:t>
                      </a:r>
                      <a:endParaRPr lang="en-GB" sz="28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285750" lvl="0" indent="-285750" algn="just">
                        <a:buFont typeface="Wingdings" panose="05000000000000000000" pitchFamily="2" charset="2"/>
                        <a:buChar char="§"/>
                      </a:pPr>
                      <a:r>
                        <a:rPr lang="en-US" sz="2400" kern="1200" dirty="0" smtClean="0">
                          <a:solidFill>
                            <a:schemeClr val="dk1"/>
                          </a:solidFill>
                          <a:effectLst/>
                          <a:latin typeface="Times New Roman" panose="02020603050405020304" pitchFamily="18" charset="0"/>
                          <a:ea typeface="+mn-ea"/>
                          <a:cs typeface="Times New Roman" panose="02020603050405020304" pitchFamily="18" charset="0"/>
                        </a:rPr>
                        <a:t>Find out what computer science  is about and explore  its applications and impact in other disciplines</a:t>
                      </a:r>
                      <a:endParaRPr lang="en-GB" sz="24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285750" lvl="0" indent="-285750" algn="just">
                        <a:buFont typeface="Wingdings" panose="05000000000000000000" pitchFamily="2" charset="2"/>
                        <a:buChar char="§"/>
                      </a:pPr>
                      <a:r>
                        <a:rPr lang="en-US" sz="2400" kern="1200" dirty="0" smtClean="0">
                          <a:solidFill>
                            <a:schemeClr val="dk1"/>
                          </a:solidFill>
                          <a:effectLst/>
                          <a:latin typeface="Times New Roman" panose="02020603050405020304" pitchFamily="18" charset="0"/>
                          <a:ea typeface="+mn-ea"/>
                          <a:cs typeface="Times New Roman" panose="02020603050405020304" pitchFamily="18" charset="0"/>
                        </a:rPr>
                        <a:t>Explain how the computer understands words, numbers, and  how data and instructions are stored, retrieved and processed </a:t>
                      </a:r>
                      <a:endParaRPr lang="en-GB" sz="24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285750" lvl="0" indent="-285750" algn="just">
                        <a:buFont typeface="Wingdings" panose="05000000000000000000" pitchFamily="2" charset="2"/>
                        <a:buChar char="§"/>
                      </a:pPr>
                      <a:r>
                        <a:rPr lang="en-US" sz="2400" kern="1200" dirty="0" smtClean="0">
                          <a:solidFill>
                            <a:schemeClr val="dk1"/>
                          </a:solidFill>
                          <a:effectLst/>
                          <a:latin typeface="Times New Roman" panose="02020603050405020304" pitchFamily="18" charset="0"/>
                          <a:ea typeface="+mn-ea"/>
                          <a:cs typeface="Times New Roman" panose="02020603050405020304" pitchFamily="18" charset="0"/>
                        </a:rPr>
                        <a:t>Describe basic characteristics of components of a computer system, Illustrate and analyze basics  of  Computer architecture</a:t>
                      </a:r>
                      <a:endParaRPr lang="en-GB" sz="2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3666024856"/>
                  </a:ext>
                </a:extLst>
              </a:tr>
            </a:tbl>
          </a:graphicData>
        </a:graphic>
      </p:graphicFrame>
      <p:sp>
        <p:nvSpPr>
          <p:cNvPr id="2" name="Slide Number Placeholder 1"/>
          <p:cNvSpPr>
            <a:spLocks noGrp="1"/>
          </p:cNvSpPr>
          <p:nvPr>
            <p:ph type="sldNum" sz="quarter" idx="12"/>
          </p:nvPr>
        </p:nvSpPr>
        <p:spPr/>
        <p:txBody>
          <a:bodyPr/>
          <a:lstStyle/>
          <a:p>
            <a:fld id="{C0D7690D-E1B4-4256-AE84-1A1980F77980}" type="slidenum">
              <a:rPr lang="en-US" smtClean="0"/>
              <a:t>2</a:t>
            </a:fld>
            <a:endParaRPr lang="en-US"/>
          </a:p>
        </p:txBody>
      </p:sp>
    </p:spTree>
    <p:extLst>
      <p:ext uri="{BB962C8B-B14F-4D97-AF65-F5344CB8AC3E}">
        <p14:creationId xmlns:p14="http://schemas.microsoft.com/office/powerpoint/2010/main" val="22052193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96D677C-E286-46A0-95EB-42EAA3A49E27}" type="slidenum">
              <a:rPr lang="en-US" altLang="en-US" sz="1200">
                <a:solidFill>
                  <a:srgbClr val="898989"/>
                </a:solidFill>
              </a:rPr>
              <a:pPr>
                <a:spcBef>
                  <a:spcPct val="0"/>
                </a:spcBef>
                <a:buFontTx/>
                <a:buNone/>
              </a:pPr>
              <a:t>20</a:t>
            </a:fld>
            <a:endParaRPr lang="en-US" altLang="en-US" sz="1200">
              <a:solidFill>
                <a:srgbClr val="898989"/>
              </a:solidFill>
            </a:endParaRPr>
          </a:p>
        </p:txBody>
      </p:sp>
      <p:sp>
        <p:nvSpPr>
          <p:cNvPr id="11268" name="Rectangle 3"/>
          <p:cNvSpPr>
            <a:spLocks noGrp="1" noChangeArrowheads="1"/>
          </p:cNvSpPr>
          <p:nvPr>
            <p:ph type="body" idx="1"/>
          </p:nvPr>
        </p:nvSpPr>
        <p:spPr>
          <a:xfrm>
            <a:off x="101600" y="76200"/>
            <a:ext cx="12090400" cy="6781800"/>
          </a:xfrm>
        </p:spPr>
        <p:txBody>
          <a:bodyPr rtlCol="0">
            <a:noAutofit/>
          </a:bodyPr>
          <a:lstStyle/>
          <a:p>
            <a:pPr algn="just">
              <a:lnSpc>
                <a:spcPct val="100000"/>
              </a:lnSpc>
              <a:spcBef>
                <a:spcPts val="0"/>
              </a:spcBef>
              <a:buNone/>
              <a:defRPr/>
            </a:pPr>
            <a:r>
              <a:rPr lang="en-US" b="1" i="1" dirty="0">
                <a:solidFill>
                  <a:srgbClr val="0000FF"/>
                </a:solidFill>
                <a:latin typeface="Times New Roman" pitchFamily="18" charset="0"/>
                <a:cs typeface="Times New Roman" pitchFamily="18" charset="0"/>
              </a:rPr>
              <a:t>4. Formal Language Theory Or Programming Language</a:t>
            </a:r>
          </a:p>
          <a:p>
            <a:pPr algn="just">
              <a:lnSpc>
                <a:spcPct val="100000"/>
              </a:lnSpc>
              <a:spcBef>
                <a:spcPts val="0"/>
              </a:spcBef>
              <a:buFont typeface="Wingdings" pitchFamily="2" charset="2"/>
              <a:buChar char="§"/>
              <a:defRPr/>
            </a:pPr>
            <a:r>
              <a:rPr lang="en-US" dirty="0">
                <a:latin typeface="Times New Roman" pitchFamily="18" charset="0"/>
                <a:cs typeface="Times New Roman" pitchFamily="18" charset="0"/>
              </a:rPr>
              <a:t>is concerned with the </a:t>
            </a:r>
            <a:r>
              <a:rPr lang="en-US" b="1" i="1" dirty="0">
                <a:solidFill>
                  <a:srgbClr val="006600"/>
                </a:solidFill>
                <a:latin typeface="Times New Roman" pitchFamily="18" charset="0"/>
                <a:cs typeface="Times New Roman" pitchFamily="18" charset="0"/>
              </a:rPr>
              <a:t>study of grammars of programming languages</a:t>
            </a:r>
            <a:r>
              <a:rPr lang="en-US" dirty="0">
                <a:latin typeface="Times New Roman" pitchFamily="18" charset="0"/>
                <a:cs typeface="Times New Roman" pitchFamily="18" charset="0"/>
              </a:rPr>
              <a:t>, which helps in </a:t>
            </a:r>
            <a:r>
              <a:rPr lang="en-US" b="1" i="1" dirty="0">
                <a:latin typeface="Times New Roman" pitchFamily="18" charset="0"/>
                <a:cs typeface="Times New Roman" pitchFamily="18" charset="0"/>
              </a:rPr>
              <a:t>understanding and construction of programming languages and compilers</a:t>
            </a:r>
            <a:r>
              <a:rPr lang="en-US" dirty="0">
                <a:latin typeface="Times New Roman" pitchFamily="18" charset="0"/>
                <a:cs typeface="Times New Roman" pitchFamily="18" charset="0"/>
              </a:rPr>
              <a:t>.</a:t>
            </a:r>
          </a:p>
          <a:p>
            <a:pPr algn="just">
              <a:lnSpc>
                <a:spcPct val="100000"/>
              </a:lnSpc>
              <a:spcBef>
                <a:spcPts val="0"/>
              </a:spcBef>
              <a:buFont typeface="Wingdings" pitchFamily="2" charset="2"/>
              <a:buChar char="§"/>
              <a:defRPr/>
            </a:pPr>
            <a:r>
              <a:rPr lang="en-US" dirty="0">
                <a:latin typeface="Times New Roman" pitchFamily="18" charset="0"/>
                <a:cs typeface="Times New Roman" pitchFamily="18" charset="0"/>
              </a:rPr>
              <a:t>is the study of the </a:t>
            </a:r>
            <a:r>
              <a:rPr lang="en-US" b="1" i="1" dirty="0">
                <a:solidFill>
                  <a:srgbClr val="0000FF"/>
                </a:solidFill>
                <a:latin typeface="Times New Roman" pitchFamily="18" charset="0"/>
                <a:cs typeface="Times New Roman" pitchFamily="18" charset="0"/>
              </a:rPr>
              <a:t>design and properties of languages by which humans communicate with computers</a:t>
            </a:r>
            <a:r>
              <a:rPr lang="en-US" dirty="0">
                <a:latin typeface="Times New Roman" pitchFamily="18" charset="0"/>
                <a:cs typeface="Times New Roman" pitchFamily="18" charset="0"/>
              </a:rPr>
              <a:t>. </a:t>
            </a:r>
          </a:p>
          <a:p>
            <a:pPr marL="398463" indent="-398463" algn="just">
              <a:lnSpc>
                <a:spcPct val="100000"/>
              </a:lnSpc>
              <a:spcBef>
                <a:spcPts val="0"/>
              </a:spcBef>
              <a:buNone/>
              <a:defRPr/>
            </a:pPr>
            <a:r>
              <a:rPr lang="en-US" b="1" i="1" dirty="0">
                <a:solidFill>
                  <a:srgbClr val="0000FF"/>
                </a:solidFill>
                <a:latin typeface="Times New Roman" pitchFamily="18" charset="0"/>
                <a:cs typeface="Times New Roman" pitchFamily="18" charset="0"/>
              </a:rPr>
              <a:t>5. Computational Science</a:t>
            </a:r>
            <a:r>
              <a:rPr lang="en-US" dirty="0">
                <a:latin typeface="Times New Roman" pitchFamily="18" charset="0"/>
                <a:cs typeface="Times New Roman" pitchFamily="18" charset="0"/>
              </a:rPr>
              <a:t>--the </a:t>
            </a:r>
            <a:r>
              <a:rPr lang="en-US" b="1" i="1" dirty="0">
                <a:solidFill>
                  <a:srgbClr val="CC0099"/>
                </a:solidFill>
                <a:latin typeface="Times New Roman" pitchFamily="18" charset="0"/>
                <a:cs typeface="Times New Roman" pitchFamily="18" charset="0"/>
              </a:rPr>
              <a:t>analysis of numerical methods for solving mathematical problems with a computer</a:t>
            </a:r>
            <a:r>
              <a:rPr lang="en-US" dirty="0"/>
              <a:t>. </a:t>
            </a:r>
          </a:p>
          <a:p>
            <a:pPr marL="398463" indent="-398463" algn="just">
              <a:lnSpc>
                <a:spcPct val="100000"/>
              </a:lnSpc>
              <a:spcBef>
                <a:spcPts val="0"/>
              </a:spcBef>
              <a:buNone/>
              <a:defRPr/>
            </a:pPr>
            <a:r>
              <a:rPr lang="en-US" b="1" i="1" dirty="0">
                <a:solidFill>
                  <a:srgbClr val="0000FF"/>
                </a:solidFill>
                <a:latin typeface="Times New Roman" pitchFamily="18" charset="0"/>
                <a:cs typeface="Times New Roman" pitchFamily="18" charset="0"/>
              </a:rPr>
              <a:t>6. Operating Systems-</a:t>
            </a:r>
            <a:r>
              <a:rPr lang="en-US" dirty="0">
                <a:latin typeface="Times New Roman" pitchFamily="18" charset="0"/>
                <a:cs typeface="Times New Roman" pitchFamily="18" charset="0"/>
              </a:rPr>
              <a:t>-concerned with the </a:t>
            </a:r>
            <a:r>
              <a:rPr lang="en-US" b="1" i="1" dirty="0">
                <a:latin typeface="Times New Roman" pitchFamily="18" charset="0"/>
                <a:cs typeface="Times New Roman" pitchFamily="18" charset="0"/>
              </a:rPr>
              <a:t>development and structure of complex programs </a:t>
            </a:r>
            <a:r>
              <a:rPr lang="en-US" dirty="0">
                <a:latin typeface="Times New Roman" pitchFamily="18" charset="0"/>
                <a:cs typeface="Times New Roman" pitchFamily="18" charset="0"/>
              </a:rPr>
              <a:t>which </a:t>
            </a:r>
            <a:r>
              <a:rPr lang="en-US" b="1" i="1" dirty="0">
                <a:solidFill>
                  <a:srgbClr val="CC0099"/>
                </a:solidFill>
                <a:latin typeface="Times New Roman" pitchFamily="18" charset="0"/>
                <a:cs typeface="Times New Roman" pitchFamily="18" charset="0"/>
              </a:rPr>
              <a:t>facilitate man-machine communications</a:t>
            </a:r>
            <a:r>
              <a:rPr lang="en-US" dirty="0">
                <a:latin typeface="Times New Roman" pitchFamily="18" charset="0"/>
                <a:cs typeface="Times New Roman" pitchFamily="18" charset="0"/>
              </a:rPr>
              <a:t>. </a:t>
            </a:r>
          </a:p>
          <a:p>
            <a:pPr algn="just">
              <a:lnSpc>
                <a:spcPct val="100000"/>
              </a:lnSpc>
              <a:spcBef>
                <a:spcPts val="0"/>
              </a:spcBef>
              <a:buNone/>
              <a:defRPr/>
            </a:pPr>
            <a:r>
              <a:rPr lang="en-US" b="1" i="1" dirty="0">
                <a:solidFill>
                  <a:srgbClr val="0000FF"/>
                </a:solidFill>
                <a:latin typeface="Times New Roman" pitchFamily="18" charset="0"/>
                <a:cs typeface="Times New Roman" pitchFamily="18" charset="0"/>
              </a:rPr>
              <a:t>7. Database Architecture or Information Storage and Retrieval</a:t>
            </a:r>
            <a:r>
              <a:rPr lang="en-US" i="1" dirty="0">
                <a:solidFill>
                  <a:srgbClr val="0000FF"/>
                </a:solidFill>
                <a:latin typeface="Times New Roman" pitchFamily="18" charset="0"/>
                <a:cs typeface="Times New Roman" pitchFamily="18" charset="0"/>
              </a:rPr>
              <a:t> </a:t>
            </a:r>
          </a:p>
          <a:p>
            <a:pPr algn="just">
              <a:lnSpc>
                <a:spcPct val="100000"/>
              </a:lnSpc>
              <a:spcBef>
                <a:spcPts val="0"/>
              </a:spcBef>
              <a:buFont typeface="Wingdings" pitchFamily="2" charset="2"/>
              <a:buChar char="§"/>
              <a:defRPr/>
            </a:pPr>
            <a:r>
              <a:rPr lang="en-US" dirty="0">
                <a:latin typeface="Times New Roman" pitchFamily="18" charset="0"/>
                <a:cs typeface="Times New Roman" pitchFamily="18" charset="0"/>
              </a:rPr>
              <a:t>is the study of </a:t>
            </a:r>
            <a:r>
              <a:rPr lang="en-US" b="1" i="1" dirty="0">
                <a:solidFill>
                  <a:srgbClr val="006600"/>
                </a:solidFill>
                <a:latin typeface="Times New Roman" pitchFamily="18" charset="0"/>
                <a:cs typeface="Times New Roman" pitchFamily="18" charset="0"/>
              </a:rPr>
              <a:t>methods for storing a vast amount of data in a compute</a:t>
            </a:r>
            <a:r>
              <a:rPr lang="en-US" dirty="0">
                <a:latin typeface="Times New Roman" pitchFamily="18" charset="0"/>
                <a:cs typeface="Times New Roman" pitchFamily="18" charset="0"/>
              </a:rPr>
              <a:t>r and </a:t>
            </a:r>
            <a:r>
              <a:rPr lang="en-US" b="1" i="1" dirty="0">
                <a:solidFill>
                  <a:srgbClr val="CC0099"/>
                </a:solidFill>
                <a:latin typeface="Times New Roman" pitchFamily="18" charset="0"/>
                <a:cs typeface="Times New Roman" pitchFamily="18" charset="0"/>
              </a:rPr>
              <a:t>methods for searching and retrieving this data</a:t>
            </a:r>
            <a:r>
              <a:rPr lang="en-US" dirty="0">
                <a:latin typeface="Times New Roman" pitchFamily="18" charset="0"/>
                <a:cs typeface="Times New Roman" pitchFamily="18" charset="0"/>
              </a:rPr>
              <a:t>. </a:t>
            </a:r>
          </a:p>
          <a:p>
            <a:pPr algn="just">
              <a:lnSpc>
                <a:spcPct val="100000"/>
              </a:lnSpc>
              <a:spcBef>
                <a:spcPts val="0"/>
              </a:spcBef>
              <a:buNone/>
              <a:defRPr/>
            </a:pPr>
            <a:r>
              <a:rPr lang="en-US" b="1" i="1" dirty="0">
                <a:solidFill>
                  <a:srgbClr val="0000FF"/>
                </a:solidFill>
                <a:latin typeface="Times New Roman" pitchFamily="18" charset="0"/>
                <a:cs typeface="Times New Roman" pitchFamily="18" charset="0"/>
              </a:rPr>
              <a:t>8. Artificial Intelligence </a:t>
            </a:r>
          </a:p>
          <a:p>
            <a:pPr algn="just">
              <a:lnSpc>
                <a:spcPct val="100000"/>
              </a:lnSpc>
              <a:spcBef>
                <a:spcPts val="0"/>
              </a:spcBef>
              <a:buFont typeface="Wingdings" pitchFamily="2" charset="2"/>
              <a:buChar char="§"/>
              <a:defRPr/>
            </a:pPr>
            <a:r>
              <a:rPr lang="en-US" dirty="0">
                <a:latin typeface="Times New Roman" pitchFamily="18" charset="0"/>
                <a:cs typeface="Times New Roman" pitchFamily="18" charset="0"/>
              </a:rPr>
              <a:t>is concerned with </a:t>
            </a:r>
            <a:r>
              <a:rPr lang="en-US" b="1" i="1" dirty="0">
                <a:solidFill>
                  <a:srgbClr val="0000FF"/>
                </a:solidFill>
                <a:latin typeface="Times New Roman" pitchFamily="18" charset="0"/>
                <a:cs typeface="Times New Roman" pitchFamily="18" charset="0"/>
              </a:rPr>
              <a:t>how to design and program machine to solve problems or carried out tasks </a:t>
            </a:r>
            <a:r>
              <a:rPr lang="en-US" dirty="0">
                <a:latin typeface="Times New Roman" pitchFamily="18" charset="0"/>
                <a:cs typeface="Times New Roman" pitchFamily="18" charset="0"/>
              </a:rPr>
              <a:t>that </a:t>
            </a:r>
            <a:r>
              <a:rPr lang="en-US" b="1" i="1" dirty="0">
                <a:solidFill>
                  <a:srgbClr val="006600"/>
                </a:solidFill>
                <a:latin typeface="Times New Roman" pitchFamily="18" charset="0"/>
                <a:cs typeface="Times New Roman" pitchFamily="18" charset="0"/>
              </a:rPr>
              <a:t>appear to require human imagination or intelligence</a:t>
            </a:r>
            <a:r>
              <a:rPr lang="en-US" dirty="0">
                <a:latin typeface="Times New Roman" pitchFamily="18" charset="0"/>
                <a:cs typeface="Times New Roman" pitchFamily="18" charset="0"/>
              </a:rPr>
              <a:t>. </a:t>
            </a:r>
          </a:p>
          <a:p>
            <a:pPr algn="just">
              <a:lnSpc>
                <a:spcPct val="100000"/>
              </a:lnSpc>
              <a:spcBef>
                <a:spcPts val="0"/>
              </a:spcBef>
              <a:buNone/>
              <a:defRPr/>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1741626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981200" y="0"/>
            <a:ext cx="8229600" cy="381000"/>
          </a:xfrm>
        </p:spPr>
        <p:txBody>
          <a:bodyPr>
            <a:normAutofit fontScale="90000"/>
          </a:bodyPr>
          <a:lstStyle/>
          <a:p>
            <a:pPr algn="ctr" eaLnBrk="1" hangingPunct="1"/>
            <a:r>
              <a:rPr lang="en-US" altLang="en-US" sz="3200" b="1" i="1" dirty="0" smtClean="0">
                <a:solidFill>
                  <a:srgbClr val="0000FF"/>
                </a:solidFill>
                <a:latin typeface="Times New Roman" panose="02020603050405020304" pitchFamily="18" charset="0"/>
                <a:cs typeface="Times New Roman" panose="02020603050405020304" pitchFamily="18" charset="0"/>
              </a:rPr>
              <a:t>1.4 What </a:t>
            </a:r>
            <a:r>
              <a:rPr lang="en-US" altLang="en-US" sz="3200" b="1" i="1" dirty="0">
                <a:solidFill>
                  <a:srgbClr val="0000FF"/>
                </a:solidFill>
                <a:latin typeface="Times New Roman" panose="02020603050405020304" pitchFamily="18" charset="0"/>
                <a:cs typeface="Times New Roman" panose="02020603050405020304" pitchFamily="18" charset="0"/>
              </a:rPr>
              <a:t>is Data?</a:t>
            </a:r>
          </a:p>
        </p:txBody>
      </p:sp>
      <p:sp>
        <p:nvSpPr>
          <p:cNvPr id="6147" name="Rectangle 3"/>
          <p:cNvSpPr>
            <a:spLocks noGrp="1" noChangeArrowheads="1"/>
          </p:cNvSpPr>
          <p:nvPr>
            <p:ph idx="1"/>
          </p:nvPr>
        </p:nvSpPr>
        <p:spPr>
          <a:xfrm>
            <a:off x="145143" y="381000"/>
            <a:ext cx="11814628" cy="6553200"/>
          </a:xfrm>
        </p:spPr>
        <p:txBody>
          <a:bodyPr/>
          <a:lstStyle/>
          <a:p>
            <a:pPr algn="just" eaLnBrk="1" hangingPunct="1">
              <a:spcBef>
                <a:spcPct val="0"/>
              </a:spcBef>
              <a:buFont typeface="Wingdings" panose="05000000000000000000" pitchFamily="2" charset="2"/>
              <a:buChar char="Ø"/>
            </a:pPr>
            <a:r>
              <a:rPr lang="en-US" altLang="en-US" sz="3100" b="1" i="1" dirty="0">
                <a:latin typeface="Times New Roman" panose="02020603050405020304" pitchFamily="18" charset="0"/>
                <a:cs typeface="Times New Roman" panose="02020603050405020304" pitchFamily="18" charset="0"/>
              </a:rPr>
              <a:t>Data is a collection of raw, </a:t>
            </a:r>
            <a:r>
              <a:rPr lang="en-US" altLang="en-US" sz="3100" b="1" i="1" dirty="0">
                <a:solidFill>
                  <a:srgbClr val="990000"/>
                </a:solidFill>
                <a:latin typeface="Times New Roman" panose="02020603050405020304" pitchFamily="18" charset="0"/>
                <a:cs typeface="Times New Roman" panose="02020603050405020304" pitchFamily="18" charset="0"/>
              </a:rPr>
              <a:t>unorganized facts </a:t>
            </a:r>
            <a:r>
              <a:rPr lang="en-US" altLang="en-US" sz="3100" dirty="0">
                <a:latin typeface="Times New Roman" panose="02020603050405020304" pitchFamily="18" charset="0"/>
                <a:cs typeface="Times New Roman" panose="02020603050405020304" pitchFamily="18" charset="0"/>
              </a:rPr>
              <a:t>and </a:t>
            </a:r>
            <a:r>
              <a:rPr lang="en-US" altLang="en-US" sz="3100" b="1" i="1" dirty="0">
                <a:solidFill>
                  <a:srgbClr val="6600CC"/>
                </a:solidFill>
                <a:latin typeface="Times New Roman" panose="02020603050405020304" pitchFamily="18" charset="0"/>
                <a:cs typeface="Times New Roman" panose="02020603050405020304" pitchFamily="18" charset="0"/>
              </a:rPr>
              <a:t>details like text, observations, figures, symbols </a:t>
            </a:r>
            <a:r>
              <a:rPr lang="en-US" altLang="en-US" sz="3100" dirty="0">
                <a:latin typeface="Times New Roman" panose="02020603050405020304" pitchFamily="18" charset="0"/>
                <a:cs typeface="Times New Roman" panose="02020603050405020304" pitchFamily="18" charset="0"/>
              </a:rPr>
              <a:t>and </a:t>
            </a:r>
            <a:r>
              <a:rPr lang="en-US" altLang="en-US" sz="3100" b="1" i="1" dirty="0">
                <a:solidFill>
                  <a:srgbClr val="FF0000"/>
                </a:solidFill>
                <a:latin typeface="Times New Roman" panose="02020603050405020304" pitchFamily="18" charset="0"/>
                <a:cs typeface="Times New Roman" panose="02020603050405020304" pitchFamily="18" charset="0"/>
              </a:rPr>
              <a:t>description of things </a:t>
            </a:r>
            <a:r>
              <a:rPr lang="en-US" altLang="en-US" sz="3100" dirty="0">
                <a:latin typeface="Times New Roman" panose="02020603050405020304" pitchFamily="18" charset="0"/>
                <a:cs typeface="Times New Roman" panose="02020603050405020304" pitchFamily="18" charset="0"/>
              </a:rPr>
              <a:t>etc. </a:t>
            </a:r>
          </a:p>
          <a:p>
            <a:pPr algn="just" eaLnBrk="1" hangingPunct="1">
              <a:spcBef>
                <a:spcPct val="0"/>
              </a:spcBef>
              <a:buFont typeface="Wingdings" panose="05000000000000000000" pitchFamily="2" charset="2"/>
              <a:buChar char="§"/>
            </a:pPr>
            <a:r>
              <a:rPr lang="en-US" altLang="en-US" sz="3100" dirty="0">
                <a:latin typeface="Times New Roman" panose="02020603050405020304" pitchFamily="18" charset="0"/>
                <a:cs typeface="Times New Roman" panose="02020603050405020304" pitchFamily="18" charset="0"/>
              </a:rPr>
              <a:t>In other words, </a:t>
            </a:r>
            <a:r>
              <a:rPr lang="en-US" altLang="en-US" sz="3100" b="1" i="1" dirty="0">
                <a:solidFill>
                  <a:srgbClr val="0000FF"/>
                </a:solidFill>
                <a:latin typeface="Times New Roman" panose="02020603050405020304" pitchFamily="18" charset="0"/>
                <a:cs typeface="Times New Roman" panose="02020603050405020304" pitchFamily="18" charset="0"/>
              </a:rPr>
              <a:t>data does not carry any specific purpose</a:t>
            </a:r>
            <a:r>
              <a:rPr lang="en-US" altLang="en-US" sz="3100" dirty="0">
                <a:latin typeface="Times New Roman" panose="02020603050405020304" pitchFamily="18" charset="0"/>
                <a:cs typeface="Times New Roman" panose="02020603050405020304" pitchFamily="18" charset="0"/>
              </a:rPr>
              <a:t> and has </a:t>
            </a:r>
            <a:r>
              <a:rPr lang="en-US" altLang="en-US" sz="3100" b="1" i="1" dirty="0">
                <a:latin typeface="Times New Roman" panose="02020603050405020304" pitchFamily="18" charset="0"/>
                <a:cs typeface="Times New Roman" panose="02020603050405020304" pitchFamily="18" charset="0"/>
              </a:rPr>
              <a:t>no significance by itself</a:t>
            </a:r>
            <a:r>
              <a:rPr lang="en-US" altLang="en-US" sz="3100" dirty="0">
                <a:latin typeface="Times New Roman" panose="02020603050405020304" pitchFamily="18" charset="0"/>
                <a:cs typeface="Times New Roman" panose="02020603050405020304" pitchFamily="18" charset="0"/>
              </a:rPr>
              <a:t> unless it is connected to with certain business context.</a:t>
            </a:r>
          </a:p>
          <a:p>
            <a:pPr algn="just" eaLnBrk="1" hangingPunct="1">
              <a:spcBef>
                <a:spcPct val="0"/>
              </a:spcBef>
              <a:buFont typeface="Wingdings" panose="05000000000000000000" pitchFamily="2" charset="2"/>
              <a:buChar char="§"/>
            </a:pPr>
            <a:r>
              <a:rPr lang="en-US" altLang="en-US" sz="3100" dirty="0">
                <a:latin typeface="Times New Roman" panose="02020603050405020304" pitchFamily="18" charset="0"/>
                <a:cs typeface="Times New Roman" panose="02020603050405020304" pitchFamily="18" charset="0"/>
              </a:rPr>
              <a:t>Moreover, </a:t>
            </a:r>
            <a:r>
              <a:rPr lang="en-US" altLang="en-US" sz="3100" b="1" i="1" dirty="0">
                <a:solidFill>
                  <a:srgbClr val="D60093"/>
                </a:solidFill>
                <a:latin typeface="Times New Roman" panose="02020603050405020304" pitchFamily="18" charset="0"/>
                <a:cs typeface="Times New Roman" panose="02020603050405020304" pitchFamily="18" charset="0"/>
              </a:rPr>
              <a:t>data is measured in terms of </a:t>
            </a:r>
            <a:r>
              <a:rPr lang="en-US" altLang="en-US" sz="3100" b="1" i="1" dirty="0">
                <a:solidFill>
                  <a:srgbClr val="6600CC"/>
                </a:solidFill>
                <a:latin typeface="Times New Roman" panose="02020603050405020304" pitchFamily="18" charset="0"/>
                <a:cs typeface="Times New Roman" panose="02020603050405020304" pitchFamily="18" charset="0"/>
              </a:rPr>
              <a:t>bits</a:t>
            </a:r>
            <a:r>
              <a:rPr lang="en-US" altLang="en-US" sz="3100" b="1" i="1" dirty="0">
                <a:solidFill>
                  <a:srgbClr val="D60093"/>
                </a:solidFill>
                <a:latin typeface="Times New Roman" panose="02020603050405020304" pitchFamily="18" charset="0"/>
                <a:cs typeface="Times New Roman" panose="02020603050405020304" pitchFamily="18" charset="0"/>
              </a:rPr>
              <a:t> </a:t>
            </a:r>
            <a:r>
              <a:rPr lang="en-US" altLang="en-US" sz="3100" dirty="0">
                <a:latin typeface="Times New Roman" panose="02020603050405020304" pitchFamily="18" charset="0"/>
                <a:cs typeface="Times New Roman" panose="02020603050405020304" pitchFamily="18" charset="0"/>
              </a:rPr>
              <a:t>and </a:t>
            </a:r>
            <a:r>
              <a:rPr lang="en-US" altLang="en-US" sz="3100" b="1" i="1" dirty="0">
                <a:solidFill>
                  <a:srgbClr val="6600CC"/>
                </a:solidFill>
                <a:latin typeface="Times New Roman" panose="02020603050405020304" pitchFamily="18" charset="0"/>
                <a:cs typeface="Times New Roman" panose="02020603050405020304" pitchFamily="18" charset="0"/>
              </a:rPr>
              <a:t>bytes</a:t>
            </a:r>
            <a:r>
              <a:rPr lang="en-US" altLang="en-US" sz="3100" dirty="0">
                <a:latin typeface="Times New Roman" panose="02020603050405020304" pitchFamily="18" charset="0"/>
                <a:cs typeface="Times New Roman" panose="02020603050405020304" pitchFamily="18" charset="0"/>
              </a:rPr>
              <a:t> – which are </a:t>
            </a:r>
            <a:r>
              <a:rPr lang="en-US" altLang="en-US" sz="3100" b="1" i="1" dirty="0">
                <a:solidFill>
                  <a:srgbClr val="990000"/>
                </a:solidFill>
                <a:latin typeface="Times New Roman" panose="02020603050405020304" pitchFamily="18" charset="0"/>
                <a:cs typeface="Times New Roman" panose="02020603050405020304" pitchFamily="18" charset="0"/>
              </a:rPr>
              <a:t>basic units of information </a:t>
            </a:r>
            <a:r>
              <a:rPr lang="en-US" altLang="en-US" sz="3100" dirty="0">
                <a:latin typeface="Times New Roman" panose="02020603050405020304" pitchFamily="18" charset="0"/>
                <a:cs typeface="Times New Roman" panose="02020603050405020304" pitchFamily="18" charset="0"/>
              </a:rPr>
              <a:t>in the </a:t>
            </a:r>
            <a:r>
              <a:rPr lang="en-US" altLang="en-US" sz="3100" b="1" i="1" dirty="0">
                <a:latin typeface="Times New Roman" panose="02020603050405020304" pitchFamily="18" charset="0"/>
                <a:cs typeface="Times New Roman" panose="02020603050405020304" pitchFamily="18" charset="0"/>
              </a:rPr>
              <a:t>context of computer </a:t>
            </a:r>
            <a:r>
              <a:rPr lang="en-US" altLang="en-US" sz="3100" b="1" i="1" dirty="0">
                <a:solidFill>
                  <a:srgbClr val="6600CC"/>
                </a:solidFill>
                <a:latin typeface="Times New Roman" panose="02020603050405020304" pitchFamily="18" charset="0"/>
                <a:cs typeface="Times New Roman" panose="02020603050405020304" pitchFamily="18" charset="0"/>
              </a:rPr>
              <a:t>storage</a:t>
            </a:r>
            <a:r>
              <a:rPr lang="en-US" altLang="en-US" sz="3100" dirty="0">
                <a:latin typeface="Times New Roman" panose="02020603050405020304" pitchFamily="18" charset="0"/>
                <a:cs typeface="Times New Roman" panose="02020603050405020304" pitchFamily="18" charset="0"/>
              </a:rPr>
              <a:t> and </a:t>
            </a:r>
            <a:r>
              <a:rPr lang="en-US" altLang="en-US" sz="3100" b="1" i="1" dirty="0">
                <a:solidFill>
                  <a:srgbClr val="6600CC"/>
                </a:solidFill>
                <a:latin typeface="Times New Roman" panose="02020603050405020304" pitchFamily="18" charset="0"/>
                <a:cs typeface="Times New Roman" panose="02020603050405020304" pitchFamily="18" charset="0"/>
              </a:rPr>
              <a:t>processing</a:t>
            </a:r>
            <a:r>
              <a:rPr lang="en-US" altLang="en-US" sz="3100" dirty="0">
                <a:latin typeface="Times New Roman" panose="02020603050405020304" pitchFamily="18" charset="0"/>
                <a:cs typeface="Times New Roman" panose="02020603050405020304" pitchFamily="18" charset="0"/>
              </a:rPr>
              <a:t>.</a:t>
            </a:r>
          </a:p>
          <a:p>
            <a:pPr algn="just" eaLnBrk="1" hangingPunct="1">
              <a:spcBef>
                <a:spcPct val="0"/>
              </a:spcBef>
              <a:buFont typeface="Wingdings" panose="05000000000000000000" pitchFamily="2" charset="2"/>
              <a:buChar char="Ø"/>
            </a:pPr>
            <a:r>
              <a:rPr lang="en-US" altLang="en-US" sz="3100" dirty="0">
                <a:latin typeface="Times New Roman" panose="02020603050405020304" pitchFamily="18" charset="0"/>
                <a:cs typeface="Times New Roman" panose="02020603050405020304" pitchFamily="18" charset="0"/>
              </a:rPr>
              <a:t>Data are </a:t>
            </a:r>
            <a:r>
              <a:rPr lang="en-US" altLang="en-US" sz="3100" b="1" i="1" dirty="0">
                <a:solidFill>
                  <a:srgbClr val="0000FF"/>
                </a:solidFill>
                <a:latin typeface="Times New Roman" panose="02020603050405020304" pitchFamily="18" charset="0"/>
                <a:cs typeface="Times New Roman" panose="02020603050405020304" pitchFamily="18" charset="0"/>
              </a:rPr>
              <a:t>streams of raw facts </a:t>
            </a:r>
            <a:r>
              <a:rPr lang="en-US" altLang="en-US" sz="3100" b="1" i="1" dirty="0">
                <a:solidFill>
                  <a:srgbClr val="990000"/>
                </a:solidFill>
                <a:latin typeface="Times New Roman" panose="02020603050405020304" pitchFamily="18" charset="0"/>
                <a:cs typeface="Times New Roman" panose="02020603050405020304" pitchFamily="18" charset="0"/>
              </a:rPr>
              <a:t>representing events </a:t>
            </a:r>
            <a:r>
              <a:rPr lang="en-US" altLang="en-US" sz="3100" dirty="0">
                <a:latin typeface="Times New Roman" panose="02020603050405020304" pitchFamily="18" charset="0"/>
                <a:cs typeface="Times New Roman" panose="02020603050405020304" pitchFamily="18" charset="0"/>
              </a:rPr>
              <a:t>occurring in an </a:t>
            </a:r>
            <a:r>
              <a:rPr lang="en-US" altLang="en-US" sz="3100" b="1" i="1" dirty="0">
                <a:latin typeface="Times New Roman" panose="02020603050405020304" pitchFamily="18" charset="0"/>
                <a:cs typeface="Times New Roman" panose="02020603050405020304" pitchFamily="18" charset="0"/>
              </a:rPr>
              <a:t>organization</a:t>
            </a:r>
            <a:r>
              <a:rPr lang="en-US" altLang="en-US" sz="3100" dirty="0">
                <a:latin typeface="Times New Roman" panose="02020603050405020304" pitchFamily="18" charset="0"/>
                <a:cs typeface="Times New Roman" panose="02020603050405020304" pitchFamily="18" charset="0"/>
              </a:rPr>
              <a:t> or in the </a:t>
            </a:r>
            <a:r>
              <a:rPr lang="en-US" altLang="en-US" sz="3100" b="1" i="1" dirty="0">
                <a:latin typeface="Times New Roman" panose="02020603050405020304" pitchFamily="18" charset="0"/>
                <a:cs typeface="Times New Roman" panose="02020603050405020304" pitchFamily="18" charset="0"/>
              </a:rPr>
              <a:t>physical environment</a:t>
            </a:r>
            <a:r>
              <a:rPr lang="en-US" altLang="en-US" sz="3100" dirty="0">
                <a:latin typeface="Times New Roman" panose="02020603050405020304" pitchFamily="18" charset="0"/>
                <a:cs typeface="Times New Roman" panose="02020603050405020304" pitchFamily="18" charset="0"/>
              </a:rPr>
              <a:t> before they have been </a:t>
            </a:r>
            <a:r>
              <a:rPr lang="en-US" altLang="en-US" sz="3100" b="1" i="1" dirty="0">
                <a:solidFill>
                  <a:srgbClr val="FF0000"/>
                </a:solidFill>
                <a:latin typeface="Times New Roman" panose="02020603050405020304" pitchFamily="18" charset="0"/>
                <a:cs typeface="Times New Roman" panose="02020603050405020304" pitchFamily="18" charset="0"/>
              </a:rPr>
              <a:t>organized and arranged </a:t>
            </a:r>
            <a:r>
              <a:rPr lang="en-US" altLang="en-US" sz="3100" dirty="0">
                <a:latin typeface="Times New Roman" panose="02020603050405020304" pitchFamily="18" charset="0"/>
                <a:cs typeface="Times New Roman" panose="02020603050405020304" pitchFamily="18" charset="0"/>
              </a:rPr>
              <a:t>in to a form that </a:t>
            </a:r>
            <a:r>
              <a:rPr lang="en-US" altLang="en-US" sz="3100" b="1" i="1" dirty="0">
                <a:latin typeface="Times New Roman" panose="02020603050405020304" pitchFamily="18" charset="0"/>
                <a:cs typeface="Times New Roman" panose="02020603050405020304" pitchFamily="18" charset="0"/>
              </a:rPr>
              <a:t>people understand or use </a:t>
            </a:r>
            <a:r>
              <a:rPr lang="en-US" altLang="en-US" sz="3100" dirty="0">
                <a:latin typeface="Times New Roman" panose="02020603050405020304" pitchFamily="18" charset="0"/>
                <a:cs typeface="Times New Roman" panose="02020603050405020304" pitchFamily="18" charset="0"/>
              </a:rPr>
              <a:t>it</a:t>
            </a:r>
            <a:r>
              <a:rPr lang="en-US" altLang="en-US" sz="3100" dirty="0" smtClean="0">
                <a:latin typeface="Times New Roman" panose="02020603050405020304" pitchFamily="18" charset="0"/>
                <a:cs typeface="Times New Roman" panose="02020603050405020304" pitchFamily="18" charset="0"/>
              </a:rPr>
              <a:t>.</a:t>
            </a:r>
          </a:p>
          <a:p>
            <a:pPr algn="just">
              <a:spcBef>
                <a:spcPts val="0"/>
              </a:spcBef>
              <a:buFont typeface="Wingdings" panose="05000000000000000000" pitchFamily="2" charset="2"/>
              <a:buChar char="Ø"/>
              <a:defRPr/>
            </a:pPr>
            <a:r>
              <a:rPr lang="en-US" altLang="en-US" sz="3200" b="1" i="1" dirty="0">
                <a:latin typeface="Times New Roman" panose="02020603050405020304" pitchFamily="18" charset="0"/>
                <a:cs typeface="Times New Roman" panose="02020603050405020304" pitchFamily="18" charset="0"/>
              </a:rPr>
              <a:t>Example of Data</a:t>
            </a:r>
            <a:r>
              <a:rPr lang="en-US" altLang="en-US" sz="3200" b="1" dirty="0">
                <a:latin typeface="Times New Roman" panose="02020603050405020304" pitchFamily="18" charset="0"/>
                <a:cs typeface="Times New Roman" panose="02020603050405020304" pitchFamily="18" charset="0"/>
              </a:rPr>
              <a:t>:- </a:t>
            </a:r>
          </a:p>
          <a:p>
            <a:pPr algn="just">
              <a:spcBef>
                <a:spcPts val="0"/>
              </a:spcBef>
              <a:buFont typeface="Wingdings" panose="05000000000000000000" pitchFamily="2" charset="2"/>
              <a:buChar char="§"/>
              <a:defRPr/>
            </a:pPr>
            <a:r>
              <a:rPr lang="en-US" sz="3200" dirty="0">
                <a:latin typeface="Times New Roman" panose="02020603050405020304" pitchFamily="18" charset="0"/>
                <a:cs typeface="Times New Roman" panose="02020603050405020304" pitchFamily="18" charset="0"/>
              </a:rPr>
              <a:t>Each student's mid-exam score in a class is one piece of data.</a:t>
            </a:r>
          </a:p>
          <a:p>
            <a:pPr algn="just">
              <a:spcBef>
                <a:spcPts val="0"/>
              </a:spcBef>
              <a:buFont typeface="Wingdings" panose="05000000000000000000" pitchFamily="2" charset="2"/>
              <a:buChar char="§"/>
              <a:defRPr/>
            </a:pPr>
            <a:r>
              <a:rPr lang="en-US" sz="3200" dirty="0">
                <a:latin typeface="Times New Roman" panose="02020603050405020304" pitchFamily="18" charset="0"/>
                <a:cs typeface="Times New Roman" panose="02020603050405020304" pitchFamily="18" charset="0"/>
              </a:rPr>
              <a:t>A single customer’s sale at a restaurant is data</a:t>
            </a:r>
          </a:p>
          <a:p>
            <a:pPr marL="0" indent="0" algn="just" eaLnBrk="1" hangingPunct="1">
              <a:spcBef>
                <a:spcPct val="0"/>
              </a:spcBef>
              <a:buNone/>
            </a:pPr>
            <a:endParaRPr lang="en-US" altLang="en-US" sz="3100" dirty="0">
              <a:latin typeface="Times New Roman" panose="02020603050405020304" pitchFamily="18" charset="0"/>
              <a:cs typeface="Times New Roman" panose="02020603050405020304" pitchFamily="18" charset="0"/>
            </a:endParaRPr>
          </a:p>
        </p:txBody>
      </p:sp>
      <p:sp>
        <p:nvSpPr>
          <p:cNvPr id="61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FFCAF32-C19C-4776-A044-2A76F07CC52C}" type="slidenum">
              <a:rPr lang="en-US" altLang="en-US" sz="1200">
                <a:solidFill>
                  <a:srgbClr val="898989"/>
                </a:solidFill>
                <a:latin typeface="Arial" panose="020B0604020202020204" pitchFamily="34" charset="0"/>
              </a:rPr>
              <a:pPr>
                <a:spcBef>
                  <a:spcPct val="0"/>
                </a:spcBef>
                <a:buFontTx/>
                <a:buNone/>
              </a:pPr>
              <a:t>21</a:t>
            </a:fld>
            <a:endParaRPr lang="en-US" altLang="en-US" sz="1200">
              <a:solidFill>
                <a:srgbClr val="898989"/>
              </a:solidFill>
              <a:latin typeface="Arial" panose="020B0604020202020204" pitchFamily="34" charset="0"/>
            </a:endParaRPr>
          </a:p>
        </p:txBody>
      </p:sp>
    </p:spTree>
    <p:extLst>
      <p:ext uri="{BB962C8B-B14F-4D97-AF65-F5344CB8AC3E}">
        <p14:creationId xmlns:p14="http://schemas.microsoft.com/office/powerpoint/2010/main" val="387648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idx="1"/>
          </p:nvPr>
        </p:nvSpPr>
        <p:spPr>
          <a:xfrm>
            <a:off x="0" y="0"/>
            <a:ext cx="12192000" cy="6858000"/>
          </a:xfrm>
        </p:spPr>
        <p:txBody>
          <a:bodyPr>
            <a:normAutofit/>
          </a:bodyPr>
          <a:lstStyle/>
          <a:p>
            <a:pPr algn="just">
              <a:spcBef>
                <a:spcPts val="0"/>
              </a:spcBef>
              <a:buFont typeface="Wingdings" panose="05000000000000000000" pitchFamily="2" charset="2"/>
              <a:buChar char="Ø"/>
              <a:defRPr/>
            </a:pPr>
            <a:r>
              <a:rPr lang="en-US" altLang="en-US" sz="3600" b="1" u="sng" dirty="0" smtClean="0">
                <a:solidFill>
                  <a:srgbClr val="FF0000"/>
                </a:solidFill>
                <a:latin typeface="Times New Roman" panose="02020603050405020304" pitchFamily="18" charset="0"/>
                <a:cs typeface="Times New Roman" panose="02020603050405020304" pitchFamily="18" charset="0"/>
              </a:rPr>
              <a:t>Characteristics </a:t>
            </a:r>
            <a:r>
              <a:rPr lang="en-US" altLang="en-US" sz="3600" b="1" u="sng" dirty="0">
                <a:solidFill>
                  <a:srgbClr val="FF0000"/>
                </a:solidFill>
                <a:latin typeface="Times New Roman" panose="02020603050405020304" pitchFamily="18" charset="0"/>
                <a:cs typeface="Times New Roman" panose="02020603050405020304" pitchFamily="18" charset="0"/>
              </a:rPr>
              <a:t>of Data</a:t>
            </a:r>
          </a:p>
          <a:p>
            <a:pPr algn="just">
              <a:spcBef>
                <a:spcPts val="0"/>
              </a:spcBef>
              <a:buFont typeface="Wingdings" pitchFamily="2" charset="2"/>
              <a:buChar char="§"/>
              <a:defRPr/>
            </a:pPr>
            <a:r>
              <a:rPr lang="en-US" altLang="en-US" sz="3600" dirty="0">
                <a:latin typeface="Times New Roman" panose="02020603050405020304" pitchFamily="18" charset="0"/>
                <a:cs typeface="Times New Roman" panose="02020603050405020304" pitchFamily="18" charset="0"/>
              </a:rPr>
              <a:t>It is </a:t>
            </a:r>
            <a:r>
              <a:rPr lang="en-US" altLang="en-US" sz="3600" b="1" i="1" dirty="0">
                <a:latin typeface="Times New Roman" panose="02020603050405020304" pitchFamily="18" charset="0"/>
                <a:cs typeface="Times New Roman" panose="02020603050405020304" pitchFamily="18" charset="0"/>
              </a:rPr>
              <a:t>raw facts</a:t>
            </a:r>
            <a:r>
              <a:rPr lang="en-US" altLang="en-US" sz="3600" dirty="0">
                <a:latin typeface="Times New Roman" panose="02020603050405020304" pitchFamily="18" charset="0"/>
                <a:cs typeface="Times New Roman" panose="02020603050405020304" pitchFamily="18" charset="0"/>
              </a:rPr>
              <a:t>, it </a:t>
            </a:r>
            <a:r>
              <a:rPr lang="en-US" altLang="en-US" sz="3600" b="1" i="1" dirty="0">
                <a:latin typeface="Times New Roman" panose="02020603050405020304" pitchFamily="18" charset="0"/>
                <a:cs typeface="Times New Roman" panose="02020603050405020304" pitchFamily="18" charset="0"/>
              </a:rPr>
              <a:t>simply exists </a:t>
            </a:r>
            <a:r>
              <a:rPr lang="en-US" altLang="en-US" sz="3600" dirty="0">
                <a:latin typeface="Times New Roman" panose="02020603050405020304" pitchFamily="18" charset="0"/>
                <a:cs typeface="Times New Roman" panose="02020603050405020304" pitchFamily="18" charset="0"/>
              </a:rPr>
              <a:t>and has </a:t>
            </a:r>
            <a:r>
              <a:rPr lang="en-US" altLang="en-US" sz="3600" b="1" i="1" dirty="0">
                <a:latin typeface="Times New Roman" panose="02020603050405020304" pitchFamily="18" charset="0"/>
                <a:cs typeface="Times New Roman" panose="02020603050405020304" pitchFamily="18" charset="0"/>
              </a:rPr>
              <a:t>no significance beyond its existence</a:t>
            </a:r>
            <a:r>
              <a:rPr lang="en-US" altLang="en-US" sz="3600" dirty="0">
                <a:latin typeface="Times New Roman" panose="02020603050405020304" pitchFamily="18" charset="0"/>
                <a:cs typeface="Times New Roman" panose="02020603050405020304" pitchFamily="18" charset="0"/>
              </a:rPr>
              <a:t>.</a:t>
            </a:r>
          </a:p>
          <a:p>
            <a:pPr algn="just">
              <a:spcBef>
                <a:spcPts val="0"/>
              </a:spcBef>
              <a:buFont typeface="Wingdings" pitchFamily="2" charset="2"/>
              <a:buChar char="§"/>
              <a:defRPr/>
            </a:pPr>
            <a:r>
              <a:rPr lang="en-US" altLang="en-US" sz="3600" b="1" i="1" dirty="0">
                <a:solidFill>
                  <a:srgbClr val="0000FF"/>
                </a:solidFill>
                <a:latin typeface="Times New Roman" panose="02020603050405020304" pitchFamily="18" charset="0"/>
                <a:cs typeface="Times New Roman" panose="02020603050405020304" pitchFamily="18" charset="0"/>
              </a:rPr>
              <a:t>Can exist in any form</a:t>
            </a:r>
            <a:r>
              <a:rPr lang="en-US" altLang="en-US" sz="3600" dirty="0">
                <a:latin typeface="Times New Roman" panose="02020603050405020304" pitchFamily="18" charset="0"/>
                <a:cs typeface="Times New Roman" panose="02020603050405020304" pitchFamily="18" charset="0"/>
              </a:rPr>
              <a:t> (usable or non usable) but it </a:t>
            </a:r>
            <a:r>
              <a:rPr lang="en-US" altLang="en-US" sz="3600" b="1" i="1" dirty="0">
                <a:solidFill>
                  <a:srgbClr val="008000"/>
                </a:solidFill>
                <a:latin typeface="Times New Roman" panose="02020603050405020304" pitchFamily="18" charset="0"/>
                <a:cs typeface="Times New Roman" panose="02020603050405020304" pitchFamily="18" charset="0"/>
              </a:rPr>
              <a:t>doesn’t convey meaning by itself</a:t>
            </a:r>
          </a:p>
          <a:p>
            <a:pPr algn="just">
              <a:spcBef>
                <a:spcPts val="0"/>
              </a:spcBef>
              <a:buFont typeface="Wingdings" pitchFamily="2" charset="2"/>
              <a:buChar char="§"/>
              <a:defRPr/>
            </a:pPr>
            <a:r>
              <a:rPr lang="en-US" altLang="en-US" sz="3600" b="1" i="1" dirty="0">
                <a:latin typeface="Times New Roman" panose="02020603050405020304" pitchFamily="18" charset="0"/>
                <a:cs typeface="Times New Roman" panose="02020603050405020304" pitchFamily="18" charset="0"/>
              </a:rPr>
              <a:t>Represents a fact </a:t>
            </a:r>
            <a:r>
              <a:rPr lang="en-US" altLang="en-US" sz="3600" dirty="0">
                <a:latin typeface="Times New Roman" panose="02020603050405020304" pitchFamily="18" charset="0"/>
                <a:cs typeface="Times New Roman" panose="02020603050405020304" pitchFamily="18" charset="0"/>
              </a:rPr>
              <a:t>or </a:t>
            </a:r>
            <a:r>
              <a:rPr lang="en-US" altLang="en-US" sz="3600" b="1" i="1" dirty="0">
                <a:latin typeface="Times New Roman" panose="02020603050405020304" pitchFamily="18" charset="0"/>
                <a:cs typeface="Times New Roman" panose="02020603050405020304" pitchFamily="18" charset="0"/>
              </a:rPr>
              <a:t>statement of event</a:t>
            </a:r>
            <a:r>
              <a:rPr lang="en-US" altLang="en-US" sz="3600" dirty="0">
                <a:latin typeface="Times New Roman" panose="02020603050405020304" pitchFamily="18" charset="0"/>
                <a:cs typeface="Times New Roman" panose="02020603050405020304" pitchFamily="18" charset="0"/>
              </a:rPr>
              <a:t> without </a:t>
            </a:r>
            <a:r>
              <a:rPr lang="en-US" altLang="en-US" sz="3600" b="1" i="1" dirty="0">
                <a:solidFill>
                  <a:srgbClr val="FF0000"/>
                </a:solidFill>
                <a:latin typeface="Times New Roman" panose="02020603050405020304" pitchFamily="18" charset="0"/>
                <a:cs typeface="Times New Roman" panose="02020603050405020304" pitchFamily="18" charset="0"/>
              </a:rPr>
              <a:t>giving relation to other things</a:t>
            </a:r>
          </a:p>
          <a:p>
            <a:pPr algn="just">
              <a:spcBef>
                <a:spcPts val="0"/>
              </a:spcBef>
              <a:buFont typeface="Wingdings" panose="05000000000000000000" pitchFamily="2" charset="2"/>
              <a:buChar char="Ø"/>
              <a:defRPr/>
            </a:pPr>
            <a:r>
              <a:rPr lang="en-US" altLang="en-US" sz="3600" dirty="0">
                <a:latin typeface="Times New Roman" panose="02020603050405020304" pitchFamily="18" charset="0"/>
                <a:cs typeface="Times New Roman" panose="02020603050405020304" pitchFamily="18" charset="0"/>
              </a:rPr>
              <a:t>In </a:t>
            </a:r>
            <a:r>
              <a:rPr lang="en-US" altLang="en-US" sz="3600" b="1" i="1" dirty="0">
                <a:latin typeface="Times New Roman" panose="02020603050405020304" pitchFamily="18" charset="0"/>
                <a:cs typeface="Times New Roman" panose="02020603050405020304" pitchFamily="18" charset="0"/>
              </a:rPr>
              <a:t>general data </a:t>
            </a:r>
            <a:r>
              <a:rPr lang="en-US" altLang="en-US" sz="3600" dirty="0">
                <a:latin typeface="Times New Roman" panose="02020603050405020304" pitchFamily="18" charset="0"/>
                <a:cs typeface="Times New Roman" panose="02020603050405020304" pitchFamily="18" charset="0"/>
              </a:rPr>
              <a:t>are:</a:t>
            </a:r>
          </a:p>
          <a:p>
            <a:pPr lvl="1" algn="just">
              <a:spcBef>
                <a:spcPts val="0"/>
              </a:spcBef>
              <a:buFont typeface="Wingdings" panose="05000000000000000000" pitchFamily="2" charset="2"/>
              <a:buChar char="§"/>
              <a:defRPr/>
            </a:pPr>
            <a:r>
              <a:rPr lang="en-US" altLang="en-US" sz="3200" dirty="0" smtClean="0">
                <a:latin typeface="Times New Roman" panose="02020603050405020304" pitchFamily="18" charset="0"/>
                <a:cs typeface="Times New Roman" panose="02020603050405020304" pitchFamily="18" charset="0"/>
              </a:rPr>
              <a:t>Stored facts</a:t>
            </a:r>
          </a:p>
          <a:p>
            <a:pPr lvl="1" algn="just">
              <a:spcBef>
                <a:spcPts val="0"/>
              </a:spcBef>
              <a:buFont typeface="Wingdings" panose="05000000000000000000" pitchFamily="2" charset="2"/>
              <a:buChar char="§"/>
              <a:defRPr/>
            </a:pPr>
            <a:r>
              <a:rPr lang="en-US" altLang="en-US" sz="3200" dirty="0" smtClean="0">
                <a:latin typeface="Times New Roman" panose="02020603050405020304" pitchFamily="18" charset="0"/>
                <a:cs typeface="Times New Roman" panose="02020603050405020304" pitchFamily="18" charset="0"/>
              </a:rPr>
              <a:t>Inactive (they exist)</a:t>
            </a:r>
          </a:p>
          <a:p>
            <a:pPr lvl="1" algn="just">
              <a:spcBef>
                <a:spcPts val="0"/>
              </a:spcBef>
              <a:buFont typeface="Wingdings" panose="05000000000000000000" pitchFamily="2" charset="2"/>
              <a:buChar char="§"/>
              <a:defRPr/>
            </a:pPr>
            <a:r>
              <a:rPr lang="en-US" altLang="en-US" sz="3200" dirty="0" smtClean="0">
                <a:latin typeface="Times New Roman" panose="02020603050405020304" pitchFamily="18" charset="0"/>
                <a:cs typeface="Times New Roman" panose="02020603050405020304" pitchFamily="18" charset="0"/>
              </a:rPr>
              <a:t>Can be gathered from various sources (observation, experiment, surveying and etc.)</a:t>
            </a:r>
          </a:p>
        </p:txBody>
      </p:sp>
      <p:sp>
        <p:nvSpPr>
          <p:cNvPr id="717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C7BFFD7-3428-45B0-AD6E-D810D6A75280}" type="slidenum">
              <a:rPr lang="en-US" altLang="en-US" sz="1200">
                <a:solidFill>
                  <a:srgbClr val="898989"/>
                </a:solidFill>
                <a:latin typeface="Arial" panose="020B0604020202020204" pitchFamily="34" charset="0"/>
              </a:rPr>
              <a:pPr>
                <a:spcBef>
                  <a:spcPct val="0"/>
                </a:spcBef>
                <a:buFontTx/>
                <a:buNone/>
              </a:pPr>
              <a:t>22</a:t>
            </a:fld>
            <a:endParaRPr lang="en-US" altLang="en-US" sz="1200">
              <a:solidFill>
                <a:srgbClr val="898989"/>
              </a:solidFill>
              <a:latin typeface="Arial" panose="020B0604020202020204" pitchFamily="34" charset="0"/>
            </a:endParaRPr>
          </a:p>
        </p:txBody>
      </p:sp>
    </p:spTree>
    <p:extLst>
      <p:ext uri="{BB962C8B-B14F-4D97-AF65-F5344CB8AC3E}">
        <p14:creationId xmlns:p14="http://schemas.microsoft.com/office/powerpoint/2010/main" val="1929442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981200" y="0"/>
            <a:ext cx="8229600" cy="244475"/>
          </a:xfrm>
        </p:spPr>
        <p:txBody>
          <a:bodyPr>
            <a:normAutofit fontScale="90000"/>
          </a:bodyPr>
          <a:lstStyle/>
          <a:p>
            <a:pPr algn="ctr" eaLnBrk="1" hangingPunct="1"/>
            <a:r>
              <a:rPr lang="en-US" altLang="en-US" sz="3200" b="1" dirty="0">
                <a:solidFill>
                  <a:srgbClr val="FF0000"/>
                </a:solidFill>
                <a:latin typeface="Times New Roman" panose="02020603050405020304" pitchFamily="18" charset="0"/>
                <a:cs typeface="Times New Roman" panose="02020603050405020304" pitchFamily="18" charset="0"/>
              </a:rPr>
              <a:t>What is Information?</a:t>
            </a:r>
          </a:p>
        </p:txBody>
      </p:sp>
      <p:sp>
        <p:nvSpPr>
          <p:cNvPr id="8195" name="Rectangle 3"/>
          <p:cNvSpPr>
            <a:spLocks noGrp="1" noChangeArrowheads="1"/>
          </p:cNvSpPr>
          <p:nvPr>
            <p:ph idx="1"/>
          </p:nvPr>
        </p:nvSpPr>
        <p:spPr>
          <a:xfrm>
            <a:off x="0" y="244475"/>
            <a:ext cx="12192000" cy="6613525"/>
          </a:xfrm>
        </p:spPr>
        <p:txBody>
          <a:bodyPr>
            <a:noAutofit/>
          </a:bodyPr>
          <a:lstStyle/>
          <a:p>
            <a:pPr algn="just">
              <a:lnSpc>
                <a:spcPct val="100000"/>
              </a:lnSpc>
              <a:spcBef>
                <a:spcPts val="0"/>
              </a:spcBef>
              <a:buFont typeface="Wingdings" panose="05000000000000000000" pitchFamily="2" charset="2"/>
              <a:buChar char="Ø"/>
              <a:defRPr/>
            </a:pPr>
            <a:r>
              <a:rPr lang="en-US" b="1" i="1" dirty="0">
                <a:solidFill>
                  <a:srgbClr val="D60093"/>
                </a:solidFill>
                <a:latin typeface="Times New Roman" panose="02020603050405020304" pitchFamily="18" charset="0"/>
                <a:cs typeface="Times New Roman" panose="02020603050405020304" pitchFamily="18" charset="0"/>
              </a:rPr>
              <a:t>Information</a:t>
            </a:r>
            <a:r>
              <a:rPr lang="en-US" dirty="0">
                <a:latin typeface="Times New Roman" panose="02020603050405020304" pitchFamily="18" charset="0"/>
                <a:cs typeface="Times New Roman" panose="02020603050405020304" pitchFamily="18" charset="0"/>
              </a:rPr>
              <a:t> is the </a:t>
            </a:r>
            <a:r>
              <a:rPr lang="en-US" b="1" i="1" dirty="0">
                <a:solidFill>
                  <a:srgbClr val="6600CC"/>
                </a:solidFill>
                <a:latin typeface="Times New Roman" panose="02020603050405020304" pitchFamily="18" charset="0"/>
                <a:cs typeface="Times New Roman" panose="02020603050405020304" pitchFamily="18" charset="0"/>
              </a:rPr>
              <a:t>processed, organized </a:t>
            </a:r>
            <a:r>
              <a:rPr lang="en-US" dirty="0">
                <a:latin typeface="Times New Roman" panose="02020603050405020304" pitchFamily="18" charset="0"/>
                <a:cs typeface="Times New Roman" panose="02020603050405020304" pitchFamily="18" charset="0"/>
              </a:rPr>
              <a:t>and </a:t>
            </a:r>
            <a:r>
              <a:rPr lang="en-US" b="1" i="1" dirty="0">
                <a:solidFill>
                  <a:srgbClr val="6600CC"/>
                </a:solidFill>
                <a:latin typeface="Times New Roman" panose="02020603050405020304" pitchFamily="18" charset="0"/>
                <a:cs typeface="Times New Roman" panose="02020603050405020304" pitchFamily="18" charset="0"/>
              </a:rPr>
              <a:t>structured data </a:t>
            </a:r>
            <a:r>
              <a:rPr lang="en-US" dirty="0">
                <a:latin typeface="Times New Roman" panose="02020603050405020304" pitchFamily="18" charset="0"/>
                <a:cs typeface="Times New Roman" panose="02020603050405020304" pitchFamily="18" charset="0"/>
              </a:rPr>
              <a:t>that gives complete sense. </a:t>
            </a:r>
          </a:p>
          <a:p>
            <a:pPr algn="just">
              <a:lnSpc>
                <a:spcPct val="100000"/>
              </a:lnSpc>
              <a:spcBef>
                <a:spcPts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It provides </a:t>
            </a:r>
            <a:r>
              <a:rPr lang="en-US" b="1" i="1" dirty="0">
                <a:latin typeface="Times New Roman" panose="02020603050405020304" pitchFamily="18" charset="0"/>
                <a:cs typeface="Times New Roman" panose="02020603050405020304" pitchFamily="18" charset="0"/>
              </a:rPr>
              <a:t>context for data </a:t>
            </a:r>
            <a:r>
              <a:rPr lang="en-US" dirty="0">
                <a:latin typeface="Times New Roman" panose="02020603050405020304" pitchFamily="18" charset="0"/>
                <a:cs typeface="Times New Roman" panose="02020603050405020304" pitchFamily="18" charset="0"/>
              </a:rPr>
              <a:t>and </a:t>
            </a:r>
            <a:r>
              <a:rPr lang="en-US" b="1" i="1" dirty="0">
                <a:latin typeface="Times New Roman" panose="02020603050405020304" pitchFamily="18" charset="0"/>
                <a:cs typeface="Times New Roman" panose="02020603050405020304" pitchFamily="18" charset="0"/>
              </a:rPr>
              <a:t>enables decision making. </a:t>
            </a:r>
          </a:p>
          <a:p>
            <a:pPr algn="just">
              <a:lnSpc>
                <a:spcPct val="100000"/>
              </a:lnSpc>
              <a:spcBef>
                <a:spcPts val="0"/>
              </a:spcBef>
              <a:buFont typeface="Wingdings" panose="05000000000000000000" pitchFamily="2" charset="2"/>
              <a:buChar char="Ø"/>
              <a:defRPr/>
            </a:pPr>
            <a:r>
              <a:rPr lang="en-US" altLang="en-US" b="1" i="1" dirty="0">
                <a:solidFill>
                  <a:srgbClr val="6600CC"/>
                </a:solidFill>
                <a:latin typeface="Times New Roman" panose="02020603050405020304" pitchFamily="18" charset="0"/>
                <a:cs typeface="Times New Roman" panose="02020603050405020304" pitchFamily="18" charset="0"/>
              </a:rPr>
              <a:t>Information</a:t>
            </a:r>
            <a:r>
              <a:rPr lang="en-US" altLang="en-US" dirty="0">
                <a:latin typeface="Times New Roman" panose="02020603050405020304" pitchFamily="18" charset="0"/>
                <a:cs typeface="Times New Roman" panose="02020603050405020304" pitchFamily="18" charset="0"/>
              </a:rPr>
              <a:t> is a </a:t>
            </a:r>
            <a:r>
              <a:rPr lang="en-US" altLang="en-US" b="1" i="1" dirty="0">
                <a:solidFill>
                  <a:srgbClr val="FF0000"/>
                </a:solidFill>
                <a:latin typeface="Times New Roman" panose="02020603050405020304" pitchFamily="18" charset="0"/>
                <a:cs typeface="Times New Roman" panose="02020603050405020304" pitchFamily="18" charset="0"/>
              </a:rPr>
              <a:t>data</a:t>
            </a:r>
            <a:r>
              <a:rPr lang="en-US" altLang="en-US" dirty="0">
                <a:latin typeface="Times New Roman" panose="02020603050405020304" pitchFamily="18" charset="0"/>
                <a:cs typeface="Times New Roman" panose="02020603050405020304" pitchFamily="18" charset="0"/>
              </a:rPr>
              <a:t> that have been </a:t>
            </a:r>
            <a:r>
              <a:rPr lang="en-US" altLang="en-US" b="1" i="1" dirty="0">
                <a:latin typeface="Times New Roman" panose="02020603050405020304" pitchFamily="18" charset="0"/>
                <a:cs typeface="Times New Roman" panose="02020603050405020304" pitchFamily="18" charset="0"/>
              </a:rPr>
              <a:t>shaped into a form </a:t>
            </a:r>
            <a:r>
              <a:rPr lang="en-US" altLang="en-US" dirty="0">
                <a:latin typeface="Times New Roman" panose="02020603050405020304" pitchFamily="18" charset="0"/>
                <a:cs typeface="Times New Roman" panose="02020603050405020304" pitchFamily="18" charset="0"/>
              </a:rPr>
              <a:t>that is </a:t>
            </a:r>
            <a:r>
              <a:rPr lang="en-US" altLang="en-US" b="1" i="1" dirty="0">
                <a:solidFill>
                  <a:srgbClr val="008000"/>
                </a:solidFill>
                <a:latin typeface="Times New Roman" panose="02020603050405020304" pitchFamily="18" charset="0"/>
                <a:cs typeface="Times New Roman" panose="02020603050405020304" pitchFamily="18" charset="0"/>
              </a:rPr>
              <a:t>meaningful</a:t>
            </a:r>
            <a:r>
              <a:rPr lang="en-US" altLang="en-US" dirty="0">
                <a:latin typeface="Times New Roman" panose="02020603050405020304" pitchFamily="18" charset="0"/>
                <a:cs typeface="Times New Roman" panose="02020603050405020304" pitchFamily="18" charset="0"/>
              </a:rPr>
              <a:t> and </a:t>
            </a:r>
            <a:r>
              <a:rPr lang="en-US" altLang="en-US" b="1" i="1" dirty="0">
                <a:solidFill>
                  <a:srgbClr val="0000FF"/>
                </a:solidFill>
                <a:latin typeface="Times New Roman" panose="02020603050405020304" pitchFamily="18" charset="0"/>
                <a:cs typeface="Times New Roman" panose="02020603050405020304" pitchFamily="18" charset="0"/>
              </a:rPr>
              <a:t>useful to human beings</a:t>
            </a:r>
            <a:r>
              <a:rPr lang="en-US" altLang="en-US"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
              <a:defRPr/>
            </a:pPr>
            <a:r>
              <a:rPr lang="en-US" altLang="en-US" dirty="0">
                <a:latin typeface="Times New Roman" panose="02020603050405020304" pitchFamily="18" charset="0"/>
                <a:cs typeface="Times New Roman" panose="02020603050405020304" pitchFamily="18" charset="0"/>
              </a:rPr>
              <a:t>It provides </a:t>
            </a:r>
            <a:r>
              <a:rPr lang="en-US" altLang="en-US" b="1" i="1" dirty="0">
                <a:latin typeface="Times New Roman" panose="02020603050405020304" pitchFamily="18" charset="0"/>
                <a:cs typeface="Times New Roman" panose="02020603050405020304" pitchFamily="18" charset="0"/>
              </a:rPr>
              <a:t>answers</a:t>
            </a:r>
            <a:r>
              <a:rPr lang="en-US" altLang="en-US" dirty="0">
                <a:latin typeface="Times New Roman" panose="02020603050405020304" pitchFamily="18" charset="0"/>
                <a:cs typeface="Times New Roman" panose="02020603050405020304" pitchFamily="18" charset="0"/>
              </a:rPr>
              <a:t> to </a:t>
            </a:r>
            <a:r>
              <a:rPr lang="en-US" altLang="en-US" b="1" i="1" dirty="0">
                <a:solidFill>
                  <a:srgbClr val="FF0000"/>
                </a:solidFill>
                <a:latin typeface="Times New Roman" panose="02020603050405020304" pitchFamily="18" charset="0"/>
                <a:cs typeface="Times New Roman" panose="02020603050405020304" pitchFamily="18" charset="0"/>
              </a:rPr>
              <a:t>who, what and when questions</a:t>
            </a:r>
            <a:r>
              <a:rPr lang="en-US" altLang="en-US"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
              <a:defRPr/>
            </a:pPr>
            <a:r>
              <a:rPr lang="en-US" altLang="en-US" dirty="0">
                <a:latin typeface="Times New Roman" panose="02020603050405020304" pitchFamily="18" charset="0"/>
                <a:cs typeface="Times New Roman" panose="02020603050405020304" pitchFamily="18" charset="0"/>
              </a:rPr>
              <a:t>It is an </a:t>
            </a:r>
            <a:r>
              <a:rPr lang="en-US" altLang="en-US" b="1" i="1" dirty="0">
                <a:solidFill>
                  <a:srgbClr val="008000"/>
                </a:solidFill>
                <a:latin typeface="Times New Roman" panose="02020603050405020304" pitchFamily="18" charset="0"/>
                <a:cs typeface="Times New Roman" panose="02020603050405020304" pitchFamily="18" charset="0"/>
              </a:rPr>
              <a:t>understanding of data</a:t>
            </a:r>
            <a:r>
              <a:rPr lang="en-US" altLang="en-US" dirty="0">
                <a:latin typeface="Times New Roman" panose="02020603050405020304" pitchFamily="18" charset="0"/>
                <a:cs typeface="Times New Roman" panose="02020603050405020304" pitchFamily="18" charset="0"/>
              </a:rPr>
              <a:t>.</a:t>
            </a:r>
          </a:p>
          <a:p>
            <a:pPr algn="just">
              <a:lnSpc>
                <a:spcPct val="100000"/>
              </a:lnSpc>
              <a:spcBef>
                <a:spcPts val="0"/>
              </a:spcBef>
              <a:buFont typeface="Wingdings" panose="05000000000000000000" pitchFamily="2" charset="2"/>
              <a:buChar char="Ø"/>
              <a:defRPr/>
            </a:pPr>
            <a:r>
              <a:rPr lang="en-US" altLang="en-US" b="1" i="1" dirty="0">
                <a:latin typeface="Times New Roman" panose="02020603050405020304" pitchFamily="18" charset="0"/>
                <a:cs typeface="Times New Roman" panose="02020603050405020304" pitchFamily="18" charset="0"/>
              </a:rPr>
              <a:t>Generally </a:t>
            </a:r>
            <a:r>
              <a:rPr lang="en-US" altLang="en-US" b="1" i="1" dirty="0">
                <a:solidFill>
                  <a:srgbClr val="6600CC"/>
                </a:solidFill>
                <a:latin typeface="Times New Roman" panose="02020603050405020304" pitchFamily="18" charset="0"/>
                <a:cs typeface="Times New Roman" panose="02020603050405020304" pitchFamily="18" charset="0"/>
              </a:rPr>
              <a:t>information</a:t>
            </a:r>
            <a:r>
              <a:rPr lang="en-US" altLang="en-US" b="1" i="1" dirty="0">
                <a:latin typeface="Times New Roman" panose="02020603050405020304" pitchFamily="18" charset="0"/>
                <a:cs typeface="Times New Roman" panose="02020603050405020304" pitchFamily="18" charset="0"/>
              </a:rPr>
              <a:t> is</a:t>
            </a:r>
            <a:r>
              <a:rPr lang="en-US" altLang="en-US" dirty="0">
                <a:latin typeface="Times New Roman" panose="02020603050405020304" pitchFamily="18" charset="0"/>
                <a:cs typeface="Times New Roman" panose="02020603050405020304" pitchFamily="18" charset="0"/>
              </a:rPr>
              <a:t>:</a:t>
            </a:r>
          </a:p>
          <a:p>
            <a:pPr lvl="1" algn="just">
              <a:lnSpc>
                <a:spcPct val="100000"/>
              </a:lnSpc>
              <a:spcBef>
                <a:spcPts val="0"/>
              </a:spcBef>
              <a:buFont typeface="Wingdings" panose="05000000000000000000" pitchFamily="2" charset="2"/>
              <a:buChar char="§"/>
              <a:defRPr/>
            </a:pPr>
            <a:r>
              <a:rPr lang="en-US" altLang="en-US" sz="2800" dirty="0">
                <a:latin typeface="Times New Roman" panose="02020603050405020304" pitchFamily="18" charset="0"/>
                <a:cs typeface="Times New Roman" panose="02020603050405020304" pitchFamily="18" charset="0"/>
              </a:rPr>
              <a:t>Processed facts</a:t>
            </a:r>
          </a:p>
          <a:p>
            <a:pPr lvl="1" algn="just">
              <a:lnSpc>
                <a:spcPct val="100000"/>
              </a:lnSpc>
              <a:spcBef>
                <a:spcPts val="0"/>
              </a:spcBef>
              <a:buFont typeface="Wingdings" panose="05000000000000000000" pitchFamily="2" charset="2"/>
              <a:buChar char="§"/>
              <a:defRPr/>
            </a:pPr>
            <a:r>
              <a:rPr lang="en-US" altLang="en-US" sz="2800" dirty="0">
                <a:latin typeface="Times New Roman" panose="02020603050405020304" pitchFamily="18" charset="0"/>
                <a:cs typeface="Times New Roman" panose="02020603050405020304" pitchFamily="18" charset="0"/>
              </a:rPr>
              <a:t>Active (it enables doing)</a:t>
            </a:r>
          </a:p>
          <a:p>
            <a:pPr lvl="1" algn="just">
              <a:lnSpc>
                <a:spcPct val="100000"/>
              </a:lnSpc>
              <a:spcBef>
                <a:spcPts val="0"/>
              </a:spcBef>
              <a:buFont typeface="Wingdings" panose="05000000000000000000" pitchFamily="2" charset="2"/>
              <a:buChar char="§"/>
              <a:defRPr/>
            </a:pPr>
            <a:r>
              <a:rPr lang="en-US" altLang="en-US" sz="2800" dirty="0">
                <a:latin typeface="Times New Roman" panose="02020603050405020304" pitchFamily="18" charset="0"/>
                <a:cs typeface="Times New Roman" panose="02020603050405020304" pitchFamily="18" charset="0"/>
              </a:rPr>
              <a:t>Transformed from data</a:t>
            </a:r>
          </a:p>
          <a:p>
            <a:pPr algn="just">
              <a:lnSpc>
                <a:spcPct val="100000"/>
              </a:lnSpc>
              <a:spcBef>
                <a:spcPts val="0"/>
              </a:spcBef>
              <a:buFont typeface="Wingdings" panose="05000000000000000000" pitchFamily="2" charset="2"/>
              <a:buChar char="Ø"/>
            </a:pPr>
            <a:r>
              <a:rPr lang="en-US" altLang="en-US" b="1" i="1" dirty="0">
                <a:latin typeface="Times New Roman" panose="02020603050405020304" pitchFamily="18" charset="0"/>
                <a:cs typeface="Times New Roman" panose="02020603050405020304" pitchFamily="18" charset="0"/>
              </a:rPr>
              <a:t>Example of Data and Information:</a:t>
            </a:r>
          </a:p>
          <a:p>
            <a:pPr algn="just">
              <a:lnSpc>
                <a:spcPct val="100000"/>
              </a:lnSpc>
              <a:spcBef>
                <a:spcPts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Each student's mid-exam score is one piece of data but the average score in mid exam of a class or the entire department is information that can be derived from the given data.</a:t>
            </a:r>
          </a:p>
          <a:p>
            <a:pPr marL="0" indent="0" algn="just">
              <a:lnSpc>
                <a:spcPct val="100000"/>
              </a:lnSpc>
              <a:spcBef>
                <a:spcPts val="0"/>
              </a:spcBef>
              <a:buNone/>
              <a:defRPr/>
            </a:pPr>
            <a:endParaRPr lang="en-US" dirty="0">
              <a:latin typeface="Times New Roman" panose="02020603050405020304" pitchFamily="18" charset="0"/>
              <a:cs typeface="Times New Roman" panose="02020603050405020304" pitchFamily="18" charset="0"/>
            </a:endParaRPr>
          </a:p>
          <a:p>
            <a:pPr marL="0" indent="0" algn="just">
              <a:lnSpc>
                <a:spcPct val="100000"/>
              </a:lnSpc>
              <a:spcBef>
                <a:spcPts val="0"/>
              </a:spcBef>
              <a:buNone/>
              <a:defRPr/>
            </a:pPr>
            <a:endParaRPr lang="en-US" dirty="0">
              <a:latin typeface="Times New Roman" panose="02020603050405020304" pitchFamily="18" charset="0"/>
              <a:cs typeface="Times New Roman" panose="02020603050405020304" pitchFamily="18" charset="0"/>
            </a:endParaRPr>
          </a:p>
        </p:txBody>
      </p:sp>
      <p:sp>
        <p:nvSpPr>
          <p:cNvPr id="819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E59674B-DF45-461A-AE83-189FA1770255}" type="slidenum">
              <a:rPr lang="en-US" altLang="en-US" sz="1200">
                <a:solidFill>
                  <a:srgbClr val="898989"/>
                </a:solidFill>
                <a:latin typeface="Arial" panose="020B0604020202020204" pitchFamily="34" charset="0"/>
              </a:rPr>
              <a:pPr>
                <a:spcBef>
                  <a:spcPct val="0"/>
                </a:spcBef>
                <a:buFontTx/>
                <a:buNone/>
              </a:pPr>
              <a:t>23</a:t>
            </a:fld>
            <a:endParaRPr lang="en-US" altLang="en-US" sz="1200">
              <a:solidFill>
                <a:srgbClr val="898989"/>
              </a:solidFill>
              <a:latin typeface="Arial" panose="020B0604020202020204" pitchFamily="34" charset="0"/>
            </a:endParaRPr>
          </a:p>
        </p:txBody>
      </p:sp>
    </p:spTree>
    <p:extLst>
      <p:ext uri="{BB962C8B-B14F-4D97-AF65-F5344CB8AC3E}">
        <p14:creationId xmlns:p14="http://schemas.microsoft.com/office/powerpoint/2010/main" val="12989360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0" y="0"/>
            <a:ext cx="12192000" cy="6858000"/>
          </a:xfrm>
        </p:spPr>
        <p:txBody>
          <a:bodyPr>
            <a:noAutofit/>
          </a:bodyPr>
          <a:lstStyle/>
          <a:p>
            <a:pPr algn="just">
              <a:lnSpc>
                <a:spcPct val="120000"/>
              </a:lnSpc>
              <a:spcBef>
                <a:spcPct val="0"/>
              </a:spcBef>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A single customer’s sale at a restaurant is data –this becomes information when the business is able to identify the most popular or least popular dish.</a:t>
            </a:r>
          </a:p>
          <a:p>
            <a:pPr algn="just" eaLnBrk="1" hangingPunct="1">
              <a:lnSpc>
                <a:spcPct val="120000"/>
              </a:lnSpc>
              <a:spcBef>
                <a:spcPct val="0"/>
              </a:spcBef>
              <a:buFont typeface="Wingdings" panose="05000000000000000000" pitchFamily="2" charset="2"/>
              <a:buChar char="§"/>
            </a:pPr>
            <a:r>
              <a:rPr lang="en-US" altLang="en-US" sz="3200" dirty="0" smtClean="0">
                <a:latin typeface="Times New Roman" panose="02020603050405020304" pitchFamily="18" charset="0"/>
                <a:cs typeface="Times New Roman" panose="02020603050405020304" pitchFamily="18" charset="0"/>
              </a:rPr>
              <a:t>The </a:t>
            </a:r>
            <a:r>
              <a:rPr lang="en-US" altLang="en-US" sz="3200" dirty="0">
                <a:latin typeface="Times New Roman" panose="02020603050405020304" pitchFamily="18" charset="0"/>
                <a:cs typeface="Times New Roman" panose="02020603050405020304" pitchFamily="18" charset="0"/>
              </a:rPr>
              <a:t>number of visitors to a website by country is an example of data. Finding out that traffic from the U.S. is increasing while that from Australia is decreasing is meaningful information.</a:t>
            </a:r>
          </a:p>
          <a:p>
            <a:pPr algn="just" eaLnBrk="1" hangingPunct="1">
              <a:lnSpc>
                <a:spcPct val="120000"/>
              </a:lnSpc>
              <a:spcBef>
                <a:spcPct val="0"/>
              </a:spcBef>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The history of temperature readings all over the world for the past 100 years is data. If this data is organized and analyzed to find that global temperature is rising, then that is information</a:t>
            </a:r>
            <a:r>
              <a:rPr lang="en-US" altLang="en-US" sz="3200" dirty="0" smtClean="0">
                <a:latin typeface="Times New Roman" panose="02020603050405020304" pitchFamily="18" charset="0"/>
                <a:cs typeface="Times New Roman" panose="02020603050405020304" pitchFamily="18" charset="0"/>
              </a:rPr>
              <a:t>.</a:t>
            </a:r>
          </a:p>
          <a:p>
            <a:pPr algn="just">
              <a:lnSpc>
                <a:spcPct val="120000"/>
              </a:lnSpc>
              <a:spcBef>
                <a:spcPct val="0"/>
              </a:spcBef>
              <a:buFont typeface="Wingdings" panose="05000000000000000000" pitchFamily="2" charset="2"/>
              <a:buChar char="Ø"/>
            </a:pPr>
            <a:r>
              <a:rPr lang="en-US" altLang="en-US" sz="3200" b="1" i="1" dirty="0">
                <a:solidFill>
                  <a:srgbClr val="0000FF"/>
                </a:solidFill>
                <a:latin typeface="Times New Roman" panose="02020603050405020304" pitchFamily="18" charset="0"/>
                <a:cs typeface="Times New Roman" panose="02020603050405020304" pitchFamily="18" charset="0"/>
              </a:rPr>
              <a:t>Data</a:t>
            </a:r>
            <a:r>
              <a:rPr lang="en-US" altLang="en-US" sz="3200" i="1" dirty="0">
                <a:latin typeface="Times New Roman" panose="02020603050405020304" pitchFamily="18" charset="0"/>
                <a:cs typeface="Times New Roman" panose="02020603050405020304" pitchFamily="18" charset="0"/>
              </a:rPr>
              <a:t> </a:t>
            </a:r>
            <a:r>
              <a:rPr lang="en-US" altLang="en-US" sz="3200" dirty="0">
                <a:latin typeface="Times New Roman" panose="02020603050405020304" pitchFamily="18" charset="0"/>
                <a:cs typeface="Times New Roman" panose="02020603050405020304" pitchFamily="18" charset="0"/>
              </a:rPr>
              <a:t>and </a:t>
            </a:r>
            <a:r>
              <a:rPr lang="en-US" altLang="en-US" sz="3200" b="1" i="1" dirty="0">
                <a:solidFill>
                  <a:srgbClr val="0000FF"/>
                </a:solidFill>
                <a:latin typeface="Times New Roman" panose="02020603050405020304" pitchFamily="18" charset="0"/>
                <a:cs typeface="Times New Roman" panose="02020603050405020304" pitchFamily="18" charset="0"/>
              </a:rPr>
              <a:t>information</a:t>
            </a:r>
            <a:r>
              <a:rPr lang="en-US" altLang="en-US" sz="3200" i="1" dirty="0">
                <a:latin typeface="Times New Roman" panose="02020603050405020304" pitchFamily="18" charset="0"/>
                <a:cs typeface="Times New Roman" panose="02020603050405020304" pitchFamily="18" charset="0"/>
              </a:rPr>
              <a:t> </a:t>
            </a:r>
            <a:r>
              <a:rPr lang="en-US" altLang="en-US" sz="3200" dirty="0">
                <a:latin typeface="Times New Roman" panose="02020603050405020304" pitchFamily="18" charset="0"/>
                <a:cs typeface="Times New Roman" panose="02020603050405020304" pitchFamily="18" charset="0"/>
              </a:rPr>
              <a:t>are similar concepts, but they are </a:t>
            </a:r>
            <a:r>
              <a:rPr lang="en-US" altLang="en-US" sz="3200" b="1" i="1" dirty="0">
                <a:solidFill>
                  <a:srgbClr val="003300"/>
                </a:solidFill>
                <a:latin typeface="Times New Roman" panose="02020603050405020304" pitchFamily="18" charset="0"/>
                <a:cs typeface="Times New Roman" panose="02020603050405020304" pitchFamily="18" charset="0"/>
              </a:rPr>
              <a:t>not the same thing. </a:t>
            </a:r>
          </a:p>
        </p:txBody>
      </p:sp>
      <p:sp>
        <p:nvSpPr>
          <p:cNvPr id="921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0FC61C4-DE09-466F-9353-2B0C7BFCE354}" type="slidenum">
              <a:rPr lang="en-US" altLang="en-US" smtClean="0">
                <a:solidFill>
                  <a:srgbClr val="898989"/>
                </a:solidFill>
              </a:rPr>
              <a:pPr/>
              <a:t>24</a:t>
            </a:fld>
            <a:endParaRPr lang="en-US" altLang="en-US" smtClean="0">
              <a:solidFill>
                <a:srgbClr val="898989"/>
              </a:solidFill>
            </a:endParaRPr>
          </a:p>
        </p:txBody>
      </p:sp>
    </p:spTree>
    <p:extLst>
      <p:ext uri="{BB962C8B-B14F-4D97-AF65-F5344CB8AC3E}">
        <p14:creationId xmlns:p14="http://schemas.microsoft.com/office/powerpoint/2010/main" val="4708241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0" y="76200"/>
            <a:ext cx="12192000" cy="6781800"/>
          </a:xfrm>
        </p:spPr>
        <p:txBody>
          <a:bodyPr>
            <a:normAutofit lnSpcReduction="10000"/>
          </a:bodyPr>
          <a:lstStyle/>
          <a:p>
            <a:pPr algn="just">
              <a:lnSpc>
                <a:spcPct val="120000"/>
              </a:lnSpc>
              <a:spcBef>
                <a:spcPct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The </a:t>
            </a:r>
            <a:r>
              <a:rPr lang="en-US" altLang="en-US" b="1" i="1" dirty="0">
                <a:latin typeface="Times New Roman" panose="02020603050405020304" pitchFamily="18" charset="0"/>
                <a:cs typeface="Times New Roman" panose="02020603050405020304" pitchFamily="18" charset="0"/>
              </a:rPr>
              <a:t>main difference </a:t>
            </a:r>
            <a:r>
              <a:rPr lang="en-US" altLang="en-US" dirty="0">
                <a:latin typeface="Times New Roman" panose="02020603050405020304" pitchFamily="18" charset="0"/>
                <a:cs typeface="Times New Roman" panose="02020603050405020304" pitchFamily="18" charset="0"/>
              </a:rPr>
              <a:t>between </a:t>
            </a:r>
            <a:r>
              <a:rPr lang="en-US" altLang="en-US" b="1" i="1" dirty="0">
                <a:latin typeface="Times New Roman" panose="02020603050405020304" pitchFamily="18" charset="0"/>
                <a:cs typeface="Times New Roman" panose="02020603050405020304" pitchFamily="18" charset="0"/>
              </a:rPr>
              <a:t>data</a:t>
            </a:r>
            <a:r>
              <a:rPr lang="en-US" altLang="en-US" dirty="0">
                <a:latin typeface="Times New Roman" panose="02020603050405020304" pitchFamily="18" charset="0"/>
                <a:cs typeface="Times New Roman" panose="02020603050405020304" pitchFamily="18" charset="0"/>
              </a:rPr>
              <a:t> and </a:t>
            </a:r>
            <a:r>
              <a:rPr lang="en-US" altLang="en-US" b="1" i="1" dirty="0">
                <a:latin typeface="Times New Roman" panose="02020603050405020304" pitchFamily="18" charset="0"/>
                <a:cs typeface="Times New Roman" panose="02020603050405020304" pitchFamily="18" charset="0"/>
              </a:rPr>
              <a:t>information</a:t>
            </a:r>
            <a:r>
              <a:rPr lang="en-US" altLang="en-US" dirty="0">
                <a:latin typeface="Times New Roman" panose="02020603050405020304" pitchFamily="18" charset="0"/>
                <a:cs typeface="Times New Roman" panose="02020603050405020304" pitchFamily="18" charset="0"/>
              </a:rPr>
              <a:t> is that </a:t>
            </a:r>
            <a:r>
              <a:rPr lang="en-US" altLang="en-US" b="1" i="1" dirty="0">
                <a:solidFill>
                  <a:srgbClr val="6600CC"/>
                </a:solidFill>
                <a:latin typeface="Times New Roman" panose="02020603050405020304" pitchFamily="18" charset="0"/>
                <a:cs typeface="Times New Roman" panose="02020603050405020304" pitchFamily="18" charset="0"/>
              </a:rPr>
              <a:t>data</a:t>
            </a:r>
            <a:r>
              <a:rPr lang="en-US" altLang="en-US" b="1" i="1" dirty="0">
                <a:latin typeface="Times New Roman" panose="02020603050405020304" pitchFamily="18" charset="0"/>
                <a:cs typeface="Times New Roman" panose="02020603050405020304" pitchFamily="18" charset="0"/>
              </a:rPr>
              <a:t> are a </a:t>
            </a:r>
            <a:r>
              <a:rPr lang="en-US" altLang="en-US" b="1" i="1" dirty="0">
                <a:solidFill>
                  <a:srgbClr val="990000"/>
                </a:solidFill>
                <a:latin typeface="Times New Roman" panose="02020603050405020304" pitchFamily="18" charset="0"/>
                <a:cs typeface="Times New Roman" panose="02020603050405020304" pitchFamily="18" charset="0"/>
              </a:rPr>
              <a:t>part</a:t>
            </a:r>
            <a:r>
              <a:rPr lang="en-US" altLang="en-US" b="1" i="1"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and </a:t>
            </a:r>
            <a:r>
              <a:rPr lang="en-US" altLang="en-US" b="1" i="1" dirty="0">
                <a:solidFill>
                  <a:srgbClr val="6600CC"/>
                </a:solidFill>
                <a:latin typeface="Times New Roman" panose="02020603050405020304" pitchFamily="18" charset="0"/>
                <a:cs typeface="Times New Roman" panose="02020603050405020304" pitchFamily="18" charset="0"/>
              </a:rPr>
              <a:t>information</a:t>
            </a:r>
            <a:r>
              <a:rPr lang="en-US" altLang="en-US" dirty="0">
                <a:latin typeface="Times New Roman" panose="02020603050405020304" pitchFamily="18" charset="0"/>
                <a:cs typeface="Times New Roman" panose="02020603050405020304" pitchFamily="18" charset="0"/>
              </a:rPr>
              <a:t> is the </a:t>
            </a:r>
            <a:r>
              <a:rPr lang="en-US" altLang="en-US" b="1" i="1" dirty="0">
                <a:solidFill>
                  <a:srgbClr val="990000"/>
                </a:solidFill>
                <a:latin typeface="Times New Roman" panose="02020603050405020304" pitchFamily="18" charset="0"/>
                <a:cs typeface="Times New Roman" panose="02020603050405020304" pitchFamily="18" charset="0"/>
              </a:rPr>
              <a:t>whole</a:t>
            </a:r>
            <a:r>
              <a:rPr lang="en-US" altLang="en-US" dirty="0">
                <a:latin typeface="Times New Roman" panose="02020603050405020304" pitchFamily="18" charset="0"/>
                <a:cs typeface="Times New Roman" panose="02020603050405020304" pitchFamily="18" charset="0"/>
              </a:rPr>
              <a:t>.</a:t>
            </a:r>
          </a:p>
          <a:p>
            <a:pPr algn="just">
              <a:lnSpc>
                <a:spcPct val="120000"/>
              </a:lnSpc>
              <a:spcBef>
                <a:spcPct val="0"/>
              </a:spcBef>
              <a:buFont typeface="Wingdings" panose="05000000000000000000" pitchFamily="2" charset="2"/>
              <a:buChar char="Ø"/>
            </a:pPr>
            <a:r>
              <a:rPr lang="en-US" altLang="en-US" b="1" i="1" dirty="0">
                <a:solidFill>
                  <a:srgbClr val="FF0000"/>
                </a:solidFill>
                <a:latin typeface="Times New Roman" panose="02020603050405020304" pitchFamily="18" charset="0"/>
                <a:cs typeface="Times New Roman" panose="02020603050405020304" pitchFamily="18" charset="0"/>
              </a:rPr>
              <a:t>Data and Information is different in different fields of study</a:t>
            </a:r>
            <a:r>
              <a:rPr lang="en-US" altLang="en-US" dirty="0">
                <a:latin typeface="Times New Roman" panose="02020603050405020304" pitchFamily="18" charset="0"/>
                <a:cs typeface="Times New Roman" panose="02020603050405020304" pitchFamily="18" charset="0"/>
              </a:rPr>
              <a:t>: </a:t>
            </a:r>
          </a:p>
          <a:p>
            <a:pPr algn="just">
              <a:lnSpc>
                <a:spcPct val="120000"/>
              </a:lnSpc>
              <a:spcBef>
                <a:spcPct val="0"/>
              </a:spcBef>
              <a:buFont typeface="Wingdings" panose="05000000000000000000" pitchFamily="2" charset="2"/>
              <a:buChar char="§"/>
            </a:pPr>
            <a:r>
              <a:rPr lang="en-US" altLang="en-US" b="1" i="1" dirty="0">
                <a:latin typeface="Times New Roman" panose="02020603050405020304" pitchFamily="18" charset="0"/>
                <a:cs typeface="Times New Roman" panose="02020603050405020304" pitchFamily="18" charset="0"/>
              </a:rPr>
              <a:t>For Example:</a:t>
            </a:r>
          </a:p>
          <a:p>
            <a:pPr algn="just">
              <a:lnSpc>
                <a:spcPct val="120000"/>
              </a:lnSpc>
              <a:spcBef>
                <a:spcPct val="0"/>
              </a:spcBef>
              <a:buFont typeface="Wingdings" panose="05000000000000000000" pitchFamily="2" charset="2"/>
              <a:buChar char="Ø"/>
            </a:pPr>
            <a:r>
              <a:rPr lang="en-US" altLang="en-US" b="1" i="1" dirty="0">
                <a:solidFill>
                  <a:srgbClr val="990000"/>
                </a:solidFill>
                <a:latin typeface="Times New Roman" panose="02020603050405020304" pitchFamily="18" charset="0"/>
                <a:cs typeface="Times New Roman" panose="02020603050405020304" pitchFamily="18" charset="0"/>
              </a:rPr>
              <a:t>Data vs. Information in Computers</a:t>
            </a:r>
          </a:p>
          <a:p>
            <a:pPr algn="just">
              <a:lnSpc>
                <a:spcPct val="120000"/>
              </a:lnSpc>
              <a:spcBef>
                <a:spcPct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In the world of </a:t>
            </a:r>
            <a:r>
              <a:rPr lang="en-US" altLang="en-US" b="1" i="1" dirty="0">
                <a:latin typeface="Times New Roman" panose="02020603050405020304" pitchFamily="18" charset="0"/>
                <a:cs typeface="Times New Roman" panose="02020603050405020304" pitchFamily="18" charset="0"/>
                <a:hlinkClick r:id="rId2"/>
              </a:rPr>
              <a:t>computers</a:t>
            </a:r>
            <a:r>
              <a:rPr lang="en-US" altLang="en-US" b="1" i="1" dirty="0">
                <a:latin typeface="Times New Roman" panose="02020603050405020304" pitchFamily="18" charset="0"/>
                <a:cs typeface="Times New Roman" panose="02020603050405020304" pitchFamily="18" charset="0"/>
              </a:rPr>
              <a:t>, </a:t>
            </a:r>
            <a:r>
              <a:rPr lang="en-US" altLang="en-US" b="1" i="1" dirty="0">
                <a:solidFill>
                  <a:srgbClr val="008000"/>
                </a:solidFill>
                <a:latin typeface="Times New Roman" panose="02020603050405020304" pitchFamily="18" charset="0"/>
                <a:cs typeface="Times New Roman" panose="02020603050405020304" pitchFamily="18" charset="0"/>
              </a:rPr>
              <a:t>data</a:t>
            </a:r>
            <a:r>
              <a:rPr lang="en-US" altLang="en-US" b="1" i="1" dirty="0">
                <a:latin typeface="Times New Roman" panose="02020603050405020304" pitchFamily="18" charset="0"/>
                <a:cs typeface="Times New Roman" panose="02020603050405020304" pitchFamily="18" charset="0"/>
              </a:rPr>
              <a:t> is the </a:t>
            </a:r>
            <a:r>
              <a:rPr lang="en-US" altLang="en-US" b="1" i="1" dirty="0">
                <a:solidFill>
                  <a:srgbClr val="FF0000"/>
                </a:solidFill>
                <a:latin typeface="Times New Roman" panose="02020603050405020304" pitchFamily="18" charset="0"/>
                <a:cs typeface="Times New Roman" panose="02020603050405020304" pitchFamily="18" charset="0"/>
              </a:rPr>
              <a:t>input</a:t>
            </a:r>
            <a:r>
              <a:rPr lang="en-US" altLang="en-US" dirty="0">
                <a:latin typeface="Times New Roman" panose="02020603050405020304" pitchFamily="18" charset="0"/>
                <a:cs typeface="Times New Roman" panose="02020603050405020304" pitchFamily="18" charset="0"/>
              </a:rPr>
              <a:t>, or what you </a:t>
            </a:r>
            <a:r>
              <a:rPr lang="en-US" altLang="en-US" b="1" i="1" dirty="0">
                <a:solidFill>
                  <a:srgbClr val="6600CC"/>
                </a:solidFill>
                <a:latin typeface="Times New Roman" panose="02020603050405020304" pitchFamily="18" charset="0"/>
                <a:cs typeface="Times New Roman" panose="02020603050405020304" pitchFamily="18" charset="0"/>
              </a:rPr>
              <a:t>tell the computer to do or save</a:t>
            </a:r>
            <a:r>
              <a:rPr lang="en-US" altLang="en-US" dirty="0">
                <a:latin typeface="Times New Roman" panose="02020603050405020304" pitchFamily="18" charset="0"/>
                <a:cs typeface="Times New Roman" panose="02020603050405020304" pitchFamily="18" charset="0"/>
              </a:rPr>
              <a:t>. </a:t>
            </a:r>
            <a:r>
              <a:rPr lang="en-US" altLang="en-US" b="1" i="1" dirty="0">
                <a:solidFill>
                  <a:srgbClr val="990000"/>
                </a:solidFill>
                <a:latin typeface="Times New Roman" panose="02020603050405020304" pitchFamily="18" charset="0"/>
                <a:cs typeface="Times New Roman" panose="02020603050405020304" pitchFamily="18" charset="0"/>
              </a:rPr>
              <a:t>Information</a:t>
            </a:r>
            <a:r>
              <a:rPr lang="en-US" altLang="en-US" dirty="0">
                <a:latin typeface="Times New Roman" panose="02020603050405020304" pitchFamily="18" charset="0"/>
                <a:cs typeface="Times New Roman" panose="02020603050405020304" pitchFamily="18" charset="0"/>
              </a:rPr>
              <a:t> is the </a:t>
            </a:r>
            <a:r>
              <a:rPr lang="en-US" altLang="en-US" b="1" i="1" dirty="0">
                <a:solidFill>
                  <a:srgbClr val="FF0000"/>
                </a:solidFill>
                <a:latin typeface="Times New Roman" panose="02020603050405020304" pitchFamily="18" charset="0"/>
                <a:cs typeface="Times New Roman" panose="02020603050405020304" pitchFamily="18" charset="0"/>
              </a:rPr>
              <a:t>output</a:t>
            </a:r>
            <a:r>
              <a:rPr lang="en-US" altLang="en-US" dirty="0">
                <a:latin typeface="Times New Roman" panose="02020603050405020304" pitchFamily="18" charset="0"/>
                <a:cs typeface="Times New Roman" panose="02020603050405020304" pitchFamily="18" charset="0"/>
              </a:rPr>
              <a:t>, or how the </a:t>
            </a:r>
            <a:r>
              <a:rPr lang="en-US" altLang="en-US" b="1" i="1" dirty="0">
                <a:latin typeface="Times New Roman" panose="02020603050405020304" pitchFamily="18" charset="0"/>
                <a:cs typeface="Times New Roman" panose="02020603050405020304" pitchFamily="18" charset="0"/>
              </a:rPr>
              <a:t>computer interprets your data </a:t>
            </a:r>
            <a:r>
              <a:rPr lang="en-US" altLang="en-US" dirty="0">
                <a:latin typeface="Times New Roman" panose="02020603050405020304" pitchFamily="18" charset="0"/>
                <a:cs typeface="Times New Roman" panose="02020603050405020304" pitchFamily="18" charset="0"/>
              </a:rPr>
              <a:t>and </a:t>
            </a:r>
            <a:r>
              <a:rPr lang="en-US" altLang="en-US" b="1" i="1" dirty="0">
                <a:solidFill>
                  <a:srgbClr val="6600CC"/>
                </a:solidFill>
                <a:latin typeface="Times New Roman" panose="02020603050405020304" pitchFamily="18" charset="0"/>
                <a:cs typeface="Times New Roman" panose="02020603050405020304" pitchFamily="18" charset="0"/>
              </a:rPr>
              <a:t>shows you the requested action or directive</a:t>
            </a:r>
            <a:r>
              <a:rPr lang="en-US" altLang="en-US" dirty="0">
                <a:latin typeface="Times New Roman" panose="02020603050405020304" pitchFamily="18" charset="0"/>
                <a:cs typeface="Times New Roman" panose="02020603050405020304" pitchFamily="18" charset="0"/>
              </a:rPr>
              <a:t>. </a:t>
            </a:r>
          </a:p>
          <a:p>
            <a:pPr algn="just">
              <a:lnSpc>
                <a:spcPct val="120000"/>
              </a:lnSpc>
              <a:spcBef>
                <a:spcPct val="0"/>
              </a:spcBef>
              <a:buFont typeface="Wingdings" panose="05000000000000000000" pitchFamily="2" charset="2"/>
              <a:buChar char="Ø"/>
            </a:pPr>
            <a:r>
              <a:rPr lang="en-US" altLang="en-US" b="1" i="1" dirty="0">
                <a:solidFill>
                  <a:srgbClr val="990000"/>
                </a:solidFill>
                <a:latin typeface="Times New Roman" panose="02020603050405020304" pitchFamily="18" charset="0"/>
                <a:cs typeface="Times New Roman" panose="02020603050405020304" pitchFamily="18" charset="0"/>
              </a:rPr>
              <a:t>Data vs. Information in Statistics</a:t>
            </a:r>
          </a:p>
          <a:p>
            <a:pPr algn="just">
              <a:lnSpc>
                <a:spcPct val="120000"/>
              </a:lnSpc>
              <a:spcBef>
                <a:spcPct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In the world of </a:t>
            </a:r>
            <a:r>
              <a:rPr lang="en-US" altLang="en-US" b="1" i="1" dirty="0">
                <a:latin typeface="Times New Roman" panose="02020603050405020304" pitchFamily="18" charset="0"/>
                <a:cs typeface="Times New Roman" panose="02020603050405020304" pitchFamily="18" charset="0"/>
                <a:hlinkClick r:id="rId3"/>
              </a:rPr>
              <a:t>statistics</a:t>
            </a:r>
            <a:r>
              <a:rPr lang="en-US" altLang="en-US" b="1" i="1" dirty="0">
                <a:latin typeface="Times New Roman" panose="02020603050405020304" pitchFamily="18" charset="0"/>
                <a:cs typeface="Times New Roman" panose="02020603050405020304" pitchFamily="18" charset="0"/>
              </a:rPr>
              <a:t>, data </a:t>
            </a:r>
            <a:r>
              <a:rPr lang="en-US" altLang="en-US" dirty="0">
                <a:latin typeface="Times New Roman" panose="02020603050405020304" pitchFamily="18" charset="0"/>
                <a:cs typeface="Times New Roman" panose="02020603050405020304" pitchFamily="18" charset="0"/>
              </a:rPr>
              <a:t>is still defined </a:t>
            </a:r>
            <a:r>
              <a:rPr lang="en-US" altLang="en-US" b="1" i="1" dirty="0">
                <a:solidFill>
                  <a:srgbClr val="003300"/>
                </a:solidFill>
                <a:latin typeface="Times New Roman" panose="02020603050405020304" pitchFamily="18" charset="0"/>
                <a:cs typeface="Times New Roman" panose="02020603050405020304" pitchFamily="18" charset="0"/>
              </a:rPr>
              <a:t>as raw information</a:t>
            </a:r>
            <a:r>
              <a:rPr lang="en-US" altLang="en-US" dirty="0">
                <a:latin typeface="Times New Roman" panose="02020603050405020304" pitchFamily="18" charset="0"/>
                <a:cs typeface="Times New Roman" panose="02020603050405020304" pitchFamily="18" charset="0"/>
              </a:rPr>
              <a:t>, but the term </a:t>
            </a:r>
            <a:r>
              <a:rPr lang="en-US" altLang="en-US" b="1" i="1" dirty="0">
                <a:latin typeface="Times New Roman" panose="02020603050405020304" pitchFamily="18" charset="0"/>
                <a:cs typeface="Times New Roman" panose="02020603050405020304" pitchFamily="18" charset="0"/>
              </a:rPr>
              <a:t>statistics</a:t>
            </a:r>
            <a:r>
              <a:rPr lang="en-US" altLang="en-US" dirty="0">
                <a:latin typeface="Times New Roman" panose="02020603050405020304" pitchFamily="18" charset="0"/>
                <a:cs typeface="Times New Roman" panose="02020603050405020304" pitchFamily="18" charset="0"/>
              </a:rPr>
              <a:t> is often used in </a:t>
            </a:r>
            <a:r>
              <a:rPr lang="en-US" altLang="en-US" b="1" i="1" dirty="0">
                <a:solidFill>
                  <a:srgbClr val="FF0000"/>
                </a:solidFill>
                <a:latin typeface="Times New Roman" panose="02020603050405020304" pitchFamily="18" charset="0"/>
                <a:cs typeface="Times New Roman" panose="02020603050405020304" pitchFamily="18" charset="0"/>
              </a:rPr>
              <a:t>place of information</a:t>
            </a:r>
            <a:r>
              <a:rPr lang="en-US" altLang="en-US" dirty="0">
                <a:latin typeface="Times New Roman" panose="02020603050405020304" pitchFamily="18" charset="0"/>
                <a:cs typeface="Times New Roman" panose="02020603050405020304" pitchFamily="18" charset="0"/>
              </a:rPr>
              <a:t>. The </a:t>
            </a:r>
            <a:r>
              <a:rPr lang="en-US" altLang="en-US" b="1" i="1" dirty="0">
                <a:latin typeface="Times New Roman" panose="02020603050405020304" pitchFamily="18" charset="0"/>
                <a:cs typeface="Times New Roman" panose="02020603050405020304" pitchFamily="18" charset="0"/>
              </a:rPr>
              <a:t>statistics</a:t>
            </a:r>
            <a:r>
              <a:rPr lang="en-US" altLang="en-US" dirty="0">
                <a:latin typeface="Times New Roman" panose="02020603050405020304" pitchFamily="18" charset="0"/>
                <a:cs typeface="Times New Roman" panose="02020603050405020304" pitchFamily="18" charset="0"/>
              </a:rPr>
              <a:t> </a:t>
            </a:r>
            <a:r>
              <a:rPr lang="en-US" altLang="en-US" b="1" i="1" dirty="0">
                <a:solidFill>
                  <a:srgbClr val="6600CC"/>
                </a:solidFill>
                <a:latin typeface="Times New Roman" panose="02020603050405020304" pitchFamily="18" charset="0"/>
                <a:cs typeface="Times New Roman" panose="02020603050405020304" pitchFamily="18" charset="0"/>
              </a:rPr>
              <a:t>interpret and summarize the data</a:t>
            </a:r>
            <a:r>
              <a:rPr lang="en-US" altLang="en-US" dirty="0">
                <a:latin typeface="Times New Roman" panose="02020603050405020304" pitchFamily="18" charset="0"/>
                <a:cs typeface="Times New Roman" panose="02020603050405020304" pitchFamily="18" charset="0"/>
              </a:rPr>
              <a:t>. </a:t>
            </a:r>
          </a:p>
          <a:p>
            <a:pPr algn="just">
              <a:lnSpc>
                <a:spcPct val="120000"/>
              </a:lnSpc>
              <a:spcBef>
                <a:spcPct val="0"/>
              </a:spcBef>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The following </a:t>
            </a:r>
            <a:r>
              <a:rPr lang="en-US" altLang="en-US" b="1" i="1" dirty="0">
                <a:latin typeface="Times New Roman" panose="02020603050405020304" pitchFamily="18" charset="0"/>
                <a:cs typeface="Times New Roman" panose="02020603050405020304" pitchFamily="18" charset="0"/>
              </a:rPr>
              <a:t>table shows how </a:t>
            </a:r>
            <a:r>
              <a:rPr lang="en-US" altLang="en-US" b="1" i="1" dirty="0">
                <a:solidFill>
                  <a:srgbClr val="000099"/>
                </a:solidFill>
                <a:latin typeface="Times New Roman" panose="02020603050405020304" pitchFamily="18" charset="0"/>
                <a:cs typeface="Times New Roman" panose="02020603050405020304" pitchFamily="18" charset="0"/>
              </a:rPr>
              <a:t>data and information </a:t>
            </a:r>
            <a:r>
              <a:rPr lang="en-US" altLang="en-US" dirty="0">
                <a:latin typeface="Times New Roman" panose="02020603050405020304" pitchFamily="18" charset="0"/>
                <a:cs typeface="Times New Roman" panose="02020603050405020304" pitchFamily="18" charset="0"/>
              </a:rPr>
              <a:t>differ through definitions in general:</a:t>
            </a:r>
          </a:p>
          <a:p>
            <a:pPr algn="just">
              <a:lnSpc>
                <a:spcPct val="120000"/>
              </a:lnSpc>
              <a:spcBef>
                <a:spcPct val="0"/>
              </a:spcBef>
            </a:pPr>
            <a:endParaRPr lang="en-US" altLang="en-US" dirty="0">
              <a:latin typeface="Times New Roman" panose="02020603050405020304" pitchFamily="18" charset="0"/>
              <a:cs typeface="Times New Roman" panose="02020603050405020304" pitchFamily="18" charset="0"/>
            </a:endParaRPr>
          </a:p>
          <a:p>
            <a:pPr marL="0" indent="0" algn="just">
              <a:lnSpc>
                <a:spcPct val="120000"/>
              </a:lnSpc>
              <a:spcBef>
                <a:spcPct val="0"/>
              </a:spcBef>
              <a:buNone/>
            </a:pPr>
            <a:endParaRPr lang="en-US" altLang="en-US" dirty="0">
              <a:latin typeface="Times New Roman" panose="02020603050405020304" pitchFamily="18" charset="0"/>
              <a:cs typeface="Times New Roman" panose="02020603050405020304" pitchFamily="18" charset="0"/>
            </a:endParaRPr>
          </a:p>
          <a:p>
            <a:pPr>
              <a:spcBef>
                <a:spcPct val="0"/>
              </a:spcBef>
            </a:pPr>
            <a:endParaRPr lang="en-US" altLang="en-US" sz="2600" dirty="0">
              <a:latin typeface="Times New Roman" panose="02020603050405020304" pitchFamily="18" charset="0"/>
              <a:cs typeface="Times New Roman" panose="02020603050405020304" pitchFamily="18" charset="0"/>
            </a:endParaRPr>
          </a:p>
        </p:txBody>
      </p:sp>
      <p:sp>
        <p:nvSpPr>
          <p:cNvPr id="1024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10EAFA9-04F1-4FB9-ABB7-62BA921210EE}" type="slidenum">
              <a:rPr lang="en-US" altLang="en-US" smtClean="0">
                <a:solidFill>
                  <a:srgbClr val="898989"/>
                </a:solidFill>
              </a:rPr>
              <a:pPr/>
              <a:t>25</a:t>
            </a:fld>
            <a:endParaRPr lang="en-US" altLang="en-US" smtClean="0">
              <a:solidFill>
                <a:srgbClr val="898989"/>
              </a:solidFill>
            </a:endParaRPr>
          </a:p>
        </p:txBody>
      </p:sp>
    </p:spTree>
    <p:extLst>
      <p:ext uri="{BB962C8B-B14F-4D97-AF65-F5344CB8AC3E}">
        <p14:creationId xmlns:p14="http://schemas.microsoft.com/office/powerpoint/2010/main" val="56550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981200" y="-1"/>
            <a:ext cx="8229600" cy="457201"/>
          </a:xfrm>
        </p:spPr>
        <p:txBody>
          <a:bodyPr>
            <a:normAutofit fontScale="90000"/>
          </a:bodyPr>
          <a:lstStyle/>
          <a:p>
            <a:pPr algn="ctr" eaLnBrk="1" hangingPunct="1"/>
            <a:r>
              <a:rPr lang="en-US" altLang="zh-CN" sz="3200" b="1" dirty="0">
                <a:solidFill>
                  <a:srgbClr val="FF0000"/>
                </a:solidFill>
                <a:latin typeface="Times New Roman" panose="02020603050405020304" pitchFamily="18" charset="0"/>
                <a:cs typeface="Times New Roman" panose="02020603050405020304" pitchFamily="18" charset="0"/>
              </a:rPr>
              <a:t>Data Vs Information</a:t>
            </a:r>
            <a:endParaRPr lang="en-US" altLang="en-US"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26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77FC076-EA96-41CF-B2D8-93CFA556767B}" type="slidenum">
              <a:rPr lang="en-US" altLang="en-US" sz="1200">
                <a:solidFill>
                  <a:srgbClr val="898989"/>
                </a:solidFill>
                <a:latin typeface="Arial" panose="020B0604020202020204" pitchFamily="34" charset="0"/>
              </a:rPr>
              <a:pPr>
                <a:spcBef>
                  <a:spcPct val="0"/>
                </a:spcBef>
                <a:buFontTx/>
                <a:buNone/>
              </a:pPr>
              <a:t>26</a:t>
            </a:fld>
            <a:endParaRPr lang="en-US" altLang="en-US" sz="1200">
              <a:solidFill>
                <a:srgbClr val="898989"/>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91226300"/>
              </p:ext>
            </p:extLst>
          </p:nvPr>
        </p:nvGraphicFramePr>
        <p:xfrm>
          <a:off x="0" y="457201"/>
          <a:ext cx="12192000" cy="6264273"/>
        </p:xfrm>
        <a:graphic>
          <a:graphicData uri="http://schemas.openxmlformats.org/drawingml/2006/table">
            <a:tbl>
              <a:tblPr firstRow="1" bandRow="1">
                <a:tableStyleId>{5C22544A-7EE6-4342-B048-85BDC9FD1C3A}</a:tableStyleId>
              </a:tblPr>
              <a:tblGrid>
                <a:gridCol w="5297714">
                  <a:extLst>
                    <a:ext uri="{9D8B030D-6E8A-4147-A177-3AD203B41FA5}">
                      <a16:colId xmlns:a16="http://schemas.microsoft.com/office/drawing/2014/main" val="20000"/>
                    </a:ext>
                  </a:extLst>
                </a:gridCol>
                <a:gridCol w="6894286">
                  <a:extLst>
                    <a:ext uri="{9D8B030D-6E8A-4147-A177-3AD203B41FA5}">
                      <a16:colId xmlns:a16="http://schemas.microsoft.com/office/drawing/2014/main" val="20001"/>
                    </a:ext>
                  </a:extLst>
                </a:gridCol>
              </a:tblGrid>
              <a:tr h="634496">
                <a:tc>
                  <a:txBody>
                    <a:bodyPr/>
                    <a:lstStyle/>
                    <a:p>
                      <a:pPr algn="ctr">
                        <a:lnSpc>
                          <a:spcPct val="100000"/>
                        </a:lnSpc>
                      </a:pPr>
                      <a:r>
                        <a:rPr lang="en-US" sz="2400" b="1" i="1" dirty="0" smtClean="0">
                          <a:solidFill>
                            <a:schemeClr val="bg1">
                              <a:lumMod val="95000"/>
                            </a:schemeClr>
                          </a:solidFill>
                          <a:latin typeface="Times New Roman" panose="02020603050405020304" pitchFamily="18" charset="0"/>
                          <a:cs typeface="Times New Roman" panose="02020603050405020304" pitchFamily="18" charset="0"/>
                        </a:rPr>
                        <a:t>Data</a:t>
                      </a:r>
                      <a:endParaRPr lang="en-US" sz="2400" b="1" i="1" dirty="0">
                        <a:solidFill>
                          <a:schemeClr val="bg1">
                            <a:lumMod val="95000"/>
                          </a:schemeClr>
                        </a:solidFill>
                        <a:latin typeface="Times New Roman" panose="02020603050405020304" pitchFamily="18" charset="0"/>
                        <a:cs typeface="Times New Roman" panose="02020603050405020304" pitchFamily="18" charset="0"/>
                      </a:endParaRPr>
                    </a:p>
                  </a:txBody>
                  <a:tcPr marT="45723" marB="45723"/>
                </a:tc>
                <a:tc>
                  <a:txBody>
                    <a:bodyPr/>
                    <a:lstStyle/>
                    <a:p>
                      <a:pPr algn="ctr">
                        <a:lnSpc>
                          <a:spcPct val="100000"/>
                        </a:lnSpc>
                      </a:pPr>
                      <a:r>
                        <a:rPr lang="en-US" sz="2400" b="1" i="1" dirty="0" smtClean="0">
                          <a:solidFill>
                            <a:schemeClr val="bg1">
                              <a:lumMod val="95000"/>
                            </a:schemeClr>
                          </a:solidFill>
                          <a:latin typeface="Times New Roman" panose="02020603050405020304" pitchFamily="18" charset="0"/>
                          <a:cs typeface="Times New Roman" panose="02020603050405020304" pitchFamily="18" charset="0"/>
                        </a:rPr>
                        <a:t>Information </a:t>
                      </a:r>
                      <a:endParaRPr lang="en-US" sz="2400" b="1" i="1" dirty="0">
                        <a:solidFill>
                          <a:schemeClr val="bg1">
                            <a:lumMod val="95000"/>
                          </a:schemeClr>
                        </a:solidFill>
                        <a:latin typeface="Times New Roman" panose="02020603050405020304" pitchFamily="18" charset="0"/>
                        <a:cs typeface="Times New Roman" panose="02020603050405020304" pitchFamily="18" charset="0"/>
                      </a:endParaRPr>
                    </a:p>
                  </a:txBody>
                  <a:tcPr marT="45723" marB="45723"/>
                </a:tc>
                <a:extLst>
                  <a:ext uri="{0D108BD9-81ED-4DB2-BD59-A6C34878D82A}">
                    <a16:rowId xmlns:a16="http://schemas.microsoft.com/office/drawing/2014/main" val="10000"/>
                  </a:ext>
                </a:extLst>
              </a:tr>
              <a:tr h="944078">
                <a:tc>
                  <a:txBody>
                    <a:bodyPr/>
                    <a:lstStyle/>
                    <a:p>
                      <a:pPr marL="457200" indent="-457200" algn="just">
                        <a:lnSpc>
                          <a:spcPct val="100000"/>
                        </a:lnSpc>
                        <a:buFont typeface="Wingdings" panose="05000000000000000000" pitchFamily="2" charset="2"/>
                        <a:buChar char="§"/>
                      </a:pPr>
                      <a:r>
                        <a:rPr lang="en-US" sz="2400" b="1" i="1" dirty="0" smtClean="0">
                          <a:solidFill>
                            <a:srgbClr val="6600CC"/>
                          </a:solidFill>
                          <a:latin typeface="Times New Roman" panose="02020603050405020304" pitchFamily="18" charset="0"/>
                          <a:cs typeface="Times New Roman" panose="02020603050405020304" pitchFamily="18" charset="0"/>
                        </a:rPr>
                        <a:t>Data</a:t>
                      </a:r>
                      <a:r>
                        <a:rPr lang="en-US" sz="2400" dirty="0" smtClean="0">
                          <a:latin typeface="Times New Roman" panose="02020603050405020304" pitchFamily="18" charset="0"/>
                          <a:cs typeface="Times New Roman" panose="02020603050405020304" pitchFamily="18" charset="0"/>
                        </a:rPr>
                        <a:t> is </a:t>
                      </a:r>
                      <a:r>
                        <a:rPr lang="en-US" sz="2400" b="1" i="1" dirty="0" smtClean="0">
                          <a:latin typeface="Times New Roman" panose="02020603050405020304" pitchFamily="18" charset="0"/>
                          <a:cs typeface="Times New Roman" panose="02020603050405020304" pitchFamily="18" charset="0"/>
                        </a:rPr>
                        <a:t>unorganized</a:t>
                      </a:r>
                      <a:r>
                        <a:rPr lang="en-US" sz="2400" dirty="0" smtClean="0">
                          <a:latin typeface="Times New Roman" panose="02020603050405020304" pitchFamily="18" charset="0"/>
                          <a:cs typeface="Times New Roman" panose="02020603050405020304" pitchFamily="18" charset="0"/>
                        </a:rPr>
                        <a:t> and </a:t>
                      </a:r>
                      <a:r>
                        <a:rPr lang="en-US" sz="2400" b="1" i="1" dirty="0" smtClean="0">
                          <a:solidFill>
                            <a:srgbClr val="990000"/>
                          </a:solidFill>
                          <a:latin typeface="Times New Roman" panose="02020603050405020304" pitchFamily="18" charset="0"/>
                          <a:cs typeface="Times New Roman" panose="02020603050405020304" pitchFamily="18" charset="0"/>
                        </a:rPr>
                        <a:t>unrefined facts</a:t>
                      </a:r>
                      <a:endParaRPr lang="en-US" sz="2400" b="1" i="1" dirty="0">
                        <a:solidFill>
                          <a:srgbClr val="990000"/>
                        </a:solidFill>
                        <a:latin typeface="Times New Roman" panose="02020603050405020304" pitchFamily="18" charset="0"/>
                        <a:cs typeface="Times New Roman" panose="02020603050405020304" pitchFamily="18" charset="0"/>
                      </a:endParaRPr>
                    </a:p>
                  </a:txBody>
                  <a:tcPr marT="45723" marB="45723"/>
                </a:tc>
                <a:tc>
                  <a:txBody>
                    <a:bodyPr/>
                    <a:lstStyle/>
                    <a:p>
                      <a:pPr marL="457200" lvl="1" indent="-457200" algn="just" eaLnBrk="1" hangingPunct="1">
                        <a:lnSpc>
                          <a:spcPct val="100000"/>
                        </a:lnSpc>
                        <a:buFont typeface="Wingdings" panose="05000000000000000000" pitchFamily="2" charset="2"/>
                        <a:buChar char="§"/>
                      </a:pPr>
                      <a:r>
                        <a:rPr lang="en-US" sz="2400" b="1" i="1" dirty="0" smtClean="0">
                          <a:solidFill>
                            <a:srgbClr val="000099"/>
                          </a:solidFill>
                          <a:latin typeface="Times New Roman" panose="02020603050405020304" pitchFamily="18" charset="0"/>
                          <a:cs typeface="Times New Roman" panose="02020603050405020304" pitchFamily="18" charset="0"/>
                        </a:rPr>
                        <a:t>Information</a:t>
                      </a:r>
                      <a:r>
                        <a:rPr lang="en-US" sz="2400" dirty="0" smtClean="0">
                          <a:latin typeface="Times New Roman" panose="02020603050405020304" pitchFamily="18" charset="0"/>
                          <a:cs typeface="Times New Roman" panose="02020603050405020304" pitchFamily="18" charset="0"/>
                        </a:rPr>
                        <a:t> comprises </a:t>
                      </a:r>
                      <a:r>
                        <a:rPr lang="en-US" sz="2400" b="1" i="1" dirty="0" smtClean="0">
                          <a:solidFill>
                            <a:srgbClr val="FF0000"/>
                          </a:solidFill>
                          <a:latin typeface="Times New Roman" panose="02020603050405020304" pitchFamily="18" charset="0"/>
                          <a:cs typeface="Times New Roman" panose="02020603050405020304" pitchFamily="18" charset="0"/>
                        </a:rPr>
                        <a:t>processed, organized data presented </a:t>
                      </a:r>
                      <a:r>
                        <a:rPr lang="en-US" sz="2400" dirty="0" smtClean="0">
                          <a:latin typeface="Times New Roman" panose="02020603050405020304" pitchFamily="18" charset="0"/>
                          <a:cs typeface="Times New Roman" panose="02020603050405020304" pitchFamily="18" charset="0"/>
                        </a:rPr>
                        <a:t>in a </a:t>
                      </a:r>
                      <a:r>
                        <a:rPr lang="en-US" sz="2400" b="1" i="1" dirty="0" smtClean="0">
                          <a:latin typeface="Times New Roman" panose="02020603050405020304" pitchFamily="18" charset="0"/>
                          <a:cs typeface="Times New Roman" panose="02020603050405020304" pitchFamily="18" charset="0"/>
                        </a:rPr>
                        <a:t>meaningful context</a:t>
                      </a:r>
                      <a:endParaRPr lang="en-US" altLang="en-US" sz="2400" b="1" i="1" dirty="0" smtClean="0">
                        <a:latin typeface="Times New Roman" panose="02020603050405020304" pitchFamily="18" charset="0"/>
                        <a:cs typeface="Times New Roman" panose="02020603050405020304" pitchFamily="18" charset="0"/>
                      </a:endParaRPr>
                    </a:p>
                  </a:txBody>
                  <a:tcPr marT="45723" marB="45723"/>
                </a:tc>
                <a:extLst>
                  <a:ext uri="{0D108BD9-81ED-4DB2-BD59-A6C34878D82A}">
                    <a16:rowId xmlns:a16="http://schemas.microsoft.com/office/drawing/2014/main" val="10001"/>
                  </a:ext>
                </a:extLst>
              </a:tr>
              <a:tr h="1237186">
                <a:tc>
                  <a:txBody>
                    <a:bodyPr/>
                    <a:lstStyle/>
                    <a:p>
                      <a:pPr marL="457200" indent="-457200" algn="just">
                        <a:lnSpc>
                          <a:spcPct val="100000"/>
                        </a:lnSpc>
                        <a:buFont typeface="Wingdings" panose="05000000000000000000" pitchFamily="2" charset="2"/>
                        <a:buChar char="§"/>
                      </a:pPr>
                      <a:r>
                        <a:rPr lang="en-US" sz="2400" b="1" i="1" dirty="0" smtClean="0">
                          <a:solidFill>
                            <a:srgbClr val="0000FF"/>
                          </a:solidFill>
                          <a:latin typeface="Times New Roman" panose="02020603050405020304" pitchFamily="18" charset="0"/>
                          <a:cs typeface="Times New Roman" panose="02020603050405020304" pitchFamily="18" charset="0"/>
                        </a:rPr>
                        <a:t>Data is an individual unit </a:t>
                      </a:r>
                      <a:r>
                        <a:rPr lang="en-US" sz="2400" dirty="0" smtClean="0">
                          <a:latin typeface="Times New Roman" panose="02020603050405020304" pitchFamily="18" charset="0"/>
                          <a:cs typeface="Times New Roman" panose="02020603050405020304" pitchFamily="18" charset="0"/>
                        </a:rPr>
                        <a:t>that contains </a:t>
                      </a:r>
                      <a:r>
                        <a:rPr lang="en-US" sz="2400" b="1" i="1" dirty="0" smtClean="0">
                          <a:latin typeface="Times New Roman" panose="02020603050405020304" pitchFamily="18" charset="0"/>
                          <a:cs typeface="Times New Roman" panose="02020603050405020304" pitchFamily="18" charset="0"/>
                        </a:rPr>
                        <a:t>raw materials</a:t>
                      </a:r>
                      <a:r>
                        <a:rPr lang="en-US" sz="2400" dirty="0" smtClean="0">
                          <a:latin typeface="Times New Roman" panose="02020603050405020304" pitchFamily="18" charset="0"/>
                          <a:cs typeface="Times New Roman" panose="02020603050405020304" pitchFamily="18" charset="0"/>
                        </a:rPr>
                        <a:t> which do </a:t>
                      </a:r>
                      <a:r>
                        <a:rPr lang="en-US" sz="2400" b="1" i="1" dirty="0" smtClean="0">
                          <a:solidFill>
                            <a:srgbClr val="FF0000"/>
                          </a:solidFill>
                          <a:latin typeface="Times New Roman" panose="02020603050405020304" pitchFamily="18" charset="0"/>
                          <a:cs typeface="Times New Roman" panose="02020603050405020304" pitchFamily="18" charset="0"/>
                        </a:rPr>
                        <a:t>not carry any specific meaning</a:t>
                      </a:r>
                      <a:endParaRPr lang="en-US" sz="2400" b="1" i="1" dirty="0">
                        <a:solidFill>
                          <a:srgbClr val="FF0000"/>
                        </a:solidFill>
                        <a:latin typeface="Times New Roman" panose="02020603050405020304" pitchFamily="18" charset="0"/>
                        <a:cs typeface="Times New Roman" panose="02020603050405020304" pitchFamily="18" charset="0"/>
                      </a:endParaRPr>
                    </a:p>
                  </a:txBody>
                  <a:tcPr marT="45723" marB="45723"/>
                </a:tc>
                <a:tc>
                  <a:txBody>
                    <a:bodyPr/>
                    <a:lstStyle/>
                    <a:p>
                      <a:pPr marL="457200" lvl="1" indent="-457200" algn="just" eaLnBrk="1" hangingPunct="1">
                        <a:lnSpc>
                          <a:spcPct val="100000"/>
                        </a:lnSpc>
                        <a:buFont typeface="Wingdings" panose="05000000000000000000" pitchFamily="2" charset="2"/>
                        <a:buChar char="§"/>
                      </a:pPr>
                      <a:r>
                        <a:rPr lang="en-US" sz="2400" b="1" i="1" dirty="0" smtClean="0">
                          <a:solidFill>
                            <a:srgbClr val="6600CC"/>
                          </a:solidFill>
                          <a:latin typeface="Times New Roman" panose="02020603050405020304" pitchFamily="18" charset="0"/>
                          <a:cs typeface="Times New Roman" panose="02020603050405020304" pitchFamily="18" charset="0"/>
                        </a:rPr>
                        <a:t>Information is a group of data </a:t>
                      </a:r>
                      <a:r>
                        <a:rPr lang="en-US" sz="2400" dirty="0" smtClean="0">
                          <a:latin typeface="Times New Roman" panose="02020603050405020304" pitchFamily="18" charset="0"/>
                          <a:cs typeface="Times New Roman" panose="02020603050405020304" pitchFamily="18" charset="0"/>
                        </a:rPr>
                        <a:t>that collectively carries a </a:t>
                      </a:r>
                      <a:r>
                        <a:rPr lang="en-US" sz="2400" b="1" i="1" dirty="0" smtClean="0">
                          <a:latin typeface="Times New Roman" panose="02020603050405020304" pitchFamily="18" charset="0"/>
                          <a:cs typeface="Times New Roman" panose="02020603050405020304" pitchFamily="18" charset="0"/>
                        </a:rPr>
                        <a:t>logical meaning.</a:t>
                      </a:r>
                      <a:endParaRPr lang="en-US" altLang="en-US" sz="2400" b="1" i="1" dirty="0" smtClean="0">
                        <a:latin typeface="Times New Roman" panose="02020603050405020304" pitchFamily="18" charset="0"/>
                        <a:cs typeface="Times New Roman" panose="02020603050405020304" pitchFamily="18" charset="0"/>
                      </a:endParaRPr>
                    </a:p>
                  </a:txBody>
                  <a:tcPr marT="45723" marB="45723"/>
                </a:tc>
                <a:extLst>
                  <a:ext uri="{0D108BD9-81ED-4DB2-BD59-A6C34878D82A}">
                    <a16:rowId xmlns:a16="http://schemas.microsoft.com/office/drawing/2014/main" val="2704479445"/>
                  </a:ext>
                </a:extLst>
              </a:tr>
              <a:tr h="500002">
                <a:tc>
                  <a:txBody>
                    <a:bodyPr/>
                    <a:lstStyle/>
                    <a:p>
                      <a:pPr marL="457200" indent="-457200" algn="just">
                        <a:lnSpc>
                          <a:spcPct val="100000"/>
                        </a:lnSpc>
                        <a:buFont typeface="Wingdings" panose="05000000000000000000" pitchFamily="2" charset="2"/>
                        <a:buChar char="§"/>
                      </a:pPr>
                      <a:r>
                        <a:rPr lang="en-US" sz="2400" b="1" i="1" dirty="0" smtClean="0">
                          <a:solidFill>
                            <a:srgbClr val="6600CC"/>
                          </a:solidFill>
                          <a:latin typeface="Times New Roman" panose="02020603050405020304" pitchFamily="18" charset="0"/>
                          <a:cs typeface="Times New Roman" panose="02020603050405020304" pitchFamily="18" charset="0"/>
                        </a:rPr>
                        <a:t>Data doesn’t depend on information</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txBody>
                  <a:tcPr marT="45723" marB="45723"/>
                </a:tc>
                <a:tc>
                  <a:txBody>
                    <a:bodyPr/>
                    <a:lstStyle/>
                    <a:p>
                      <a:pPr marL="457200" lvl="1" indent="-457200" algn="just" eaLnBrk="1" hangingPunct="1">
                        <a:lnSpc>
                          <a:spcPct val="100000"/>
                        </a:lnSpc>
                        <a:buFont typeface="Wingdings" panose="05000000000000000000" pitchFamily="2" charset="2"/>
                        <a:buChar char="§"/>
                      </a:pPr>
                      <a:r>
                        <a:rPr lang="en-US" sz="2400" b="1" i="1" dirty="0" smtClean="0">
                          <a:solidFill>
                            <a:srgbClr val="990000"/>
                          </a:solidFill>
                          <a:latin typeface="Times New Roman" panose="02020603050405020304" pitchFamily="18" charset="0"/>
                          <a:cs typeface="Times New Roman" panose="02020603050405020304" pitchFamily="18" charset="0"/>
                        </a:rPr>
                        <a:t>Information depends on data.</a:t>
                      </a:r>
                      <a:endParaRPr lang="en-US" altLang="en-US" sz="2400" b="1" i="1" dirty="0" smtClean="0">
                        <a:solidFill>
                          <a:srgbClr val="990000"/>
                        </a:solidFill>
                        <a:latin typeface="Times New Roman" panose="02020603050405020304" pitchFamily="18" charset="0"/>
                        <a:cs typeface="Times New Roman" panose="02020603050405020304" pitchFamily="18" charset="0"/>
                      </a:endParaRPr>
                    </a:p>
                  </a:txBody>
                  <a:tcPr marT="45723" marB="45723"/>
                </a:tc>
                <a:extLst>
                  <a:ext uri="{0D108BD9-81ED-4DB2-BD59-A6C34878D82A}">
                    <a16:rowId xmlns:a16="http://schemas.microsoft.com/office/drawing/2014/main" val="215214711"/>
                  </a:ext>
                </a:extLst>
              </a:tr>
              <a:tr h="856515">
                <a:tc>
                  <a:txBody>
                    <a:bodyPr/>
                    <a:lstStyle/>
                    <a:p>
                      <a:pPr marL="457200" indent="-457200" algn="just">
                        <a:lnSpc>
                          <a:spcPct val="100000"/>
                        </a:lnSpc>
                        <a:buFont typeface="Wingdings" panose="05000000000000000000" pitchFamily="2" charset="2"/>
                        <a:buChar char="§"/>
                      </a:pPr>
                      <a:r>
                        <a:rPr lang="en-US" sz="2400" b="1" i="1" dirty="0" smtClean="0">
                          <a:solidFill>
                            <a:srgbClr val="FF0000"/>
                          </a:solidFill>
                          <a:latin typeface="Times New Roman" panose="02020603050405020304" pitchFamily="18" charset="0"/>
                          <a:cs typeface="Times New Roman" panose="02020603050405020304" pitchFamily="18" charset="0"/>
                        </a:rPr>
                        <a:t>Data</a:t>
                      </a:r>
                      <a:r>
                        <a:rPr lang="en-US" sz="2400" dirty="0" smtClean="0">
                          <a:latin typeface="Times New Roman" panose="02020603050405020304" pitchFamily="18" charset="0"/>
                          <a:cs typeface="Times New Roman" panose="02020603050405020304" pitchFamily="18" charset="0"/>
                        </a:rPr>
                        <a:t> is </a:t>
                      </a:r>
                      <a:r>
                        <a:rPr lang="en-US" sz="2400" b="1" i="1" dirty="0" smtClean="0">
                          <a:latin typeface="Times New Roman" panose="02020603050405020304" pitchFamily="18" charset="0"/>
                          <a:cs typeface="Times New Roman" panose="02020603050405020304" pitchFamily="18" charset="0"/>
                        </a:rPr>
                        <a:t>measured</a:t>
                      </a:r>
                      <a:r>
                        <a:rPr lang="en-US" sz="2400" dirty="0" smtClean="0">
                          <a:latin typeface="Times New Roman" panose="02020603050405020304" pitchFamily="18" charset="0"/>
                          <a:cs typeface="Times New Roman" panose="02020603050405020304" pitchFamily="18" charset="0"/>
                        </a:rPr>
                        <a:t> in bits and bytes.</a:t>
                      </a:r>
                      <a:endParaRPr lang="en-US" sz="2400" dirty="0">
                        <a:latin typeface="Times New Roman" panose="02020603050405020304" pitchFamily="18" charset="0"/>
                        <a:cs typeface="Times New Roman" panose="02020603050405020304" pitchFamily="18" charset="0"/>
                      </a:endParaRPr>
                    </a:p>
                  </a:txBody>
                  <a:tcPr marT="45723" marB="45723"/>
                </a:tc>
                <a:tc>
                  <a:txBody>
                    <a:bodyPr/>
                    <a:lstStyle/>
                    <a:p>
                      <a:pPr marL="457200" lvl="1" indent="-457200" algn="just" eaLnBrk="1" hangingPunct="1">
                        <a:lnSpc>
                          <a:spcPct val="100000"/>
                        </a:lnSpc>
                        <a:buFont typeface="Wingdings" panose="05000000000000000000" pitchFamily="2" charset="2"/>
                        <a:buChar char="§"/>
                      </a:pPr>
                      <a:r>
                        <a:rPr lang="en-US" sz="2400" b="1" i="1" dirty="0" smtClean="0">
                          <a:solidFill>
                            <a:srgbClr val="6600CC"/>
                          </a:solidFill>
                          <a:latin typeface="Times New Roman" panose="02020603050405020304" pitchFamily="18" charset="0"/>
                          <a:cs typeface="Times New Roman" panose="02020603050405020304" pitchFamily="18" charset="0"/>
                        </a:rPr>
                        <a:t>Information</a:t>
                      </a:r>
                      <a:r>
                        <a:rPr lang="en-US" sz="2400" dirty="0" smtClean="0">
                          <a:latin typeface="Times New Roman" panose="02020603050405020304" pitchFamily="18" charset="0"/>
                          <a:cs typeface="Times New Roman" panose="02020603050405020304" pitchFamily="18" charset="0"/>
                        </a:rPr>
                        <a:t> is measured in </a:t>
                      </a:r>
                      <a:r>
                        <a:rPr lang="en-US" sz="2400" b="1" i="1" dirty="0" smtClean="0">
                          <a:solidFill>
                            <a:srgbClr val="FF0000"/>
                          </a:solidFill>
                          <a:latin typeface="Times New Roman" panose="02020603050405020304" pitchFamily="18" charset="0"/>
                          <a:cs typeface="Times New Roman" panose="02020603050405020304" pitchFamily="18" charset="0"/>
                        </a:rPr>
                        <a:t>meaningful units like time, quantity</a:t>
                      </a:r>
                      <a:r>
                        <a:rPr lang="en-US" sz="2400" dirty="0" smtClean="0">
                          <a:latin typeface="Times New Roman" panose="02020603050405020304" pitchFamily="18" charset="0"/>
                          <a:cs typeface="Times New Roman" panose="02020603050405020304" pitchFamily="18" charset="0"/>
                        </a:rPr>
                        <a:t>, etc.</a:t>
                      </a:r>
                      <a:endParaRPr lang="en-US" altLang="en-US" sz="2400" dirty="0" smtClean="0">
                        <a:latin typeface="Times New Roman" panose="02020603050405020304" pitchFamily="18" charset="0"/>
                        <a:cs typeface="Times New Roman" panose="02020603050405020304" pitchFamily="18" charset="0"/>
                      </a:endParaRPr>
                    </a:p>
                  </a:txBody>
                  <a:tcPr marT="45723" marB="45723"/>
                </a:tc>
                <a:extLst>
                  <a:ext uri="{0D108BD9-81ED-4DB2-BD59-A6C34878D82A}">
                    <a16:rowId xmlns:a16="http://schemas.microsoft.com/office/drawing/2014/main" val="114987278"/>
                  </a:ext>
                </a:extLst>
              </a:tr>
              <a:tr h="856515">
                <a:tc>
                  <a:txBody>
                    <a:bodyPr/>
                    <a:lstStyle/>
                    <a:p>
                      <a:pPr marL="457200" indent="-457200" algn="just">
                        <a:lnSpc>
                          <a:spcPct val="100000"/>
                        </a:lnSpc>
                        <a:buFont typeface="Wingdings" panose="05000000000000000000" pitchFamily="2" charset="2"/>
                        <a:buChar char="§"/>
                      </a:pPr>
                      <a:r>
                        <a:rPr lang="en-US" sz="2400" b="1" i="1" dirty="0" smtClean="0">
                          <a:solidFill>
                            <a:srgbClr val="0000FF"/>
                          </a:solidFill>
                          <a:latin typeface="Times New Roman" panose="02020603050405020304" pitchFamily="18" charset="0"/>
                          <a:cs typeface="Times New Roman" panose="02020603050405020304" pitchFamily="18" charset="0"/>
                        </a:rPr>
                        <a:t>Raw data alone </a:t>
                      </a:r>
                      <a:r>
                        <a:rPr lang="en-US" sz="2400" dirty="0" smtClean="0">
                          <a:latin typeface="Times New Roman" panose="02020603050405020304" pitchFamily="18" charset="0"/>
                          <a:cs typeface="Times New Roman" panose="02020603050405020304" pitchFamily="18" charset="0"/>
                        </a:rPr>
                        <a:t>is </a:t>
                      </a:r>
                      <a:r>
                        <a:rPr lang="en-US" sz="2400" b="1" i="1" dirty="0" smtClean="0">
                          <a:latin typeface="Times New Roman" panose="02020603050405020304" pitchFamily="18" charset="0"/>
                          <a:cs typeface="Times New Roman" panose="02020603050405020304" pitchFamily="18" charset="0"/>
                        </a:rPr>
                        <a:t>insufficient</a:t>
                      </a:r>
                      <a:r>
                        <a:rPr lang="en-US" sz="2400" dirty="0" smtClean="0">
                          <a:latin typeface="Times New Roman" panose="02020603050405020304" pitchFamily="18" charset="0"/>
                          <a:cs typeface="Times New Roman" panose="02020603050405020304" pitchFamily="18" charset="0"/>
                        </a:rPr>
                        <a:t> for </a:t>
                      </a:r>
                      <a:r>
                        <a:rPr lang="en-US" sz="2400" b="1" i="1" dirty="0" smtClean="0">
                          <a:solidFill>
                            <a:srgbClr val="000099"/>
                          </a:solidFill>
                          <a:latin typeface="Times New Roman" panose="02020603050405020304" pitchFamily="18" charset="0"/>
                          <a:cs typeface="Times New Roman" panose="02020603050405020304" pitchFamily="18" charset="0"/>
                        </a:rPr>
                        <a:t>decision making</a:t>
                      </a:r>
                      <a:endParaRPr lang="en-US" sz="2400" b="1" i="1" dirty="0">
                        <a:solidFill>
                          <a:srgbClr val="000099"/>
                        </a:solidFill>
                        <a:latin typeface="Times New Roman" panose="02020603050405020304" pitchFamily="18" charset="0"/>
                        <a:cs typeface="Times New Roman" panose="02020603050405020304" pitchFamily="18" charset="0"/>
                      </a:endParaRPr>
                    </a:p>
                  </a:txBody>
                  <a:tcPr marT="45723" marB="45723"/>
                </a:tc>
                <a:tc>
                  <a:txBody>
                    <a:bodyPr/>
                    <a:lstStyle/>
                    <a:p>
                      <a:pPr marL="457200" lvl="1" indent="-457200" algn="just" eaLnBrk="1" hangingPunct="1">
                        <a:lnSpc>
                          <a:spcPct val="100000"/>
                        </a:lnSpc>
                        <a:buFont typeface="Wingdings" panose="05000000000000000000" pitchFamily="2" charset="2"/>
                        <a:buChar char="§"/>
                      </a:pPr>
                      <a:r>
                        <a:rPr lang="en-US" sz="2400" b="1" i="1" dirty="0" smtClean="0">
                          <a:solidFill>
                            <a:srgbClr val="0000FF"/>
                          </a:solidFill>
                          <a:latin typeface="Times New Roman" panose="02020603050405020304" pitchFamily="18" charset="0"/>
                          <a:cs typeface="Times New Roman" panose="02020603050405020304" pitchFamily="18" charset="0"/>
                        </a:rPr>
                        <a:t>Information</a:t>
                      </a:r>
                      <a:r>
                        <a:rPr lang="en-US" sz="2400" dirty="0" smtClean="0">
                          <a:latin typeface="Times New Roman" panose="02020603050405020304" pitchFamily="18" charset="0"/>
                          <a:cs typeface="Times New Roman" panose="02020603050405020304" pitchFamily="18" charset="0"/>
                        </a:rPr>
                        <a:t> is </a:t>
                      </a:r>
                      <a:r>
                        <a:rPr lang="en-US" sz="2400" b="1" i="1" dirty="0" smtClean="0">
                          <a:latin typeface="Times New Roman" panose="02020603050405020304" pitchFamily="18" charset="0"/>
                          <a:cs typeface="Times New Roman" panose="02020603050405020304" pitchFamily="18" charset="0"/>
                        </a:rPr>
                        <a:t>sufficient </a:t>
                      </a:r>
                      <a:r>
                        <a:rPr lang="en-US" sz="2400" dirty="0" smtClean="0">
                          <a:latin typeface="Times New Roman" panose="02020603050405020304" pitchFamily="18" charset="0"/>
                          <a:cs typeface="Times New Roman" panose="02020603050405020304" pitchFamily="18" charset="0"/>
                        </a:rPr>
                        <a:t>for </a:t>
                      </a:r>
                      <a:r>
                        <a:rPr lang="en-US" sz="2400" b="1" i="1" dirty="0" smtClean="0">
                          <a:solidFill>
                            <a:srgbClr val="003300"/>
                          </a:solidFill>
                          <a:latin typeface="Times New Roman" panose="02020603050405020304" pitchFamily="18" charset="0"/>
                          <a:cs typeface="Times New Roman" panose="02020603050405020304" pitchFamily="18" charset="0"/>
                        </a:rPr>
                        <a:t>decision making</a:t>
                      </a:r>
                      <a:endParaRPr lang="en-US" altLang="en-US" sz="2400" b="1" i="1" dirty="0" smtClean="0">
                        <a:solidFill>
                          <a:srgbClr val="003300"/>
                        </a:solidFill>
                        <a:latin typeface="Times New Roman" panose="02020603050405020304" pitchFamily="18" charset="0"/>
                        <a:cs typeface="Times New Roman" panose="02020603050405020304" pitchFamily="18" charset="0"/>
                      </a:endParaRPr>
                    </a:p>
                  </a:txBody>
                  <a:tcPr marT="45723" marB="45723"/>
                </a:tc>
                <a:extLst>
                  <a:ext uri="{0D108BD9-81ED-4DB2-BD59-A6C34878D82A}">
                    <a16:rowId xmlns:a16="http://schemas.microsoft.com/office/drawing/2014/main" val="3532113905"/>
                  </a:ext>
                </a:extLst>
              </a:tr>
              <a:tr h="1235481">
                <a:tc>
                  <a:txBody>
                    <a:bodyPr/>
                    <a:lstStyle/>
                    <a:p>
                      <a:pPr marL="457200" indent="-457200" algn="just">
                        <a:lnSpc>
                          <a:spcPct val="100000"/>
                        </a:lnSpc>
                        <a:buFont typeface="Wingdings" panose="05000000000000000000" pitchFamily="2" charset="2"/>
                        <a:buChar char="§"/>
                      </a:pPr>
                      <a:r>
                        <a:rPr lang="en-US" sz="2400" b="1" i="1" dirty="0" smtClean="0">
                          <a:solidFill>
                            <a:srgbClr val="FF0000"/>
                          </a:solidFill>
                          <a:latin typeface="Times New Roman" panose="02020603050405020304" pitchFamily="18" charset="0"/>
                          <a:cs typeface="Times New Roman" panose="02020603050405020304" pitchFamily="18" charset="0"/>
                        </a:rPr>
                        <a:t>Each student’s score </a:t>
                      </a:r>
                      <a:r>
                        <a:rPr lang="en-US" sz="2400" dirty="0" smtClean="0">
                          <a:latin typeface="Times New Roman" panose="02020603050405020304" pitchFamily="18" charset="0"/>
                          <a:cs typeface="Times New Roman" panose="02020603050405020304" pitchFamily="18" charset="0"/>
                        </a:rPr>
                        <a:t>in </a:t>
                      </a:r>
                      <a:r>
                        <a:rPr lang="en-US" sz="2400" b="1" i="1" dirty="0" smtClean="0">
                          <a:latin typeface="Times New Roman" panose="02020603050405020304" pitchFamily="18" charset="0"/>
                          <a:cs typeface="Times New Roman" panose="02020603050405020304" pitchFamily="18" charset="0"/>
                        </a:rPr>
                        <a:t>mid exam </a:t>
                      </a:r>
                      <a:r>
                        <a:rPr lang="en-US" sz="2400" dirty="0" smtClean="0">
                          <a:latin typeface="Times New Roman" panose="02020603050405020304" pitchFamily="18" charset="0"/>
                          <a:cs typeface="Times New Roman" panose="02020603050405020304" pitchFamily="18" charset="0"/>
                        </a:rPr>
                        <a:t>is an </a:t>
                      </a:r>
                      <a:r>
                        <a:rPr lang="en-US" sz="2400" b="1" i="1" dirty="0" smtClean="0">
                          <a:solidFill>
                            <a:srgbClr val="0000FF"/>
                          </a:solidFill>
                          <a:latin typeface="Times New Roman" panose="02020603050405020304" pitchFamily="18" charset="0"/>
                          <a:cs typeface="Times New Roman" panose="02020603050405020304" pitchFamily="18" charset="0"/>
                        </a:rPr>
                        <a:t>example of data</a:t>
                      </a:r>
                      <a:endParaRPr lang="en-US" sz="2400" b="1" i="1" dirty="0">
                        <a:solidFill>
                          <a:srgbClr val="0000FF"/>
                        </a:solidFill>
                        <a:latin typeface="Times New Roman" panose="02020603050405020304" pitchFamily="18" charset="0"/>
                        <a:cs typeface="Times New Roman" panose="02020603050405020304" pitchFamily="18" charset="0"/>
                      </a:endParaRPr>
                    </a:p>
                  </a:txBody>
                  <a:tcPr marT="45723" marB="45723"/>
                </a:tc>
                <a:tc>
                  <a:txBody>
                    <a:bodyPr/>
                    <a:lstStyle/>
                    <a:p>
                      <a:pPr marL="457200" lvl="1" indent="-457200" algn="just" eaLnBrk="1" hangingPunct="1">
                        <a:lnSpc>
                          <a:spcPct val="100000"/>
                        </a:lnSpc>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The </a:t>
                      </a:r>
                      <a:r>
                        <a:rPr lang="en-US" sz="2400" b="1" i="1" dirty="0" smtClean="0">
                          <a:solidFill>
                            <a:srgbClr val="6600CC"/>
                          </a:solidFill>
                          <a:latin typeface="Times New Roman" panose="02020603050405020304" pitchFamily="18" charset="0"/>
                          <a:cs typeface="Times New Roman" panose="02020603050405020304" pitchFamily="18" charset="0"/>
                        </a:rPr>
                        <a:t>average score of a class in mid exam </a:t>
                      </a:r>
                      <a:r>
                        <a:rPr lang="en-US" sz="2400" dirty="0" smtClean="0">
                          <a:latin typeface="Times New Roman" panose="02020603050405020304" pitchFamily="18" charset="0"/>
                          <a:cs typeface="Times New Roman" panose="02020603050405020304" pitchFamily="18" charset="0"/>
                        </a:rPr>
                        <a:t>is the </a:t>
                      </a:r>
                      <a:r>
                        <a:rPr lang="en-US" sz="2400" b="1" i="1" dirty="0" smtClean="0">
                          <a:solidFill>
                            <a:srgbClr val="990000"/>
                          </a:solidFill>
                          <a:latin typeface="Times New Roman" panose="02020603050405020304" pitchFamily="18" charset="0"/>
                          <a:cs typeface="Times New Roman" panose="02020603050405020304" pitchFamily="18" charset="0"/>
                        </a:rPr>
                        <a:t>information</a:t>
                      </a:r>
                      <a:r>
                        <a:rPr lang="en-US" sz="2400" dirty="0" smtClean="0">
                          <a:latin typeface="Times New Roman" panose="02020603050405020304" pitchFamily="18" charset="0"/>
                          <a:cs typeface="Times New Roman" panose="02020603050405020304" pitchFamily="18" charset="0"/>
                        </a:rPr>
                        <a:t> </a:t>
                      </a:r>
                      <a:r>
                        <a:rPr lang="en-US" sz="2400" b="1" i="1" dirty="0" smtClean="0">
                          <a:latin typeface="Times New Roman" panose="02020603050405020304" pitchFamily="18" charset="0"/>
                          <a:cs typeface="Times New Roman" panose="02020603050405020304" pitchFamily="18" charset="0"/>
                        </a:rPr>
                        <a:t>derived from the given data.</a:t>
                      </a:r>
                      <a:endParaRPr lang="en-US" altLang="en-US" sz="2400" b="1" i="1" dirty="0" smtClean="0">
                        <a:latin typeface="Times New Roman" panose="02020603050405020304" pitchFamily="18" charset="0"/>
                        <a:cs typeface="Times New Roman" panose="02020603050405020304" pitchFamily="18" charset="0"/>
                      </a:endParaRPr>
                    </a:p>
                  </a:txBody>
                  <a:tcPr marT="45723" marB="45723"/>
                </a:tc>
                <a:extLst>
                  <a:ext uri="{0D108BD9-81ED-4DB2-BD59-A6C34878D82A}">
                    <a16:rowId xmlns:a16="http://schemas.microsoft.com/office/drawing/2014/main" val="1938745461"/>
                  </a:ext>
                </a:extLst>
              </a:tr>
            </a:tbl>
          </a:graphicData>
        </a:graphic>
      </p:graphicFrame>
    </p:spTree>
    <p:extLst>
      <p:ext uri="{BB962C8B-B14F-4D97-AF65-F5344CB8AC3E}">
        <p14:creationId xmlns:p14="http://schemas.microsoft.com/office/powerpoint/2010/main" val="41264967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rtlCol="0">
            <a:noAutofit/>
          </a:bodyPr>
          <a:lstStyle/>
          <a:p>
            <a:pPr marL="0" indent="0" algn="ctr">
              <a:lnSpc>
                <a:spcPct val="100000"/>
              </a:lnSpc>
              <a:spcBef>
                <a:spcPts val="0"/>
              </a:spcBef>
              <a:buNone/>
              <a:defRPr/>
            </a:pPr>
            <a:r>
              <a:rPr lang="en-US" altLang="zh-CN" b="1" u="sng" dirty="0" smtClean="0">
                <a:solidFill>
                  <a:srgbClr val="0000FF"/>
                </a:solidFill>
                <a:latin typeface="Times New Roman" panose="02020603050405020304" pitchFamily="18" charset="0"/>
                <a:cs typeface="Times New Roman" panose="02020603050405020304" pitchFamily="18" charset="0"/>
              </a:rPr>
              <a:t>Information Communication Technology or ICT</a:t>
            </a:r>
            <a:endParaRPr lang="en-US" b="1" u="sng" dirty="0">
              <a:solidFill>
                <a:srgbClr val="0000FF"/>
              </a:solidFill>
              <a:latin typeface="Times New Roman" pitchFamily="18" charset="0"/>
              <a:cs typeface="Times New Roman" pitchFamily="18" charset="0"/>
            </a:endParaRPr>
          </a:p>
          <a:p>
            <a:pPr algn="just">
              <a:lnSpc>
                <a:spcPct val="100000"/>
              </a:lnSpc>
              <a:spcBef>
                <a:spcPts val="0"/>
              </a:spcBef>
              <a:buFont typeface="Wingdings" pitchFamily="2" charset="2"/>
              <a:buChar char="Ø"/>
              <a:defRPr/>
            </a:pPr>
            <a:r>
              <a:rPr lang="en-US" sz="3000" b="1" i="1" dirty="0">
                <a:solidFill>
                  <a:srgbClr val="006600"/>
                </a:solidFill>
                <a:latin typeface="Times New Roman" panose="02020603050405020304" pitchFamily="18" charset="0"/>
                <a:cs typeface="Times New Roman" pitchFamily="18" charset="0"/>
              </a:rPr>
              <a:t>Technology</a:t>
            </a:r>
            <a:r>
              <a:rPr lang="en-US" sz="3000" dirty="0">
                <a:latin typeface="Times New Roman" pitchFamily="18" charset="0"/>
                <a:cs typeface="Times New Roman" pitchFamily="18" charset="0"/>
              </a:rPr>
              <a:t> refers to </a:t>
            </a:r>
            <a:r>
              <a:rPr lang="en-US" sz="3000" b="1" i="1" dirty="0">
                <a:solidFill>
                  <a:srgbClr val="CC0099"/>
                </a:solidFill>
                <a:latin typeface="Times New Roman" pitchFamily="18" charset="0"/>
                <a:cs typeface="Times New Roman" pitchFamily="18" charset="0"/>
              </a:rPr>
              <a:t>all the means people use their </a:t>
            </a:r>
            <a:r>
              <a:rPr lang="en-US" sz="3000" b="1" i="1" dirty="0">
                <a:solidFill>
                  <a:srgbClr val="0000FF"/>
                </a:solidFill>
                <a:latin typeface="Times New Roman" pitchFamily="18" charset="0"/>
                <a:cs typeface="Times New Roman" pitchFamily="18" charset="0"/>
              </a:rPr>
              <a:t>inventions and discoveries </a:t>
            </a:r>
            <a:r>
              <a:rPr lang="en-US" sz="3000" b="1" i="1" dirty="0">
                <a:solidFill>
                  <a:srgbClr val="CC0099"/>
                </a:solidFill>
                <a:latin typeface="Times New Roman" pitchFamily="18" charset="0"/>
                <a:cs typeface="Times New Roman" pitchFamily="18" charset="0"/>
              </a:rPr>
              <a:t>to satisfy their needs and desires</a:t>
            </a:r>
            <a:r>
              <a:rPr lang="en-US" sz="3000" dirty="0">
                <a:latin typeface="Times New Roman" pitchFamily="18" charset="0"/>
                <a:cs typeface="Times New Roman" pitchFamily="18" charset="0"/>
              </a:rPr>
              <a:t>.</a:t>
            </a:r>
          </a:p>
          <a:p>
            <a:pPr algn="just">
              <a:lnSpc>
                <a:spcPct val="100000"/>
              </a:lnSpc>
              <a:spcBef>
                <a:spcPts val="0"/>
              </a:spcBef>
              <a:buFont typeface="Wingdings" pitchFamily="2" charset="2"/>
              <a:buChar char="§"/>
              <a:defRPr/>
            </a:pPr>
            <a:r>
              <a:rPr lang="en-US" sz="3000" b="1" i="1" dirty="0">
                <a:solidFill>
                  <a:srgbClr val="FF0000"/>
                </a:solidFill>
                <a:latin typeface="Times New Roman" pitchFamily="18" charset="0"/>
                <a:cs typeface="Times New Roman" pitchFamily="18" charset="0"/>
              </a:rPr>
              <a:t>Information technology </a:t>
            </a:r>
            <a:r>
              <a:rPr lang="en-US" sz="3000" b="1" i="1" dirty="0">
                <a:solidFill>
                  <a:srgbClr val="006600"/>
                </a:solidFill>
                <a:latin typeface="Times New Roman" pitchFamily="18" charset="0"/>
                <a:cs typeface="Times New Roman" pitchFamily="18" charset="0"/>
              </a:rPr>
              <a:t>is one of such technology </a:t>
            </a:r>
            <a:r>
              <a:rPr lang="en-US" sz="3000" dirty="0">
                <a:latin typeface="Times New Roman" pitchFamily="18" charset="0"/>
                <a:cs typeface="Times New Roman" pitchFamily="18" charset="0"/>
              </a:rPr>
              <a:t>which can be </a:t>
            </a:r>
            <a:r>
              <a:rPr lang="en-US" sz="3000" b="1" i="1" dirty="0">
                <a:latin typeface="Times New Roman" pitchFamily="18" charset="0"/>
                <a:cs typeface="Times New Roman" pitchFamily="18" charset="0"/>
              </a:rPr>
              <a:t>applied in various spheres of </a:t>
            </a:r>
            <a:r>
              <a:rPr lang="en-US" sz="3000" b="1" i="1" dirty="0">
                <a:solidFill>
                  <a:srgbClr val="FF0000"/>
                </a:solidFill>
                <a:latin typeface="Times New Roman" pitchFamily="18" charset="0"/>
                <a:cs typeface="Times New Roman" pitchFamily="18" charset="0"/>
              </a:rPr>
              <a:t>economic and social </a:t>
            </a:r>
            <a:r>
              <a:rPr lang="en-US" sz="3000" b="1" i="1" dirty="0">
                <a:latin typeface="Times New Roman" pitchFamily="18" charset="0"/>
                <a:cs typeface="Times New Roman" pitchFamily="18" charset="0"/>
              </a:rPr>
              <a:t>activities of human beings</a:t>
            </a:r>
            <a:r>
              <a:rPr lang="en-US" sz="3000" dirty="0">
                <a:latin typeface="Times New Roman" pitchFamily="18" charset="0"/>
                <a:cs typeface="Times New Roman" pitchFamily="18" charset="0"/>
              </a:rPr>
              <a:t>.</a:t>
            </a:r>
          </a:p>
          <a:p>
            <a:pPr algn="just">
              <a:lnSpc>
                <a:spcPct val="100000"/>
              </a:lnSpc>
              <a:spcBef>
                <a:spcPts val="0"/>
              </a:spcBef>
              <a:buFont typeface="Wingdings" pitchFamily="2" charset="2"/>
              <a:buChar char="Ø"/>
              <a:defRPr/>
            </a:pPr>
            <a:r>
              <a:rPr lang="en-US" altLang="zh-CN" sz="3000" dirty="0" smtClean="0">
                <a:latin typeface="Times New Roman" panose="02020603050405020304" pitchFamily="18" charset="0"/>
                <a:cs typeface="Times New Roman" panose="02020603050405020304" pitchFamily="18" charset="0"/>
              </a:rPr>
              <a:t>It </a:t>
            </a:r>
            <a:r>
              <a:rPr lang="en-US" altLang="zh-CN" sz="3000" dirty="0">
                <a:latin typeface="Times New Roman" panose="02020603050405020304" pitchFamily="18" charset="0"/>
                <a:cs typeface="Times New Roman" panose="02020603050405020304" pitchFamily="18" charset="0"/>
              </a:rPr>
              <a:t>is the </a:t>
            </a:r>
            <a:r>
              <a:rPr lang="en-US" altLang="zh-CN" sz="3000" b="1" i="1" dirty="0">
                <a:solidFill>
                  <a:srgbClr val="FF0000"/>
                </a:solidFill>
                <a:latin typeface="Times New Roman" panose="02020603050405020304" pitchFamily="18" charset="0"/>
                <a:cs typeface="Times New Roman" panose="02020603050405020304" pitchFamily="18" charset="0"/>
              </a:rPr>
              <a:t>science</a:t>
            </a:r>
            <a:r>
              <a:rPr lang="en-US" altLang="zh-CN" sz="3000" dirty="0">
                <a:latin typeface="Times New Roman" panose="02020603050405020304" pitchFamily="18" charset="0"/>
                <a:cs typeface="Times New Roman" panose="02020603050405020304" pitchFamily="18" charset="0"/>
              </a:rPr>
              <a:t> of using </a:t>
            </a:r>
            <a:r>
              <a:rPr lang="en-US" altLang="zh-CN" sz="3000" b="1" i="1" dirty="0">
                <a:solidFill>
                  <a:srgbClr val="990000"/>
                </a:solidFill>
                <a:latin typeface="Times New Roman" panose="02020603050405020304" pitchFamily="18" charset="0"/>
                <a:cs typeface="Times New Roman" panose="02020603050405020304" pitchFamily="18" charset="0"/>
              </a:rPr>
              <a:t>computers and telecommunication </a:t>
            </a:r>
            <a:r>
              <a:rPr lang="en-US" altLang="zh-CN" sz="3000" dirty="0">
                <a:latin typeface="Times New Roman" panose="02020603050405020304" pitchFamily="18" charset="0"/>
                <a:cs typeface="Times New Roman" panose="02020603050405020304" pitchFamily="18" charset="0"/>
              </a:rPr>
              <a:t>systems to </a:t>
            </a:r>
            <a:r>
              <a:rPr lang="en-US" altLang="zh-CN" sz="3000" b="1" i="1" dirty="0">
                <a:solidFill>
                  <a:srgbClr val="FF0000"/>
                </a:solidFill>
                <a:latin typeface="Times New Roman" panose="02020603050405020304" pitchFamily="18" charset="0"/>
                <a:cs typeface="Times New Roman" panose="02020603050405020304" pitchFamily="18" charset="0"/>
              </a:rPr>
              <a:t>capture, store, </a:t>
            </a:r>
            <a:r>
              <a:rPr lang="en-US" altLang="zh-CN" sz="3000" b="1" i="1" dirty="0" err="1">
                <a:solidFill>
                  <a:srgbClr val="FF0000"/>
                </a:solidFill>
                <a:latin typeface="Times New Roman" panose="02020603050405020304" pitchFamily="18" charset="0"/>
                <a:cs typeface="Times New Roman" panose="02020603050405020304" pitchFamily="18" charset="0"/>
              </a:rPr>
              <a:t>proces</a:t>
            </a:r>
            <a:r>
              <a:rPr lang="en-US" altLang="zh-CN" sz="3000" b="1" i="1" dirty="0">
                <a:solidFill>
                  <a:srgbClr val="FF0000"/>
                </a:solidFill>
                <a:latin typeface="Times New Roman" panose="02020603050405020304" pitchFamily="18" charset="0"/>
                <a:cs typeface="Times New Roman" panose="02020603050405020304" pitchFamily="18" charset="0"/>
              </a:rPr>
              <a:t> and transmit information</a:t>
            </a:r>
            <a:r>
              <a:rPr lang="en-US" altLang="zh-CN" sz="3000"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itchFamily="2" charset="2"/>
              <a:buChar char="§"/>
              <a:defRPr/>
            </a:pPr>
            <a:r>
              <a:rPr lang="en-US" altLang="zh-CN" sz="3000" b="1" i="1" dirty="0">
                <a:latin typeface="Times New Roman" panose="02020603050405020304" pitchFamily="18" charset="0"/>
                <a:cs typeface="Times New Roman" panose="02020603050405020304" pitchFamily="18" charset="0"/>
              </a:rPr>
              <a:t>Information Technology </a:t>
            </a:r>
            <a:r>
              <a:rPr lang="en-US" altLang="zh-CN" sz="3000" dirty="0">
                <a:latin typeface="Times New Roman" panose="02020603050405020304" pitchFamily="18" charset="0"/>
                <a:cs typeface="Times New Roman" panose="02020603050405020304" pitchFamily="18" charset="0"/>
              </a:rPr>
              <a:t>is the </a:t>
            </a:r>
            <a:r>
              <a:rPr lang="en-US" altLang="zh-CN" sz="3000" b="1" i="1" dirty="0">
                <a:solidFill>
                  <a:srgbClr val="0000FF"/>
                </a:solidFill>
                <a:latin typeface="Times New Roman" panose="02020603050405020304" pitchFamily="18" charset="0"/>
                <a:cs typeface="Times New Roman" panose="02020603050405020304" pitchFamily="18" charset="0"/>
              </a:rPr>
              <a:t>study, design, development, implementation and support</a:t>
            </a:r>
            <a:r>
              <a:rPr lang="en-US" altLang="zh-CN" sz="3000" dirty="0">
                <a:latin typeface="Times New Roman" panose="02020603050405020304" pitchFamily="18" charset="0"/>
                <a:cs typeface="Times New Roman" panose="02020603050405020304" pitchFamily="18" charset="0"/>
              </a:rPr>
              <a:t> or </a:t>
            </a:r>
            <a:r>
              <a:rPr lang="en-US" altLang="zh-CN" sz="3000" b="1" i="1" dirty="0">
                <a:latin typeface="Times New Roman" panose="02020603050405020304" pitchFamily="18" charset="0"/>
                <a:cs typeface="Times New Roman" panose="02020603050405020304" pitchFamily="18" charset="0"/>
              </a:rPr>
              <a:t>management</a:t>
            </a:r>
            <a:r>
              <a:rPr lang="en-US" altLang="zh-CN" sz="3000" dirty="0">
                <a:latin typeface="Times New Roman" panose="02020603050405020304" pitchFamily="18" charset="0"/>
                <a:cs typeface="Times New Roman" panose="02020603050405020304" pitchFamily="18" charset="0"/>
              </a:rPr>
              <a:t> of </a:t>
            </a:r>
            <a:r>
              <a:rPr lang="en-US" altLang="zh-CN" sz="3000" b="1" i="1" dirty="0">
                <a:solidFill>
                  <a:srgbClr val="990000"/>
                </a:solidFill>
                <a:latin typeface="Times New Roman" panose="02020603050405020304" pitchFamily="18" charset="0"/>
                <a:cs typeface="Times New Roman" panose="02020603050405020304" pitchFamily="18" charset="0"/>
              </a:rPr>
              <a:t>computer-based information systems</a:t>
            </a:r>
            <a:r>
              <a:rPr lang="en-US" altLang="zh-CN" sz="3000"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itchFamily="2" charset="2"/>
              <a:buChar char="§"/>
              <a:defRPr/>
            </a:pPr>
            <a:r>
              <a:rPr lang="en-US" altLang="zh-CN" sz="3000" b="1" i="1" dirty="0">
                <a:solidFill>
                  <a:srgbClr val="008000"/>
                </a:solidFill>
                <a:latin typeface="Times New Roman" panose="02020603050405020304" pitchFamily="18" charset="0"/>
                <a:cs typeface="Times New Roman" panose="02020603050405020304" pitchFamily="18" charset="0"/>
              </a:rPr>
              <a:t>IT encompasses all forms of technology</a:t>
            </a:r>
            <a:r>
              <a:rPr lang="en-US" altLang="zh-CN" sz="3000" dirty="0">
                <a:latin typeface="Times New Roman" panose="02020603050405020304" pitchFamily="18" charset="0"/>
                <a:cs typeface="Times New Roman" panose="02020603050405020304" pitchFamily="18" charset="0"/>
              </a:rPr>
              <a:t> used to </a:t>
            </a:r>
            <a:r>
              <a:rPr lang="en-US" altLang="zh-CN" sz="3000" b="1" i="1" dirty="0">
                <a:latin typeface="Times New Roman" panose="02020603050405020304" pitchFamily="18" charset="0"/>
                <a:cs typeface="Times New Roman" panose="02020603050405020304" pitchFamily="18" charset="0"/>
              </a:rPr>
              <a:t>create</a:t>
            </a:r>
            <a:r>
              <a:rPr lang="en-US" altLang="zh-CN" sz="3000" dirty="0">
                <a:latin typeface="Times New Roman" panose="02020603050405020304" pitchFamily="18" charset="0"/>
                <a:cs typeface="Times New Roman" panose="02020603050405020304" pitchFamily="18" charset="0"/>
              </a:rPr>
              <a:t>, </a:t>
            </a:r>
            <a:r>
              <a:rPr lang="en-US" altLang="zh-CN" sz="3000" b="1" i="1" dirty="0">
                <a:latin typeface="Times New Roman" panose="02020603050405020304" pitchFamily="18" charset="0"/>
                <a:cs typeface="Times New Roman" panose="02020603050405020304" pitchFamily="18" charset="0"/>
              </a:rPr>
              <a:t>store</a:t>
            </a:r>
            <a:r>
              <a:rPr lang="en-US" altLang="zh-CN" sz="3000" dirty="0">
                <a:latin typeface="Times New Roman" panose="02020603050405020304" pitchFamily="18" charset="0"/>
                <a:cs typeface="Times New Roman" panose="02020603050405020304" pitchFamily="18" charset="0"/>
              </a:rPr>
              <a:t>, </a:t>
            </a:r>
            <a:r>
              <a:rPr lang="en-US" altLang="zh-CN" sz="3000" b="1" i="1" dirty="0">
                <a:latin typeface="Times New Roman" panose="02020603050405020304" pitchFamily="18" charset="0"/>
                <a:cs typeface="Times New Roman" panose="02020603050405020304" pitchFamily="18" charset="0"/>
              </a:rPr>
              <a:t>exchange</a:t>
            </a:r>
            <a:r>
              <a:rPr lang="en-US" altLang="zh-CN" sz="3000" dirty="0">
                <a:latin typeface="Times New Roman" panose="02020603050405020304" pitchFamily="18" charset="0"/>
                <a:cs typeface="Times New Roman" panose="02020603050405020304" pitchFamily="18" charset="0"/>
              </a:rPr>
              <a:t> and use of </a:t>
            </a:r>
            <a:r>
              <a:rPr lang="en-US" altLang="zh-CN" sz="3000" b="1" i="1" dirty="0">
                <a:latin typeface="Times New Roman" panose="02020603050405020304" pitchFamily="18" charset="0"/>
                <a:cs typeface="Times New Roman" panose="02020603050405020304" pitchFamily="18" charset="0"/>
              </a:rPr>
              <a:t>information in its various forms</a:t>
            </a:r>
            <a:r>
              <a:rPr lang="en-US" altLang="zh-CN" sz="3000" dirty="0" smtClean="0">
                <a:latin typeface="Times New Roman" panose="02020603050405020304" pitchFamily="18" charset="0"/>
                <a:cs typeface="Times New Roman" panose="02020603050405020304" pitchFamily="18" charset="0"/>
              </a:rPr>
              <a:t>.</a:t>
            </a:r>
          </a:p>
          <a:p>
            <a:pPr algn="just">
              <a:lnSpc>
                <a:spcPct val="100000"/>
              </a:lnSpc>
              <a:spcBef>
                <a:spcPts val="0"/>
              </a:spcBef>
              <a:buFont typeface="Wingdings" panose="05000000000000000000" pitchFamily="2" charset="2"/>
              <a:buChar char="Ø"/>
              <a:defRPr/>
            </a:pPr>
            <a:r>
              <a:rPr lang="en-US" altLang="zh-CN" sz="3000" b="1" i="1" dirty="0">
                <a:solidFill>
                  <a:srgbClr val="008000"/>
                </a:solidFill>
                <a:latin typeface="Times New Roman" pitchFamily="18" charset="0"/>
                <a:cs typeface="Times New Roman" pitchFamily="18" charset="0"/>
              </a:rPr>
              <a:t>Information Technology </a:t>
            </a:r>
            <a:r>
              <a:rPr lang="en-US" altLang="zh-CN" sz="3000" dirty="0">
                <a:latin typeface="Times New Roman" pitchFamily="18" charset="0"/>
                <a:cs typeface="Times New Roman" pitchFamily="18" charset="0"/>
              </a:rPr>
              <a:t>is </a:t>
            </a:r>
            <a:r>
              <a:rPr lang="en-US" altLang="zh-CN" sz="3000" b="1" i="1" dirty="0">
                <a:latin typeface="Times New Roman" pitchFamily="18" charset="0"/>
                <a:cs typeface="Times New Roman" pitchFamily="18" charset="0"/>
              </a:rPr>
              <a:t>computer-based system </a:t>
            </a:r>
            <a:r>
              <a:rPr lang="en-US" altLang="zh-CN" sz="3000" dirty="0">
                <a:latin typeface="Times New Roman" pitchFamily="18" charset="0"/>
                <a:cs typeface="Times New Roman" pitchFamily="18" charset="0"/>
              </a:rPr>
              <a:t>that facilitates </a:t>
            </a:r>
            <a:r>
              <a:rPr lang="en-US" altLang="zh-CN" sz="3000" b="1" i="1" dirty="0">
                <a:solidFill>
                  <a:srgbClr val="0000FF"/>
                </a:solidFill>
                <a:latin typeface="Times New Roman" pitchFamily="18" charset="0"/>
                <a:cs typeface="Times New Roman" pitchFamily="18" charset="0"/>
              </a:rPr>
              <a:t>collection, processing, interpretation </a:t>
            </a:r>
            <a:r>
              <a:rPr lang="en-US" altLang="zh-CN" sz="3000" b="1" i="1" dirty="0">
                <a:latin typeface="Times New Roman" pitchFamily="18" charset="0"/>
                <a:cs typeface="Times New Roman" pitchFamily="18" charset="0"/>
              </a:rPr>
              <a:t>and</a:t>
            </a:r>
            <a:r>
              <a:rPr lang="en-US" altLang="zh-CN" sz="3000" b="1" i="1" dirty="0">
                <a:solidFill>
                  <a:srgbClr val="0000FF"/>
                </a:solidFill>
                <a:latin typeface="Times New Roman" pitchFamily="18" charset="0"/>
                <a:cs typeface="Times New Roman" pitchFamily="18" charset="0"/>
              </a:rPr>
              <a:t> dissemination of information </a:t>
            </a:r>
          </a:p>
          <a:p>
            <a:pPr algn="just">
              <a:lnSpc>
                <a:spcPct val="100000"/>
              </a:lnSpc>
              <a:spcBef>
                <a:spcPts val="0"/>
              </a:spcBef>
              <a:buFont typeface="Wingdings" pitchFamily="2" charset="2"/>
              <a:buChar char="§"/>
              <a:defRPr/>
            </a:pPr>
            <a:r>
              <a:rPr lang="en-US" altLang="zh-CN" sz="3000" dirty="0">
                <a:latin typeface="Times New Roman" pitchFamily="18" charset="0"/>
                <a:cs typeface="Times New Roman" pitchFamily="18" charset="0"/>
              </a:rPr>
              <a:t>It has the capability to </a:t>
            </a:r>
            <a:r>
              <a:rPr lang="en-US" altLang="zh-CN" sz="3000" b="1" i="1" dirty="0">
                <a:solidFill>
                  <a:srgbClr val="FF0000"/>
                </a:solidFill>
                <a:latin typeface="Times New Roman" pitchFamily="18" charset="0"/>
                <a:cs typeface="Times New Roman" pitchFamily="18" charset="0"/>
              </a:rPr>
              <a:t>input, process, and store and output data/information</a:t>
            </a:r>
            <a:r>
              <a:rPr lang="en-US" altLang="zh-CN" sz="3000" dirty="0" smtClean="0">
                <a:latin typeface="Times New Roman" pitchFamily="18" charset="0"/>
                <a:cs typeface="Times New Roman" pitchFamily="18" charset="0"/>
              </a:rPr>
              <a:t>.</a:t>
            </a:r>
            <a:endParaRPr lang="en-US" altLang="zh-CN" sz="3000" dirty="0">
              <a:latin typeface="Times New Roman" pitchFamily="18" charset="0"/>
              <a:cs typeface="Times New Roman" pitchFamily="18" charset="0"/>
            </a:endParaRPr>
          </a:p>
        </p:txBody>
      </p:sp>
      <p:sp>
        <p:nvSpPr>
          <p:cNvPr id="1331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68552C6-77C3-4397-BAC7-2383B0FD6718}" type="slidenum">
              <a:rPr lang="en-US" altLang="en-US" sz="1200">
                <a:solidFill>
                  <a:srgbClr val="898989"/>
                </a:solidFill>
                <a:latin typeface="Arial" panose="020B0604020202020204" pitchFamily="34" charset="0"/>
              </a:rPr>
              <a:pPr>
                <a:spcBef>
                  <a:spcPct val="0"/>
                </a:spcBef>
                <a:buFontTx/>
                <a:buNone/>
              </a:pPr>
              <a:t>27</a:t>
            </a:fld>
            <a:endParaRPr lang="en-US" altLang="en-US" sz="1200">
              <a:solidFill>
                <a:srgbClr val="898989"/>
              </a:solidFill>
              <a:latin typeface="Arial" panose="020B0604020202020204" pitchFamily="34" charset="0"/>
            </a:endParaRPr>
          </a:p>
        </p:txBody>
      </p:sp>
    </p:spTree>
    <p:extLst>
      <p:ext uri="{BB962C8B-B14F-4D97-AF65-F5344CB8AC3E}">
        <p14:creationId xmlns:p14="http://schemas.microsoft.com/office/powerpoint/2010/main" val="3063890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0" y="0"/>
            <a:ext cx="12192000" cy="6858000"/>
          </a:xfrm>
        </p:spPr>
        <p:txBody>
          <a:bodyPr rtlCol="0">
            <a:normAutofit lnSpcReduction="10000"/>
          </a:bodyPr>
          <a:lstStyle/>
          <a:p>
            <a:pPr algn="just">
              <a:lnSpc>
                <a:spcPct val="100000"/>
              </a:lnSpc>
              <a:spcBef>
                <a:spcPts val="0"/>
              </a:spcBef>
              <a:buFont typeface="Wingdings" pitchFamily="2" charset="2"/>
              <a:buChar char="Ø"/>
              <a:defRPr/>
            </a:pPr>
            <a:r>
              <a:rPr lang="en-US" dirty="0">
                <a:latin typeface="Times New Roman" pitchFamily="18" charset="0"/>
                <a:cs typeface="Times New Roman" pitchFamily="18" charset="0"/>
              </a:rPr>
              <a:t>In fact the </a:t>
            </a:r>
            <a:r>
              <a:rPr lang="en-US" b="1" i="1" dirty="0">
                <a:latin typeface="Times New Roman" pitchFamily="18" charset="0"/>
                <a:cs typeface="Times New Roman" pitchFamily="18" charset="0"/>
              </a:rPr>
              <a:t>computer technology </a:t>
            </a:r>
            <a:r>
              <a:rPr lang="en-US" b="1" i="1" dirty="0">
                <a:solidFill>
                  <a:srgbClr val="CC0099"/>
                </a:solidFill>
                <a:latin typeface="Times New Roman" pitchFamily="18" charset="0"/>
                <a:cs typeface="Times New Roman" pitchFamily="18" charset="0"/>
              </a:rPr>
              <a:t>includes the hardware part(the physical components)</a:t>
            </a:r>
            <a:r>
              <a:rPr lang="en-US" dirty="0">
                <a:latin typeface="Times New Roman" pitchFamily="18" charset="0"/>
                <a:cs typeface="Times New Roman" pitchFamily="18" charset="0"/>
              </a:rPr>
              <a:t> and the </a:t>
            </a:r>
            <a:r>
              <a:rPr lang="en-US" b="1" i="1" dirty="0">
                <a:solidFill>
                  <a:srgbClr val="0000FF"/>
                </a:solidFill>
                <a:latin typeface="Times New Roman" pitchFamily="18" charset="0"/>
                <a:cs typeface="Times New Roman" pitchFamily="18" charset="0"/>
              </a:rPr>
              <a:t>software(set of </a:t>
            </a:r>
            <a:r>
              <a:rPr lang="en-US" b="1" i="1" dirty="0">
                <a:latin typeface="Times New Roman" pitchFamily="18" charset="0"/>
                <a:cs typeface="Times New Roman" pitchFamily="18" charset="0"/>
              </a:rPr>
              <a:t>electronic instructions</a:t>
            </a:r>
            <a:r>
              <a:rPr lang="en-US" b="1" i="1" dirty="0">
                <a:solidFill>
                  <a:srgbClr val="0000FF"/>
                </a:solidFill>
                <a:latin typeface="Times New Roman" pitchFamily="18" charset="0"/>
                <a:cs typeface="Times New Roman" pitchFamily="18" charset="0"/>
              </a:rPr>
              <a:t> which are stored in the computer)</a:t>
            </a:r>
            <a:r>
              <a:rPr lang="en-US" dirty="0">
                <a:latin typeface="Times New Roman" pitchFamily="18" charset="0"/>
                <a:cs typeface="Times New Roman" pitchFamily="18" charset="0"/>
              </a:rPr>
              <a:t>.</a:t>
            </a:r>
          </a:p>
          <a:p>
            <a:pPr algn="just">
              <a:lnSpc>
                <a:spcPct val="100000"/>
              </a:lnSpc>
              <a:spcBef>
                <a:spcPts val="0"/>
              </a:spcBef>
              <a:buFont typeface="Wingdings" pitchFamily="2" charset="2"/>
              <a:buChar char="§"/>
              <a:defRPr/>
            </a:pPr>
            <a:r>
              <a:rPr lang="en-US" dirty="0">
                <a:latin typeface="Times New Roman" pitchFamily="18" charset="0"/>
                <a:cs typeface="Times New Roman" pitchFamily="18" charset="0"/>
              </a:rPr>
              <a:t>This </a:t>
            </a:r>
            <a:r>
              <a:rPr lang="en-US" b="1" i="1" dirty="0">
                <a:solidFill>
                  <a:srgbClr val="0000FF"/>
                </a:solidFill>
                <a:latin typeface="Times New Roman" pitchFamily="18" charset="0"/>
                <a:cs typeface="Times New Roman" pitchFamily="18" charset="0"/>
              </a:rPr>
              <a:t>technology</a:t>
            </a:r>
            <a:r>
              <a:rPr lang="en-US" b="1" i="1" dirty="0">
                <a:solidFill>
                  <a:srgbClr val="006600"/>
                </a:solidFill>
                <a:latin typeface="Times New Roman" pitchFamily="18" charset="0"/>
                <a:cs typeface="Times New Roman" pitchFamily="18" charset="0"/>
              </a:rPr>
              <a:t> provides the </a:t>
            </a:r>
            <a:r>
              <a:rPr lang="en-US" b="1" i="1" dirty="0">
                <a:solidFill>
                  <a:srgbClr val="FF0000"/>
                </a:solidFill>
                <a:latin typeface="Times New Roman" pitchFamily="18" charset="0"/>
                <a:cs typeface="Times New Roman" pitchFamily="18" charset="0"/>
              </a:rPr>
              <a:t>storage and processing capacity</a:t>
            </a:r>
            <a:r>
              <a:rPr lang="en-US" dirty="0">
                <a:latin typeface="Times New Roman" pitchFamily="18" charset="0"/>
                <a:cs typeface="Times New Roman" pitchFamily="18" charset="0"/>
              </a:rPr>
              <a:t>.</a:t>
            </a:r>
          </a:p>
          <a:p>
            <a:pPr algn="just">
              <a:spcBef>
                <a:spcPts val="0"/>
              </a:spcBef>
              <a:buFont typeface="Wingdings" pitchFamily="2" charset="2"/>
              <a:buChar char="Ø"/>
              <a:defRPr/>
            </a:pPr>
            <a:r>
              <a:rPr lang="en-US" dirty="0" smtClean="0">
                <a:latin typeface="Times New Roman" pitchFamily="18" charset="0"/>
                <a:cs typeface="Times New Roman" pitchFamily="18" charset="0"/>
              </a:rPr>
              <a:t>But </a:t>
            </a:r>
            <a:r>
              <a:rPr lang="en-US" b="1" i="1" dirty="0" smtClean="0">
                <a:solidFill>
                  <a:srgbClr val="0000FF"/>
                </a:solidFill>
                <a:latin typeface="Times New Roman" pitchFamily="18" charset="0"/>
                <a:cs typeface="Times New Roman" pitchFamily="18" charset="0"/>
              </a:rPr>
              <a:t>IT</a:t>
            </a:r>
            <a:r>
              <a:rPr lang="en-US" dirty="0" smtClean="0">
                <a:latin typeface="Times New Roman" pitchFamily="18" charset="0"/>
                <a:cs typeface="Times New Roman" pitchFamily="18" charset="0"/>
              </a:rPr>
              <a:t> also refers to </a:t>
            </a:r>
            <a:r>
              <a:rPr lang="en-US" b="1" i="1" dirty="0" smtClean="0">
                <a:solidFill>
                  <a:srgbClr val="CC0099"/>
                </a:solidFill>
                <a:latin typeface="Times New Roman" pitchFamily="18" charset="0"/>
                <a:cs typeface="Times New Roman" pitchFamily="18" charset="0"/>
              </a:rPr>
              <a:t>communication networks</a:t>
            </a:r>
            <a:r>
              <a:rPr lang="en-US" dirty="0" smtClean="0">
                <a:latin typeface="Times New Roman" pitchFamily="18" charset="0"/>
                <a:cs typeface="Times New Roman" pitchFamily="18" charset="0"/>
              </a:rPr>
              <a:t> that are used to </a:t>
            </a:r>
            <a:r>
              <a:rPr lang="en-US" b="1" i="1" dirty="0" smtClean="0">
                <a:latin typeface="Times New Roman" pitchFamily="18" charset="0"/>
                <a:cs typeface="Times New Roman" pitchFamily="18" charset="0"/>
              </a:rPr>
              <a:t>connect computers at different geographical places</a:t>
            </a:r>
            <a:r>
              <a:rPr lang="en-US" dirty="0" smtClean="0">
                <a:latin typeface="Times New Roman" pitchFamily="18" charset="0"/>
                <a:cs typeface="Times New Roman" pitchFamily="18" charset="0"/>
              </a:rPr>
              <a:t> through which the </a:t>
            </a:r>
            <a:r>
              <a:rPr lang="en-US" b="1" i="1" dirty="0" smtClean="0">
                <a:solidFill>
                  <a:srgbClr val="0000FF"/>
                </a:solidFill>
                <a:latin typeface="Times New Roman" pitchFamily="18" charset="0"/>
                <a:cs typeface="Times New Roman" pitchFamily="18" charset="0"/>
              </a:rPr>
              <a:t>processed </a:t>
            </a:r>
            <a:r>
              <a:rPr lang="en-US" b="1" i="1" dirty="0" smtClean="0">
                <a:latin typeface="Times New Roman" pitchFamily="18" charset="0"/>
                <a:cs typeface="Times New Roman" pitchFamily="18" charset="0"/>
              </a:rPr>
              <a:t>and</a:t>
            </a:r>
            <a:r>
              <a:rPr lang="en-US" b="1" i="1" dirty="0" smtClean="0">
                <a:solidFill>
                  <a:srgbClr val="0000FF"/>
                </a:solidFill>
                <a:latin typeface="Times New Roman" pitchFamily="18" charset="0"/>
                <a:cs typeface="Times New Roman" pitchFamily="18" charset="0"/>
              </a:rPr>
              <a:t> stored information </a:t>
            </a:r>
            <a:r>
              <a:rPr lang="en-US" b="1" i="1" dirty="0" smtClean="0">
                <a:solidFill>
                  <a:srgbClr val="008000"/>
                </a:solidFill>
                <a:latin typeface="Times New Roman" pitchFamily="18" charset="0"/>
                <a:cs typeface="Times New Roman" pitchFamily="18" charset="0"/>
              </a:rPr>
              <a:t>shared among different users</a:t>
            </a:r>
            <a:r>
              <a:rPr lang="en-US" dirty="0" smtClean="0">
                <a:latin typeface="Times New Roman" pitchFamily="18" charset="0"/>
                <a:cs typeface="Times New Roman" pitchFamily="18" charset="0"/>
              </a:rPr>
              <a:t>.</a:t>
            </a:r>
          </a:p>
          <a:p>
            <a:pPr algn="just">
              <a:spcBef>
                <a:spcPct val="0"/>
              </a:spcBef>
              <a:buFont typeface="Wingdings" panose="05000000000000000000" pitchFamily="2" charset="2"/>
              <a:buChar char="Ø"/>
            </a:pPr>
            <a:r>
              <a:rPr lang="en-US" altLang="en-US" dirty="0" smtClean="0">
                <a:latin typeface="Times New Roman" panose="02020603050405020304" pitchFamily="18" charset="0"/>
                <a:cs typeface="Times New Roman" panose="02020603050405020304" pitchFamily="18" charset="0"/>
              </a:rPr>
              <a:t>In </a:t>
            </a:r>
            <a:r>
              <a:rPr lang="en-US" altLang="en-US" dirty="0">
                <a:latin typeface="Times New Roman" panose="02020603050405020304" pitchFamily="18" charset="0"/>
                <a:cs typeface="Times New Roman" panose="02020603050405020304" pitchFamily="18" charset="0"/>
              </a:rPr>
              <a:t>short, IT is the </a:t>
            </a:r>
            <a:r>
              <a:rPr lang="en-US" altLang="en-US" b="1" i="1" dirty="0">
                <a:solidFill>
                  <a:srgbClr val="CC0099"/>
                </a:solidFill>
                <a:latin typeface="Times New Roman" panose="02020603050405020304" pitchFamily="18" charset="0"/>
                <a:cs typeface="Times New Roman" panose="02020603050405020304" pitchFamily="18" charset="0"/>
              </a:rPr>
              <a:t>convergence of </a:t>
            </a:r>
            <a:r>
              <a:rPr lang="en-US" altLang="en-US" b="1" i="1" dirty="0">
                <a:solidFill>
                  <a:srgbClr val="FF0000"/>
                </a:solidFill>
                <a:latin typeface="Times New Roman" panose="02020603050405020304" pitchFamily="18" charset="0"/>
                <a:cs typeface="Times New Roman" panose="02020603050405020304" pitchFamily="18" charset="0"/>
              </a:rPr>
              <a:t>information processing </a:t>
            </a:r>
            <a:r>
              <a:rPr lang="en-US" altLang="en-US" b="1" i="1" dirty="0">
                <a:solidFill>
                  <a:srgbClr val="CC0099"/>
                </a:solidFill>
                <a:latin typeface="Times New Roman" panose="02020603050405020304" pitchFamily="18" charset="0"/>
                <a:cs typeface="Times New Roman" panose="02020603050405020304" pitchFamily="18" charset="0"/>
              </a:rPr>
              <a:t>and </a:t>
            </a:r>
            <a:r>
              <a:rPr lang="en-US" altLang="en-US" b="1" i="1" dirty="0">
                <a:solidFill>
                  <a:srgbClr val="FF0000"/>
                </a:solidFill>
                <a:latin typeface="Times New Roman" panose="02020603050405020304" pitchFamily="18" charset="0"/>
                <a:cs typeface="Times New Roman" panose="02020603050405020304" pitchFamily="18" charset="0"/>
              </a:rPr>
              <a:t>information transmission </a:t>
            </a:r>
            <a:r>
              <a:rPr lang="en-US" altLang="en-US" b="1" i="1" dirty="0">
                <a:solidFill>
                  <a:srgbClr val="CC0099"/>
                </a:solidFill>
                <a:latin typeface="Times New Roman" panose="02020603050405020304" pitchFamily="18" charset="0"/>
                <a:cs typeface="Times New Roman" panose="02020603050405020304" pitchFamily="18" charset="0"/>
              </a:rPr>
              <a:t>technologies</a:t>
            </a:r>
          </a:p>
          <a:p>
            <a:pPr algn="just">
              <a:spcBef>
                <a:spcPct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Hence, it refers to both </a:t>
            </a:r>
            <a:r>
              <a:rPr lang="en-US" altLang="en-US" b="1" i="1" dirty="0">
                <a:solidFill>
                  <a:srgbClr val="0000FF"/>
                </a:solidFill>
                <a:latin typeface="Times New Roman" panose="02020603050405020304" pitchFamily="18" charset="0"/>
                <a:cs typeface="Times New Roman" panose="02020603050405020304" pitchFamily="18" charset="0"/>
              </a:rPr>
              <a:t>computer and communication </a:t>
            </a:r>
            <a:r>
              <a:rPr lang="en-US" altLang="en-US" b="1" i="1" dirty="0">
                <a:solidFill>
                  <a:srgbClr val="006600"/>
                </a:solidFill>
                <a:latin typeface="Times New Roman" panose="02020603050405020304" pitchFamily="18" charset="0"/>
                <a:cs typeface="Times New Roman" panose="02020603050405020304" pitchFamily="18" charset="0"/>
              </a:rPr>
              <a:t>technologies.</a:t>
            </a:r>
          </a:p>
          <a:p>
            <a:pPr algn="just">
              <a:spcBef>
                <a:spcPct val="0"/>
              </a:spcBef>
              <a:buFont typeface="Wingdings" panose="05000000000000000000" pitchFamily="2" charset="2"/>
              <a:buChar char="Ø"/>
            </a:pPr>
            <a:r>
              <a:rPr lang="en-US" altLang="en-US" b="1" i="1" dirty="0">
                <a:solidFill>
                  <a:srgbClr val="FF0000"/>
                </a:solidFill>
                <a:latin typeface="Times New Roman" panose="02020603050405020304" pitchFamily="18" charset="0"/>
                <a:cs typeface="Times New Roman" panose="02020603050405020304" pitchFamily="18" charset="0"/>
              </a:rPr>
              <a:t>Note</a:t>
            </a:r>
            <a:r>
              <a:rPr lang="en-US" altLang="en-US" dirty="0">
                <a:latin typeface="Times New Roman" panose="02020603050405020304" pitchFamily="18" charset="0"/>
                <a:cs typeface="Times New Roman" panose="02020603050405020304" pitchFamily="18" charset="0"/>
              </a:rPr>
              <a:t>, we can use the term </a:t>
            </a:r>
            <a:r>
              <a:rPr lang="en-US" altLang="en-US" b="1" i="1" dirty="0">
                <a:solidFill>
                  <a:srgbClr val="0000FF"/>
                </a:solidFill>
                <a:latin typeface="Times New Roman" panose="02020603050405020304" pitchFamily="18" charset="0"/>
                <a:cs typeface="Times New Roman" panose="02020603050405020304" pitchFamily="18" charset="0"/>
              </a:rPr>
              <a:t>IT</a:t>
            </a:r>
            <a:r>
              <a:rPr lang="en-US" altLang="en-US" b="1" i="1" dirty="0">
                <a:latin typeface="Times New Roman" panose="02020603050405020304" pitchFamily="18" charset="0"/>
                <a:cs typeface="Times New Roman" panose="02020603050405020304" pitchFamily="18" charset="0"/>
              </a:rPr>
              <a:t> or </a:t>
            </a:r>
            <a:r>
              <a:rPr lang="en-US" altLang="en-US" b="1" i="1" dirty="0">
                <a:solidFill>
                  <a:srgbClr val="0000FF"/>
                </a:solidFill>
                <a:latin typeface="Times New Roman" panose="02020603050405020304" pitchFamily="18" charset="0"/>
                <a:cs typeface="Times New Roman" panose="02020603050405020304" pitchFamily="18" charset="0"/>
              </a:rPr>
              <a:t>ICT</a:t>
            </a:r>
            <a:r>
              <a:rPr lang="en-US" altLang="en-US" b="1" i="1" dirty="0">
                <a:latin typeface="Times New Roman" panose="02020603050405020304" pitchFamily="18" charset="0"/>
                <a:cs typeface="Times New Roman" panose="02020603050405020304" pitchFamily="18" charset="0"/>
              </a:rPr>
              <a:t> interchangeably</a:t>
            </a:r>
            <a:r>
              <a:rPr lang="en-US" altLang="en-US" dirty="0">
                <a:latin typeface="Times New Roman" panose="02020603050405020304" pitchFamily="18" charset="0"/>
                <a:cs typeface="Times New Roman" panose="02020603050405020304" pitchFamily="18" charset="0"/>
              </a:rPr>
              <a:t>.</a:t>
            </a:r>
          </a:p>
          <a:p>
            <a:pPr algn="just">
              <a:spcBef>
                <a:spcPct val="0"/>
              </a:spcBef>
              <a:buFont typeface="Wingdings" panose="05000000000000000000" pitchFamily="2" charset="2"/>
              <a:buChar char="ü"/>
            </a:pPr>
            <a:r>
              <a:rPr lang="en-US" altLang="en-US" dirty="0">
                <a:latin typeface="Times New Roman" panose="02020603050405020304" pitchFamily="18" charset="0"/>
                <a:cs typeface="Times New Roman" panose="02020603050405020304" pitchFamily="18" charset="0"/>
              </a:rPr>
              <a:t>Because </a:t>
            </a:r>
            <a:r>
              <a:rPr lang="en-US" altLang="zh-CN" b="1" dirty="0">
                <a:latin typeface="Times New Roman" panose="02020603050405020304" pitchFamily="18" charset="0"/>
                <a:cs typeface="Times New Roman" panose="02020603050405020304" pitchFamily="18" charset="0"/>
              </a:rPr>
              <a:t>ICT</a:t>
            </a:r>
            <a:r>
              <a:rPr lang="en-US" altLang="zh-CN" dirty="0">
                <a:latin typeface="Times New Roman" panose="02020603050405020304" pitchFamily="18" charset="0"/>
                <a:cs typeface="Times New Roman" panose="02020603050405020304" pitchFamily="18" charset="0"/>
              </a:rPr>
              <a:t> is the use of </a:t>
            </a:r>
            <a:r>
              <a:rPr lang="en-US" altLang="zh-CN" b="1" i="1" dirty="0">
                <a:solidFill>
                  <a:srgbClr val="0000FF"/>
                </a:solidFill>
                <a:latin typeface="Times New Roman" panose="02020603050405020304" pitchFamily="18" charset="0"/>
                <a:cs typeface="Times New Roman" panose="02020603050405020304" pitchFamily="18" charset="0"/>
              </a:rPr>
              <a:t>computers</a:t>
            </a:r>
            <a:r>
              <a:rPr lang="en-US" altLang="zh-CN" dirty="0">
                <a:latin typeface="Times New Roman" panose="02020603050405020304" pitchFamily="18" charset="0"/>
                <a:cs typeface="Times New Roman" panose="02020603050405020304" pitchFamily="18" charset="0"/>
              </a:rPr>
              <a:t> and </a:t>
            </a:r>
            <a:r>
              <a:rPr lang="en-US" altLang="zh-CN" b="1" i="1" dirty="0">
                <a:latin typeface="Times New Roman" panose="02020603050405020304" pitchFamily="18" charset="0"/>
                <a:cs typeface="Times New Roman" panose="02020603050405020304" pitchFamily="18" charset="0"/>
              </a:rPr>
              <a:t>telecommunication</a:t>
            </a:r>
            <a:r>
              <a:rPr lang="en-US" altLang="zh-CN" dirty="0">
                <a:latin typeface="Times New Roman" panose="02020603050405020304" pitchFamily="18" charset="0"/>
                <a:cs typeface="Times New Roman" panose="02020603050405020304" pitchFamily="18" charset="0"/>
              </a:rPr>
              <a:t> facilities for the purpose of </a:t>
            </a:r>
            <a:r>
              <a:rPr lang="en-US" altLang="zh-CN" b="1" i="1" dirty="0">
                <a:solidFill>
                  <a:srgbClr val="FF0000"/>
                </a:solidFill>
                <a:latin typeface="Times New Roman" panose="02020603050405020304" pitchFamily="18" charset="0"/>
                <a:cs typeface="Times New Roman" panose="02020603050405020304" pitchFamily="18" charset="0"/>
              </a:rPr>
              <a:t>gathering, processing, storing</a:t>
            </a:r>
            <a:r>
              <a:rPr lang="en-US" altLang="zh-CN" dirty="0">
                <a:latin typeface="Times New Roman" panose="02020603050405020304" pitchFamily="18" charset="0"/>
                <a:cs typeface="Times New Roman" panose="02020603050405020304" pitchFamily="18" charset="0"/>
              </a:rPr>
              <a:t> and </a:t>
            </a:r>
            <a:r>
              <a:rPr lang="en-US" altLang="zh-CN" b="1" i="1" dirty="0">
                <a:solidFill>
                  <a:srgbClr val="FF0000"/>
                </a:solidFill>
                <a:latin typeface="Times New Roman" panose="02020603050405020304" pitchFamily="18" charset="0"/>
                <a:cs typeface="Times New Roman" panose="02020603050405020304" pitchFamily="18" charset="0"/>
              </a:rPr>
              <a:t>disseminating</a:t>
            </a:r>
            <a:r>
              <a:rPr lang="en-US" altLang="zh-CN" dirty="0">
                <a:latin typeface="Times New Roman" panose="02020603050405020304" pitchFamily="18" charset="0"/>
                <a:cs typeface="Times New Roman" panose="02020603050405020304" pitchFamily="18" charset="0"/>
              </a:rPr>
              <a:t> information globally.</a:t>
            </a:r>
          </a:p>
          <a:p>
            <a:pPr algn="just">
              <a:spcBef>
                <a:spcPct val="0"/>
              </a:spcBef>
              <a:buFont typeface="Wingdings" panose="05000000000000000000" pitchFamily="2" charset="2"/>
              <a:buChar char="Ø"/>
            </a:pPr>
            <a:r>
              <a:rPr lang="en-US" altLang="zh-CN" b="1" i="1" dirty="0">
                <a:latin typeface="Times New Roman" panose="02020603050405020304" pitchFamily="18" charset="0"/>
                <a:cs typeface="Times New Roman" panose="02020603050405020304" pitchFamily="18" charset="0"/>
              </a:rPr>
              <a:t>Some examples of IT forms include:</a:t>
            </a:r>
          </a:p>
          <a:p>
            <a:pPr algn="just">
              <a:spcBef>
                <a:spcPct val="0"/>
              </a:spcBef>
              <a:buFont typeface="Wingdings" panose="05000000000000000000" pitchFamily="2" charset="2"/>
              <a:buChar char="§"/>
            </a:pPr>
            <a:r>
              <a:rPr lang="en-US" altLang="zh-CN" dirty="0">
                <a:latin typeface="Times New Roman" panose="02020603050405020304" pitchFamily="18" charset="0"/>
                <a:cs typeface="Times New Roman" panose="02020603050405020304" pitchFamily="18" charset="0"/>
              </a:rPr>
              <a:t>Personal computer (PC)- it is the most popular of IT </a:t>
            </a:r>
          </a:p>
          <a:p>
            <a:pPr algn="just">
              <a:spcBef>
                <a:spcPct val="0"/>
              </a:spcBef>
              <a:buFont typeface="Wingdings" panose="05000000000000000000" pitchFamily="2" charset="2"/>
              <a:buChar char="§"/>
            </a:pPr>
            <a:r>
              <a:rPr lang="en-US" altLang="zh-CN" dirty="0">
                <a:latin typeface="Times New Roman" panose="02020603050405020304" pitchFamily="18" charset="0"/>
                <a:cs typeface="Times New Roman" panose="02020603050405020304" pitchFamily="18" charset="0"/>
              </a:rPr>
              <a:t>Microprocessor controlled plant, </a:t>
            </a:r>
          </a:p>
          <a:p>
            <a:pPr algn="just">
              <a:spcBef>
                <a:spcPct val="0"/>
              </a:spcBef>
              <a:buFont typeface="Wingdings" panose="05000000000000000000" pitchFamily="2" charset="2"/>
              <a:buChar char="§"/>
            </a:pPr>
            <a:r>
              <a:rPr lang="en-US" altLang="zh-CN" dirty="0">
                <a:latin typeface="Times New Roman" panose="02020603050405020304" pitchFamily="18" charset="0"/>
                <a:cs typeface="Times New Roman" panose="02020603050405020304" pitchFamily="18" charset="0"/>
              </a:rPr>
              <a:t>A robot, </a:t>
            </a:r>
          </a:p>
          <a:p>
            <a:pPr algn="just">
              <a:spcBef>
                <a:spcPct val="0"/>
              </a:spcBef>
              <a:buFont typeface="Wingdings" panose="05000000000000000000" pitchFamily="2" charset="2"/>
              <a:buChar char="§"/>
            </a:pPr>
            <a:r>
              <a:rPr lang="en-US" altLang="zh-CN" dirty="0">
                <a:latin typeface="Times New Roman" panose="02020603050405020304" pitchFamily="18" charset="0"/>
                <a:cs typeface="Times New Roman" panose="02020603050405020304" pitchFamily="18" charset="0"/>
              </a:rPr>
              <a:t>A lift system  and etc. </a:t>
            </a:r>
            <a:endParaRPr lang="en-US" altLang="en-US"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0"/>
              </a:spcBef>
              <a:buFont typeface="Wingdings" panose="05000000000000000000" pitchFamily="2" charset="2"/>
              <a:buChar char="§"/>
            </a:pPr>
            <a:endParaRPr lang="en-US" altLang="en-US"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0"/>
              </a:spcBef>
            </a:pPr>
            <a:endParaRPr lang="en-US" altLang="en-US" dirty="0">
              <a:latin typeface="Times New Roman" panose="02020603050405020304" pitchFamily="18" charset="0"/>
              <a:ea typeface="宋体" panose="02010600030101010101" pitchFamily="2" charset="-122"/>
              <a:cs typeface="Times New Roman" panose="02020603050405020304" pitchFamily="18" charset="0"/>
            </a:endParaRPr>
          </a:p>
          <a:p>
            <a:pPr algn="just">
              <a:spcBef>
                <a:spcPts val="0"/>
              </a:spcBef>
              <a:buFont typeface="Wingdings" pitchFamily="2" charset="2"/>
              <a:buChar char="§"/>
              <a:defRPr/>
            </a:pPr>
            <a:endParaRPr lang="en-US" dirty="0" smtClean="0">
              <a:latin typeface="Times New Roman" pitchFamily="18" charset="0"/>
              <a:cs typeface="Times New Roman" pitchFamily="18" charset="0"/>
            </a:endParaRPr>
          </a:p>
        </p:txBody>
      </p:sp>
      <p:sp>
        <p:nvSpPr>
          <p:cNvPr id="1433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68B4B9E-7E4F-4D1F-A48C-A66AC5F2D19E}" type="slidenum">
              <a:rPr lang="en-US" altLang="en-US" sz="1200">
                <a:solidFill>
                  <a:srgbClr val="898989"/>
                </a:solidFill>
                <a:latin typeface="Arial" panose="020B0604020202020204" pitchFamily="34" charset="0"/>
              </a:rPr>
              <a:pPr>
                <a:spcBef>
                  <a:spcPct val="0"/>
                </a:spcBef>
                <a:buFontTx/>
                <a:buNone/>
              </a:pPr>
              <a:t>28</a:t>
            </a:fld>
            <a:endParaRPr lang="en-US" altLang="en-US" sz="1200">
              <a:solidFill>
                <a:srgbClr val="898989"/>
              </a:solidFill>
              <a:latin typeface="Arial" panose="020B0604020202020204" pitchFamily="34" charset="0"/>
            </a:endParaRPr>
          </a:p>
        </p:txBody>
      </p:sp>
    </p:spTree>
    <p:extLst>
      <p:ext uri="{BB962C8B-B14F-4D97-AF65-F5344CB8AC3E}">
        <p14:creationId xmlns:p14="http://schemas.microsoft.com/office/powerpoint/2010/main" val="3699508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981200" y="1"/>
            <a:ext cx="8229600" cy="244475"/>
          </a:xfrm>
        </p:spPr>
        <p:txBody>
          <a:bodyPr rtlCol="0">
            <a:normAutofit fontScale="90000"/>
          </a:bodyPr>
          <a:lstStyle/>
          <a:p>
            <a:pPr algn="ctr">
              <a:defRPr/>
            </a:pPr>
            <a:r>
              <a:rPr lang="en-US" sz="3200" b="1" i="1" dirty="0">
                <a:latin typeface="Times New Roman" pitchFamily="18" charset="0"/>
                <a:cs typeface="Times New Roman" pitchFamily="18" charset="0"/>
              </a:rPr>
              <a:t>Assignment 1</a:t>
            </a:r>
          </a:p>
        </p:txBody>
      </p:sp>
      <p:sp>
        <p:nvSpPr>
          <p:cNvPr id="25603" name="Content Placeholder 2"/>
          <p:cNvSpPr>
            <a:spLocks noGrp="1"/>
          </p:cNvSpPr>
          <p:nvPr>
            <p:ph idx="1"/>
          </p:nvPr>
        </p:nvSpPr>
        <p:spPr>
          <a:xfrm>
            <a:off x="0" y="244476"/>
            <a:ext cx="12192000" cy="6613525"/>
          </a:xfrm>
        </p:spPr>
        <p:txBody>
          <a:bodyPr>
            <a:normAutofit fontScale="85000" lnSpcReduction="20000"/>
          </a:bodyPr>
          <a:lstStyle/>
          <a:p>
            <a:pPr marL="514350" indent="-514350" algn="just">
              <a:lnSpc>
                <a:spcPct val="110000"/>
              </a:lnSpc>
              <a:spcBef>
                <a:spcPts val="0"/>
              </a:spcBef>
              <a:buFont typeface="Arial" panose="020B0604020202020204" pitchFamily="34" charset="0"/>
              <a:buAutoNum type="arabicPeriod"/>
            </a:pPr>
            <a:r>
              <a:rPr lang="en-US" altLang="en-US" dirty="0">
                <a:latin typeface="Times New Roman" panose="02020603050405020304" pitchFamily="18" charset="0"/>
                <a:cs typeface="Times New Roman" panose="02020603050405020304" pitchFamily="18" charset="0"/>
              </a:rPr>
              <a:t>Write the difference between Data and Information by giving your own example ?</a:t>
            </a:r>
          </a:p>
          <a:p>
            <a:pPr marL="514350" indent="-514350" algn="just">
              <a:lnSpc>
                <a:spcPct val="110000"/>
              </a:lnSpc>
              <a:spcBef>
                <a:spcPts val="0"/>
              </a:spcBef>
              <a:buFont typeface="Arial" panose="020B0604020202020204" pitchFamily="34" charset="0"/>
              <a:buAutoNum type="arabicPeriod"/>
            </a:pPr>
            <a:r>
              <a:rPr lang="en-US" altLang="en-US" dirty="0">
                <a:latin typeface="Times New Roman" panose="02020603050405020304" pitchFamily="18" charset="0"/>
                <a:cs typeface="Times New Roman" panose="02020603050405020304" pitchFamily="18" charset="0"/>
              </a:rPr>
              <a:t>Write the difference between Science and Technology by giving your own example?</a:t>
            </a:r>
          </a:p>
          <a:p>
            <a:pPr marL="514350" indent="-514350" algn="just">
              <a:lnSpc>
                <a:spcPct val="110000"/>
              </a:lnSpc>
              <a:spcBef>
                <a:spcPts val="0"/>
              </a:spcBef>
              <a:buFont typeface="Arial" panose="020B0604020202020204" pitchFamily="34" charset="0"/>
              <a:buAutoNum type="arabicPeriod"/>
            </a:pPr>
            <a:r>
              <a:rPr lang="en-US" altLang="en-US" dirty="0">
                <a:latin typeface="Times New Roman" panose="02020603050405020304" pitchFamily="18" charset="0"/>
                <a:cs typeface="Times New Roman" panose="02020603050405020304" pitchFamily="18" charset="0"/>
              </a:rPr>
              <a:t>Define the term Information Technology and give some examples of Information Technology that affects your day to day activities or life currently?</a:t>
            </a:r>
          </a:p>
          <a:p>
            <a:pPr marL="514350" indent="-514350" algn="just">
              <a:lnSpc>
                <a:spcPct val="110000"/>
              </a:lnSpc>
              <a:spcBef>
                <a:spcPts val="0"/>
              </a:spcBef>
              <a:buFont typeface="Wingdings" panose="05000000000000000000" pitchFamily="2" charset="2"/>
              <a:buAutoNum type="arabicPeriod"/>
            </a:pPr>
            <a:r>
              <a:rPr lang="en-US" altLang="en-US" dirty="0">
                <a:latin typeface="Times New Roman" panose="02020603050405020304" pitchFamily="18" charset="0"/>
                <a:cs typeface="Times New Roman" panose="02020603050405020304" pitchFamily="18" charset="0"/>
              </a:rPr>
              <a:t>Is Computer Science a science? Explain in detail by giving examples and reasons</a:t>
            </a:r>
          </a:p>
          <a:p>
            <a:pPr marL="514350" indent="-514350" algn="just">
              <a:lnSpc>
                <a:spcPct val="110000"/>
              </a:lnSpc>
              <a:spcBef>
                <a:spcPts val="0"/>
              </a:spcBef>
              <a:buFont typeface="Wingdings" panose="05000000000000000000" pitchFamily="2" charset="2"/>
              <a:buAutoNum type="arabicPeriod"/>
            </a:pPr>
            <a:r>
              <a:rPr lang="en-US" altLang="en-US" dirty="0">
                <a:latin typeface="Times New Roman" panose="02020603050405020304" pitchFamily="18" charset="0"/>
                <a:cs typeface="Times New Roman" panose="02020603050405020304" pitchFamily="18" charset="0"/>
              </a:rPr>
              <a:t>Describe and explain why we study Computer Science as a discipline?</a:t>
            </a:r>
          </a:p>
          <a:p>
            <a:pPr marL="514350" indent="-514350" algn="just">
              <a:lnSpc>
                <a:spcPct val="110000"/>
              </a:lnSpc>
              <a:spcBef>
                <a:spcPts val="0"/>
              </a:spcBef>
              <a:buFont typeface="Arial" panose="020B0604020202020204" pitchFamily="34" charset="0"/>
              <a:buAutoNum type="arabicPeriod"/>
            </a:pPr>
            <a:r>
              <a:rPr lang="en-US" altLang="en-US" dirty="0">
                <a:latin typeface="Times New Roman" panose="02020603050405020304" pitchFamily="18" charset="0"/>
                <a:cs typeface="Times New Roman" panose="02020603050405020304" pitchFamily="18" charset="0"/>
              </a:rPr>
              <a:t>Give reasons what makes Computer Science is different from other physical sciences such as from the applications of the science in fields of engineering design and implementation. </a:t>
            </a:r>
            <a:endParaRPr lang="en-US" altLang="en-US" dirty="0" smtClean="0">
              <a:latin typeface="Times New Roman" panose="02020603050405020304" pitchFamily="18" charset="0"/>
              <a:cs typeface="Times New Roman" panose="02020603050405020304" pitchFamily="18" charset="0"/>
            </a:endParaRPr>
          </a:p>
          <a:p>
            <a:pPr marL="566738" indent="-566738" algn="just">
              <a:lnSpc>
                <a:spcPct val="110000"/>
              </a:lnSpc>
              <a:spcBef>
                <a:spcPts val="0"/>
              </a:spcBef>
              <a:buNone/>
              <a:defRPr/>
            </a:pPr>
            <a:r>
              <a:rPr lang="en-US" b="1" i="1" dirty="0">
                <a:solidFill>
                  <a:srgbClr val="0000FF"/>
                </a:solidFill>
                <a:latin typeface="Times New Roman" pitchFamily="18" charset="0"/>
                <a:cs typeface="Times New Roman" pitchFamily="18" charset="0"/>
              </a:rPr>
              <a:t>7. Computer science </a:t>
            </a:r>
            <a:r>
              <a:rPr lang="en-US" b="1" i="1" dirty="0">
                <a:solidFill>
                  <a:srgbClr val="FF0000"/>
                </a:solidFill>
                <a:latin typeface="Times New Roman" pitchFamily="18" charset="0"/>
                <a:cs typeface="Times New Roman" pitchFamily="18" charset="0"/>
              </a:rPr>
              <a:t>is a discipline that uses four important </a:t>
            </a:r>
            <a:r>
              <a:rPr lang="en-US" b="1" i="1" dirty="0">
                <a:latin typeface="Times New Roman" pitchFamily="18" charset="0"/>
                <a:cs typeface="Times New Roman" pitchFamily="18" charset="0"/>
              </a:rPr>
              <a:t>methods</a:t>
            </a:r>
            <a:r>
              <a:rPr lang="en-US" b="1" i="1" dirty="0">
                <a:solidFill>
                  <a:srgbClr val="FF0000"/>
                </a:solidFill>
                <a:latin typeface="Times New Roman" pitchFamily="18" charset="0"/>
                <a:cs typeface="Times New Roman" pitchFamily="18" charset="0"/>
              </a:rPr>
              <a:t> </a:t>
            </a:r>
            <a:r>
              <a:rPr lang="en-US" dirty="0">
                <a:latin typeface="Times New Roman" pitchFamily="18" charset="0"/>
                <a:cs typeface="Times New Roman" pitchFamily="18" charset="0"/>
              </a:rPr>
              <a:t>used in the </a:t>
            </a:r>
            <a:r>
              <a:rPr lang="en-US" b="1" i="1" dirty="0">
                <a:solidFill>
                  <a:srgbClr val="6600CC"/>
                </a:solidFill>
                <a:latin typeface="Times New Roman" pitchFamily="18" charset="0"/>
                <a:cs typeface="Times New Roman" pitchFamily="18" charset="0"/>
              </a:rPr>
              <a:t>study</a:t>
            </a:r>
            <a:r>
              <a:rPr lang="en-US" b="1" i="1" dirty="0">
                <a:solidFill>
                  <a:srgbClr val="FF0000"/>
                </a:solidFill>
                <a:latin typeface="Times New Roman" pitchFamily="18" charset="0"/>
                <a:cs typeface="Times New Roman" pitchFamily="18" charset="0"/>
              </a:rPr>
              <a:t> </a:t>
            </a:r>
            <a:r>
              <a:rPr lang="en-US" dirty="0">
                <a:latin typeface="Times New Roman" pitchFamily="18" charset="0"/>
                <a:cs typeface="Times New Roman" pitchFamily="18" charset="0"/>
              </a:rPr>
              <a:t>of</a:t>
            </a:r>
            <a:r>
              <a:rPr lang="en-US" b="1" i="1" dirty="0">
                <a:solidFill>
                  <a:srgbClr val="FF0000"/>
                </a:solidFill>
                <a:latin typeface="Times New Roman" pitchFamily="18" charset="0"/>
                <a:cs typeface="Times New Roman" pitchFamily="18" charset="0"/>
              </a:rPr>
              <a:t> </a:t>
            </a:r>
            <a:r>
              <a:rPr lang="en-US" b="1" i="1" dirty="0">
                <a:solidFill>
                  <a:srgbClr val="6600CC"/>
                </a:solidFill>
                <a:latin typeface="Times New Roman" pitchFamily="18" charset="0"/>
                <a:cs typeface="Times New Roman" pitchFamily="18" charset="0"/>
              </a:rPr>
              <a:t>computer. List down and explain the methods used to study computer.</a:t>
            </a:r>
          </a:p>
          <a:p>
            <a:pPr marL="566738" indent="-566738" algn="just">
              <a:lnSpc>
                <a:spcPct val="110000"/>
              </a:lnSpc>
              <a:spcBef>
                <a:spcPts val="0"/>
              </a:spcBef>
              <a:buNone/>
              <a:defRPr/>
            </a:pPr>
            <a:r>
              <a:rPr lang="en-US" b="1" i="1" dirty="0">
                <a:solidFill>
                  <a:srgbClr val="6600CC"/>
                </a:solidFill>
                <a:latin typeface="Times New Roman" pitchFamily="18" charset="0"/>
                <a:cs typeface="Times New Roman" pitchFamily="18" charset="0"/>
              </a:rPr>
              <a:t>8. </a:t>
            </a:r>
            <a:r>
              <a:rPr lang="en-US" dirty="0">
                <a:latin typeface="Times New Roman" pitchFamily="18" charset="0"/>
                <a:cs typeface="Times New Roman" pitchFamily="18" charset="0"/>
              </a:rPr>
              <a:t>You study Computer Science as a course in your department. Write some of the application areas of computer science in your field of study by giving examples.</a:t>
            </a:r>
          </a:p>
          <a:p>
            <a:pPr marL="566738" indent="-566738" algn="just">
              <a:lnSpc>
                <a:spcPct val="110000"/>
              </a:lnSpc>
              <a:spcBef>
                <a:spcPts val="0"/>
              </a:spcBef>
              <a:buNone/>
              <a:defRPr/>
            </a:pPr>
            <a:r>
              <a:rPr lang="en-US" dirty="0">
                <a:latin typeface="Times New Roman" pitchFamily="18" charset="0"/>
                <a:cs typeface="Times New Roman" pitchFamily="18" charset="0"/>
              </a:rPr>
              <a:t>9. Do you think that there is similarity or difference between computer science and Information Technology? If yes/no, explain your reason and indicate different arguments as a source from computer science or IT professionals. </a:t>
            </a:r>
          </a:p>
          <a:p>
            <a:pPr marL="566738" indent="-566738" algn="just">
              <a:lnSpc>
                <a:spcPct val="110000"/>
              </a:lnSpc>
              <a:spcBef>
                <a:spcPts val="0"/>
              </a:spcBef>
              <a:buNone/>
              <a:defRPr/>
            </a:pPr>
            <a:r>
              <a:rPr lang="en-US" dirty="0">
                <a:latin typeface="Times New Roman" pitchFamily="18" charset="0"/>
                <a:cs typeface="Times New Roman" pitchFamily="18" charset="0"/>
              </a:rPr>
              <a:t>10. There is a common misconception in our society, </a:t>
            </a:r>
            <a:r>
              <a:rPr lang="en-US" dirty="0" err="1">
                <a:latin typeface="Times New Roman" pitchFamily="18" charset="0"/>
                <a:cs typeface="Times New Roman" pitchFamily="18" charset="0"/>
              </a:rPr>
              <a:t>i.e</a:t>
            </a:r>
            <a:r>
              <a:rPr lang="en-US" dirty="0">
                <a:latin typeface="Times New Roman" pitchFamily="18" charset="0"/>
                <a:cs typeface="Times New Roman" pitchFamily="18" charset="0"/>
              </a:rPr>
              <a:t>; society believe that computer is a magical machine? Did you agree with this idea?. If No, put your justification with actual evidence. </a:t>
            </a:r>
          </a:p>
          <a:p>
            <a:pPr marL="514350" indent="-514350" algn="just">
              <a:lnSpc>
                <a:spcPct val="110000"/>
              </a:lnSpc>
              <a:spcBef>
                <a:spcPts val="0"/>
              </a:spcBef>
              <a:buFont typeface="Wingdings" pitchFamily="2" charset="2"/>
              <a:buAutoNum type="arabicPeriod"/>
              <a:defRPr/>
            </a:pPr>
            <a:endParaRPr lang="en-US" dirty="0">
              <a:latin typeface="Times New Roman" pitchFamily="18" charset="0"/>
              <a:cs typeface="Times New Roman" pitchFamily="18" charset="0"/>
            </a:endParaRPr>
          </a:p>
          <a:p>
            <a:pPr marL="0" indent="0" algn="just">
              <a:lnSpc>
                <a:spcPct val="110000"/>
              </a:lnSpc>
              <a:spcBef>
                <a:spcPts val="0"/>
              </a:spcBef>
              <a:buNone/>
              <a:defRPr/>
            </a:pPr>
            <a:endParaRPr lang="en-US" dirty="0">
              <a:latin typeface="Times New Roman" pitchFamily="18" charset="0"/>
              <a:cs typeface="Times New Roman" pitchFamily="18" charset="0"/>
            </a:endParaRPr>
          </a:p>
          <a:p>
            <a:pPr marL="514350" indent="-514350" algn="just">
              <a:lnSpc>
                <a:spcPct val="110000"/>
              </a:lnSpc>
              <a:spcBef>
                <a:spcPts val="0"/>
              </a:spcBef>
              <a:buFont typeface="Arial" panose="020B0604020202020204" pitchFamily="34" charset="0"/>
              <a:buAutoNum type="arabicPeriod"/>
            </a:pPr>
            <a:endParaRPr lang="en-US" altLang="en-US" dirty="0">
              <a:latin typeface="Times New Roman" panose="02020603050405020304" pitchFamily="18" charset="0"/>
              <a:cs typeface="Times New Roman" panose="02020603050405020304" pitchFamily="18" charset="0"/>
            </a:endParaRPr>
          </a:p>
        </p:txBody>
      </p:sp>
      <p:sp>
        <p:nvSpPr>
          <p:cNvPr id="2560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1CFAA8D-2676-441E-9AA6-2B73CD316AFF}" type="slidenum">
              <a:rPr lang="en-US" altLang="en-US" sz="1200">
                <a:solidFill>
                  <a:srgbClr val="898989"/>
                </a:solidFill>
                <a:latin typeface="Arial" panose="020B0604020202020204" pitchFamily="34" charset="0"/>
              </a:rPr>
              <a:pPr>
                <a:spcBef>
                  <a:spcPct val="0"/>
                </a:spcBef>
                <a:buFontTx/>
                <a:buNone/>
              </a:pPr>
              <a:t>29</a:t>
            </a:fld>
            <a:endParaRPr lang="en-US" altLang="en-US" sz="1200">
              <a:solidFill>
                <a:srgbClr val="898989"/>
              </a:solidFill>
              <a:latin typeface="Arial" panose="020B0604020202020204" pitchFamily="34" charset="0"/>
            </a:endParaRPr>
          </a:p>
        </p:txBody>
      </p:sp>
    </p:spTree>
    <p:extLst>
      <p:ext uri="{BB962C8B-B14F-4D97-AF65-F5344CB8AC3E}">
        <p14:creationId xmlns:p14="http://schemas.microsoft.com/office/powerpoint/2010/main" val="367597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76828792"/>
              </p:ext>
            </p:extLst>
          </p:nvPr>
        </p:nvGraphicFramePr>
        <p:xfrm>
          <a:off x="0" y="130628"/>
          <a:ext cx="12192000" cy="7223760"/>
        </p:xfrm>
        <a:graphic>
          <a:graphicData uri="http://schemas.openxmlformats.org/drawingml/2006/table">
            <a:tbl>
              <a:tblPr firstRow="1" bandRow="1">
                <a:tableStyleId>{5C22544A-7EE6-4342-B048-85BDC9FD1C3A}</a:tableStyleId>
              </a:tblPr>
              <a:tblGrid>
                <a:gridCol w="1335314">
                  <a:extLst>
                    <a:ext uri="{9D8B030D-6E8A-4147-A177-3AD203B41FA5}">
                      <a16:colId xmlns:a16="http://schemas.microsoft.com/office/drawing/2014/main" val="2996420129"/>
                    </a:ext>
                  </a:extLst>
                </a:gridCol>
                <a:gridCol w="10856686">
                  <a:extLst>
                    <a:ext uri="{9D8B030D-6E8A-4147-A177-3AD203B41FA5}">
                      <a16:colId xmlns:a16="http://schemas.microsoft.com/office/drawing/2014/main" val="1411048754"/>
                    </a:ext>
                  </a:extLst>
                </a:gridCol>
              </a:tblGrid>
              <a:tr h="597104">
                <a:tc>
                  <a:txBody>
                    <a:bodyPr/>
                    <a:lstStyle/>
                    <a:p>
                      <a:pPr algn="just">
                        <a:lnSpc>
                          <a:spcPct val="100000"/>
                        </a:lnSpc>
                      </a:pPr>
                      <a:endParaRPr lang="en-US" sz="3600" dirty="0">
                        <a:latin typeface="Times New Roman" panose="02020603050405020304" pitchFamily="18" charset="0"/>
                        <a:cs typeface="Times New Roman" panose="02020603050405020304" pitchFamily="18" charset="0"/>
                      </a:endParaRPr>
                    </a:p>
                  </a:txBody>
                  <a:tcPr/>
                </a:tc>
                <a:tc>
                  <a:txBody>
                    <a:bodyPr/>
                    <a:lstStyle/>
                    <a:p>
                      <a:pPr marL="0" lvl="0" indent="0" algn="just">
                        <a:lnSpc>
                          <a:spcPct val="100000"/>
                        </a:lnSpc>
                        <a:buFont typeface="Wingdings" panose="05000000000000000000" pitchFamily="2" charset="2"/>
                        <a:buNone/>
                      </a:pPr>
                      <a:endParaRPr lang="en-US" sz="36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053198310"/>
                  </a:ext>
                </a:extLst>
              </a:tr>
              <a:tr h="597104">
                <a:tc>
                  <a:txBody>
                    <a:bodyPr/>
                    <a:lstStyle/>
                    <a:p>
                      <a:pPr algn="just">
                        <a:lnSpc>
                          <a:spcPct val="100000"/>
                        </a:lnSpc>
                      </a:pPr>
                      <a:endParaRPr lang="en-US" sz="3600" dirty="0">
                        <a:latin typeface="Times New Roman" panose="02020603050405020304" pitchFamily="18" charset="0"/>
                        <a:cs typeface="Times New Roman" panose="02020603050405020304" pitchFamily="18" charset="0"/>
                      </a:endParaRPr>
                    </a:p>
                  </a:txBody>
                  <a:tcPr/>
                </a:tc>
                <a:tc>
                  <a:txBody>
                    <a:bodyPr/>
                    <a:lstStyle/>
                    <a:p>
                      <a:pPr marL="171450" indent="-171450" algn="just">
                        <a:lnSpc>
                          <a:spcPct val="100000"/>
                        </a:lnSpc>
                        <a:spcAft>
                          <a:spcPts val="0"/>
                        </a:spcAft>
                        <a:buFont typeface="Wingdings" panose="05000000000000000000" pitchFamily="2" charset="2"/>
                        <a:buChar char="§"/>
                      </a:pPr>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Understand </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the nature of programming as human </a:t>
                      </a:r>
                      <a:r>
                        <a:rPr lang="en-US" sz="3200" dirty="0" smtClean="0">
                          <a:effectLst/>
                          <a:latin typeface="Times New Roman" panose="02020603050405020304" pitchFamily="18" charset="0"/>
                          <a:ea typeface="Calibri" panose="020F0502020204030204" pitchFamily="34" charset="0"/>
                          <a:cs typeface="Times New Roman" panose="02020603050405020304" pitchFamily="18" charset="0"/>
                        </a:rPr>
                        <a:t>activity</a:t>
                      </a:r>
                      <a:endParaRPr lang="en-GB" sz="3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lgn="just">
                        <a:lnSpc>
                          <a:spcPct val="100000"/>
                        </a:lnSpc>
                        <a:spcAft>
                          <a:spcPts val="0"/>
                        </a:spcAft>
                        <a:buFont typeface="Wingdings" panose="05000000000000000000" pitchFamily="2" charset="2"/>
                        <a:buChar char="§"/>
                      </a:pPr>
                      <a:r>
                        <a:rPr lang="en-US" sz="3200" dirty="0" smtClean="0">
                          <a:effectLst/>
                          <a:latin typeface="Times New Roman" panose="02020603050405020304" pitchFamily="18" charset="0"/>
                          <a:ea typeface="Times New Roman" panose="02020603050405020304" pitchFamily="18" charset="0"/>
                          <a:cs typeface="Times New Roman" panose="02020603050405020304" pitchFamily="18" charset="0"/>
                        </a:rPr>
                        <a:t>Learn and experience main components of programming process</a:t>
                      </a:r>
                      <a:endParaRPr lang="en-GB" sz="32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171450" indent="-171450" algn="just">
                        <a:lnSpc>
                          <a:spcPct val="100000"/>
                        </a:lnSpc>
                        <a:spcAft>
                          <a:spcPts val="0"/>
                        </a:spcAft>
                        <a:buFont typeface="Wingdings" panose="05000000000000000000" pitchFamily="2" charset="2"/>
                        <a:buChar char="§"/>
                      </a:pPr>
                      <a:r>
                        <a:rPr lang="en-US" sz="3200" dirty="0" smtClean="0">
                          <a:effectLst/>
                          <a:latin typeface="Times New Roman" panose="02020603050405020304" pitchFamily="18" charset="0"/>
                          <a:ea typeface="Times New Roman" panose="02020603050405020304" pitchFamily="18" charset="0"/>
                          <a:cs typeface="Times New Roman" panose="02020603050405020304" pitchFamily="18" charset="0"/>
                        </a:rPr>
                        <a:t>Analyze </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variety of problems and generate appropriate algorithmic solutions </a:t>
                      </a:r>
                      <a:endParaRPr lang="en-GB" sz="32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171450" indent="-171450" algn="just">
                        <a:lnSpc>
                          <a:spcPct val="100000"/>
                        </a:lnSpc>
                        <a:spcAft>
                          <a:spcPts val="0"/>
                        </a:spcAft>
                        <a:buFont typeface="Wingdings" panose="05000000000000000000" pitchFamily="2" charset="2"/>
                        <a:buChar char="§"/>
                      </a:pPr>
                      <a:r>
                        <a:rPr lang="en-US" sz="3200" dirty="0" smtClean="0">
                          <a:effectLst/>
                          <a:latin typeface="Times New Roman" panose="02020603050405020304" pitchFamily="18" charset="0"/>
                          <a:ea typeface="Times New Roman" panose="02020603050405020304" pitchFamily="18" charset="0"/>
                          <a:cs typeface="Times New Roman" panose="02020603050405020304" pitchFamily="18" charset="0"/>
                        </a:rPr>
                        <a:t>Learn </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and being able to use major programming </a:t>
                      </a:r>
                      <a:r>
                        <a:rPr lang="en-US" sz="3200" dirty="0" smtClean="0">
                          <a:effectLst/>
                          <a:latin typeface="Times New Roman" panose="02020603050405020304" pitchFamily="18" charset="0"/>
                          <a:ea typeface="Times New Roman" panose="02020603050405020304" pitchFamily="18" charset="0"/>
                          <a:cs typeface="Times New Roman" panose="02020603050405020304" pitchFamily="18" charset="0"/>
                        </a:rPr>
                        <a:t>patterns</a:t>
                      </a:r>
                      <a:endParaRPr lang="en-GB" sz="32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171450" indent="-171450" algn="just">
                        <a:lnSpc>
                          <a:spcPct val="100000"/>
                        </a:lnSpc>
                        <a:spcAft>
                          <a:spcPts val="0"/>
                        </a:spcAft>
                        <a:buFont typeface="Wingdings" panose="05000000000000000000" pitchFamily="2" charset="2"/>
                        <a:buChar char="§"/>
                      </a:pPr>
                      <a:r>
                        <a:rPr lang="en-US" sz="3200" dirty="0" smtClean="0">
                          <a:effectLst/>
                          <a:latin typeface="Times New Roman" panose="02020603050405020304" pitchFamily="18" charset="0"/>
                          <a:ea typeface="Times New Roman" panose="02020603050405020304" pitchFamily="18" charset="0"/>
                          <a:cs typeface="Times New Roman" panose="02020603050405020304" pitchFamily="18" charset="0"/>
                        </a:rPr>
                        <a:t>Understand </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the principles of data storage and </a:t>
                      </a:r>
                      <a:r>
                        <a:rPr lang="en-US" sz="3200" dirty="0" smtClean="0">
                          <a:effectLst/>
                          <a:latin typeface="Times New Roman" panose="02020603050405020304" pitchFamily="18" charset="0"/>
                          <a:ea typeface="Times New Roman" panose="02020603050405020304" pitchFamily="18" charset="0"/>
                          <a:cs typeface="Times New Roman" panose="02020603050405020304" pitchFamily="18" charset="0"/>
                        </a:rPr>
                        <a:t>manipulation</a:t>
                      </a:r>
                      <a:endParaRPr lang="en-GB" sz="3200" dirty="0" smtClean="0">
                        <a:effectLst/>
                        <a:latin typeface="Calibri" panose="020F0502020204030204" pitchFamily="34" charset="0"/>
                        <a:ea typeface="Times New Roman" panose="02020603050405020304" pitchFamily="18" charset="0"/>
                        <a:cs typeface="Times New Roman" panose="02020603050405020304" pitchFamily="18" charset="0"/>
                      </a:endParaRPr>
                    </a:p>
                    <a:p>
                      <a:pPr marL="171450" indent="-171450" algn="just">
                        <a:lnSpc>
                          <a:spcPct val="100000"/>
                        </a:lnSpc>
                        <a:spcAft>
                          <a:spcPts val="0"/>
                        </a:spcAft>
                        <a:buFont typeface="Wingdings" panose="05000000000000000000" pitchFamily="2" charset="2"/>
                        <a:buChar char="§"/>
                      </a:pPr>
                      <a:r>
                        <a:rPr lang="en-US" sz="3200" kern="100" dirty="0" smtClean="0">
                          <a:effectLst/>
                          <a:latin typeface="Times New Roman" panose="02020603050405020304" pitchFamily="18" charset="0"/>
                          <a:ea typeface="Times New Roman" panose="02020603050405020304" pitchFamily="18" charset="0"/>
                          <a:cs typeface="Times New Roman" panose="02020603050405020304" pitchFamily="18" charset="0"/>
                        </a:rPr>
                        <a:t>Write </a:t>
                      </a:r>
                      <a:r>
                        <a:rPr lang="en-US" sz="3200" kern="100" dirty="0">
                          <a:effectLst/>
                          <a:latin typeface="Times New Roman" panose="02020603050405020304" pitchFamily="18" charset="0"/>
                          <a:ea typeface="Times New Roman" panose="02020603050405020304" pitchFamily="18" charset="0"/>
                          <a:cs typeface="Times New Roman" panose="02020603050405020304" pitchFamily="18" charset="0"/>
                        </a:rPr>
                        <a:t>a program that uses each of the following fundamental programming constructs: Basic syntax and semantics of a high-level languages, Basic elements of programming: identifiers, variables, literals, constants, keywords, comments, data types, expressions and </a:t>
                      </a:r>
                      <a:r>
                        <a:rPr lang="en-US" sz="3200" kern="100" dirty="0" smtClean="0">
                          <a:effectLst/>
                          <a:latin typeface="Times New Roman" panose="02020603050405020304" pitchFamily="18" charset="0"/>
                          <a:ea typeface="Times New Roman" panose="02020603050405020304" pitchFamily="18" charset="0"/>
                          <a:cs typeface="Times New Roman" panose="02020603050405020304" pitchFamily="18" charset="0"/>
                        </a:rPr>
                        <a:t>operators, </a:t>
                      </a:r>
                      <a:r>
                        <a:rPr lang="en-US" sz="3200" kern="100" dirty="0">
                          <a:effectLst/>
                          <a:latin typeface="Times New Roman" panose="02020603050405020304" pitchFamily="18" charset="0"/>
                          <a:ea typeface="Times New Roman" panose="02020603050405020304" pitchFamily="18" charset="0"/>
                          <a:cs typeface="Times New Roman" panose="02020603050405020304" pitchFamily="18" charset="0"/>
                        </a:rPr>
                        <a:t>Control Structures, looping and  </a:t>
                      </a:r>
                      <a:r>
                        <a:rPr lang="en-US" sz="3200" kern="100" dirty="0" smtClean="0">
                          <a:effectLst/>
                          <a:latin typeface="Times New Roman" panose="02020603050405020304" pitchFamily="18" charset="0"/>
                          <a:ea typeface="Times New Roman" panose="02020603050405020304" pitchFamily="18" charset="0"/>
                          <a:cs typeface="Times New Roman" panose="02020603050405020304" pitchFamily="18" charset="0"/>
                        </a:rPr>
                        <a:t>Arrays and strings, functions, structures, pointers and file.</a:t>
                      </a:r>
                      <a:endParaRPr lang="en-GB" sz="3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12115375"/>
                  </a:ext>
                </a:extLst>
              </a:tr>
            </a:tbl>
          </a:graphicData>
        </a:graphic>
      </p:graphicFrame>
      <p:sp>
        <p:nvSpPr>
          <p:cNvPr id="2" name="Slide Number Placeholder 1"/>
          <p:cNvSpPr>
            <a:spLocks noGrp="1"/>
          </p:cNvSpPr>
          <p:nvPr>
            <p:ph type="sldNum" sz="quarter" idx="12"/>
          </p:nvPr>
        </p:nvSpPr>
        <p:spPr/>
        <p:txBody>
          <a:bodyPr/>
          <a:lstStyle/>
          <a:p>
            <a:fld id="{C0D7690D-E1B4-4256-AE84-1A1980F77980}" type="slidenum">
              <a:rPr lang="en-US" smtClean="0"/>
              <a:t>3</a:t>
            </a:fld>
            <a:endParaRPr lang="en-US"/>
          </a:p>
        </p:txBody>
      </p:sp>
    </p:spTree>
    <p:extLst>
      <p:ext uri="{BB962C8B-B14F-4D97-AF65-F5344CB8AC3E}">
        <p14:creationId xmlns:p14="http://schemas.microsoft.com/office/powerpoint/2010/main" val="28142466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1981200" y="0"/>
            <a:ext cx="8229600" cy="381000"/>
          </a:xfrm>
        </p:spPr>
        <p:txBody>
          <a:bodyPr>
            <a:normAutofit fontScale="90000"/>
          </a:bodyPr>
          <a:lstStyle/>
          <a:p>
            <a:pPr algn="ctr" eaLnBrk="1" hangingPunct="1"/>
            <a:r>
              <a:rPr lang="en-US" altLang="en-US" sz="3200" b="1" dirty="0">
                <a:solidFill>
                  <a:srgbClr val="0000FF"/>
                </a:solidFill>
                <a:latin typeface="Times New Roman" panose="02020603050405020304" pitchFamily="18" charset="0"/>
                <a:cs typeface="Times New Roman" panose="02020603050405020304" pitchFamily="18" charset="0"/>
              </a:rPr>
              <a:t>What is Computer?</a:t>
            </a:r>
          </a:p>
        </p:txBody>
      </p:sp>
      <p:sp>
        <p:nvSpPr>
          <p:cNvPr id="39939" name="Content Placeholder 2"/>
          <p:cNvSpPr>
            <a:spLocks noGrp="1"/>
          </p:cNvSpPr>
          <p:nvPr>
            <p:ph idx="1"/>
          </p:nvPr>
        </p:nvSpPr>
        <p:spPr>
          <a:xfrm>
            <a:off x="0" y="275771"/>
            <a:ext cx="12192000" cy="6506029"/>
          </a:xfrm>
        </p:spPr>
        <p:txBody>
          <a:bodyPr>
            <a:normAutofit lnSpcReduction="10000"/>
          </a:bodyPr>
          <a:lstStyle/>
          <a:p>
            <a:pPr algn="just" eaLnBrk="1" hangingPunct="1">
              <a:lnSpc>
                <a:spcPct val="110000"/>
              </a:lnSpc>
              <a:spcBef>
                <a:spcPts val="0"/>
              </a:spcBef>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The name </a:t>
            </a:r>
            <a:r>
              <a:rPr lang="en-US" altLang="en-US" b="1" i="1" dirty="0">
                <a:solidFill>
                  <a:srgbClr val="CC0099"/>
                </a:solidFill>
                <a:latin typeface="Times New Roman" panose="02020603050405020304" pitchFamily="18" charset="0"/>
                <a:cs typeface="Times New Roman" panose="02020603050405020304" pitchFamily="18" charset="0"/>
              </a:rPr>
              <a:t>computer comes from a Latin word computer, meaning</a:t>
            </a:r>
            <a:r>
              <a:rPr lang="en-US" altLang="en-US" dirty="0">
                <a:latin typeface="Times New Roman" panose="02020603050405020304" pitchFamily="18" charset="0"/>
                <a:cs typeface="Times New Roman" panose="02020603050405020304" pitchFamily="18" charset="0"/>
              </a:rPr>
              <a:t> </a:t>
            </a:r>
            <a:r>
              <a:rPr lang="en-US" altLang="en-US" b="1" i="1" dirty="0">
                <a:solidFill>
                  <a:srgbClr val="006600"/>
                </a:solidFill>
                <a:latin typeface="Times New Roman" panose="02020603050405020304" pitchFamily="18" charset="0"/>
                <a:cs typeface="Times New Roman" panose="02020603050405020304" pitchFamily="18" charset="0"/>
              </a:rPr>
              <a:t>“to </a:t>
            </a:r>
            <a:r>
              <a:rPr lang="en-US" altLang="en-US" b="1" i="1" dirty="0" err="1">
                <a:solidFill>
                  <a:srgbClr val="006600"/>
                </a:solidFill>
                <a:latin typeface="Times New Roman" panose="02020603050405020304" pitchFamily="18" charset="0"/>
                <a:cs typeface="Times New Roman" panose="02020603050405020304" pitchFamily="18" charset="0"/>
              </a:rPr>
              <a:t>rechon</a:t>
            </a:r>
            <a:r>
              <a:rPr lang="en-US" altLang="en-US" b="1" i="1" dirty="0">
                <a:solidFill>
                  <a:srgbClr val="006600"/>
                </a:solidFill>
                <a:latin typeface="Times New Roman" panose="02020603050405020304" pitchFamily="18" charset="0"/>
                <a:cs typeface="Times New Roman" panose="02020603050405020304" pitchFamily="18" charset="0"/>
              </a:rPr>
              <a:t>” or “to compute” and can be applied to abacus or </a:t>
            </a:r>
            <a:r>
              <a:rPr lang="en-US" altLang="en-US" b="1" i="1" dirty="0">
                <a:solidFill>
                  <a:srgbClr val="0000FF"/>
                </a:solidFill>
                <a:latin typeface="Times New Roman" panose="02020603050405020304" pitchFamily="18" charset="0"/>
                <a:cs typeface="Times New Roman" panose="02020603050405020304" pitchFamily="18" charset="0"/>
              </a:rPr>
              <a:t>any adding machine as to the modern computer</a:t>
            </a:r>
            <a:r>
              <a:rPr lang="en-US" altLang="en-US" dirty="0">
                <a:latin typeface="Times New Roman" panose="02020603050405020304" pitchFamily="18" charset="0"/>
                <a:cs typeface="Times New Roman" panose="02020603050405020304" pitchFamily="18" charset="0"/>
              </a:rPr>
              <a:t>.</a:t>
            </a:r>
          </a:p>
          <a:p>
            <a:pPr algn="just" eaLnBrk="1" hangingPunct="1">
              <a:lnSpc>
                <a:spcPct val="110000"/>
              </a:lnSpc>
              <a:spcBef>
                <a:spcPts val="0"/>
              </a:spcBef>
              <a:buFont typeface="Wingdings" panose="05000000000000000000" pitchFamily="2" charset="2"/>
              <a:buChar char="Ø"/>
            </a:pPr>
            <a:r>
              <a:rPr lang="en-US" altLang="en-US" b="1" i="1" dirty="0">
                <a:solidFill>
                  <a:srgbClr val="CC0099"/>
                </a:solidFill>
                <a:latin typeface="Times New Roman" panose="02020603050405020304" pitchFamily="18" charset="0"/>
                <a:cs typeface="Times New Roman" panose="02020603050405020304" pitchFamily="18" charset="0"/>
              </a:rPr>
              <a:t>It is defined as:   </a:t>
            </a:r>
          </a:p>
          <a:p>
            <a:pPr algn="just" eaLnBrk="1" hangingPunct="1">
              <a:lnSpc>
                <a:spcPct val="110000"/>
              </a:lnSpc>
              <a:spcBef>
                <a:spcPts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is any </a:t>
            </a:r>
            <a:r>
              <a:rPr lang="en-US" altLang="en-US" b="1" i="1" dirty="0">
                <a:solidFill>
                  <a:srgbClr val="0000FF"/>
                </a:solidFill>
                <a:latin typeface="Times New Roman" panose="02020603050405020304" pitchFamily="18" charset="0"/>
                <a:cs typeface="Times New Roman" panose="02020603050405020304" pitchFamily="18" charset="0"/>
              </a:rPr>
              <a:t>calculating device or machine, which is electrical, mechanical or electromechanical</a:t>
            </a:r>
            <a:r>
              <a:rPr lang="en-US" altLang="en-US" dirty="0">
                <a:latin typeface="Times New Roman" panose="02020603050405020304" pitchFamily="18" charset="0"/>
                <a:cs typeface="Times New Roman" panose="02020603050405020304" pitchFamily="18" charset="0"/>
              </a:rPr>
              <a:t> used to </a:t>
            </a:r>
            <a:r>
              <a:rPr lang="en-US" altLang="en-US" b="1" i="1" dirty="0">
                <a:latin typeface="Times New Roman" panose="02020603050405020304" pitchFamily="18" charset="0"/>
                <a:cs typeface="Times New Roman" panose="02020603050405020304" pitchFamily="18" charset="0"/>
              </a:rPr>
              <a:t>perform arithmetic or non-arithmetic(logical) operations</a:t>
            </a:r>
            <a:r>
              <a:rPr lang="en-US" altLang="en-US" dirty="0">
                <a:latin typeface="Times New Roman" panose="02020603050405020304" pitchFamily="18" charset="0"/>
                <a:cs typeface="Times New Roman" panose="02020603050405020304" pitchFamily="18" charset="0"/>
              </a:rPr>
              <a:t>. </a:t>
            </a:r>
          </a:p>
          <a:p>
            <a:pPr algn="just" eaLnBrk="1" hangingPunct="1">
              <a:lnSpc>
                <a:spcPct val="110000"/>
              </a:lnSpc>
              <a:spcBef>
                <a:spcPts val="0"/>
              </a:spcBef>
              <a:buFont typeface="Wingdings" panose="05000000000000000000" pitchFamily="2" charset="2"/>
              <a:buChar char="§"/>
            </a:pPr>
            <a:r>
              <a:rPr lang="en-US" altLang="en-US" b="1" i="1" dirty="0">
                <a:solidFill>
                  <a:srgbClr val="006600"/>
                </a:solidFill>
                <a:latin typeface="Times New Roman" panose="02020603050405020304" pitchFamily="18" charset="0"/>
                <a:cs typeface="Times New Roman" panose="02020603050405020304" pitchFamily="18" charset="0"/>
              </a:rPr>
              <a:t>But that doesn’t mean that computer performs only calculation.</a:t>
            </a:r>
          </a:p>
          <a:p>
            <a:pPr algn="just" eaLnBrk="1" hangingPunct="1">
              <a:lnSpc>
                <a:spcPct val="110000"/>
              </a:lnSpc>
              <a:spcBef>
                <a:spcPts val="0"/>
              </a:spcBef>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A </a:t>
            </a:r>
            <a:r>
              <a:rPr lang="en-US" altLang="en-US" b="1" i="1" dirty="0">
                <a:solidFill>
                  <a:srgbClr val="990033"/>
                </a:solidFill>
                <a:latin typeface="Times New Roman" panose="02020603050405020304" pitchFamily="18" charset="0"/>
                <a:cs typeface="Times New Roman" panose="02020603050405020304" pitchFamily="18" charset="0"/>
              </a:rPr>
              <a:t>computer</a:t>
            </a:r>
            <a:r>
              <a:rPr lang="en-US" altLang="en-US" dirty="0">
                <a:latin typeface="Times New Roman" panose="02020603050405020304" pitchFamily="18" charset="0"/>
                <a:cs typeface="Times New Roman" panose="02020603050405020304" pitchFamily="18" charset="0"/>
              </a:rPr>
              <a:t> is a </a:t>
            </a:r>
            <a:r>
              <a:rPr lang="en-US" altLang="en-US" b="1" i="1" dirty="0">
                <a:latin typeface="Times New Roman" panose="02020603050405020304" pitchFamily="18" charset="0"/>
                <a:cs typeface="Times New Roman" panose="02020603050405020304" pitchFamily="18" charset="0"/>
              </a:rPr>
              <a:t>programmable electronic machine</a:t>
            </a:r>
            <a:r>
              <a:rPr lang="en-US" altLang="en-US" dirty="0">
                <a:latin typeface="Times New Roman" panose="02020603050405020304" pitchFamily="18" charset="0"/>
                <a:cs typeface="Times New Roman" panose="02020603050405020304" pitchFamily="18" charset="0"/>
              </a:rPr>
              <a:t> that is </a:t>
            </a:r>
            <a:r>
              <a:rPr lang="en-US" altLang="en-US" b="1" i="1" dirty="0">
                <a:solidFill>
                  <a:srgbClr val="0000FF"/>
                </a:solidFill>
                <a:latin typeface="Times New Roman" panose="02020603050405020304" pitchFamily="18" charset="0"/>
                <a:cs typeface="Times New Roman" panose="02020603050405020304" pitchFamily="18" charset="0"/>
              </a:rPr>
              <a:t>designed and organized to accept and store input data,</a:t>
            </a:r>
            <a:r>
              <a:rPr lang="en-US" altLang="en-US" b="1" i="1" dirty="0">
                <a:latin typeface="Times New Roman" panose="02020603050405020304" pitchFamily="18" charset="0"/>
                <a:cs typeface="Times New Roman" panose="02020603050405020304" pitchFamily="18" charset="0"/>
              </a:rPr>
              <a:t> </a:t>
            </a:r>
            <a:r>
              <a:rPr lang="en-US" altLang="en-US" b="1" i="1" dirty="0">
                <a:solidFill>
                  <a:srgbClr val="CC0099"/>
                </a:solidFill>
                <a:latin typeface="Times New Roman" panose="02020603050405020304" pitchFamily="18" charset="0"/>
                <a:cs typeface="Times New Roman" panose="02020603050405020304" pitchFamily="18" charset="0"/>
              </a:rPr>
              <a:t>process it and produce output under step-by-step instruction(program</a:t>
            </a:r>
            <a:r>
              <a:rPr lang="en-US" altLang="en-US" b="1" i="1" dirty="0" smtClean="0">
                <a:solidFill>
                  <a:srgbClr val="CC0099"/>
                </a:solidFill>
                <a:latin typeface="Times New Roman" panose="02020603050405020304" pitchFamily="18" charset="0"/>
                <a:cs typeface="Times New Roman" panose="02020603050405020304" pitchFamily="18" charset="0"/>
              </a:rPr>
              <a:t>)</a:t>
            </a:r>
            <a:r>
              <a:rPr lang="en-US" altLang="en-US" dirty="0" smtClean="0">
                <a:latin typeface="Times New Roman" panose="02020603050405020304" pitchFamily="18" charset="0"/>
                <a:cs typeface="Times New Roman" panose="02020603050405020304" pitchFamily="18" charset="0"/>
              </a:rPr>
              <a:t>.</a:t>
            </a:r>
          </a:p>
          <a:p>
            <a:pPr algn="just">
              <a:lnSpc>
                <a:spcPct val="110000"/>
              </a:lnSpc>
              <a:spcBef>
                <a:spcPts val="0"/>
              </a:spcBef>
              <a:buFont typeface="Wingdings" pitchFamily="2" charset="2"/>
              <a:buChar char="Ø"/>
              <a:defRPr/>
            </a:pPr>
            <a:r>
              <a:rPr lang="en-US" b="1" i="1" dirty="0">
                <a:solidFill>
                  <a:srgbClr val="0000FF"/>
                </a:solidFill>
                <a:latin typeface="Times New Roman" pitchFamily="18" charset="0"/>
                <a:cs typeface="Times New Roman" pitchFamily="18" charset="0"/>
              </a:rPr>
              <a:t>Computer</a:t>
            </a:r>
            <a:r>
              <a:rPr lang="en-US" dirty="0">
                <a:latin typeface="Times New Roman" pitchFamily="18" charset="0"/>
                <a:cs typeface="Times New Roman" pitchFamily="18" charset="0"/>
              </a:rPr>
              <a:t> is a </a:t>
            </a:r>
            <a:r>
              <a:rPr lang="en-US" b="1" i="1" dirty="0">
                <a:latin typeface="Times New Roman" pitchFamily="18" charset="0"/>
                <a:cs typeface="Times New Roman" pitchFamily="18" charset="0"/>
              </a:rPr>
              <a:t>man-made electronic device that is controlled by internally stored programs</a:t>
            </a:r>
            <a:r>
              <a:rPr lang="en-US" dirty="0">
                <a:latin typeface="Times New Roman" pitchFamily="18" charset="0"/>
                <a:cs typeface="Times New Roman" pitchFamily="18" charset="0"/>
              </a:rPr>
              <a:t> and that can </a:t>
            </a:r>
            <a:r>
              <a:rPr lang="en-US" b="1" i="1" dirty="0">
                <a:solidFill>
                  <a:srgbClr val="CC0099"/>
                </a:solidFill>
                <a:latin typeface="Times New Roman" pitchFamily="18" charset="0"/>
                <a:cs typeface="Times New Roman" pitchFamily="18" charset="0"/>
              </a:rPr>
              <a:t>perform operations without human intervention</a:t>
            </a:r>
            <a:r>
              <a:rPr lang="en-US" dirty="0">
                <a:latin typeface="Times New Roman" pitchFamily="18" charset="0"/>
                <a:cs typeface="Times New Roman" pitchFamily="18" charset="0"/>
              </a:rPr>
              <a:t>.</a:t>
            </a:r>
          </a:p>
          <a:p>
            <a:pPr algn="just">
              <a:lnSpc>
                <a:spcPct val="110000"/>
              </a:lnSpc>
              <a:spcBef>
                <a:spcPts val="0"/>
              </a:spcBef>
              <a:buFont typeface="Wingdings" pitchFamily="2" charset="2"/>
              <a:buChar char="§"/>
              <a:defRPr/>
            </a:pPr>
            <a:r>
              <a:rPr lang="en-US" dirty="0">
                <a:latin typeface="Times New Roman" pitchFamily="18" charset="0"/>
                <a:cs typeface="Times New Roman" pitchFamily="18" charset="0"/>
              </a:rPr>
              <a:t>But it is </a:t>
            </a:r>
            <a:r>
              <a:rPr lang="en-US" b="1" i="1" dirty="0">
                <a:solidFill>
                  <a:srgbClr val="006600"/>
                </a:solidFill>
                <a:latin typeface="Times New Roman" pitchFamily="18" charset="0"/>
                <a:cs typeface="Times New Roman" pitchFamily="18" charset="0"/>
              </a:rPr>
              <a:t>not something intelligent like human beings</a:t>
            </a:r>
            <a:r>
              <a:rPr lang="en-US" dirty="0">
                <a:latin typeface="Times New Roman" pitchFamily="18" charset="0"/>
                <a:cs typeface="Times New Roman" pitchFamily="18" charset="0"/>
              </a:rPr>
              <a:t>. </a:t>
            </a:r>
            <a:r>
              <a:rPr lang="en-US" b="1" i="1" dirty="0">
                <a:latin typeface="Times New Roman" pitchFamily="18" charset="0"/>
                <a:cs typeface="Times New Roman" pitchFamily="18" charset="0"/>
              </a:rPr>
              <a:t>What is all this?.</a:t>
            </a:r>
            <a:r>
              <a:rPr lang="en-US" dirty="0">
                <a:latin typeface="Times New Roman" pitchFamily="18" charset="0"/>
                <a:cs typeface="Times New Roman" pitchFamily="18" charset="0"/>
              </a:rPr>
              <a:t> They are </a:t>
            </a:r>
            <a:r>
              <a:rPr lang="en-US" b="1" i="1" dirty="0">
                <a:solidFill>
                  <a:srgbClr val="0000FF"/>
                </a:solidFill>
                <a:latin typeface="Times New Roman" pitchFamily="18" charset="0"/>
                <a:cs typeface="Times New Roman" pitchFamily="18" charset="0"/>
              </a:rPr>
              <a:t>not intelligent but faster and accurate to perform a particular task</a:t>
            </a:r>
            <a:r>
              <a:rPr lang="en-US" dirty="0">
                <a:latin typeface="Times New Roman" pitchFamily="18" charset="0"/>
                <a:cs typeface="Times New Roman" pitchFamily="18" charset="0"/>
              </a:rPr>
              <a:t>. </a:t>
            </a:r>
          </a:p>
          <a:p>
            <a:pPr marL="0" indent="0" algn="just" eaLnBrk="1" hangingPunct="1">
              <a:lnSpc>
                <a:spcPct val="110000"/>
              </a:lnSpc>
              <a:spcBef>
                <a:spcPts val="0"/>
              </a:spcBef>
              <a:buNone/>
            </a:pPr>
            <a:endParaRPr lang="en-US" altLang="en-US" dirty="0">
              <a:latin typeface="Times New Roman" panose="02020603050405020304" pitchFamily="18" charset="0"/>
              <a:cs typeface="Times New Roman" panose="02020603050405020304" pitchFamily="18" charset="0"/>
            </a:endParaRPr>
          </a:p>
          <a:p>
            <a:pPr algn="just" eaLnBrk="1" hangingPunct="1">
              <a:lnSpc>
                <a:spcPct val="110000"/>
              </a:lnSpc>
              <a:spcBef>
                <a:spcPts val="0"/>
              </a:spcBef>
              <a:buFont typeface="Wingdings" panose="05000000000000000000" pitchFamily="2" charset="2"/>
              <a:buChar char="Ø"/>
            </a:pP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5373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rtlCol="0">
            <a:normAutofit fontScale="92500" lnSpcReduction="20000"/>
          </a:bodyPr>
          <a:lstStyle/>
          <a:p>
            <a:pPr algn="just">
              <a:lnSpc>
                <a:spcPct val="110000"/>
              </a:lnSpc>
              <a:spcBef>
                <a:spcPts val="0"/>
              </a:spcBef>
              <a:buFont typeface="Wingdings" pitchFamily="2" charset="2"/>
              <a:buChar char="Ø"/>
              <a:defRPr/>
            </a:pPr>
            <a:r>
              <a:rPr lang="en-US" b="1" i="1" dirty="0" smtClean="0">
                <a:solidFill>
                  <a:srgbClr val="CC0099"/>
                </a:solidFill>
                <a:latin typeface="Times New Roman" pitchFamily="18" charset="0"/>
                <a:cs typeface="Times New Roman" pitchFamily="18" charset="0"/>
              </a:rPr>
              <a:t>Let’s </a:t>
            </a:r>
            <a:r>
              <a:rPr lang="en-US" b="1" i="1" dirty="0">
                <a:solidFill>
                  <a:srgbClr val="CC0099"/>
                </a:solidFill>
                <a:latin typeface="Times New Roman" pitchFamily="18" charset="0"/>
                <a:cs typeface="Times New Roman" pitchFamily="18" charset="0"/>
              </a:rPr>
              <a:t>see what all this is?</a:t>
            </a:r>
          </a:p>
          <a:p>
            <a:pPr algn="just">
              <a:lnSpc>
                <a:spcPct val="110000"/>
              </a:lnSpc>
              <a:spcBef>
                <a:spcPts val="0"/>
              </a:spcBef>
              <a:buFont typeface="Wingdings" pitchFamily="2" charset="2"/>
              <a:buChar char="§"/>
              <a:defRPr/>
            </a:pPr>
            <a:r>
              <a:rPr lang="en-US" b="1" i="1" dirty="0">
                <a:solidFill>
                  <a:srgbClr val="006600"/>
                </a:solidFill>
                <a:latin typeface="Times New Roman" pitchFamily="18" charset="0"/>
                <a:cs typeface="Times New Roman" pitchFamily="18" charset="0"/>
              </a:rPr>
              <a:t>Yes computers actually does not have its own intelligence</a:t>
            </a:r>
            <a:r>
              <a:rPr lang="en-US" dirty="0">
                <a:latin typeface="Times New Roman" pitchFamily="18" charset="0"/>
                <a:cs typeface="Times New Roman" pitchFamily="18" charset="0"/>
              </a:rPr>
              <a:t>.</a:t>
            </a:r>
          </a:p>
          <a:p>
            <a:pPr algn="just">
              <a:lnSpc>
                <a:spcPct val="110000"/>
              </a:lnSpc>
              <a:spcBef>
                <a:spcPts val="0"/>
              </a:spcBef>
              <a:buFont typeface="Wingdings" pitchFamily="2" charset="2"/>
              <a:buChar char="§"/>
              <a:defRPr/>
            </a:pPr>
            <a:r>
              <a:rPr lang="en-US" dirty="0">
                <a:latin typeface="Times New Roman" pitchFamily="18" charset="0"/>
                <a:cs typeface="Times New Roman" pitchFamily="18" charset="0"/>
              </a:rPr>
              <a:t>They </a:t>
            </a:r>
            <a:r>
              <a:rPr lang="en-US" b="1" i="1" dirty="0">
                <a:solidFill>
                  <a:srgbClr val="0000FF"/>
                </a:solidFill>
                <a:latin typeface="Times New Roman" pitchFamily="18" charset="0"/>
                <a:cs typeface="Times New Roman" pitchFamily="18" charset="0"/>
              </a:rPr>
              <a:t>cannot understand what they are talking about</a:t>
            </a:r>
            <a:r>
              <a:rPr lang="en-US" dirty="0">
                <a:latin typeface="Times New Roman" pitchFamily="18" charset="0"/>
                <a:cs typeface="Times New Roman" pitchFamily="18" charset="0"/>
              </a:rPr>
              <a:t>. </a:t>
            </a:r>
          </a:p>
          <a:p>
            <a:pPr algn="just">
              <a:lnSpc>
                <a:spcPct val="110000"/>
              </a:lnSpc>
              <a:spcBef>
                <a:spcPts val="0"/>
              </a:spcBef>
              <a:buFont typeface="Wingdings" pitchFamily="2" charset="2"/>
              <a:buChar char="§"/>
              <a:defRPr/>
            </a:pPr>
            <a:r>
              <a:rPr lang="en-US" dirty="0">
                <a:latin typeface="Times New Roman" pitchFamily="18" charset="0"/>
                <a:cs typeface="Times New Roman" pitchFamily="18" charset="0"/>
              </a:rPr>
              <a:t>But </a:t>
            </a:r>
            <a:r>
              <a:rPr lang="en-US" b="1" i="1" dirty="0">
                <a:solidFill>
                  <a:srgbClr val="660033"/>
                </a:solidFill>
                <a:latin typeface="Times New Roman" pitchFamily="18" charset="0"/>
                <a:cs typeface="Times New Roman" pitchFamily="18" charset="0"/>
              </a:rPr>
              <a:t>still they will give you a response since they are programmed</a:t>
            </a:r>
            <a:r>
              <a:rPr lang="en-US" dirty="0">
                <a:latin typeface="Times New Roman" pitchFamily="18" charset="0"/>
                <a:cs typeface="Times New Roman" pitchFamily="18" charset="0"/>
              </a:rPr>
              <a:t>.</a:t>
            </a:r>
          </a:p>
          <a:p>
            <a:pPr algn="just">
              <a:lnSpc>
                <a:spcPct val="110000"/>
              </a:lnSpc>
              <a:spcBef>
                <a:spcPts val="0"/>
              </a:spcBef>
              <a:buFont typeface="Wingdings" pitchFamily="2" charset="2"/>
              <a:buChar char="§"/>
              <a:defRPr/>
            </a:pPr>
            <a:r>
              <a:rPr lang="en-US" b="1" i="1" dirty="0">
                <a:solidFill>
                  <a:srgbClr val="006600"/>
                </a:solidFill>
                <a:latin typeface="Times New Roman" pitchFamily="18" charset="0"/>
                <a:cs typeface="Times New Roman" pitchFamily="18" charset="0"/>
              </a:rPr>
              <a:t>Programmed is to say that they are told to do so</a:t>
            </a:r>
            <a:r>
              <a:rPr lang="en-US" dirty="0">
                <a:latin typeface="Times New Roman" pitchFamily="18" charset="0"/>
                <a:cs typeface="Times New Roman" pitchFamily="18" charset="0"/>
              </a:rPr>
              <a:t>.</a:t>
            </a:r>
          </a:p>
          <a:p>
            <a:pPr algn="just">
              <a:lnSpc>
                <a:spcPct val="110000"/>
              </a:lnSpc>
              <a:spcBef>
                <a:spcPts val="0"/>
              </a:spcBef>
              <a:buFont typeface="Wingdings" pitchFamily="2" charset="2"/>
              <a:buChar char="Ø"/>
              <a:defRPr/>
            </a:pPr>
            <a:r>
              <a:rPr lang="en-US" b="1" i="1" dirty="0">
                <a:solidFill>
                  <a:srgbClr val="0000FF"/>
                </a:solidFill>
                <a:latin typeface="Times New Roman" pitchFamily="18" charset="0"/>
                <a:cs typeface="Times New Roman" pitchFamily="18" charset="0"/>
              </a:rPr>
              <a:t>For example: </a:t>
            </a:r>
          </a:p>
          <a:p>
            <a:pPr algn="just">
              <a:lnSpc>
                <a:spcPct val="110000"/>
              </a:lnSpc>
              <a:spcBef>
                <a:spcPts val="0"/>
              </a:spcBef>
              <a:buFont typeface="Wingdings" pitchFamily="2" charset="2"/>
              <a:buChar char="§"/>
              <a:defRPr/>
            </a:pPr>
            <a:r>
              <a:rPr lang="en-US" dirty="0">
                <a:latin typeface="Times New Roman" pitchFamily="18" charset="0"/>
                <a:cs typeface="Times New Roman" pitchFamily="18" charset="0"/>
              </a:rPr>
              <a:t>A computer might be </a:t>
            </a:r>
            <a:r>
              <a:rPr lang="en-US" b="1" i="1" dirty="0">
                <a:latin typeface="Times New Roman" pitchFamily="18" charset="0"/>
                <a:cs typeface="Times New Roman" pitchFamily="18" charset="0"/>
              </a:rPr>
              <a:t>programmed to start a program when you click(press the button on the muse</a:t>
            </a:r>
            <a:r>
              <a:rPr lang="en-US" dirty="0">
                <a:latin typeface="Times New Roman" pitchFamily="18" charset="0"/>
                <a:cs typeface="Times New Roman" pitchFamily="18" charset="0"/>
              </a:rPr>
              <a:t> when the pointer for the </a:t>
            </a:r>
            <a:r>
              <a:rPr lang="en-US" b="1" i="1" dirty="0">
                <a:solidFill>
                  <a:srgbClr val="CC0099"/>
                </a:solidFill>
                <a:latin typeface="Times New Roman" pitchFamily="18" charset="0"/>
                <a:cs typeface="Times New Roman" pitchFamily="18" charset="0"/>
              </a:rPr>
              <a:t>mouse is at a specific point) something or press a key from the keyboard</a:t>
            </a:r>
            <a:r>
              <a:rPr lang="en-US" b="1" i="1" dirty="0" smtClean="0">
                <a:solidFill>
                  <a:srgbClr val="CC0099"/>
                </a:solidFill>
                <a:latin typeface="Times New Roman" pitchFamily="18" charset="0"/>
                <a:cs typeface="Times New Roman" pitchFamily="18" charset="0"/>
              </a:rPr>
              <a:t>.</a:t>
            </a:r>
          </a:p>
          <a:p>
            <a:pPr algn="just">
              <a:lnSpc>
                <a:spcPct val="110000"/>
              </a:lnSpc>
              <a:spcBef>
                <a:spcPts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At the same time, you can </a:t>
            </a:r>
            <a:r>
              <a:rPr lang="en-US" altLang="en-US" b="1" i="1" dirty="0">
                <a:solidFill>
                  <a:srgbClr val="CC0099"/>
                </a:solidFill>
                <a:latin typeface="Times New Roman" panose="02020603050405020304" pitchFamily="18" charset="0"/>
                <a:cs typeface="Times New Roman" panose="02020603050405020304" pitchFamily="18" charset="0"/>
              </a:rPr>
              <a:t>also program the computer to delete all the data that is </a:t>
            </a:r>
            <a:r>
              <a:rPr lang="en-US" altLang="en-US" b="1" i="1" dirty="0">
                <a:solidFill>
                  <a:srgbClr val="0000FF"/>
                </a:solidFill>
                <a:latin typeface="Times New Roman" panose="02020603050405020304" pitchFamily="18" charset="0"/>
                <a:cs typeface="Times New Roman" panose="02020603050405020304" pitchFamily="18" charset="0"/>
              </a:rPr>
              <a:t>stored in the storage device when someone press a key or any other action</a:t>
            </a:r>
            <a:r>
              <a:rPr lang="en-US" altLang="en-US" dirty="0">
                <a:latin typeface="Times New Roman" panose="02020603050405020304" pitchFamily="18" charset="0"/>
                <a:cs typeface="Times New Roman" panose="02020603050405020304" pitchFamily="18" charset="0"/>
              </a:rPr>
              <a:t>.</a:t>
            </a:r>
          </a:p>
          <a:p>
            <a:pPr algn="just">
              <a:lnSpc>
                <a:spcPct val="110000"/>
              </a:lnSpc>
              <a:spcBef>
                <a:spcPts val="0"/>
              </a:spcBef>
              <a:buFont typeface="Wingdings" panose="05000000000000000000" pitchFamily="2" charset="2"/>
              <a:buChar char="Ø"/>
            </a:pPr>
            <a:r>
              <a:rPr lang="en-US" altLang="en-US" b="1" i="1" dirty="0">
                <a:solidFill>
                  <a:srgbClr val="006600"/>
                </a:solidFill>
                <a:latin typeface="Times New Roman" panose="02020603050405020304" pitchFamily="18" charset="0"/>
                <a:cs typeface="Times New Roman" panose="02020603050405020304" pitchFamily="18" charset="0"/>
              </a:rPr>
              <a:t>Do you think the computer can differentiate the difference between the two tasks</a:t>
            </a:r>
            <a:r>
              <a:rPr lang="en-US" altLang="en-US" dirty="0">
                <a:latin typeface="Times New Roman" panose="02020603050405020304" pitchFamily="18" charset="0"/>
                <a:cs typeface="Times New Roman" panose="02020603050405020304" pitchFamily="18" charset="0"/>
              </a:rPr>
              <a:t>: </a:t>
            </a:r>
            <a:r>
              <a:rPr lang="en-US" altLang="en-US" b="1" i="1" dirty="0">
                <a:solidFill>
                  <a:srgbClr val="990033"/>
                </a:solidFill>
                <a:latin typeface="Times New Roman" panose="02020603050405020304" pitchFamily="18" charset="0"/>
                <a:cs typeface="Times New Roman" panose="02020603050405020304" pitchFamily="18" charset="0"/>
              </a:rPr>
              <a:t>Starting a program(may be constructive) and deleting data(may be destructive)?</a:t>
            </a:r>
          </a:p>
          <a:p>
            <a:pPr algn="just">
              <a:lnSpc>
                <a:spcPct val="110000"/>
              </a:lnSpc>
              <a:spcBef>
                <a:spcPts val="0"/>
              </a:spcBef>
              <a:buFont typeface="Wingdings" panose="05000000000000000000" pitchFamily="2" charset="2"/>
              <a:buChar char="§"/>
            </a:pPr>
            <a:r>
              <a:rPr lang="en-US" altLang="en-US" b="1" i="1" dirty="0">
                <a:solidFill>
                  <a:srgbClr val="0000FF"/>
                </a:solidFill>
                <a:latin typeface="Times New Roman" panose="02020603050405020304" pitchFamily="18" charset="0"/>
                <a:cs typeface="Times New Roman" panose="02020603050405020304" pitchFamily="18" charset="0"/>
              </a:rPr>
              <a:t>No, not at all</a:t>
            </a:r>
            <a:r>
              <a:rPr lang="en-US" altLang="en-US" dirty="0">
                <a:latin typeface="Times New Roman" panose="02020603050405020304" pitchFamily="18" charset="0"/>
                <a:cs typeface="Times New Roman" panose="02020603050405020304" pitchFamily="18" charset="0"/>
              </a:rPr>
              <a:t>, for the </a:t>
            </a:r>
            <a:r>
              <a:rPr lang="en-US" altLang="en-US" b="1" i="1" dirty="0">
                <a:latin typeface="Times New Roman" panose="02020603050405020304" pitchFamily="18" charset="0"/>
                <a:cs typeface="Times New Roman" panose="02020603050405020304" pitchFamily="18" charset="0"/>
              </a:rPr>
              <a:t>computer, they are similar tasks with no difference</a:t>
            </a:r>
            <a:r>
              <a:rPr lang="en-US" altLang="en-US" dirty="0">
                <a:latin typeface="Times New Roman" panose="02020603050405020304" pitchFamily="18" charset="0"/>
                <a:cs typeface="Times New Roman" panose="02020603050405020304" pitchFamily="18" charset="0"/>
              </a:rPr>
              <a:t>.</a:t>
            </a:r>
          </a:p>
          <a:p>
            <a:pPr algn="just">
              <a:lnSpc>
                <a:spcPct val="110000"/>
              </a:lnSpc>
              <a:spcBef>
                <a:spcPts val="0"/>
              </a:spcBef>
              <a:buFont typeface="Wingdings" panose="05000000000000000000" pitchFamily="2" charset="2"/>
              <a:buChar char="§"/>
            </a:pPr>
            <a:r>
              <a:rPr lang="en-US" altLang="en-US" b="1" i="1" dirty="0">
                <a:solidFill>
                  <a:srgbClr val="0000FF"/>
                </a:solidFill>
                <a:latin typeface="Times New Roman" panose="02020603050405020304" pitchFamily="18" charset="0"/>
                <a:cs typeface="Times New Roman" panose="02020603050405020304" pitchFamily="18" charset="0"/>
              </a:rPr>
              <a:t>It cannot say</a:t>
            </a:r>
            <a:r>
              <a:rPr lang="en-US" altLang="en-US" dirty="0">
                <a:latin typeface="Times New Roman" panose="02020603050405020304" pitchFamily="18" charset="0"/>
                <a:cs typeface="Times New Roman" panose="02020603050405020304" pitchFamily="18" charset="0"/>
              </a:rPr>
              <a:t>, </a:t>
            </a:r>
            <a:r>
              <a:rPr lang="en-US" altLang="en-US" b="1" i="1" dirty="0">
                <a:solidFill>
                  <a:srgbClr val="006600"/>
                </a:solidFill>
                <a:latin typeface="Times New Roman" panose="02020603050405020304" pitchFamily="18" charset="0"/>
                <a:cs typeface="Times New Roman" panose="02020603050405020304" pitchFamily="18" charset="0"/>
              </a:rPr>
              <a:t>‘No, I will not delete the data’ </a:t>
            </a:r>
            <a:r>
              <a:rPr lang="en-US" altLang="en-US" dirty="0">
                <a:latin typeface="Times New Roman" panose="02020603050405020304" pitchFamily="18" charset="0"/>
                <a:cs typeface="Times New Roman" panose="02020603050405020304" pitchFamily="18" charset="0"/>
              </a:rPr>
              <a:t>by </a:t>
            </a:r>
            <a:r>
              <a:rPr lang="en-US" altLang="en-US" b="1" i="1" dirty="0">
                <a:solidFill>
                  <a:srgbClr val="CC0099"/>
                </a:solidFill>
                <a:latin typeface="Times New Roman" panose="02020603050405020304" pitchFamily="18" charset="0"/>
                <a:cs typeface="Times New Roman" panose="02020603050405020304" pitchFamily="18" charset="0"/>
              </a:rPr>
              <a:t>understanding this task has a negative impact </a:t>
            </a:r>
            <a:r>
              <a:rPr lang="en-US" altLang="en-US" b="1" i="1" dirty="0">
                <a:latin typeface="Times New Roman" panose="02020603050405020304" pitchFamily="18" charset="0"/>
                <a:cs typeface="Times New Roman" panose="02020603050405020304" pitchFamily="18" charset="0"/>
              </a:rPr>
              <a:t>unless and otherwise it is again programmed to say so</a:t>
            </a:r>
            <a:r>
              <a:rPr lang="en-US" altLang="en-US" dirty="0">
                <a:latin typeface="Times New Roman" panose="02020603050405020304" pitchFamily="18" charset="0"/>
                <a:cs typeface="Times New Roman" panose="02020603050405020304" pitchFamily="18" charset="0"/>
              </a:rPr>
              <a:t>.</a:t>
            </a:r>
          </a:p>
          <a:p>
            <a:pPr algn="just">
              <a:lnSpc>
                <a:spcPct val="110000"/>
              </a:lnSpc>
              <a:spcBef>
                <a:spcPts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But with </a:t>
            </a:r>
            <a:r>
              <a:rPr lang="en-US" altLang="en-US" b="1" i="1" dirty="0">
                <a:solidFill>
                  <a:srgbClr val="0000FF"/>
                </a:solidFill>
                <a:latin typeface="Times New Roman" panose="02020603050405020304" pitchFamily="18" charset="0"/>
                <a:cs typeface="Times New Roman" panose="02020603050405020304" pitchFamily="18" charset="0"/>
              </a:rPr>
              <a:t>all these, the computer replaces human labor, it has a very high speed and a great accuracy</a:t>
            </a:r>
            <a:r>
              <a:rPr lang="en-US" altLang="en-US" dirty="0">
                <a:latin typeface="Times New Roman" panose="02020603050405020304" pitchFamily="18" charset="0"/>
                <a:cs typeface="Times New Roman" panose="02020603050405020304" pitchFamily="18" charset="0"/>
              </a:rPr>
              <a:t>.</a:t>
            </a:r>
          </a:p>
          <a:p>
            <a:pPr marL="0" indent="0" algn="just">
              <a:lnSpc>
                <a:spcPct val="110000"/>
              </a:lnSpc>
              <a:spcBef>
                <a:spcPts val="0"/>
              </a:spcBef>
              <a:buNone/>
              <a:defRPr/>
            </a:pPr>
            <a:endParaRPr lang="en-US" b="1" i="1" dirty="0">
              <a:solidFill>
                <a:srgbClr val="CC0099"/>
              </a:solidFill>
              <a:latin typeface="Times New Roman" pitchFamily="18" charset="0"/>
              <a:cs typeface="Times New Roman" pitchFamily="18" charset="0"/>
            </a:endParaRPr>
          </a:p>
          <a:p>
            <a:pPr algn="just">
              <a:lnSpc>
                <a:spcPct val="110000"/>
              </a:lnSpc>
              <a:spcBef>
                <a:spcPts val="0"/>
              </a:spcBef>
              <a:buFont typeface="Wingdings" pitchFamily="2" charset="2"/>
              <a:buChar char="Ø"/>
              <a:defRPr/>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2683353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1981200" y="0"/>
            <a:ext cx="8229600" cy="304800"/>
          </a:xfrm>
        </p:spPr>
        <p:txBody>
          <a:bodyPr>
            <a:normAutofit fontScale="90000"/>
          </a:bodyPr>
          <a:lstStyle/>
          <a:p>
            <a:pPr algn="ctr" eaLnBrk="1" hangingPunct="1"/>
            <a:r>
              <a:rPr lang="en-US" altLang="en-US" sz="3200" b="1" dirty="0">
                <a:solidFill>
                  <a:srgbClr val="0000FF"/>
                </a:solidFill>
                <a:latin typeface="Times New Roman" panose="02020603050405020304" pitchFamily="18" charset="0"/>
                <a:cs typeface="Times New Roman" panose="02020603050405020304" pitchFamily="18" charset="0"/>
              </a:rPr>
              <a:t>Characteristics of Computer</a:t>
            </a:r>
          </a:p>
        </p:txBody>
      </p:sp>
      <p:sp>
        <p:nvSpPr>
          <p:cNvPr id="3" name="Content Placeholder 2"/>
          <p:cNvSpPr>
            <a:spLocks noGrp="1"/>
          </p:cNvSpPr>
          <p:nvPr>
            <p:ph idx="1"/>
          </p:nvPr>
        </p:nvSpPr>
        <p:spPr>
          <a:xfrm>
            <a:off x="0" y="304800"/>
            <a:ext cx="12192000" cy="6477000"/>
          </a:xfrm>
        </p:spPr>
        <p:txBody>
          <a:bodyPr rtlCol="0">
            <a:noAutofit/>
          </a:bodyPr>
          <a:lstStyle/>
          <a:p>
            <a:pPr algn="just">
              <a:lnSpc>
                <a:spcPct val="100000"/>
              </a:lnSpc>
              <a:spcBef>
                <a:spcPts val="0"/>
              </a:spcBef>
              <a:buFont typeface="Wingdings" pitchFamily="2" charset="2"/>
              <a:buChar char="Ø"/>
              <a:defRPr/>
            </a:pPr>
            <a:r>
              <a:rPr lang="en-US" b="1" i="1" dirty="0">
                <a:latin typeface="Times New Roman" pitchFamily="18" charset="0"/>
                <a:cs typeface="Times New Roman" pitchFamily="18" charset="0"/>
              </a:rPr>
              <a:t>What makes </a:t>
            </a:r>
            <a:r>
              <a:rPr lang="en-US" dirty="0">
                <a:latin typeface="Times New Roman" pitchFamily="18" charset="0"/>
                <a:cs typeface="Times New Roman" pitchFamily="18" charset="0"/>
              </a:rPr>
              <a:t>the </a:t>
            </a:r>
            <a:r>
              <a:rPr lang="en-US" b="1" i="1" dirty="0">
                <a:solidFill>
                  <a:srgbClr val="006600"/>
                </a:solidFill>
                <a:latin typeface="Times New Roman" pitchFamily="18" charset="0"/>
                <a:cs typeface="Times New Roman" pitchFamily="18" charset="0"/>
              </a:rPr>
              <a:t>computer so special and powerful?.</a:t>
            </a:r>
          </a:p>
          <a:p>
            <a:pPr algn="just">
              <a:lnSpc>
                <a:spcPct val="100000"/>
              </a:lnSpc>
              <a:spcBef>
                <a:spcPts val="0"/>
              </a:spcBef>
              <a:buFont typeface="Wingdings" pitchFamily="2" charset="2"/>
              <a:buChar char="§"/>
              <a:defRPr/>
            </a:pPr>
            <a:r>
              <a:rPr lang="en-US" dirty="0">
                <a:latin typeface="Times New Roman" pitchFamily="18" charset="0"/>
                <a:cs typeface="Times New Roman" pitchFamily="18" charset="0"/>
              </a:rPr>
              <a:t>The following are the </a:t>
            </a:r>
            <a:r>
              <a:rPr lang="en-US" b="1" i="1" dirty="0">
                <a:solidFill>
                  <a:srgbClr val="CC0099"/>
                </a:solidFill>
                <a:latin typeface="Times New Roman" pitchFamily="18" charset="0"/>
                <a:cs typeface="Times New Roman" pitchFamily="18" charset="0"/>
              </a:rPr>
              <a:t>major characteristics of the computer, which makes it so special</a:t>
            </a:r>
            <a:r>
              <a:rPr lang="en-US" dirty="0">
                <a:latin typeface="Times New Roman" pitchFamily="18" charset="0"/>
                <a:cs typeface="Times New Roman" pitchFamily="18" charset="0"/>
              </a:rPr>
              <a:t>:</a:t>
            </a:r>
          </a:p>
          <a:p>
            <a:pPr marL="514350" indent="-514350" algn="just">
              <a:lnSpc>
                <a:spcPct val="100000"/>
              </a:lnSpc>
              <a:spcBef>
                <a:spcPts val="0"/>
              </a:spcBef>
              <a:buFont typeface="Arial" panose="020B0604020202020204" pitchFamily="34" charset="0"/>
              <a:buAutoNum type="arabicPeriod"/>
              <a:defRPr/>
            </a:pPr>
            <a:r>
              <a:rPr lang="en-US" b="1" i="1" dirty="0">
                <a:solidFill>
                  <a:srgbClr val="0000FF"/>
                </a:solidFill>
                <a:latin typeface="Times New Roman" pitchFamily="18" charset="0"/>
                <a:cs typeface="Times New Roman" pitchFamily="18" charset="0"/>
              </a:rPr>
              <a:t>Speed</a:t>
            </a:r>
          </a:p>
          <a:p>
            <a:pPr algn="just">
              <a:lnSpc>
                <a:spcPct val="100000"/>
              </a:lnSpc>
              <a:spcBef>
                <a:spcPts val="0"/>
              </a:spcBef>
              <a:buFont typeface="Wingdings" pitchFamily="2" charset="2"/>
              <a:buChar char="§"/>
              <a:defRPr/>
            </a:pPr>
            <a:r>
              <a:rPr lang="en-US" b="1" i="1" dirty="0">
                <a:solidFill>
                  <a:srgbClr val="006600"/>
                </a:solidFill>
                <a:latin typeface="Times New Roman" pitchFamily="18" charset="0"/>
                <a:cs typeface="Times New Roman" pitchFamily="18" charset="0"/>
              </a:rPr>
              <a:t>Executes lots of instructions in less than microseconds</a:t>
            </a:r>
            <a:r>
              <a:rPr lang="en-US" dirty="0">
                <a:latin typeface="Times New Roman" pitchFamily="18" charset="0"/>
                <a:cs typeface="Times New Roman" pitchFamily="18" charset="0"/>
              </a:rPr>
              <a:t> even if </a:t>
            </a:r>
            <a:r>
              <a:rPr lang="en-US" b="1" i="1" dirty="0">
                <a:latin typeface="Times New Roman" pitchFamily="18" charset="0"/>
                <a:cs typeface="Times New Roman" pitchFamily="18" charset="0"/>
              </a:rPr>
              <a:t>computer does not have its own intelligence</a:t>
            </a:r>
            <a:r>
              <a:rPr lang="en-US" dirty="0">
                <a:latin typeface="Times New Roman" pitchFamily="18" charset="0"/>
                <a:cs typeface="Times New Roman" pitchFamily="18" charset="0"/>
              </a:rPr>
              <a:t>.</a:t>
            </a:r>
          </a:p>
          <a:p>
            <a:pPr algn="just">
              <a:lnSpc>
                <a:spcPct val="100000"/>
              </a:lnSpc>
              <a:spcBef>
                <a:spcPts val="0"/>
              </a:spcBef>
              <a:buFont typeface="Wingdings" pitchFamily="2" charset="2"/>
              <a:buChar char="§"/>
              <a:defRPr/>
            </a:pPr>
            <a:r>
              <a:rPr lang="en-US" dirty="0">
                <a:latin typeface="Times New Roman" pitchFamily="18" charset="0"/>
                <a:cs typeface="Times New Roman" pitchFamily="18" charset="0"/>
              </a:rPr>
              <a:t>Additionally, </a:t>
            </a:r>
            <a:r>
              <a:rPr lang="en-US" b="1" i="1" dirty="0">
                <a:solidFill>
                  <a:srgbClr val="CC0099"/>
                </a:solidFill>
                <a:latin typeface="Times New Roman" pitchFamily="18" charset="0"/>
                <a:cs typeface="Times New Roman" pitchFamily="18" charset="0"/>
              </a:rPr>
              <a:t>computers are also capable of keeping their speed irrespective of the time of operation</a:t>
            </a:r>
            <a:r>
              <a:rPr lang="en-US" dirty="0">
                <a:latin typeface="Times New Roman" pitchFamily="18" charset="0"/>
                <a:cs typeface="Times New Roman" pitchFamily="18" charset="0"/>
              </a:rPr>
              <a:t>.</a:t>
            </a:r>
          </a:p>
          <a:p>
            <a:pPr algn="just">
              <a:lnSpc>
                <a:spcPct val="100000"/>
              </a:lnSpc>
              <a:spcBef>
                <a:spcPts val="0"/>
              </a:spcBef>
              <a:buFont typeface="Wingdings" pitchFamily="2" charset="2"/>
              <a:buChar char="§"/>
              <a:defRPr/>
            </a:pPr>
            <a:r>
              <a:rPr lang="en-US" dirty="0">
                <a:latin typeface="Times New Roman" pitchFamily="18" charset="0"/>
                <a:cs typeface="Times New Roman" pitchFamily="18" charset="0"/>
              </a:rPr>
              <a:t>It never be </a:t>
            </a:r>
            <a:r>
              <a:rPr lang="en-US" b="1" i="1" dirty="0">
                <a:latin typeface="Times New Roman" pitchFamily="18" charset="0"/>
                <a:cs typeface="Times New Roman" pitchFamily="18" charset="0"/>
              </a:rPr>
              <a:t>tired and bored and eventually be slower even </a:t>
            </a:r>
            <a:r>
              <a:rPr lang="en-US" b="1" i="1" dirty="0">
                <a:solidFill>
                  <a:srgbClr val="0000FF"/>
                </a:solidFill>
                <a:latin typeface="Times New Roman" pitchFamily="18" charset="0"/>
                <a:cs typeface="Times New Roman" pitchFamily="18" charset="0"/>
              </a:rPr>
              <a:t>if it </a:t>
            </a:r>
            <a:r>
              <a:rPr lang="en-US" b="1" i="1" dirty="0">
                <a:solidFill>
                  <a:srgbClr val="990033"/>
                </a:solidFill>
                <a:latin typeface="Times New Roman" pitchFamily="18" charset="0"/>
                <a:cs typeface="Times New Roman" pitchFamily="18" charset="0"/>
              </a:rPr>
              <a:t>execute instructions ever and ever again</a:t>
            </a:r>
            <a:r>
              <a:rPr lang="en-US" dirty="0">
                <a:latin typeface="Times New Roman" pitchFamily="18" charset="0"/>
                <a:cs typeface="Times New Roman" pitchFamily="18" charset="0"/>
              </a:rPr>
              <a:t>.</a:t>
            </a:r>
          </a:p>
          <a:p>
            <a:pPr algn="just">
              <a:lnSpc>
                <a:spcPct val="100000"/>
              </a:lnSpc>
              <a:spcBef>
                <a:spcPts val="0"/>
              </a:spcBef>
              <a:buFont typeface="Wingdings" pitchFamily="2" charset="2"/>
              <a:buChar char="Ø"/>
              <a:defRPr/>
            </a:pPr>
            <a:r>
              <a:rPr lang="en-US" b="1" i="1" dirty="0">
                <a:solidFill>
                  <a:srgbClr val="0000FF"/>
                </a:solidFill>
                <a:latin typeface="Times New Roman" pitchFamily="18" charset="0"/>
                <a:cs typeface="Times New Roman" pitchFamily="18" charset="0"/>
              </a:rPr>
              <a:t>Computers speed is measured by the amount of time it took </a:t>
            </a:r>
            <a:r>
              <a:rPr lang="en-US" dirty="0">
                <a:latin typeface="Times New Roman" pitchFamily="18" charset="0"/>
                <a:cs typeface="Times New Roman" pitchFamily="18" charset="0"/>
              </a:rPr>
              <a:t>to </a:t>
            </a:r>
            <a:r>
              <a:rPr lang="en-US" b="1" i="1" dirty="0">
                <a:latin typeface="Times New Roman" pitchFamily="18" charset="0"/>
                <a:cs typeface="Times New Roman" pitchFamily="18" charset="0"/>
              </a:rPr>
              <a:t>perform or carry out a basic operation</a:t>
            </a:r>
            <a:r>
              <a:rPr lang="en-US" dirty="0">
                <a:latin typeface="Times New Roman" pitchFamily="18" charset="0"/>
                <a:cs typeface="Times New Roman" pitchFamily="18" charset="0"/>
              </a:rPr>
              <a:t>. </a:t>
            </a:r>
            <a:r>
              <a:rPr lang="en-US" b="1" i="1" dirty="0">
                <a:solidFill>
                  <a:srgbClr val="CC0099"/>
                </a:solidFill>
                <a:latin typeface="Times New Roman" pitchFamily="18" charset="0"/>
                <a:cs typeface="Times New Roman" pitchFamily="18" charset="0"/>
              </a:rPr>
              <a:t> Computer speed is measured interims of :</a:t>
            </a:r>
          </a:p>
          <a:p>
            <a:pPr algn="just">
              <a:lnSpc>
                <a:spcPct val="100000"/>
              </a:lnSpc>
              <a:spcBef>
                <a:spcPts val="0"/>
              </a:spcBef>
              <a:buFont typeface="Wingdings" pitchFamily="2" charset="2"/>
              <a:buChar char="§"/>
              <a:defRPr/>
            </a:pPr>
            <a:r>
              <a:rPr lang="en-US" b="1" i="1" dirty="0">
                <a:solidFill>
                  <a:srgbClr val="006600"/>
                </a:solidFill>
                <a:latin typeface="Times New Roman" pitchFamily="18" charset="0"/>
                <a:cs typeface="Times New Roman" pitchFamily="18" charset="0"/>
              </a:rPr>
              <a:t>Microsecond (10</a:t>
            </a:r>
            <a:r>
              <a:rPr lang="en-US" b="1" i="1" baseline="30000" dirty="0">
                <a:solidFill>
                  <a:srgbClr val="006600"/>
                </a:solidFill>
                <a:latin typeface="Times New Roman" pitchFamily="18" charset="0"/>
                <a:cs typeface="Times New Roman" pitchFamily="18" charset="0"/>
              </a:rPr>
              <a:t>-6</a:t>
            </a:r>
            <a:r>
              <a:rPr lang="en-US" b="1" i="1" dirty="0">
                <a:solidFill>
                  <a:srgbClr val="006600"/>
                </a:solidFill>
                <a:latin typeface="Times New Roman" pitchFamily="18" charset="0"/>
                <a:cs typeface="Times New Roman" pitchFamily="18" charset="0"/>
              </a:rPr>
              <a:t> one millionths) </a:t>
            </a:r>
          </a:p>
          <a:p>
            <a:pPr algn="just">
              <a:lnSpc>
                <a:spcPct val="100000"/>
              </a:lnSpc>
              <a:spcBef>
                <a:spcPts val="0"/>
              </a:spcBef>
              <a:buFont typeface="Wingdings" pitchFamily="2" charset="2"/>
              <a:buChar char="§"/>
              <a:defRPr/>
            </a:pPr>
            <a:r>
              <a:rPr lang="en-US" b="1" i="1" dirty="0">
                <a:solidFill>
                  <a:srgbClr val="006600"/>
                </a:solidFill>
                <a:latin typeface="Times New Roman" pitchFamily="18" charset="0"/>
                <a:cs typeface="Times New Roman" pitchFamily="18" charset="0"/>
              </a:rPr>
              <a:t>Nano second (10</a:t>
            </a:r>
            <a:r>
              <a:rPr lang="en-US" b="1" i="1" baseline="30000" dirty="0">
                <a:solidFill>
                  <a:srgbClr val="006600"/>
                </a:solidFill>
                <a:latin typeface="Times New Roman" pitchFamily="18" charset="0"/>
                <a:cs typeface="Times New Roman" pitchFamily="18" charset="0"/>
              </a:rPr>
              <a:t>-9 </a:t>
            </a:r>
            <a:r>
              <a:rPr lang="en-US" b="1" i="1" dirty="0">
                <a:solidFill>
                  <a:srgbClr val="006600"/>
                </a:solidFill>
                <a:latin typeface="Times New Roman" pitchFamily="18" charset="0"/>
                <a:cs typeface="Times New Roman" pitchFamily="18" charset="0"/>
              </a:rPr>
              <a:t>one billionths) </a:t>
            </a:r>
          </a:p>
          <a:p>
            <a:pPr algn="just">
              <a:lnSpc>
                <a:spcPct val="100000"/>
              </a:lnSpc>
              <a:spcBef>
                <a:spcPts val="0"/>
              </a:spcBef>
              <a:buFont typeface="Wingdings" pitchFamily="2" charset="2"/>
              <a:buChar char="§"/>
              <a:defRPr/>
            </a:pPr>
            <a:r>
              <a:rPr lang="en-US" b="1" i="1" dirty="0">
                <a:solidFill>
                  <a:srgbClr val="006600"/>
                </a:solidFill>
                <a:latin typeface="Times New Roman" pitchFamily="18" charset="0"/>
                <a:cs typeface="Times New Roman" pitchFamily="18" charset="0"/>
              </a:rPr>
              <a:t>Pico second (10</a:t>
            </a:r>
            <a:r>
              <a:rPr lang="en-US" b="1" i="1" baseline="30000" dirty="0">
                <a:solidFill>
                  <a:srgbClr val="006600"/>
                </a:solidFill>
                <a:latin typeface="Times New Roman" pitchFamily="18" charset="0"/>
                <a:cs typeface="Times New Roman" pitchFamily="18" charset="0"/>
              </a:rPr>
              <a:t>-12</a:t>
            </a:r>
            <a:r>
              <a:rPr lang="en-US" b="1" i="1" dirty="0">
                <a:solidFill>
                  <a:srgbClr val="006600"/>
                </a:solidFill>
                <a:latin typeface="Times New Roman" pitchFamily="18" charset="0"/>
                <a:cs typeface="Times New Roman" pitchFamily="18" charset="0"/>
              </a:rPr>
              <a:t> one trillionths) </a:t>
            </a:r>
          </a:p>
          <a:p>
            <a:pPr marL="0" indent="0" algn="just">
              <a:lnSpc>
                <a:spcPct val="100000"/>
              </a:lnSpc>
              <a:spcBef>
                <a:spcPts val="0"/>
              </a:spcBef>
              <a:buNone/>
              <a:defRPr/>
            </a:pPr>
            <a:endParaRPr lang="en-US" dirty="0">
              <a:latin typeface="Times New Roman" pitchFamily="18" charset="0"/>
              <a:cs typeface="Times New Roman" pitchFamily="18" charset="0"/>
            </a:endParaRPr>
          </a:p>
          <a:p>
            <a:pPr algn="just">
              <a:lnSpc>
                <a:spcPct val="100000"/>
              </a:lnSpc>
              <a:spcBef>
                <a:spcPts val="0"/>
              </a:spcBef>
              <a:buFont typeface="Wingdings" pitchFamily="2" charset="2"/>
              <a:buChar char="§"/>
              <a:defRPr/>
            </a:pPr>
            <a:endParaRPr lang="en-US" dirty="0">
              <a:latin typeface="Times New Roman" pitchFamily="18" charset="0"/>
              <a:cs typeface="Times New Roman" pitchFamily="18" charset="0"/>
            </a:endParaRPr>
          </a:p>
          <a:p>
            <a:pPr algn="just">
              <a:lnSpc>
                <a:spcPct val="100000"/>
              </a:lnSpc>
              <a:spcBef>
                <a:spcPts val="0"/>
              </a:spcBef>
              <a:buFont typeface="Wingdings" pitchFamily="2" charset="2"/>
              <a:buChar char="§"/>
              <a:defRPr/>
            </a:pPr>
            <a:endParaRPr lang="en-US" dirty="0">
              <a:latin typeface="Times New Roman" pitchFamily="18" charset="0"/>
              <a:cs typeface="Times New Roman" pitchFamily="18" charset="0"/>
            </a:endParaRPr>
          </a:p>
          <a:p>
            <a:pPr algn="just">
              <a:lnSpc>
                <a:spcPct val="100000"/>
              </a:lnSpc>
              <a:spcBef>
                <a:spcPts val="0"/>
              </a:spcBef>
              <a:buFont typeface="Wingdings" pitchFamily="2" charset="2"/>
              <a:buChar char="§"/>
              <a:defRPr/>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5599287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12192000" cy="6781800"/>
          </a:xfrm>
        </p:spPr>
        <p:txBody>
          <a:bodyPr rtlCol="0">
            <a:noAutofit/>
          </a:bodyPr>
          <a:lstStyle/>
          <a:p>
            <a:pPr marL="0" indent="0" algn="just">
              <a:lnSpc>
                <a:spcPct val="100000"/>
              </a:lnSpc>
              <a:spcBef>
                <a:spcPts val="0"/>
              </a:spcBef>
              <a:buNone/>
              <a:defRPr/>
            </a:pPr>
            <a:r>
              <a:rPr lang="en-US" sz="3200" b="1" i="1" dirty="0">
                <a:solidFill>
                  <a:srgbClr val="0000FF"/>
                </a:solidFill>
                <a:latin typeface="Times New Roman" pitchFamily="18" charset="0"/>
                <a:cs typeface="Times New Roman" pitchFamily="18" charset="0"/>
              </a:rPr>
              <a:t>2. Diligence</a:t>
            </a:r>
          </a:p>
          <a:p>
            <a:pPr algn="just">
              <a:lnSpc>
                <a:spcPct val="100000"/>
              </a:lnSpc>
              <a:spcBef>
                <a:spcPts val="0"/>
              </a:spcBef>
              <a:buFont typeface="Wingdings" pitchFamily="2" charset="2"/>
              <a:buChar char="§"/>
              <a:defRPr/>
            </a:pPr>
            <a:r>
              <a:rPr lang="en-US" sz="3200" b="1" i="1" dirty="0">
                <a:latin typeface="Times New Roman" pitchFamily="18" charset="0"/>
                <a:cs typeface="Times New Roman" pitchFamily="18" charset="0"/>
              </a:rPr>
              <a:t>Computers, as they are machines, have not any feelings</a:t>
            </a:r>
            <a:r>
              <a:rPr lang="en-US" sz="3200" dirty="0">
                <a:latin typeface="Times New Roman" pitchFamily="18" charset="0"/>
                <a:cs typeface="Times New Roman" pitchFamily="18" charset="0"/>
              </a:rPr>
              <a:t>.</a:t>
            </a:r>
          </a:p>
          <a:p>
            <a:pPr algn="just">
              <a:lnSpc>
                <a:spcPct val="100000"/>
              </a:lnSpc>
              <a:spcBef>
                <a:spcPts val="0"/>
              </a:spcBef>
              <a:buFont typeface="Wingdings" pitchFamily="2" charset="2"/>
              <a:buChar char="§"/>
              <a:defRPr/>
            </a:pPr>
            <a:r>
              <a:rPr lang="en-US" sz="3200" dirty="0">
                <a:latin typeface="Times New Roman" pitchFamily="18" charset="0"/>
                <a:cs typeface="Times New Roman" pitchFamily="18" charset="0"/>
              </a:rPr>
              <a:t>They </a:t>
            </a:r>
            <a:r>
              <a:rPr lang="en-US" sz="3200" b="1" i="1" dirty="0">
                <a:solidFill>
                  <a:srgbClr val="0000FF"/>
                </a:solidFill>
                <a:latin typeface="Times New Roman" pitchFamily="18" charset="0"/>
                <a:cs typeface="Times New Roman" pitchFamily="18" charset="0"/>
              </a:rPr>
              <a:t>don’t feel tired, bored or lose concentration.</a:t>
            </a:r>
          </a:p>
          <a:p>
            <a:pPr algn="just">
              <a:lnSpc>
                <a:spcPct val="100000"/>
              </a:lnSpc>
              <a:spcBef>
                <a:spcPts val="0"/>
              </a:spcBef>
              <a:buFont typeface="Wingdings" pitchFamily="2" charset="2"/>
              <a:buChar char="§"/>
              <a:defRPr/>
            </a:pPr>
            <a:r>
              <a:rPr lang="en-US" sz="3200" dirty="0">
                <a:latin typeface="Times New Roman" pitchFamily="18" charset="0"/>
                <a:cs typeface="Times New Roman" pitchFamily="18" charset="0"/>
              </a:rPr>
              <a:t>They </a:t>
            </a:r>
            <a:r>
              <a:rPr lang="en-US" sz="3200" b="1" i="1" dirty="0">
                <a:solidFill>
                  <a:srgbClr val="006600"/>
                </a:solidFill>
                <a:latin typeface="Times New Roman" pitchFamily="18" charset="0"/>
                <a:cs typeface="Times New Roman" pitchFamily="18" charset="0"/>
              </a:rPr>
              <a:t>perform tasks without being tired whether the task is interesting or not</a:t>
            </a:r>
            <a:r>
              <a:rPr lang="en-US" sz="3200" dirty="0">
                <a:latin typeface="Times New Roman" pitchFamily="18" charset="0"/>
                <a:cs typeface="Times New Roman" pitchFamily="18" charset="0"/>
              </a:rPr>
              <a:t>, whether it is for the </a:t>
            </a:r>
            <a:r>
              <a:rPr lang="en-US" sz="3200" b="1" i="1" dirty="0">
                <a:latin typeface="Times New Roman" pitchFamily="18" charset="0"/>
                <a:cs typeface="Times New Roman" pitchFamily="18" charset="0"/>
              </a:rPr>
              <a:t>first time or for the millionth time with exactly the same accuracy and speed</a:t>
            </a:r>
            <a:r>
              <a:rPr lang="en-US" sz="3200" dirty="0">
                <a:latin typeface="Times New Roman" pitchFamily="18" charset="0"/>
                <a:cs typeface="Times New Roman" pitchFamily="18" charset="0"/>
              </a:rPr>
              <a:t>.</a:t>
            </a:r>
          </a:p>
          <a:p>
            <a:pPr marL="0" indent="0" algn="just">
              <a:lnSpc>
                <a:spcPct val="100000"/>
              </a:lnSpc>
              <a:spcBef>
                <a:spcPts val="0"/>
              </a:spcBef>
              <a:buNone/>
              <a:defRPr/>
            </a:pPr>
            <a:r>
              <a:rPr lang="en-US" sz="3200" b="1" i="1" dirty="0">
                <a:solidFill>
                  <a:srgbClr val="0000FF"/>
                </a:solidFill>
                <a:latin typeface="Times New Roman" pitchFamily="18" charset="0"/>
                <a:cs typeface="Times New Roman" pitchFamily="18" charset="0"/>
              </a:rPr>
              <a:t>3. Storage Capacity</a:t>
            </a:r>
            <a:r>
              <a:rPr lang="en-US" sz="3200" dirty="0">
                <a:latin typeface="Times New Roman" pitchFamily="18" charset="0"/>
                <a:cs typeface="Times New Roman" pitchFamily="18" charset="0"/>
              </a:rPr>
              <a:t> </a:t>
            </a:r>
          </a:p>
          <a:p>
            <a:pPr algn="just">
              <a:lnSpc>
                <a:spcPct val="100000"/>
              </a:lnSpc>
              <a:spcBef>
                <a:spcPts val="0"/>
              </a:spcBef>
              <a:buFont typeface="Wingdings" pitchFamily="2" charset="2"/>
              <a:buChar char="§"/>
              <a:defRPr/>
            </a:pPr>
            <a:r>
              <a:rPr lang="en-US" sz="3200" b="1" i="1" dirty="0">
                <a:solidFill>
                  <a:srgbClr val="CC0099"/>
                </a:solidFill>
                <a:latin typeface="Times New Roman" pitchFamily="18" charset="0"/>
                <a:cs typeface="Times New Roman" pitchFamily="18" charset="0"/>
              </a:rPr>
              <a:t>Computer can store a huge amount of data.</a:t>
            </a:r>
          </a:p>
          <a:p>
            <a:pPr algn="just">
              <a:lnSpc>
                <a:spcPct val="100000"/>
              </a:lnSpc>
              <a:spcBef>
                <a:spcPts val="0"/>
              </a:spcBef>
              <a:buFont typeface="Wingdings" pitchFamily="2" charset="2"/>
              <a:buChar char="§"/>
              <a:defRPr/>
            </a:pPr>
            <a:r>
              <a:rPr lang="en-US" sz="3200" b="1" i="1" dirty="0">
                <a:solidFill>
                  <a:srgbClr val="CC0099"/>
                </a:solidFill>
                <a:latin typeface="Times New Roman" pitchFamily="18" charset="0"/>
                <a:cs typeface="Times New Roman" pitchFamily="18" charset="0"/>
              </a:rPr>
              <a:t>Moreover, data are retrieved in a fast and efficient way.</a:t>
            </a:r>
          </a:p>
          <a:p>
            <a:pPr algn="just">
              <a:lnSpc>
                <a:spcPct val="100000"/>
              </a:lnSpc>
              <a:spcBef>
                <a:spcPts val="0"/>
              </a:spcBef>
              <a:buFont typeface="Wingdings" pitchFamily="2" charset="2"/>
              <a:buChar char="§"/>
              <a:defRPr/>
            </a:pPr>
            <a:r>
              <a:rPr lang="en-US" sz="3200" dirty="0">
                <a:latin typeface="Times New Roman" pitchFamily="18" charset="0"/>
                <a:cs typeface="Times New Roman" pitchFamily="18" charset="0"/>
              </a:rPr>
              <a:t>It is a matter of </a:t>
            </a:r>
            <a:r>
              <a:rPr lang="en-US" sz="3200" b="1" i="1" dirty="0">
                <a:latin typeface="Times New Roman" pitchFamily="18" charset="0"/>
                <a:cs typeface="Times New Roman" pitchFamily="18" charset="0"/>
              </a:rPr>
              <a:t>micro seconds or </a:t>
            </a:r>
            <a:r>
              <a:rPr lang="en-US" sz="3200" b="1" i="1" dirty="0" err="1">
                <a:latin typeface="Times New Roman" pitchFamily="18" charset="0"/>
                <a:cs typeface="Times New Roman" pitchFamily="18" charset="0"/>
              </a:rPr>
              <a:t>nano</a:t>
            </a:r>
            <a:r>
              <a:rPr lang="en-US" sz="3200" b="1" i="1" dirty="0">
                <a:latin typeface="Times New Roman" pitchFamily="18" charset="0"/>
                <a:cs typeface="Times New Roman" pitchFamily="18" charset="0"/>
              </a:rPr>
              <a:t>-seconds for the computer to retrieve a great deal, may be unimaginable data.</a:t>
            </a:r>
          </a:p>
          <a:p>
            <a:pPr algn="just">
              <a:lnSpc>
                <a:spcPct val="100000"/>
              </a:lnSpc>
              <a:spcBef>
                <a:spcPts val="0"/>
              </a:spcBef>
              <a:buFont typeface="Wingdings" pitchFamily="2" charset="2"/>
              <a:buChar char="§"/>
              <a:defRPr/>
            </a:pPr>
            <a:r>
              <a:rPr lang="en-US" sz="3200" dirty="0">
                <a:latin typeface="Times New Roman" pitchFamily="18" charset="0"/>
                <a:cs typeface="Times New Roman" pitchFamily="18" charset="0"/>
              </a:rPr>
              <a:t>And this makes the </a:t>
            </a:r>
            <a:r>
              <a:rPr lang="en-US" sz="3200" b="1" i="1" dirty="0">
                <a:solidFill>
                  <a:srgbClr val="0000FF"/>
                </a:solidFill>
                <a:latin typeface="Times New Roman" pitchFamily="18" charset="0"/>
                <a:cs typeface="Times New Roman" pitchFamily="18" charset="0"/>
              </a:rPr>
              <a:t>computer the best place for storage even if there are some disadvantages like missing all the data stored</a:t>
            </a:r>
            <a:r>
              <a:rPr lang="en-US" sz="3200" dirty="0">
                <a:latin typeface="Times New Roman" pitchFamily="18" charset="0"/>
                <a:cs typeface="Times New Roman" pitchFamily="18" charset="0"/>
              </a:rPr>
              <a:t> if, by chance, a </a:t>
            </a:r>
            <a:r>
              <a:rPr lang="en-US" sz="3200" b="1" i="1" dirty="0">
                <a:solidFill>
                  <a:srgbClr val="006600"/>
                </a:solidFill>
                <a:latin typeface="Times New Roman" pitchFamily="18" charset="0"/>
                <a:cs typeface="Times New Roman" pitchFamily="18" charset="0"/>
              </a:rPr>
              <a:t>computer system crus occurs</a:t>
            </a:r>
            <a:r>
              <a:rPr lang="en-US" sz="3200" dirty="0">
                <a:latin typeface="Times New Roman" pitchFamily="18" charset="0"/>
                <a:cs typeface="Times New Roman" pitchFamily="18" charset="0"/>
              </a:rPr>
              <a:t>.</a:t>
            </a:r>
          </a:p>
        </p:txBody>
      </p:sp>
    </p:spTree>
    <p:extLst>
      <p:ext uri="{BB962C8B-B14F-4D97-AF65-F5344CB8AC3E}">
        <p14:creationId xmlns:p14="http://schemas.microsoft.com/office/powerpoint/2010/main" val="26726697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rtlCol="0">
            <a:noAutofit/>
          </a:bodyPr>
          <a:lstStyle/>
          <a:p>
            <a:pPr marL="0" indent="0" algn="just">
              <a:spcBef>
                <a:spcPts val="0"/>
              </a:spcBef>
              <a:buNone/>
              <a:defRPr/>
            </a:pPr>
            <a:r>
              <a:rPr lang="en-US" sz="3100" b="1" i="1" dirty="0">
                <a:solidFill>
                  <a:srgbClr val="0000FF"/>
                </a:solidFill>
                <a:latin typeface="Times New Roman" pitchFamily="18" charset="0"/>
                <a:cs typeface="Times New Roman" pitchFamily="18" charset="0"/>
              </a:rPr>
              <a:t>4. Accuracy</a:t>
            </a:r>
          </a:p>
          <a:p>
            <a:pPr algn="just">
              <a:spcBef>
                <a:spcPts val="0"/>
              </a:spcBef>
              <a:buFont typeface="Wingdings" pitchFamily="2" charset="2"/>
              <a:buChar char="§"/>
              <a:defRPr/>
            </a:pPr>
            <a:r>
              <a:rPr lang="en-US" sz="3100" dirty="0">
                <a:latin typeface="Times New Roman" pitchFamily="18" charset="0"/>
                <a:cs typeface="Times New Roman" pitchFamily="18" charset="0"/>
              </a:rPr>
              <a:t>Now a day’s </a:t>
            </a:r>
            <a:r>
              <a:rPr lang="en-US" sz="3100" b="1" i="1" dirty="0">
                <a:solidFill>
                  <a:srgbClr val="006600"/>
                </a:solidFill>
                <a:latin typeface="Times New Roman" pitchFamily="18" charset="0"/>
                <a:cs typeface="Times New Roman" pitchFamily="18" charset="0"/>
              </a:rPr>
              <a:t>computers are being used for surgical purposes, </a:t>
            </a:r>
            <a:r>
              <a:rPr lang="en-US" sz="3100" b="1" i="1" dirty="0">
                <a:solidFill>
                  <a:srgbClr val="CC0099"/>
                </a:solidFill>
                <a:latin typeface="Times New Roman" pitchFamily="18" charset="0"/>
                <a:cs typeface="Times New Roman" pitchFamily="18" charset="0"/>
              </a:rPr>
              <a:t>which need almost hundred percent accuracy</a:t>
            </a:r>
            <a:r>
              <a:rPr lang="en-US" sz="3100" dirty="0">
                <a:solidFill>
                  <a:srgbClr val="CC0099"/>
                </a:solidFill>
                <a:latin typeface="Times New Roman" pitchFamily="18" charset="0"/>
                <a:cs typeface="Times New Roman" pitchFamily="18" charset="0"/>
              </a:rPr>
              <a:t>.  </a:t>
            </a:r>
          </a:p>
          <a:p>
            <a:pPr algn="just">
              <a:spcBef>
                <a:spcPts val="0"/>
              </a:spcBef>
              <a:buFont typeface="Wingdings" pitchFamily="2" charset="2"/>
              <a:buChar char="§"/>
              <a:defRPr/>
            </a:pPr>
            <a:r>
              <a:rPr lang="en-US" sz="3100" dirty="0">
                <a:latin typeface="Times New Roman" pitchFamily="18" charset="0"/>
                <a:cs typeface="Times New Roman" pitchFamily="18" charset="0"/>
              </a:rPr>
              <a:t>From this we can </a:t>
            </a:r>
            <a:r>
              <a:rPr lang="en-US" sz="3100" b="1" i="1" dirty="0">
                <a:latin typeface="Times New Roman" pitchFamily="18" charset="0"/>
                <a:cs typeface="Times New Roman" pitchFamily="18" charset="0"/>
              </a:rPr>
              <a:t>understand that computer is accurate and consistent </a:t>
            </a:r>
          </a:p>
          <a:p>
            <a:pPr algn="just">
              <a:spcBef>
                <a:spcPts val="0"/>
              </a:spcBef>
              <a:buFont typeface="Wingdings" pitchFamily="2" charset="2"/>
              <a:buChar char="§"/>
              <a:defRPr/>
            </a:pPr>
            <a:r>
              <a:rPr lang="en-US" sz="3100" dirty="0">
                <a:latin typeface="Times New Roman" pitchFamily="18" charset="0"/>
                <a:cs typeface="Times New Roman" pitchFamily="18" charset="0"/>
              </a:rPr>
              <a:t>Most of the time, </a:t>
            </a:r>
            <a:r>
              <a:rPr lang="en-US" sz="3100" b="1" i="1" dirty="0">
                <a:solidFill>
                  <a:srgbClr val="990033"/>
                </a:solidFill>
                <a:latin typeface="Times New Roman" pitchFamily="18" charset="0"/>
                <a:cs typeface="Times New Roman" pitchFamily="18" charset="0"/>
              </a:rPr>
              <a:t>errors in the output of the computer occur not because of the computer but us, human beings</a:t>
            </a:r>
            <a:r>
              <a:rPr lang="en-US" sz="3100" dirty="0">
                <a:latin typeface="Times New Roman" pitchFamily="18" charset="0"/>
                <a:cs typeface="Times New Roman" pitchFamily="18" charset="0"/>
              </a:rPr>
              <a:t>.</a:t>
            </a:r>
          </a:p>
          <a:p>
            <a:pPr algn="just">
              <a:spcBef>
                <a:spcPts val="0"/>
              </a:spcBef>
              <a:buFont typeface="Wingdings" pitchFamily="2" charset="2"/>
              <a:buChar char="§"/>
              <a:defRPr/>
            </a:pPr>
            <a:r>
              <a:rPr lang="en-US" sz="3100" dirty="0">
                <a:latin typeface="Times New Roman" pitchFamily="18" charset="0"/>
                <a:cs typeface="Times New Roman" pitchFamily="18" charset="0"/>
              </a:rPr>
              <a:t>Either we may </a:t>
            </a:r>
            <a:r>
              <a:rPr lang="en-US" sz="3100" b="1" i="1" dirty="0">
                <a:solidFill>
                  <a:srgbClr val="006600"/>
                </a:solidFill>
                <a:latin typeface="Times New Roman" pitchFamily="18" charset="0"/>
                <a:cs typeface="Times New Roman" pitchFamily="18" charset="0"/>
              </a:rPr>
              <a:t>enter a wrong input data or write a wrong program</a:t>
            </a:r>
            <a:r>
              <a:rPr lang="en-US" sz="3100" dirty="0">
                <a:latin typeface="Times New Roman" pitchFamily="18" charset="0"/>
                <a:cs typeface="Times New Roman" pitchFamily="18" charset="0"/>
              </a:rPr>
              <a:t>, </a:t>
            </a:r>
            <a:r>
              <a:rPr lang="en-US" sz="3100" b="1" i="1" dirty="0">
                <a:solidFill>
                  <a:srgbClr val="0000FF"/>
                </a:solidFill>
                <a:latin typeface="Times New Roman" pitchFamily="18" charset="0"/>
                <a:cs typeface="Times New Roman" pitchFamily="18" charset="0"/>
              </a:rPr>
              <a:t>computer are tremendously accurate</a:t>
            </a:r>
            <a:r>
              <a:rPr lang="en-US" sz="3100" dirty="0">
                <a:latin typeface="Times New Roman" pitchFamily="18" charset="0"/>
                <a:cs typeface="Times New Roman" pitchFamily="18" charset="0"/>
              </a:rPr>
              <a:t>.</a:t>
            </a:r>
          </a:p>
          <a:p>
            <a:pPr marL="0" indent="0" algn="just">
              <a:spcBef>
                <a:spcPts val="0"/>
              </a:spcBef>
              <a:buNone/>
              <a:defRPr/>
            </a:pPr>
            <a:r>
              <a:rPr lang="en-US" sz="3100" b="1" i="1" dirty="0">
                <a:solidFill>
                  <a:srgbClr val="0000FF"/>
                </a:solidFill>
                <a:latin typeface="Times New Roman" pitchFamily="18" charset="0"/>
                <a:cs typeface="Times New Roman" pitchFamily="18" charset="0"/>
              </a:rPr>
              <a:t>5. Versatility</a:t>
            </a:r>
          </a:p>
          <a:p>
            <a:pPr algn="just">
              <a:spcBef>
                <a:spcPts val="0"/>
              </a:spcBef>
              <a:buFont typeface="Wingdings" pitchFamily="2" charset="2"/>
              <a:buChar char="Ø"/>
              <a:defRPr/>
            </a:pPr>
            <a:r>
              <a:rPr lang="en-US" sz="3100" b="1" i="1" dirty="0">
                <a:solidFill>
                  <a:srgbClr val="CC0099"/>
                </a:solidFill>
                <a:latin typeface="Times New Roman" pitchFamily="18" charset="0"/>
                <a:cs typeface="Times New Roman" pitchFamily="18" charset="0"/>
              </a:rPr>
              <a:t>Computers still are incredibly versatile</a:t>
            </a:r>
            <a:r>
              <a:rPr lang="en-US" sz="3100" dirty="0">
                <a:latin typeface="Times New Roman" pitchFamily="18" charset="0"/>
                <a:cs typeface="Times New Roman" pitchFamily="18" charset="0"/>
              </a:rPr>
              <a:t>. </a:t>
            </a:r>
          </a:p>
          <a:p>
            <a:pPr algn="just">
              <a:spcBef>
                <a:spcPts val="0"/>
              </a:spcBef>
              <a:buFont typeface="Wingdings" pitchFamily="2" charset="2"/>
              <a:buChar char="§"/>
              <a:defRPr/>
            </a:pPr>
            <a:r>
              <a:rPr lang="en-US" sz="3100" b="1" i="1" dirty="0">
                <a:latin typeface="Times New Roman" pitchFamily="18" charset="0"/>
                <a:cs typeface="Times New Roman" pitchFamily="18" charset="0"/>
              </a:rPr>
              <a:t>Versatile is one of the important properties of computers that make them very helpful</a:t>
            </a:r>
            <a:r>
              <a:rPr lang="en-US" sz="3100" dirty="0">
                <a:latin typeface="Times New Roman" pitchFamily="18" charset="0"/>
                <a:cs typeface="Times New Roman" pitchFamily="18" charset="0"/>
              </a:rPr>
              <a:t>.</a:t>
            </a:r>
          </a:p>
          <a:p>
            <a:pPr algn="just">
              <a:spcBef>
                <a:spcPts val="0"/>
              </a:spcBef>
              <a:buFont typeface="Wingdings" pitchFamily="2" charset="2"/>
              <a:buChar char="§"/>
              <a:defRPr/>
            </a:pPr>
            <a:r>
              <a:rPr lang="en-US" sz="3100" b="1" i="1" dirty="0">
                <a:solidFill>
                  <a:srgbClr val="0000FF"/>
                </a:solidFill>
                <a:latin typeface="Times New Roman" pitchFamily="18" charset="0"/>
                <a:cs typeface="Times New Roman" pitchFamily="18" charset="0"/>
              </a:rPr>
              <a:t>People with different professions or with different needs </a:t>
            </a:r>
            <a:r>
              <a:rPr lang="en-US" sz="3100" dirty="0">
                <a:latin typeface="Times New Roman" pitchFamily="18" charset="0"/>
                <a:cs typeface="Times New Roman" pitchFamily="18" charset="0"/>
              </a:rPr>
              <a:t>can use the </a:t>
            </a:r>
            <a:r>
              <a:rPr lang="en-US" sz="3100" b="1" i="1" dirty="0">
                <a:solidFill>
                  <a:srgbClr val="006600"/>
                </a:solidFill>
                <a:latin typeface="Times New Roman" pitchFamily="18" charset="0"/>
                <a:cs typeface="Times New Roman" pitchFamily="18" charset="0"/>
              </a:rPr>
              <a:t>same computer for their corresponding tasks</a:t>
            </a:r>
            <a:r>
              <a:rPr lang="en-US" sz="3100" dirty="0">
                <a:latin typeface="Times New Roman" pitchFamily="18" charset="0"/>
                <a:cs typeface="Times New Roman" pitchFamily="18" charset="0"/>
              </a:rPr>
              <a:t>.</a:t>
            </a:r>
          </a:p>
          <a:p>
            <a:pPr algn="just">
              <a:spcBef>
                <a:spcPts val="0"/>
              </a:spcBef>
              <a:buFont typeface="Wingdings" pitchFamily="2" charset="2"/>
              <a:buChar char="§"/>
              <a:defRPr/>
            </a:pPr>
            <a:r>
              <a:rPr lang="en-US" sz="3100" dirty="0">
                <a:latin typeface="Times New Roman" pitchFamily="18" charset="0"/>
                <a:cs typeface="Times New Roman" pitchFamily="18" charset="0"/>
              </a:rPr>
              <a:t>A </a:t>
            </a:r>
            <a:r>
              <a:rPr lang="en-US" sz="3100" b="1" i="1" dirty="0">
                <a:solidFill>
                  <a:srgbClr val="0000FF"/>
                </a:solidFill>
                <a:latin typeface="Times New Roman" pitchFamily="18" charset="0"/>
                <a:cs typeface="Times New Roman" pitchFamily="18" charset="0"/>
              </a:rPr>
              <a:t>number of tasks, which are totally different, can be performed using the same computer.</a:t>
            </a:r>
          </a:p>
          <a:p>
            <a:pPr marL="0" indent="0" algn="just">
              <a:spcBef>
                <a:spcPts val="0"/>
              </a:spcBef>
              <a:buNone/>
              <a:defRPr/>
            </a:pPr>
            <a:r>
              <a:rPr lang="en-US" sz="3100" dirty="0">
                <a:latin typeface="Times New Roman" pitchFamily="18" charset="0"/>
                <a:cs typeface="Times New Roman" pitchFamily="18" charset="0"/>
              </a:rPr>
              <a:t> </a:t>
            </a:r>
          </a:p>
          <a:p>
            <a:pPr marL="0" indent="0">
              <a:spcBef>
                <a:spcPts val="0"/>
              </a:spcBef>
              <a:buNone/>
              <a:defRPr/>
            </a:pPr>
            <a:endParaRPr lang="en-US" sz="3100" dirty="0"/>
          </a:p>
        </p:txBody>
      </p:sp>
    </p:spTree>
    <p:extLst>
      <p:ext uri="{BB962C8B-B14F-4D97-AF65-F5344CB8AC3E}">
        <p14:creationId xmlns:p14="http://schemas.microsoft.com/office/powerpoint/2010/main" val="17922968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rtlCol="0">
            <a:noAutofit/>
          </a:bodyPr>
          <a:lstStyle/>
          <a:p>
            <a:pPr algn="just">
              <a:lnSpc>
                <a:spcPct val="110000"/>
              </a:lnSpc>
              <a:spcBef>
                <a:spcPts val="0"/>
              </a:spcBef>
              <a:buFont typeface="Wingdings" pitchFamily="2" charset="2"/>
              <a:buChar char="§"/>
              <a:defRPr/>
            </a:pPr>
            <a:r>
              <a:rPr lang="en-US" sz="3300" dirty="0">
                <a:latin typeface="Times New Roman" pitchFamily="18" charset="0"/>
                <a:cs typeface="Times New Roman" pitchFamily="18" charset="0"/>
              </a:rPr>
              <a:t>You may use modern computers to </a:t>
            </a:r>
            <a:r>
              <a:rPr lang="en-US" sz="3300" b="1" i="1" dirty="0">
                <a:solidFill>
                  <a:srgbClr val="CC0099"/>
                </a:solidFill>
                <a:latin typeface="Times New Roman" pitchFamily="18" charset="0"/>
                <a:cs typeface="Times New Roman" pitchFamily="18" charset="0"/>
              </a:rPr>
              <a:t>add numbers, to play games, to create different documents or to do any other things you want to do</a:t>
            </a:r>
            <a:r>
              <a:rPr lang="en-US" sz="3300" dirty="0">
                <a:latin typeface="Times New Roman" pitchFamily="18" charset="0"/>
                <a:cs typeface="Times New Roman" pitchFamily="18" charset="0"/>
              </a:rPr>
              <a:t>.</a:t>
            </a:r>
          </a:p>
          <a:p>
            <a:pPr algn="just">
              <a:lnSpc>
                <a:spcPct val="110000"/>
              </a:lnSpc>
              <a:spcBef>
                <a:spcPts val="0"/>
              </a:spcBef>
              <a:buFont typeface="Wingdings" pitchFamily="2" charset="2"/>
              <a:buChar char="§"/>
              <a:defRPr/>
            </a:pPr>
            <a:r>
              <a:rPr lang="en-US" sz="3300" dirty="0">
                <a:latin typeface="Times New Roman" pitchFamily="18" charset="0"/>
                <a:cs typeface="Times New Roman" pitchFamily="18" charset="0"/>
              </a:rPr>
              <a:t>Considering their </a:t>
            </a:r>
            <a:r>
              <a:rPr lang="en-US" sz="3300" b="1" i="1" dirty="0">
                <a:latin typeface="Times New Roman" pitchFamily="18" charset="0"/>
                <a:cs typeface="Times New Roman" pitchFamily="18" charset="0"/>
              </a:rPr>
              <a:t>capacity they can be used in factories, or in designing and drawing purposes </a:t>
            </a:r>
            <a:r>
              <a:rPr lang="en-US" sz="3300" dirty="0">
                <a:latin typeface="Times New Roman" pitchFamily="18" charset="0"/>
                <a:cs typeface="Times New Roman" pitchFamily="18" charset="0"/>
              </a:rPr>
              <a:t>or </a:t>
            </a:r>
            <a:r>
              <a:rPr lang="en-US" sz="3300" b="1" i="1" dirty="0">
                <a:solidFill>
                  <a:srgbClr val="0000FF"/>
                </a:solidFill>
                <a:latin typeface="Times New Roman" pitchFamily="18" charset="0"/>
                <a:cs typeface="Times New Roman" pitchFamily="18" charset="0"/>
              </a:rPr>
              <a:t>like to process data that is going to be used in weather forecasting</a:t>
            </a:r>
            <a:r>
              <a:rPr lang="en-US" sz="3300" dirty="0">
                <a:latin typeface="Times New Roman" pitchFamily="18" charset="0"/>
                <a:cs typeface="Times New Roman" pitchFamily="18" charset="0"/>
              </a:rPr>
              <a:t>.</a:t>
            </a:r>
          </a:p>
          <a:p>
            <a:pPr algn="just">
              <a:lnSpc>
                <a:spcPct val="110000"/>
              </a:lnSpc>
              <a:spcBef>
                <a:spcPts val="0"/>
              </a:spcBef>
              <a:buFont typeface="Wingdings" pitchFamily="2" charset="2"/>
              <a:buChar char="§"/>
              <a:defRPr/>
            </a:pPr>
            <a:r>
              <a:rPr lang="en-US" sz="3300" dirty="0">
                <a:latin typeface="Times New Roman" pitchFamily="18" charset="0"/>
                <a:cs typeface="Times New Roman" pitchFamily="18" charset="0"/>
              </a:rPr>
              <a:t>By now, they are also </a:t>
            </a:r>
            <a:r>
              <a:rPr lang="en-US" sz="3300" b="1" i="1" dirty="0">
                <a:solidFill>
                  <a:srgbClr val="006600"/>
                </a:solidFill>
                <a:latin typeface="Times New Roman" pitchFamily="18" charset="0"/>
                <a:cs typeface="Times New Roman" pitchFamily="18" charset="0"/>
              </a:rPr>
              <a:t>used to help in teaching learning process(using animation)</a:t>
            </a:r>
            <a:r>
              <a:rPr lang="en-US" sz="3300" dirty="0">
                <a:latin typeface="Times New Roman" pitchFamily="18" charset="0"/>
                <a:cs typeface="Times New Roman" pitchFamily="18" charset="0"/>
              </a:rPr>
              <a:t>.</a:t>
            </a:r>
          </a:p>
          <a:p>
            <a:pPr algn="just">
              <a:lnSpc>
                <a:spcPct val="110000"/>
              </a:lnSpc>
              <a:spcBef>
                <a:spcPts val="0"/>
              </a:spcBef>
              <a:buFont typeface="Wingdings" pitchFamily="2" charset="2"/>
              <a:buChar char="Ø"/>
              <a:defRPr/>
            </a:pPr>
            <a:r>
              <a:rPr lang="en-US" sz="3300" dirty="0">
                <a:latin typeface="Times New Roman" pitchFamily="18" charset="0"/>
                <a:cs typeface="Times New Roman" pitchFamily="18" charset="0"/>
              </a:rPr>
              <a:t>The </a:t>
            </a:r>
            <a:r>
              <a:rPr lang="en-US" sz="3300" b="1" i="1" dirty="0">
                <a:solidFill>
                  <a:srgbClr val="0000FF"/>
                </a:solidFill>
                <a:latin typeface="Times New Roman" pitchFamily="18" charset="0"/>
                <a:cs typeface="Times New Roman" pitchFamily="18" charset="0"/>
              </a:rPr>
              <a:t>reason for the flexibility(versatility) of the computer is not its hardware</a:t>
            </a:r>
            <a:r>
              <a:rPr lang="en-US" sz="3300" dirty="0">
                <a:latin typeface="Times New Roman" pitchFamily="18" charset="0"/>
                <a:cs typeface="Times New Roman" pitchFamily="18" charset="0"/>
              </a:rPr>
              <a:t>.</a:t>
            </a:r>
          </a:p>
          <a:p>
            <a:pPr algn="just">
              <a:lnSpc>
                <a:spcPct val="110000"/>
              </a:lnSpc>
              <a:spcBef>
                <a:spcPts val="0"/>
              </a:spcBef>
              <a:buFont typeface="Wingdings" pitchFamily="2" charset="2"/>
              <a:buChar char="§"/>
              <a:defRPr/>
            </a:pPr>
            <a:r>
              <a:rPr lang="en-US" sz="3300" dirty="0">
                <a:latin typeface="Times New Roman" pitchFamily="18" charset="0"/>
                <a:cs typeface="Times New Roman" pitchFamily="18" charset="0"/>
              </a:rPr>
              <a:t>But the </a:t>
            </a:r>
            <a:r>
              <a:rPr lang="en-US" sz="3300" b="1" i="1" dirty="0">
                <a:solidFill>
                  <a:srgbClr val="006600"/>
                </a:solidFill>
                <a:latin typeface="Times New Roman" pitchFamily="18" charset="0"/>
                <a:cs typeface="Times New Roman" pitchFamily="18" charset="0"/>
              </a:rPr>
              <a:t>software, the set of electronic instructions</a:t>
            </a:r>
            <a:r>
              <a:rPr lang="en-US" sz="3300" dirty="0">
                <a:latin typeface="Times New Roman" pitchFamily="18" charset="0"/>
                <a:cs typeface="Times New Roman" pitchFamily="18" charset="0"/>
              </a:rPr>
              <a:t> that </a:t>
            </a:r>
            <a:r>
              <a:rPr lang="en-US" sz="3300" b="1" i="1" dirty="0">
                <a:latin typeface="Times New Roman" pitchFamily="18" charset="0"/>
                <a:cs typeface="Times New Roman" pitchFamily="18" charset="0"/>
              </a:rPr>
              <a:t>tell what the hardware to do for a request</a:t>
            </a:r>
            <a:r>
              <a:rPr lang="en-US" sz="3300" dirty="0">
                <a:latin typeface="Times New Roman" pitchFamily="18" charset="0"/>
                <a:cs typeface="Times New Roman" pitchFamily="18" charset="0"/>
              </a:rPr>
              <a:t> is the real reason. </a:t>
            </a:r>
            <a:endParaRPr lang="en-US" sz="33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9305894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2"/>
          <p:cNvSpPr>
            <a:spLocks noGrp="1"/>
          </p:cNvSpPr>
          <p:nvPr>
            <p:ph idx="1"/>
          </p:nvPr>
        </p:nvSpPr>
        <p:spPr>
          <a:xfrm>
            <a:off x="0" y="0"/>
            <a:ext cx="12192000" cy="6858000"/>
          </a:xfrm>
        </p:spPr>
        <p:txBody>
          <a:bodyPr>
            <a:normAutofit/>
          </a:bodyPr>
          <a:lstStyle/>
          <a:p>
            <a:pPr marL="0" indent="0" algn="just">
              <a:lnSpc>
                <a:spcPct val="110000"/>
              </a:lnSpc>
              <a:spcBef>
                <a:spcPts val="0"/>
              </a:spcBef>
              <a:buNone/>
              <a:defRPr/>
            </a:pPr>
            <a:r>
              <a:rPr lang="en-US" sz="3200" b="1" i="1" dirty="0">
                <a:solidFill>
                  <a:srgbClr val="0000FF"/>
                </a:solidFill>
                <a:latin typeface="Times New Roman" pitchFamily="18" charset="0"/>
                <a:cs typeface="Times New Roman" pitchFamily="18" charset="0"/>
              </a:rPr>
              <a:t>6. Automation</a:t>
            </a:r>
          </a:p>
          <a:p>
            <a:pPr algn="just">
              <a:lnSpc>
                <a:spcPct val="110000"/>
              </a:lnSpc>
              <a:spcBef>
                <a:spcPts val="0"/>
              </a:spcBef>
              <a:buFont typeface="Wingdings" pitchFamily="2" charset="2"/>
              <a:buChar char="§"/>
              <a:defRPr/>
            </a:pPr>
            <a:r>
              <a:rPr lang="en-US" sz="3200" dirty="0">
                <a:latin typeface="Times New Roman" pitchFamily="18" charset="0"/>
                <a:cs typeface="Times New Roman" pitchFamily="18" charset="0"/>
              </a:rPr>
              <a:t>Provided that it is programmed correctly, computer is </a:t>
            </a:r>
            <a:r>
              <a:rPr lang="en-US" sz="3200" b="1" i="1" dirty="0">
                <a:solidFill>
                  <a:srgbClr val="CC0099"/>
                </a:solidFill>
                <a:latin typeface="Times New Roman" pitchFamily="18" charset="0"/>
                <a:cs typeface="Times New Roman" pitchFamily="18" charset="0"/>
              </a:rPr>
              <a:t>capable of performing the series of tasks till the </a:t>
            </a:r>
            <a:r>
              <a:rPr lang="en-US" sz="3200" b="1" i="1" dirty="0">
                <a:solidFill>
                  <a:srgbClr val="0000FF"/>
                </a:solidFill>
                <a:latin typeface="Times New Roman" pitchFamily="18" charset="0"/>
                <a:cs typeface="Times New Roman" pitchFamily="18" charset="0"/>
              </a:rPr>
              <a:t>completion once you command it without human intervention</a:t>
            </a:r>
            <a:r>
              <a:rPr lang="en-US" sz="3200" dirty="0" smtClean="0">
                <a:latin typeface="Times New Roman" pitchFamily="18" charset="0"/>
                <a:cs typeface="Times New Roman" pitchFamily="18" charset="0"/>
              </a:rPr>
              <a:t>.</a:t>
            </a:r>
            <a:endParaRPr lang="en-US" altLang="en-US" sz="3200" b="1" i="1" dirty="0" smtClean="0">
              <a:solidFill>
                <a:srgbClr val="CC0099"/>
              </a:solidFill>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Char char="§"/>
            </a:pPr>
            <a:r>
              <a:rPr lang="en-US" altLang="en-US" sz="3200" b="1" i="1" dirty="0" smtClean="0">
                <a:solidFill>
                  <a:srgbClr val="CC0099"/>
                </a:solidFill>
                <a:latin typeface="Times New Roman" panose="02020603050405020304" pitchFamily="18" charset="0"/>
                <a:cs typeface="Times New Roman" panose="02020603050405020304" pitchFamily="18" charset="0"/>
              </a:rPr>
              <a:t>For </a:t>
            </a:r>
            <a:r>
              <a:rPr lang="en-US" altLang="en-US" sz="3200" b="1" i="1" dirty="0">
                <a:solidFill>
                  <a:srgbClr val="CC0099"/>
                </a:solidFill>
                <a:latin typeface="Times New Roman" panose="02020603050405020304" pitchFamily="18" charset="0"/>
                <a:cs typeface="Times New Roman" panose="02020603050405020304" pitchFamily="18" charset="0"/>
              </a:rPr>
              <a:t>instance, </a:t>
            </a:r>
            <a:r>
              <a:rPr lang="en-US" altLang="en-US" sz="3200" dirty="0">
                <a:latin typeface="Times New Roman" panose="02020603050405020304" pitchFamily="18" charset="0"/>
                <a:cs typeface="Times New Roman" panose="02020603050405020304" pitchFamily="18" charset="0"/>
              </a:rPr>
              <a:t>if you </a:t>
            </a:r>
            <a:r>
              <a:rPr lang="en-US" altLang="en-US" sz="3200" b="1" i="1" dirty="0">
                <a:solidFill>
                  <a:srgbClr val="0000FF"/>
                </a:solidFill>
                <a:latin typeface="Times New Roman" panose="02020603050405020304" pitchFamily="18" charset="0"/>
                <a:cs typeface="Times New Roman" panose="02020603050405020304" pitchFamily="18" charset="0"/>
              </a:rPr>
              <a:t>order the computer to save data</a:t>
            </a:r>
            <a:r>
              <a:rPr lang="en-US" altLang="en-US" sz="3200" dirty="0">
                <a:latin typeface="Times New Roman" panose="02020603050405020304" pitchFamily="18" charset="0"/>
                <a:cs typeface="Times New Roman" panose="02020603050405020304" pitchFamily="18" charset="0"/>
              </a:rPr>
              <a:t>, you </a:t>
            </a:r>
            <a:r>
              <a:rPr lang="en-US" altLang="en-US" sz="3200" b="1" i="1" dirty="0">
                <a:solidFill>
                  <a:srgbClr val="006600"/>
                </a:solidFill>
                <a:latin typeface="Times New Roman" panose="02020603050405020304" pitchFamily="18" charset="0"/>
                <a:cs typeface="Times New Roman" panose="02020603050405020304" pitchFamily="18" charset="0"/>
              </a:rPr>
              <a:t>don’t tell to the computer to change the data to 0’s and 1’s</a:t>
            </a:r>
            <a:r>
              <a:rPr lang="en-US" altLang="en-US" sz="3200" dirty="0">
                <a:latin typeface="Times New Roman" panose="02020603050405020304" pitchFamily="18" charset="0"/>
                <a:cs typeface="Times New Roman" panose="02020603050405020304" pitchFamily="18" charset="0"/>
              </a:rPr>
              <a:t>, then </a:t>
            </a:r>
            <a:r>
              <a:rPr lang="en-US" altLang="en-US" sz="3200" b="1" i="1" dirty="0">
                <a:solidFill>
                  <a:srgbClr val="006600"/>
                </a:solidFill>
                <a:latin typeface="Times New Roman" panose="02020603050405020304" pitchFamily="18" charset="0"/>
                <a:cs typeface="Times New Roman" panose="02020603050405020304" pitchFamily="18" charset="0"/>
              </a:rPr>
              <a:t>store on the storage device, or </a:t>
            </a:r>
            <a:r>
              <a:rPr lang="en-US" altLang="en-US" sz="3200" dirty="0">
                <a:latin typeface="Times New Roman" panose="02020603050405020304" pitchFamily="18" charset="0"/>
                <a:cs typeface="Times New Roman" panose="02020603050405020304" pitchFamily="18" charset="0"/>
              </a:rPr>
              <a:t>etc.</a:t>
            </a:r>
          </a:p>
          <a:p>
            <a:pPr algn="just" eaLnBrk="1" hangingPunct="1">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The </a:t>
            </a:r>
            <a:r>
              <a:rPr lang="en-US" altLang="en-US" sz="3200" b="1" i="1" dirty="0">
                <a:solidFill>
                  <a:srgbClr val="0000FF"/>
                </a:solidFill>
                <a:latin typeface="Times New Roman" panose="02020603050405020304" pitchFamily="18" charset="0"/>
                <a:cs typeface="Times New Roman" panose="02020603050405020304" pitchFamily="18" charset="0"/>
              </a:rPr>
              <a:t>only thing that you d</a:t>
            </a:r>
            <a:r>
              <a:rPr lang="en-US" altLang="en-US" sz="3200" dirty="0">
                <a:latin typeface="Times New Roman" panose="02020603050405020304" pitchFamily="18" charset="0"/>
                <a:cs typeface="Times New Roman" panose="02020603050405020304" pitchFamily="18" charset="0"/>
              </a:rPr>
              <a:t>o is </a:t>
            </a:r>
            <a:r>
              <a:rPr lang="en-US" altLang="en-US" sz="3200" b="1" i="1" dirty="0">
                <a:solidFill>
                  <a:srgbClr val="CC0099"/>
                </a:solidFill>
                <a:latin typeface="Times New Roman" panose="02020603050405020304" pitchFamily="18" charset="0"/>
                <a:cs typeface="Times New Roman" panose="02020603050405020304" pitchFamily="18" charset="0"/>
              </a:rPr>
              <a:t>ordering the computer to save the data in its language</a:t>
            </a:r>
            <a:r>
              <a:rPr lang="en-US" altLang="en-US" sz="3200" dirty="0">
                <a:latin typeface="Times New Roman" panose="02020603050405020304" pitchFamily="18" charset="0"/>
                <a:cs typeface="Times New Roman" panose="02020603050405020304" pitchFamily="18" charset="0"/>
              </a:rPr>
              <a:t> and </a:t>
            </a:r>
            <a:r>
              <a:rPr lang="en-US" altLang="en-US" sz="3200" b="1" i="1" dirty="0">
                <a:solidFill>
                  <a:srgbClr val="0000FF"/>
                </a:solidFill>
                <a:latin typeface="Times New Roman" panose="02020603050405020304" pitchFamily="18" charset="0"/>
                <a:cs typeface="Times New Roman" panose="02020603050405020304" pitchFamily="18" charset="0"/>
              </a:rPr>
              <a:t>providing necessary information if you are asked</a:t>
            </a:r>
            <a:r>
              <a:rPr lang="en-US" altLang="en-US" sz="3200" dirty="0">
                <a:latin typeface="Times New Roman" panose="02020603050405020304" pitchFamily="18" charset="0"/>
                <a:cs typeface="Times New Roman" panose="02020603050405020304" pitchFamily="18" charset="0"/>
              </a:rPr>
              <a:t>.</a:t>
            </a:r>
          </a:p>
          <a:p>
            <a:pPr algn="just" eaLnBrk="1" hangingPunct="1">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Then it by </a:t>
            </a:r>
            <a:r>
              <a:rPr lang="en-US" altLang="en-US" sz="3200" b="1" i="1" dirty="0">
                <a:solidFill>
                  <a:srgbClr val="006600"/>
                </a:solidFill>
                <a:latin typeface="Times New Roman" panose="02020603050405020304" pitchFamily="18" charset="0"/>
                <a:cs typeface="Times New Roman" panose="02020603050405020304" pitchFamily="18" charset="0"/>
              </a:rPr>
              <a:t>itself will perform the series of the tasks in a correct order until the task is completed fully</a:t>
            </a:r>
            <a:r>
              <a:rPr lang="en-US" altLang="en-US" sz="3200" dirty="0">
                <a:latin typeface="Times New Roman" panose="02020603050405020304" pitchFamily="18" charset="0"/>
                <a:cs typeface="Times New Roman" panose="02020603050405020304" pitchFamily="18" charset="0"/>
              </a:rPr>
              <a:t>. </a:t>
            </a:r>
          </a:p>
          <a:p>
            <a:pPr algn="just" eaLnBrk="1" hangingPunct="1">
              <a:buFont typeface="Wingdings" panose="05000000000000000000" pitchFamily="2" charset="2"/>
              <a:buChar char="§"/>
            </a:pPr>
            <a:r>
              <a:rPr lang="en-US" altLang="en-US" sz="3200" b="1" i="1" dirty="0">
                <a:solidFill>
                  <a:srgbClr val="0000FF"/>
                </a:solidFill>
                <a:latin typeface="Times New Roman" panose="02020603050405020304" pitchFamily="18" charset="0"/>
                <a:cs typeface="Times New Roman" panose="02020603050405020304" pitchFamily="18" charset="0"/>
              </a:rPr>
              <a:t>So, computer is automatic machine</a:t>
            </a:r>
            <a:r>
              <a:rPr lang="en-US" alt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850908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Grp="1" noChangeArrowheads="1"/>
          </p:cNvSpPr>
          <p:nvPr>
            <p:ph idx="1"/>
          </p:nvPr>
        </p:nvSpPr>
        <p:spPr>
          <a:xfrm>
            <a:off x="0" y="0"/>
            <a:ext cx="12192000" cy="6858000"/>
          </a:xfrm>
        </p:spPr>
        <p:txBody>
          <a:bodyPr rtlCol="0">
            <a:normAutofit fontScale="92500"/>
          </a:bodyPr>
          <a:lstStyle/>
          <a:p>
            <a:pPr algn="ctr">
              <a:lnSpc>
                <a:spcPct val="100000"/>
              </a:lnSpc>
              <a:spcBef>
                <a:spcPts val="0"/>
              </a:spcBef>
              <a:buNone/>
              <a:defRPr/>
            </a:pPr>
            <a:r>
              <a:rPr lang="en-US" altLang="zh-CN" b="1" u="sng" dirty="0">
                <a:solidFill>
                  <a:srgbClr val="FF0000"/>
                </a:solidFill>
                <a:latin typeface="Times New Roman" pitchFamily="18" charset="0"/>
                <a:cs typeface="Times New Roman" pitchFamily="18" charset="0"/>
              </a:rPr>
              <a:t>Application Areas of Computers</a:t>
            </a:r>
          </a:p>
          <a:p>
            <a:pPr algn="just">
              <a:lnSpc>
                <a:spcPct val="100000"/>
              </a:lnSpc>
              <a:spcBef>
                <a:spcPts val="0"/>
              </a:spcBef>
              <a:buFont typeface="Wingdings" pitchFamily="2" charset="2"/>
              <a:buChar char="§"/>
              <a:defRPr/>
            </a:pPr>
            <a:r>
              <a:rPr lang="en-US" altLang="en-US" sz="3200" dirty="0">
                <a:solidFill>
                  <a:srgbClr val="000000"/>
                </a:solidFill>
                <a:latin typeface="Times New Roman" pitchFamily="18" charset="0"/>
                <a:cs typeface="Times New Roman" pitchFamily="18" charset="0"/>
              </a:rPr>
              <a:t>Applications of computers differ from organization to organization or from individual to individual based on the specific needs of organizations and individuals. </a:t>
            </a:r>
          </a:p>
          <a:p>
            <a:pPr algn="just">
              <a:lnSpc>
                <a:spcPct val="100000"/>
              </a:lnSpc>
              <a:spcBef>
                <a:spcPts val="0"/>
              </a:spcBef>
              <a:buFont typeface="Wingdings" pitchFamily="2" charset="2"/>
              <a:buChar char="§"/>
              <a:defRPr/>
            </a:pPr>
            <a:r>
              <a:rPr lang="en-US" altLang="en-US" sz="3200" dirty="0">
                <a:solidFill>
                  <a:srgbClr val="000000"/>
                </a:solidFill>
                <a:latin typeface="Times New Roman" pitchFamily="18" charset="0"/>
                <a:cs typeface="Times New Roman" pitchFamily="18" charset="0"/>
              </a:rPr>
              <a:t>Sometimes applications may be associated with the size of the computer. </a:t>
            </a:r>
          </a:p>
          <a:p>
            <a:pPr algn="just">
              <a:lnSpc>
                <a:spcPct val="100000"/>
              </a:lnSpc>
              <a:spcBef>
                <a:spcPts val="0"/>
              </a:spcBef>
              <a:buFont typeface="Wingdings" pitchFamily="2" charset="2"/>
              <a:buChar char="§"/>
              <a:defRPr/>
            </a:pPr>
            <a:r>
              <a:rPr lang="en-US" altLang="en-US" sz="3200" b="1" i="1" dirty="0">
                <a:solidFill>
                  <a:srgbClr val="000000"/>
                </a:solidFill>
                <a:latin typeface="Times New Roman" pitchFamily="18" charset="0"/>
                <a:cs typeface="Times New Roman" pitchFamily="18" charset="0"/>
              </a:rPr>
              <a:t>For example:</a:t>
            </a:r>
            <a:r>
              <a:rPr lang="en-US" altLang="en-US" sz="3200" dirty="0">
                <a:solidFill>
                  <a:srgbClr val="000000"/>
                </a:solidFill>
                <a:latin typeface="Times New Roman" pitchFamily="18" charset="0"/>
                <a:cs typeface="Times New Roman" pitchFamily="18" charset="0"/>
              </a:rPr>
              <a:t> </a:t>
            </a:r>
          </a:p>
          <a:p>
            <a:pPr algn="just">
              <a:lnSpc>
                <a:spcPct val="100000"/>
              </a:lnSpc>
              <a:spcBef>
                <a:spcPts val="0"/>
              </a:spcBef>
              <a:buFont typeface="Wingdings" pitchFamily="2" charset="2"/>
              <a:buChar char="Ø"/>
              <a:defRPr/>
            </a:pPr>
            <a:r>
              <a:rPr lang="en-US" altLang="en-US" sz="3200" b="1" i="1" dirty="0">
                <a:solidFill>
                  <a:srgbClr val="0000FF"/>
                </a:solidFill>
                <a:latin typeface="Times New Roman" pitchFamily="18" charset="0"/>
                <a:cs typeface="Times New Roman" pitchFamily="18" charset="0"/>
              </a:rPr>
              <a:t>Supercomputer</a:t>
            </a:r>
            <a:r>
              <a:rPr lang="en-US" altLang="en-US" sz="3200" dirty="0">
                <a:solidFill>
                  <a:srgbClr val="000000"/>
                </a:solidFill>
                <a:latin typeface="Times New Roman" pitchFamily="18" charset="0"/>
                <a:cs typeface="Times New Roman" pitchFamily="18" charset="0"/>
              </a:rPr>
              <a:t> is not generally used for word processing activity, rather used in scientific applications such as aerodynamics design, processing of geological data, and collecting and processing weather data, etc. </a:t>
            </a:r>
          </a:p>
          <a:p>
            <a:pPr algn="just">
              <a:lnSpc>
                <a:spcPct val="100000"/>
              </a:lnSpc>
              <a:spcBef>
                <a:spcPts val="0"/>
              </a:spcBef>
              <a:buFont typeface="Wingdings" pitchFamily="2" charset="2"/>
              <a:buChar char="Ø"/>
              <a:defRPr/>
            </a:pPr>
            <a:r>
              <a:rPr lang="en-US" altLang="en-US" sz="3200" b="1" i="1" dirty="0">
                <a:solidFill>
                  <a:srgbClr val="FF0000"/>
                </a:solidFill>
                <a:latin typeface="Times New Roman" pitchFamily="18" charset="0"/>
                <a:cs typeface="Times New Roman" pitchFamily="18" charset="0"/>
              </a:rPr>
              <a:t>Mainframe computers </a:t>
            </a:r>
            <a:r>
              <a:rPr lang="en-US" altLang="en-US" sz="3200" dirty="0">
                <a:solidFill>
                  <a:srgbClr val="000000"/>
                </a:solidFill>
                <a:latin typeface="Times New Roman" pitchFamily="18" charset="0"/>
                <a:cs typeface="Times New Roman" pitchFamily="18" charset="0"/>
              </a:rPr>
              <a:t>are used by:</a:t>
            </a:r>
          </a:p>
          <a:p>
            <a:pPr algn="just">
              <a:lnSpc>
                <a:spcPct val="100000"/>
              </a:lnSpc>
              <a:spcBef>
                <a:spcPts val="0"/>
              </a:spcBef>
              <a:buFont typeface="Wingdings" pitchFamily="2" charset="2"/>
              <a:buChar char="§"/>
              <a:defRPr/>
            </a:pPr>
            <a:r>
              <a:rPr lang="en-US" altLang="en-US" sz="3200" dirty="0">
                <a:solidFill>
                  <a:srgbClr val="000000"/>
                </a:solidFill>
                <a:latin typeface="Times New Roman" pitchFamily="18" charset="0"/>
                <a:cs typeface="Times New Roman" pitchFamily="18" charset="0"/>
              </a:rPr>
              <a:t>Large organizations to coordinate and manage vast amounts of data,</a:t>
            </a:r>
          </a:p>
          <a:p>
            <a:pPr algn="just">
              <a:lnSpc>
                <a:spcPct val="100000"/>
              </a:lnSpc>
              <a:spcBef>
                <a:spcPts val="0"/>
              </a:spcBef>
              <a:buFont typeface="Wingdings" pitchFamily="2" charset="2"/>
              <a:buChar char="§"/>
              <a:defRPr/>
            </a:pPr>
            <a:r>
              <a:rPr lang="en-US" altLang="en-US" sz="3200" dirty="0">
                <a:solidFill>
                  <a:srgbClr val="000000"/>
                </a:solidFill>
                <a:latin typeface="Times New Roman" pitchFamily="18" charset="0"/>
                <a:cs typeface="Times New Roman" pitchFamily="18" charset="0"/>
              </a:rPr>
              <a:t>Many businesses to </a:t>
            </a:r>
            <a:r>
              <a:rPr lang="en-US" altLang="en-US" sz="3200" b="1" i="1" dirty="0">
                <a:solidFill>
                  <a:srgbClr val="000000"/>
                </a:solidFill>
                <a:latin typeface="Times New Roman" pitchFamily="18" charset="0"/>
                <a:cs typeface="Times New Roman" pitchFamily="18" charset="0"/>
              </a:rPr>
              <a:t>update inventory</a:t>
            </a:r>
            <a:r>
              <a:rPr lang="en-US" altLang="en-US" sz="3200" dirty="0">
                <a:solidFill>
                  <a:srgbClr val="000000"/>
                </a:solidFill>
                <a:latin typeface="Times New Roman" pitchFamily="18" charset="0"/>
                <a:cs typeface="Times New Roman" pitchFamily="18" charset="0"/>
              </a:rPr>
              <a:t>, </a:t>
            </a:r>
            <a:r>
              <a:rPr lang="en-US" altLang="en-US" sz="3200" b="1" i="1" dirty="0">
                <a:solidFill>
                  <a:srgbClr val="000000"/>
                </a:solidFill>
                <a:latin typeface="Times New Roman" pitchFamily="18" charset="0"/>
                <a:cs typeface="Times New Roman" pitchFamily="18" charset="0"/>
              </a:rPr>
              <a:t>schedule production</a:t>
            </a:r>
            <a:r>
              <a:rPr lang="en-US" altLang="en-US" sz="3200" dirty="0">
                <a:solidFill>
                  <a:srgbClr val="000000"/>
                </a:solidFill>
                <a:latin typeface="Times New Roman" pitchFamily="18" charset="0"/>
                <a:cs typeface="Times New Roman" pitchFamily="18" charset="0"/>
              </a:rPr>
              <a:t>, </a:t>
            </a:r>
            <a:r>
              <a:rPr lang="en-US" altLang="en-US" sz="3200" b="1" i="1" dirty="0">
                <a:solidFill>
                  <a:srgbClr val="000000"/>
                </a:solidFill>
                <a:latin typeface="Times New Roman" pitchFamily="18" charset="0"/>
                <a:cs typeface="Times New Roman" pitchFamily="18" charset="0"/>
              </a:rPr>
              <a:t>keep employee records</a:t>
            </a:r>
            <a:r>
              <a:rPr lang="en-US" altLang="en-US" sz="3200" dirty="0">
                <a:solidFill>
                  <a:srgbClr val="000000"/>
                </a:solidFill>
                <a:latin typeface="Times New Roman" pitchFamily="18" charset="0"/>
                <a:cs typeface="Times New Roman" pitchFamily="18" charset="0"/>
              </a:rPr>
              <a:t>, </a:t>
            </a:r>
            <a:r>
              <a:rPr lang="en-US" altLang="en-US" sz="3200" b="1" i="1" dirty="0">
                <a:solidFill>
                  <a:srgbClr val="000000"/>
                </a:solidFill>
                <a:latin typeface="Times New Roman" pitchFamily="18" charset="0"/>
                <a:cs typeface="Times New Roman" pitchFamily="18" charset="0"/>
              </a:rPr>
              <a:t>generate sales </a:t>
            </a:r>
            <a:r>
              <a:rPr lang="en-US" altLang="en-US" sz="3200" dirty="0">
                <a:solidFill>
                  <a:srgbClr val="000000"/>
                </a:solidFill>
                <a:latin typeface="Times New Roman" pitchFamily="18" charset="0"/>
                <a:cs typeface="Times New Roman" pitchFamily="18" charset="0"/>
              </a:rPr>
              <a:t>and </a:t>
            </a:r>
            <a:r>
              <a:rPr lang="en-US" altLang="en-US" sz="3200" b="1" i="1" dirty="0">
                <a:solidFill>
                  <a:srgbClr val="000000"/>
                </a:solidFill>
                <a:latin typeface="Times New Roman" pitchFamily="18" charset="0"/>
                <a:cs typeface="Times New Roman" pitchFamily="18" charset="0"/>
              </a:rPr>
              <a:t>management reports.</a:t>
            </a:r>
          </a:p>
          <a:p>
            <a:pPr algn="just">
              <a:lnSpc>
                <a:spcPct val="100000"/>
              </a:lnSpc>
              <a:spcBef>
                <a:spcPts val="0"/>
              </a:spcBef>
              <a:buFont typeface="Wingdings" pitchFamily="2" charset="2"/>
              <a:buChar char="§"/>
              <a:defRPr/>
            </a:pPr>
            <a:r>
              <a:rPr lang="en-US" altLang="en-US" sz="3200" b="1" i="1" dirty="0">
                <a:solidFill>
                  <a:srgbClr val="000000"/>
                </a:solidFill>
                <a:latin typeface="Times New Roman" pitchFamily="18" charset="0"/>
                <a:cs typeface="Times New Roman" pitchFamily="18" charset="0"/>
              </a:rPr>
              <a:t>Mainly used as a </a:t>
            </a:r>
            <a:r>
              <a:rPr lang="en-US" altLang="en-US" sz="3200" b="1" i="1" dirty="0">
                <a:solidFill>
                  <a:srgbClr val="0000FF"/>
                </a:solidFill>
                <a:latin typeface="Times New Roman" pitchFamily="18" charset="0"/>
                <a:cs typeface="Times New Roman" pitchFamily="18" charset="0"/>
              </a:rPr>
              <a:t>center of Network infrastructure in big organizations</a:t>
            </a:r>
            <a:endParaRPr lang="en-US" altLang="en-US" sz="3200" dirty="0">
              <a:solidFill>
                <a:srgbClr val="0000FF"/>
              </a:solidFill>
              <a:latin typeface="Times New Roman" pitchFamily="18" charset="0"/>
              <a:cs typeface="Times New Roman" pitchFamily="18" charset="0"/>
            </a:endParaRPr>
          </a:p>
          <a:p>
            <a:pPr algn="just">
              <a:lnSpc>
                <a:spcPct val="100000"/>
              </a:lnSpc>
              <a:spcBef>
                <a:spcPts val="0"/>
              </a:spcBef>
              <a:buFont typeface="Wingdings" pitchFamily="2" charset="2"/>
              <a:buChar char="§"/>
              <a:defRPr/>
            </a:pPr>
            <a:endParaRPr lang="en-US" altLang="en-US" dirty="0">
              <a:solidFill>
                <a:srgbClr val="000000"/>
              </a:solidFill>
              <a:latin typeface="Times New Roman" pitchFamily="18" charset="0"/>
              <a:cs typeface="Times New Roman" pitchFamily="18" charset="0"/>
            </a:endParaRPr>
          </a:p>
        </p:txBody>
      </p:sp>
      <p:sp>
        <p:nvSpPr>
          <p:cNvPr id="4096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FC953C7-10EB-414E-BA6A-97B17B0D2785}" type="slidenum">
              <a:rPr lang="en-US" altLang="en-US" sz="1200">
                <a:solidFill>
                  <a:srgbClr val="898989"/>
                </a:solidFill>
                <a:latin typeface="Arial" panose="020B0604020202020204" pitchFamily="34" charset="0"/>
              </a:rPr>
              <a:pPr>
                <a:spcBef>
                  <a:spcPct val="0"/>
                </a:spcBef>
                <a:buFontTx/>
                <a:buNone/>
              </a:pPr>
              <a:t>37</a:t>
            </a:fld>
            <a:endParaRPr lang="en-US" altLang="en-US" sz="1200">
              <a:solidFill>
                <a:srgbClr val="898989"/>
              </a:solidFill>
              <a:latin typeface="Arial" panose="020B0604020202020204" pitchFamily="34" charset="0"/>
            </a:endParaRPr>
          </a:p>
        </p:txBody>
      </p:sp>
    </p:spTree>
    <p:extLst>
      <p:ext uri="{BB962C8B-B14F-4D97-AF65-F5344CB8AC3E}">
        <p14:creationId xmlns:p14="http://schemas.microsoft.com/office/powerpoint/2010/main" val="1064740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Grp="1" noChangeArrowheads="1"/>
          </p:cNvSpPr>
          <p:nvPr>
            <p:ph idx="1"/>
          </p:nvPr>
        </p:nvSpPr>
        <p:spPr>
          <a:xfrm>
            <a:off x="0" y="0"/>
            <a:ext cx="12192000" cy="6858000"/>
          </a:xfrm>
        </p:spPr>
        <p:txBody>
          <a:bodyPr rtlCol="0">
            <a:noAutofit/>
          </a:bodyPr>
          <a:lstStyle/>
          <a:p>
            <a:pPr algn="just">
              <a:lnSpc>
                <a:spcPct val="100000"/>
              </a:lnSpc>
              <a:spcBef>
                <a:spcPts val="0"/>
              </a:spcBef>
              <a:buFont typeface="Wingdings" pitchFamily="2" charset="2"/>
              <a:buChar char="Ø"/>
              <a:defRPr/>
            </a:pPr>
            <a:r>
              <a:rPr lang="en-US" altLang="en-US" sz="3000" b="1" i="1" dirty="0">
                <a:solidFill>
                  <a:srgbClr val="000000"/>
                </a:solidFill>
                <a:latin typeface="Times New Roman" pitchFamily="18" charset="0"/>
                <a:cs typeface="Times New Roman" pitchFamily="18" charset="0"/>
              </a:rPr>
              <a:t>Minicomputers</a:t>
            </a:r>
            <a:r>
              <a:rPr lang="en-US" altLang="en-US" sz="3000" dirty="0">
                <a:solidFill>
                  <a:srgbClr val="000000"/>
                </a:solidFill>
                <a:latin typeface="Times New Roman" pitchFamily="18" charset="0"/>
                <a:cs typeface="Times New Roman" pitchFamily="18" charset="0"/>
              </a:rPr>
              <a:t> are well adapted for </a:t>
            </a:r>
            <a:r>
              <a:rPr lang="en-US" altLang="en-US" sz="3000" b="1" i="1" dirty="0">
                <a:solidFill>
                  <a:srgbClr val="000000"/>
                </a:solidFill>
                <a:latin typeface="Times New Roman" pitchFamily="18" charset="0"/>
                <a:cs typeface="Times New Roman" pitchFamily="18" charset="0"/>
              </a:rPr>
              <a:t>functions</a:t>
            </a:r>
            <a:r>
              <a:rPr lang="en-US" altLang="en-US" sz="3000" dirty="0">
                <a:solidFill>
                  <a:srgbClr val="000000"/>
                </a:solidFill>
                <a:latin typeface="Times New Roman" pitchFamily="18" charset="0"/>
                <a:cs typeface="Times New Roman" pitchFamily="18" charset="0"/>
              </a:rPr>
              <a:t> such as </a:t>
            </a:r>
            <a:r>
              <a:rPr lang="en-US" altLang="en-US" sz="3000" b="1" i="1" dirty="0">
                <a:solidFill>
                  <a:srgbClr val="0000FF"/>
                </a:solidFill>
                <a:latin typeface="Times New Roman" pitchFamily="18" charset="0"/>
                <a:cs typeface="Times New Roman" pitchFamily="18" charset="0"/>
              </a:rPr>
              <a:t>accounting, word processing, database management</a:t>
            </a:r>
            <a:r>
              <a:rPr lang="en-US" altLang="en-US" sz="3000" dirty="0">
                <a:solidFill>
                  <a:srgbClr val="000000"/>
                </a:solidFill>
                <a:latin typeface="Times New Roman" pitchFamily="18" charset="0"/>
                <a:cs typeface="Times New Roman" pitchFamily="18" charset="0"/>
              </a:rPr>
              <a:t>, etc. </a:t>
            </a:r>
          </a:p>
          <a:p>
            <a:pPr algn="just">
              <a:lnSpc>
                <a:spcPct val="100000"/>
              </a:lnSpc>
              <a:spcBef>
                <a:spcPts val="0"/>
              </a:spcBef>
              <a:buFont typeface="Wingdings" pitchFamily="2" charset="2"/>
              <a:buChar char="§"/>
              <a:defRPr/>
            </a:pPr>
            <a:r>
              <a:rPr lang="en-US" altLang="en-US" sz="3000" dirty="0">
                <a:solidFill>
                  <a:srgbClr val="000000"/>
                </a:solidFill>
                <a:latin typeface="Times New Roman" pitchFamily="18" charset="0"/>
                <a:cs typeface="Times New Roman" pitchFamily="18" charset="0"/>
              </a:rPr>
              <a:t>Microcomputers are used in a variety of application. </a:t>
            </a:r>
          </a:p>
          <a:p>
            <a:pPr algn="just">
              <a:lnSpc>
                <a:spcPct val="100000"/>
              </a:lnSpc>
              <a:spcBef>
                <a:spcPts val="0"/>
              </a:spcBef>
              <a:buFont typeface="Wingdings" pitchFamily="2" charset="2"/>
              <a:buChar char="§"/>
              <a:defRPr/>
            </a:pPr>
            <a:r>
              <a:rPr lang="en-US" altLang="en-US" sz="3000" dirty="0">
                <a:solidFill>
                  <a:srgbClr val="000000"/>
                </a:solidFill>
                <a:latin typeface="Times New Roman" pitchFamily="18" charset="0"/>
                <a:cs typeface="Times New Roman" pitchFamily="18" charset="0"/>
              </a:rPr>
              <a:t>They are the most widely used computer types for business and personal purpose.</a:t>
            </a:r>
          </a:p>
          <a:p>
            <a:pPr algn="just">
              <a:lnSpc>
                <a:spcPct val="100000"/>
              </a:lnSpc>
              <a:spcBef>
                <a:spcPts val="0"/>
              </a:spcBef>
              <a:buFont typeface="Wingdings" pitchFamily="2" charset="2"/>
              <a:buChar char="Ø"/>
              <a:defRPr/>
            </a:pPr>
            <a:r>
              <a:rPr lang="en-US" altLang="en-US" sz="3000" dirty="0">
                <a:latin typeface="Times New Roman" pitchFamily="18" charset="0"/>
                <a:cs typeface="Times New Roman" pitchFamily="18" charset="0"/>
              </a:rPr>
              <a:t>The following are most of the areas of Application of Computer:</a:t>
            </a:r>
          </a:p>
          <a:p>
            <a:pPr marL="514350" indent="-514350" algn="just">
              <a:lnSpc>
                <a:spcPct val="100000"/>
              </a:lnSpc>
              <a:spcBef>
                <a:spcPts val="0"/>
              </a:spcBef>
              <a:buFont typeface="Arial" panose="020B0604020202020204" pitchFamily="34" charset="0"/>
              <a:buAutoNum type="arabicPeriod"/>
              <a:defRPr/>
            </a:pPr>
            <a:r>
              <a:rPr lang="en-US" altLang="en-US" sz="3000" b="1" i="1" dirty="0">
                <a:latin typeface="Times New Roman" pitchFamily="18" charset="0"/>
                <a:cs typeface="Times New Roman" pitchFamily="18" charset="0"/>
              </a:rPr>
              <a:t>Commercial Or Business Applications</a:t>
            </a:r>
          </a:p>
          <a:p>
            <a:pPr marL="514350" indent="-514350" algn="just">
              <a:lnSpc>
                <a:spcPct val="100000"/>
              </a:lnSpc>
              <a:spcBef>
                <a:spcPts val="0"/>
              </a:spcBef>
              <a:buFont typeface="Wingdings" pitchFamily="2" charset="2"/>
              <a:buChar char="Ø"/>
              <a:defRPr/>
            </a:pPr>
            <a:r>
              <a:rPr lang="en-US" altLang="en-US" sz="3000" b="1" i="1" dirty="0">
                <a:solidFill>
                  <a:srgbClr val="0000FF"/>
                </a:solidFill>
                <a:latin typeface="Times New Roman" pitchFamily="18" charset="0"/>
                <a:cs typeface="Times New Roman" pitchFamily="18" charset="0"/>
              </a:rPr>
              <a:t>Application of computers </a:t>
            </a:r>
            <a:r>
              <a:rPr lang="en-US" altLang="en-US" sz="3000" b="1" i="1" dirty="0">
                <a:latin typeface="Times New Roman" pitchFamily="18" charset="0"/>
                <a:cs typeface="Times New Roman" pitchFamily="18" charset="0"/>
              </a:rPr>
              <a:t>e</a:t>
            </a:r>
            <a:r>
              <a:rPr lang="en-US" altLang="en-US" sz="3000" dirty="0">
                <a:latin typeface="Times New Roman" pitchFamily="18" charset="0"/>
                <a:cs typeface="Times New Roman" pitchFamily="18" charset="0"/>
              </a:rPr>
              <a:t>mphasis on data processing.</a:t>
            </a:r>
          </a:p>
          <a:p>
            <a:pPr marL="514350" indent="-514350" algn="just">
              <a:lnSpc>
                <a:spcPct val="100000"/>
              </a:lnSpc>
              <a:spcBef>
                <a:spcPts val="0"/>
              </a:spcBef>
              <a:buFont typeface="Wingdings" pitchFamily="2" charset="2"/>
              <a:buChar char="§"/>
              <a:defRPr/>
            </a:pPr>
            <a:r>
              <a:rPr lang="en-US" altLang="en-US" sz="3000" dirty="0">
                <a:latin typeface="Times New Roman" pitchFamily="18" charset="0"/>
                <a:cs typeface="Times New Roman" pitchFamily="18" charset="0"/>
              </a:rPr>
              <a:t>The use of computers for </a:t>
            </a:r>
            <a:r>
              <a:rPr lang="en-US" altLang="en-US" sz="3000" b="1" i="1" dirty="0">
                <a:latin typeface="Times New Roman" pitchFamily="18" charset="0"/>
                <a:cs typeface="Times New Roman" pitchFamily="18" charset="0"/>
              </a:rPr>
              <a:t>clerical, administrative, production</a:t>
            </a:r>
            <a:r>
              <a:rPr lang="en-US" altLang="en-US" sz="3000" dirty="0">
                <a:latin typeface="Times New Roman" pitchFamily="18" charset="0"/>
                <a:cs typeface="Times New Roman" pitchFamily="18" charset="0"/>
              </a:rPr>
              <a:t> and </a:t>
            </a:r>
            <a:r>
              <a:rPr lang="en-US" altLang="en-US" sz="3000" b="1" i="1" dirty="0">
                <a:latin typeface="Times New Roman" pitchFamily="18" charset="0"/>
                <a:cs typeface="Times New Roman" pitchFamily="18" charset="0"/>
              </a:rPr>
              <a:t>business use</a:t>
            </a:r>
            <a:r>
              <a:rPr lang="en-US" altLang="en-US" sz="3000" dirty="0">
                <a:latin typeface="Times New Roman" pitchFamily="18" charset="0"/>
                <a:cs typeface="Times New Roman" pitchFamily="18" charset="0"/>
              </a:rPr>
              <a:t>.</a:t>
            </a:r>
          </a:p>
          <a:p>
            <a:pPr marL="514350" indent="-514350" algn="just">
              <a:lnSpc>
                <a:spcPct val="100000"/>
              </a:lnSpc>
              <a:spcBef>
                <a:spcPts val="0"/>
              </a:spcBef>
              <a:buFont typeface="Wingdings" pitchFamily="2" charset="2"/>
              <a:buChar char="§"/>
              <a:defRPr/>
            </a:pPr>
            <a:r>
              <a:rPr lang="en-US" altLang="en-US" sz="3000" b="1" i="1" dirty="0">
                <a:latin typeface="Times New Roman" pitchFamily="18" charset="0"/>
                <a:cs typeface="Times New Roman" pitchFamily="18" charset="0"/>
              </a:rPr>
              <a:t>For Example</a:t>
            </a:r>
            <a:r>
              <a:rPr lang="en-US" altLang="en-US" sz="3000" dirty="0">
                <a:latin typeface="Times New Roman" pitchFamily="18" charset="0"/>
                <a:cs typeface="Times New Roman" pitchFamily="18" charset="0"/>
              </a:rPr>
              <a:t>: </a:t>
            </a:r>
          </a:p>
          <a:p>
            <a:pPr marL="514350" indent="-514350" algn="just">
              <a:lnSpc>
                <a:spcPct val="100000"/>
              </a:lnSpc>
              <a:spcBef>
                <a:spcPts val="0"/>
              </a:spcBef>
              <a:buFont typeface="Wingdings" pitchFamily="2" charset="2"/>
              <a:buChar char="§"/>
              <a:defRPr/>
            </a:pPr>
            <a:r>
              <a:rPr lang="en-US" altLang="en-US" sz="3000" b="1" i="1" dirty="0">
                <a:solidFill>
                  <a:srgbClr val="FF0000"/>
                </a:solidFill>
                <a:latin typeface="Times New Roman" pitchFamily="18" charset="0"/>
                <a:cs typeface="Times New Roman" pitchFamily="18" charset="0"/>
              </a:rPr>
              <a:t>Text processing, </a:t>
            </a:r>
          </a:p>
          <a:p>
            <a:pPr marL="514350" indent="-514350" algn="just">
              <a:lnSpc>
                <a:spcPct val="100000"/>
              </a:lnSpc>
              <a:spcBef>
                <a:spcPts val="0"/>
              </a:spcBef>
              <a:buFont typeface="Wingdings" pitchFamily="2" charset="2"/>
              <a:buChar char="§"/>
              <a:defRPr/>
            </a:pPr>
            <a:r>
              <a:rPr lang="en-US" altLang="en-US" sz="3000" b="1" i="1" dirty="0">
                <a:solidFill>
                  <a:srgbClr val="FF0000"/>
                </a:solidFill>
                <a:latin typeface="Times New Roman" pitchFamily="18" charset="0"/>
                <a:cs typeface="Times New Roman" pitchFamily="18" charset="0"/>
              </a:rPr>
              <a:t>Accounting </a:t>
            </a:r>
            <a:r>
              <a:rPr lang="en-US" altLang="en-US" sz="3000" dirty="0">
                <a:latin typeface="Times New Roman" pitchFamily="18" charset="0"/>
                <a:cs typeface="Times New Roman" pitchFamily="18" charset="0"/>
              </a:rPr>
              <a:t>and </a:t>
            </a:r>
            <a:r>
              <a:rPr lang="en-US" altLang="en-US" sz="3000" b="1" i="1" dirty="0">
                <a:solidFill>
                  <a:srgbClr val="008000"/>
                </a:solidFill>
                <a:latin typeface="Times New Roman" pitchFamily="18" charset="0"/>
                <a:cs typeface="Times New Roman" pitchFamily="18" charset="0"/>
              </a:rPr>
              <a:t>finance management, </a:t>
            </a:r>
          </a:p>
          <a:p>
            <a:pPr marL="514350" indent="-514350" algn="just">
              <a:lnSpc>
                <a:spcPct val="100000"/>
              </a:lnSpc>
              <a:spcBef>
                <a:spcPts val="0"/>
              </a:spcBef>
              <a:buFont typeface="Wingdings" pitchFamily="2" charset="2"/>
              <a:buChar char="§"/>
              <a:defRPr/>
            </a:pPr>
            <a:r>
              <a:rPr lang="en-US" altLang="en-US" sz="3000" b="1" i="1" dirty="0">
                <a:solidFill>
                  <a:srgbClr val="008000"/>
                </a:solidFill>
                <a:latin typeface="Times New Roman" pitchFamily="18" charset="0"/>
                <a:cs typeface="Times New Roman" pitchFamily="18" charset="0"/>
              </a:rPr>
              <a:t>Inventory control</a:t>
            </a:r>
            <a:r>
              <a:rPr lang="en-US" altLang="en-US" sz="3000" dirty="0">
                <a:latin typeface="Times New Roman" pitchFamily="18" charset="0"/>
                <a:cs typeface="Times New Roman" pitchFamily="18" charset="0"/>
              </a:rPr>
              <a:t>, </a:t>
            </a:r>
          </a:p>
          <a:p>
            <a:pPr marL="514350" indent="-514350" algn="just">
              <a:lnSpc>
                <a:spcPct val="100000"/>
              </a:lnSpc>
              <a:spcBef>
                <a:spcPts val="0"/>
              </a:spcBef>
              <a:buFont typeface="Wingdings" pitchFamily="2" charset="2"/>
              <a:buChar char="§"/>
              <a:defRPr/>
            </a:pPr>
            <a:r>
              <a:rPr lang="en-US" altLang="en-US" sz="3000" b="1" i="1" dirty="0">
                <a:latin typeface="Times New Roman" pitchFamily="18" charset="0"/>
                <a:cs typeface="Times New Roman" pitchFamily="18" charset="0"/>
              </a:rPr>
              <a:t>Database management,  Statistical analysis and </a:t>
            </a:r>
            <a:r>
              <a:rPr lang="en-US" altLang="en-US" sz="3000" dirty="0">
                <a:latin typeface="Times New Roman" pitchFamily="18" charset="0"/>
                <a:cs typeface="Times New Roman" pitchFamily="18" charset="0"/>
              </a:rPr>
              <a:t>etc</a:t>
            </a:r>
            <a:r>
              <a:rPr lang="en-US" altLang="en-US" sz="3000" dirty="0" smtClean="0">
                <a:latin typeface="Times New Roman" pitchFamily="18" charset="0"/>
                <a:cs typeface="Times New Roman" pitchFamily="18" charset="0"/>
              </a:rPr>
              <a:t>.</a:t>
            </a:r>
          </a:p>
        </p:txBody>
      </p:sp>
      <p:sp>
        <p:nvSpPr>
          <p:cNvPr id="4198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1B5E9B9-D24F-4F54-9775-34B103A29DA7}" type="slidenum">
              <a:rPr lang="en-US" altLang="en-US" sz="1200">
                <a:solidFill>
                  <a:srgbClr val="898989"/>
                </a:solidFill>
                <a:latin typeface="Arial" panose="020B0604020202020204" pitchFamily="34" charset="0"/>
              </a:rPr>
              <a:pPr>
                <a:spcBef>
                  <a:spcPct val="0"/>
                </a:spcBef>
                <a:buFontTx/>
                <a:buNone/>
              </a:pPr>
              <a:t>38</a:t>
            </a:fld>
            <a:endParaRPr lang="en-US" altLang="en-US" sz="1200">
              <a:solidFill>
                <a:srgbClr val="898989"/>
              </a:solidFill>
              <a:latin typeface="Arial" panose="020B0604020202020204" pitchFamily="34" charset="0"/>
            </a:endParaRPr>
          </a:p>
        </p:txBody>
      </p:sp>
    </p:spTree>
    <p:extLst>
      <p:ext uri="{BB962C8B-B14F-4D97-AF65-F5344CB8AC3E}">
        <p14:creationId xmlns:p14="http://schemas.microsoft.com/office/powerpoint/2010/main" val="4147587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idx="1"/>
          </p:nvPr>
        </p:nvSpPr>
        <p:spPr>
          <a:xfrm>
            <a:off x="0" y="0"/>
            <a:ext cx="12192000" cy="6858000"/>
          </a:xfrm>
        </p:spPr>
        <p:txBody>
          <a:bodyPr>
            <a:noAutofit/>
          </a:bodyPr>
          <a:lstStyle/>
          <a:p>
            <a:pPr algn="just">
              <a:lnSpc>
                <a:spcPct val="100000"/>
              </a:lnSpc>
              <a:spcBef>
                <a:spcPts val="0"/>
              </a:spcBef>
              <a:buNone/>
            </a:pPr>
            <a:r>
              <a:rPr lang="en-US" altLang="en-US" sz="3200" b="1" i="1" dirty="0">
                <a:solidFill>
                  <a:srgbClr val="FF0000"/>
                </a:solidFill>
                <a:latin typeface="Times New Roman" panose="02020603050405020304" pitchFamily="18" charset="0"/>
                <a:cs typeface="Times New Roman" panose="02020603050405020304" pitchFamily="18" charset="0"/>
              </a:rPr>
              <a:t>2. Scientific, Engineering and Research applications</a:t>
            </a:r>
            <a:endParaRPr lang="en-US" altLang="en-US" sz="3200" i="1" dirty="0">
              <a:solidFill>
                <a:srgbClr val="FF0000"/>
              </a:solidFill>
              <a:latin typeface="Times New Roman" panose="02020603050405020304" pitchFamily="18" charset="0"/>
              <a:cs typeface="Times New Roman" panose="02020603050405020304" pitchFamily="18" charset="0"/>
            </a:endParaRPr>
          </a:p>
          <a:p>
            <a:pPr algn="just">
              <a:lnSpc>
                <a:spcPct val="100000"/>
              </a:lnSpc>
              <a:spcBef>
                <a:spcPts val="0"/>
              </a:spcBef>
              <a:buFont typeface="Wingdings" panose="05000000000000000000" pitchFamily="2" charset="2"/>
              <a:buChar char="Ø"/>
            </a:pPr>
            <a:r>
              <a:rPr lang="en-US" altLang="en-US" sz="3200" b="1" i="1" dirty="0">
                <a:latin typeface="Times New Roman" panose="02020603050405020304" pitchFamily="18" charset="0"/>
                <a:cs typeface="Times New Roman" panose="02020603050405020304" pitchFamily="18" charset="0"/>
              </a:rPr>
              <a:t>Emphasis on scientific processing</a:t>
            </a:r>
            <a:r>
              <a:rPr lang="en-US" altLang="en-US" sz="3200" dirty="0">
                <a:latin typeface="Times New Roman" panose="02020603050405020304" pitchFamily="18" charset="0"/>
                <a:cs typeface="Times New Roman" panose="02020603050405020304" pitchFamily="18" charset="0"/>
              </a:rPr>
              <a:t>.</a:t>
            </a:r>
          </a:p>
          <a:p>
            <a:pPr algn="just">
              <a:lnSpc>
                <a:spcPct val="100000"/>
              </a:lnSpc>
              <a:spcBef>
                <a:spcPts val="0"/>
              </a:spcBef>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Using computers for </a:t>
            </a:r>
            <a:r>
              <a:rPr lang="en-US" altLang="en-US" sz="3200" b="1" i="1" dirty="0">
                <a:solidFill>
                  <a:srgbClr val="008000"/>
                </a:solidFill>
                <a:latin typeface="Times New Roman" panose="02020603050405020304" pitchFamily="18" charset="0"/>
                <a:cs typeface="Times New Roman" panose="02020603050405020304" pitchFamily="18" charset="0"/>
              </a:rPr>
              <a:t>scientific research, complex mathematical calculations</a:t>
            </a:r>
            <a:r>
              <a:rPr lang="en-US" altLang="en-US" sz="3200" dirty="0">
                <a:latin typeface="Times New Roman" panose="02020603050405020304" pitchFamily="18" charset="0"/>
                <a:cs typeface="Times New Roman" panose="02020603050405020304" pitchFamily="18" charset="0"/>
              </a:rPr>
              <a:t>, </a:t>
            </a:r>
            <a:r>
              <a:rPr lang="en-US" altLang="en-US" sz="3200" b="1" i="1" dirty="0">
                <a:latin typeface="Times New Roman" panose="02020603050405020304" pitchFamily="18" charset="0"/>
                <a:cs typeface="Times New Roman" panose="02020603050405020304" pitchFamily="18" charset="0"/>
              </a:rPr>
              <a:t>design</a:t>
            </a:r>
            <a:r>
              <a:rPr lang="en-US" altLang="en-US" sz="3200" dirty="0">
                <a:latin typeface="Times New Roman" panose="02020603050405020304" pitchFamily="18" charset="0"/>
                <a:cs typeface="Times New Roman" panose="02020603050405020304" pitchFamily="18" charset="0"/>
              </a:rPr>
              <a:t> and </a:t>
            </a:r>
            <a:r>
              <a:rPr lang="en-US" altLang="en-US" sz="3200" b="1" i="1" dirty="0">
                <a:latin typeface="Times New Roman" panose="02020603050405020304" pitchFamily="18" charset="0"/>
                <a:cs typeface="Times New Roman" panose="02020603050405020304" pitchFamily="18" charset="0"/>
              </a:rPr>
              <a:t>analysis</a:t>
            </a:r>
            <a:r>
              <a:rPr lang="en-US" altLang="en-US" sz="3200" dirty="0">
                <a:latin typeface="Times New Roman" panose="02020603050405020304" pitchFamily="18" charset="0"/>
                <a:cs typeface="Times New Roman" panose="02020603050405020304" pitchFamily="18" charset="0"/>
              </a:rPr>
              <a:t> of </a:t>
            </a:r>
            <a:r>
              <a:rPr lang="en-US" altLang="en-US" sz="3200" b="1" i="1" dirty="0">
                <a:latin typeface="Times New Roman" panose="02020603050405020304" pitchFamily="18" charset="0"/>
                <a:cs typeface="Times New Roman" panose="02020603050405020304" pitchFamily="18" charset="0"/>
              </a:rPr>
              <a:t>experimental data/results </a:t>
            </a:r>
            <a:r>
              <a:rPr lang="en-US" altLang="en-US" sz="3200" dirty="0">
                <a:latin typeface="Times New Roman" panose="02020603050405020304" pitchFamily="18" charset="0"/>
                <a:cs typeface="Times New Roman" panose="02020603050405020304" pitchFamily="18" charset="0"/>
              </a:rPr>
              <a:t>and </a:t>
            </a:r>
            <a:r>
              <a:rPr lang="en-US" altLang="en-US" sz="3200" b="1" i="1" dirty="0">
                <a:latin typeface="Times New Roman" panose="02020603050405020304" pitchFamily="18" charset="0"/>
                <a:cs typeface="Times New Roman" panose="02020603050405020304" pitchFamily="18" charset="0"/>
              </a:rPr>
              <a:t>control of physical systems</a:t>
            </a:r>
            <a:r>
              <a:rPr lang="en-US" altLang="en-US" sz="3200" dirty="0">
                <a:latin typeface="Times New Roman" panose="02020603050405020304" pitchFamily="18" charset="0"/>
                <a:cs typeface="Times New Roman" panose="02020603050405020304" pitchFamily="18" charset="0"/>
              </a:rPr>
              <a:t>.</a:t>
            </a:r>
          </a:p>
          <a:p>
            <a:pPr algn="just" eaLnBrk="1" hangingPunct="1">
              <a:lnSpc>
                <a:spcPct val="100000"/>
              </a:lnSpc>
              <a:spcBef>
                <a:spcPts val="0"/>
              </a:spcBef>
              <a:buFont typeface="Wingdings" panose="05000000000000000000" pitchFamily="2" charset="2"/>
              <a:buChar char="Ø"/>
            </a:pPr>
            <a:r>
              <a:rPr lang="en-US" altLang="en-US" sz="3200" dirty="0" smtClean="0">
                <a:latin typeface="Times New Roman" panose="02020603050405020304" pitchFamily="18" charset="0"/>
                <a:cs typeface="Times New Roman" panose="02020603050405020304" pitchFamily="18" charset="0"/>
              </a:rPr>
              <a:t>Examples</a:t>
            </a:r>
            <a:r>
              <a:rPr lang="en-US" altLang="en-US" sz="3200" dirty="0">
                <a:latin typeface="Times New Roman" panose="02020603050405020304" pitchFamily="18" charset="0"/>
                <a:cs typeface="Times New Roman" panose="02020603050405020304" pitchFamily="18" charset="0"/>
              </a:rPr>
              <a:t>: </a:t>
            </a:r>
          </a:p>
          <a:p>
            <a:pPr algn="just" eaLnBrk="1" hangingPunct="1">
              <a:lnSpc>
                <a:spcPct val="100000"/>
              </a:lnSpc>
              <a:spcBef>
                <a:spcPts val="0"/>
              </a:spcBef>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Space technology,  Meteorological observatory system,  Nuclear control system,  Astronomical investigations system  and etc. </a:t>
            </a:r>
          </a:p>
          <a:p>
            <a:pPr algn="just" eaLnBrk="1" hangingPunct="1">
              <a:lnSpc>
                <a:spcPct val="100000"/>
              </a:lnSpc>
              <a:spcBef>
                <a:spcPts val="0"/>
              </a:spcBef>
              <a:buFont typeface="Arial" panose="020B0604020202020204" pitchFamily="34" charset="0"/>
              <a:buNone/>
            </a:pPr>
            <a:r>
              <a:rPr lang="en-US" altLang="en-US" sz="3200" b="1" dirty="0">
                <a:solidFill>
                  <a:srgbClr val="FF0000"/>
                </a:solidFill>
                <a:latin typeface="Times New Roman" panose="02020603050405020304" pitchFamily="18" charset="0"/>
                <a:cs typeface="Times New Roman" panose="02020603050405020304" pitchFamily="18" charset="0"/>
              </a:rPr>
              <a:t>3. </a:t>
            </a:r>
            <a:r>
              <a:rPr lang="en-US" altLang="en-US" sz="3200" b="1" i="1" dirty="0">
                <a:solidFill>
                  <a:srgbClr val="FF0000"/>
                </a:solidFill>
                <a:latin typeface="Times New Roman" panose="02020603050405020304" pitchFamily="18" charset="0"/>
                <a:cs typeface="Times New Roman" panose="02020603050405020304" pitchFamily="18" charset="0"/>
              </a:rPr>
              <a:t>Computers in Education</a:t>
            </a:r>
          </a:p>
          <a:p>
            <a:pPr algn="just" eaLnBrk="1" hangingPunct="1">
              <a:lnSpc>
                <a:spcPct val="100000"/>
              </a:lnSpc>
              <a:spcBef>
                <a:spcPts val="0"/>
              </a:spcBef>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Aids teaching and learning process, keeping  student record </a:t>
            </a:r>
          </a:p>
          <a:p>
            <a:pPr algn="just" eaLnBrk="1" hangingPunct="1">
              <a:lnSpc>
                <a:spcPct val="100000"/>
              </a:lnSpc>
              <a:spcBef>
                <a:spcPts val="0"/>
              </a:spcBef>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Guide a student/teacher through a course of instruction. </a:t>
            </a:r>
          </a:p>
          <a:p>
            <a:pPr algn="just" eaLnBrk="1" hangingPunct="1">
              <a:lnSpc>
                <a:spcPct val="100000"/>
              </a:lnSpc>
              <a:spcBef>
                <a:spcPts val="0"/>
              </a:spcBef>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Guide </a:t>
            </a:r>
            <a:r>
              <a:rPr lang="en-US" altLang="en-US" sz="3200" b="1" i="1" dirty="0">
                <a:solidFill>
                  <a:srgbClr val="0000FF"/>
                </a:solidFill>
                <a:latin typeface="Times New Roman" panose="02020603050405020304" pitchFamily="18" charset="0"/>
                <a:cs typeface="Times New Roman" panose="02020603050405020304" pitchFamily="18" charset="0"/>
              </a:rPr>
              <a:t>instructions</a:t>
            </a:r>
            <a:r>
              <a:rPr lang="en-US" altLang="en-US" sz="3200" dirty="0">
                <a:latin typeface="Times New Roman" panose="02020603050405020304" pitchFamily="18" charset="0"/>
                <a:cs typeface="Times New Roman" panose="02020603050405020304" pitchFamily="18" charset="0"/>
              </a:rPr>
              <a:t> and </a:t>
            </a:r>
            <a:r>
              <a:rPr lang="en-US" altLang="en-US" sz="3200" b="1" i="1" dirty="0">
                <a:latin typeface="Times New Roman" panose="02020603050405020304" pitchFamily="18" charset="0"/>
                <a:cs typeface="Times New Roman" panose="02020603050405020304" pitchFamily="18" charset="0"/>
              </a:rPr>
              <a:t>solve the queries of the user</a:t>
            </a:r>
            <a:r>
              <a:rPr lang="en-US" altLang="en-US" sz="3200" dirty="0">
                <a:latin typeface="Times New Roman" panose="02020603050405020304" pitchFamily="18" charset="0"/>
                <a:cs typeface="Times New Roman" panose="02020603050405020304" pitchFamily="18" charset="0"/>
              </a:rPr>
              <a:t>. </a:t>
            </a:r>
          </a:p>
          <a:p>
            <a:pPr algn="just" eaLnBrk="1" hangingPunct="1">
              <a:lnSpc>
                <a:spcPct val="100000"/>
              </a:lnSpc>
              <a:spcBef>
                <a:spcPts val="0"/>
              </a:spcBef>
              <a:buFont typeface="Wingdings" panose="05000000000000000000" pitchFamily="2" charset="2"/>
              <a:buChar char="§"/>
            </a:pPr>
            <a:r>
              <a:rPr lang="en-US" altLang="en-US" sz="3200" b="1" i="1" dirty="0">
                <a:latin typeface="Times New Roman" panose="02020603050405020304" pitchFamily="18" charset="0"/>
                <a:cs typeface="Times New Roman" panose="02020603050405020304" pitchFamily="18" charset="0"/>
              </a:rPr>
              <a:t>CAE(Computer Assisted Education), </a:t>
            </a:r>
            <a:r>
              <a:rPr lang="en-US" altLang="en-US" sz="3200" b="1" i="1" dirty="0">
                <a:solidFill>
                  <a:srgbClr val="0000FF"/>
                </a:solidFill>
                <a:latin typeface="Times New Roman" panose="02020603050405020304" pitchFamily="18" charset="0"/>
                <a:cs typeface="Times New Roman" panose="02020603050405020304" pitchFamily="18" charset="0"/>
              </a:rPr>
              <a:t>online teaching</a:t>
            </a:r>
            <a:r>
              <a:rPr lang="en-US" altLang="en-US" sz="3200" dirty="0">
                <a:latin typeface="Times New Roman" panose="02020603050405020304" pitchFamily="18" charset="0"/>
                <a:cs typeface="Times New Roman" panose="02020603050405020304" pitchFamily="18" charset="0"/>
              </a:rPr>
              <a:t>, </a:t>
            </a:r>
            <a:r>
              <a:rPr lang="en-US" altLang="en-US" sz="3200" b="1" i="1" dirty="0">
                <a:solidFill>
                  <a:srgbClr val="0000FF"/>
                </a:solidFill>
                <a:latin typeface="Times New Roman" panose="02020603050405020304" pitchFamily="18" charset="0"/>
                <a:cs typeface="Times New Roman" panose="02020603050405020304" pitchFamily="18" charset="0"/>
              </a:rPr>
              <a:t>training</a:t>
            </a:r>
            <a:r>
              <a:rPr lang="en-US" altLang="en-US" sz="3200" dirty="0">
                <a:latin typeface="Times New Roman" panose="02020603050405020304" pitchFamily="18" charset="0"/>
                <a:cs typeface="Times New Roman" panose="02020603050405020304" pitchFamily="18" charset="0"/>
              </a:rPr>
              <a:t>, </a:t>
            </a:r>
            <a:r>
              <a:rPr lang="en-US" altLang="en-US" sz="3200" b="1" i="1" dirty="0">
                <a:solidFill>
                  <a:srgbClr val="FF0000"/>
                </a:solidFill>
                <a:latin typeface="Times New Roman" panose="02020603050405020304" pitchFamily="18" charset="0"/>
                <a:cs typeface="Times New Roman" panose="02020603050405020304" pitchFamily="18" charset="0"/>
              </a:rPr>
              <a:t>conferencing</a:t>
            </a:r>
            <a:r>
              <a:rPr lang="en-US" altLang="en-US" sz="3200" dirty="0">
                <a:latin typeface="Times New Roman" panose="02020603050405020304" pitchFamily="18" charset="0"/>
                <a:cs typeface="Times New Roman" panose="02020603050405020304" pitchFamily="18" charset="0"/>
              </a:rPr>
              <a:t>, and </a:t>
            </a:r>
            <a:r>
              <a:rPr lang="en-US" altLang="en-US" sz="3200" b="1" i="1" dirty="0">
                <a:solidFill>
                  <a:srgbClr val="FF0000"/>
                </a:solidFill>
                <a:latin typeface="Times New Roman" panose="02020603050405020304" pitchFamily="18" charset="0"/>
                <a:cs typeface="Times New Roman" panose="02020603050405020304" pitchFamily="18" charset="0"/>
              </a:rPr>
              <a:t>distance learning </a:t>
            </a:r>
            <a:r>
              <a:rPr lang="en-US" altLang="en-US" sz="3200" dirty="0">
                <a:latin typeface="Times New Roman" panose="02020603050405020304" pitchFamily="18" charset="0"/>
                <a:cs typeface="Times New Roman" panose="02020603050405020304" pitchFamily="18" charset="0"/>
              </a:rPr>
              <a:t>and etc. </a:t>
            </a:r>
          </a:p>
          <a:p>
            <a:pPr algn="just" eaLnBrk="1" hangingPunct="1">
              <a:lnSpc>
                <a:spcPct val="100000"/>
              </a:lnSpc>
              <a:spcBef>
                <a:spcPts val="0"/>
              </a:spcBef>
              <a:buFont typeface="Arial" panose="020B0604020202020204" pitchFamily="34" charset="0"/>
              <a:buNone/>
            </a:pPr>
            <a:endParaRPr lang="en-US" altLang="en-US" sz="3200" dirty="0">
              <a:latin typeface="Times New Roman" panose="02020603050405020304" pitchFamily="18" charset="0"/>
              <a:cs typeface="Times New Roman" panose="02020603050405020304" pitchFamily="18" charset="0"/>
            </a:endParaRPr>
          </a:p>
        </p:txBody>
      </p:sp>
      <p:sp>
        <p:nvSpPr>
          <p:cNvPr id="4301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9C2B5E7-17C0-4062-BE96-9214BDE91719}" type="slidenum">
              <a:rPr lang="en-US" altLang="en-US" sz="1200">
                <a:solidFill>
                  <a:srgbClr val="898989"/>
                </a:solidFill>
                <a:latin typeface="Arial" panose="020B0604020202020204" pitchFamily="34" charset="0"/>
              </a:rPr>
              <a:pPr>
                <a:spcBef>
                  <a:spcPct val="0"/>
                </a:spcBef>
                <a:buFontTx/>
                <a:buNone/>
              </a:pPr>
              <a:t>39</a:t>
            </a:fld>
            <a:endParaRPr lang="en-US" altLang="en-US" sz="1200">
              <a:solidFill>
                <a:srgbClr val="898989"/>
              </a:solidFill>
              <a:latin typeface="Arial" panose="020B0604020202020204" pitchFamily="34" charset="0"/>
            </a:endParaRPr>
          </a:p>
        </p:txBody>
      </p:sp>
    </p:spTree>
    <p:extLst>
      <p:ext uri="{BB962C8B-B14F-4D97-AF65-F5344CB8AC3E}">
        <p14:creationId xmlns:p14="http://schemas.microsoft.com/office/powerpoint/2010/main" val="1748446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63839564"/>
              </p:ext>
            </p:extLst>
          </p:nvPr>
        </p:nvGraphicFramePr>
        <p:xfrm>
          <a:off x="0" y="130628"/>
          <a:ext cx="12192000" cy="6720840"/>
        </p:xfrm>
        <a:graphic>
          <a:graphicData uri="http://schemas.openxmlformats.org/drawingml/2006/table">
            <a:tbl>
              <a:tblPr firstRow="1" bandRow="1">
                <a:tableStyleId>{5C22544A-7EE6-4342-B048-85BDC9FD1C3A}</a:tableStyleId>
              </a:tblPr>
              <a:tblGrid>
                <a:gridCol w="2063712">
                  <a:extLst>
                    <a:ext uri="{9D8B030D-6E8A-4147-A177-3AD203B41FA5}">
                      <a16:colId xmlns:a16="http://schemas.microsoft.com/office/drawing/2014/main" val="2996420129"/>
                    </a:ext>
                  </a:extLst>
                </a:gridCol>
                <a:gridCol w="10128288">
                  <a:extLst>
                    <a:ext uri="{9D8B030D-6E8A-4147-A177-3AD203B41FA5}">
                      <a16:colId xmlns:a16="http://schemas.microsoft.com/office/drawing/2014/main" val="1411048754"/>
                    </a:ext>
                  </a:extLst>
                </a:gridCol>
              </a:tblGrid>
              <a:tr h="188686">
                <a:tc>
                  <a:txBody>
                    <a:bodyPr/>
                    <a:lstStyle/>
                    <a:p>
                      <a:pPr algn="just"/>
                      <a:endParaRPr lang="en-US" sz="3000" dirty="0">
                        <a:latin typeface="Times New Roman" panose="02020603050405020304" pitchFamily="18" charset="0"/>
                        <a:cs typeface="Times New Roman" panose="02020603050405020304" pitchFamily="18" charset="0"/>
                      </a:endParaRPr>
                    </a:p>
                  </a:txBody>
                  <a:tcPr/>
                </a:tc>
                <a:tc>
                  <a:txBody>
                    <a:bodyPr/>
                    <a:lstStyle/>
                    <a:p>
                      <a:pPr marL="0" lvl="0" indent="0" algn="just">
                        <a:buFont typeface="Wingdings" panose="05000000000000000000" pitchFamily="2" charset="2"/>
                        <a:buNone/>
                      </a:pPr>
                      <a:endParaRPr lang="en-US" sz="30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053198310"/>
                  </a:ext>
                </a:extLst>
              </a:tr>
              <a:tr h="6130268">
                <a:tc>
                  <a:txBody>
                    <a:bodyPr/>
                    <a:lstStyle/>
                    <a:p>
                      <a:pPr marL="0" marR="0" algn="just">
                        <a:lnSpc>
                          <a:spcPct val="115000"/>
                        </a:lnSpc>
                        <a:spcBef>
                          <a:spcPts val="0"/>
                        </a:spcBef>
                        <a:spcAft>
                          <a:spcPts val="0"/>
                        </a:spcAft>
                      </a:pPr>
                      <a:r>
                        <a:rPr lang="en-US" sz="3000" b="1" i="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Course Description</a:t>
                      </a:r>
                      <a:endParaRPr lang="en-US" sz="3000" i="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marR="0" indent="-457200" algn="just">
                        <a:lnSpc>
                          <a:spcPct val="100000"/>
                        </a:lnSpc>
                        <a:spcBef>
                          <a:spcPts val="0"/>
                        </a:spcBef>
                        <a:spcAft>
                          <a:spcPts val="0"/>
                        </a:spcAft>
                        <a:buFont typeface="Wingdings" panose="05000000000000000000" pitchFamily="2" charset="2"/>
                        <a:buChar char="§"/>
                      </a:pPr>
                      <a:r>
                        <a:rPr lang="en-US" sz="2700" kern="1200" dirty="0" smtClean="0">
                          <a:solidFill>
                            <a:schemeClr val="dk1"/>
                          </a:solidFill>
                          <a:effectLst/>
                          <a:latin typeface="Times New Roman" panose="02020603050405020304" pitchFamily="18" charset="0"/>
                          <a:ea typeface="+mn-ea"/>
                          <a:cs typeface="Times New Roman" panose="02020603050405020304" pitchFamily="18" charset="0"/>
                        </a:rPr>
                        <a:t>This course is assumed to be the first course in programming. The course is designed to introduce an overview of Computer Science; historical development of computers; logical organization of a computer system; software, data representation inside computers and Structured Programming in C++ by providing an overview of programming concepts, on creating and working computer programs in C++.   It introduces the history of programming languages and programming language paradigm. The course mainly emphasizes on basic components of a high level language and developing a skill on the usage of those components. It will address  the fundamental programming constructs: Basic syntax and semantics of a high-level languages, Basic elements of programming: identifiers, variables, literals, constants, keywords, comments, data types, expressions and operators, statements, Control Structures, Arrays, and  structured  data types. </a:t>
                      </a:r>
                      <a:endParaRPr lang="en-US" sz="27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7675043"/>
                  </a:ext>
                </a:extLst>
              </a:tr>
            </a:tbl>
          </a:graphicData>
        </a:graphic>
      </p:graphicFrame>
      <p:sp>
        <p:nvSpPr>
          <p:cNvPr id="2" name="Slide Number Placeholder 1"/>
          <p:cNvSpPr>
            <a:spLocks noGrp="1"/>
          </p:cNvSpPr>
          <p:nvPr>
            <p:ph type="sldNum" sz="quarter" idx="12"/>
          </p:nvPr>
        </p:nvSpPr>
        <p:spPr/>
        <p:txBody>
          <a:bodyPr/>
          <a:lstStyle/>
          <a:p>
            <a:fld id="{C0D7690D-E1B4-4256-AE84-1A1980F77980}" type="slidenum">
              <a:rPr lang="en-US" smtClean="0"/>
              <a:t>4</a:t>
            </a:fld>
            <a:endParaRPr lang="en-US"/>
          </a:p>
        </p:txBody>
      </p:sp>
    </p:spTree>
    <p:extLst>
      <p:ext uri="{BB962C8B-B14F-4D97-AF65-F5344CB8AC3E}">
        <p14:creationId xmlns:p14="http://schemas.microsoft.com/office/powerpoint/2010/main" val="36368949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noChangeArrowheads="1"/>
          </p:cNvSpPr>
          <p:nvPr>
            <p:ph idx="1"/>
          </p:nvPr>
        </p:nvSpPr>
        <p:spPr>
          <a:xfrm>
            <a:off x="0" y="0"/>
            <a:ext cx="12192000" cy="6858000"/>
          </a:xfrm>
        </p:spPr>
        <p:txBody>
          <a:bodyPr rtlCol="0">
            <a:normAutofit/>
          </a:bodyPr>
          <a:lstStyle/>
          <a:p>
            <a:pPr algn="just">
              <a:buNone/>
              <a:defRPr/>
            </a:pPr>
            <a:r>
              <a:rPr lang="en-US" altLang="en-US" b="1" i="1" dirty="0">
                <a:solidFill>
                  <a:srgbClr val="0000FF"/>
                </a:solidFill>
                <a:latin typeface="Times New Roman" pitchFamily="18" charset="0"/>
                <a:cs typeface="Times New Roman" pitchFamily="18" charset="0"/>
              </a:rPr>
              <a:t>4. Computers in Medical Field</a:t>
            </a:r>
          </a:p>
          <a:p>
            <a:pPr algn="just">
              <a:buFont typeface="Wingdings" pitchFamily="2" charset="2"/>
              <a:buChar char="§"/>
              <a:defRPr/>
            </a:pPr>
            <a:r>
              <a:rPr lang="en-US" altLang="en-US" dirty="0">
                <a:latin typeface="Times New Roman" pitchFamily="18" charset="0"/>
                <a:cs typeface="Times New Roman" pitchFamily="18" charset="0"/>
              </a:rPr>
              <a:t>Used as an aid to medical research by analyzing data produced from the trial of drugs. </a:t>
            </a:r>
          </a:p>
          <a:p>
            <a:pPr algn="just">
              <a:buFont typeface="Wingdings" pitchFamily="2" charset="2"/>
              <a:buChar char="§"/>
              <a:defRPr/>
            </a:pPr>
            <a:r>
              <a:rPr lang="en-US" altLang="en-US" dirty="0">
                <a:latin typeface="Times New Roman" pitchFamily="18" charset="0"/>
                <a:cs typeface="Times New Roman" pitchFamily="18" charset="0"/>
              </a:rPr>
              <a:t>Used as an aid for diagnosis. </a:t>
            </a:r>
          </a:p>
          <a:p>
            <a:pPr algn="just">
              <a:buFont typeface="Wingdings" pitchFamily="2" charset="2"/>
              <a:buChar char="§"/>
              <a:defRPr/>
            </a:pPr>
            <a:r>
              <a:rPr lang="en-US" altLang="en-US" dirty="0">
                <a:latin typeface="Times New Roman" pitchFamily="18" charset="0"/>
                <a:cs typeface="Times New Roman" pitchFamily="18" charset="0"/>
              </a:rPr>
              <a:t>Used to hold details of patients records etc.</a:t>
            </a:r>
          </a:p>
          <a:p>
            <a:pPr algn="just">
              <a:buFont typeface="Wingdings" pitchFamily="2" charset="2"/>
              <a:buChar char="§"/>
              <a:defRPr/>
            </a:pPr>
            <a:r>
              <a:rPr lang="en-US" altLang="en-US" dirty="0">
                <a:latin typeface="Times New Roman" pitchFamily="18" charset="0"/>
                <a:cs typeface="Times New Roman" pitchFamily="18" charset="0"/>
              </a:rPr>
              <a:t>Nowadays used widely in complex surgical issues like heart/liver transplantation, plastic surgery etc…</a:t>
            </a:r>
          </a:p>
          <a:p>
            <a:pPr marL="0" indent="0" algn="just">
              <a:buNone/>
              <a:defRPr/>
            </a:pPr>
            <a:r>
              <a:rPr lang="en-US" b="1" i="1" dirty="0">
                <a:solidFill>
                  <a:srgbClr val="0000FF"/>
                </a:solidFill>
                <a:latin typeface="Times New Roman" pitchFamily="18" charset="0"/>
                <a:cs typeface="Times New Roman" pitchFamily="18" charset="0"/>
              </a:rPr>
              <a:t>5. Weather &amp; environment</a:t>
            </a:r>
          </a:p>
          <a:p>
            <a:pPr algn="just">
              <a:buFont typeface="Wingdings" pitchFamily="2" charset="2"/>
              <a:buChar char="§"/>
              <a:defRPr/>
            </a:pPr>
            <a:r>
              <a:rPr lang="en-US" dirty="0">
                <a:latin typeface="Times New Roman" pitchFamily="18" charset="0"/>
                <a:cs typeface="Times New Roman" pitchFamily="18" charset="0"/>
              </a:rPr>
              <a:t>Computer equipment's show temperature ranges, wind flow, &amp; can be used in weather forecasting </a:t>
            </a:r>
          </a:p>
          <a:p>
            <a:pPr marL="0" indent="0" algn="just">
              <a:buNone/>
              <a:defRPr/>
            </a:pPr>
            <a:r>
              <a:rPr lang="en-US" b="1" i="1" dirty="0">
                <a:solidFill>
                  <a:srgbClr val="0000FF"/>
                </a:solidFill>
                <a:latin typeface="Times New Roman" pitchFamily="18" charset="0"/>
                <a:cs typeface="Times New Roman" pitchFamily="18" charset="0"/>
              </a:rPr>
              <a:t>6 . Transportation</a:t>
            </a:r>
          </a:p>
          <a:p>
            <a:pPr algn="just">
              <a:buFont typeface="Wingdings" pitchFamily="2" charset="2"/>
              <a:buChar char="§"/>
              <a:defRPr/>
            </a:pPr>
            <a:r>
              <a:rPr lang="en-US" dirty="0">
                <a:latin typeface="Times New Roman" pitchFamily="18" charset="0"/>
                <a:cs typeface="Times New Roman" pitchFamily="18" charset="0"/>
              </a:rPr>
              <a:t>Aircraft (Computer controlled &amp; the pilot simply manages by telling the computers what to do)</a:t>
            </a:r>
          </a:p>
          <a:p>
            <a:pPr algn="just">
              <a:buFont typeface="Wingdings" pitchFamily="2" charset="2"/>
              <a:buChar char="§"/>
              <a:defRPr/>
            </a:pPr>
            <a:r>
              <a:rPr lang="en-US" dirty="0">
                <a:latin typeface="Times New Roman" pitchFamily="18" charset="0"/>
                <a:cs typeface="Times New Roman" pitchFamily="18" charset="0"/>
              </a:rPr>
              <a:t>In automobiles to regulate the flow of fuel, etc.</a:t>
            </a:r>
            <a:endParaRPr lang="en-US" altLang="en-US" dirty="0">
              <a:latin typeface="Times New Roman" pitchFamily="18" charset="0"/>
              <a:cs typeface="Times New Roman" pitchFamily="18" charset="0"/>
            </a:endParaRPr>
          </a:p>
        </p:txBody>
      </p:sp>
      <p:sp>
        <p:nvSpPr>
          <p:cNvPr id="4403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B6C2D2F-1773-4416-80EB-C9AA30B3AF24}" type="slidenum">
              <a:rPr lang="en-US" altLang="en-US" sz="1200">
                <a:solidFill>
                  <a:srgbClr val="898989"/>
                </a:solidFill>
                <a:latin typeface="Arial" panose="020B0604020202020204" pitchFamily="34" charset="0"/>
              </a:rPr>
              <a:pPr>
                <a:spcBef>
                  <a:spcPct val="0"/>
                </a:spcBef>
                <a:buFontTx/>
                <a:buNone/>
              </a:pPr>
              <a:t>40</a:t>
            </a:fld>
            <a:endParaRPr lang="en-US" altLang="en-US" sz="1200">
              <a:solidFill>
                <a:srgbClr val="898989"/>
              </a:solidFill>
              <a:latin typeface="Arial" panose="020B0604020202020204" pitchFamily="34" charset="0"/>
            </a:endParaRPr>
          </a:p>
        </p:txBody>
      </p:sp>
    </p:spTree>
    <p:extLst>
      <p:ext uri="{BB962C8B-B14F-4D97-AF65-F5344CB8AC3E}">
        <p14:creationId xmlns:p14="http://schemas.microsoft.com/office/powerpoint/2010/main" val="3707510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rtlCol="0">
            <a:noAutofit/>
          </a:bodyPr>
          <a:lstStyle/>
          <a:p>
            <a:pPr marL="0" indent="0" algn="just">
              <a:buNone/>
              <a:defRPr/>
            </a:pPr>
            <a:r>
              <a:rPr lang="en-US" sz="3200" b="1" i="1" dirty="0" smtClean="0">
                <a:solidFill>
                  <a:srgbClr val="0000FF"/>
                </a:solidFill>
                <a:latin typeface="Times New Roman" pitchFamily="18" charset="0"/>
                <a:cs typeface="Times New Roman" pitchFamily="18" charset="0"/>
              </a:rPr>
              <a:t>7.  At home</a:t>
            </a:r>
          </a:p>
          <a:p>
            <a:pPr algn="just">
              <a:buFont typeface="Wingdings" pitchFamily="2" charset="2"/>
              <a:buChar char="§"/>
              <a:defRPr/>
            </a:pPr>
            <a:r>
              <a:rPr lang="en-US" sz="3200" dirty="0" smtClean="0">
                <a:latin typeface="Times New Roman" pitchFamily="18" charset="0"/>
                <a:cs typeface="Times New Roman" pitchFamily="18" charset="0"/>
              </a:rPr>
              <a:t>Using internet</a:t>
            </a:r>
          </a:p>
          <a:p>
            <a:pPr algn="just">
              <a:buFont typeface="Wingdings" pitchFamily="2" charset="2"/>
              <a:buChar char="§"/>
              <a:defRPr/>
            </a:pPr>
            <a:r>
              <a:rPr lang="en-US" sz="3200" dirty="0" smtClean="0">
                <a:latin typeface="Times New Roman" pitchFamily="18" charset="0"/>
                <a:cs typeface="Times New Roman" pitchFamily="18" charset="0"/>
              </a:rPr>
              <a:t>Shopping being at home;</a:t>
            </a:r>
          </a:p>
          <a:p>
            <a:pPr algn="just">
              <a:buFont typeface="Wingdings" pitchFamily="2" charset="2"/>
              <a:buChar char="§"/>
              <a:defRPr/>
            </a:pPr>
            <a:r>
              <a:rPr lang="en-US" sz="3200" dirty="0" smtClean="0">
                <a:latin typeface="Times New Roman" pitchFamily="18" charset="0"/>
                <a:cs typeface="Times New Roman" pitchFamily="18" charset="0"/>
              </a:rPr>
              <a:t>Keeping personal data</a:t>
            </a:r>
          </a:p>
          <a:p>
            <a:pPr algn="just">
              <a:buNone/>
              <a:defRPr/>
            </a:pPr>
            <a:r>
              <a:rPr lang="en-US" sz="3200" b="1" i="1" dirty="0" smtClean="0">
                <a:solidFill>
                  <a:srgbClr val="0000FF"/>
                </a:solidFill>
                <a:latin typeface="Times New Roman" pitchFamily="18" charset="0"/>
                <a:cs typeface="Times New Roman" pitchFamily="18" charset="0"/>
              </a:rPr>
              <a:t>8. Computer Aided Manufacturing (CAM)</a:t>
            </a:r>
          </a:p>
          <a:p>
            <a:pPr algn="just">
              <a:buFont typeface="Wingdings" pitchFamily="2" charset="2"/>
              <a:buChar char="§"/>
              <a:defRPr/>
            </a:pPr>
            <a:r>
              <a:rPr lang="en-US" sz="3200" dirty="0" smtClean="0">
                <a:latin typeface="Times New Roman" pitchFamily="18" charset="0"/>
                <a:cs typeface="Times New Roman" pitchFamily="18" charset="0"/>
              </a:rPr>
              <a:t>Using Computer can control the ongoing Manufacturing industry in different factories </a:t>
            </a:r>
          </a:p>
          <a:p>
            <a:pPr algn="just">
              <a:buNone/>
              <a:defRPr/>
            </a:pPr>
            <a:r>
              <a:rPr lang="en-US" sz="3200" b="1" i="1" dirty="0" smtClean="0">
                <a:solidFill>
                  <a:srgbClr val="0000FF"/>
                </a:solidFill>
                <a:latin typeface="Times New Roman" pitchFamily="18" charset="0"/>
                <a:cs typeface="Times New Roman" pitchFamily="18" charset="0"/>
              </a:rPr>
              <a:t>9. Computer Aided Design (CAD)</a:t>
            </a:r>
          </a:p>
          <a:p>
            <a:pPr algn="just">
              <a:buFont typeface="Wingdings" pitchFamily="2" charset="2"/>
              <a:buChar char="§"/>
              <a:defRPr/>
            </a:pPr>
            <a:r>
              <a:rPr lang="en-US" sz="3200" dirty="0" smtClean="0">
                <a:latin typeface="Times New Roman" pitchFamily="18" charset="0"/>
                <a:cs typeface="Times New Roman" pitchFamily="18" charset="0"/>
              </a:rPr>
              <a:t>Using Computer to design and provides the architect or blue-prints of buildings </a:t>
            </a:r>
          </a:p>
          <a:p>
            <a:pPr algn="just">
              <a:buNone/>
              <a:defRPr/>
            </a:pPr>
            <a:r>
              <a:rPr lang="en-US" sz="3200" b="1" i="1" dirty="0" smtClean="0">
                <a:solidFill>
                  <a:srgbClr val="0000FF"/>
                </a:solidFill>
                <a:latin typeface="Times New Roman" pitchFamily="18" charset="0"/>
                <a:cs typeface="Times New Roman" pitchFamily="18" charset="0"/>
              </a:rPr>
              <a:t>10. Model, Design and Build Software's</a:t>
            </a:r>
          </a:p>
          <a:p>
            <a:pPr algn="just">
              <a:buFont typeface="Wingdings" pitchFamily="2" charset="2"/>
              <a:buChar char="§"/>
              <a:defRPr/>
            </a:pPr>
            <a:r>
              <a:rPr lang="en-US" sz="3200" dirty="0" smtClean="0">
                <a:latin typeface="Times New Roman" pitchFamily="18" charset="0"/>
                <a:cs typeface="Times New Roman" pitchFamily="18" charset="0"/>
              </a:rPr>
              <a:t>Using Computer can model, design and build a software for different applications.</a:t>
            </a:r>
          </a:p>
          <a:p>
            <a:pPr algn="just">
              <a:buFont typeface="Wingdings" pitchFamily="2" charset="2"/>
              <a:buChar char="§"/>
              <a:defRPr/>
            </a:pPr>
            <a:endParaRPr lang="en-US" sz="3200" dirty="0" smtClean="0">
              <a:latin typeface="Times New Roman" pitchFamily="18" charset="0"/>
              <a:cs typeface="Times New Roman" pitchFamily="18" charset="0"/>
            </a:endParaRPr>
          </a:p>
          <a:p>
            <a:pPr algn="just">
              <a:buNone/>
              <a:defRPr/>
            </a:pPr>
            <a:endParaRPr lang="en-US" sz="3200" dirty="0" smtClean="0">
              <a:latin typeface="Times New Roman" pitchFamily="18" charset="0"/>
              <a:cs typeface="Times New Roman" pitchFamily="18" charset="0"/>
            </a:endParaRPr>
          </a:p>
          <a:p>
            <a:pPr algn="just">
              <a:buFont typeface="Wingdings" pitchFamily="2" charset="2"/>
              <a:buChar char="§"/>
              <a:defRPr/>
            </a:pPr>
            <a:endParaRPr lang="en-US" sz="3200" dirty="0" smtClean="0">
              <a:latin typeface="Times New Roman" pitchFamily="18" charset="0"/>
              <a:cs typeface="Times New Roman" pitchFamily="18" charset="0"/>
            </a:endParaRPr>
          </a:p>
          <a:p>
            <a:pPr>
              <a:buNone/>
              <a:defRPr/>
            </a:pPr>
            <a:endParaRPr lang="en-US" sz="3200" dirty="0" smtClean="0"/>
          </a:p>
        </p:txBody>
      </p:sp>
      <p:sp>
        <p:nvSpPr>
          <p:cNvPr id="4505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14CE585-238E-4A24-BC5C-1910A97EF646}" type="slidenum">
              <a:rPr lang="en-US" altLang="en-US" sz="1200">
                <a:solidFill>
                  <a:srgbClr val="898989"/>
                </a:solidFill>
                <a:latin typeface="Arial" panose="020B0604020202020204" pitchFamily="34" charset="0"/>
              </a:rPr>
              <a:pPr>
                <a:spcBef>
                  <a:spcPct val="0"/>
                </a:spcBef>
                <a:buFontTx/>
                <a:buNone/>
              </a:pPr>
              <a:t>41</a:t>
            </a:fld>
            <a:endParaRPr lang="en-US" altLang="en-US" sz="1200">
              <a:solidFill>
                <a:srgbClr val="898989"/>
              </a:solidFill>
              <a:latin typeface="Arial" panose="020B0604020202020204" pitchFamily="34" charset="0"/>
            </a:endParaRPr>
          </a:p>
        </p:txBody>
      </p:sp>
    </p:spTree>
    <p:extLst>
      <p:ext uri="{BB962C8B-B14F-4D97-AF65-F5344CB8AC3E}">
        <p14:creationId xmlns:p14="http://schemas.microsoft.com/office/powerpoint/2010/main" val="3713794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981200" y="0"/>
            <a:ext cx="8229600" cy="533400"/>
          </a:xfrm>
        </p:spPr>
        <p:txBody>
          <a:bodyPr/>
          <a:lstStyle/>
          <a:p>
            <a:pPr algn="ctr" eaLnBrk="1" hangingPunct="1"/>
            <a:r>
              <a:rPr lang="en-US" altLang="en-US" sz="3200" b="1" dirty="0">
                <a:solidFill>
                  <a:srgbClr val="FF0000"/>
                </a:solidFill>
                <a:latin typeface="Times New Roman" panose="02020603050405020304" pitchFamily="18" charset="0"/>
                <a:cs typeface="Times New Roman" panose="02020603050405020304" pitchFamily="18" charset="0"/>
              </a:rPr>
              <a:t>Limitations of computers</a:t>
            </a:r>
          </a:p>
        </p:txBody>
      </p:sp>
      <p:sp>
        <p:nvSpPr>
          <p:cNvPr id="86019" name="Rectangle 3"/>
          <p:cNvSpPr>
            <a:spLocks noGrp="1" noChangeArrowheads="1"/>
          </p:cNvSpPr>
          <p:nvPr>
            <p:ph idx="1"/>
          </p:nvPr>
        </p:nvSpPr>
        <p:spPr>
          <a:xfrm>
            <a:off x="101600" y="533400"/>
            <a:ext cx="12090400" cy="6324600"/>
          </a:xfrm>
        </p:spPr>
        <p:txBody>
          <a:bodyPr rtlCol="0">
            <a:noAutofit/>
          </a:bodyPr>
          <a:lstStyle/>
          <a:p>
            <a:pPr algn="just">
              <a:lnSpc>
                <a:spcPct val="80000"/>
              </a:lnSpc>
              <a:buFont typeface="Wingdings" pitchFamily="2" charset="2"/>
              <a:buChar char="Ø"/>
              <a:defRPr/>
            </a:pPr>
            <a:r>
              <a:rPr lang="en-US" altLang="en-US" sz="3200" dirty="0" smtClean="0">
                <a:latin typeface="Times New Roman" pitchFamily="18" charset="0"/>
                <a:cs typeface="Times New Roman" pitchFamily="18" charset="0"/>
              </a:rPr>
              <a:t>Although </a:t>
            </a:r>
            <a:r>
              <a:rPr lang="en-US" altLang="en-US" sz="3200" b="1" i="1" dirty="0" smtClean="0">
                <a:latin typeface="Times New Roman" pitchFamily="18" charset="0"/>
                <a:cs typeface="Times New Roman" pitchFamily="18" charset="0"/>
              </a:rPr>
              <a:t>computer</a:t>
            </a:r>
            <a:r>
              <a:rPr lang="en-US" altLang="en-US" sz="3200" dirty="0" smtClean="0">
                <a:latin typeface="Times New Roman" pitchFamily="18" charset="0"/>
                <a:cs typeface="Times New Roman" pitchFamily="18" charset="0"/>
              </a:rPr>
              <a:t> can be applied in </a:t>
            </a:r>
            <a:r>
              <a:rPr lang="en-US" altLang="en-US" sz="3200" b="1" i="1" dirty="0" smtClean="0">
                <a:solidFill>
                  <a:srgbClr val="000099"/>
                </a:solidFill>
                <a:latin typeface="Times New Roman" pitchFamily="18" charset="0"/>
                <a:cs typeface="Times New Roman" pitchFamily="18" charset="0"/>
              </a:rPr>
              <a:t>different areas of applications </a:t>
            </a:r>
            <a:r>
              <a:rPr lang="en-US" altLang="en-US" sz="3200" b="1" i="1" dirty="0" smtClean="0">
                <a:latin typeface="Times New Roman" pitchFamily="18" charset="0"/>
                <a:cs typeface="Times New Roman" pitchFamily="18" charset="0"/>
              </a:rPr>
              <a:t>and in </a:t>
            </a:r>
            <a:r>
              <a:rPr lang="en-US" altLang="en-US" sz="3200" b="1" i="1" dirty="0" smtClean="0">
                <a:solidFill>
                  <a:srgbClr val="0000FF"/>
                </a:solidFill>
                <a:latin typeface="Times New Roman" pitchFamily="18" charset="0"/>
                <a:cs typeface="Times New Roman" pitchFamily="18" charset="0"/>
              </a:rPr>
              <a:t>different sphere </a:t>
            </a:r>
            <a:r>
              <a:rPr lang="en-US" altLang="en-US" sz="3200" b="1" i="1" dirty="0" smtClean="0">
                <a:latin typeface="Times New Roman" pitchFamily="18" charset="0"/>
                <a:cs typeface="Times New Roman" pitchFamily="18" charset="0"/>
              </a:rPr>
              <a:t>of </a:t>
            </a:r>
            <a:r>
              <a:rPr lang="en-US" altLang="en-US" sz="3200" b="1" i="1" dirty="0" smtClean="0">
                <a:solidFill>
                  <a:srgbClr val="FF0000"/>
                </a:solidFill>
                <a:latin typeface="Times New Roman" pitchFamily="18" charset="0"/>
                <a:cs typeface="Times New Roman" pitchFamily="18" charset="0"/>
              </a:rPr>
              <a:t>economic</a:t>
            </a:r>
            <a:r>
              <a:rPr lang="en-US" altLang="en-US" sz="3200" b="1" i="1" dirty="0" smtClean="0">
                <a:latin typeface="Times New Roman" pitchFamily="18" charset="0"/>
                <a:cs typeface="Times New Roman" pitchFamily="18" charset="0"/>
              </a:rPr>
              <a:t>, </a:t>
            </a:r>
            <a:r>
              <a:rPr lang="en-US" altLang="en-US" sz="3200" b="1" i="1" dirty="0" smtClean="0">
                <a:solidFill>
                  <a:srgbClr val="FF0000"/>
                </a:solidFill>
                <a:latin typeface="Times New Roman" pitchFamily="18" charset="0"/>
                <a:cs typeface="Times New Roman" pitchFamily="18" charset="0"/>
              </a:rPr>
              <a:t>social</a:t>
            </a:r>
            <a:r>
              <a:rPr lang="en-US" altLang="en-US" sz="3200" b="1" i="1" dirty="0" smtClean="0">
                <a:latin typeface="Times New Roman" pitchFamily="18" charset="0"/>
                <a:cs typeface="Times New Roman" pitchFamily="18" charset="0"/>
              </a:rPr>
              <a:t> and </a:t>
            </a:r>
            <a:r>
              <a:rPr lang="en-US" altLang="en-US" sz="3200" b="1" i="1" dirty="0" smtClean="0">
                <a:solidFill>
                  <a:srgbClr val="FF0000"/>
                </a:solidFill>
                <a:latin typeface="Times New Roman" pitchFamily="18" charset="0"/>
                <a:cs typeface="Times New Roman" pitchFamily="18" charset="0"/>
              </a:rPr>
              <a:t>political</a:t>
            </a:r>
            <a:r>
              <a:rPr lang="en-US" altLang="en-US" sz="3200" b="1" i="1" dirty="0" smtClean="0">
                <a:latin typeface="Times New Roman" pitchFamily="18" charset="0"/>
                <a:cs typeface="Times New Roman" pitchFamily="18" charset="0"/>
              </a:rPr>
              <a:t> activities of human beings</a:t>
            </a:r>
            <a:r>
              <a:rPr lang="en-US" altLang="en-US" sz="3200" dirty="0" smtClean="0">
                <a:latin typeface="Times New Roman" pitchFamily="18" charset="0"/>
                <a:cs typeface="Times New Roman" pitchFamily="18" charset="0"/>
              </a:rPr>
              <a:t>, there are situations where computers can perform </a:t>
            </a:r>
            <a:r>
              <a:rPr lang="en-US" altLang="en-US" sz="3200" b="1" i="1" dirty="0" smtClean="0">
                <a:latin typeface="Times New Roman" pitchFamily="18" charset="0"/>
                <a:cs typeface="Times New Roman" pitchFamily="18" charset="0"/>
              </a:rPr>
              <a:t>nothing:</a:t>
            </a:r>
            <a:r>
              <a:rPr lang="en-US" altLang="en-US" sz="3200" dirty="0" smtClean="0">
                <a:latin typeface="Times New Roman" pitchFamily="18" charset="0"/>
                <a:cs typeface="Times New Roman" pitchFamily="18" charset="0"/>
              </a:rPr>
              <a:t> </a:t>
            </a:r>
          </a:p>
          <a:p>
            <a:pPr marL="571500" indent="-571500" algn="just">
              <a:lnSpc>
                <a:spcPct val="80000"/>
              </a:lnSpc>
              <a:buFont typeface="Arial" panose="020B0604020202020204" pitchFamily="34" charset="0"/>
              <a:buAutoNum type="romanLcParenR"/>
              <a:defRPr/>
            </a:pPr>
            <a:r>
              <a:rPr lang="en-US" altLang="en-US" sz="3200" dirty="0" smtClean="0">
                <a:latin typeface="Times New Roman" pitchFamily="18" charset="0"/>
                <a:cs typeface="Times New Roman" pitchFamily="18" charset="0"/>
              </a:rPr>
              <a:t>Computers can’t decide how to be programmed.</a:t>
            </a:r>
          </a:p>
          <a:p>
            <a:pPr marL="571500" indent="-571500" algn="just">
              <a:lnSpc>
                <a:spcPct val="80000"/>
              </a:lnSpc>
              <a:buFont typeface="Wingdings" pitchFamily="2" charset="2"/>
              <a:buChar char="§"/>
              <a:defRPr/>
            </a:pPr>
            <a:r>
              <a:rPr lang="en-US" altLang="en-US" sz="3200" dirty="0" smtClean="0">
                <a:latin typeface="Times New Roman" pitchFamily="18" charset="0"/>
                <a:cs typeface="Times New Roman" pitchFamily="18" charset="0"/>
              </a:rPr>
              <a:t>It is always humans that are responsible for programming the computers. </a:t>
            </a:r>
          </a:p>
          <a:p>
            <a:pPr marL="571500" indent="-571500" algn="just">
              <a:lnSpc>
                <a:spcPct val="80000"/>
              </a:lnSpc>
              <a:buNone/>
              <a:defRPr/>
            </a:pPr>
            <a:r>
              <a:rPr lang="en-US" altLang="en-US" sz="3200" dirty="0" smtClean="0">
                <a:latin typeface="Times New Roman" pitchFamily="18" charset="0"/>
                <a:cs typeface="Times New Roman" pitchFamily="18" charset="0"/>
              </a:rPr>
              <a:t>ii) Computers do not provide their own inputs unless people provide it. </a:t>
            </a:r>
          </a:p>
          <a:p>
            <a:pPr marL="571500" indent="-571500" algn="just">
              <a:lnSpc>
                <a:spcPct val="80000"/>
              </a:lnSpc>
              <a:buNone/>
              <a:defRPr/>
            </a:pPr>
            <a:r>
              <a:rPr lang="en-US" altLang="en-US" sz="3200" dirty="0" smtClean="0">
                <a:latin typeface="Times New Roman" pitchFamily="18" charset="0"/>
                <a:cs typeface="Times New Roman" pitchFamily="18" charset="0"/>
              </a:rPr>
              <a:t>iii) Interpretation of data and implementation of decisions is always left for humans. </a:t>
            </a:r>
          </a:p>
          <a:p>
            <a:pPr marL="571500" indent="-571500" algn="just">
              <a:lnSpc>
                <a:spcPct val="80000"/>
              </a:lnSpc>
              <a:buFont typeface="Wingdings" pitchFamily="2" charset="2"/>
              <a:buChar char="§"/>
              <a:defRPr/>
            </a:pPr>
            <a:r>
              <a:rPr lang="en-US" altLang="en-US" sz="3200" dirty="0" smtClean="0">
                <a:latin typeface="Times New Roman" pitchFamily="18" charset="0"/>
                <a:cs typeface="Times New Roman" pitchFamily="18" charset="0"/>
              </a:rPr>
              <a:t>Computer doesn’t interpret the information it produces and it doesn’t implement decisions based on the information obtained by itself. </a:t>
            </a:r>
          </a:p>
        </p:txBody>
      </p:sp>
      <p:sp>
        <p:nvSpPr>
          <p:cNvPr id="4608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EBE5D33-A5B9-4DD2-A020-15C610A5C12A}" type="slidenum">
              <a:rPr lang="en-US" altLang="en-US" sz="1200">
                <a:solidFill>
                  <a:srgbClr val="898989"/>
                </a:solidFill>
                <a:latin typeface="Arial" panose="020B0604020202020204" pitchFamily="34" charset="0"/>
              </a:rPr>
              <a:pPr>
                <a:spcBef>
                  <a:spcPct val="0"/>
                </a:spcBef>
                <a:buFontTx/>
                <a:buNone/>
              </a:pPr>
              <a:t>42</a:t>
            </a:fld>
            <a:endParaRPr lang="en-US" altLang="en-US" sz="1200">
              <a:solidFill>
                <a:srgbClr val="898989"/>
              </a:solidFill>
              <a:latin typeface="Arial" panose="020B0604020202020204" pitchFamily="34" charset="0"/>
            </a:endParaRPr>
          </a:p>
        </p:txBody>
      </p:sp>
    </p:spTree>
    <p:extLst>
      <p:ext uri="{BB962C8B-B14F-4D97-AF65-F5344CB8AC3E}">
        <p14:creationId xmlns:p14="http://schemas.microsoft.com/office/powerpoint/2010/main" val="3317349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a:xfrm>
            <a:off x="2242457" y="2140857"/>
            <a:ext cx="7467600" cy="1600200"/>
          </a:xfrm>
        </p:spPr>
        <p:txBody>
          <a:bodyPr/>
          <a:lstStyle/>
          <a:p>
            <a:pPr algn="ctr" eaLnBrk="1" hangingPunct="1"/>
            <a:r>
              <a:rPr lang="en-US" altLang="zh-CN" sz="3200" b="1" dirty="0">
                <a:solidFill>
                  <a:srgbClr val="3333FF"/>
                </a:solidFill>
                <a:latin typeface="Times New Roman" panose="02020603050405020304" pitchFamily="18" charset="0"/>
                <a:ea typeface="宋体" panose="02010600030101010101" pitchFamily="2" charset="-122"/>
                <a:cs typeface="Times New Roman" panose="02020603050405020304" pitchFamily="18" charset="0"/>
              </a:rPr>
              <a:t>Development of Computers</a:t>
            </a:r>
            <a:endParaRPr lang="en-US" altLang="en-US" sz="3200" dirty="0">
              <a:solidFill>
                <a:srgbClr val="3333FF"/>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682541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981200" y="0"/>
            <a:ext cx="8229600" cy="493486"/>
          </a:xfrm>
        </p:spPr>
        <p:txBody>
          <a:bodyPr>
            <a:noAutofit/>
          </a:bodyPr>
          <a:lstStyle/>
          <a:p>
            <a:pPr algn="ctr" eaLnBrk="1" hangingPunct="1"/>
            <a:r>
              <a:rPr lang="en-US" altLang="zh-CN" sz="3200" b="1" dirty="0" smtClean="0">
                <a:latin typeface="Times New Roman" panose="02020603050405020304" pitchFamily="18" charset="0"/>
                <a:ea typeface="宋体" panose="02010600030101010101" pitchFamily="2" charset="-122"/>
                <a:cs typeface="Times New Roman" panose="02020603050405020304" pitchFamily="18" charset="0"/>
              </a:rPr>
              <a:t>History of Computing</a:t>
            </a:r>
            <a:endParaRPr lang="en-US" altLang="en-US" sz="3200" b="1" dirty="0" smtClean="0">
              <a:latin typeface="Times New Roman" panose="02020603050405020304" pitchFamily="18" charset="0"/>
              <a:cs typeface="Times New Roman" panose="02020603050405020304" pitchFamily="18" charset="0"/>
            </a:endParaRPr>
          </a:p>
        </p:txBody>
      </p:sp>
      <p:sp>
        <p:nvSpPr>
          <p:cNvPr id="4099" name="Rectangle 3"/>
          <p:cNvSpPr>
            <a:spLocks noGrp="1" noChangeArrowheads="1"/>
          </p:cNvSpPr>
          <p:nvPr>
            <p:ph type="body" idx="1"/>
          </p:nvPr>
        </p:nvSpPr>
        <p:spPr>
          <a:xfrm>
            <a:off x="1" y="377371"/>
            <a:ext cx="12192000" cy="6480629"/>
          </a:xfrm>
        </p:spPr>
        <p:txBody>
          <a:bodyPr>
            <a:normAutofit fontScale="85000" lnSpcReduction="10000"/>
          </a:bodyPr>
          <a:lstStyle/>
          <a:p>
            <a:pPr algn="just" eaLnBrk="1" hangingPunct="1">
              <a:lnSpc>
                <a:spcPct val="120000"/>
              </a:lnSpc>
              <a:spcBef>
                <a:spcPts val="0"/>
              </a:spcBef>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The earliest device that qualifies as a digital computer is the </a:t>
            </a:r>
            <a:r>
              <a:rPr lang="en-US" altLang="en-US" sz="3200" b="1" dirty="0">
                <a:latin typeface="Times New Roman" panose="02020603050405020304" pitchFamily="18" charset="0"/>
                <a:cs typeface="Times New Roman" panose="02020603050405020304" pitchFamily="18" charset="0"/>
              </a:rPr>
              <a:t>“Abacus”.</a:t>
            </a:r>
            <a:r>
              <a:rPr lang="en-US" altLang="en-US" sz="3200" dirty="0">
                <a:latin typeface="Times New Roman" panose="02020603050405020304" pitchFamily="18" charset="0"/>
                <a:cs typeface="Times New Roman" panose="02020603050405020304" pitchFamily="18" charset="0"/>
              </a:rPr>
              <a:t> (Also known as “</a:t>
            </a:r>
            <a:r>
              <a:rPr lang="en-US" altLang="en-US" sz="3200" b="1" dirty="0" err="1">
                <a:latin typeface="Times New Roman" panose="02020603050405020304" pitchFamily="18" charset="0"/>
                <a:cs typeface="Times New Roman" panose="02020603050405020304" pitchFamily="18" charset="0"/>
              </a:rPr>
              <a:t>Soroban</a:t>
            </a:r>
            <a:r>
              <a:rPr lang="en-US" altLang="en-US" sz="3200" dirty="0">
                <a:latin typeface="Times New Roman" panose="02020603050405020304" pitchFamily="18" charset="0"/>
                <a:cs typeface="Times New Roman" panose="02020603050405020304" pitchFamily="18" charset="0"/>
              </a:rPr>
              <a:t>”). </a:t>
            </a:r>
          </a:p>
          <a:p>
            <a:pPr algn="just" eaLnBrk="1" hangingPunct="1">
              <a:lnSpc>
                <a:spcPct val="120000"/>
              </a:lnSpc>
              <a:spcBef>
                <a:spcPts val="0"/>
              </a:spcBef>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This device permits users to </a:t>
            </a:r>
            <a:r>
              <a:rPr lang="en-US" altLang="en-US" sz="3200" b="1" i="1" dirty="0">
                <a:solidFill>
                  <a:srgbClr val="FF0000"/>
                </a:solidFill>
                <a:latin typeface="Times New Roman" panose="02020603050405020304" pitchFamily="18" charset="0"/>
                <a:cs typeface="Times New Roman" panose="02020603050405020304" pitchFamily="18" charset="0"/>
              </a:rPr>
              <a:t>represent numbers </a:t>
            </a:r>
            <a:r>
              <a:rPr lang="en-US" altLang="en-US" sz="3200" dirty="0">
                <a:latin typeface="Times New Roman" panose="02020603050405020304" pitchFamily="18" charset="0"/>
                <a:cs typeface="Times New Roman" panose="02020603050405020304" pitchFamily="18" charset="0"/>
              </a:rPr>
              <a:t>by the </a:t>
            </a:r>
            <a:r>
              <a:rPr lang="en-US" altLang="en-US" sz="3200" b="1" i="1" dirty="0">
                <a:latin typeface="Times New Roman" panose="02020603050405020304" pitchFamily="18" charset="0"/>
                <a:cs typeface="Times New Roman" panose="02020603050405020304" pitchFamily="18" charset="0"/>
              </a:rPr>
              <a:t>positioning beads on a rack</a:t>
            </a:r>
            <a:r>
              <a:rPr lang="en-US" altLang="en-US" sz="3200" dirty="0">
                <a:latin typeface="Times New Roman" panose="02020603050405020304" pitchFamily="18" charset="0"/>
                <a:cs typeface="Times New Roman" panose="02020603050405020304" pitchFamily="18" charset="0"/>
              </a:rPr>
              <a:t>.  </a:t>
            </a:r>
          </a:p>
          <a:p>
            <a:pPr algn="just" eaLnBrk="1" hangingPunct="1">
              <a:lnSpc>
                <a:spcPct val="120000"/>
              </a:lnSpc>
              <a:spcBef>
                <a:spcPts val="0"/>
              </a:spcBef>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Simple addition and subtraction can be carried out rapidly and efficiently by positioning the beads. </a:t>
            </a:r>
          </a:p>
          <a:p>
            <a:pPr algn="just" eaLnBrk="1" hangingPunct="1">
              <a:lnSpc>
                <a:spcPct val="120000"/>
              </a:lnSpc>
              <a:spcBef>
                <a:spcPts val="0"/>
              </a:spcBef>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Although, the abacus was invented around 600 B.C., it is interesting to note that it is still used in the Far East and its users can calculate at amazing speeds</a:t>
            </a:r>
            <a:r>
              <a:rPr lang="en-US" altLang="en-US" sz="3200" dirty="0" smtClean="0">
                <a:latin typeface="Times New Roman" panose="02020603050405020304" pitchFamily="18" charset="0"/>
                <a:cs typeface="Times New Roman" panose="02020603050405020304" pitchFamily="18" charset="0"/>
              </a:rPr>
              <a:t>.</a:t>
            </a:r>
          </a:p>
          <a:p>
            <a:pPr algn="just">
              <a:lnSpc>
                <a:spcPct val="120000"/>
              </a:lnSpc>
              <a:spcBef>
                <a:spcPts val="0"/>
              </a:spcBef>
              <a:buFont typeface="Wingdings" panose="05000000000000000000" pitchFamily="2" charset="2"/>
              <a:buChar char="Ø"/>
            </a:pPr>
            <a:r>
              <a:rPr lang="en-US" altLang="en-US" sz="3200" b="1" dirty="0">
                <a:solidFill>
                  <a:srgbClr val="FF0000"/>
                </a:solidFill>
                <a:latin typeface="Times New Roman" panose="02020603050405020304" pitchFamily="18" charset="0"/>
                <a:cs typeface="Times New Roman" panose="02020603050405020304" pitchFamily="18" charset="0"/>
              </a:rPr>
              <a:t>PASCAL’s - First Adding Machine</a:t>
            </a:r>
            <a:endParaRPr lang="en-US" altLang="en-US" sz="3200" dirty="0">
              <a:solidFill>
                <a:srgbClr val="FF0000"/>
              </a:solidFill>
              <a:latin typeface="Times New Roman" panose="02020603050405020304" pitchFamily="18" charset="0"/>
              <a:cs typeface="Times New Roman" panose="02020603050405020304" pitchFamily="18" charset="0"/>
            </a:endParaRPr>
          </a:p>
          <a:p>
            <a:pPr lvl="1" algn="just">
              <a:lnSpc>
                <a:spcPct val="120000"/>
              </a:lnSpc>
              <a:spcBef>
                <a:spcPts val="0"/>
              </a:spcBef>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The French mathematician, physicist, and religious philosopher </a:t>
            </a:r>
            <a:r>
              <a:rPr lang="en-US" altLang="en-US" sz="3200" b="1" dirty="0">
                <a:latin typeface="Times New Roman" panose="02020603050405020304" pitchFamily="18" charset="0"/>
                <a:cs typeface="Times New Roman" panose="02020603050405020304" pitchFamily="18" charset="0"/>
              </a:rPr>
              <a:t>Blaise Pascal</a:t>
            </a:r>
            <a:r>
              <a:rPr lang="en-US" altLang="en-US" sz="3200" dirty="0">
                <a:latin typeface="Times New Roman" panose="02020603050405020304" pitchFamily="18" charset="0"/>
                <a:cs typeface="Times New Roman" panose="02020603050405020304" pitchFamily="18" charset="0"/>
              </a:rPr>
              <a:t> developed the </a:t>
            </a:r>
            <a:r>
              <a:rPr lang="en-US" altLang="en-US" sz="3200" b="1" dirty="0">
                <a:solidFill>
                  <a:schemeClr val="hlink"/>
                </a:solidFill>
                <a:latin typeface="Times New Roman" panose="02020603050405020304" pitchFamily="18" charset="0"/>
                <a:cs typeface="Times New Roman" panose="02020603050405020304" pitchFamily="18" charset="0"/>
              </a:rPr>
              <a:t>first adding machine</a:t>
            </a:r>
            <a:r>
              <a:rPr lang="en-US" altLang="en-US" sz="3200" dirty="0">
                <a:latin typeface="Times New Roman" panose="02020603050405020304" pitchFamily="18" charset="0"/>
                <a:cs typeface="Times New Roman" panose="02020603050405020304" pitchFamily="18" charset="0"/>
              </a:rPr>
              <a:t> between </a:t>
            </a:r>
            <a:r>
              <a:rPr lang="en-US" altLang="en-US" sz="3200" b="1" dirty="0">
                <a:latin typeface="Times New Roman" panose="02020603050405020304" pitchFamily="18" charset="0"/>
                <a:cs typeface="Times New Roman" panose="02020603050405020304" pitchFamily="18" charset="0"/>
              </a:rPr>
              <a:t>1642 and 1644</a:t>
            </a:r>
            <a:r>
              <a:rPr lang="en-US" altLang="en-US" sz="3200" dirty="0">
                <a:latin typeface="Times New Roman" panose="02020603050405020304" pitchFamily="18" charset="0"/>
                <a:cs typeface="Times New Roman" panose="02020603050405020304" pitchFamily="18" charset="0"/>
              </a:rPr>
              <a:t> to help his father, a civil servant, in </a:t>
            </a:r>
            <a:r>
              <a:rPr lang="en-US" altLang="en-US" sz="3200" b="1" i="1" dirty="0">
                <a:solidFill>
                  <a:srgbClr val="0000CC"/>
                </a:solidFill>
                <a:latin typeface="Times New Roman" panose="02020603050405020304" pitchFamily="18" charset="0"/>
                <a:cs typeface="Times New Roman" panose="02020603050405020304" pitchFamily="18" charset="0"/>
              </a:rPr>
              <a:t>tax calculations.</a:t>
            </a:r>
          </a:p>
          <a:p>
            <a:pPr algn="just">
              <a:lnSpc>
                <a:spcPct val="120000"/>
              </a:lnSpc>
              <a:spcBef>
                <a:spcPts val="0"/>
              </a:spcBef>
              <a:buFont typeface="Wingdings" panose="05000000000000000000" pitchFamily="2" charset="2"/>
              <a:buChar char="Ø"/>
            </a:pPr>
            <a:r>
              <a:rPr lang="en-US" altLang="en-US" sz="3200" b="1" i="1" dirty="0">
                <a:solidFill>
                  <a:srgbClr val="FF0000"/>
                </a:solidFill>
                <a:latin typeface="Times New Roman" panose="02020603050405020304" pitchFamily="18" charset="0"/>
                <a:cs typeface="Times New Roman" panose="02020603050405020304" pitchFamily="18" charset="0"/>
              </a:rPr>
              <a:t>VON LEIBUIZ - First Calculator for Multiplication </a:t>
            </a:r>
            <a:endParaRPr lang="en-US" altLang="en-US" sz="3200" i="1" dirty="0">
              <a:solidFill>
                <a:srgbClr val="FF0000"/>
              </a:solidFill>
              <a:latin typeface="Times New Roman" panose="02020603050405020304" pitchFamily="18" charset="0"/>
              <a:cs typeface="Times New Roman" panose="02020603050405020304" pitchFamily="18" charset="0"/>
            </a:endParaRPr>
          </a:p>
          <a:p>
            <a:pPr lvl="1" algn="just">
              <a:lnSpc>
                <a:spcPct val="120000"/>
              </a:lnSpc>
              <a:spcBef>
                <a:spcPts val="0"/>
              </a:spcBef>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Later in 1971, </a:t>
            </a:r>
            <a:r>
              <a:rPr lang="en-US" altLang="en-US" sz="3200" dirty="0" err="1">
                <a:latin typeface="Times New Roman" panose="02020603050405020304" pitchFamily="18" charset="0"/>
                <a:cs typeface="Times New Roman" panose="02020603050405020304" pitchFamily="18" charset="0"/>
              </a:rPr>
              <a:t>Barson</a:t>
            </a:r>
            <a:r>
              <a:rPr lang="en-US" altLang="en-US" sz="3200" dirty="0">
                <a:latin typeface="Times New Roman" panose="02020603050405020304" pitchFamily="18" charset="0"/>
                <a:cs typeface="Times New Roman" panose="02020603050405020304" pitchFamily="18" charset="0"/>
              </a:rPr>
              <a:t> Gottfried Wilhelm Von </a:t>
            </a:r>
            <a:r>
              <a:rPr lang="en-US" altLang="en-US" sz="3200" dirty="0" err="1">
                <a:latin typeface="Times New Roman" panose="02020603050405020304" pitchFamily="18" charset="0"/>
                <a:cs typeface="Times New Roman" panose="02020603050405020304" pitchFamily="18" charset="0"/>
              </a:rPr>
              <a:t>Leibuiz</a:t>
            </a:r>
            <a:r>
              <a:rPr lang="en-US" altLang="en-US" sz="3200" dirty="0">
                <a:latin typeface="Times New Roman" panose="02020603050405020304" pitchFamily="18" charset="0"/>
                <a:cs typeface="Times New Roman" panose="02020603050405020304" pitchFamily="18" charset="0"/>
              </a:rPr>
              <a:t> of Germany invented the </a:t>
            </a:r>
            <a:r>
              <a:rPr lang="en-US" altLang="en-US" sz="3200" dirty="0">
                <a:solidFill>
                  <a:schemeClr val="hlink"/>
                </a:solidFill>
                <a:latin typeface="Times New Roman" panose="02020603050405020304" pitchFamily="18" charset="0"/>
                <a:cs typeface="Times New Roman" panose="02020603050405020304" pitchFamily="18" charset="0"/>
              </a:rPr>
              <a:t>first calculator for multiplication.</a:t>
            </a:r>
          </a:p>
          <a:p>
            <a:pPr marL="0" indent="0" algn="just" eaLnBrk="1" hangingPunct="1">
              <a:lnSpc>
                <a:spcPct val="120000"/>
              </a:lnSpc>
              <a:spcBef>
                <a:spcPts val="0"/>
              </a:spcBef>
              <a:buNone/>
            </a:pPr>
            <a:endParaRPr lang="en-US"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07367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a:xfrm>
            <a:off x="0" y="0"/>
            <a:ext cx="12192000" cy="6858000"/>
          </a:xfrm>
        </p:spPr>
        <p:txBody>
          <a:bodyPr/>
          <a:lstStyle/>
          <a:p>
            <a:pPr algn="just" eaLnBrk="1" hangingPunct="1">
              <a:lnSpc>
                <a:spcPct val="100000"/>
              </a:lnSpc>
              <a:spcBef>
                <a:spcPts val="0"/>
              </a:spcBef>
              <a:buFont typeface="Wingdings" panose="05000000000000000000" pitchFamily="2" charset="2"/>
              <a:buChar char="Ø"/>
            </a:pPr>
            <a:r>
              <a:rPr lang="en-US" altLang="en-US" sz="3200" b="1" i="1" dirty="0">
                <a:solidFill>
                  <a:srgbClr val="FF0000"/>
                </a:solidFill>
                <a:latin typeface="Times New Roman" panose="02020603050405020304" pitchFamily="18" charset="0"/>
                <a:cs typeface="Times New Roman" panose="02020603050405020304" pitchFamily="18" charset="0"/>
              </a:rPr>
              <a:t>HOLLERITH-Introduced Punched Cards</a:t>
            </a:r>
          </a:p>
          <a:p>
            <a:pPr lvl="1" algn="just" eaLnBrk="1" hangingPunct="1">
              <a:lnSpc>
                <a:spcPct val="100000"/>
              </a:lnSpc>
              <a:spcBef>
                <a:spcPts val="0"/>
              </a:spcBef>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Herman Hollerith, a government statistician, came up with the concept of </a:t>
            </a:r>
            <a:r>
              <a:rPr lang="en-US" altLang="en-US" sz="3200" b="1" i="1" dirty="0">
                <a:solidFill>
                  <a:srgbClr val="3333FF"/>
                </a:solidFill>
                <a:latin typeface="Times New Roman" panose="02020603050405020304" pitchFamily="18" charset="0"/>
                <a:cs typeface="Times New Roman" panose="02020603050405020304" pitchFamily="18" charset="0"/>
              </a:rPr>
              <a:t>punched-card system of collecting and tabulating the data</a:t>
            </a:r>
            <a:r>
              <a:rPr lang="en-US" altLang="en-US" sz="3200" dirty="0">
                <a:latin typeface="Times New Roman" panose="02020603050405020304" pitchFamily="18" charset="0"/>
                <a:cs typeface="Times New Roman" panose="02020603050405020304" pitchFamily="18" charset="0"/>
              </a:rPr>
              <a:t>. </a:t>
            </a:r>
          </a:p>
          <a:p>
            <a:pPr lvl="1" algn="just" eaLnBrk="1" hangingPunct="1">
              <a:lnSpc>
                <a:spcPct val="100000"/>
              </a:lnSpc>
              <a:spcBef>
                <a:spcPts val="0"/>
              </a:spcBef>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Tabulating equipment was extremely successful and allowed the 1890 census of U S A to be completed in less than two years. </a:t>
            </a:r>
          </a:p>
          <a:p>
            <a:pPr lvl="1" algn="just" eaLnBrk="1" hangingPunct="1">
              <a:lnSpc>
                <a:spcPct val="100000"/>
              </a:lnSpc>
              <a:spcBef>
                <a:spcPts val="0"/>
              </a:spcBef>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Hollerith continued to develop his card methods and founded the </a:t>
            </a:r>
            <a:r>
              <a:rPr lang="en-US" altLang="en-US" sz="3200" b="1" i="1" dirty="0">
                <a:latin typeface="Times New Roman" panose="02020603050405020304" pitchFamily="18" charset="0"/>
                <a:cs typeface="Times New Roman" panose="02020603050405020304" pitchFamily="18" charset="0"/>
              </a:rPr>
              <a:t>Tabulating Machine Company.</a:t>
            </a:r>
            <a:r>
              <a:rPr lang="en-US" altLang="en-US" sz="3200" i="1" dirty="0">
                <a:latin typeface="Times New Roman" panose="02020603050405020304" pitchFamily="18" charset="0"/>
                <a:cs typeface="Times New Roman" panose="02020603050405020304" pitchFamily="18" charset="0"/>
              </a:rPr>
              <a:t> </a:t>
            </a:r>
          </a:p>
          <a:p>
            <a:pPr lvl="1" algn="just" eaLnBrk="1" hangingPunct="1">
              <a:lnSpc>
                <a:spcPct val="100000"/>
              </a:lnSpc>
              <a:spcBef>
                <a:spcPts val="0"/>
              </a:spcBef>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Upon Hollerith’s retirement in 1904, </a:t>
            </a:r>
            <a:r>
              <a:rPr lang="en-US" altLang="en-US" sz="3200" b="1" i="1" dirty="0">
                <a:solidFill>
                  <a:srgbClr val="FF0000"/>
                </a:solidFill>
                <a:latin typeface="Times New Roman" panose="02020603050405020304" pitchFamily="18" charset="0"/>
                <a:cs typeface="Times New Roman" panose="02020603050405020304" pitchFamily="18" charset="0"/>
              </a:rPr>
              <a:t>Thomas Watson</a:t>
            </a:r>
            <a:r>
              <a:rPr lang="en-US" altLang="en-US" sz="3200" dirty="0">
                <a:latin typeface="Times New Roman" panose="02020603050405020304" pitchFamily="18" charset="0"/>
                <a:cs typeface="Times New Roman" panose="02020603050405020304" pitchFamily="18" charset="0"/>
              </a:rPr>
              <a:t>, became president and later changed the name of the company to </a:t>
            </a:r>
            <a:r>
              <a:rPr lang="en-US" altLang="en-US" sz="3200" b="1" i="1" dirty="0">
                <a:latin typeface="Times New Roman" panose="02020603050405020304" pitchFamily="18" charset="0"/>
                <a:cs typeface="Times New Roman" panose="02020603050405020304" pitchFamily="18" charset="0"/>
              </a:rPr>
              <a:t>International Business Machines Corporation (I B M</a:t>
            </a:r>
            <a:r>
              <a:rPr lang="en-US" altLang="en-US" sz="3200" b="1" i="1" dirty="0" smtClean="0">
                <a:latin typeface="Times New Roman" panose="02020603050405020304" pitchFamily="18" charset="0"/>
                <a:cs typeface="Times New Roman" panose="02020603050405020304" pitchFamily="18" charset="0"/>
              </a:rPr>
              <a:t>)</a:t>
            </a:r>
            <a:r>
              <a:rPr lang="en-US" altLang="en-US" sz="3200" b="1" dirty="0" smtClean="0">
                <a:latin typeface="Times New Roman" panose="02020603050405020304" pitchFamily="18" charset="0"/>
                <a:cs typeface="Times New Roman" panose="02020603050405020304" pitchFamily="18" charset="0"/>
              </a:rPr>
              <a:t>.</a:t>
            </a:r>
          </a:p>
          <a:p>
            <a:pPr algn="just">
              <a:spcBef>
                <a:spcPct val="0"/>
              </a:spcBef>
              <a:buFont typeface="Wingdings" panose="05000000000000000000" pitchFamily="2" charset="2"/>
              <a:buChar char="Ø"/>
            </a:pPr>
            <a:r>
              <a:rPr lang="en-US" altLang="en-US" sz="3200" b="1" i="1" dirty="0">
                <a:solidFill>
                  <a:srgbClr val="FF0000"/>
                </a:solidFill>
                <a:latin typeface="Times New Roman" panose="02020603050405020304" pitchFamily="18" charset="0"/>
                <a:cs typeface="Times New Roman" panose="02020603050405020304" pitchFamily="18" charset="0"/>
              </a:rPr>
              <a:t>BABBAGE-Difference Engine</a:t>
            </a:r>
            <a:endParaRPr lang="en-US" altLang="en-US" sz="3200" i="1" dirty="0">
              <a:solidFill>
                <a:srgbClr val="FF0000"/>
              </a:solidFill>
              <a:latin typeface="Times New Roman" panose="02020603050405020304" pitchFamily="18" charset="0"/>
              <a:cs typeface="Times New Roman" panose="02020603050405020304" pitchFamily="18" charset="0"/>
            </a:endParaRPr>
          </a:p>
          <a:p>
            <a:pPr algn="just">
              <a:spcBef>
                <a:spcPct val="0"/>
              </a:spcBef>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Charles Babbage, a professor at Cambridge University is considered to be the </a:t>
            </a:r>
            <a:r>
              <a:rPr lang="en-US" altLang="en-US" sz="3200" b="1" i="1" dirty="0">
                <a:solidFill>
                  <a:srgbClr val="0000CC"/>
                </a:solidFill>
                <a:latin typeface="Times New Roman" panose="02020603050405020304" pitchFamily="18" charset="0"/>
                <a:cs typeface="Times New Roman" panose="02020603050405020304" pitchFamily="18" charset="0"/>
              </a:rPr>
              <a:t>father of modern digital computers.</a:t>
            </a:r>
            <a:r>
              <a:rPr lang="en-US" altLang="en-US" sz="3200" i="1" dirty="0">
                <a:solidFill>
                  <a:srgbClr val="0000CC"/>
                </a:solidFill>
                <a:latin typeface="Times New Roman" panose="02020603050405020304" pitchFamily="18" charset="0"/>
                <a:cs typeface="Times New Roman" panose="02020603050405020304" pitchFamily="18" charset="0"/>
              </a:rPr>
              <a:t> </a:t>
            </a:r>
          </a:p>
          <a:p>
            <a:pPr marL="457200" lvl="1" indent="0" algn="just" eaLnBrk="1" hangingPunct="1">
              <a:lnSpc>
                <a:spcPct val="100000"/>
              </a:lnSpc>
              <a:spcBef>
                <a:spcPts val="0"/>
              </a:spcBef>
              <a:buNone/>
            </a:pPr>
            <a:endParaRPr lang="en-US" alt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10783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body" idx="1"/>
          </p:nvPr>
        </p:nvSpPr>
        <p:spPr>
          <a:xfrm>
            <a:off x="0" y="0"/>
            <a:ext cx="12192000" cy="6858000"/>
          </a:xfrm>
        </p:spPr>
        <p:txBody>
          <a:bodyPr>
            <a:noAutofit/>
          </a:bodyPr>
          <a:lstStyle/>
          <a:p>
            <a:pPr algn="just" eaLnBrk="1" hangingPunct="1">
              <a:lnSpc>
                <a:spcPct val="100000"/>
              </a:lnSpc>
              <a:spcBef>
                <a:spcPct val="0"/>
              </a:spcBef>
              <a:buFont typeface="Wingdings" panose="05000000000000000000" pitchFamily="2" charset="2"/>
              <a:buChar char="§"/>
            </a:pPr>
            <a:r>
              <a:rPr lang="en-US" altLang="en-US" sz="3200" dirty="0" smtClean="0">
                <a:latin typeface="Times New Roman" panose="02020603050405020304" pitchFamily="18" charset="0"/>
                <a:cs typeface="Times New Roman" panose="02020603050405020304" pitchFamily="18" charset="0"/>
              </a:rPr>
              <a:t>During </a:t>
            </a:r>
            <a:r>
              <a:rPr lang="en-US" altLang="en-US" sz="3200" dirty="0">
                <a:latin typeface="Times New Roman" panose="02020603050405020304" pitchFamily="18" charset="0"/>
                <a:cs typeface="Times New Roman" panose="02020603050405020304" pitchFamily="18" charset="0"/>
              </a:rPr>
              <a:t>his period, </a:t>
            </a:r>
            <a:r>
              <a:rPr lang="en-US" altLang="en-US" sz="3200" b="1" i="1" dirty="0">
                <a:latin typeface="Times New Roman" panose="02020603050405020304" pitchFamily="18" charset="0"/>
                <a:cs typeface="Times New Roman" panose="02020603050405020304" pitchFamily="18" charset="0"/>
              </a:rPr>
              <a:t>mathematical &amp; statistical tables</a:t>
            </a:r>
            <a:r>
              <a:rPr lang="en-US" altLang="en-US" sz="3200" dirty="0">
                <a:latin typeface="Times New Roman" panose="02020603050405020304" pitchFamily="18" charset="0"/>
                <a:cs typeface="Times New Roman" panose="02020603050405020304" pitchFamily="18" charset="0"/>
              </a:rPr>
              <a:t> were prepared by a group of clerks.</a:t>
            </a:r>
          </a:p>
          <a:p>
            <a:pPr algn="just" eaLnBrk="1" hangingPunct="1">
              <a:lnSpc>
                <a:spcPct val="100000"/>
              </a:lnSpc>
              <a:spcBef>
                <a:spcPct val="0"/>
              </a:spcBef>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Babbage had to spend several hours to check these tables. </a:t>
            </a:r>
          </a:p>
          <a:p>
            <a:pPr algn="just" eaLnBrk="1" hangingPunct="1">
              <a:lnSpc>
                <a:spcPct val="100000"/>
              </a:lnSpc>
              <a:spcBef>
                <a:spcPct val="0"/>
              </a:spcBef>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Soon he became dissatisfied and exasperated with that type of monotonous job. </a:t>
            </a:r>
          </a:p>
          <a:p>
            <a:pPr algn="just" eaLnBrk="1" hangingPunct="1">
              <a:lnSpc>
                <a:spcPct val="100000"/>
              </a:lnSpc>
              <a:spcBef>
                <a:spcPct val="0"/>
              </a:spcBef>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The result was that he started thinking to </a:t>
            </a:r>
            <a:r>
              <a:rPr lang="en-US" altLang="en-US" sz="3200" b="1" i="1" dirty="0">
                <a:solidFill>
                  <a:srgbClr val="6600CC"/>
                </a:solidFill>
                <a:latin typeface="Times New Roman" panose="02020603050405020304" pitchFamily="18" charset="0"/>
                <a:cs typeface="Times New Roman" panose="02020603050405020304" pitchFamily="18" charset="0"/>
              </a:rPr>
              <a:t>build a machine which could compute tables guaranteed to be error-free</a:t>
            </a:r>
            <a:r>
              <a:rPr lang="en-US" altLang="en-US" sz="3200" dirty="0">
                <a:solidFill>
                  <a:srgbClr val="6600CC"/>
                </a:solidFill>
                <a:latin typeface="Times New Roman" panose="02020603050405020304" pitchFamily="18" charset="0"/>
                <a:cs typeface="Times New Roman" panose="02020603050405020304" pitchFamily="18" charset="0"/>
              </a:rPr>
              <a:t>. </a:t>
            </a:r>
            <a:endParaRPr lang="en-US" altLang="en-US" sz="3200" dirty="0" smtClean="0">
              <a:solidFill>
                <a:srgbClr val="6600CC"/>
              </a:solidFill>
              <a:latin typeface="Times New Roman" panose="02020603050405020304" pitchFamily="18" charset="0"/>
              <a:cs typeface="Times New Roman" panose="02020603050405020304" pitchFamily="18" charset="0"/>
            </a:endParaRPr>
          </a:p>
          <a:p>
            <a:pPr algn="just">
              <a:lnSpc>
                <a:spcPct val="100000"/>
              </a:lnSpc>
              <a:spcBef>
                <a:spcPct val="0"/>
              </a:spcBef>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In this process, Babbage designed a </a:t>
            </a:r>
            <a:r>
              <a:rPr lang="en-US" altLang="en-US" sz="3200" b="1" i="1" dirty="0">
                <a:solidFill>
                  <a:srgbClr val="FF0000"/>
                </a:solidFill>
                <a:latin typeface="Times New Roman" panose="02020603050405020304" pitchFamily="18" charset="0"/>
                <a:cs typeface="Times New Roman" panose="02020603050405020304" pitchFamily="18" charset="0"/>
              </a:rPr>
              <a:t>“Difference Engine” in the year 1822</a:t>
            </a:r>
            <a:r>
              <a:rPr lang="en-US" altLang="en-US" sz="3200" i="1" dirty="0">
                <a:solidFill>
                  <a:srgbClr val="FF0000"/>
                </a:solidFill>
                <a:latin typeface="Times New Roman" panose="02020603050405020304" pitchFamily="18" charset="0"/>
                <a:cs typeface="Times New Roman" panose="02020603050405020304" pitchFamily="18" charset="0"/>
              </a:rPr>
              <a:t>. </a:t>
            </a:r>
          </a:p>
          <a:p>
            <a:pPr algn="just">
              <a:lnSpc>
                <a:spcPct val="100000"/>
              </a:lnSpc>
              <a:spcBef>
                <a:spcPct val="0"/>
              </a:spcBef>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In 1842, Babbage came out with </a:t>
            </a:r>
            <a:r>
              <a:rPr lang="en-US" altLang="en-US" sz="3200" b="1" i="1" dirty="0">
                <a:solidFill>
                  <a:srgbClr val="6600CC"/>
                </a:solidFill>
                <a:latin typeface="Times New Roman" panose="02020603050405020304" pitchFamily="18" charset="0"/>
                <a:cs typeface="Times New Roman" panose="02020603050405020304" pitchFamily="18" charset="0"/>
              </a:rPr>
              <a:t>new idea of Analytical Engine</a:t>
            </a:r>
            <a:r>
              <a:rPr lang="en-US" altLang="en-US" sz="3200" dirty="0">
                <a:latin typeface="Times New Roman" panose="02020603050405020304" pitchFamily="18" charset="0"/>
                <a:cs typeface="Times New Roman" panose="02020603050405020304" pitchFamily="18" charset="0"/>
              </a:rPr>
              <a:t> that was intended to be completely </a:t>
            </a:r>
            <a:r>
              <a:rPr lang="en-US" altLang="en-US" sz="3200" b="1" i="1" dirty="0">
                <a:latin typeface="Times New Roman" panose="02020603050405020304" pitchFamily="18" charset="0"/>
                <a:cs typeface="Times New Roman" panose="02020603050405020304" pitchFamily="18" charset="0"/>
              </a:rPr>
              <a:t>automatic</a:t>
            </a:r>
            <a:r>
              <a:rPr lang="en-US" altLang="en-US" sz="3200" dirty="0">
                <a:latin typeface="Times New Roman" panose="02020603050405020304" pitchFamily="18" charset="0"/>
                <a:cs typeface="Times New Roman" panose="02020603050405020304" pitchFamily="18" charset="0"/>
              </a:rPr>
              <a:t>. </a:t>
            </a:r>
          </a:p>
          <a:p>
            <a:pPr algn="just">
              <a:lnSpc>
                <a:spcPct val="100000"/>
              </a:lnSpc>
              <a:spcBef>
                <a:spcPct val="0"/>
              </a:spcBef>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It was to be capable of performing the basic </a:t>
            </a:r>
            <a:r>
              <a:rPr lang="en-US" altLang="en-US" sz="3200" b="1" i="1" dirty="0">
                <a:latin typeface="Times New Roman" panose="02020603050405020304" pitchFamily="18" charset="0"/>
                <a:cs typeface="Times New Roman" panose="02020603050405020304" pitchFamily="18" charset="0"/>
              </a:rPr>
              <a:t>arithmetic problem</a:t>
            </a:r>
            <a:r>
              <a:rPr lang="en-US" altLang="en-US" sz="3200" dirty="0">
                <a:latin typeface="Times New Roman" panose="02020603050405020304" pitchFamily="18" charset="0"/>
                <a:cs typeface="Times New Roman" panose="02020603050405020304" pitchFamily="18" charset="0"/>
              </a:rPr>
              <a:t> at an average speed of 60 additions per minute. </a:t>
            </a:r>
          </a:p>
        </p:txBody>
      </p:sp>
    </p:spTree>
    <p:extLst>
      <p:ext uri="{BB962C8B-B14F-4D97-AF65-F5344CB8AC3E}">
        <p14:creationId xmlns:p14="http://schemas.microsoft.com/office/powerpoint/2010/main" val="21460351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1"/>
          </p:nvPr>
        </p:nvSpPr>
        <p:spPr>
          <a:xfrm>
            <a:off x="0" y="-1"/>
            <a:ext cx="12192000" cy="6966857"/>
          </a:xfrm>
        </p:spPr>
        <p:txBody>
          <a:bodyPr>
            <a:normAutofit/>
          </a:bodyPr>
          <a:lstStyle/>
          <a:p>
            <a:pPr algn="just">
              <a:lnSpc>
                <a:spcPct val="100000"/>
              </a:lnSpc>
              <a:spcBef>
                <a:spcPts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Unfortunately he was unable to</a:t>
            </a:r>
            <a:r>
              <a:rPr lang="en-US" altLang="en-US" b="1" i="1" dirty="0">
                <a:solidFill>
                  <a:srgbClr val="3333FF"/>
                </a:solidFill>
                <a:latin typeface="Times New Roman" panose="02020603050405020304" pitchFamily="18" charset="0"/>
                <a:cs typeface="Times New Roman" panose="02020603050405020304" pitchFamily="18" charset="0"/>
              </a:rPr>
              <a:t> produce a working model of that machine </a:t>
            </a:r>
            <a:r>
              <a:rPr lang="en-US" altLang="en-US" dirty="0">
                <a:latin typeface="Times New Roman" panose="02020603050405020304" pitchFamily="18" charset="0"/>
                <a:cs typeface="Times New Roman" panose="02020603050405020304" pitchFamily="18" charset="0"/>
              </a:rPr>
              <a:t>because of the </a:t>
            </a:r>
            <a:r>
              <a:rPr lang="en-US" altLang="en-US" b="1" i="1" dirty="0">
                <a:latin typeface="Times New Roman" panose="02020603050405020304" pitchFamily="18" charset="0"/>
                <a:cs typeface="Times New Roman" panose="02020603050405020304" pitchFamily="18" charset="0"/>
              </a:rPr>
              <a:t>unavailability of some technology</a:t>
            </a:r>
            <a:r>
              <a:rPr lang="en-US" altLang="en-US" dirty="0">
                <a:latin typeface="Times New Roman" panose="02020603050405020304" pitchFamily="18" charset="0"/>
                <a:cs typeface="Times New Roman" panose="02020603050405020304" pitchFamily="18" charset="0"/>
              </a:rPr>
              <a:t> required to </a:t>
            </a:r>
            <a:r>
              <a:rPr lang="en-US" altLang="en-US" b="1" i="1" dirty="0">
                <a:solidFill>
                  <a:srgbClr val="6600CC"/>
                </a:solidFill>
                <a:latin typeface="Times New Roman" panose="02020603050405020304" pitchFamily="18" charset="0"/>
                <a:cs typeface="Times New Roman" panose="02020603050405020304" pitchFamily="18" charset="0"/>
              </a:rPr>
              <a:t>manufacture the machine. </a:t>
            </a:r>
          </a:p>
          <a:p>
            <a:pPr algn="just">
              <a:lnSpc>
                <a:spcPct val="100000"/>
              </a:lnSpc>
              <a:spcBef>
                <a:spcPts val="0"/>
              </a:spcBef>
              <a:buFont typeface="Wingdings" panose="05000000000000000000" pitchFamily="2" charset="2"/>
              <a:buChar char="§"/>
            </a:pPr>
            <a:r>
              <a:rPr lang="en-US" altLang="en-US" dirty="0">
                <a:solidFill>
                  <a:srgbClr val="FF0000"/>
                </a:solidFill>
                <a:latin typeface="Times New Roman" panose="02020603050405020304" pitchFamily="18" charset="0"/>
                <a:cs typeface="Times New Roman" panose="02020603050405020304" pitchFamily="18" charset="0"/>
              </a:rPr>
              <a:t>However his efforts established a number of </a:t>
            </a:r>
            <a:r>
              <a:rPr lang="en-US" altLang="en-US" b="1" i="1" dirty="0">
                <a:solidFill>
                  <a:srgbClr val="0000CC"/>
                </a:solidFill>
                <a:latin typeface="Times New Roman" panose="02020603050405020304" pitchFamily="18" charset="0"/>
                <a:cs typeface="Times New Roman" panose="02020603050405020304" pitchFamily="18" charset="0"/>
              </a:rPr>
              <a:t>principles</a:t>
            </a:r>
            <a:r>
              <a:rPr lang="en-US" altLang="en-US" dirty="0">
                <a:solidFill>
                  <a:srgbClr val="FF0000"/>
                </a:solidFill>
                <a:latin typeface="Times New Roman" panose="02020603050405020304" pitchFamily="18" charset="0"/>
                <a:cs typeface="Times New Roman" panose="02020603050405020304" pitchFamily="18" charset="0"/>
              </a:rPr>
              <a:t> which have been shown to be the </a:t>
            </a:r>
            <a:r>
              <a:rPr lang="en-US" altLang="en-US" b="1" i="1" dirty="0">
                <a:solidFill>
                  <a:srgbClr val="3333FF"/>
                </a:solidFill>
                <a:latin typeface="Times New Roman" panose="02020603050405020304" pitchFamily="18" charset="0"/>
                <a:cs typeface="Times New Roman" panose="02020603050405020304" pitchFamily="18" charset="0"/>
              </a:rPr>
              <a:t>fundamental to the design of any digital computer. </a:t>
            </a:r>
          </a:p>
          <a:p>
            <a:pPr algn="just" eaLnBrk="1" hangingPunct="1">
              <a:lnSpc>
                <a:spcPct val="100000"/>
              </a:lnSpc>
              <a:spcBef>
                <a:spcPts val="0"/>
              </a:spcBef>
              <a:buFont typeface="Wingdings" panose="05000000000000000000" pitchFamily="2" charset="2"/>
              <a:buChar char="Ø"/>
            </a:pPr>
            <a:r>
              <a:rPr lang="en-US" altLang="en-US" b="1" dirty="0" smtClean="0">
                <a:latin typeface="Times New Roman" panose="02020603050405020304" pitchFamily="18" charset="0"/>
                <a:cs typeface="Times New Roman" panose="02020603050405020304" pitchFamily="18" charset="0"/>
              </a:rPr>
              <a:t>MAUCHLY AND ECKERT</a:t>
            </a:r>
            <a:endParaRPr lang="en-US" altLang="en-US" dirty="0" smtClean="0">
              <a:latin typeface="Times New Roman" panose="02020603050405020304" pitchFamily="18" charset="0"/>
              <a:cs typeface="Times New Roman" panose="02020603050405020304" pitchFamily="18" charset="0"/>
            </a:endParaRPr>
          </a:p>
          <a:p>
            <a:pPr algn="just" eaLnBrk="1" hangingPunct="1">
              <a:lnSpc>
                <a:spcPct val="100000"/>
              </a:lnSpc>
              <a:spcBef>
                <a:spcPts val="0"/>
              </a:spcBef>
              <a:buFont typeface="Wingdings" panose="05000000000000000000" pitchFamily="2" charset="2"/>
              <a:buChar char="§"/>
            </a:pPr>
            <a:r>
              <a:rPr lang="en-US" altLang="en-US" dirty="0" smtClean="0">
                <a:latin typeface="Times New Roman" panose="02020603050405020304" pitchFamily="18" charset="0"/>
                <a:cs typeface="Times New Roman" panose="02020603050405020304" pitchFamily="18" charset="0"/>
              </a:rPr>
              <a:t>In 1945, two scientists, </a:t>
            </a:r>
            <a:r>
              <a:rPr lang="en-US" altLang="en-US" dirty="0" smtClean="0">
                <a:solidFill>
                  <a:schemeClr val="hlink"/>
                </a:solidFill>
                <a:latin typeface="Times New Roman" panose="02020603050405020304" pitchFamily="18" charset="0"/>
                <a:cs typeface="Times New Roman" panose="02020603050405020304" pitchFamily="18" charset="0"/>
              </a:rPr>
              <a:t>John </a:t>
            </a:r>
            <a:r>
              <a:rPr lang="en-US" altLang="en-US" dirty="0" err="1" smtClean="0">
                <a:solidFill>
                  <a:schemeClr val="hlink"/>
                </a:solidFill>
                <a:latin typeface="Times New Roman" panose="02020603050405020304" pitchFamily="18" charset="0"/>
                <a:cs typeface="Times New Roman" panose="02020603050405020304" pitchFamily="18" charset="0"/>
              </a:rPr>
              <a:t>Mauchly</a:t>
            </a:r>
            <a:r>
              <a:rPr lang="en-US" altLang="en-US" dirty="0" smtClean="0">
                <a:latin typeface="Times New Roman" panose="02020603050405020304" pitchFamily="18" charset="0"/>
                <a:cs typeface="Times New Roman" panose="02020603050405020304" pitchFamily="18" charset="0"/>
              </a:rPr>
              <a:t> and </a:t>
            </a:r>
            <a:r>
              <a:rPr lang="en-US" altLang="en-US" dirty="0" err="1" smtClean="0">
                <a:solidFill>
                  <a:schemeClr val="hlink"/>
                </a:solidFill>
                <a:latin typeface="Times New Roman" panose="02020603050405020304" pitchFamily="18" charset="0"/>
                <a:cs typeface="Times New Roman" panose="02020603050405020304" pitchFamily="18" charset="0"/>
              </a:rPr>
              <a:t>Presper</a:t>
            </a:r>
            <a:r>
              <a:rPr lang="en-US" altLang="en-US" dirty="0" smtClean="0">
                <a:solidFill>
                  <a:schemeClr val="hlink"/>
                </a:solidFill>
                <a:latin typeface="Times New Roman" panose="02020603050405020304" pitchFamily="18" charset="0"/>
                <a:cs typeface="Times New Roman" panose="02020603050405020304" pitchFamily="18" charset="0"/>
              </a:rPr>
              <a:t> Eckert</a:t>
            </a:r>
            <a:r>
              <a:rPr lang="en-US" altLang="en-US" dirty="0" smtClean="0">
                <a:latin typeface="Times New Roman" panose="02020603050405020304" pitchFamily="18" charset="0"/>
                <a:cs typeface="Times New Roman" panose="02020603050405020304" pitchFamily="18" charset="0"/>
              </a:rPr>
              <a:t>, designed and developed the </a:t>
            </a:r>
            <a:r>
              <a:rPr lang="en-US" altLang="en-US" b="1" i="1" dirty="0" smtClean="0">
                <a:solidFill>
                  <a:srgbClr val="3333FF"/>
                </a:solidFill>
                <a:latin typeface="Times New Roman" panose="02020603050405020304" pitchFamily="18" charset="0"/>
                <a:cs typeface="Times New Roman" panose="02020603050405020304" pitchFamily="18" charset="0"/>
              </a:rPr>
              <a:t>Electronic Numerical Integrator And Computer ( ENIAC), </a:t>
            </a:r>
            <a:r>
              <a:rPr lang="en-US" altLang="en-US" dirty="0" smtClean="0">
                <a:latin typeface="Times New Roman" panose="02020603050405020304" pitchFamily="18" charset="0"/>
                <a:cs typeface="Times New Roman" panose="02020603050405020304" pitchFamily="18" charset="0"/>
              </a:rPr>
              <a:t>an electronic device often acknowledged to be the </a:t>
            </a:r>
            <a:r>
              <a:rPr lang="en-US" altLang="en-US" b="1" i="1" dirty="0" smtClean="0">
                <a:solidFill>
                  <a:srgbClr val="FF0000"/>
                </a:solidFill>
                <a:latin typeface="Times New Roman" panose="02020603050405020304" pitchFamily="18" charset="0"/>
                <a:cs typeface="Times New Roman" panose="02020603050405020304" pitchFamily="18" charset="0"/>
              </a:rPr>
              <a:t>first modern electronic computer. </a:t>
            </a:r>
          </a:p>
          <a:p>
            <a:pPr algn="just" eaLnBrk="1" hangingPunct="1">
              <a:lnSpc>
                <a:spcPct val="100000"/>
              </a:lnSpc>
              <a:spcBef>
                <a:spcPts val="0"/>
              </a:spcBef>
              <a:buFont typeface="Wingdings" panose="05000000000000000000" pitchFamily="2" charset="2"/>
              <a:buChar char="§"/>
            </a:pPr>
            <a:r>
              <a:rPr lang="en-US" altLang="en-US" dirty="0" smtClean="0">
                <a:latin typeface="Times New Roman" panose="02020603050405020304" pitchFamily="18" charset="0"/>
                <a:cs typeface="Times New Roman" panose="02020603050405020304" pitchFamily="18" charset="0"/>
              </a:rPr>
              <a:t>Eckert and </a:t>
            </a:r>
            <a:r>
              <a:rPr lang="en-US" altLang="en-US" dirty="0" err="1" smtClean="0">
                <a:latin typeface="Times New Roman" panose="02020603050405020304" pitchFamily="18" charset="0"/>
                <a:cs typeface="Times New Roman" panose="02020603050405020304" pitchFamily="18" charset="0"/>
              </a:rPr>
              <a:t>Mauchly</a:t>
            </a:r>
            <a:r>
              <a:rPr lang="en-US" altLang="en-US" dirty="0" smtClean="0">
                <a:latin typeface="Times New Roman" panose="02020603050405020304" pitchFamily="18" charset="0"/>
                <a:cs typeface="Times New Roman" panose="02020603050405020304" pitchFamily="18" charset="0"/>
              </a:rPr>
              <a:t> subsequently developed the </a:t>
            </a:r>
            <a:r>
              <a:rPr lang="en-US" altLang="en-US" b="1" i="1" dirty="0" smtClean="0">
                <a:solidFill>
                  <a:srgbClr val="FF0000"/>
                </a:solidFill>
                <a:latin typeface="Times New Roman" panose="02020603050405020304" pitchFamily="18" charset="0"/>
                <a:cs typeface="Times New Roman" panose="02020603050405020304" pitchFamily="18" charset="0"/>
              </a:rPr>
              <a:t>Universal Automatic Computer - I</a:t>
            </a:r>
            <a:r>
              <a:rPr lang="en-US" altLang="en-US" b="1" i="1" dirty="0" smtClean="0">
                <a:latin typeface="Times New Roman" panose="02020603050405020304" pitchFamily="18" charset="0"/>
                <a:cs typeface="Times New Roman" panose="02020603050405020304" pitchFamily="18" charset="0"/>
              </a:rPr>
              <a:t> (UNIVAC - I) </a:t>
            </a:r>
            <a:r>
              <a:rPr lang="en-US" altLang="en-US" dirty="0" smtClean="0">
                <a:latin typeface="Times New Roman" panose="02020603050405020304" pitchFamily="18" charset="0"/>
                <a:cs typeface="Times New Roman" panose="02020603050405020304" pitchFamily="18" charset="0"/>
              </a:rPr>
              <a:t>the </a:t>
            </a:r>
            <a:r>
              <a:rPr lang="en-US" altLang="en-US" b="1" i="1" dirty="0" smtClean="0">
                <a:solidFill>
                  <a:srgbClr val="0000CC"/>
                </a:solidFill>
                <a:latin typeface="Times New Roman" panose="02020603050405020304" pitchFamily="18" charset="0"/>
                <a:cs typeface="Times New Roman" panose="02020603050405020304" pitchFamily="18" charset="0"/>
              </a:rPr>
              <a:t>first electronic computer offered as a </a:t>
            </a:r>
            <a:r>
              <a:rPr lang="en-US" altLang="en-US" b="1" i="1" dirty="0" smtClean="0">
                <a:latin typeface="Times New Roman" panose="02020603050405020304" pitchFamily="18" charset="0"/>
                <a:cs typeface="Times New Roman" panose="02020603050405020304" pitchFamily="18" charset="0"/>
              </a:rPr>
              <a:t>commercial product. </a:t>
            </a:r>
          </a:p>
          <a:p>
            <a:pPr algn="just">
              <a:lnSpc>
                <a:spcPct val="100000"/>
              </a:lnSpc>
              <a:spcBef>
                <a:spcPts val="0"/>
              </a:spcBef>
              <a:buFont typeface="Wingdings" panose="05000000000000000000" pitchFamily="2" charset="2"/>
              <a:buChar char="Ø"/>
            </a:pPr>
            <a:r>
              <a:rPr lang="en-US" altLang="en-US" b="1" dirty="0">
                <a:latin typeface="Times New Roman" panose="02020603050405020304" pitchFamily="18" charset="0"/>
                <a:cs typeface="Times New Roman" panose="02020603050405020304" pitchFamily="18" charset="0"/>
              </a:rPr>
              <a:t>VON NEUMANN</a:t>
            </a:r>
            <a:endParaRPr lang="en-US" altLang="en-US" dirty="0">
              <a:latin typeface="Times New Roman" panose="02020603050405020304" pitchFamily="18" charset="0"/>
              <a:cs typeface="Times New Roman" panose="02020603050405020304" pitchFamily="18" charset="0"/>
            </a:endParaRPr>
          </a:p>
          <a:p>
            <a:pPr algn="just">
              <a:lnSpc>
                <a:spcPct val="100000"/>
              </a:lnSpc>
              <a:spcBef>
                <a:spcPts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John von Neumann, a mathematics genius, is called the </a:t>
            </a:r>
            <a:r>
              <a:rPr lang="en-US" altLang="en-US" b="1" i="1" dirty="0">
                <a:solidFill>
                  <a:srgbClr val="0000CC"/>
                </a:solidFill>
                <a:latin typeface="Times New Roman" panose="02020603050405020304" pitchFamily="18" charset="0"/>
                <a:cs typeface="Times New Roman" panose="02020603050405020304" pitchFamily="18" charset="0"/>
              </a:rPr>
              <a:t>intellectual father of computers</a:t>
            </a:r>
            <a:r>
              <a:rPr lang="en-US" altLang="en-US" dirty="0">
                <a:solidFill>
                  <a:srgbClr val="0000CC"/>
                </a:solidFill>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He has been credited with developing highly significant </a:t>
            </a:r>
            <a:r>
              <a:rPr lang="en-US" altLang="en-US" b="1" i="1" dirty="0">
                <a:solidFill>
                  <a:srgbClr val="FF0000"/>
                </a:solidFill>
                <a:latin typeface="Times New Roman" panose="02020603050405020304" pitchFamily="18" charset="0"/>
                <a:cs typeface="Times New Roman" panose="02020603050405020304" pitchFamily="18" charset="0"/>
              </a:rPr>
              <a:t>stored-program theory</a:t>
            </a:r>
            <a:r>
              <a:rPr lang="en-US" altLang="en-US" dirty="0">
                <a:latin typeface="Times New Roman" panose="02020603050405020304" pitchFamily="18" charset="0"/>
                <a:cs typeface="Times New Roman" panose="02020603050405020304" pitchFamily="18" charset="0"/>
              </a:rPr>
              <a:t>.</a:t>
            </a:r>
          </a:p>
          <a:p>
            <a:pPr algn="just" eaLnBrk="1" hangingPunct="1">
              <a:lnSpc>
                <a:spcPct val="100000"/>
              </a:lnSpc>
              <a:spcBef>
                <a:spcPts val="0"/>
              </a:spcBef>
              <a:buFont typeface="Wingdings" panose="05000000000000000000" pitchFamily="2" charset="2"/>
              <a:buChar char="§"/>
            </a:pPr>
            <a:endParaRPr lang="en-US" altLang="en-US" b="1" i="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14708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a:xfrm>
            <a:off x="145143" y="145143"/>
            <a:ext cx="12046857" cy="6560457"/>
          </a:xfrm>
        </p:spPr>
        <p:txBody>
          <a:bodyPr>
            <a:normAutofit/>
          </a:bodyPr>
          <a:lstStyle/>
          <a:p>
            <a:pPr algn="just" eaLnBrk="1" hangingPunct="1">
              <a:buFont typeface="Wingdings" panose="05000000000000000000" pitchFamily="2" charset="2"/>
              <a:buChar char="§"/>
            </a:pPr>
            <a:r>
              <a:rPr lang="en-US" altLang="en-US" sz="4000" dirty="0" smtClean="0">
                <a:latin typeface="Times New Roman" panose="02020603050405020304" pitchFamily="18" charset="0"/>
                <a:cs typeface="Times New Roman" panose="02020603050405020304" pitchFamily="18" charset="0"/>
              </a:rPr>
              <a:t>He </a:t>
            </a:r>
            <a:r>
              <a:rPr lang="en-US" altLang="en-US" sz="4000" dirty="0">
                <a:latin typeface="Times New Roman" panose="02020603050405020304" pitchFamily="18" charset="0"/>
                <a:cs typeface="Times New Roman" panose="02020603050405020304" pitchFamily="18" charset="0"/>
              </a:rPr>
              <a:t>was first to point out the advantages of </a:t>
            </a:r>
            <a:r>
              <a:rPr lang="en-US" altLang="en-US" sz="4000" b="1" i="1" dirty="0">
                <a:solidFill>
                  <a:srgbClr val="3333FF"/>
                </a:solidFill>
                <a:latin typeface="Times New Roman" panose="02020603050405020304" pitchFamily="18" charset="0"/>
                <a:cs typeface="Times New Roman" panose="02020603050405020304" pitchFamily="18" charset="0"/>
              </a:rPr>
              <a:t>binary-based circuitry </a:t>
            </a:r>
            <a:r>
              <a:rPr lang="en-US" altLang="en-US" sz="4000" b="1" i="1" dirty="0">
                <a:latin typeface="Times New Roman" panose="02020603050405020304" pitchFamily="18" charset="0"/>
                <a:cs typeface="Times New Roman" panose="02020603050405020304" pitchFamily="18" charset="0"/>
              </a:rPr>
              <a:t>over its decimal counterpart.</a:t>
            </a:r>
          </a:p>
          <a:p>
            <a:pPr algn="just" eaLnBrk="1" hangingPunct="1">
              <a:buFont typeface="Wingdings" panose="05000000000000000000" pitchFamily="2" charset="2"/>
              <a:buChar char="§"/>
            </a:pPr>
            <a:r>
              <a:rPr lang="en-US" altLang="en-US" sz="4000" dirty="0">
                <a:latin typeface="Times New Roman" panose="02020603050405020304" pitchFamily="18" charset="0"/>
                <a:cs typeface="Times New Roman" panose="02020603050405020304" pitchFamily="18" charset="0"/>
              </a:rPr>
              <a:t>He also defined and </a:t>
            </a:r>
            <a:r>
              <a:rPr lang="en-US" altLang="en-US" sz="4000" b="1" i="1" dirty="0">
                <a:solidFill>
                  <a:srgbClr val="6600CC"/>
                </a:solidFill>
                <a:latin typeface="Times New Roman" panose="02020603050405020304" pitchFamily="18" charset="0"/>
                <a:cs typeface="Times New Roman" panose="02020603050405020304" pitchFamily="18" charset="0"/>
              </a:rPr>
              <a:t>promoted flowcharts </a:t>
            </a:r>
            <a:r>
              <a:rPr lang="en-US" altLang="en-US" sz="4000" dirty="0">
                <a:latin typeface="Times New Roman" panose="02020603050405020304" pitchFamily="18" charset="0"/>
                <a:cs typeface="Times New Roman" panose="02020603050405020304" pitchFamily="18" charset="0"/>
              </a:rPr>
              <a:t>as </a:t>
            </a:r>
            <a:r>
              <a:rPr lang="en-US" altLang="en-US" sz="4000" b="1" i="1" dirty="0">
                <a:solidFill>
                  <a:srgbClr val="FF0000"/>
                </a:solidFill>
                <a:latin typeface="Times New Roman" panose="02020603050405020304" pitchFamily="18" charset="0"/>
                <a:cs typeface="Times New Roman" panose="02020603050405020304" pitchFamily="18" charset="0"/>
              </a:rPr>
              <a:t>logic aids for computer programming.</a:t>
            </a:r>
          </a:p>
        </p:txBody>
      </p:sp>
    </p:spTree>
    <p:extLst>
      <p:ext uri="{BB962C8B-B14F-4D97-AF65-F5344CB8AC3E}">
        <p14:creationId xmlns:p14="http://schemas.microsoft.com/office/powerpoint/2010/main" val="175999659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981200" y="0"/>
            <a:ext cx="8229600" cy="246743"/>
          </a:xfrm>
        </p:spPr>
        <p:txBody>
          <a:bodyPr>
            <a:normAutofit fontScale="90000"/>
          </a:bodyPr>
          <a:lstStyle/>
          <a:p>
            <a:pPr algn="ctr" eaLnBrk="1" hangingPunct="1"/>
            <a:r>
              <a:rPr lang="en-US" altLang="en-US" sz="3200" b="1" dirty="0">
                <a:solidFill>
                  <a:srgbClr val="FF0000"/>
                </a:solidFill>
                <a:latin typeface="Times New Roman" panose="02020603050405020304" pitchFamily="18" charset="0"/>
                <a:cs typeface="Times New Roman" panose="02020603050405020304" pitchFamily="18" charset="0"/>
              </a:rPr>
              <a:t>Some Well Known Early Computers</a:t>
            </a:r>
            <a:r>
              <a:rPr lang="en-US" altLang="en-US" sz="3200" dirty="0">
                <a:solidFill>
                  <a:srgbClr val="FF0000"/>
                </a:solidFill>
                <a:latin typeface="Times New Roman" panose="02020603050405020304" pitchFamily="18" charset="0"/>
                <a:cs typeface="Times New Roman" panose="02020603050405020304" pitchFamily="18" charset="0"/>
              </a:rPr>
              <a:t> </a:t>
            </a:r>
          </a:p>
        </p:txBody>
      </p:sp>
      <p:sp>
        <p:nvSpPr>
          <p:cNvPr id="11267" name="Rectangle 3"/>
          <p:cNvSpPr>
            <a:spLocks noGrp="1" noChangeArrowheads="1"/>
          </p:cNvSpPr>
          <p:nvPr>
            <p:ph type="body" idx="1"/>
          </p:nvPr>
        </p:nvSpPr>
        <p:spPr>
          <a:xfrm>
            <a:off x="0" y="362857"/>
            <a:ext cx="12192000" cy="6618513"/>
          </a:xfrm>
        </p:spPr>
        <p:txBody>
          <a:bodyPr>
            <a:normAutofit fontScale="92500" lnSpcReduction="10000"/>
          </a:bodyPr>
          <a:lstStyle/>
          <a:p>
            <a:pPr algn="just" eaLnBrk="1" hangingPunct="1">
              <a:lnSpc>
                <a:spcPct val="110000"/>
              </a:lnSpc>
              <a:spcBef>
                <a:spcPts val="0"/>
              </a:spcBef>
              <a:buFont typeface="Wingdings" panose="05000000000000000000" pitchFamily="2" charset="2"/>
              <a:buNone/>
            </a:pPr>
            <a:r>
              <a:rPr lang="en-US" altLang="en-US" b="1" dirty="0">
                <a:latin typeface="Times New Roman" panose="02020603050405020304" pitchFamily="18" charset="0"/>
                <a:cs typeface="Times New Roman" panose="02020603050405020304" pitchFamily="18" charset="0"/>
              </a:rPr>
              <a:t>1. THE MARK I COMPUTER (1937-1944)</a:t>
            </a:r>
            <a:endParaRPr lang="en-US" altLang="en-US" dirty="0">
              <a:latin typeface="Times New Roman" panose="02020603050405020304" pitchFamily="18" charset="0"/>
              <a:cs typeface="Times New Roman" panose="02020603050405020304" pitchFamily="18" charset="0"/>
            </a:endParaRPr>
          </a:p>
          <a:p>
            <a:pPr algn="just" eaLnBrk="1" hangingPunct="1">
              <a:lnSpc>
                <a:spcPct val="110000"/>
              </a:lnSpc>
              <a:spcBef>
                <a:spcPts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This was the </a:t>
            </a:r>
            <a:r>
              <a:rPr lang="en-US" altLang="en-US" b="1" dirty="0">
                <a:solidFill>
                  <a:srgbClr val="0000CC"/>
                </a:solidFill>
                <a:latin typeface="Times New Roman" panose="02020603050405020304" pitchFamily="18" charset="0"/>
                <a:cs typeface="Times New Roman" panose="02020603050405020304" pitchFamily="18" charset="0"/>
              </a:rPr>
              <a:t>first fully automatic calculating machine</a:t>
            </a:r>
            <a:r>
              <a:rPr lang="en-US" altLang="en-US" dirty="0">
                <a:latin typeface="Times New Roman" panose="02020603050405020304" pitchFamily="18" charset="0"/>
                <a:cs typeface="Times New Roman" panose="02020603050405020304" pitchFamily="18" charset="0"/>
              </a:rPr>
              <a:t> designed by</a:t>
            </a:r>
            <a:r>
              <a:rPr lang="en-US" altLang="en-US" b="1" dirty="0">
                <a:latin typeface="Times New Roman" panose="02020603050405020304" pitchFamily="18" charset="0"/>
                <a:cs typeface="Times New Roman" panose="02020603050405020304" pitchFamily="18" charset="0"/>
              </a:rPr>
              <a:t> </a:t>
            </a:r>
            <a:r>
              <a:rPr lang="en-US" altLang="en-US" b="1" dirty="0">
                <a:solidFill>
                  <a:srgbClr val="0000CC"/>
                </a:solidFill>
                <a:latin typeface="Times New Roman" panose="02020603050405020304" pitchFamily="18" charset="0"/>
                <a:cs typeface="Times New Roman" panose="02020603050405020304" pitchFamily="18" charset="0"/>
              </a:rPr>
              <a:t>Howard. A. Aiken</a:t>
            </a:r>
            <a:r>
              <a:rPr lang="en-US" altLang="en-US" dirty="0">
                <a:solidFill>
                  <a:srgbClr val="0000CC"/>
                </a:solidFill>
                <a:latin typeface="Times New Roman" panose="02020603050405020304" pitchFamily="18" charset="0"/>
                <a:cs typeface="Times New Roman" panose="02020603050405020304" pitchFamily="18" charset="0"/>
              </a:rPr>
              <a:t> of Harvard University</a:t>
            </a:r>
            <a:r>
              <a:rPr lang="en-US" altLang="en-US" dirty="0">
                <a:latin typeface="Times New Roman" panose="02020603050405020304" pitchFamily="18" charset="0"/>
                <a:cs typeface="Times New Roman" panose="02020603050405020304" pitchFamily="18" charset="0"/>
              </a:rPr>
              <a:t> in collaboration with </a:t>
            </a:r>
            <a:r>
              <a:rPr lang="en-US" altLang="en-US" dirty="0">
                <a:solidFill>
                  <a:srgbClr val="FF0000"/>
                </a:solidFill>
                <a:latin typeface="Times New Roman" panose="02020603050405020304" pitchFamily="18" charset="0"/>
                <a:cs typeface="Times New Roman" panose="02020603050405020304" pitchFamily="18" charset="0"/>
              </a:rPr>
              <a:t>IBM</a:t>
            </a:r>
            <a:r>
              <a:rPr lang="en-US" altLang="en-US" dirty="0">
                <a:latin typeface="Times New Roman" panose="02020603050405020304" pitchFamily="18" charset="0"/>
                <a:cs typeface="Times New Roman" panose="02020603050405020304" pitchFamily="18" charset="0"/>
              </a:rPr>
              <a:t> (International Business Machines) co-operation. </a:t>
            </a:r>
          </a:p>
          <a:p>
            <a:pPr algn="just" eaLnBrk="1" hangingPunct="1">
              <a:lnSpc>
                <a:spcPct val="110000"/>
              </a:lnSpc>
              <a:spcBef>
                <a:spcPts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This entire machine proved to be extremely </a:t>
            </a:r>
            <a:r>
              <a:rPr lang="en-US" altLang="en-US" b="1" i="1" dirty="0">
                <a:solidFill>
                  <a:srgbClr val="6600CC"/>
                </a:solidFill>
                <a:latin typeface="Times New Roman" panose="02020603050405020304" pitchFamily="18" charset="0"/>
                <a:cs typeface="Times New Roman" panose="02020603050405020304" pitchFamily="18" charset="0"/>
              </a:rPr>
              <a:t>reliable, very complex in design, huge in size.</a:t>
            </a:r>
          </a:p>
          <a:p>
            <a:pPr algn="just" eaLnBrk="1" hangingPunct="1">
              <a:lnSpc>
                <a:spcPct val="110000"/>
              </a:lnSpc>
              <a:spcBef>
                <a:spcPts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It was basically an </a:t>
            </a:r>
            <a:r>
              <a:rPr lang="en-US" altLang="en-US" b="1" i="1" dirty="0">
                <a:latin typeface="Times New Roman" panose="02020603050405020304" pitchFamily="18" charset="0"/>
                <a:cs typeface="Times New Roman" panose="02020603050405020304" pitchFamily="18" charset="0"/>
              </a:rPr>
              <a:t>electromechanical device</a:t>
            </a:r>
            <a:r>
              <a:rPr lang="en-US" altLang="en-US" dirty="0">
                <a:latin typeface="Times New Roman" panose="02020603050405020304" pitchFamily="18" charset="0"/>
                <a:cs typeface="Times New Roman" panose="02020603050405020304" pitchFamily="18" charset="0"/>
              </a:rPr>
              <a:t>, since both </a:t>
            </a:r>
            <a:r>
              <a:rPr lang="en-US" altLang="en-US" b="1" i="1" dirty="0">
                <a:latin typeface="Times New Roman" panose="02020603050405020304" pitchFamily="18" charset="0"/>
                <a:cs typeface="Times New Roman" panose="02020603050405020304" pitchFamily="18" charset="0"/>
              </a:rPr>
              <a:t>mechanical</a:t>
            </a:r>
            <a:r>
              <a:rPr lang="en-US" altLang="en-US" dirty="0">
                <a:latin typeface="Times New Roman" panose="02020603050405020304" pitchFamily="18" charset="0"/>
                <a:cs typeface="Times New Roman" panose="02020603050405020304" pitchFamily="18" charset="0"/>
              </a:rPr>
              <a:t> and </a:t>
            </a:r>
            <a:r>
              <a:rPr lang="en-US" altLang="en-US" b="1" i="1" dirty="0">
                <a:solidFill>
                  <a:srgbClr val="0000CC"/>
                </a:solidFill>
                <a:latin typeface="Times New Roman" panose="02020603050405020304" pitchFamily="18" charset="0"/>
                <a:cs typeface="Times New Roman" panose="02020603050405020304" pitchFamily="18" charset="0"/>
              </a:rPr>
              <a:t>electronic components </a:t>
            </a:r>
            <a:r>
              <a:rPr lang="en-US" altLang="en-US" dirty="0">
                <a:latin typeface="Times New Roman" panose="02020603050405020304" pitchFamily="18" charset="0"/>
                <a:cs typeface="Times New Roman" panose="02020603050405020304" pitchFamily="18" charset="0"/>
              </a:rPr>
              <a:t>were used in its design with </a:t>
            </a:r>
            <a:r>
              <a:rPr lang="en-US" altLang="en-US" b="1" i="1" dirty="0">
                <a:solidFill>
                  <a:srgbClr val="3333FF"/>
                </a:solidFill>
                <a:latin typeface="Times New Roman" panose="02020603050405020304" pitchFamily="18" charset="0"/>
                <a:cs typeface="Times New Roman" panose="02020603050405020304" pitchFamily="18" charset="0"/>
              </a:rPr>
              <a:t>3000 electrical switches to control its operation. </a:t>
            </a:r>
          </a:p>
          <a:p>
            <a:pPr algn="just" eaLnBrk="1" hangingPunct="1">
              <a:lnSpc>
                <a:spcPct val="110000"/>
              </a:lnSpc>
              <a:spcBef>
                <a:spcPts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It was approximately </a:t>
            </a:r>
            <a:r>
              <a:rPr lang="en-US" altLang="en-US" dirty="0">
                <a:solidFill>
                  <a:srgbClr val="FF0000"/>
                </a:solidFill>
                <a:latin typeface="Times New Roman" panose="02020603050405020304" pitchFamily="18" charset="0"/>
                <a:cs typeface="Times New Roman" panose="02020603050405020304" pitchFamily="18" charset="0"/>
              </a:rPr>
              <a:t>50 feet long and 8 feet high</a:t>
            </a:r>
            <a:r>
              <a:rPr lang="en-US" altLang="en-US" dirty="0" smtClean="0">
                <a:solidFill>
                  <a:srgbClr val="FF0000"/>
                </a:solidFill>
                <a:latin typeface="Times New Roman" panose="02020603050405020304" pitchFamily="18" charset="0"/>
                <a:cs typeface="Times New Roman" panose="02020603050405020304" pitchFamily="18" charset="0"/>
              </a:rPr>
              <a:t>.</a:t>
            </a:r>
          </a:p>
          <a:p>
            <a:pPr algn="just">
              <a:lnSpc>
                <a:spcPct val="110000"/>
              </a:lnSpc>
              <a:spcBef>
                <a:spcPts val="0"/>
              </a:spcBef>
              <a:buNone/>
            </a:pPr>
            <a:r>
              <a:rPr lang="en-US" altLang="en-US" b="1" dirty="0">
                <a:latin typeface="Times New Roman" panose="02020603050405020304" pitchFamily="18" charset="0"/>
                <a:cs typeface="Times New Roman" panose="02020603050405020304" pitchFamily="18" charset="0"/>
              </a:rPr>
              <a:t>2. ABC (ATANASOFF -BERRY COMPUTER)     [1939-1942]</a:t>
            </a:r>
            <a:endParaRPr lang="en-US" altLang="en-US" dirty="0">
              <a:latin typeface="Times New Roman" panose="02020603050405020304" pitchFamily="18" charset="0"/>
              <a:cs typeface="Times New Roman" panose="02020603050405020304" pitchFamily="18" charset="0"/>
            </a:endParaRPr>
          </a:p>
          <a:p>
            <a:pPr algn="just">
              <a:lnSpc>
                <a:spcPct val="110000"/>
              </a:lnSpc>
              <a:spcBef>
                <a:spcPts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This electronic machine was developed by </a:t>
            </a:r>
            <a:r>
              <a:rPr lang="en-US" altLang="en-US" b="1" dirty="0" err="1">
                <a:solidFill>
                  <a:srgbClr val="FF0000"/>
                </a:solidFill>
                <a:latin typeface="Times New Roman" panose="02020603050405020304" pitchFamily="18" charset="0"/>
                <a:cs typeface="Times New Roman" panose="02020603050405020304" pitchFamily="18" charset="0"/>
              </a:rPr>
              <a:t>Dr.John</a:t>
            </a:r>
            <a:r>
              <a:rPr lang="en-US" altLang="en-US" b="1" dirty="0">
                <a:solidFill>
                  <a:srgbClr val="FF0000"/>
                </a:solidFill>
                <a:latin typeface="Times New Roman" panose="02020603050405020304" pitchFamily="18" charset="0"/>
                <a:cs typeface="Times New Roman" panose="02020603050405020304" pitchFamily="18" charset="0"/>
              </a:rPr>
              <a:t> </a:t>
            </a:r>
            <a:r>
              <a:rPr lang="en-US" altLang="en-US" b="1" dirty="0" err="1">
                <a:solidFill>
                  <a:srgbClr val="FF0000"/>
                </a:solidFill>
                <a:latin typeface="Times New Roman" panose="02020603050405020304" pitchFamily="18" charset="0"/>
                <a:cs typeface="Times New Roman" panose="02020603050405020304" pitchFamily="18" charset="0"/>
              </a:rPr>
              <a:t>Atanasoff</a:t>
            </a:r>
            <a:r>
              <a:rPr lang="en-US" altLang="en-US" dirty="0">
                <a:latin typeface="Times New Roman" panose="02020603050405020304" pitchFamily="18" charset="0"/>
                <a:cs typeface="Times New Roman" panose="02020603050405020304" pitchFamily="18" charset="0"/>
              </a:rPr>
              <a:t> to solve certain </a:t>
            </a:r>
            <a:r>
              <a:rPr lang="en-US" altLang="en-US" dirty="0">
                <a:solidFill>
                  <a:srgbClr val="0000CC"/>
                </a:solidFill>
                <a:latin typeface="Times New Roman" panose="02020603050405020304" pitchFamily="18" charset="0"/>
                <a:cs typeface="Times New Roman" panose="02020603050405020304" pitchFamily="18" charset="0"/>
              </a:rPr>
              <a:t>mathematical equations</a:t>
            </a:r>
            <a:r>
              <a:rPr lang="en-US" altLang="en-US" dirty="0">
                <a:latin typeface="Times New Roman" panose="02020603050405020304" pitchFamily="18" charset="0"/>
                <a:cs typeface="Times New Roman" panose="02020603050405020304" pitchFamily="18" charset="0"/>
              </a:rPr>
              <a:t>. </a:t>
            </a:r>
          </a:p>
          <a:p>
            <a:pPr algn="just">
              <a:lnSpc>
                <a:spcPct val="110000"/>
              </a:lnSpc>
              <a:spcBef>
                <a:spcPts val="0"/>
              </a:spcBef>
              <a:buFont typeface="Wingdings" panose="05000000000000000000" pitchFamily="2" charset="2"/>
              <a:buChar char="§"/>
            </a:pPr>
            <a:r>
              <a:rPr lang="en-US" altLang="en-US" dirty="0">
                <a:solidFill>
                  <a:srgbClr val="0000CC"/>
                </a:solidFill>
                <a:latin typeface="Times New Roman" panose="02020603050405020304" pitchFamily="18" charset="0"/>
                <a:cs typeface="Times New Roman" panose="02020603050405020304" pitchFamily="18" charset="0"/>
              </a:rPr>
              <a:t>Clifford Berry</a:t>
            </a:r>
            <a:r>
              <a:rPr lang="en-US" altLang="en-US" dirty="0">
                <a:latin typeface="Times New Roman" panose="02020603050405020304" pitchFamily="18" charset="0"/>
                <a:cs typeface="Times New Roman" panose="02020603050405020304" pitchFamily="18" charset="0"/>
              </a:rPr>
              <a:t> , assistant of John </a:t>
            </a:r>
            <a:r>
              <a:rPr lang="en-US" altLang="en-US" dirty="0" err="1">
                <a:latin typeface="Times New Roman" panose="02020603050405020304" pitchFamily="18" charset="0"/>
                <a:cs typeface="Times New Roman" panose="02020603050405020304" pitchFamily="18" charset="0"/>
              </a:rPr>
              <a:t>Atanasoff</a:t>
            </a:r>
            <a:r>
              <a:rPr lang="en-US" altLang="en-US" dirty="0">
                <a:latin typeface="Times New Roman" panose="02020603050405020304" pitchFamily="18" charset="0"/>
                <a:cs typeface="Times New Roman" panose="02020603050405020304" pitchFamily="18" charset="0"/>
              </a:rPr>
              <a:t> also contributed a lot towards ABC’s development. </a:t>
            </a:r>
          </a:p>
          <a:p>
            <a:pPr algn="just">
              <a:lnSpc>
                <a:spcPct val="110000"/>
              </a:lnSpc>
              <a:spcBef>
                <a:spcPts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It used 45 vacuum tubes, for internal logic and capacitors for storage.</a:t>
            </a:r>
          </a:p>
          <a:p>
            <a:pPr algn="just" eaLnBrk="1" hangingPunct="1">
              <a:lnSpc>
                <a:spcPct val="110000"/>
              </a:lnSpc>
              <a:spcBef>
                <a:spcPts val="0"/>
              </a:spcBef>
              <a:buFont typeface="Wingdings" panose="05000000000000000000" pitchFamily="2" charset="2"/>
              <a:buChar char="§"/>
            </a:pPr>
            <a:endParaRPr lang="en-US" alt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0628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773148092"/>
              </p:ext>
            </p:extLst>
          </p:nvPr>
        </p:nvGraphicFramePr>
        <p:xfrm>
          <a:off x="0" y="0"/>
          <a:ext cx="12192000" cy="7340958"/>
        </p:xfrm>
        <a:graphic>
          <a:graphicData uri="http://schemas.openxmlformats.org/drawingml/2006/table">
            <a:tbl>
              <a:tblPr firstRow="1" bandRow="1">
                <a:tableStyleId>{5C22544A-7EE6-4342-B048-85BDC9FD1C3A}</a:tableStyleId>
              </a:tblPr>
              <a:tblGrid>
                <a:gridCol w="624114">
                  <a:extLst>
                    <a:ext uri="{9D8B030D-6E8A-4147-A177-3AD203B41FA5}">
                      <a16:colId xmlns:a16="http://schemas.microsoft.com/office/drawing/2014/main" val="51308462"/>
                    </a:ext>
                  </a:extLst>
                </a:gridCol>
                <a:gridCol w="11567886">
                  <a:extLst>
                    <a:ext uri="{9D8B030D-6E8A-4147-A177-3AD203B41FA5}">
                      <a16:colId xmlns:a16="http://schemas.microsoft.com/office/drawing/2014/main" val="3599946503"/>
                    </a:ext>
                  </a:extLst>
                </a:gridCol>
              </a:tblGrid>
              <a:tr h="482958">
                <a:tc>
                  <a:txBody>
                    <a:bodyPr/>
                    <a:lstStyle/>
                    <a:p>
                      <a:pPr algn="just"/>
                      <a:endParaRPr lang="en-US" sz="24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anose="02020603050405020304" pitchFamily="18" charset="0"/>
                          <a:cs typeface="Times New Roman" panose="02020603050405020304" pitchFamily="18" charset="0"/>
                        </a:rPr>
                        <a:t>Course Content</a:t>
                      </a:r>
                    </a:p>
                  </a:txBody>
                  <a:tcPr/>
                </a:tc>
                <a:extLst>
                  <a:ext uri="{0D108BD9-81ED-4DB2-BD59-A6C34878D82A}">
                    <a16:rowId xmlns:a16="http://schemas.microsoft.com/office/drawing/2014/main" val="3618638987"/>
                  </a:ext>
                </a:extLst>
              </a:tr>
              <a:tr h="6375042">
                <a:tc>
                  <a:txBody>
                    <a:bodyPr/>
                    <a:lstStyle/>
                    <a:p>
                      <a:pPr algn="just"/>
                      <a:endParaRPr lang="en-US" sz="2400" dirty="0" smtClean="0">
                        <a:latin typeface="Times New Roman" panose="02020603050405020304" pitchFamily="18" charset="0"/>
                        <a:cs typeface="Times New Roman" panose="02020603050405020304" pitchFamily="18" charset="0"/>
                      </a:endParaRPr>
                    </a:p>
                  </a:txBody>
                  <a:tcPr/>
                </a:tc>
                <a:tc>
                  <a:txBody>
                    <a:bodyPr/>
                    <a:lstStyle/>
                    <a:p>
                      <a:pPr lvl="0" algn="just">
                        <a:lnSpc>
                          <a:spcPct val="100000"/>
                        </a:lnSpc>
                        <a:spcBef>
                          <a:spcPts val="0"/>
                        </a:spcBef>
                      </a:pPr>
                      <a:r>
                        <a:rPr lang="en-US" sz="2800" b="1" dirty="0" smtClean="0">
                          <a:solidFill>
                            <a:srgbClr val="FF0000"/>
                          </a:solidFill>
                          <a:effectLst/>
                          <a:latin typeface="Times New Roman" panose="02020603050405020304" pitchFamily="18" charset="0"/>
                          <a:cs typeface="Times New Roman" panose="02020603050405020304" pitchFamily="18" charset="0"/>
                        </a:rPr>
                        <a:t>UNIT ONE: OVERVEIW OF COMPUTER SYSTEM</a:t>
                      </a:r>
                    </a:p>
                    <a:p>
                      <a:pPr lvl="0" algn="just">
                        <a:lnSpc>
                          <a:spcPct val="100000"/>
                        </a:lnSpc>
                        <a:spcBef>
                          <a:spcPts val="0"/>
                        </a:spcBef>
                      </a:pPr>
                      <a:r>
                        <a:rPr lang="en-US" sz="2800" b="0" dirty="0" smtClean="0">
                          <a:solidFill>
                            <a:schemeClr val="tx1"/>
                          </a:solidFill>
                          <a:effectLst/>
                          <a:latin typeface="Times New Roman" panose="02020603050405020304" pitchFamily="18" charset="0"/>
                          <a:cs typeface="Times New Roman" panose="02020603050405020304" pitchFamily="18" charset="0"/>
                        </a:rPr>
                        <a:t>1.</a:t>
                      </a:r>
                      <a:r>
                        <a:rPr lang="en-US" sz="2800" b="0" baseline="0" dirty="0" smtClean="0">
                          <a:solidFill>
                            <a:schemeClr val="tx1"/>
                          </a:solidFill>
                          <a:effectLst/>
                          <a:latin typeface="Times New Roman" panose="02020603050405020304" pitchFamily="18" charset="0"/>
                          <a:cs typeface="Times New Roman" panose="02020603050405020304" pitchFamily="18" charset="0"/>
                        </a:rPr>
                        <a:t>1 </a:t>
                      </a:r>
                      <a:r>
                        <a:rPr lang="en-US" sz="2800" kern="1200" dirty="0" smtClean="0">
                          <a:solidFill>
                            <a:schemeClr val="dk1"/>
                          </a:solidFill>
                          <a:effectLst/>
                          <a:latin typeface="Times New Roman" panose="02020603050405020304" pitchFamily="18" charset="0"/>
                          <a:ea typeface="+mn-ea"/>
                          <a:cs typeface="Times New Roman" panose="02020603050405020304" pitchFamily="18" charset="0"/>
                        </a:rPr>
                        <a:t>Overview of Computer Science </a:t>
                      </a:r>
                    </a:p>
                    <a:p>
                      <a:pPr marL="800100" lvl="1" indent="-342900" algn="just">
                        <a:lnSpc>
                          <a:spcPct val="100000"/>
                        </a:lnSpc>
                        <a:spcBef>
                          <a:spcPts val="0"/>
                        </a:spcBef>
                        <a:buFont typeface="Wingdings" panose="05000000000000000000" pitchFamily="2" charset="2"/>
                        <a:buChar char="§"/>
                      </a:pPr>
                      <a:r>
                        <a:rPr lang="en-US" sz="2800" dirty="0" smtClean="0">
                          <a:effectLst/>
                          <a:latin typeface="Times New Roman" panose="02020603050405020304" pitchFamily="18" charset="0"/>
                          <a:cs typeface="Times New Roman" panose="02020603050405020304" pitchFamily="18" charset="0"/>
                        </a:rPr>
                        <a:t>Definition of</a:t>
                      </a:r>
                      <a:r>
                        <a:rPr lang="en-US" sz="2800" baseline="0" dirty="0" smtClean="0">
                          <a:effectLst/>
                          <a:latin typeface="Times New Roman" panose="02020603050405020304" pitchFamily="18" charset="0"/>
                          <a:cs typeface="Times New Roman" panose="02020603050405020304" pitchFamily="18" charset="0"/>
                        </a:rPr>
                        <a:t> </a:t>
                      </a:r>
                      <a:r>
                        <a:rPr lang="en-US" sz="2800" dirty="0" smtClean="0">
                          <a:effectLst/>
                          <a:latin typeface="Times New Roman" panose="02020603050405020304" pitchFamily="18" charset="0"/>
                          <a:cs typeface="Times New Roman" panose="02020603050405020304" pitchFamily="18" charset="0"/>
                        </a:rPr>
                        <a:t>Computer Science </a:t>
                      </a:r>
                    </a:p>
                    <a:p>
                      <a:pPr marL="800100" lvl="1" indent="-342900" algn="just">
                        <a:lnSpc>
                          <a:spcPct val="100000"/>
                        </a:lnSpc>
                        <a:spcBef>
                          <a:spcPts val="0"/>
                        </a:spcBef>
                        <a:buFont typeface="Wingdings" panose="05000000000000000000" pitchFamily="2" charset="2"/>
                        <a:buChar char="§"/>
                      </a:pPr>
                      <a:r>
                        <a:rPr lang="en-US" sz="2800" dirty="0" smtClean="0">
                          <a:effectLst/>
                          <a:latin typeface="Times New Roman" panose="02020603050405020304" pitchFamily="18" charset="0"/>
                          <a:cs typeface="Times New Roman" panose="02020603050405020304" pitchFamily="18" charset="0"/>
                        </a:rPr>
                        <a:t>Application of Computer Science</a:t>
                      </a:r>
                    </a:p>
                    <a:p>
                      <a:pPr marL="800100" lvl="1" indent="-342900" algn="just">
                        <a:lnSpc>
                          <a:spcPct val="100000"/>
                        </a:lnSpc>
                        <a:spcBef>
                          <a:spcPts val="0"/>
                        </a:spcBef>
                        <a:buFont typeface="Wingdings" panose="05000000000000000000" pitchFamily="2" charset="2"/>
                        <a:buChar char="§"/>
                      </a:pPr>
                      <a:r>
                        <a:rPr lang="en-US" sz="2800" dirty="0" smtClean="0">
                          <a:effectLst/>
                          <a:latin typeface="Times New Roman" panose="02020603050405020304" pitchFamily="18" charset="0"/>
                          <a:cs typeface="Times New Roman" panose="02020603050405020304" pitchFamily="18" charset="0"/>
                        </a:rPr>
                        <a:t>Sub-disciplines of Computer Science </a:t>
                      </a:r>
                    </a:p>
                    <a:p>
                      <a:pPr marL="800100" marR="0" lvl="1"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2800" dirty="0" smtClean="0">
                          <a:effectLst/>
                          <a:latin typeface="Times New Roman" panose="02020603050405020304" pitchFamily="18" charset="0"/>
                          <a:cs typeface="Times New Roman" panose="02020603050405020304" pitchFamily="18" charset="0"/>
                        </a:rPr>
                        <a:t>Introduction to Information and Communication Technology </a:t>
                      </a:r>
                      <a:endParaRPr lang="en-GB" sz="2800" dirty="0" smtClean="0">
                        <a:effectLst/>
                        <a:latin typeface="Times New Roman" panose="02020603050405020304" pitchFamily="18" charset="0"/>
                        <a:cs typeface="Times New Roman" panose="02020603050405020304" pitchFamily="18" charset="0"/>
                      </a:endParaRPr>
                    </a:p>
                    <a:p>
                      <a:pPr marL="800100" lvl="1" indent="-342900" algn="just">
                        <a:lnSpc>
                          <a:spcPct val="100000"/>
                        </a:lnSpc>
                        <a:spcBef>
                          <a:spcPts val="0"/>
                        </a:spcBef>
                        <a:buFont typeface="Wingdings" panose="05000000000000000000" pitchFamily="2" charset="2"/>
                        <a:buChar char="§"/>
                      </a:pPr>
                      <a:r>
                        <a:rPr lang="en-US" sz="2800" dirty="0" smtClean="0">
                          <a:effectLst/>
                          <a:latin typeface="Times New Roman" panose="02020603050405020304" pitchFamily="18" charset="0"/>
                          <a:cs typeface="Times New Roman" panose="02020603050405020304" pitchFamily="18" charset="0"/>
                        </a:rPr>
                        <a:t>What</a:t>
                      </a:r>
                      <a:r>
                        <a:rPr lang="en-US" sz="2800" baseline="0" dirty="0" smtClean="0">
                          <a:effectLst/>
                          <a:latin typeface="Times New Roman" panose="02020603050405020304" pitchFamily="18" charset="0"/>
                          <a:cs typeface="Times New Roman" panose="02020603050405020304" pitchFamily="18" charset="0"/>
                        </a:rPr>
                        <a:t> is </a:t>
                      </a:r>
                      <a:r>
                        <a:rPr lang="en-US" sz="2800" dirty="0" smtClean="0">
                          <a:effectLst/>
                          <a:latin typeface="Times New Roman" panose="02020603050405020304" pitchFamily="18" charset="0"/>
                          <a:cs typeface="Times New Roman" panose="02020603050405020304" pitchFamily="18" charset="0"/>
                        </a:rPr>
                        <a:t>Computer</a:t>
                      </a:r>
                      <a:endParaRPr lang="en-GB" sz="2800" dirty="0" smtClean="0">
                        <a:effectLst/>
                        <a:latin typeface="Times New Roman" panose="02020603050405020304" pitchFamily="18" charset="0"/>
                        <a:cs typeface="Times New Roman" panose="02020603050405020304" pitchFamily="18" charset="0"/>
                      </a:endParaRPr>
                    </a:p>
                    <a:p>
                      <a:pPr marL="800100" lvl="1" indent="-342900" algn="just">
                        <a:lnSpc>
                          <a:spcPct val="100000"/>
                        </a:lnSpc>
                        <a:spcBef>
                          <a:spcPts val="0"/>
                        </a:spcBef>
                        <a:buFont typeface="Wingdings" panose="05000000000000000000" pitchFamily="2" charset="2"/>
                        <a:buChar char="§"/>
                      </a:pPr>
                      <a:r>
                        <a:rPr lang="en-US" sz="2800" dirty="0" smtClean="0">
                          <a:effectLst/>
                          <a:latin typeface="Times New Roman" panose="02020603050405020304" pitchFamily="18" charset="0"/>
                          <a:cs typeface="Times New Roman" panose="02020603050405020304" pitchFamily="18" charset="0"/>
                        </a:rPr>
                        <a:t>Characteristics of computers </a:t>
                      </a:r>
                      <a:endParaRPr lang="en-GB" sz="2800" dirty="0" smtClean="0">
                        <a:effectLst/>
                        <a:latin typeface="Times New Roman" panose="02020603050405020304" pitchFamily="18" charset="0"/>
                        <a:cs typeface="Times New Roman" panose="02020603050405020304" pitchFamily="18" charset="0"/>
                      </a:endParaRPr>
                    </a:p>
                    <a:p>
                      <a:pPr algn="just">
                        <a:lnSpc>
                          <a:spcPct val="100000"/>
                        </a:lnSpc>
                        <a:spcBef>
                          <a:spcPts val="0"/>
                        </a:spcBef>
                      </a:pPr>
                      <a:r>
                        <a:rPr lang="en-US" sz="2800" kern="1200" dirty="0" smtClean="0">
                          <a:solidFill>
                            <a:schemeClr val="dk1"/>
                          </a:solidFill>
                          <a:effectLst/>
                          <a:latin typeface="Times New Roman" panose="02020603050405020304" pitchFamily="18" charset="0"/>
                          <a:ea typeface="+mn-ea"/>
                          <a:cs typeface="Times New Roman" panose="02020603050405020304" pitchFamily="18" charset="0"/>
                        </a:rPr>
                        <a:t>1.2</a:t>
                      </a:r>
                      <a:r>
                        <a:rPr lang="en-US" sz="2800" kern="1200" baseline="0" dirty="0" smtClean="0">
                          <a:solidFill>
                            <a:schemeClr val="dk1"/>
                          </a:solidFill>
                          <a:effectLst/>
                          <a:latin typeface="Times New Roman" panose="02020603050405020304" pitchFamily="18" charset="0"/>
                          <a:ea typeface="+mn-ea"/>
                          <a:cs typeface="Times New Roman" panose="02020603050405020304" pitchFamily="18" charset="0"/>
                        </a:rPr>
                        <a:t> Types of Computers</a:t>
                      </a:r>
                      <a:endParaRPr lang="en-GB" sz="28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342900" indent="-342900" algn="just">
                        <a:lnSpc>
                          <a:spcPct val="100000"/>
                        </a:lnSpc>
                        <a:spcBef>
                          <a:spcPts val="0"/>
                        </a:spcBef>
                        <a:buFont typeface="Wingdings" panose="05000000000000000000" pitchFamily="2" charset="2"/>
                        <a:buChar char="§"/>
                      </a:pPr>
                      <a:r>
                        <a:rPr lang="en-US" sz="2800" kern="1200" dirty="0" smtClean="0">
                          <a:solidFill>
                            <a:schemeClr val="dk1"/>
                          </a:solidFill>
                          <a:effectLst/>
                          <a:latin typeface="Times New Roman" panose="02020603050405020304" pitchFamily="18" charset="0"/>
                          <a:ea typeface="+mn-ea"/>
                          <a:cs typeface="Times New Roman" panose="02020603050405020304" pitchFamily="18" charset="0"/>
                        </a:rPr>
                        <a:t>Analog, digital, special purpose, general purpose</a:t>
                      </a:r>
                      <a:endParaRPr lang="en-GB" sz="28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342900" indent="-342900" algn="just">
                        <a:lnSpc>
                          <a:spcPct val="100000"/>
                        </a:lnSpc>
                        <a:spcBef>
                          <a:spcPts val="0"/>
                        </a:spcBef>
                        <a:buFont typeface="Wingdings" panose="05000000000000000000" pitchFamily="2" charset="2"/>
                        <a:buChar char="§"/>
                      </a:pPr>
                      <a:r>
                        <a:rPr lang="en-US" sz="2800" kern="1200" dirty="0" smtClean="0">
                          <a:solidFill>
                            <a:schemeClr val="dk1"/>
                          </a:solidFill>
                          <a:effectLst/>
                          <a:latin typeface="Times New Roman" panose="02020603050405020304" pitchFamily="18" charset="0"/>
                          <a:ea typeface="+mn-ea"/>
                          <a:cs typeface="Times New Roman" panose="02020603050405020304" pitchFamily="18" charset="0"/>
                        </a:rPr>
                        <a:t>Super computers, mainframe computers, minicomputers, microcomputers (desktop, laptop or notebook, PDA or palmtop, handheld)</a:t>
                      </a:r>
                      <a:endParaRPr lang="en-GB" sz="28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0" indent="0" algn="just">
                        <a:lnSpc>
                          <a:spcPct val="100000"/>
                        </a:lnSpc>
                        <a:spcBef>
                          <a:spcPts val="0"/>
                        </a:spcBef>
                        <a:buFont typeface="Wingdings" panose="05000000000000000000" pitchFamily="2" charset="2"/>
                        <a:buNone/>
                      </a:pPr>
                      <a:r>
                        <a:rPr lang="en-GB" sz="2800" kern="1200" dirty="0" smtClean="0">
                          <a:solidFill>
                            <a:schemeClr val="dk1"/>
                          </a:solidFill>
                          <a:effectLst/>
                          <a:latin typeface="Times New Roman" panose="02020603050405020304" pitchFamily="18" charset="0"/>
                          <a:ea typeface="+mn-ea"/>
                          <a:cs typeface="Times New Roman" panose="02020603050405020304" pitchFamily="18" charset="0"/>
                        </a:rPr>
                        <a:t>1.3</a:t>
                      </a:r>
                      <a:r>
                        <a:rPr lang="en-GB" sz="2800"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800" kern="1200" dirty="0" smtClean="0">
                          <a:solidFill>
                            <a:schemeClr val="dk1"/>
                          </a:solidFill>
                          <a:effectLst/>
                          <a:latin typeface="Times New Roman" panose="02020603050405020304" pitchFamily="18" charset="0"/>
                          <a:ea typeface="+mn-ea"/>
                          <a:cs typeface="Times New Roman" panose="02020603050405020304" pitchFamily="18" charset="0"/>
                        </a:rPr>
                        <a:t>Applications of computers (2 hours)</a:t>
                      </a:r>
                    </a:p>
                    <a:p>
                      <a:pPr marL="0" indent="0" algn="just">
                        <a:lnSpc>
                          <a:spcPct val="100000"/>
                        </a:lnSpc>
                        <a:spcBef>
                          <a:spcPts val="0"/>
                        </a:spcBef>
                        <a:buFont typeface="Wingdings" panose="05000000000000000000" pitchFamily="2" charset="2"/>
                        <a:buNone/>
                      </a:pPr>
                      <a:r>
                        <a:rPr lang="en-US" sz="2800" kern="1200" dirty="0" smtClean="0">
                          <a:solidFill>
                            <a:schemeClr val="dk1"/>
                          </a:solidFill>
                          <a:effectLst/>
                          <a:latin typeface="Times New Roman" panose="02020603050405020304" pitchFamily="18" charset="0"/>
                          <a:ea typeface="+mn-ea"/>
                          <a:cs typeface="Times New Roman" panose="02020603050405020304" pitchFamily="18" charset="0"/>
                        </a:rPr>
                        <a:t>1.4</a:t>
                      </a:r>
                      <a:r>
                        <a:rPr lang="en-US" sz="2800"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800" dirty="0" smtClean="0">
                          <a:effectLst/>
                          <a:latin typeface="Times New Roman" panose="02020603050405020304" pitchFamily="18" charset="0"/>
                          <a:cs typeface="Times New Roman" panose="02020603050405020304" pitchFamily="18" charset="0"/>
                        </a:rPr>
                        <a:t>Development of computers </a:t>
                      </a:r>
                      <a:endParaRPr lang="en-GB" sz="2800" dirty="0" smtClean="0">
                        <a:effectLst/>
                        <a:latin typeface="Times New Roman" panose="02020603050405020304" pitchFamily="18" charset="0"/>
                        <a:cs typeface="Times New Roman" panose="02020603050405020304" pitchFamily="18" charset="0"/>
                      </a:endParaRPr>
                    </a:p>
                    <a:p>
                      <a:pPr marL="0" indent="0" algn="just">
                        <a:lnSpc>
                          <a:spcPct val="100000"/>
                        </a:lnSpc>
                        <a:spcBef>
                          <a:spcPts val="0"/>
                        </a:spcBef>
                        <a:buFont typeface="Wingdings" panose="05000000000000000000" pitchFamily="2" charset="2"/>
                        <a:buNone/>
                      </a:pPr>
                      <a:r>
                        <a:rPr lang="en-GB" sz="2800" dirty="0" smtClean="0">
                          <a:effectLst/>
                          <a:latin typeface="Times New Roman" panose="02020603050405020304" pitchFamily="18" charset="0"/>
                          <a:cs typeface="Times New Roman" panose="02020603050405020304" pitchFamily="18" charset="0"/>
                        </a:rPr>
                        <a:t>1.5</a:t>
                      </a:r>
                      <a:r>
                        <a:rPr lang="en-GB" sz="2800" baseline="0" dirty="0" smtClean="0">
                          <a:effectLst/>
                          <a:latin typeface="Times New Roman" panose="02020603050405020304" pitchFamily="18" charset="0"/>
                          <a:cs typeface="Times New Roman" panose="02020603050405020304" pitchFamily="18" charset="0"/>
                        </a:rPr>
                        <a:t> </a:t>
                      </a:r>
                      <a:r>
                        <a:rPr lang="en-US" sz="2800" dirty="0" smtClean="0">
                          <a:effectLst/>
                          <a:latin typeface="Times New Roman" panose="02020603050405020304" pitchFamily="18" charset="0"/>
                          <a:cs typeface="Times New Roman" panose="02020603050405020304" pitchFamily="18" charset="0"/>
                        </a:rPr>
                        <a:t>Generations of computers </a:t>
                      </a:r>
                      <a:endParaRPr lang="en-GB" sz="2800" dirty="0" smtClean="0">
                        <a:effectLst/>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lang="en-US" sz="240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41473278"/>
                  </a:ext>
                </a:extLst>
              </a:tr>
            </a:tbl>
          </a:graphicData>
        </a:graphic>
      </p:graphicFrame>
      <p:sp>
        <p:nvSpPr>
          <p:cNvPr id="2" name="Slide Number Placeholder 1"/>
          <p:cNvSpPr>
            <a:spLocks noGrp="1"/>
          </p:cNvSpPr>
          <p:nvPr>
            <p:ph type="sldNum" sz="quarter" idx="12"/>
          </p:nvPr>
        </p:nvSpPr>
        <p:spPr/>
        <p:txBody>
          <a:bodyPr/>
          <a:lstStyle/>
          <a:p>
            <a:fld id="{C0D7690D-E1B4-4256-AE84-1A1980F77980}" type="slidenum">
              <a:rPr lang="en-US" smtClean="0"/>
              <a:t>5</a:t>
            </a:fld>
            <a:endParaRPr lang="en-US"/>
          </a:p>
        </p:txBody>
      </p:sp>
    </p:spTree>
    <p:extLst>
      <p:ext uri="{BB962C8B-B14F-4D97-AF65-F5344CB8AC3E}">
        <p14:creationId xmlns:p14="http://schemas.microsoft.com/office/powerpoint/2010/main" val="217859460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a:xfrm>
            <a:off x="0" y="0"/>
            <a:ext cx="12192000" cy="6858000"/>
          </a:xfrm>
        </p:spPr>
        <p:txBody>
          <a:bodyPr>
            <a:normAutofit fontScale="92500" lnSpcReduction="10000"/>
          </a:bodyPr>
          <a:lstStyle/>
          <a:p>
            <a:pPr algn="just" eaLnBrk="1" hangingPunct="1">
              <a:lnSpc>
                <a:spcPct val="110000"/>
              </a:lnSpc>
              <a:spcBef>
                <a:spcPts val="0"/>
              </a:spcBef>
              <a:buFont typeface="Wingdings" panose="05000000000000000000" pitchFamily="2" charset="2"/>
              <a:buNone/>
            </a:pPr>
            <a:r>
              <a:rPr lang="en-US" altLang="en-US" sz="3300" b="1" dirty="0">
                <a:latin typeface="Times New Roman" panose="02020603050405020304" pitchFamily="18" charset="0"/>
                <a:cs typeface="Times New Roman" panose="02020603050405020304" pitchFamily="18" charset="0"/>
              </a:rPr>
              <a:t>3. The ENIAC [1943-1946]</a:t>
            </a:r>
            <a:endParaRPr lang="en-US" altLang="en-US" sz="3300" dirty="0">
              <a:latin typeface="Times New Roman" panose="02020603050405020304" pitchFamily="18" charset="0"/>
              <a:cs typeface="Times New Roman" panose="02020603050405020304" pitchFamily="18" charset="0"/>
            </a:endParaRPr>
          </a:p>
          <a:p>
            <a:pPr algn="just" eaLnBrk="1" hangingPunct="1">
              <a:lnSpc>
                <a:spcPct val="110000"/>
              </a:lnSpc>
              <a:spcBef>
                <a:spcPts val="0"/>
              </a:spcBef>
              <a:buFont typeface="Wingdings" panose="05000000000000000000" pitchFamily="2" charset="2"/>
              <a:buChar char="§"/>
            </a:pPr>
            <a:r>
              <a:rPr lang="en-US" altLang="en-US" sz="3300" dirty="0">
                <a:latin typeface="Times New Roman" panose="02020603050405020304" pitchFamily="18" charset="0"/>
                <a:cs typeface="Times New Roman" panose="02020603050405020304" pitchFamily="18" charset="0"/>
              </a:rPr>
              <a:t>The </a:t>
            </a:r>
            <a:r>
              <a:rPr lang="en-US" altLang="en-US" sz="3300" b="1" dirty="0">
                <a:latin typeface="Times New Roman" panose="02020603050405020304" pitchFamily="18" charset="0"/>
                <a:cs typeface="Times New Roman" panose="02020603050405020304" pitchFamily="18" charset="0"/>
              </a:rPr>
              <a:t>Electronic Numerical Integrator And Calculator</a:t>
            </a:r>
            <a:r>
              <a:rPr lang="en-US" altLang="en-US" sz="3300" dirty="0">
                <a:latin typeface="Times New Roman" panose="02020603050405020304" pitchFamily="18" charset="0"/>
                <a:cs typeface="Times New Roman" panose="02020603050405020304" pitchFamily="18" charset="0"/>
              </a:rPr>
              <a:t> (ENIAC) was the </a:t>
            </a:r>
            <a:r>
              <a:rPr lang="en-US" altLang="en-US" sz="3300" b="1" dirty="0">
                <a:solidFill>
                  <a:srgbClr val="0000CC"/>
                </a:solidFill>
                <a:latin typeface="Times New Roman" panose="02020603050405020304" pitchFamily="18" charset="0"/>
                <a:cs typeface="Times New Roman" panose="02020603050405020304" pitchFamily="18" charset="0"/>
              </a:rPr>
              <a:t>first all electronic computer</a:t>
            </a:r>
            <a:r>
              <a:rPr lang="en-US" altLang="en-US" sz="3300" dirty="0">
                <a:solidFill>
                  <a:srgbClr val="0000CC"/>
                </a:solidFill>
                <a:latin typeface="Times New Roman" panose="02020603050405020304" pitchFamily="18" charset="0"/>
                <a:cs typeface="Times New Roman" panose="02020603050405020304" pitchFamily="18" charset="0"/>
              </a:rPr>
              <a:t>. </a:t>
            </a:r>
          </a:p>
          <a:p>
            <a:pPr algn="just" eaLnBrk="1" hangingPunct="1">
              <a:lnSpc>
                <a:spcPct val="110000"/>
              </a:lnSpc>
              <a:spcBef>
                <a:spcPts val="0"/>
              </a:spcBef>
              <a:buFont typeface="Wingdings" panose="05000000000000000000" pitchFamily="2" charset="2"/>
              <a:buChar char="§"/>
            </a:pPr>
            <a:r>
              <a:rPr lang="en-US" altLang="en-US" sz="3300" dirty="0">
                <a:latin typeface="Times New Roman" panose="02020603050405020304" pitchFamily="18" charset="0"/>
                <a:cs typeface="Times New Roman" panose="02020603050405020304" pitchFamily="18" charset="0"/>
              </a:rPr>
              <a:t>It was developed at </a:t>
            </a:r>
            <a:r>
              <a:rPr lang="en-US" altLang="en-US" sz="3300" dirty="0">
                <a:solidFill>
                  <a:srgbClr val="FF0000"/>
                </a:solidFill>
                <a:latin typeface="Times New Roman" panose="02020603050405020304" pitchFamily="18" charset="0"/>
                <a:cs typeface="Times New Roman" panose="02020603050405020304" pitchFamily="18" charset="0"/>
              </a:rPr>
              <a:t>Moore School of Engineering of the Pennsylvania, USA</a:t>
            </a:r>
            <a:r>
              <a:rPr lang="en-US" altLang="en-US" sz="3300" dirty="0">
                <a:latin typeface="Times New Roman" panose="02020603050405020304" pitchFamily="18" charset="0"/>
                <a:cs typeface="Times New Roman" panose="02020603050405020304" pitchFamily="18" charset="0"/>
              </a:rPr>
              <a:t> by a team led by professors </a:t>
            </a:r>
            <a:r>
              <a:rPr lang="en-US" altLang="en-US" sz="3300" b="1" dirty="0" err="1">
                <a:latin typeface="Times New Roman" panose="02020603050405020304" pitchFamily="18" charset="0"/>
                <a:cs typeface="Times New Roman" panose="02020603050405020304" pitchFamily="18" charset="0"/>
              </a:rPr>
              <a:t>J.Presper</a:t>
            </a:r>
            <a:r>
              <a:rPr lang="en-US" altLang="en-US" sz="3300" b="1" dirty="0">
                <a:latin typeface="Times New Roman" panose="02020603050405020304" pitchFamily="18" charset="0"/>
                <a:cs typeface="Times New Roman" panose="02020603050405020304" pitchFamily="18" charset="0"/>
              </a:rPr>
              <a:t> Eckert, and John </a:t>
            </a:r>
            <a:r>
              <a:rPr lang="en-US" altLang="en-US" sz="3300" b="1" dirty="0" err="1">
                <a:latin typeface="Times New Roman" panose="02020603050405020304" pitchFamily="18" charset="0"/>
                <a:cs typeface="Times New Roman" panose="02020603050405020304" pitchFamily="18" charset="0"/>
              </a:rPr>
              <a:t>Mauchly</a:t>
            </a:r>
            <a:r>
              <a:rPr lang="en-US" altLang="en-US" sz="3300" b="1" dirty="0">
                <a:latin typeface="Times New Roman" panose="02020603050405020304" pitchFamily="18" charset="0"/>
                <a:cs typeface="Times New Roman" panose="02020603050405020304" pitchFamily="18" charset="0"/>
              </a:rPr>
              <a:t>.</a:t>
            </a:r>
            <a:r>
              <a:rPr lang="en-US" altLang="en-US" sz="3300" dirty="0">
                <a:latin typeface="Times New Roman" panose="02020603050405020304" pitchFamily="18" charset="0"/>
                <a:cs typeface="Times New Roman" panose="02020603050405020304" pitchFamily="18" charset="0"/>
              </a:rPr>
              <a:t> </a:t>
            </a:r>
          </a:p>
          <a:p>
            <a:pPr algn="just" eaLnBrk="1" hangingPunct="1">
              <a:lnSpc>
                <a:spcPct val="110000"/>
              </a:lnSpc>
              <a:spcBef>
                <a:spcPts val="0"/>
              </a:spcBef>
              <a:buFont typeface="Wingdings" panose="05000000000000000000" pitchFamily="2" charset="2"/>
              <a:buChar char="§"/>
            </a:pPr>
            <a:r>
              <a:rPr lang="en-US" altLang="en-US" sz="3300" dirty="0">
                <a:latin typeface="Times New Roman" panose="02020603050405020304" pitchFamily="18" charset="0"/>
                <a:cs typeface="Times New Roman" panose="02020603050405020304" pitchFamily="18" charset="0"/>
              </a:rPr>
              <a:t>ENIAC was developed as a result of </a:t>
            </a:r>
            <a:r>
              <a:rPr lang="en-US" altLang="en-US" sz="3300" b="1" i="1" dirty="0">
                <a:solidFill>
                  <a:srgbClr val="3333FF"/>
                </a:solidFill>
                <a:latin typeface="Times New Roman" panose="02020603050405020304" pitchFamily="18" charset="0"/>
                <a:cs typeface="Times New Roman" panose="02020603050405020304" pitchFamily="18" charset="0"/>
              </a:rPr>
              <a:t>military need. </a:t>
            </a:r>
          </a:p>
          <a:p>
            <a:pPr algn="just" eaLnBrk="1" hangingPunct="1">
              <a:lnSpc>
                <a:spcPct val="110000"/>
              </a:lnSpc>
              <a:spcBef>
                <a:spcPts val="0"/>
              </a:spcBef>
              <a:buFont typeface="Wingdings" panose="05000000000000000000" pitchFamily="2" charset="2"/>
              <a:buChar char="§"/>
            </a:pPr>
            <a:r>
              <a:rPr lang="en-US" altLang="en-US" sz="3300" dirty="0">
                <a:latin typeface="Times New Roman" panose="02020603050405020304" pitchFamily="18" charset="0"/>
                <a:cs typeface="Times New Roman" panose="02020603050405020304" pitchFamily="18" charset="0"/>
              </a:rPr>
              <a:t>It took up the wall space in a </a:t>
            </a:r>
            <a:r>
              <a:rPr lang="en-US" altLang="en-US" sz="3300" b="1" i="1" dirty="0">
                <a:latin typeface="Times New Roman" panose="02020603050405020304" pitchFamily="18" charset="0"/>
                <a:cs typeface="Times New Roman" panose="02020603050405020304" pitchFamily="18" charset="0"/>
              </a:rPr>
              <a:t>20x40 square feet room</a:t>
            </a:r>
            <a:r>
              <a:rPr lang="en-US" altLang="en-US" sz="3300" dirty="0">
                <a:latin typeface="Times New Roman" panose="02020603050405020304" pitchFamily="18" charset="0"/>
                <a:cs typeface="Times New Roman" panose="02020603050405020304" pitchFamily="18" charset="0"/>
              </a:rPr>
              <a:t> and used </a:t>
            </a:r>
            <a:r>
              <a:rPr lang="en-US" altLang="en-US" sz="3300" b="1" i="1" dirty="0">
                <a:latin typeface="Times New Roman" panose="02020603050405020304" pitchFamily="18" charset="0"/>
                <a:cs typeface="Times New Roman" panose="02020603050405020304" pitchFamily="18" charset="0"/>
              </a:rPr>
              <a:t>18000 vacuum tubes. </a:t>
            </a:r>
            <a:endParaRPr lang="en-US" altLang="en-US" sz="3300" b="1" i="1" dirty="0" smtClean="0">
              <a:latin typeface="Times New Roman" panose="02020603050405020304" pitchFamily="18" charset="0"/>
              <a:cs typeface="Times New Roman" panose="02020603050405020304" pitchFamily="18" charset="0"/>
            </a:endParaRPr>
          </a:p>
          <a:p>
            <a:pPr algn="just">
              <a:lnSpc>
                <a:spcPct val="110000"/>
              </a:lnSpc>
              <a:spcBef>
                <a:spcPts val="0"/>
              </a:spcBef>
              <a:buFont typeface="Wingdings" panose="05000000000000000000" pitchFamily="2" charset="2"/>
              <a:buChar char="§"/>
            </a:pPr>
            <a:r>
              <a:rPr lang="en-US" altLang="en-US" sz="3300" dirty="0">
                <a:latin typeface="Times New Roman" panose="02020603050405020304" pitchFamily="18" charset="0"/>
                <a:cs typeface="Times New Roman" panose="02020603050405020304" pitchFamily="18" charset="0"/>
              </a:rPr>
              <a:t>The addition of 2 numbers where achieved in 200 microseconds and multiplication in 2000 microseconds.</a:t>
            </a:r>
          </a:p>
          <a:p>
            <a:pPr algn="just">
              <a:lnSpc>
                <a:spcPct val="110000"/>
              </a:lnSpc>
              <a:spcBef>
                <a:spcPts val="0"/>
              </a:spcBef>
              <a:buFont typeface="Wingdings" panose="05000000000000000000" pitchFamily="2" charset="2"/>
              <a:buChar char="§"/>
            </a:pPr>
            <a:r>
              <a:rPr lang="en-US" altLang="en-US" sz="3300" dirty="0">
                <a:latin typeface="Times New Roman" panose="02020603050405020304" pitchFamily="18" charset="0"/>
                <a:cs typeface="Times New Roman" panose="02020603050405020304" pitchFamily="18" charset="0"/>
              </a:rPr>
              <a:t>All though ENIAC was much faster in speed, compared to MARC I computer, it had some drawbacks too. </a:t>
            </a:r>
          </a:p>
          <a:p>
            <a:pPr algn="just">
              <a:lnSpc>
                <a:spcPct val="110000"/>
              </a:lnSpc>
              <a:spcBef>
                <a:spcPts val="0"/>
              </a:spcBef>
              <a:buFont typeface="Wingdings" panose="05000000000000000000" pitchFamily="2" charset="2"/>
              <a:buChar char=""/>
            </a:pPr>
            <a:r>
              <a:rPr lang="en-US" altLang="en-US" sz="3300" dirty="0">
                <a:latin typeface="Times New Roman" panose="02020603050405020304" pitchFamily="18" charset="0"/>
                <a:cs typeface="Times New Roman" panose="02020603050405020304" pitchFamily="18" charset="0"/>
              </a:rPr>
              <a:t>It could store and manipulate only a very limited amount of information.</a:t>
            </a:r>
          </a:p>
          <a:p>
            <a:pPr algn="just">
              <a:lnSpc>
                <a:spcPct val="110000"/>
              </a:lnSpc>
              <a:spcBef>
                <a:spcPts val="0"/>
              </a:spcBef>
              <a:buFont typeface="Wingdings" panose="05000000000000000000" pitchFamily="2" charset="2"/>
              <a:buChar char=""/>
            </a:pPr>
            <a:r>
              <a:rPr lang="en-US" altLang="en-US" sz="3300" dirty="0">
                <a:latin typeface="Times New Roman" panose="02020603050405020304" pitchFamily="18" charset="0"/>
                <a:cs typeface="Times New Roman" panose="02020603050405020304" pitchFamily="18" charset="0"/>
              </a:rPr>
              <a:t>It was difficult to detect errors and to change the programs.</a:t>
            </a:r>
          </a:p>
          <a:p>
            <a:pPr algn="just">
              <a:lnSpc>
                <a:spcPct val="110000"/>
              </a:lnSpc>
              <a:spcBef>
                <a:spcPts val="0"/>
              </a:spcBef>
            </a:pPr>
            <a:endParaRPr lang="en-US" altLang="en-US" sz="3600" dirty="0">
              <a:latin typeface="Times New Roman" panose="02020603050405020304" pitchFamily="18" charset="0"/>
              <a:cs typeface="Times New Roman" panose="02020603050405020304" pitchFamily="18" charset="0"/>
            </a:endParaRPr>
          </a:p>
          <a:p>
            <a:pPr marL="0" indent="0" algn="just" eaLnBrk="1" hangingPunct="1">
              <a:lnSpc>
                <a:spcPct val="110000"/>
              </a:lnSpc>
              <a:spcBef>
                <a:spcPts val="0"/>
              </a:spcBef>
              <a:buNone/>
            </a:pPr>
            <a:endParaRPr lang="en-US" altLang="en-US" sz="33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81037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a:xfrm>
            <a:off x="0" y="0"/>
            <a:ext cx="12192000" cy="6858000"/>
          </a:xfrm>
        </p:spPr>
        <p:txBody>
          <a:bodyPr>
            <a:normAutofit/>
          </a:bodyPr>
          <a:lstStyle/>
          <a:p>
            <a:pPr marL="0" indent="0" algn="just" eaLnBrk="1" hangingPunct="1">
              <a:lnSpc>
                <a:spcPct val="90000"/>
              </a:lnSpc>
              <a:spcBef>
                <a:spcPct val="0"/>
              </a:spcBef>
              <a:buNone/>
            </a:pPr>
            <a:r>
              <a:rPr lang="en-US" altLang="en-US" sz="3600" b="1" dirty="0">
                <a:latin typeface="Times New Roman" panose="02020603050405020304" pitchFamily="18" charset="0"/>
                <a:cs typeface="Times New Roman" panose="02020603050405020304" pitchFamily="18" charset="0"/>
              </a:rPr>
              <a:t>4. EDVAC: </a:t>
            </a:r>
            <a:r>
              <a:rPr lang="en-US" altLang="en-US" sz="3600" b="1" dirty="0">
                <a:solidFill>
                  <a:srgbClr val="FF0000"/>
                </a:solidFill>
                <a:latin typeface="Times New Roman" panose="02020603050405020304" pitchFamily="18" charset="0"/>
                <a:cs typeface="Times New Roman" panose="02020603050405020304" pitchFamily="18" charset="0"/>
              </a:rPr>
              <a:t>(</a:t>
            </a:r>
            <a:r>
              <a:rPr lang="en-US" altLang="en-US" sz="3600" dirty="0">
                <a:solidFill>
                  <a:srgbClr val="FF0000"/>
                </a:solidFill>
                <a:latin typeface="Times New Roman" panose="02020603050405020304" pitchFamily="18" charset="0"/>
                <a:cs typeface="Times New Roman" panose="02020603050405020304" pitchFamily="18" charset="0"/>
              </a:rPr>
              <a:t>Electronic Discrete Variable Automatic Computer)</a:t>
            </a:r>
            <a:r>
              <a:rPr lang="en-US" altLang="en-US" sz="3600" dirty="0">
                <a:latin typeface="Times New Roman" panose="02020603050405020304" pitchFamily="18" charset="0"/>
                <a:cs typeface="Times New Roman" panose="02020603050405020304" pitchFamily="18" charset="0"/>
              </a:rPr>
              <a:t> </a:t>
            </a:r>
          </a:p>
          <a:p>
            <a:pPr algn="just" eaLnBrk="1" hangingPunct="1">
              <a:lnSpc>
                <a:spcPct val="90000"/>
              </a:lnSpc>
              <a:spcBef>
                <a:spcPct val="0"/>
              </a:spcBef>
              <a:buFont typeface="Wingdings" panose="05000000000000000000" pitchFamily="2" charset="2"/>
              <a:buChar char="§"/>
            </a:pPr>
            <a:r>
              <a:rPr lang="en-US" altLang="en-US" sz="3600" dirty="0">
                <a:latin typeface="Times New Roman" panose="02020603050405020304" pitchFamily="18" charset="0"/>
                <a:cs typeface="Times New Roman" panose="02020603050405020304" pitchFamily="18" charset="0"/>
              </a:rPr>
              <a:t>Some of the problems with ENIAC was later solved by the concept of “stored programs” developed by </a:t>
            </a:r>
            <a:r>
              <a:rPr lang="en-US" altLang="en-US" sz="3600" dirty="0" err="1">
                <a:latin typeface="Times New Roman" panose="02020603050405020304" pitchFamily="18" charset="0"/>
                <a:cs typeface="Times New Roman" panose="02020603050405020304" pitchFamily="18" charset="0"/>
              </a:rPr>
              <a:t>Dr.John</a:t>
            </a:r>
            <a:r>
              <a:rPr lang="en-US" altLang="en-US" sz="3600" dirty="0">
                <a:latin typeface="Times New Roman" panose="02020603050405020304" pitchFamily="18" charset="0"/>
                <a:cs typeface="Times New Roman" panose="02020603050405020304" pitchFamily="18" charset="0"/>
              </a:rPr>
              <a:t> Von Neumann. </a:t>
            </a:r>
          </a:p>
          <a:p>
            <a:pPr algn="just" eaLnBrk="1" hangingPunct="1">
              <a:lnSpc>
                <a:spcPct val="90000"/>
              </a:lnSpc>
              <a:spcBef>
                <a:spcPct val="0"/>
              </a:spcBef>
              <a:buFont typeface="Wingdings" panose="05000000000000000000" pitchFamily="2" charset="2"/>
              <a:buChar char="§"/>
            </a:pPr>
            <a:r>
              <a:rPr lang="en-US" altLang="en-US" sz="3600" dirty="0">
                <a:latin typeface="Times New Roman" panose="02020603050405020304" pitchFamily="18" charset="0"/>
                <a:cs typeface="Times New Roman" panose="02020603050405020304" pitchFamily="18" charset="0"/>
              </a:rPr>
              <a:t>The basic idea behind the stored program is that a </a:t>
            </a:r>
            <a:r>
              <a:rPr lang="en-US" altLang="en-US" sz="3600" b="1" i="1" dirty="0">
                <a:solidFill>
                  <a:srgbClr val="3333FF"/>
                </a:solidFill>
                <a:latin typeface="Times New Roman" panose="02020603050405020304" pitchFamily="18" charset="0"/>
                <a:cs typeface="Times New Roman" panose="02020603050405020304" pitchFamily="18" charset="0"/>
              </a:rPr>
              <a:t>sequence of instructions </a:t>
            </a:r>
            <a:r>
              <a:rPr lang="en-US" altLang="en-US" sz="3600" dirty="0">
                <a:latin typeface="Times New Roman" panose="02020603050405020304" pitchFamily="18" charset="0"/>
                <a:cs typeface="Times New Roman" panose="02020603050405020304" pitchFamily="18" charset="0"/>
              </a:rPr>
              <a:t>as well as </a:t>
            </a:r>
            <a:r>
              <a:rPr lang="en-US" altLang="en-US" sz="3600" b="1" i="1" dirty="0">
                <a:solidFill>
                  <a:srgbClr val="3333FF"/>
                </a:solidFill>
                <a:latin typeface="Times New Roman" panose="02020603050405020304" pitchFamily="18" charset="0"/>
                <a:cs typeface="Times New Roman" panose="02020603050405020304" pitchFamily="18" charset="0"/>
              </a:rPr>
              <a:t>data</a:t>
            </a:r>
            <a:r>
              <a:rPr lang="en-US" altLang="en-US" sz="3600" dirty="0">
                <a:latin typeface="Times New Roman" panose="02020603050405020304" pitchFamily="18" charset="0"/>
                <a:cs typeface="Times New Roman" panose="02020603050405020304" pitchFamily="18" charset="0"/>
              </a:rPr>
              <a:t> can be </a:t>
            </a:r>
            <a:r>
              <a:rPr lang="en-US" altLang="en-US" sz="3600" b="1" i="1" dirty="0">
                <a:solidFill>
                  <a:srgbClr val="FF0000"/>
                </a:solidFill>
                <a:latin typeface="Times New Roman" panose="02020603050405020304" pitchFamily="18" charset="0"/>
                <a:cs typeface="Times New Roman" panose="02020603050405020304" pitchFamily="18" charset="0"/>
              </a:rPr>
              <a:t>stored in the memory of the computer </a:t>
            </a:r>
            <a:r>
              <a:rPr lang="en-US" altLang="en-US" sz="3600" dirty="0">
                <a:latin typeface="Times New Roman" panose="02020603050405020304" pitchFamily="18" charset="0"/>
                <a:cs typeface="Times New Roman" panose="02020603050405020304" pitchFamily="18" charset="0"/>
              </a:rPr>
              <a:t>for the purpose of automatically directing the </a:t>
            </a:r>
            <a:r>
              <a:rPr lang="en-US" altLang="en-US" sz="3600" b="1" i="1" dirty="0">
                <a:latin typeface="Times New Roman" panose="02020603050405020304" pitchFamily="18" charset="0"/>
                <a:cs typeface="Times New Roman" panose="02020603050405020304" pitchFamily="18" charset="0"/>
              </a:rPr>
              <a:t>flow of operations. </a:t>
            </a:r>
          </a:p>
          <a:p>
            <a:pPr algn="just" eaLnBrk="1" hangingPunct="1">
              <a:lnSpc>
                <a:spcPct val="90000"/>
              </a:lnSpc>
              <a:spcBef>
                <a:spcPct val="0"/>
              </a:spcBef>
              <a:buFont typeface="Wingdings" panose="05000000000000000000" pitchFamily="2" charset="2"/>
              <a:buChar char="§"/>
            </a:pPr>
            <a:r>
              <a:rPr lang="en-US" altLang="en-US" sz="3600" b="1" dirty="0">
                <a:latin typeface="Times New Roman" panose="02020603050405020304" pitchFamily="18" charset="0"/>
                <a:cs typeface="Times New Roman" panose="02020603050405020304" pitchFamily="18" charset="0"/>
              </a:rPr>
              <a:t>This concept considerably influenced the </a:t>
            </a:r>
            <a:r>
              <a:rPr lang="en-US" altLang="en-US" sz="3600" b="1" i="1" dirty="0">
                <a:solidFill>
                  <a:srgbClr val="6600CC"/>
                </a:solidFill>
                <a:latin typeface="Times New Roman" panose="02020603050405020304" pitchFamily="18" charset="0"/>
                <a:cs typeface="Times New Roman" panose="02020603050405020304" pitchFamily="18" charset="0"/>
              </a:rPr>
              <a:t>development of modern digital computers</a:t>
            </a:r>
            <a:r>
              <a:rPr lang="en-US" altLang="en-US" sz="3600" b="1" dirty="0">
                <a:latin typeface="Times New Roman" panose="02020603050405020304" pitchFamily="18" charset="0"/>
                <a:cs typeface="Times New Roman" panose="02020603050405020304" pitchFamily="18" charset="0"/>
              </a:rPr>
              <a:t>.</a:t>
            </a:r>
            <a:r>
              <a:rPr lang="en-US" altLang="en-US" sz="3600" dirty="0">
                <a:latin typeface="Times New Roman" panose="02020603050405020304" pitchFamily="18" charset="0"/>
                <a:cs typeface="Times New Roman" panose="02020603050405020304" pitchFamily="18" charset="0"/>
              </a:rPr>
              <a:t> </a:t>
            </a:r>
          </a:p>
          <a:p>
            <a:pPr algn="just" eaLnBrk="1" hangingPunct="1">
              <a:lnSpc>
                <a:spcPct val="90000"/>
              </a:lnSpc>
              <a:spcBef>
                <a:spcPct val="0"/>
              </a:spcBef>
              <a:buFont typeface="Wingdings" panose="05000000000000000000" pitchFamily="2" charset="2"/>
              <a:buChar char="ü"/>
            </a:pPr>
            <a:r>
              <a:rPr lang="en-US" altLang="en-US" sz="3600" dirty="0">
                <a:latin typeface="Times New Roman" panose="02020603050405020304" pitchFamily="18" charset="0"/>
                <a:cs typeface="Times New Roman" panose="02020603050405020304" pitchFamily="18" charset="0"/>
              </a:rPr>
              <a:t>The Electronic Discrete Variable Automatic Computer (EDVAC) was designed on stored program concept.</a:t>
            </a:r>
          </a:p>
        </p:txBody>
      </p:sp>
    </p:spTree>
    <p:extLst>
      <p:ext uri="{BB962C8B-B14F-4D97-AF65-F5344CB8AC3E}">
        <p14:creationId xmlns:p14="http://schemas.microsoft.com/office/powerpoint/2010/main" val="304605855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0" y="0"/>
            <a:ext cx="12192000" cy="6858000"/>
          </a:xfrm>
        </p:spPr>
        <p:txBody>
          <a:bodyPr>
            <a:normAutofit/>
          </a:bodyPr>
          <a:lstStyle/>
          <a:p>
            <a:pPr algn="just" eaLnBrk="1" hangingPunct="1">
              <a:lnSpc>
                <a:spcPct val="90000"/>
              </a:lnSpc>
              <a:buFont typeface="Wingdings" panose="05000000000000000000" pitchFamily="2" charset="2"/>
              <a:buNone/>
            </a:pPr>
            <a:r>
              <a:rPr lang="en-US" altLang="en-US" sz="3600" b="1" dirty="0" smtClean="0">
                <a:latin typeface="Times New Roman" panose="02020603050405020304" pitchFamily="18" charset="0"/>
                <a:cs typeface="Times New Roman" panose="02020603050405020304" pitchFamily="18" charset="0"/>
              </a:rPr>
              <a:t>5. The UNIVAC I (1951)</a:t>
            </a:r>
            <a:endParaRPr lang="en-US" altLang="en-US" sz="3600" dirty="0" smtClean="0">
              <a:latin typeface="Times New Roman" panose="02020603050405020304" pitchFamily="18" charset="0"/>
              <a:cs typeface="Times New Roman" panose="02020603050405020304" pitchFamily="18" charset="0"/>
            </a:endParaRPr>
          </a:p>
          <a:p>
            <a:pPr algn="just" eaLnBrk="1" hangingPunct="1">
              <a:lnSpc>
                <a:spcPct val="90000"/>
              </a:lnSpc>
              <a:buFont typeface="Wingdings" panose="05000000000000000000" pitchFamily="2" charset="2"/>
              <a:buChar char="§"/>
            </a:pPr>
            <a:r>
              <a:rPr lang="en-US" altLang="en-US" sz="3600" dirty="0" smtClean="0">
                <a:latin typeface="Times New Roman" panose="02020603050405020304" pitchFamily="18" charset="0"/>
                <a:cs typeface="Times New Roman" panose="02020603050405020304" pitchFamily="18" charset="0"/>
              </a:rPr>
              <a:t>The Universal Automatic Computer (UNIVAC) was the </a:t>
            </a:r>
            <a:r>
              <a:rPr lang="en-US" altLang="en-US" sz="3600" b="1" i="1" dirty="0" smtClean="0">
                <a:solidFill>
                  <a:srgbClr val="6600CC"/>
                </a:solidFill>
                <a:latin typeface="Times New Roman" panose="02020603050405020304" pitchFamily="18" charset="0"/>
                <a:cs typeface="Times New Roman" panose="02020603050405020304" pitchFamily="18" charset="0"/>
              </a:rPr>
              <a:t>first digital computer</a:t>
            </a:r>
            <a:r>
              <a:rPr lang="en-US" altLang="en-US" sz="3600" dirty="0" smtClean="0">
                <a:latin typeface="Times New Roman" panose="02020603050405020304" pitchFamily="18" charset="0"/>
                <a:cs typeface="Times New Roman" panose="02020603050405020304" pitchFamily="18" charset="0"/>
              </a:rPr>
              <a:t>. </a:t>
            </a:r>
          </a:p>
          <a:p>
            <a:pPr algn="just" eaLnBrk="1" hangingPunct="1">
              <a:lnSpc>
                <a:spcPct val="90000"/>
              </a:lnSpc>
              <a:buFont typeface="Wingdings" panose="05000000000000000000" pitchFamily="2" charset="2"/>
              <a:buChar char="§"/>
            </a:pPr>
            <a:r>
              <a:rPr lang="en-US" altLang="en-US" sz="3600" dirty="0" smtClean="0">
                <a:latin typeface="Times New Roman" panose="02020603050405020304" pitchFamily="18" charset="0"/>
                <a:cs typeface="Times New Roman" panose="02020603050405020304" pitchFamily="18" charset="0"/>
              </a:rPr>
              <a:t>Many UNIVAC machines were produced, the </a:t>
            </a:r>
            <a:r>
              <a:rPr lang="en-US" altLang="en-US" sz="3600" dirty="0" smtClean="0">
                <a:solidFill>
                  <a:srgbClr val="FF0000"/>
                </a:solidFill>
                <a:latin typeface="Times New Roman" panose="02020603050405020304" pitchFamily="18" charset="0"/>
                <a:cs typeface="Times New Roman" panose="02020603050405020304" pitchFamily="18" charset="0"/>
              </a:rPr>
              <a:t>first of which was installed in census bureau in 1951</a:t>
            </a:r>
            <a:r>
              <a:rPr lang="en-US" altLang="en-US" sz="3600" dirty="0" smtClean="0">
                <a:latin typeface="Times New Roman" panose="02020603050405020304" pitchFamily="18" charset="0"/>
                <a:cs typeface="Times New Roman" panose="02020603050405020304" pitchFamily="18" charset="0"/>
              </a:rPr>
              <a:t> and was continuously used for 10 years. </a:t>
            </a:r>
          </a:p>
          <a:p>
            <a:pPr algn="just" eaLnBrk="1" hangingPunct="1">
              <a:lnSpc>
                <a:spcPct val="90000"/>
              </a:lnSpc>
              <a:buFont typeface="Wingdings" panose="05000000000000000000" pitchFamily="2" charset="2"/>
              <a:buChar char="§"/>
            </a:pPr>
            <a:r>
              <a:rPr lang="en-US" altLang="en-US" sz="3600" dirty="0" smtClean="0">
                <a:latin typeface="Times New Roman" panose="02020603050405020304" pitchFamily="18" charset="0"/>
                <a:cs typeface="Times New Roman" panose="02020603050405020304" pitchFamily="18" charset="0"/>
              </a:rPr>
              <a:t>In 1952, the IBM Corporation introduced 701 commercial computers. </a:t>
            </a:r>
          </a:p>
          <a:p>
            <a:pPr algn="just" eaLnBrk="1" hangingPunct="1">
              <a:lnSpc>
                <a:spcPct val="90000"/>
              </a:lnSpc>
              <a:buFont typeface="Wingdings" panose="05000000000000000000" pitchFamily="2" charset="2"/>
              <a:buChar char="§"/>
            </a:pPr>
            <a:r>
              <a:rPr lang="en-US" altLang="en-US" sz="3600" dirty="0" smtClean="0">
                <a:latin typeface="Times New Roman" panose="02020603050405020304" pitchFamily="18" charset="0"/>
                <a:cs typeface="Times New Roman" panose="02020603050405020304" pitchFamily="18" charset="0"/>
              </a:rPr>
              <a:t>In rapid succession, improved models of UNIVAC I and 700-series, machines were introduced. </a:t>
            </a:r>
            <a:endParaRPr lang="en-US"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014187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2057400" y="1371601"/>
            <a:ext cx="8229600" cy="4530725"/>
          </a:xfrm>
        </p:spPr>
        <p:txBody>
          <a:bodyPr/>
          <a:lstStyle/>
          <a:p>
            <a:pPr algn="ctr" eaLnBrk="1" hangingPunct="1">
              <a:buFont typeface="Wingdings" panose="05000000000000000000" pitchFamily="2" charset="2"/>
              <a:buNone/>
            </a:pPr>
            <a:endParaRPr lang="en-US" altLang="zh-CN" sz="3200" b="1">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algn="ctr" eaLnBrk="1" hangingPunct="1">
              <a:buFont typeface="Wingdings" panose="05000000000000000000" pitchFamily="2" charset="2"/>
              <a:buNone/>
            </a:pPr>
            <a:endParaRPr lang="en-US" altLang="zh-CN" sz="3200" b="1">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algn="ctr" eaLnBrk="1" hangingPunct="1">
              <a:buFont typeface="Wingdings" panose="05000000000000000000" pitchFamily="2" charset="2"/>
              <a:buNone/>
            </a:pPr>
            <a:endParaRPr lang="en-US" altLang="zh-CN" sz="3200" b="1">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algn="ctr" eaLnBrk="1" hangingPunct="1">
              <a:buFont typeface="Wingdings" panose="05000000000000000000" pitchFamily="2" charset="2"/>
              <a:buNone/>
            </a:pPr>
            <a:r>
              <a:rPr lang="en-US" altLang="zh-CN" sz="3200" b="1">
                <a:solidFill>
                  <a:srgbClr val="FF0000"/>
                </a:solidFill>
                <a:latin typeface="Times New Roman" panose="02020603050405020304" pitchFamily="18" charset="0"/>
                <a:ea typeface="宋体" panose="02010600030101010101" pitchFamily="2" charset="-122"/>
                <a:cs typeface="Times New Roman" panose="02020603050405020304" pitchFamily="18" charset="0"/>
              </a:rPr>
              <a:t>Generations of Computers</a:t>
            </a:r>
            <a:endParaRPr lang="en-US" altLang="en-US" sz="3200" b="1">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278554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a:xfrm>
            <a:off x="0" y="0"/>
            <a:ext cx="12192000" cy="6858000"/>
          </a:xfrm>
        </p:spPr>
        <p:txBody>
          <a:bodyPr>
            <a:normAutofit fontScale="92500"/>
          </a:bodyPr>
          <a:lstStyle/>
          <a:p>
            <a:pPr algn="just" eaLnBrk="1" hangingPunct="1">
              <a:lnSpc>
                <a:spcPct val="110000"/>
              </a:lnSpc>
              <a:spcBef>
                <a:spcPts val="0"/>
              </a:spcBef>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The </a:t>
            </a:r>
            <a:r>
              <a:rPr lang="en-US" altLang="en-US" sz="3200" b="1" i="1" dirty="0">
                <a:solidFill>
                  <a:srgbClr val="3333FF"/>
                </a:solidFill>
                <a:latin typeface="Times New Roman" panose="02020603050405020304" pitchFamily="18" charset="0"/>
                <a:cs typeface="Times New Roman" panose="02020603050405020304" pitchFamily="18" charset="0"/>
              </a:rPr>
              <a:t>major stages</a:t>
            </a:r>
            <a:r>
              <a:rPr lang="en-US" altLang="en-US" sz="3200" dirty="0">
                <a:latin typeface="Times New Roman" panose="02020603050405020304" pitchFamily="18" charset="0"/>
                <a:cs typeface="Times New Roman" panose="02020603050405020304" pitchFamily="18" charset="0"/>
              </a:rPr>
              <a:t>, in which </a:t>
            </a:r>
            <a:r>
              <a:rPr lang="en-US" altLang="en-US" sz="3200" b="1" i="1" dirty="0">
                <a:latin typeface="Times New Roman" panose="02020603050405020304" pitchFamily="18" charset="0"/>
                <a:cs typeface="Times New Roman" panose="02020603050405020304" pitchFamily="18" charset="0"/>
              </a:rPr>
              <a:t>computer’s</a:t>
            </a:r>
            <a:r>
              <a:rPr lang="en-US" altLang="en-US" sz="3200" dirty="0">
                <a:latin typeface="Times New Roman" panose="02020603050405020304" pitchFamily="18" charset="0"/>
                <a:cs typeface="Times New Roman" panose="02020603050405020304" pitchFamily="18" charset="0"/>
              </a:rPr>
              <a:t> </a:t>
            </a:r>
            <a:r>
              <a:rPr lang="en-US" altLang="en-US" sz="3200" b="1" i="1" dirty="0">
                <a:solidFill>
                  <a:srgbClr val="FF0000"/>
                </a:solidFill>
                <a:latin typeface="Times New Roman" panose="02020603050405020304" pitchFamily="18" charset="0"/>
                <a:cs typeface="Times New Roman" panose="02020603050405020304" pitchFamily="18" charset="0"/>
              </a:rPr>
              <a:t>development</a:t>
            </a:r>
            <a:r>
              <a:rPr lang="en-US" altLang="en-US" sz="3200" dirty="0">
                <a:latin typeface="Times New Roman" panose="02020603050405020304" pitchFamily="18" charset="0"/>
                <a:cs typeface="Times New Roman" panose="02020603050405020304" pitchFamily="18" charset="0"/>
              </a:rPr>
              <a:t> has gone through, are known as </a:t>
            </a:r>
            <a:r>
              <a:rPr lang="en-US" altLang="en-US" sz="3200" b="1" i="1" dirty="0">
                <a:solidFill>
                  <a:srgbClr val="3333FF"/>
                </a:solidFill>
                <a:latin typeface="Times New Roman" panose="02020603050405020304" pitchFamily="18" charset="0"/>
                <a:cs typeface="Times New Roman" panose="02020603050405020304" pitchFamily="18" charset="0"/>
              </a:rPr>
              <a:t>generations</a:t>
            </a:r>
            <a:r>
              <a:rPr lang="en-US" altLang="en-US" sz="3200" dirty="0">
                <a:latin typeface="Times New Roman" panose="02020603050405020304" pitchFamily="18" charset="0"/>
                <a:cs typeface="Times New Roman" panose="02020603050405020304" pitchFamily="18" charset="0"/>
              </a:rPr>
              <a:t>. </a:t>
            </a:r>
          </a:p>
          <a:p>
            <a:pPr algn="just" eaLnBrk="1" hangingPunct="1">
              <a:lnSpc>
                <a:spcPct val="110000"/>
              </a:lnSpc>
              <a:spcBef>
                <a:spcPts val="0"/>
              </a:spcBef>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Each </a:t>
            </a:r>
            <a:r>
              <a:rPr lang="en-US" altLang="en-US" sz="3200" b="1" i="1" dirty="0">
                <a:solidFill>
                  <a:srgbClr val="FF0000"/>
                </a:solidFill>
                <a:latin typeface="Times New Roman" panose="02020603050405020304" pitchFamily="18" charset="0"/>
                <a:cs typeface="Times New Roman" panose="02020603050405020304" pitchFamily="18" charset="0"/>
              </a:rPr>
              <a:t>generation</a:t>
            </a:r>
            <a:r>
              <a:rPr lang="en-US" altLang="en-US" sz="3200" dirty="0">
                <a:latin typeface="Times New Roman" panose="02020603050405020304" pitchFamily="18" charset="0"/>
                <a:cs typeface="Times New Roman" panose="02020603050405020304" pitchFamily="18" charset="0"/>
              </a:rPr>
              <a:t> has been brought about by major </a:t>
            </a:r>
            <a:r>
              <a:rPr lang="en-US" altLang="en-US" sz="3200" b="1" i="1" dirty="0">
                <a:solidFill>
                  <a:srgbClr val="0000CC"/>
                </a:solidFill>
                <a:latin typeface="Times New Roman" panose="02020603050405020304" pitchFamily="18" charset="0"/>
                <a:cs typeface="Times New Roman" panose="02020603050405020304" pitchFamily="18" charset="0"/>
              </a:rPr>
              <a:t>technological advancements</a:t>
            </a:r>
            <a:r>
              <a:rPr lang="en-US" altLang="en-US" sz="3200" dirty="0">
                <a:latin typeface="Times New Roman" panose="02020603050405020304" pitchFamily="18" charset="0"/>
                <a:cs typeface="Times New Roman" panose="02020603050405020304" pitchFamily="18" charset="0"/>
              </a:rPr>
              <a:t> in the </a:t>
            </a:r>
            <a:r>
              <a:rPr lang="en-US" altLang="en-US" sz="3200" b="1" i="1" dirty="0">
                <a:latin typeface="Times New Roman" panose="02020603050405020304" pitchFamily="18" charset="0"/>
                <a:cs typeface="Times New Roman" panose="02020603050405020304" pitchFamily="18" charset="0"/>
              </a:rPr>
              <a:t>hardware</a:t>
            </a:r>
            <a:r>
              <a:rPr lang="en-US" altLang="en-US" sz="3200" dirty="0">
                <a:latin typeface="Times New Roman" panose="02020603050405020304" pitchFamily="18" charset="0"/>
                <a:cs typeface="Times New Roman" panose="02020603050405020304" pitchFamily="18" charset="0"/>
              </a:rPr>
              <a:t>.   </a:t>
            </a:r>
          </a:p>
          <a:p>
            <a:pPr algn="just" eaLnBrk="1" hangingPunct="1">
              <a:lnSpc>
                <a:spcPct val="110000"/>
              </a:lnSpc>
              <a:spcBef>
                <a:spcPts val="0"/>
              </a:spcBef>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These </a:t>
            </a:r>
            <a:r>
              <a:rPr lang="en-US" altLang="en-US" sz="3200" b="1" i="1" dirty="0">
                <a:solidFill>
                  <a:srgbClr val="FF0000"/>
                </a:solidFill>
                <a:latin typeface="Times New Roman" panose="02020603050405020304" pitchFamily="18" charset="0"/>
                <a:cs typeface="Times New Roman" panose="02020603050405020304" pitchFamily="18" charset="0"/>
              </a:rPr>
              <a:t>hardware advances have resulted in</a:t>
            </a:r>
            <a:r>
              <a:rPr lang="en-US" altLang="en-US" sz="3200" dirty="0">
                <a:latin typeface="Times New Roman" panose="02020603050405020304" pitchFamily="18" charset="0"/>
                <a:cs typeface="Times New Roman" panose="02020603050405020304" pitchFamily="18" charset="0"/>
              </a:rPr>
              <a:t>:</a:t>
            </a:r>
          </a:p>
          <a:p>
            <a:pPr lvl="1" algn="just" eaLnBrk="1" hangingPunct="1">
              <a:lnSpc>
                <a:spcPct val="110000"/>
              </a:lnSpc>
              <a:spcBef>
                <a:spcPts val="0"/>
              </a:spcBef>
              <a:buFont typeface="Wingdings" panose="05000000000000000000" pitchFamily="2" charset="2"/>
              <a:buChar char="ü"/>
            </a:pPr>
            <a:r>
              <a:rPr lang="en-US" altLang="en-US" sz="3200" b="1" i="1" dirty="0">
                <a:solidFill>
                  <a:srgbClr val="0000CC"/>
                </a:solidFill>
                <a:latin typeface="Times New Roman" panose="02020603050405020304" pitchFamily="18" charset="0"/>
                <a:cs typeface="Times New Roman" panose="02020603050405020304" pitchFamily="18" charset="0"/>
              </a:rPr>
              <a:t>Larger storage capacities</a:t>
            </a:r>
          </a:p>
          <a:p>
            <a:pPr lvl="1" algn="just" eaLnBrk="1" hangingPunct="1">
              <a:lnSpc>
                <a:spcPct val="110000"/>
              </a:lnSpc>
              <a:spcBef>
                <a:spcPts val="0"/>
              </a:spcBef>
              <a:buFont typeface="Wingdings" panose="05000000000000000000" pitchFamily="2" charset="2"/>
              <a:buChar char="ü"/>
            </a:pPr>
            <a:r>
              <a:rPr lang="en-US" altLang="en-US" sz="3200" b="1" i="1" dirty="0">
                <a:solidFill>
                  <a:srgbClr val="0000CC"/>
                </a:solidFill>
                <a:latin typeface="Times New Roman" panose="02020603050405020304" pitchFamily="18" charset="0"/>
                <a:cs typeface="Times New Roman" panose="02020603050405020304" pitchFamily="18" charset="0"/>
              </a:rPr>
              <a:t>Greater and faster processing abilities</a:t>
            </a:r>
          </a:p>
          <a:p>
            <a:pPr lvl="1" algn="just" eaLnBrk="1" hangingPunct="1">
              <a:lnSpc>
                <a:spcPct val="110000"/>
              </a:lnSpc>
              <a:spcBef>
                <a:spcPts val="0"/>
              </a:spcBef>
              <a:buFont typeface="Wingdings" panose="05000000000000000000" pitchFamily="2" charset="2"/>
              <a:buChar char="ü"/>
            </a:pPr>
            <a:r>
              <a:rPr lang="en-US" altLang="en-US" sz="3200" b="1" i="1" dirty="0">
                <a:latin typeface="Times New Roman" panose="02020603050405020304" pitchFamily="18" charset="0"/>
                <a:cs typeface="Times New Roman" panose="02020603050405020304" pitchFamily="18" charset="0"/>
              </a:rPr>
              <a:t>More reliability</a:t>
            </a:r>
          </a:p>
          <a:p>
            <a:pPr lvl="1" algn="just" eaLnBrk="1" hangingPunct="1">
              <a:lnSpc>
                <a:spcPct val="110000"/>
              </a:lnSpc>
              <a:spcBef>
                <a:spcPts val="0"/>
              </a:spcBef>
              <a:buFont typeface="Wingdings" panose="05000000000000000000" pitchFamily="2" charset="2"/>
              <a:buChar char="ü"/>
            </a:pPr>
            <a:r>
              <a:rPr lang="en-US" altLang="en-US" sz="3200" b="1" i="1" dirty="0">
                <a:latin typeface="Times New Roman" panose="02020603050405020304" pitchFamily="18" charset="0"/>
                <a:cs typeface="Times New Roman" panose="02020603050405020304" pitchFamily="18" charset="0"/>
              </a:rPr>
              <a:t>Reduced hardware </a:t>
            </a:r>
            <a:r>
              <a:rPr lang="en-US" altLang="en-US" sz="3200" b="1" i="1" dirty="0" smtClean="0">
                <a:latin typeface="Times New Roman" panose="02020603050405020304" pitchFamily="18" charset="0"/>
                <a:cs typeface="Times New Roman" panose="02020603050405020304" pitchFamily="18" charset="0"/>
              </a:rPr>
              <a:t>costs</a:t>
            </a:r>
          </a:p>
          <a:p>
            <a:pPr algn="just">
              <a:lnSpc>
                <a:spcPct val="110000"/>
              </a:lnSpc>
              <a:spcBef>
                <a:spcPts val="0"/>
              </a:spcBef>
              <a:buFont typeface="Wingdings" panose="05000000000000000000" pitchFamily="2" charset="2"/>
              <a:buChar char="§"/>
            </a:pPr>
            <a:r>
              <a:rPr lang="en-US" altLang="en-US" sz="3600" dirty="0">
                <a:latin typeface="Times New Roman" panose="02020603050405020304" pitchFamily="18" charset="0"/>
                <a:cs typeface="Times New Roman" panose="02020603050405020304" pitchFamily="18" charset="0"/>
              </a:rPr>
              <a:t>The </a:t>
            </a:r>
            <a:r>
              <a:rPr lang="en-US" altLang="en-US" sz="3600" b="1" i="1" dirty="0">
                <a:latin typeface="Times New Roman" panose="02020603050405020304" pitchFamily="18" charset="0"/>
                <a:cs typeface="Times New Roman" panose="02020603050405020304" pitchFamily="18" charset="0"/>
              </a:rPr>
              <a:t>first commercially available computers </a:t>
            </a:r>
            <a:r>
              <a:rPr lang="en-US" altLang="en-US" sz="3600" dirty="0">
                <a:latin typeface="Times New Roman" panose="02020603050405020304" pitchFamily="18" charset="0"/>
                <a:cs typeface="Times New Roman" panose="02020603050405020304" pitchFamily="18" charset="0"/>
              </a:rPr>
              <a:t>(such as the </a:t>
            </a:r>
            <a:r>
              <a:rPr lang="en-US" altLang="en-US" sz="3600" b="1" i="1" dirty="0">
                <a:solidFill>
                  <a:srgbClr val="FF0000"/>
                </a:solidFill>
                <a:latin typeface="Times New Roman" panose="02020603050405020304" pitchFamily="18" charset="0"/>
                <a:cs typeface="Times New Roman" panose="02020603050405020304" pitchFamily="18" charset="0"/>
              </a:rPr>
              <a:t>UNIVAC I </a:t>
            </a:r>
            <a:r>
              <a:rPr lang="en-US" altLang="en-US" sz="3600" dirty="0">
                <a:latin typeface="Times New Roman" panose="02020603050405020304" pitchFamily="18" charset="0"/>
                <a:cs typeface="Times New Roman" panose="02020603050405020304" pitchFamily="18" charset="0"/>
              </a:rPr>
              <a:t>and </a:t>
            </a:r>
            <a:r>
              <a:rPr lang="en-US" altLang="en-US" sz="3600" b="1" i="1" dirty="0">
                <a:solidFill>
                  <a:srgbClr val="FF0000"/>
                </a:solidFill>
                <a:latin typeface="Times New Roman" panose="02020603050405020304" pitchFamily="18" charset="0"/>
                <a:cs typeface="Times New Roman" panose="02020603050405020304" pitchFamily="18" charset="0"/>
              </a:rPr>
              <a:t>IBM 650</a:t>
            </a:r>
            <a:r>
              <a:rPr lang="en-US" altLang="en-US" sz="3600" dirty="0">
                <a:latin typeface="Times New Roman" panose="02020603050405020304" pitchFamily="18" charset="0"/>
                <a:cs typeface="Times New Roman" panose="02020603050405020304" pitchFamily="18" charset="0"/>
              </a:rPr>
              <a:t>) were referred to as </a:t>
            </a:r>
            <a:r>
              <a:rPr lang="en-US" altLang="en-US" sz="3600" b="1" i="1" dirty="0">
                <a:solidFill>
                  <a:srgbClr val="0000CC"/>
                </a:solidFill>
                <a:latin typeface="Times New Roman" panose="02020603050405020304" pitchFamily="18" charset="0"/>
                <a:cs typeface="Times New Roman" panose="02020603050405020304" pitchFamily="18" charset="0"/>
              </a:rPr>
              <a:t>first-generation computers</a:t>
            </a:r>
            <a:r>
              <a:rPr lang="en-US" altLang="en-US" sz="3600" dirty="0">
                <a:latin typeface="Times New Roman" panose="02020603050405020304" pitchFamily="18" charset="0"/>
                <a:cs typeface="Times New Roman" panose="02020603050405020304" pitchFamily="18" charset="0"/>
              </a:rPr>
              <a:t>. </a:t>
            </a:r>
          </a:p>
          <a:p>
            <a:pPr algn="just">
              <a:lnSpc>
                <a:spcPct val="110000"/>
              </a:lnSpc>
              <a:spcBef>
                <a:spcPts val="0"/>
              </a:spcBef>
              <a:buFont typeface="Wingdings" panose="05000000000000000000" pitchFamily="2" charset="2"/>
              <a:buChar char="§"/>
            </a:pPr>
            <a:r>
              <a:rPr lang="en-US" altLang="en-US" sz="3600" b="1" i="1" dirty="0" smtClean="0">
                <a:solidFill>
                  <a:srgbClr val="3333FF"/>
                </a:solidFill>
                <a:latin typeface="Times New Roman" panose="02020603050405020304" pitchFamily="18" charset="0"/>
                <a:cs typeface="Times New Roman" panose="02020603050405020304" pitchFamily="18" charset="0"/>
              </a:rPr>
              <a:t>Subsequent </a:t>
            </a:r>
            <a:r>
              <a:rPr lang="en-US" altLang="en-US" sz="3600" b="1" i="1" dirty="0">
                <a:solidFill>
                  <a:srgbClr val="3333FF"/>
                </a:solidFill>
                <a:latin typeface="Times New Roman" panose="02020603050405020304" pitchFamily="18" charset="0"/>
                <a:cs typeface="Times New Roman" panose="02020603050405020304" pitchFamily="18" charset="0"/>
              </a:rPr>
              <a:t>improvements </a:t>
            </a:r>
            <a:r>
              <a:rPr lang="en-US" altLang="en-US" sz="3600" dirty="0">
                <a:latin typeface="Times New Roman" panose="02020603050405020304" pitchFamily="18" charset="0"/>
                <a:cs typeface="Times New Roman" panose="02020603050405020304" pitchFamily="18" charset="0"/>
              </a:rPr>
              <a:t>in </a:t>
            </a:r>
            <a:r>
              <a:rPr lang="en-US" altLang="en-US" sz="3600" b="1" i="1" dirty="0">
                <a:latin typeface="Times New Roman" panose="02020603050405020304" pitchFamily="18" charset="0"/>
                <a:cs typeface="Times New Roman" panose="02020603050405020304" pitchFamily="18" charset="0"/>
              </a:rPr>
              <a:t>technology</a:t>
            </a:r>
            <a:r>
              <a:rPr lang="en-US" altLang="en-US" sz="3600" dirty="0">
                <a:latin typeface="Times New Roman" panose="02020603050405020304" pitchFamily="18" charset="0"/>
                <a:cs typeface="Times New Roman" panose="02020603050405020304" pitchFamily="18" charset="0"/>
              </a:rPr>
              <a:t> led to </a:t>
            </a:r>
            <a:r>
              <a:rPr lang="en-US" altLang="en-US" sz="3600" b="1" i="1" dirty="0">
                <a:latin typeface="Times New Roman" panose="02020603050405020304" pitchFamily="18" charset="0"/>
                <a:cs typeface="Times New Roman" panose="02020603050405020304" pitchFamily="18" charset="0"/>
              </a:rPr>
              <a:t>second, third</a:t>
            </a:r>
            <a:r>
              <a:rPr lang="en-US" altLang="en-US" sz="3600" dirty="0">
                <a:latin typeface="Times New Roman" panose="02020603050405020304" pitchFamily="18" charset="0"/>
                <a:cs typeface="Times New Roman" panose="02020603050405020304" pitchFamily="18" charset="0"/>
              </a:rPr>
              <a:t>, and </a:t>
            </a:r>
            <a:r>
              <a:rPr lang="en-US" altLang="en-US" sz="3600" b="1" i="1" dirty="0">
                <a:latin typeface="Times New Roman" panose="02020603050405020304" pitchFamily="18" charset="0"/>
                <a:cs typeface="Times New Roman" panose="02020603050405020304" pitchFamily="18" charset="0"/>
              </a:rPr>
              <a:t>fourth</a:t>
            </a:r>
            <a:r>
              <a:rPr lang="en-US" altLang="en-US" sz="3600" dirty="0">
                <a:latin typeface="Times New Roman" panose="02020603050405020304" pitchFamily="18" charset="0"/>
                <a:cs typeface="Times New Roman" panose="02020603050405020304" pitchFamily="18" charset="0"/>
              </a:rPr>
              <a:t> generation computers.</a:t>
            </a:r>
          </a:p>
          <a:p>
            <a:pPr algn="just">
              <a:lnSpc>
                <a:spcPct val="110000"/>
              </a:lnSpc>
              <a:spcBef>
                <a:spcPts val="0"/>
              </a:spcBef>
            </a:pPr>
            <a:endParaRPr lang="en-US" altLang="en-US" dirty="0">
              <a:latin typeface="Times New Roman" panose="02020603050405020304" pitchFamily="18" charset="0"/>
              <a:cs typeface="Times New Roman" panose="02020603050405020304" pitchFamily="18" charset="0"/>
            </a:endParaRPr>
          </a:p>
          <a:p>
            <a:pPr marL="457200" lvl="1" indent="0" algn="just" eaLnBrk="1" hangingPunct="1">
              <a:lnSpc>
                <a:spcPct val="110000"/>
              </a:lnSpc>
              <a:spcBef>
                <a:spcPts val="0"/>
              </a:spcBef>
              <a:buNone/>
            </a:pPr>
            <a:endParaRPr lang="en-US" altLang="en-US" sz="32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757316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xfrm>
            <a:off x="0" y="0"/>
            <a:ext cx="12090400" cy="6858000"/>
          </a:xfrm>
        </p:spPr>
        <p:txBody>
          <a:bodyPr>
            <a:normAutofit/>
          </a:bodyPr>
          <a:lstStyle/>
          <a:p>
            <a:pPr algn="just" eaLnBrk="1" hangingPunct="1">
              <a:buFont typeface="Wingdings" panose="05000000000000000000" pitchFamily="2" charset="2"/>
              <a:buChar char="Ø"/>
            </a:pPr>
            <a:r>
              <a:rPr lang="en-US" altLang="en-US" sz="3600" dirty="0">
                <a:solidFill>
                  <a:srgbClr val="FF0000"/>
                </a:solidFill>
                <a:latin typeface="Times New Roman" panose="02020603050405020304" pitchFamily="18" charset="0"/>
                <a:cs typeface="Times New Roman" panose="02020603050405020304" pitchFamily="18" charset="0"/>
              </a:rPr>
              <a:t>The </a:t>
            </a:r>
            <a:r>
              <a:rPr lang="en-US" altLang="en-US" sz="3600" b="1" i="1" dirty="0">
                <a:solidFill>
                  <a:srgbClr val="3333FF"/>
                </a:solidFill>
                <a:latin typeface="Times New Roman" panose="02020603050405020304" pitchFamily="18" charset="0"/>
                <a:cs typeface="Times New Roman" panose="02020603050405020304" pitchFamily="18" charset="0"/>
              </a:rPr>
              <a:t>major characteristics </a:t>
            </a:r>
            <a:r>
              <a:rPr lang="en-US" altLang="en-US" sz="3600" dirty="0">
                <a:solidFill>
                  <a:srgbClr val="FF0000"/>
                </a:solidFill>
                <a:latin typeface="Times New Roman" panose="02020603050405020304" pitchFamily="18" charset="0"/>
                <a:cs typeface="Times New Roman" panose="02020603050405020304" pitchFamily="18" charset="0"/>
              </a:rPr>
              <a:t>that distinguish the various </a:t>
            </a:r>
            <a:r>
              <a:rPr lang="en-US" altLang="en-US" sz="3600" b="1" i="1" dirty="0">
                <a:solidFill>
                  <a:srgbClr val="3333FF"/>
                </a:solidFill>
                <a:latin typeface="Times New Roman" panose="02020603050405020304" pitchFamily="18" charset="0"/>
                <a:cs typeface="Times New Roman" panose="02020603050405020304" pitchFamily="18" charset="0"/>
              </a:rPr>
              <a:t>generations</a:t>
            </a:r>
            <a:r>
              <a:rPr lang="en-US" altLang="en-US" sz="3600" dirty="0">
                <a:solidFill>
                  <a:srgbClr val="FF0000"/>
                </a:solidFill>
                <a:latin typeface="Times New Roman" panose="02020603050405020304" pitchFamily="18" charset="0"/>
                <a:cs typeface="Times New Roman" panose="02020603050405020304" pitchFamily="18" charset="0"/>
              </a:rPr>
              <a:t> are the following</a:t>
            </a:r>
            <a:r>
              <a:rPr lang="en-US" altLang="en-US" sz="3600" dirty="0">
                <a:latin typeface="Times New Roman" panose="02020603050405020304" pitchFamily="18" charset="0"/>
                <a:cs typeface="Times New Roman" panose="02020603050405020304" pitchFamily="18" charset="0"/>
              </a:rPr>
              <a:t> </a:t>
            </a:r>
          </a:p>
          <a:p>
            <a:pPr lvl="1" algn="just" eaLnBrk="1" hangingPunct="1">
              <a:buFont typeface="Wingdings" panose="05000000000000000000" pitchFamily="2" charset="2"/>
              <a:buChar char="§"/>
            </a:pPr>
            <a:r>
              <a:rPr lang="en-US" altLang="en-US" sz="3600" dirty="0">
                <a:latin typeface="Times New Roman" panose="02020603050405020304" pitchFamily="18" charset="0"/>
                <a:cs typeface="Times New Roman" panose="02020603050405020304" pitchFamily="18" charset="0"/>
              </a:rPr>
              <a:t>Dominant type of electronic circuit elements used.</a:t>
            </a:r>
          </a:p>
          <a:p>
            <a:pPr lvl="1" algn="just" eaLnBrk="1" hangingPunct="1">
              <a:buFont typeface="Wingdings" panose="05000000000000000000" pitchFamily="2" charset="2"/>
              <a:buChar char="§"/>
            </a:pPr>
            <a:r>
              <a:rPr lang="en-US" altLang="en-US" sz="3600" dirty="0">
                <a:solidFill>
                  <a:srgbClr val="0000CC"/>
                </a:solidFill>
                <a:latin typeface="Times New Roman" panose="02020603050405020304" pitchFamily="18" charset="0"/>
                <a:cs typeface="Times New Roman" panose="02020603050405020304" pitchFamily="18" charset="0"/>
              </a:rPr>
              <a:t>Input and Output Media</a:t>
            </a:r>
            <a:endParaRPr lang="en-US" altLang="en-US" sz="3600" dirty="0">
              <a:latin typeface="Times New Roman" panose="02020603050405020304" pitchFamily="18" charset="0"/>
              <a:cs typeface="Times New Roman" panose="02020603050405020304" pitchFamily="18" charset="0"/>
            </a:endParaRPr>
          </a:p>
          <a:p>
            <a:pPr lvl="1" algn="just" eaLnBrk="1" hangingPunct="1">
              <a:buFont typeface="Wingdings" panose="05000000000000000000" pitchFamily="2" charset="2"/>
              <a:buChar char="§"/>
            </a:pPr>
            <a:r>
              <a:rPr lang="en-US" altLang="en-US" sz="3600" dirty="0">
                <a:latin typeface="Times New Roman" panose="02020603050405020304" pitchFamily="18" charset="0"/>
                <a:cs typeface="Times New Roman" panose="02020603050405020304" pitchFamily="18" charset="0"/>
              </a:rPr>
              <a:t>Major secondary storage media used.</a:t>
            </a:r>
          </a:p>
          <a:p>
            <a:pPr lvl="1" algn="just" eaLnBrk="1" hangingPunct="1">
              <a:buFont typeface="Wingdings" panose="05000000000000000000" pitchFamily="2" charset="2"/>
              <a:buChar char="§"/>
            </a:pPr>
            <a:r>
              <a:rPr lang="en-US" altLang="en-US" sz="3600" dirty="0">
                <a:latin typeface="Times New Roman" panose="02020603050405020304" pitchFamily="18" charset="0"/>
                <a:cs typeface="Times New Roman" panose="02020603050405020304" pitchFamily="18" charset="0"/>
              </a:rPr>
              <a:t>Computer languages used.</a:t>
            </a:r>
          </a:p>
          <a:p>
            <a:pPr lvl="1" algn="just" eaLnBrk="1" hangingPunct="1">
              <a:buFont typeface="Wingdings" panose="05000000000000000000" pitchFamily="2" charset="2"/>
              <a:buChar char="§"/>
            </a:pPr>
            <a:r>
              <a:rPr lang="en-US" altLang="en-US" sz="3600" dirty="0">
                <a:latin typeface="Times New Roman" panose="02020603050405020304" pitchFamily="18" charset="0"/>
                <a:cs typeface="Times New Roman" panose="02020603050405020304" pitchFamily="18" charset="0"/>
              </a:rPr>
              <a:t>Type or characteristic of operating system used.</a:t>
            </a:r>
          </a:p>
          <a:p>
            <a:pPr lvl="1" algn="just" eaLnBrk="1" hangingPunct="1">
              <a:buFont typeface="Wingdings" panose="05000000000000000000" pitchFamily="2" charset="2"/>
              <a:buChar char="§"/>
            </a:pPr>
            <a:r>
              <a:rPr lang="en-US" altLang="en-US" sz="3600" dirty="0">
                <a:latin typeface="Times New Roman" panose="02020603050405020304" pitchFamily="18" charset="0"/>
                <a:cs typeface="Times New Roman" panose="02020603050405020304" pitchFamily="18" charset="0"/>
              </a:rPr>
              <a:t>Memory access time (time to store or retrieve a word of data from memory)</a:t>
            </a:r>
          </a:p>
          <a:p>
            <a:pPr algn="just" eaLnBrk="1" hangingPunct="1"/>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109282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981200" y="0"/>
            <a:ext cx="8229600" cy="685800"/>
          </a:xfrm>
        </p:spPr>
        <p:txBody>
          <a:bodyPr>
            <a:normAutofit fontScale="90000"/>
          </a:bodyPr>
          <a:lstStyle/>
          <a:p>
            <a:pPr eaLnBrk="1" hangingPunct="1"/>
            <a:r>
              <a:rPr lang="en-US" altLang="en-US" sz="3200" b="1">
                <a:latin typeface="Times New Roman" panose="02020603050405020304" pitchFamily="18" charset="0"/>
                <a:cs typeface="Times New Roman" panose="02020603050405020304" pitchFamily="18" charset="0"/>
              </a:rPr>
              <a:t>1. FIRST GENERATION (1942-1955)</a:t>
            </a:r>
            <a:r>
              <a:rPr lang="en-US" altLang="en-US" sz="3200">
                <a:latin typeface="Times New Roman" panose="02020603050405020304" pitchFamily="18" charset="0"/>
                <a:cs typeface="Times New Roman" panose="02020603050405020304" pitchFamily="18" charset="0"/>
              </a:rPr>
              <a:t/>
            </a:r>
            <a:br>
              <a:rPr lang="en-US" altLang="en-US" sz="3200">
                <a:latin typeface="Times New Roman" panose="02020603050405020304" pitchFamily="18" charset="0"/>
                <a:cs typeface="Times New Roman" panose="02020603050405020304" pitchFamily="18" charset="0"/>
              </a:rPr>
            </a:br>
            <a:endParaRPr lang="en-US" altLang="en-US" sz="3200">
              <a:latin typeface="Times New Roman" panose="02020603050405020304" pitchFamily="18" charset="0"/>
              <a:cs typeface="Times New Roman" panose="02020603050405020304" pitchFamily="18" charset="0"/>
            </a:endParaRPr>
          </a:p>
        </p:txBody>
      </p:sp>
      <p:sp>
        <p:nvSpPr>
          <p:cNvPr id="22531" name="Rectangle 3"/>
          <p:cNvSpPr>
            <a:spLocks noGrp="1" noChangeArrowheads="1"/>
          </p:cNvSpPr>
          <p:nvPr>
            <p:ph type="body" idx="1"/>
          </p:nvPr>
        </p:nvSpPr>
        <p:spPr>
          <a:xfrm>
            <a:off x="0" y="319314"/>
            <a:ext cx="12192000" cy="6538686"/>
          </a:xfrm>
        </p:spPr>
        <p:txBody>
          <a:bodyPr/>
          <a:lstStyle/>
          <a:p>
            <a:pPr marL="347663" indent="-347663" algn="just">
              <a:lnSpc>
                <a:spcPct val="100000"/>
              </a:lnSpc>
              <a:spcBef>
                <a:spcPts val="0"/>
              </a:spcBef>
              <a:buNone/>
              <a:defRPr/>
            </a:pPr>
            <a:r>
              <a:rPr lang="en-US" altLang="en-US" dirty="0">
                <a:latin typeface="Times New Roman" panose="02020603050405020304" pitchFamily="18" charset="0"/>
                <a:cs typeface="Times New Roman" panose="02020603050405020304" pitchFamily="18" charset="0"/>
              </a:rPr>
              <a:t>a) Use </a:t>
            </a:r>
            <a:r>
              <a:rPr lang="en-US" altLang="en-US" b="1" i="1" dirty="0">
                <a:latin typeface="Times New Roman" panose="02020603050405020304" pitchFamily="18" charset="0"/>
                <a:cs typeface="Times New Roman" panose="02020603050405020304" pitchFamily="18" charset="0"/>
              </a:rPr>
              <a:t>Vacuum tube </a:t>
            </a:r>
            <a:r>
              <a:rPr lang="en-US" altLang="en-US" dirty="0">
                <a:latin typeface="Times New Roman" panose="02020603050405020304" pitchFamily="18" charset="0"/>
                <a:cs typeface="Times New Roman" panose="02020603050405020304" pitchFamily="18" charset="0"/>
              </a:rPr>
              <a:t>as an </a:t>
            </a:r>
            <a:r>
              <a:rPr lang="en-US" altLang="en-US" b="1" i="1" dirty="0">
                <a:solidFill>
                  <a:srgbClr val="FF0000"/>
                </a:solidFill>
                <a:latin typeface="Times New Roman" panose="02020603050405020304" pitchFamily="18" charset="0"/>
                <a:cs typeface="Times New Roman" panose="02020603050405020304" pitchFamily="18" charset="0"/>
              </a:rPr>
              <a:t>electronic circuit </a:t>
            </a:r>
            <a:r>
              <a:rPr lang="en-US" altLang="en-US" dirty="0">
                <a:latin typeface="Times New Roman" panose="02020603050405020304" pitchFamily="18" charset="0"/>
                <a:cs typeface="Times New Roman" panose="02020603050405020304" pitchFamily="18" charset="0"/>
              </a:rPr>
              <a:t>to  built this generation.</a:t>
            </a:r>
          </a:p>
          <a:p>
            <a:pPr algn="just">
              <a:lnSpc>
                <a:spcPct val="100000"/>
              </a:lnSpc>
              <a:spcBef>
                <a:spcPts val="0"/>
              </a:spcBef>
              <a:buFont typeface="Wingdings" panose="05000000000000000000" pitchFamily="2" charset="2"/>
              <a:buChar char="§"/>
              <a:defRPr/>
            </a:pPr>
            <a:r>
              <a:rPr lang="en-US" altLang="en-US" dirty="0">
                <a:solidFill>
                  <a:srgbClr val="0000CC"/>
                </a:solidFill>
                <a:latin typeface="Times New Roman" panose="02020603050405020304" pitchFamily="18" charset="0"/>
                <a:cs typeface="Times New Roman" panose="02020603050405020304" pitchFamily="18" charset="0"/>
              </a:rPr>
              <a:t>Main memory</a:t>
            </a:r>
            <a:r>
              <a:rPr lang="en-US" altLang="en-US" dirty="0">
                <a:latin typeface="Times New Roman" panose="02020603050405020304" pitchFamily="18" charset="0"/>
                <a:cs typeface="Times New Roman" panose="02020603050405020304" pitchFamily="18" charset="0"/>
              </a:rPr>
              <a:t> was almost exclusively made up of hundreds of </a:t>
            </a:r>
            <a:r>
              <a:rPr lang="en-US" altLang="en-US" dirty="0">
                <a:solidFill>
                  <a:srgbClr val="FF0000"/>
                </a:solidFill>
                <a:latin typeface="Times New Roman" panose="02020603050405020304" pitchFamily="18" charset="0"/>
                <a:cs typeface="Times New Roman" panose="02020603050405020304" pitchFamily="18" charset="0"/>
              </a:rPr>
              <a:t>vacuum tubes </a:t>
            </a:r>
            <a:r>
              <a:rPr lang="en-US" altLang="en-US" dirty="0">
                <a:latin typeface="Times New Roman" panose="02020603050405020304" pitchFamily="18" charset="0"/>
                <a:cs typeface="Times New Roman" panose="02020603050405020304" pitchFamily="18" charset="0"/>
              </a:rPr>
              <a:t>(although one computer used a </a:t>
            </a:r>
            <a:r>
              <a:rPr lang="en-US" altLang="en-US" b="1" i="1" dirty="0">
                <a:solidFill>
                  <a:srgbClr val="3333FF"/>
                </a:solidFill>
                <a:latin typeface="Times New Roman" panose="02020603050405020304" pitchFamily="18" charset="0"/>
                <a:cs typeface="Times New Roman" panose="02020603050405020304" pitchFamily="18" charset="0"/>
              </a:rPr>
              <a:t>magnetic drum</a:t>
            </a:r>
            <a:r>
              <a:rPr lang="en-US" altLang="en-US" dirty="0">
                <a:latin typeface="Times New Roman" panose="02020603050405020304" pitchFamily="18" charset="0"/>
                <a:cs typeface="Times New Roman" panose="02020603050405020304" pitchFamily="18" charset="0"/>
              </a:rPr>
              <a:t> for </a:t>
            </a:r>
            <a:r>
              <a:rPr lang="en-US" altLang="en-US" b="1" i="1" dirty="0">
                <a:latin typeface="Times New Roman" panose="02020603050405020304" pitchFamily="18" charset="0"/>
                <a:cs typeface="Times New Roman" panose="02020603050405020304" pitchFamily="18" charset="0"/>
              </a:rPr>
              <a:t>main memory</a:t>
            </a:r>
            <a:r>
              <a:rPr lang="en-US" altLang="en-US"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
              <a:defRPr/>
            </a:pPr>
            <a:r>
              <a:rPr lang="en-US" altLang="en-US" dirty="0">
                <a:latin typeface="Times New Roman" panose="02020603050405020304" pitchFamily="18" charset="0"/>
                <a:cs typeface="Times New Roman" panose="02020603050405020304" pitchFamily="18" charset="0"/>
              </a:rPr>
              <a:t>These </a:t>
            </a:r>
            <a:r>
              <a:rPr lang="en-US" altLang="en-US" dirty="0">
                <a:solidFill>
                  <a:srgbClr val="FF0000"/>
                </a:solidFill>
                <a:latin typeface="Times New Roman" panose="02020603050405020304" pitchFamily="18" charset="0"/>
                <a:cs typeface="Times New Roman" panose="02020603050405020304" pitchFamily="18" charset="0"/>
              </a:rPr>
              <a:t>vacuum tube computers are referred to as first </a:t>
            </a:r>
            <a:r>
              <a:rPr lang="en-US" altLang="en-US" b="1" i="1" dirty="0">
                <a:solidFill>
                  <a:srgbClr val="FF0000"/>
                </a:solidFill>
                <a:latin typeface="Times New Roman" panose="02020603050405020304" pitchFamily="18" charset="0"/>
                <a:cs typeface="Times New Roman" panose="02020603050405020304" pitchFamily="18" charset="0"/>
              </a:rPr>
              <a:t>generation computers</a:t>
            </a:r>
            <a:r>
              <a:rPr lang="en-US" altLang="en-US" dirty="0">
                <a:solidFill>
                  <a:srgbClr val="FF0000"/>
                </a:solidFill>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
              <a:defRPr/>
            </a:pPr>
            <a:r>
              <a:rPr lang="en-US" altLang="en-US" b="1" i="1" dirty="0">
                <a:latin typeface="Times New Roman" panose="02020603050405020304" pitchFamily="18" charset="0"/>
                <a:cs typeface="Times New Roman" panose="02020603050405020304" pitchFamily="18" charset="0"/>
              </a:rPr>
              <a:t>Vacuum tubes </a:t>
            </a:r>
            <a:r>
              <a:rPr lang="en-US" altLang="en-US" dirty="0">
                <a:latin typeface="Times New Roman" panose="02020603050405020304" pitchFamily="18" charset="0"/>
                <a:cs typeface="Times New Roman" panose="02020603050405020304" pitchFamily="18" charset="0"/>
              </a:rPr>
              <a:t>were used to perform </a:t>
            </a:r>
            <a:r>
              <a:rPr lang="en-US" altLang="en-US" b="1" i="1" dirty="0">
                <a:solidFill>
                  <a:srgbClr val="3333FF"/>
                </a:solidFill>
                <a:latin typeface="Times New Roman" panose="02020603050405020304" pitchFamily="18" charset="0"/>
                <a:cs typeface="Times New Roman" panose="02020603050405020304" pitchFamily="18" charset="0"/>
              </a:rPr>
              <a:t>logic operations </a:t>
            </a:r>
            <a:r>
              <a:rPr lang="en-US" altLang="en-US" dirty="0">
                <a:latin typeface="Times New Roman" panose="02020603050405020304" pitchFamily="18" charset="0"/>
                <a:cs typeface="Times New Roman" panose="02020603050405020304" pitchFamily="18" charset="0"/>
              </a:rPr>
              <a:t>and to </a:t>
            </a:r>
            <a:r>
              <a:rPr lang="en-US" altLang="en-US" b="1" i="1" dirty="0">
                <a:solidFill>
                  <a:srgbClr val="FF0000"/>
                </a:solidFill>
                <a:latin typeface="Times New Roman" panose="02020603050405020304" pitchFamily="18" charset="0"/>
                <a:cs typeface="Times New Roman" panose="02020603050405020304" pitchFamily="18" charset="0"/>
              </a:rPr>
              <a:t>store data</a:t>
            </a:r>
            <a:r>
              <a:rPr lang="en-US" altLang="en-US" dirty="0">
                <a:latin typeface="Times New Roman" panose="02020603050405020304" pitchFamily="18" charset="0"/>
                <a:cs typeface="Times New Roman" panose="02020603050405020304" pitchFamily="18" charset="0"/>
              </a:rPr>
              <a:t>.</a:t>
            </a:r>
          </a:p>
          <a:p>
            <a:pPr algn="just">
              <a:lnSpc>
                <a:spcPct val="100000"/>
              </a:lnSpc>
              <a:spcBef>
                <a:spcPts val="0"/>
              </a:spcBef>
              <a:buFont typeface="Wingdings" panose="05000000000000000000" pitchFamily="2" charset="2"/>
              <a:buChar char="§"/>
              <a:defRPr/>
            </a:pPr>
            <a:r>
              <a:rPr lang="en-US" altLang="en-US" dirty="0">
                <a:latin typeface="Times New Roman" panose="02020603050405020304" pitchFamily="18" charset="0"/>
                <a:cs typeface="Times New Roman" panose="02020603050405020304" pitchFamily="18" charset="0"/>
              </a:rPr>
              <a:t>These </a:t>
            </a:r>
            <a:r>
              <a:rPr lang="en-US" altLang="en-US" b="1" i="1" dirty="0">
                <a:latin typeface="Times New Roman" panose="02020603050405020304" pitchFamily="18" charset="0"/>
                <a:cs typeface="Times New Roman" panose="02020603050405020304" pitchFamily="18" charset="0"/>
              </a:rPr>
              <a:t>computers</a:t>
            </a:r>
            <a:r>
              <a:rPr lang="en-US" altLang="en-US" dirty="0">
                <a:latin typeface="Times New Roman" panose="02020603050405020304" pitchFamily="18" charset="0"/>
                <a:cs typeface="Times New Roman" panose="02020603050405020304" pitchFamily="18" charset="0"/>
              </a:rPr>
              <a:t> were </a:t>
            </a:r>
            <a:r>
              <a:rPr lang="en-US" altLang="en-US" b="1" i="1" dirty="0">
                <a:latin typeface="Times New Roman" panose="02020603050405020304" pitchFamily="18" charset="0"/>
                <a:cs typeface="Times New Roman" panose="02020603050405020304" pitchFamily="18" charset="0"/>
              </a:rPr>
              <a:t>slow</a:t>
            </a:r>
            <a:r>
              <a:rPr lang="en-US" altLang="en-US" dirty="0">
                <a:latin typeface="Times New Roman" panose="02020603050405020304" pitchFamily="18" charset="0"/>
                <a:cs typeface="Times New Roman" panose="02020603050405020304" pitchFamily="18" charset="0"/>
              </a:rPr>
              <a:t> and </a:t>
            </a:r>
            <a:r>
              <a:rPr lang="en-US" altLang="en-US" b="1" i="1" dirty="0">
                <a:latin typeface="Times New Roman" panose="02020603050405020304" pitchFamily="18" charset="0"/>
                <a:cs typeface="Times New Roman" panose="02020603050405020304" pitchFamily="18" charset="0"/>
              </a:rPr>
              <a:t>large</a:t>
            </a:r>
            <a:r>
              <a:rPr lang="en-US" altLang="en-US" dirty="0">
                <a:latin typeface="Times New Roman" panose="02020603050405020304" pitchFamily="18" charset="0"/>
                <a:cs typeface="Times New Roman" panose="02020603050405020304" pitchFamily="18" charset="0"/>
              </a:rPr>
              <a:t> and produced a tremendous amount of heat. </a:t>
            </a:r>
          </a:p>
          <a:p>
            <a:pPr algn="just">
              <a:lnSpc>
                <a:spcPct val="100000"/>
              </a:lnSpc>
              <a:spcBef>
                <a:spcPts val="0"/>
              </a:spcBef>
              <a:buFont typeface="Wingdings" panose="05000000000000000000" pitchFamily="2" charset="2"/>
              <a:buChar char="§"/>
              <a:defRPr/>
            </a:pPr>
            <a:r>
              <a:rPr lang="en-US" altLang="en-US" dirty="0">
                <a:latin typeface="Times New Roman" panose="02020603050405020304" pitchFamily="18" charset="0"/>
                <a:cs typeface="Times New Roman" panose="02020603050405020304" pitchFamily="18" charset="0"/>
              </a:rPr>
              <a:t>They could run </a:t>
            </a:r>
            <a:r>
              <a:rPr lang="en-US" altLang="en-US" b="1" i="1" dirty="0">
                <a:solidFill>
                  <a:srgbClr val="FF0000"/>
                </a:solidFill>
                <a:latin typeface="Times New Roman" panose="02020603050405020304" pitchFamily="18" charset="0"/>
                <a:cs typeface="Times New Roman" panose="02020603050405020304" pitchFamily="18" charset="0"/>
              </a:rPr>
              <a:t>only one program at a time</a:t>
            </a:r>
            <a:r>
              <a:rPr lang="en-US" altLang="en-US"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
              <a:defRPr/>
            </a:pPr>
            <a:r>
              <a:rPr lang="en-US" altLang="en-US" b="1" i="1" dirty="0">
                <a:solidFill>
                  <a:srgbClr val="3333FF"/>
                </a:solidFill>
                <a:latin typeface="Times New Roman" panose="02020603050405020304" pitchFamily="18" charset="0"/>
                <a:cs typeface="Times New Roman" panose="02020603050405020304" pitchFamily="18" charset="0"/>
              </a:rPr>
              <a:t>ENIAC</a:t>
            </a:r>
            <a:r>
              <a:rPr lang="en-US" altLang="en-US" dirty="0">
                <a:latin typeface="Times New Roman" panose="02020603050405020304" pitchFamily="18" charset="0"/>
                <a:cs typeface="Times New Roman" panose="02020603050405020304" pitchFamily="18" charset="0"/>
              </a:rPr>
              <a:t> and </a:t>
            </a:r>
            <a:r>
              <a:rPr lang="en-US" altLang="en-US" b="1" i="1" dirty="0">
                <a:solidFill>
                  <a:srgbClr val="3333FF"/>
                </a:solidFill>
                <a:latin typeface="Times New Roman" panose="02020603050405020304" pitchFamily="18" charset="0"/>
                <a:cs typeface="Times New Roman" panose="02020603050405020304" pitchFamily="18" charset="0"/>
              </a:rPr>
              <a:t>UNIVAC</a:t>
            </a:r>
            <a:r>
              <a:rPr lang="en-US" altLang="en-US" dirty="0">
                <a:latin typeface="Times New Roman" panose="02020603050405020304" pitchFamily="18" charset="0"/>
                <a:cs typeface="Times New Roman" panose="02020603050405020304" pitchFamily="18" charset="0"/>
              </a:rPr>
              <a:t> – I are examples of </a:t>
            </a:r>
            <a:r>
              <a:rPr lang="en-US" altLang="en-US" b="1" i="1" dirty="0">
                <a:latin typeface="Times New Roman" panose="02020603050405020304" pitchFamily="18" charset="0"/>
                <a:cs typeface="Times New Roman" panose="02020603050405020304" pitchFamily="18" charset="0"/>
              </a:rPr>
              <a:t>first generation computers</a:t>
            </a:r>
            <a:r>
              <a:rPr lang="en-US" altLang="en-US" dirty="0" smtClean="0">
                <a:latin typeface="Times New Roman" panose="02020603050405020304" pitchFamily="18" charset="0"/>
                <a:cs typeface="Times New Roman" panose="02020603050405020304" pitchFamily="18" charset="0"/>
              </a:rPr>
              <a:t>.</a:t>
            </a:r>
          </a:p>
          <a:p>
            <a:pPr marL="0" indent="0" algn="just">
              <a:lnSpc>
                <a:spcPct val="100000"/>
              </a:lnSpc>
              <a:spcBef>
                <a:spcPts val="0"/>
              </a:spcBef>
              <a:buNone/>
              <a:defRPr/>
            </a:pPr>
            <a:r>
              <a:rPr lang="en-US" b="1" i="1" dirty="0">
                <a:solidFill>
                  <a:srgbClr val="FF0000"/>
                </a:solidFill>
                <a:latin typeface="Times New Roman" pitchFamily="18" charset="0"/>
                <a:cs typeface="Times New Roman" pitchFamily="18" charset="0"/>
              </a:rPr>
              <a:t>b) </a:t>
            </a:r>
            <a:r>
              <a:rPr lang="en-US" b="1" i="1" dirty="0" err="1">
                <a:solidFill>
                  <a:srgbClr val="FF0000"/>
                </a:solidFill>
                <a:latin typeface="Times New Roman" pitchFamily="18" charset="0"/>
                <a:cs typeface="Times New Roman" pitchFamily="18" charset="0"/>
              </a:rPr>
              <a:t>Input/Output</a:t>
            </a:r>
            <a:endParaRPr lang="en-US" b="1" i="1" dirty="0">
              <a:solidFill>
                <a:srgbClr val="FF0000"/>
              </a:solidFill>
              <a:latin typeface="Times New Roman" pitchFamily="18" charset="0"/>
              <a:cs typeface="Times New Roman" pitchFamily="18" charset="0"/>
            </a:endParaRPr>
          </a:p>
          <a:p>
            <a:pPr algn="just">
              <a:lnSpc>
                <a:spcPct val="100000"/>
              </a:lnSpc>
              <a:spcBef>
                <a:spcPts val="0"/>
              </a:spcBef>
              <a:buFont typeface="Wingdings" panose="05000000000000000000" pitchFamily="2" charset="2"/>
              <a:buChar char="§"/>
              <a:defRPr/>
            </a:pPr>
            <a:r>
              <a:rPr lang="en-US" b="1" i="1" dirty="0">
                <a:solidFill>
                  <a:srgbClr val="3333FF"/>
                </a:solidFill>
                <a:latin typeface="Times New Roman" pitchFamily="18" charset="0"/>
                <a:cs typeface="Times New Roman" pitchFamily="18" charset="0"/>
              </a:rPr>
              <a:t>Punched cards </a:t>
            </a:r>
            <a:r>
              <a:rPr lang="en-US" b="1" i="1" dirty="0">
                <a:latin typeface="Times New Roman" pitchFamily="18" charset="0"/>
                <a:cs typeface="Times New Roman" pitchFamily="18" charset="0"/>
              </a:rPr>
              <a:t>are used for </a:t>
            </a:r>
            <a:r>
              <a:rPr lang="en-US" b="1" i="1" dirty="0">
                <a:solidFill>
                  <a:srgbClr val="3333FF"/>
                </a:solidFill>
                <a:latin typeface="Times New Roman" pitchFamily="18" charset="0"/>
                <a:cs typeface="Times New Roman" pitchFamily="18" charset="0"/>
              </a:rPr>
              <a:t>input</a:t>
            </a:r>
            <a:r>
              <a:rPr lang="en-US" b="1" i="1" dirty="0">
                <a:latin typeface="Times New Roman" pitchFamily="18" charset="0"/>
                <a:cs typeface="Times New Roman" pitchFamily="18" charset="0"/>
              </a:rPr>
              <a:t> and </a:t>
            </a:r>
            <a:r>
              <a:rPr lang="en-US" b="1" i="1" dirty="0">
                <a:solidFill>
                  <a:srgbClr val="FF0000"/>
                </a:solidFill>
                <a:latin typeface="Times New Roman" pitchFamily="18" charset="0"/>
                <a:cs typeface="Times New Roman" pitchFamily="18" charset="0"/>
              </a:rPr>
              <a:t>punched cards </a:t>
            </a:r>
            <a:r>
              <a:rPr lang="en-US" b="1" i="1" dirty="0">
                <a:latin typeface="Times New Roman" pitchFamily="18" charset="0"/>
                <a:cs typeface="Times New Roman" pitchFamily="18" charset="0"/>
              </a:rPr>
              <a:t>and </a:t>
            </a:r>
            <a:r>
              <a:rPr lang="en-US" b="1" i="1" dirty="0">
                <a:solidFill>
                  <a:srgbClr val="FF0000"/>
                </a:solidFill>
                <a:latin typeface="Times New Roman" pitchFamily="18" charset="0"/>
                <a:cs typeface="Times New Roman" pitchFamily="18" charset="0"/>
              </a:rPr>
              <a:t>paper</a:t>
            </a:r>
            <a:r>
              <a:rPr lang="en-US" b="1" i="1" dirty="0">
                <a:latin typeface="Times New Roman" pitchFamily="18" charset="0"/>
                <a:cs typeface="Times New Roman" pitchFamily="18" charset="0"/>
              </a:rPr>
              <a:t> are used for </a:t>
            </a:r>
            <a:r>
              <a:rPr lang="en-US" b="1" i="1" dirty="0">
                <a:solidFill>
                  <a:srgbClr val="FF0000"/>
                </a:solidFill>
                <a:latin typeface="Times New Roman" pitchFamily="18" charset="0"/>
                <a:cs typeface="Times New Roman" pitchFamily="18" charset="0"/>
              </a:rPr>
              <a:t>output</a:t>
            </a:r>
          </a:p>
          <a:p>
            <a:pPr marL="0" indent="0" algn="just">
              <a:lnSpc>
                <a:spcPct val="100000"/>
              </a:lnSpc>
              <a:spcBef>
                <a:spcPts val="0"/>
              </a:spcBef>
              <a:buNone/>
              <a:defRPr/>
            </a:pPr>
            <a:r>
              <a:rPr lang="en-US" b="1" i="1" dirty="0">
                <a:solidFill>
                  <a:srgbClr val="FF0000"/>
                </a:solidFill>
                <a:latin typeface="Times New Roman" pitchFamily="18" charset="0"/>
                <a:cs typeface="Times New Roman" pitchFamily="18" charset="0"/>
              </a:rPr>
              <a:t>c) Secondary Storage Media</a:t>
            </a:r>
          </a:p>
          <a:p>
            <a:pPr algn="just">
              <a:lnSpc>
                <a:spcPct val="100000"/>
              </a:lnSpc>
              <a:spcBef>
                <a:spcPts val="0"/>
              </a:spcBef>
              <a:buFont typeface="Wingdings" panose="05000000000000000000" pitchFamily="2" charset="2"/>
              <a:buChar char="§"/>
              <a:defRPr/>
            </a:pPr>
            <a:r>
              <a:rPr lang="en-US" b="1" i="1" dirty="0">
                <a:solidFill>
                  <a:srgbClr val="3333FF"/>
                </a:solidFill>
                <a:latin typeface="Times New Roman" pitchFamily="18" charset="0"/>
                <a:cs typeface="Times New Roman" pitchFamily="18" charset="0"/>
              </a:rPr>
              <a:t>Punched cards </a:t>
            </a:r>
            <a:r>
              <a:rPr lang="en-US" b="1" i="1" dirty="0">
                <a:latin typeface="Times New Roman" pitchFamily="18" charset="0"/>
                <a:cs typeface="Times New Roman" pitchFamily="18" charset="0"/>
              </a:rPr>
              <a:t>are used but </a:t>
            </a:r>
            <a:r>
              <a:rPr lang="en-US" b="1" i="1" dirty="0">
                <a:solidFill>
                  <a:srgbClr val="3333FF"/>
                </a:solidFill>
                <a:latin typeface="Times New Roman" pitchFamily="18" charset="0"/>
                <a:cs typeface="Times New Roman" pitchFamily="18" charset="0"/>
              </a:rPr>
              <a:t>magnetic tapes </a:t>
            </a:r>
            <a:r>
              <a:rPr lang="en-US" b="1" i="1" dirty="0">
                <a:latin typeface="Times New Roman" pitchFamily="18" charset="0"/>
                <a:cs typeface="Times New Roman" pitchFamily="18" charset="0"/>
              </a:rPr>
              <a:t>are also introduced at the late fifties</a:t>
            </a:r>
            <a:r>
              <a:rPr lang="en-US" dirty="0">
                <a:latin typeface="Times New Roman" pitchFamily="18" charset="0"/>
                <a:cs typeface="Times New Roman" pitchFamily="18" charset="0"/>
              </a:rPr>
              <a:t>.</a:t>
            </a:r>
          </a:p>
          <a:p>
            <a:pPr marL="0" indent="0" algn="just">
              <a:lnSpc>
                <a:spcPct val="100000"/>
              </a:lnSpc>
              <a:spcBef>
                <a:spcPts val="0"/>
              </a:spcBef>
              <a:buNone/>
              <a:defRPr/>
            </a:pP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676609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781800"/>
          </a:xfrm>
        </p:spPr>
        <p:txBody>
          <a:bodyPr/>
          <a:lstStyle/>
          <a:p>
            <a:pPr marL="0" indent="0" algn="just">
              <a:buNone/>
              <a:defRPr/>
            </a:pPr>
            <a:r>
              <a:rPr lang="en-US" b="1" i="1" dirty="0" smtClean="0">
                <a:solidFill>
                  <a:srgbClr val="FF0000"/>
                </a:solidFill>
                <a:latin typeface="Times New Roman" pitchFamily="18" charset="0"/>
                <a:cs typeface="Times New Roman" pitchFamily="18" charset="0"/>
              </a:rPr>
              <a:t>d</a:t>
            </a:r>
            <a:r>
              <a:rPr lang="en-US" b="1" i="1" dirty="0">
                <a:solidFill>
                  <a:srgbClr val="FF0000"/>
                </a:solidFill>
                <a:latin typeface="Times New Roman" pitchFamily="18" charset="0"/>
                <a:cs typeface="Times New Roman" pitchFamily="18" charset="0"/>
              </a:rPr>
              <a:t>) Memory Access Time</a:t>
            </a:r>
          </a:p>
          <a:p>
            <a:pPr algn="just">
              <a:buFont typeface="Wingdings" panose="05000000000000000000" pitchFamily="2" charset="2"/>
              <a:buChar char="§"/>
              <a:defRPr/>
            </a:pPr>
            <a:r>
              <a:rPr lang="en-US" dirty="0">
                <a:latin typeface="Times New Roman" pitchFamily="18" charset="0"/>
                <a:cs typeface="Times New Roman" pitchFamily="18" charset="0"/>
              </a:rPr>
              <a:t>The </a:t>
            </a:r>
            <a:r>
              <a:rPr lang="en-US" b="1" i="1" dirty="0">
                <a:solidFill>
                  <a:srgbClr val="0000FF"/>
                </a:solidFill>
                <a:latin typeface="Times New Roman" pitchFamily="18" charset="0"/>
                <a:cs typeface="Times New Roman" pitchFamily="18" charset="0"/>
              </a:rPr>
              <a:t>memory access time is in mil seconds (1/10^3) sec</a:t>
            </a:r>
            <a:r>
              <a:rPr lang="en-US" dirty="0">
                <a:latin typeface="Times New Roman" pitchFamily="18" charset="0"/>
                <a:cs typeface="Times New Roman" pitchFamily="18" charset="0"/>
              </a:rPr>
              <a:t>.</a:t>
            </a:r>
          </a:p>
          <a:p>
            <a:pPr marL="0" indent="0" algn="just">
              <a:buNone/>
              <a:defRPr/>
            </a:pPr>
            <a:r>
              <a:rPr lang="en-US" b="1" i="1" dirty="0">
                <a:solidFill>
                  <a:srgbClr val="FF0000"/>
                </a:solidFill>
                <a:latin typeface="Times New Roman" pitchFamily="18" charset="0"/>
                <a:cs typeface="Times New Roman" pitchFamily="18" charset="0"/>
              </a:rPr>
              <a:t>e) Programming Language</a:t>
            </a:r>
          </a:p>
          <a:p>
            <a:pPr algn="just">
              <a:buFont typeface="Wingdings" panose="05000000000000000000" pitchFamily="2" charset="2"/>
              <a:buChar char="Ø"/>
              <a:defRPr/>
            </a:pPr>
            <a:r>
              <a:rPr lang="en-US" b="1" i="1" dirty="0">
                <a:solidFill>
                  <a:srgbClr val="0000FF"/>
                </a:solidFill>
                <a:latin typeface="Times New Roman" pitchFamily="18" charset="0"/>
                <a:cs typeface="Times New Roman" pitchFamily="18" charset="0"/>
              </a:rPr>
              <a:t>Machine language is used as a programming languages. Actually assembly is introduced.</a:t>
            </a:r>
          </a:p>
          <a:p>
            <a:pPr marL="0" indent="0" algn="just">
              <a:buNone/>
              <a:defRPr/>
            </a:pPr>
            <a:r>
              <a:rPr lang="en-US" b="1" i="1" dirty="0">
                <a:solidFill>
                  <a:srgbClr val="FF0000"/>
                </a:solidFill>
                <a:latin typeface="Times New Roman" pitchFamily="18" charset="0"/>
                <a:cs typeface="Times New Roman" pitchFamily="18" charset="0"/>
              </a:rPr>
              <a:t>f) Operating System</a:t>
            </a:r>
          </a:p>
          <a:p>
            <a:pPr algn="just">
              <a:buFont typeface="Wingdings" panose="05000000000000000000" pitchFamily="2" charset="2"/>
              <a:buChar char="§"/>
              <a:defRPr/>
            </a:pPr>
            <a:r>
              <a:rPr lang="en-US" dirty="0">
                <a:latin typeface="Times New Roman" pitchFamily="18" charset="0"/>
                <a:cs typeface="Times New Roman" pitchFamily="18" charset="0"/>
              </a:rPr>
              <a:t>There is</a:t>
            </a:r>
            <a:r>
              <a:rPr lang="en-US" b="1" i="1" dirty="0">
                <a:latin typeface="Times New Roman" pitchFamily="18" charset="0"/>
                <a:cs typeface="Times New Roman" pitchFamily="18" charset="0"/>
              </a:rPr>
              <a:t> no operating system developed</a:t>
            </a:r>
            <a:endParaRPr lang="en-US" dirty="0"/>
          </a:p>
        </p:txBody>
      </p:sp>
    </p:spTree>
    <p:extLst>
      <p:ext uri="{BB962C8B-B14F-4D97-AF65-F5344CB8AC3E}">
        <p14:creationId xmlns:p14="http://schemas.microsoft.com/office/powerpoint/2010/main" val="379495017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981200" y="116114"/>
            <a:ext cx="8229600" cy="645887"/>
          </a:xfrm>
        </p:spPr>
        <p:txBody>
          <a:bodyPr>
            <a:normAutofit/>
          </a:bodyPr>
          <a:lstStyle/>
          <a:p>
            <a:pPr algn="ctr" eaLnBrk="1" hangingPunct="1"/>
            <a:r>
              <a:rPr lang="en-US" altLang="en-US" sz="3400" b="1" dirty="0">
                <a:solidFill>
                  <a:srgbClr val="6600CC"/>
                </a:solidFill>
                <a:latin typeface="Times New Roman" panose="02020603050405020304" pitchFamily="18" charset="0"/>
                <a:cs typeface="Times New Roman" panose="02020603050405020304" pitchFamily="18" charset="0"/>
              </a:rPr>
              <a:t>Limitations</a:t>
            </a:r>
          </a:p>
        </p:txBody>
      </p:sp>
      <p:sp>
        <p:nvSpPr>
          <p:cNvPr id="23555" name="Rectangle 3"/>
          <p:cNvSpPr>
            <a:spLocks noGrp="1" noChangeArrowheads="1"/>
          </p:cNvSpPr>
          <p:nvPr>
            <p:ph type="body" idx="1"/>
          </p:nvPr>
        </p:nvSpPr>
        <p:spPr>
          <a:xfrm>
            <a:off x="0" y="838200"/>
            <a:ext cx="12192000" cy="6019800"/>
          </a:xfrm>
        </p:spPr>
        <p:txBody>
          <a:bodyPr/>
          <a:lstStyle/>
          <a:p>
            <a:pPr algn="just" eaLnBrk="1" hangingPunct="1">
              <a:lnSpc>
                <a:spcPct val="90000"/>
              </a:lnSpc>
              <a:buSzTx/>
              <a:buFont typeface="Wingdings" panose="05000000000000000000" pitchFamily="2" charset="2"/>
              <a:buChar char="§"/>
            </a:pPr>
            <a:r>
              <a:rPr lang="en-US" altLang="en-US" b="1" i="1" dirty="0">
                <a:solidFill>
                  <a:srgbClr val="000000"/>
                </a:solidFill>
                <a:latin typeface="Times New Roman" panose="02020603050405020304" pitchFamily="18" charset="0"/>
                <a:cs typeface="Times New Roman" panose="02020603050405020304" pitchFamily="18" charset="0"/>
              </a:rPr>
              <a:t>Too bulky in size</a:t>
            </a:r>
          </a:p>
          <a:p>
            <a:pPr algn="just" eaLnBrk="1" hangingPunct="1">
              <a:lnSpc>
                <a:spcPct val="90000"/>
              </a:lnSpc>
              <a:buSzTx/>
              <a:buFont typeface="Wingdings" panose="05000000000000000000" pitchFamily="2" charset="2"/>
              <a:buChar char="§"/>
            </a:pPr>
            <a:r>
              <a:rPr lang="en-US" altLang="en-US" b="1" i="1" dirty="0">
                <a:solidFill>
                  <a:srgbClr val="000000"/>
                </a:solidFill>
                <a:latin typeface="Times New Roman" panose="02020603050405020304" pitchFamily="18" charset="0"/>
                <a:cs typeface="Times New Roman" panose="02020603050405020304" pitchFamily="18" charset="0"/>
              </a:rPr>
              <a:t>Unreliable</a:t>
            </a:r>
          </a:p>
          <a:p>
            <a:pPr algn="just" eaLnBrk="1" hangingPunct="1">
              <a:lnSpc>
                <a:spcPct val="90000"/>
              </a:lnSpc>
              <a:buSzTx/>
              <a:buFont typeface="Wingdings" panose="05000000000000000000" pitchFamily="2" charset="2"/>
              <a:buChar char="§"/>
            </a:pPr>
            <a:r>
              <a:rPr lang="en-US" altLang="en-US" b="1" i="1" dirty="0">
                <a:solidFill>
                  <a:srgbClr val="FF0000"/>
                </a:solidFill>
                <a:latin typeface="Times New Roman" panose="02020603050405020304" pitchFamily="18" charset="0"/>
                <a:cs typeface="Times New Roman" panose="02020603050405020304" pitchFamily="18" charset="0"/>
              </a:rPr>
              <a:t>Large amount of heat emitted (because of 1000’s of vacuum tubes were used.) </a:t>
            </a:r>
          </a:p>
          <a:p>
            <a:pPr lvl="1" algn="just" eaLnBrk="1" hangingPunct="1">
              <a:lnSpc>
                <a:spcPct val="90000"/>
              </a:lnSpc>
              <a:buSzTx/>
              <a:buFont typeface="Wingdings" panose="05000000000000000000" pitchFamily="2" charset="2"/>
              <a:buChar char="§"/>
            </a:pPr>
            <a:r>
              <a:rPr lang="en-US" altLang="en-US" sz="2800" dirty="0">
                <a:solidFill>
                  <a:srgbClr val="000000"/>
                </a:solidFill>
                <a:latin typeface="Times New Roman" panose="02020603050405020304" pitchFamily="18" charset="0"/>
                <a:cs typeface="Times New Roman" panose="02020603050405020304" pitchFamily="18" charset="0"/>
              </a:rPr>
              <a:t>Burnt out frequently</a:t>
            </a:r>
          </a:p>
          <a:p>
            <a:pPr algn="just" eaLnBrk="1" hangingPunct="1">
              <a:lnSpc>
                <a:spcPct val="90000"/>
              </a:lnSpc>
              <a:buSzTx/>
              <a:buFont typeface="Wingdings" panose="05000000000000000000" pitchFamily="2" charset="2"/>
              <a:buChar char="§"/>
            </a:pPr>
            <a:r>
              <a:rPr lang="en-US" altLang="en-US" b="1" i="1" dirty="0">
                <a:solidFill>
                  <a:srgbClr val="3333FF"/>
                </a:solidFill>
                <a:latin typeface="Times New Roman" panose="02020603050405020304" pitchFamily="18" charset="0"/>
                <a:cs typeface="Times New Roman" panose="02020603050405020304" pitchFamily="18" charset="0"/>
              </a:rPr>
              <a:t>Air -conditioning required </a:t>
            </a:r>
          </a:p>
          <a:p>
            <a:pPr algn="just" eaLnBrk="1" hangingPunct="1">
              <a:lnSpc>
                <a:spcPct val="90000"/>
              </a:lnSpc>
              <a:buSzTx/>
              <a:buFont typeface="Wingdings" panose="05000000000000000000" pitchFamily="2" charset="2"/>
              <a:buChar char="§"/>
            </a:pPr>
            <a:r>
              <a:rPr lang="en-US" altLang="en-US" b="1" i="1" dirty="0">
                <a:solidFill>
                  <a:srgbClr val="3333FF"/>
                </a:solidFill>
                <a:latin typeface="Times New Roman" panose="02020603050405020304" pitchFamily="18" charset="0"/>
                <a:cs typeface="Times New Roman" panose="02020603050405020304" pitchFamily="18" charset="0"/>
              </a:rPr>
              <a:t>Prone to hardware failure</a:t>
            </a:r>
          </a:p>
          <a:p>
            <a:pPr algn="just" eaLnBrk="1" hangingPunct="1">
              <a:lnSpc>
                <a:spcPct val="90000"/>
              </a:lnSpc>
              <a:buSzTx/>
              <a:buFont typeface="Wingdings" panose="05000000000000000000" pitchFamily="2" charset="2"/>
              <a:buChar char="§"/>
            </a:pPr>
            <a:r>
              <a:rPr lang="en-US" altLang="en-US" b="1" i="1" dirty="0">
                <a:solidFill>
                  <a:srgbClr val="0000CC"/>
                </a:solidFill>
                <a:latin typeface="Times New Roman" panose="02020603050405020304" pitchFamily="18" charset="0"/>
                <a:cs typeface="Times New Roman" panose="02020603050405020304" pitchFamily="18" charset="0"/>
              </a:rPr>
              <a:t>Non-portable</a:t>
            </a:r>
          </a:p>
          <a:p>
            <a:pPr algn="just" eaLnBrk="1" hangingPunct="1">
              <a:lnSpc>
                <a:spcPct val="90000"/>
              </a:lnSpc>
              <a:buSzTx/>
              <a:buFont typeface="Wingdings" panose="05000000000000000000" pitchFamily="2" charset="2"/>
              <a:buChar char="§"/>
            </a:pPr>
            <a:r>
              <a:rPr lang="en-US" altLang="en-US" b="1" i="1" dirty="0">
                <a:solidFill>
                  <a:srgbClr val="0000CC"/>
                </a:solidFill>
                <a:latin typeface="Times New Roman" panose="02020603050405020304" pitchFamily="18" charset="0"/>
                <a:cs typeface="Times New Roman" panose="02020603050405020304" pitchFamily="18" charset="0"/>
              </a:rPr>
              <a:t>Limited commercial use</a:t>
            </a:r>
          </a:p>
          <a:p>
            <a:pPr algn="just" eaLnBrk="1" hangingPunct="1">
              <a:lnSpc>
                <a:spcPct val="90000"/>
              </a:lnSpc>
              <a:buSzTx/>
              <a:buFont typeface="Wingdings" panose="05000000000000000000" pitchFamily="2" charset="2"/>
              <a:buChar char="§"/>
            </a:pPr>
            <a:r>
              <a:rPr lang="en-US" altLang="en-US" b="1" i="1" dirty="0">
                <a:solidFill>
                  <a:srgbClr val="000000"/>
                </a:solidFill>
                <a:latin typeface="Times New Roman" panose="02020603050405020304" pitchFamily="18" charset="0"/>
                <a:cs typeface="Times New Roman" panose="02020603050405020304" pitchFamily="18" charset="0"/>
              </a:rPr>
              <a:t>Constant maintenance required</a:t>
            </a:r>
            <a:r>
              <a:rPr lang="en-US" altLang="en-US" dirty="0">
                <a:solidFill>
                  <a:srgbClr val="00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9909071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Autofit/>
          </a:bodyPr>
          <a:lstStyle/>
          <a:p>
            <a:pPr marL="0" indent="0" algn="just">
              <a:lnSpc>
                <a:spcPct val="100000"/>
              </a:lnSpc>
              <a:spcBef>
                <a:spcPts val="0"/>
              </a:spcBef>
              <a:buNone/>
              <a:defRPr/>
            </a:pPr>
            <a:r>
              <a:rPr lang="en-US" sz="3200" b="1" i="1" dirty="0">
                <a:solidFill>
                  <a:srgbClr val="0000FF"/>
                </a:solidFill>
                <a:latin typeface="Times New Roman" pitchFamily="18" charset="0"/>
                <a:cs typeface="Times New Roman" pitchFamily="18" charset="0"/>
              </a:rPr>
              <a:t>2. Second Generation(1959-1965): The Transistors</a:t>
            </a:r>
          </a:p>
          <a:p>
            <a:pPr marL="347663" indent="-347663" algn="just">
              <a:lnSpc>
                <a:spcPct val="100000"/>
              </a:lnSpc>
              <a:spcBef>
                <a:spcPts val="0"/>
              </a:spcBef>
              <a:buNone/>
              <a:defRPr/>
            </a:pPr>
            <a:r>
              <a:rPr lang="en-US" sz="3200" b="1" i="1" dirty="0">
                <a:solidFill>
                  <a:srgbClr val="CC0099"/>
                </a:solidFill>
                <a:latin typeface="Times New Roman" pitchFamily="18" charset="0"/>
                <a:cs typeface="Times New Roman" pitchFamily="18" charset="0"/>
              </a:rPr>
              <a:t>a)Transistors are used instead of vacuum tubes as electronic circuit</a:t>
            </a:r>
          </a:p>
          <a:p>
            <a:pPr algn="just">
              <a:lnSpc>
                <a:spcPct val="100000"/>
              </a:lnSpc>
              <a:spcBef>
                <a:spcPts val="0"/>
              </a:spcBef>
              <a:buFont typeface="Wingdings" panose="05000000000000000000" pitchFamily="2" charset="2"/>
              <a:buChar char="§"/>
              <a:defRPr/>
            </a:pPr>
            <a:r>
              <a:rPr lang="en-US" sz="3200" dirty="0">
                <a:latin typeface="Times New Roman" pitchFamily="18" charset="0"/>
                <a:cs typeface="Times New Roman" pitchFamily="18" charset="0"/>
              </a:rPr>
              <a:t>Transistors have a size of 1/200</a:t>
            </a:r>
            <a:r>
              <a:rPr lang="en-US" sz="3200" baseline="30000" dirty="0">
                <a:latin typeface="Times New Roman" pitchFamily="18" charset="0"/>
                <a:cs typeface="Times New Roman" pitchFamily="18" charset="0"/>
              </a:rPr>
              <a:t>th</a:t>
            </a:r>
            <a:r>
              <a:rPr lang="en-US" sz="3200" dirty="0">
                <a:latin typeface="Times New Roman" pitchFamily="18" charset="0"/>
                <a:cs typeface="Times New Roman" pitchFamily="18" charset="0"/>
              </a:rPr>
              <a:t> of size of vacuum tubes</a:t>
            </a:r>
          </a:p>
          <a:p>
            <a:pPr algn="just">
              <a:lnSpc>
                <a:spcPct val="100000"/>
              </a:lnSpc>
              <a:spcBef>
                <a:spcPts val="0"/>
              </a:spcBef>
              <a:buFont typeface="Wingdings" panose="05000000000000000000" pitchFamily="2" charset="2"/>
              <a:buChar char="§"/>
              <a:defRPr/>
            </a:pPr>
            <a:r>
              <a:rPr lang="en-US" sz="3200" dirty="0">
                <a:latin typeface="Times New Roman" pitchFamily="18" charset="0"/>
                <a:cs typeface="Times New Roman" pitchFamily="18" charset="0"/>
              </a:rPr>
              <a:t>They release less amount of heat</a:t>
            </a:r>
          </a:p>
          <a:p>
            <a:pPr algn="just">
              <a:lnSpc>
                <a:spcPct val="100000"/>
              </a:lnSpc>
              <a:spcBef>
                <a:spcPts val="0"/>
              </a:spcBef>
              <a:buFont typeface="Wingdings" panose="05000000000000000000" pitchFamily="2" charset="2"/>
              <a:buChar char="§"/>
              <a:defRPr/>
            </a:pPr>
            <a:r>
              <a:rPr lang="en-US" sz="3200" dirty="0">
                <a:latin typeface="Times New Roman" pitchFamily="18" charset="0"/>
                <a:cs typeface="Times New Roman" pitchFamily="18" charset="0"/>
              </a:rPr>
              <a:t>They are much </a:t>
            </a:r>
            <a:r>
              <a:rPr lang="en-US" sz="3200" b="1" i="1" dirty="0">
                <a:latin typeface="Times New Roman" pitchFamily="18" charset="0"/>
                <a:cs typeface="Times New Roman" pitchFamily="18" charset="0"/>
              </a:rPr>
              <a:t>faster than vacuum tubes since electricity had to travel over a much shorter distance</a:t>
            </a:r>
            <a:r>
              <a:rPr lang="en-US" sz="3200" dirty="0">
                <a:latin typeface="Times New Roman" pitchFamily="18" charset="0"/>
                <a:cs typeface="Times New Roman" pitchFamily="18" charset="0"/>
              </a:rPr>
              <a:t>.</a:t>
            </a:r>
          </a:p>
          <a:p>
            <a:pPr marL="0" indent="0" algn="just">
              <a:lnSpc>
                <a:spcPct val="100000"/>
              </a:lnSpc>
              <a:spcBef>
                <a:spcPts val="0"/>
              </a:spcBef>
              <a:buNone/>
              <a:defRPr/>
            </a:pPr>
            <a:r>
              <a:rPr lang="en-US" sz="3200" b="1" i="1" dirty="0">
                <a:solidFill>
                  <a:srgbClr val="FF0000"/>
                </a:solidFill>
                <a:latin typeface="Times New Roman" pitchFamily="18" charset="0"/>
                <a:cs typeface="Times New Roman" pitchFamily="18" charset="0"/>
              </a:rPr>
              <a:t>b) </a:t>
            </a:r>
            <a:r>
              <a:rPr lang="en-US" sz="3200" b="1" i="1" dirty="0" err="1">
                <a:solidFill>
                  <a:srgbClr val="FF0000"/>
                </a:solidFill>
                <a:latin typeface="Times New Roman" pitchFamily="18" charset="0"/>
                <a:cs typeface="Times New Roman" pitchFamily="18" charset="0"/>
              </a:rPr>
              <a:t>Input/Output</a:t>
            </a:r>
            <a:endParaRPr lang="en-US" sz="3200" b="1" i="1" dirty="0">
              <a:solidFill>
                <a:srgbClr val="FF0000"/>
              </a:solidFill>
              <a:latin typeface="Times New Roman" pitchFamily="18" charset="0"/>
              <a:cs typeface="Times New Roman" pitchFamily="18" charset="0"/>
            </a:endParaRPr>
          </a:p>
          <a:p>
            <a:pPr algn="just">
              <a:lnSpc>
                <a:spcPct val="100000"/>
              </a:lnSpc>
              <a:spcBef>
                <a:spcPts val="0"/>
              </a:spcBef>
              <a:buFont typeface="Wingdings" panose="05000000000000000000" pitchFamily="2" charset="2"/>
              <a:buChar char="Ø"/>
              <a:defRPr/>
            </a:pPr>
            <a:r>
              <a:rPr lang="en-US" sz="3200" b="1" i="1" dirty="0">
                <a:solidFill>
                  <a:srgbClr val="CC0099"/>
                </a:solidFill>
                <a:latin typeface="Times New Roman" pitchFamily="18" charset="0"/>
                <a:cs typeface="Times New Roman" pitchFamily="18" charset="0"/>
              </a:rPr>
              <a:t>Punched cards and magnetic tapes are used for input and punched cards and paper are used for output</a:t>
            </a:r>
            <a:r>
              <a:rPr lang="en-US" sz="3200" dirty="0">
                <a:latin typeface="Times New Roman" pitchFamily="18" charset="0"/>
                <a:cs typeface="Times New Roman" pitchFamily="18" charset="0"/>
              </a:rPr>
              <a:t>.</a:t>
            </a:r>
          </a:p>
          <a:p>
            <a:pPr marL="0" indent="0" algn="just">
              <a:lnSpc>
                <a:spcPct val="100000"/>
              </a:lnSpc>
              <a:spcBef>
                <a:spcPts val="0"/>
              </a:spcBef>
              <a:buNone/>
              <a:defRPr/>
            </a:pPr>
            <a:r>
              <a:rPr lang="en-US" sz="3200" b="1" i="1" dirty="0">
                <a:solidFill>
                  <a:srgbClr val="FF0000"/>
                </a:solidFill>
                <a:latin typeface="Times New Roman" pitchFamily="18" charset="0"/>
                <a:cs typeface="Times New Roman" pitchFamily="18" charset="0"/>
              </a:rPr>
              <a:t>c) Secondary Storage Media</a:t>
            </a:r>
          </a:p>
          <a:p>
            <a:pPr algn="just">
              <a:lnSpc>
                <a:spcPct val="100000"/>
              </a:lnSpc>
              <a:spcBef>
                <a:spcPts val="0"/>
              </a:spcBef>
              <a:buFont typeface="Wingdings" panose="05000000000000000000" pitchFamily="2" charset="2"/>
              <a:buChar char="Ø"/>
              <a:defRPr/>
            </a:pPr>
            <a:r>
              <a:rPr lang="en-US" sz="3200" b="1" i="1" dirty="0">
                <a:solidFill>
                  <a:srgbClr val="006600"/>
                </a:solidFill>
                <a:latin typeface="Times New Roman" pitchFamily="18" charset="0"/>
                <a:cs typeface="Times New Roman" pitchFamily="18" charset="0"/>
              </a:rPr>
              <a:t>Magnetic tapes are used as a secondary storage media</a:t>
            </a:r>
          </a:p>
          <a:p>
            <a:pPr marL="0" indent="0" algn="just">
              <a:lnSpc>
                <a:spcPct val="100000"/>
              </a:lnSpc>
              <a:spcBef>
                <a:spcPts val="0"/>
              </a:spcBef>
              <a:buNone/>
              <a:defRPr/>
            </a:pPr>
            <a:r>
              <a:rPr lang="en-US" sz="3200" b="1" i="1" dirty="0">
                <a:solidFill>
                  <a:srgbClr val="FF0000"/>
                </a:solidFill>
                <a:latin typeface="Times New Roman" pitchFamily="18" charset="0"/>
                <a:cs typeface="Times New Roman" pitchFamily="18" charset="0"/>
              </a:rPr>
              <a:t>d) Memory Access Time</a:t>
            </a:r>
          </a:p>
          <a:p>
            <a:pPr algn="just">
              <a:lnSpc>
                <a:spcPct val="100000"/>
              </a:lnSpc>
              <a:spcBef>
                <a:spcPts val="0"/>
              </a:spcBef>
              <a:buFont typeface="Wingdings" panose="05000000000000000000" pitchFamily="2" charset="2"/>
              <a:buChar char="Ø"/>
              <a:defRPr/>
            </a:pPr>
            <a:r>
              <a:rPr lang="en-US" sz="3200" dirty="0">
                <a:latin typeface="Times New Roman" pitchFamily="18" charset="0"/>
                <a:cs typeface="Times New Roman" pitchFamily="18" charset="0"/>
              </a:rPr>
              <a:t>The </a:t>
            </a:r>
            <a:r>
              <a:rPr lang="en-US" sz="3200" b="1" i="1" dirty="0">
                <a:solidFill>
                  <a:srgbClr val="0000FF"/>
                </a:solidFill>
                <a:latin typeface="Times New Roman" pitchFamily="18" charset="0"/>
                <a:cs typeface="Times New Roman" pitchFamily="18" charset="0"/>
              </a:rPr>
              <a:t>memory access time is in micro seconds(1/10^6</a:t>
            </a:r>
            <a:r>
              <a:rPr lang="en-US" sz="3200" b="1" i="1" dirty="0" smtClean="0">
                <a:solidFill>
                  <a:srgbClr val="0000FF"/>
                </a:solidFill>
                <a:latin typeface="Times New Roman" pitchFamily="18" charset="0"/>
                <a:cs typeface="Times New Roman" pitchFamily="18" charset="0"/>
              </a:rPr>
              <a:t>).</a:t>
            </a:r>
            <a:endParaRPr lang="en-US" sz="3200" b="1" i="1" dirty="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val="576630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63562015"/>
              </p:ext>
            </p:extLst>
          </p:nvPr>
        </p:nvGraphicFramePr>
        <p:xfrm>
          <a:off x="0" y="0"/>
          <a:ext cx="12192000" cy="7467600"/>
        </p:xfrm>
        <a:graphic>
          <a:graphicData uri="http://schemas.openxmlformats.org/drawingml/2006/table">
            <a:tbl>
              <a:tblPr firstRow="1" bandRow="1">
                <a:tableStyleId>{5C22544A-7EE6-4342-B048-85BDC9FD1C3A}</a:tableStyleId>
              </a:tblPr>
              <a:tblGrid>
                <a:gridCol w="756745">
                  <a:extLst>
                    <a:ext uri="{9D8B030D-6E8A-4147-A177-3AD203B41FA5}">
                      <a16:colId xmlns:a16="http://schemas.microsoft.com/office/drawing/2014/main" val="51308462"/>
                    </a:ext>
                  </a:extLst>
                </a:gridCol>
                <a:gridCol w="11435255">
                  <a:extLst>
                    <a:ext uri="{9D8B030D-6E8A-4147-A177-3AD203B41FA5}">
                      <a16:colId xmlns:a16="http://schemas.microsoft.com/office/drawing/2014/main" val="3599946503"/>
                    </a:ext>
                  </a:extLst>
                </a:gridCol>
              </a:tblGrid>
              <a:tr h="522514">
                <a:tc>
                  <a:txBody>
                    <a:bodyPr/>
                    <a:lstStyle/>
                    <a:p>
                      <a:pPr marL="2917825" indent="-2917825" algn="just"/>
                      <a:endParaRPr lang="en-US" sz="3600" b="0" dirty="0">
                        <a:latin typeface="Times New Roman" panose="02020603050405020304" pitchFamily="18" charset="0"/>
                        <a:cs typeface="Times New Roman" panose="02020603050405020304" pitchFamily="18" charset="0"/>
                      </a:endParaRPr>
                    </a:p>
                  </a:txBody>
                  <a:tcPr/>
                </a:tc>
                <a:tc>
                  <a:txBody>
                    <a:bodyPr/>
                    <a:lstStyle/>
                    <a:p>
                      <a:pPr marL="342900" lvl="1" indent="-342900">
                        <a:buFont typeface="Wingdings" panose="05000000000000000000" pitchFamily="2" charset="2"/>
                        <a:buChar char="§"/>
                      </a:pPr>
                      <a:endParaRPr lang="en-US" sz="3200" b="0" dirty="0" smtClean="0">
                        <a:solidFill>
                          <a:srgbClr val="FF0000"/>
                        </a:solidFill>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27550433"/>
                  </a:ext>
                </a:extLst>
              </a:tr>
              <a:tr h="1090506">
                <a:tc>
                  <a:txBody>
                    <a:bodyPr/>
                    <a:lstStyle/>
                    <a:p>
                      <a:pPr marL="2917825" indent="-2917825" algn="just"/>
                      <a:endParaRPr lang="en-US" sz="3600" b="0" dirty="0">
                        <a:latin typeface="Times New Roman" panose="02020603050405020304" pitchFamily="18" charset="0"/>
                        <a:cs typeface="Times New Roman" panose="02020603050405020304" pitchFamily="18" charset="0"/>
                      </a:endParaRPr>
                    </a:p>
                  </a:txBody>
                  <a:tcPr/>
                </a:tc>
                <a:tc>
                  <a:txBody>
                    <a:bodyPr/>
                    <a:lstStyle/>
                    <a:p>
                      <a:pPr marL="0" lvl="1" indent="0">
                        <a:buFont typeface="Wingdings" panose="05000000000000000000" pitchFamily="2" charset="2"/>
                        <a:buNone/>
                      </a:pPr>
                      <a:r>
                        <a:rPr lang="en-US" sz="2800" b="1" dirty="0" smtClean="0">
                          <a:solidFill>
                            <a:srgbClr val="FF0000"/>
                          </a:solidFill>
                          <a:effectLst/>
                          <a:latin typeface="Times New Roman" panose="02020603050405020304" pitchFamily="18" charset="0"/>
                          <a:cs typeface="Times New Roman" panose="02020603050405020304" pitchFamily="18" charset="0"/>
                        </a:rPr>
                        <a:t>UNIT TWO:</a:t>
                      </a:r>
                      <a:r>
                        <a:rPr lang="en-US" sz="2800" b="1" baseline="0" dirty="0" smtClean="0">
                          <a:solidFill>
                            <a:srgbClr val="FF0000"/>
                          </a:solidFill>
                          <a:effectLst/>
                          <a:latin typeface="Times New Roman" panose="02020603050405020304" pitchFamily="18" charset="0"/>
                          <a:cs typeface="Times New Roman" panose="02020603050405020304" pitchFamily="18" charset="0"/>
                        </a:rPr>
                        <a:t> ORGANIZATION OF COMPUTER SYSTEM</a:t>
                      </a:r>
                    </a:p>
                    <a:p>
                      <a:pPr marL="0" lvl="1" indent="0" algn="just">
                        <a:buFont typeface="Wingdings" panose="05000000000000000000" pitchFamily="2" charset="2"/>
                        <a:buNone/>
                      </a:pPr>
                      <a:r>
                        <a:rPr lang="en-US" sz="3600" b="0" baseline="0" dirty="0" smtClean="0">
                          <a:solidFill>
                            <a:schemeClr val="tx1"/>
                          </a:solidFill>
                          <a:effectLst/>
                          <a:latin typeface="Times New Roman" panose="02020603050405020304" pitchFamily="18" charset="0"/>
                          <a:cs typeface="Times New Roman" panose="02020603050405020304" pitchFamily="18" charset="0"/>
                        </a:rPr>
                        <a:t>2.1 </a:t>
                      </a:r>
                      <a:r>
                        <a:rPr lang="en-US" sz="2400" dirty="0" smtClean="0">
                          <a:effectLst/>
                          <a:latin typeface="Times New Roman" panose="02020603050405020304" pitchFamily="18" charset="0"/>
                          <a:cs typeface="Times New Roman" panose="02020603050405020304" pitchFamily="18" charset="0"/>
                        </a:rPr>
                        <a:t>Introduction to Computer Systems </a:t>
                      </a:r>
                      <a:endParaRPr lang="en-GB" sz="2400" dirty="0" smtClean="0">
                        <a:effectLst/>
                        <a:latin typeface="Times New Roman" panose="02020603050405020304" pitchFamily="18" charset="0"/>
                        <a:cs typeface="Times New Roman" panose="02020603050405020304" pitchFamily="18" charset="0"/>
                      </a:endParaRPr>
                    </a:p>
                    <a:p>
                      <a:pPr marL="0" lvl="1" indent="0" algn="just">
                        <a:buFont typeface="Wingdings" panose="05000000000000000000" pitchFamily="2" charset="2"/>
                        <a:buNone/>
                      </a:pPr>
                      <a:r>
                        <a:rPr lang="en-US" sz="2400" dirty="0" smtClean="0">
                          <a:effectLst/>
                          <a:latin typeface="Times New Roman" panose="02020603050405020304" pitchFamily="18" charset="0"/>
                          <a:cs typeface="Times New Roman" panose="02020603050405020304" pitchFamily="18" charset="0"/>
                        </a:rPr>
                        <a:t>     2.1.1 Computer hardware </a:t>
                      </a:r>
                      <a:endParaRPr lang="en-GB" sz="2400" dirty="0" smtClean="0">
                        <a:effectLst/>
                        <a:latin typeface="Times New Roman" panose="02020603050405020304" pitchFamily="18" charset="0"/>
                        <a:cs typeface="Times New Roman" panose="02020603050405020304" pitchFamily="18" charset="0"/>
                      </a:endParaRPr>
                    </a:p>
                    <a:p>
                      <a:pPr marL="1257300" lvl="2" indent="-342900" algn="just">
                        <a:buFont typeface="Wingdings" panose="05000000000000000000" pitchFamily="2" charset="2"/>
                        <a:buChar char="§"/>
                      </a:pPr>
                      <a:r>
                        <a:rPr lang="en-US" sz="2400" kern="1200" dirty="0" smtClean="0">
                          <a:solidFill>
                            <a:schemeClr val="dk1"/>
                          </a:solidFill>
                          <a:effectLst/>
                          <a:latin typeface="Times New Roman" panose="02020603050405020304" pitchFamily="18" charset="0"/>
                          <a:ea typeface="+mn-ea"/>
                          <a:cs typeface="Times New Roman" panose="02020603050405020304" pitchFamily="18" charset="0"/>
                        </a:rPr>
                        <a:t> The Central Processing Unit (CPU)</a:t>
                      </a:r>
                      <a:endParaRPr lang="en-GB" sz="24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1257300" lvl="2" indent="-342900" algn="just">
                        <a:buFont typeface="Wingdings" panose="05000000000000000000" pitchFamily="2" charset="2"/>
                        <a:buChar char="§"/>
                      </a:pPr>
                      <a:r>
                        <a:rPr lang="en-US" sz="2400" kern="1200" dirty="0" smtClean="0">
                          <a:solidFill>
                            <a:schemeClr val="dk1"/>
                          </a:solidFill>
                          <a:effectLst/>
                          <a:latin typeface="Times New Roman" panose="02020603050405020304" pitchFamily="18" charset="0"/>
                          <a:ea typeface="+mn-ea"/>
                          <a:cs typeface="Times New Roman" panose="02020603050405020304" pitchFamily="18" charset="0"/>
                        </a:rPr>
                        <a:t> Purposes of the Central Processing Unit</a:t>
                      </a:r>
                      <a:endParaRPr lang="en-GB" sz="24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1257300" lvl="2" indent="-342900" algn="just">
                        <a:buFont typeface="Wingdings" panose="05000000000000000000" pitchFamily="2" charset="2"/>
                        <a:buChar char="§"/>
                      </a:pPr>
                      <a:r>
                        <a:rPr lang="en-US" sz="2400" kern="1200" dirty="0" smtClean="0">
                          <a:solidFill>
                            <a:schemeClr val="dk1"/>
                          </a:solidFill>
                          <a:effectLst/>
                          <a:latin typeface="Times New Roman" panose="02020603050405020304" pitchFamily="18" charset="0"/>
                          <a:ea typeface="+mn-ea"/>
                          <a:cs typeface="Times New Roman" panose="02020603050405020304" pitchFamily="18" charset="0"/>
                        </a:rPr>
                        <a:t> Control Unit</a:t>
                      </a:r>
                      <a:endParaRPr lang="en-GB" sz="24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1257300" lvl="2" indent="-342900" algn="just">
                        <a:buFont typeface="Wingdings" panose="05000000000000000000" pitchFamily="2" charset="2"/>
                        <a:buChar char="§"/>
                      </a:pPr>
                      <a:r>
                        <a:rPr lang="en-US" sz="2400" kern="1200" dirty="0" smtClean="0">
                          <a:solidFill>
                            <a:schemeClr val="dk1"/>
                          </a:solidFill>
                          <a:effectLst/>
                          <a:latin typeface="Times New Roman" panose="02020603050405020304" pitchFamily="18" charset="0"/>
                          <a:ea typeface="+mn-ea"/>
                          <a:cs typeface="Times New Roman" panose="02020603050405020304" pitchFamily="18" charset="0"/>
                        </a:rPr>
                        <a:t> Arithmetic and Logic Unit (ALU)</a:t>
                      </a:r>
                      <a:endParaRPr lang="en-GB" sz="24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1257300" lvl="2" indent="-342900" algn="just">
                        <a:buFont typeface="Wingdings" panose="05000000000000000000" pitchFamily="2" charset="2"/>
                        <a:buChar char="§"/>
                      </a:pPr>
                      <a:r>
                        <a:rPr lang="en-US" sz="2400" kern="1200" dirty="0" smtClean="0">
                          <a:solidFill>
                            <a:schemeClr val="dk1"/>
                          </a:solidFill>
                          <a:effectLst/>
                          <a:latin typeface="Times New Roman" panose="02020603050405020304" pitchFamily="18" charset="0"/>
                          <a:ea typeface="+mn-ea"/>
                          <a:cs typeface="Times New Roman" panose="02020603050405020304" pitchFamily="18" charset="0"/>
                        </a:rPr>
                        <a:t> RAM and ROM</a:t>
                      </a:r>
                      <a:endParaRPr lang="en-GB" sz="24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1257300" lvl="2" indent="-342900" algn="just">
                        <a:buFont typeface="Wingdings" panose="05000000000000000000" pitchFamily="2" charset="2"/>
                        <a:buChar char="§"/>
                      </a:pPr>
                      <a:r>
                        <a:rPr lang="en-US" sz="2400" kern="1200" dirty="0" smtClean="0">
                          <a:solidFill>
                            <a:schemeClr val="dk1"/>
                          </a:solidFill>
                          <a:effectLst/>
                          <a:latin typeface="Times New Roman" panose="02020603050405020304" pitchFamily="18" charset="0"/>
                          <a:ea typeface="+mn-ea"/>
                          <a:cs typeface="Times New Roman" panose="02020603050405020304" pitchFamily="18" charset="0"/>
                        </a:rPr>
                        <a:t> The bus system (address bus, data bus, and control bus)</a:t>
                      </a:r>
                      <a:endParaRPr lang="en-GB" sz="24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1257300" lvl="2" indent="-342900" algn="just">
                        <a:buFont typeface="Wingdings" panose="05000000000000000000" pitchFamily="2" charset="2"/>
                        <a:buChar char="§"/>
                      </a:pPr>
                      <a:r>
                        <a:rPr lang="en-US" sz="2400" kern="1200" dirty="0" smtClean="0">
                          <a:solidFill>
                            <a:schemeClr val="dk1"/>
                          </a:solidFill>
                          <a:effectLst/>
                          <a:latin typeface="Times New Roman" panose="02020603050405020304" pitchFamily="18" charset="0"/>
                          <a:ea typeface="+mn-ea"/>
                          <a:cs typeface="Times New Roman" panose="02020603050405020304" pitchFamily="18" charset="0"/>
                        </a:rPr>
                        <a:t>Input/output units</a:t>
                      </a:r>
                      <a:endParaRPr lang="en-GB" sz="24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1257300" lvl="2" indent="-342900" algn="just">
                        <a:buFont typeface="Wingdings" panose="05000000000000000000" pitchFamily="2" charset="2"/>
                        <a:buChar char="§"/>
                      </a:pPr>
                      <a:r>
                        <a:rPr lang="en-US" sz="2400" kern="1200" dirty="0" smtClean="0">
                          <a:solidFill>
                            <a:schemeClr val="dk1"/>
                          </a:solidFill>
                          <a:effectLst/>
                          <a:latin typeface="Times New Roman" panose="02020603050405020304" pitchFamily="18" charset="0"/>
                          <a:ea typeface="+mn-ea"/>
                          <a:cs typeface="Times New Roman" panose="02020603050405020304" pitchFamily="18" charset="0"/>
                        </a:rPr>
                        <a:t> Input units (pointing devices, game controllers, keyboard, scanner, camera, microphone)</a:t>
                      </a:r>
                      <a:endParaRPr lang="en-GB" sz="24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1257300" lvl="2" indent="-342900" algn="just">
                        <a:buFont typeface="Wingdings" panose="05000000000000000000" pitchFamily="2" charset="2"/>
                        <a:buChar char="§"/>
                      </a:pPr>
                      <a:r>
                        <a:rPr lang="en-US" sz="2400" kern="1200" dirty="0" smtClean="0">
                          <a:solidFill>
                            <a:schemeClr val="dk1"/>
                          </a:solidFill>
                          <a:effectLst/>
                          <a:latin typeface="Times New Roman" panose="02020603050405020304" pitchFamily="18" charset="0"/>
                          <a:ea typeface="+mn-ea"/>
                          <a:cs typeface="Times New Roman" panose="02020603050405020304" pitchFamily="18" charset="0"/>
                        </a:rPr>
                        <a:t> Output units (monitor, printer, speaker)</a:t>
                      </a:r>
                      <a:endParaRPr lang="en-GB" sz="24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1257300" lvl="2" indent="-342900" algn="just">
                        <a:buFont typeface="Wingdings" panose="05000000000000000000" pitchFamily="2" charset="2"/>
                        <a:buChar char="§"/>
                      </a:pPr>
                      <a:r>
                        <a:rPr lang="en-US" sz="2400" kern="1200" dirty="0" smtClean="0">
                          <a:solidFill>
                            <a:schemeClr val="dk1"/>
                          </a:solidFill>
                          <a:effectLst/>
                          <a:latin typeface="Times New Roman" panose="02020603050405020304" pitchFamily="18" charset="0"/>
                          <a:ea typeface="+mn-ea"/>
                          <a:cs typeface="Times New Roman" panose="02020603050405020304" pitchFamily="18" charset="0"/>
                        </a:rPr>
                        <a:t> Storage units</a:t>
                      </a:r>
                      <a:endParaRPr lang="en-GB" sz="24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1257300" lvl="2" indent="-342900" algn="just">
                        <a:buFont typeface="Wingdings" panose="05000000000000000000" pitchFamily="2" charset="2"/>
                        <a:buChar char="§"/>
                      </a:pPr>
                      <a:r>
                        <a:rPr lang="en-US" sz="2400" kern="1200" dirty="0" smtClean="0">
                          <a:solidFill>
                            <a:schemeClr val="dk1"/>
                          </a:solidFill>
                          <a:effectLst/>
                          <a:latin typeface="Times New Roman" panose="02020603050405020304" pitchFamily="18" charset="0"/>
                          <a:ea typeface="+mn-ea"/>
                          <a:cs typeface="Times New Roman" panose="02020603050405020304" pitchFamily="18" charset="0"/>
                        </a:rPr>
                        <a:t> Sequential access media (tape)</a:t>
                      </a:r>
                      <a:endParaRPr lang="en-GB" sz="24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1257300" lvl="2" indent="-342900" algn="just">
                        <a:buFont typeface="Wingdings" panose="05000000000000000000" pitchFamily="2" charset="2"/>
                        <a:buChar char="§"/>
                      </a:pPr>
                      <a:r>
                        <a:rPr lang="en-US" sz="2400" kern="1200" dirty="0" smtClean="0">
                          <a:solidFill>
                            <a:schemeClr val="dk1"/>
                          </a:solidFill>
                          <a:effectLst/>
                          <a:latin typeface="Times New Roman" panose="02020603050405020304" pitchFamily="18" charset="0"/>
                          <a:ea typeface="+mn-ea"/>
                          <a:cs typeface="Times New Roman" panose="02020603050405020304" pitchFamily="18" charset="0"/>
                        </a:rPr>
                        <a:t> Random access media (magnetic disk, optical storage media, flash memory cards)</a:t>
                      </a:r>
                      <a:endParaRPr lang="en-GB" sz="2400" kern="1200" dirty="0" smtClean="0">
                        <a:solidFill>
                          <a:schemeClr val="dk1"/>
                        </a:solidFill>
                        <a:effectLst/>
                        <a:latin typeface="Times New Roman" panose="02020603050405020304" pitchFamily="18" charset="0"/>
                        <a:ea typeface="+mn-ea"/>
                        <a:cs typeface="Times New Roman" panose="02020603050405020304" pitchFamily="18" charset="0"/>
                      </a:endParaRPr>
                    </a:p>
                    <a:p>
                      <a:pPr lvl="1"/>
                      <a:r>
                        <a:rPr lang="en-US" dirty="0" smtClean="0">
                          <a:effectLst/>
                        </a:rPr>
                        <a:t> </a:t>
                      </a:r>
                      <a:endParaRPr lang="en-US" sz="3200" b="0" dirty="0" smtClean="0">
                        <a:solidFill>
                          <a:srgbClr val="FF0000"/>
                        </a:solidFill>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31165012"/>
                  </a:ext>
                </a:extLst>
              </a:tr>
            </a:tbl>
          </a:graphicData>
        </a:graphic>
      </p:graphicFrame>
      <p:sp>
        <p:nvSpPr>
          <p:cNvPr id="3" name="Slide Number Placeholder 2"/>
          <p:cNvSpPr>
            <a:spLocks noGrp="1"/>
          </p:cNvSpPr>
          <p:nvPr>
            <p:ph type="sldNum" sz="quarter" idx="12"/>
          </p:nvPr>
        </p:nvSpPr>
        <p:spPr/>
        <p:txBody>
          <a:bodyPr/>
          <a:lstStyle/>
          <a:p>
            <a:fld id="{C0D7690D-E1B4-4256-AE84-1A1980F77980}" type="slidenum">
              <a:rPr lang="en-US" smtClean="0"/>
              <a:t>6</a:t>
            </a:fld>
            <a:endParaRPr lang="en-US"/>
          </a:p>
        </p:txBody>
      </p:sp>
    </p:spTree>
    <p:extLst>
      <p:ext uri="{BB962C8B-B14F-4D97-AF65-F5344CB8AC3E}">
        <p14:creationId xmlns:p14="http://schemas.microsoft.com/office/powerpoint/2010/main" val="258722008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1"/>
          </p:nvPr>
        </p:nvSpPr>
        <p:spPr>
          <a:xfrm>
            <a:off x="0" y="0"/>
            <a:ext cx="12192000" cy="6858000"/>
          </a:xfrm>
        </p:spPr>
        <p:txBody>
          <a:bodyPr>
            <a:noAutofit/>
          </a:bodyPr>
          <a:lstStyle/>
          <a:p>
            <a:pPr marL="0" indent="0" algn="just">
              <a:lnSpc>
                <a:spcPct val="100000"/>
              </a:lnSpc>
              <a:spcBef>
                <a:spcPts val="0"/>
              </a:spcBef>
              <a:buNone/>
              <a:defRPr/>
            </a:pPr>
            <a:r>
              <a:rPr lang="en-US" b="1" i="1" dirty="0">
                <a:solidFill>
                  <a:srgbClr val="FF0000"/>
                </a:solidFill>
                <a:latin typeface="Times New Roman" pitchFamily="18" charset="0"/>
                <a:cs typeface="Times New Roman" pitchFamily="18" charset="0"/>
              </a:rPr>
              <a:t>e) Programming Language</a:t>
            </a:r>
          </a:p>
          <a:p>
            <a:pPr algn="just">
              <a:lnSpc>
                <a:spcPct val="100000"/>
              </a:lnSpc>
              <a:spcBef>
                <a:spcPts val="0"/>
              </a:spcBef>
              <a:buFont typeface="Wingdings" panose="05000000000000000000" pitchFamily="2" charset="2"/>
              <a:buChar char="§"/>
              <a:defRPr/>
            </a:pPr>
            <a:r>
              <a:rPr lang="en-US" b="1" i="1" dirty="0">
                <a:latin typeface="Times New Roman" pitchFamily="18" charset="0"/>
                <a:cs typeface="Times New Roman" pitchFamily="18" charset="0"/>
              </a:rPr>
              <a:t>Using high-level programming languages are started. </a:t>
            </a:r>
            <a:r>
              <a:rPr lang="en-US" b="1" i="1" dirty="0" err="1">
                <a:latin typeface="Times New Roman" pitchFamily="18" charset="0"/>
                <a:cs typeface="Times New Roman" pitchFamily="18" charset="0"/>
              </a:rPr>
              <a:t>Eg</a:t>
            </a:r>
            <a:r>
              <a:rPr lang="en-US" b="1" i="1" dirty="0">
                <a:latin typeface="Times New Roman" pitchFamily="18" charset="0"/>
                <a:cs typeface="Times New Roman" pitchFamily="18" charset="0"/>
              </a:rPr>
              <a:t>. COBOL, FORTRAN, BASIC</a:t>
            </a:r>
            <a:r>
              <a:rPr lang="en-US" dirty="0">
                <a:latin typeface="Times New Roman" pitchFamily="18" charset="0"/>
                <a:cs typeface="Times New Roman" pitchFamily="18" charset="0"/>
              </a:rPr>
              <a:t>.</a:t>
            </a:r>
          </a:p>
          <a:p>
            <a:pPr marL="0" indent="0" algn="just">
              <a:lnSpc>
                <a:spcPct val="100000"/>
              </a:lnSpc>
              <a:spcBef>
                <a:spcPts val="0"/>
              </a:spcBef>
              <a:buNone/>
              <a:defRPr/>
            </a:pPr>
            <a:r>
              <a:rPr lang="en-US" b="1" i="1" dirty="0">
                <a:solidFill>
                  <a:srgbClr val="FF0000"/>
                </a:solidFill>
                <a:latin typeface="Times New Roman" pitchFamily="18" charset="0"/>
                <a:cs typeface="Times New Roman" pitchFamily="18" charset="0"/>
              </a:rPr>
              <a:t>f) Operating System</a:t>
            </a:r>
            <a:endParaRPr lang="en-US" dirty="0">
              <a:latin typeface="Times New Roman" pitchFamily="18" charset="0"/>
              <a:cs typeface="Times New Roman" pitchFamily="18" charset="0"/>
            </a:endParaRPr>
          </a:p>
          <a:p>
            <a:pPr algn="just">
              <a:lnSpc>
                <a:spcPct val="100000"/>
              </a:lnSpc>
              <a:spcBef>
                <a:spcPts val="0"/>
              </a:spcBef>
              <a:buFont typeface="Wingdings" panose="05000000000000000000" pitchFamily="2" charset="2"/>
              <a:buChar char="§"/>
              <a:defRPr/>
            </a:pPr>
            <a:r>
              <a:rPr lang="en-US" b="1" i="1" dirty="0">
                <a:solidFill>
                  <a:srgbClr val="006600"/>
                </a:solidFill>
                <a:latin typeface="Times New Roman" pitchFamily="18" charset="0"/>
                <a:cs typeface="Times New Roman" pitchFamily="18" charset="0"/>
              </a:rPr>
              <a:t>Operating system like FMS are introduced and human intervention is decreased </a:t>
            </a:r>
          </a:p>
          <a:p>
            <a:pPr algn="just">
              <a:lnSpc>
                <a:spcPct val="100000"/>
              </a:lnSpc>
              <a:spcBef>
                <a:spcPts val="0"/>
              </a:spcBef>
              <a:buFont typeface="Wingdings" panose="05000000000000000000" pitchFamily="2" charset="2"/>
              <a:buChar char="Ø"/>
              <a:defRPr/>
            </a:pPr>
            <a:r>
              <a:rPr lang="en-US" altLang="en-US" b="1" i="1" dirty="0">
                <a:solidFill>
                  <a:srgbClr val="3333FF"/>
                </a:solidFill>
                <a:latin typeface="Times New Roman" panose="02020603050405020304" pitchFamily="18" charset="0"/>
                <a:cs typeface="Times New Roman" panose="02020603050405020304" pitchFamily="18" charset="0"/>
              </a:rPr>
              <a:t>Advantages</a:t>
            </a:r>
            <a:endParaRPr lang="en-US" altLang="en-US" dirty="0">
              <a:solidFill>
                <a:srgbClr val="3333FF"/>
              </a:solidFill>
              <a:latin typeface="Times New Roman" panose="02020603050405020304" pitchFamily="18" charset="0"/>
              <a:cs typeface="Times New Roman" panose="02020603050405020304" pitchFamily="18" charset="0"/>
            </a:endParaRPr>
          </a:p>
          <a:p>
            <a:pPr algn="just">
              <a:lnSpc>
                <a:spcPct val="100000"/>
              </a:lnSpc>
              <a:spcBef>
                <a:spcPts val="0"/>
              </a:spcBef>
              <a:buFont typeface="Wingdings" panose="05000000000000000000" pitchFamily="2" charset="2"/>
              <a:buChar char="§"/>
              <a:defRPr/>
            </a:pPr>
            <a:r>
              <a:rPr lang="en-US" altLang="en-US" dirty="0">
                <a:latin typeface="Times New Roman" panose="02020603050405020304" pitchFamily="18" charset="0"/>
                <a:cs typeface="Times New Roman" panose="02020603050405020304" pitchFamily="18" charset="0"/>
              </a:rPr>
              <a:t>Smaller in size compared to first generation computers.</a:t>
            </a:r>
          </a:p>
          <a:p>
            <a:pPr algn="just">
              <a:lnSpc>
                <a:spcPct val="100000"/>
              </a:lnSpc>
              <a:spcBef>
                <a:spcPts val="0"/>
              </a:spcBef>
              <a:buFont typeface="Wingdings" panose="05000000000000000000" pitchFamily="2" charset="2"/>
              <a:buChar char="§"/>
              <a:defRPr/>
            </a:pPr>
            <a:r>
              <a:rPr lang="en-US" altLang="en-US" dirty="0">
                <a:latin typeface="Times New Roman" panose="02020603050405020304" pitchFamily="18" charset="0"/>
                <a:cs typeface="Times New Roman" panose="02020603050405020304" pitchFamily="18" charset="0"/>
              </a:rPr>
              <a:t>More reliable, less heat generated, Less prone to hardware failures, Better portability.</a:t>
            </a:r>
          </a:p>
          <a:p>
            <a:pPr algn="just">
              <a:lnSpc>
                <a:spcPct val="100000"/>
              </a:lnSpc>
              <a:spcBef>
                <a:spcPts val="0"/>
              </a:spcBef>
              <a:buFont typeface="Wingdings" panose="05000000000000000000" pitchFamily="2" charset="2"/>
              <a:buChar char="§"/>
              <a:defRPr/>
            </a:pPr>
            <a:r>
              <a:rPr lang="en-US" altLang="en-US" dirty="0">
                <a:latin typeface="Times New Roman" panose="02020603050405020304" pitchFamily="18" charset="0"/>
                <a:cs typeface="Times New Roman" panose="02020603050405020304" pitchFamily="18" charset="0"/>
              </a:rPr>
              <a:t>Wider commercial use than first generation computers.</a:t>
            </a:r>
          </a:p>
          <a:p>
            <a:pPr algn="just">
              <a:lnSpc>
                <a:spcPct val="100000"/>
              </a:lnSpc>
              <a:spcBef>
                <a:spcPts val="0"/>
              </a:spcBef>
              <a:buFont typeface="Wingdings" panose="05000000000000000000" pitchFamily="2" charset="2"/>
              <a:buChar char="§"/>
              <a:defRPr/>
            </a:pPr>
            <a:r>
              <a:rPr lang="en-US" altLang="en-US" dirty="0">
                <a:latin typeface="Times New Roman" panose="02020603050405020304" pitchFamily="18" charset="0"/>
                <a:cs typeface="Times New Roman" panose="02020603050405020304" pitchFamily="18" charset="0"/>
              </a:rPr>
              <a:t>These computers were able to reduce computational times from </a:t>
            </a:r>
            <a:r>
              <a:rPr lang="en-US" altLang="en-US" dirty="0">
                <a:solidFill>
                  <a:srgbClr val="0000CC"/>
                </a:solidFill>
                <a:latin typeface="Times New Roman" panose="02020603050405020304" pitchFamily="18" charset="0"/>
                <a:cs typeface="Times New Roman" panose="02020603050405020304" pitchFamily="18" charset="0"/>
              </a:rPr>
              <a:t>milliseconds to microseconds</a:t>
            </a:r>
            <a:r>
              <a:rPr lang="en-US" altLang="en-US" dirty="0">
                <a:latin typeface="Times New Roman" panose="02020603050405020304" pitchFamily="18" charset="0"/>
                <a:cs typeface="Times New Roman" panose="02020603050405020304" pitchFamily="18" charset="0"/>
              </a:rPr>
              <a:t>.</a:t>
            </a:r>
            <a:endParaRPr lang="en-US" altLang="en-US" b="1" i="1" dirty="0">
              <a:latin typeface="Times New Roman" panose="02020603050405020304" pitchFamily="18" charset="0"/>
              <a:cs typeface="Times New Roman" panose="02020603050405020304" pitchFamily="18" charset="0"/>
            </a:endParaRPr>
          </a:p>
          <a:p>
            <a:pPr algn="just">
              <a:lnSpc>
                <a:spcPct val="100000"/>
              </a:lnSpc>
              <a:spcBef>
                <a:spcPts val="0"/>
              </a:spcBef>
              <a:buFont typeface="Wingdings" panose="05000000000000000000" pitchFamily="2" charset="2"/>
              <a:buChar char="Ø"/>
              <a:defRPr/>
            </a:pPr>
            <a:r>
              <a:rPr lang="en-US" altLang="en-US" b="1" i="1" dirty="0">
                <a:solidFill>
                  <a:srgbClr val="FF0000"/>
                </a:solidFill>
                <a:latin typeface="Times New Roman" panose="02020603050405020304" pitchFamily="18" charset="0"/>
                <a:cs typeface="Times New Roman" panose="02020603050405020304" pitchFamily="18" charset="0"/>
              </a:rPr>
              <a:t>Disadvantages</a:t>
            </a:r>
            <a:endParaRPr lang="en-US" altLang="en-US" dirty="0">
              <a:solidFill>
                <a:srgbClr val="FF0000"/>
              </a:solidFill>
              <a:latin typeface="Times New Roman" panose="02020603050405020304" pitchFamily="18" charset="0"/>
              <a:cs typeface="Times New Roman" panose="02020603050405020304" pitchFamily="18" charset="0"/>
            </a:endParaRPr>
          </a:p>
          <a:p>
            <a:pPr algn="just">
              <a:lnSpc>
                <a:spcPct val="100000"/>
              </a:lnSpc>
              <a:spcBef>
                <a:spcPts val="0"/>
              </a:spcBef>
              <a:buFont typeface="Wingdings" panose="05000000000000000000" pitchFamily="2" charset="2"/>
              <a:buChar char="§"/>
              <a:defRPr/>
            </a:pPr>
            <a:r>
              <a:rPr lang="en-US" altLang="en-US" dirty="0">
                <a:latin typeface="Times New Roman" panose="02020603050405020304" pitchFamily="18" charset="0"/>
                <a:cs typeface="Times New Roman" panose="02020603050405020304" pitchFamily="18" charset="0"/>
              </a:rPr>
              <a:t>Air-conditioning required, frequent maintenance required.</a:t>
            </a:r>
          </a:p>
          <a:p>
            <a:pPr algn="just">
              <a:lnSpc>
                <a:spcPct val="100000"/>
              </a:lnSpc>
              <a:spcBef>
                <a:spcPts val="0"/>
              </a:spcBef>
              <a:buFont typeface="Wingdings" panose="05000000000000000000" pitchFamily="2" charset="2"/>
              <a:buChar char="§"/>
              <a:defRPr/>
            </a:pPr>
            <a:r>
              <a:rPr lang="en-US" altLang="en-US" dirty="0">
                <a:latin typeface="Times New Roman" panose="02020603050405020304" pitchFamily="18" charset="0"/>
                <a:cs typeface="Times New Roman" panose="02020603050405020304" pitchFamily="18" charset="0"/>
              </a:rPr>
              <a:t>Manual assembly of individual components into functional unit was required.</a:t>
            </a:r>
          </a:p>
        </p:txBody>
      </p:sp>
    </p:spTree>
    <p:extLst>
      <p:ext uri="{BB962C8B-B14F-4D97-AF65-F5344CB8AC3E}">
        <p14:creationId xmlns:p14="http://schemas.microsoft.com/office/powerpoint/2010/main" val="7185262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12192000" cy="6781800"/>
          </a:xfrm>
        </p:spPr>
        <p:txBody>
          <a:bodyPr>
            <a:noAutofit/>
          </a:bodyPr>
          <a:lstStyle/>
          <a:p>
            <a:pPr marL="0" indent="0" algn="just">
              <a:lnSpc>
                <a:spcPct val="100000"/>
              </a:lnSpc>
              <a:spcBef>
                <a:spcPts val="0"/>
              </a:spcBef>
              <a:buNone/>
              <a:defRPr/>
            </a:pPr>
            <a:r>
              <a:rPr lang="en-US" b="1" i="1" dirty="0" smtClean="0">
                <a:solidFill>
                  <a:srgbClr val="3333FF"/>
                </a:solidFill>
                <a:latin typeface="Times New Roman" panose="02020603050405020304" pitchFamily="18" charset="0"/>
                <a:cs typeface="Times New Roman" pitchFamily="18" charset="0"/>
              </a:rPr>
              <a:t>3. Third Generation(1965-1971): The Integrated Circuit</a:t>
            </a:r>
          </a:p>
          <a:p>
            <a:pPr marL="514350" indent="-514350" algn="just">
              <a:lnSpc>
                <a:spcPct val="100000"/>
              </a:lnSpc>
              <a:spcBef>
                <a:spcPts val="0"/>
              </a:spcBef>
              <a:buFont typeface="Wingdings" panose="05000000000000000000" pitchFamily="2" charset="2"/>
              <a:buAutoNum type="alphaLcParenR"/>
              <a:defRPr/>
            </a:pPr>
            <a:r>
              <a:rPr lang="en-US" b="1" i="1" dirty="0" smtClean="0">
                <a:solidFill>
                  <a:srgbClr val="FF0000"/>
                </a:solidFill>
                <a:latin typeface="Times New Roman" pitchFamily="18" charset="0"/>
                <a:cs typeface="Times New Roman" pitchFamily="18" charset="0"/>
              </a:rPr>
              <a:t>Electronic Circuits</a:t>
            </a:r>
          </a:p>
          <a:p>
            <a:pPr algn="just">
              <a:lnSpc>
                <a:spcPct val="100000"/>
              </a:lnSpc>
              <a:spcBef>
                <a:spcPts val="0"/>
              </a:spcBef>
              <a:buFont typeface="Wingdings" panose="05000000000000000000" pitchFamily="2" charset="2"/>
              <a:buChar char="§"/>
              <a:defRPr/>
            </a:pPr>
            <a:r>
              <a:rPr lang="en-US" b="1" i="1" dirty="0" smtClean="0">
                <a:latin typeface="Times New Roman" pitchFamily="18" charset="0"/>
                <a:cs typeface="Times New Roman" pitchFamily="18" charset="0"/>
              </a:rPr>
              <a:t>Uses integrated circuits to replace transistors.</a:t>
            </a:r>
          </a:p>
          <a:p>
            <a:pPr algn="just">
              <a:lnSpc>
                <a:spcPct val="100000"/>
              </a:lnSpc>
              <a:spcBef>
                <a:spcPts val="0"/>
              </a:spcBef>
              <a:buFont typeface="Wingdings" panose="05000000000000000000" pitchFamily="2" charset="2"/>
              <a:buChar char="§"/>
              <a:defRPr/>
            </a:pPr>
            <a:r>
              <a:rPr lang="en-US" altLang="en-US" dirty="0" smtClean="0">
                <a:latin typeface="Times New Roman" panose="02020603050405020304" pitchFamily="18" charset="0"/>
                <a:cs typeface="Times New Roman" panose="02020603050405020304" pitchFamily="18" charset="0"/>
              </a:rPr>
              <a:t>Advances in </a:t>
            </a:r>
            <a:r>
              <a:rPr lang="en-US" altLang="en-US" b="1" i="1" dirty="0" smtClean="0">
                <a:solidFill>
                  <a:srgbClr val="3333FF"/>
                </a:solidFill>
                <a:latin typeface="Times New Roman" panose="02020603050405020304" pitchFamily="18" charset="0"/>
                <a:cs typeface="Times New Roman" panose="02020603050405020304" pitchFamily="18" charset="0"/>
              </a:rPr>
              <a:t>electronics technology </a:t>
            </a:r>
            <a:r>
              <a:rPr lang="en-US" altLang="en-US" dirty="0" smtClean="0">
                <a:latin typeface="Times New Roman" panose="02020603050405020304" pitchFamily="18" charset="0"/>
                <a:cs typeface="Times New Roman" panose="02020603050405020304" pitchFamily="18" charset="0"/>
              </a:rPr>
              <a:t>continued and the advent of </a:t>
            </a:r>
            <a:r>
              <a:rPr lang="en-US" altLang="en-US" b="1" i="1" dirty="0" smtClean="0">
                <a:solidFill>
                  <a:srgbClr val="FF0000"/>
                </a:solidFill>
                <a:latin typeface="Times New Roman" panose="02020603050405020304" pitchFamily="18" charset="0"/>
                <a:cs typeface="Times New Roman" panose="02020603050405020304" pitchFamily="18" charset="0"/>
              </a:rPr>
              <a:t>“micro electronics” technology </a:t>
            </a:r>
            <a:r>
              <a:rPr lang="en-US" altLang="en-US" dirty="0" smtClean="0">
                <a:latin typeface="Times New Roman" panose="02020603050405020304" pitchFamily="18" charset="0"/>
                <a:cs typeface="Times New Roman" panose="02020603050405020304" pitchFamily="18" charset="0"/>
              </a:rPr>
              <a:t>made it possible to </a:t>
            </a:r>
            <a:r>
              <a:rPr lang="en-US" altLang="en-US" b="1" i="1" dirty="0" smtClean="0">
                <a:latin typeface="Times New Roman" panose="02020603050405020304" pitchFamily="18" charset="0"/>
                <a:cs typeface="Times New Roman" panose="02020603050405020304" pitchFamily="18" charset="0"/>
              </a:rPr>
              <a:t>integrate large number of circuit elements </a:t>
            </a:r>
            <a:r>
              <a:rPr lang="en-US" altLang="en-US" dirty="0" smtClean="0">
                <a:latin typeface="Times New Roman" panose="02020603050405020304" pitchFamily="18" charset="0"/>
                <a:cs typeface="Times New Roman" panose="02020603050405020304" pitchFamily="18" charset="0"/>
              </a:rPr>
              <a:t>into very small </a:t>
            </a:r>
            <a:r>
              <a:rPr lang="en-US" altLang="en-US" b="1" i="1" dirty="0" smtClean="0">
                <a:solidFill>
                  <a:srgbClr val="0000CC"/>
                </a:solidFill>
                <a:latin typeface="Times New Roman" panose="02020603050405020304" pitchFamily="18" charset="0"/>
                <a:cs typeface="Times New Roman" panose="02020603050405020304" pitchFamily="18" charset="0"/>
              </a:rPr>
              <a:t>surface of silicon </a:t>
            </a:r>
            <a:r>
              <a:rPr lang="en-US" altLang="en-US" dirty="0" smtClean="0">
                <a:latin typeface="Times New Roman" panose="02020603050405020304" pitchFamily="18" charset="0"/>
                <a:cs typeface="Times New Roman" panose="02020603050405020304" pitchFamily="18" charset="0"/>
              </a:rPr>
              <a:t>known as “</a:t>
            </a:r>
            <a:r>
              <a:rPr lang="en-US" altLang="en-US" b="1" i="1" dirty="0" smtClean="0">
                <a:solidFill>
                  <a:srgbClr val="FF0000"/>
                </a:solidFill>
                <a:latin typeface="Times New Roman" panose="02020603050405020304" pitchFamily="18" charset="0"/>
                <a:cs typeface="Times New Roman" panose="02020603050405020304" pitchFamily="18" charset="0"/>
              </a:rPr>
              <a:t>chips</a:t>
            </a:r>
            <a:r>
              <a:rPr lang="en-US" altLang="en-US" dirty="0" smtClean="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
              <a:defRPr/>
            </a:pPr>
            <a:r>
              <a:rPr lang="en-US" altLang="en-US" dirty="0" smtClean="0">
                <a:solidFill>
                  <a:srgbClr val="0000CC"/>
                </a:solidFill>
                <a:latin typeface="Times New Roman" panose="02020603050405020304" pitchFamily="18" charset="0"/>
                <a:cs typeface="Times New Roman" panose="02020603050405020304" pitchFamily="18" charset="0"/>
              </a:rPr>
              <a:t>This new technology was called </a:t>
            </a:r>
            <a:r>
              <a:rPr lang="en-US" altLang="en-US" dirty="0" smtClean="0">
                <a:solidFill>
                  <a:srgbClr val="FF0000"/>
                </a:solidFill>
                <a:latin typeface="Times New Roman" panose="02020603050405020304" pitchFamily="18" charset="0"/>
                <a:cs typeface="Times New Roman" panose="02020603050405020304" pitchFamily="18" charset="0"/>
              </a:rPr>
              <a:t>Integrated Circuits (IC).</a:t>
            </a:r>
            <a:r>
              <a:rPr lang="en-US" altLang="en-US" dirty="0" smtClean="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
              <a:defRPr/>
            </a:pPr>
            <a:r>
              <a:rPr lang="en-US" dirty="0" smtClean="0">
                <a:latin typeface="Times New Roman" pitchFamily="18" charset="0"/>
                <a:cs typeface="Times New Roman" pitchFamily="18" charset="0"/>
              </a:rPr>
              <a:t>The </a:t>
            </a:r>
            <a:r>
              <a:rPr lang="en-US" b="1" i="1" dirty="0" smtClean="0">
                <a:latin typeface="Times New Roman" pitchFamily="18" charset="0"/>
                <a:cs typeface="Times New Roman" pitchFamily="18" charset="0"/>
              </a:rPr>
              <a:t>chips</a:t>
            </a:r>
            <a:r>
              <a:rPr lang="en-US" dirty="0" smtClean="0">
                <a:latin typeface="Times New Roman" pitchFamily="18" charset="0"/>
                <a:cs typeface="Times New Roman" pitchFamily="18" charset="0"/>
              </a:rPr>
              <a:t> were then </a:t>
            </a:r>
            <a:r>
              <a:rPr lang="en-US" b="1" i="1" dirty="0" smtClean="0">
                <a:latin typeface="Times New Roman" pitchFamily="18" charset="0"/>
                <a:cs typeface="Times New Roman" pitchFamily="18" charset="0"/>
              </a:rPr>
              <a:t>wired together mounted </a:t>
            </a:r>
            <a:r>
              <a:rPr lang="en-US" dirty="0" smtClean="0">
                <a:latin typeface="Times New Roman" pitchFamily="18" charset="0"/>
                <a:cs typeface="Times New Roman" pitchFamily="18" charset="0"/>
              </a:rPr>
              <a:t>on </a:t>
            </a:r>
            <a:r>
              <a:rPr lang="en-US" b="1" i="1" dirty="0" smtClean="0">
                <a:latin typeface="Times New Roman" pitchFamily="18" charset="0"/>
                <a:cs typeface="Times New Roman" pitchFamily="18" charset="0"/>
              </a:rPr>
              <a:t>circuit</a:t>
            </a:r>
            <a:r>
              <a:rPr lang="en-US" dirty="0" smtClean="0">
                <a:latin typeface="Times New Roman" pitchFamily="18" charset="0"/>
                <a:cs typeface="Times New Roman" pitchFamily="18" charset="0"/>
              </a:rPr>
              <a:t> boards and </a:t>
            </a:r>
            <a:r>
              <a:rPr lang="en-US" b="1" i="1" dirty="0" smtClean="0">
                <a:latin typeface="Times New Roman" pitchFamily="18" charset="0"/>
                <a:cs typeface="Times New Roman" pitchFamily="18" charset="0"/>
              </a:rPr>
              <a:t>installed</a:t>
            </a:r>
            <a:r>
              <a:rPr lang="en-US" dirty="0" smtClean="0">
                <a:latin typeface="Times New Roman" pitchFamily="18" charset="0"/>
                <a:cs typeface="Times New Roman" pitchFamily="18" charset="0"/>
              </a:rPr>
              <a:t> in </a:t>
            </a:r>
            <a:r>
              <a:rPr lang="en-US" b="1" i="1" dirty="0" smtClean="0">
                <a:latin typeface="Times New Roman" pitchFamily="18" charset="0"/>
                <a:cs typeface="Times New Roman" pitchFamily="18" charset="0"/>
              </a:rPr>
              <a:t>computers</a:t>
            </a:r>
          </a:p>
          <a:p>
            <a:pPr algn="just">
              <a:lnSpc>
                <a:spcPct val="100000"/>
              </a:lnSpc>
              <a:spcBef>
                <a:spcPts val="0"/>
              </a:spcBef>
              <a:buFont typeface="Wingdings" panose="05000000000000000000" pitchFamily="2" charset="2"/>
              <a:buChar char="§"/>
              <a:defRPr/>
            </a:pPr>
            <a:r>
              <a:rPr lang="en-US" altLang="en-US" dirty="0" smtClean="0">
                <a:latin typeface="Times New Roman" panose="02020603050405020304" pitchFamily="18" charset="0"/>
                <a:cs typeface="Times New Roman" panose="02020603050405020304" pitchFamily="18" charset="0"/>
              </a:rPr>
              <a:t>The third generation was based on </a:t>
            </a:r>
            <a:r>
              <a:rPr lang="en-US" altLang="en-US" b="1" i="1" dirty="0" smtClean="0">
                <a:solidFill>
                  <a:srgbClr val="FF0000"/>
                </a:solidFill>
                <a:latin typeface="Times New Roman" panose="02020603050405020304" pitchFamily="18" charset="0"/>
                <a:cs typeface="Times New Roman" panose="02020603050405020304" pitchFamily="18" charset="0"/>
              </a:rPr>
              <a:t>IC technology </a:t>
            </a:r>
            <a:r>
              <a:rPr lang="en-US" altLang="en-US" dirty="0" smtClean="0">
                <a:latin typeface="Times New Roman" panose="02020603050405020304" pitchFamily="18" charset="0"/>
                <a:cs typeface="Times New Roman" panose="02020603050405020304" pitchFamily="18" charset="0"/>
              </a:rPr>
              <a:t>and the </a:t>
            </a:r>
            <a:r>
              <a:rPr lang="en-US" altLang="en-US" b="1" i="1" dirty="0" smtClean="0">
                <a:solidFill>
                  <a:srgbClr val="FF0000"/>
                </a:solidFill>
                <a:latin typeface="Times New Roman" panose="02020603050405020304" pitchFamily="18" charset="0"/>
                <a:cs typeface="Times New Roman" panose="02020603050405020304" pitchFamily="18" charset="0"/>
              </a:rPr>
              <a:t>computers</a:t>
            </a:r>
            <a:r>
              <a:rPr lang="en-US" altLang="en-US" dirty="0" smtClean="0">
                <a:latin typeface="Times New Roman" panose="02020603050405020304" pitchFamily="18" charset="0"/>
                <a:cs typeface="Times New Roman" panose="02020603050405020304" pitchFamily="18" charset="0"/>
              </a:rPr>
              <a:t> that were designed with the use of </a:t>
            </a:r>
            <a:r>
              <a:rPr lang="en-US" altLang="en-US" b="1" i="1" dirty="0" smtClean="0">
                <a:latin typeface="Times New Roman" panose="02020603050405020304" pitchFamily="18" charset="0"/>
                <a:cs typeface="Times New Roman" panose="02020603050405020304" pitchFamily="18" charset="0"/>
              </a:rPr>
              <a:t>IC</a:t>
            </a:r>
            <a:r>
              <a:rPr lang="en-US" altLang="en-US" dirty="0" smtClean="0">
                <a:latin typeface="Times New Roman" panose="02020603050405020304" pitchFamily="18" charset="0"/>
                <a:cs typeface="Times New Roman" panose="02020603050405020304" pitchFamily="18" charset="0"/>
              </a:rPr>
              <a:t> were called 3rd generation computers.</a:t>
            </a:r>
          </a:p>
          <a:p>
            <a:pPr marL="0" indent="0" algn="just">
              <a:lnSpc>
                <a:spcPct val="100000"/>
              </a:lnSpc>
              <a:spcBef>
                <a:spcPts val="0"/>
              </a:spcBef>
              <a:buNone/>
              <a:defRPr/>
            </a:pPr>
            <a:r>
              <a:rPr lang="en-US" altLang="en-US" b="1" i="1" dirty="0">
                <a:solidFill>
                  <a:srgbClr val="FF0000"/>
                </a:solidFill>
                <a:latin typeface="Times New Roman" panose="02020603050405020304" pitchFamily="18" charset="0"/>
                <a:cs typeface="Times New Roman" panose="02020603050405020304" pitchFamily="18" charset="0"/>
              </a:rPr>
              <a:t>b) </a:t>
            </a:r>
            <a:r>
              <a:rPr lang="en-US" altLang="en-US" b="1" i="1" dirty="0" err="1">
                <a:solidFill>
                  <a:srgbClr val="FF0000"/>
                </a:solidFill>
                <a:latin typeface="Times New Roman" panose="02020603050405020304" pitchFamily="18" charset="0"/>
                <a:cs typeface="Times New Roman" panose="02020603050405020304" pitchFamily="18" charset="0"/>
              </a:rPr>
              <a:t>Input/Output</a:t>
            </a:r>
            <a:endParaRPr lang="en-US" altLang="en-US" b="1" i="1" dirty="0">
              <a:solidFill>
                <a:srgbClr val="FF0000"/>
              </a:solidFill>
              <a:latin typeface="Times New Roman" panose="02020603050405020304" pitchFamily="18" charset="0"/>
              <a:cs typeface="Times New Roman" panose="02020603050405020304" pitchFamily="18" charset="0"/>
            </a:endParaRPr>
          </a:p>
          <a:p>
            <a:pPr algn="just">
              <a:lnSpc>
                <a:spcPct val="100000"/>
              </a:lnSpc>
              <a:spcBef>
                <a:spcPts val="0"/>
              </a:spcBef>
              <a:buFont typeface="Wingdings" panose="05000000000000000000" pitchFamily="2" charset="2"/>
              <a:buChar char="§"/>
              <a:defRPr/>
            </a:pPr>
            <a:r>
              <a:rPr lang="en-US" dirty="0">
                <a:latin typeface="Times New Roman" pitchFamily="18" charset="0"/>
                <a:cs typeface="Times New Roman" pitchFamily="18" charset="0"/>
              </a:rPr>
              <a:t>Keyboards are used for input and monitors are used for output.</a:t>
            </a:r>
          </a:p>
          <a:p>
            <a:pPr marL="0" indent="0" algn="just">
              <a:lnSpc>
                <a:spcPct val="100000"/>
              </a:lnSpc>
              <a:spcBef>
                <a:spcPts val="0"/>
              </a:spcBef>
              <a:buNone/>
              <a:defRPr/>
            </a:pPr>
            <a:r>
              <a:rPr lang="en-US" b="1" i="1" dirty="0">
                <a:solidFill>
                  <a:srgbClr val="FF0000"/>
                </a:solidFill>
                <a:latin typeface="Times New Roman" pitchFamily="18" charset="0"/>
                <a:cs typeface="Times New Roman" pitchFamily="18" charset="0"/>
              </a:rPr>
              <a:t>c) Secondary Storage Media</a:t>
            </a:r>
          </a:p>
          <a:p>
            <a:pPr algn="just">
              <a:lnSpc>
                <a:spcPct val="100000"/>
              </a:lnSpc>
              <a:spcBef>
                <a:spcPts val="0"/>
              </a:spcBef>
              <a:buFont typeface="Wingdings" panose="05000000000000000000" pitchFamily="2" charset="2"/>
              <a:buChar char="Ø"/>
              <a:defRPr/>
            </a:pPr>
            <a:r>
              <a:rPr lang="en-US" b="1" i="1" dirty="0">
                <a:latin typeface="Times New Roman" pitchFamily="18" charset="0"/>
                <a:cs typeface="Times New Roman" pitchFamily="18" charset="0"/>
              </a:rPr>
              <a:t>Magnetic disks </a:t>
            </a:r>
            <a:r>
              <a:rPr lang="en-US" dirty="0">
                <a:latin typeface="Times New Roman" pitchFamily="18" charset="0"/>
                <a:cs typeface="Times New Roman" pitchFamily="18" charset="0"/>
              </a:rPr>
              <a:t>are used as a secondary storage media in this generation of computers.</a:t>
            </a:r>
          </a:p>
          <a:p>
            <a:pPr marL="0" indent="0" algn="just">
              <a:lnSpc>
                <a:spcPct val="100000"/>
              </a:lnSpc>
              <a:spcBef>
                <a:spcPts val="0"/>
              </a:spcBef>
              <a:buNone/>
              <a:defRPr/>
            </a:pPr>
            <a:endParaRPr lang="en-US" alt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050018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1"/>
          </p:nvPr>
        </p:nvSpPr>
        <p:spPr>
          <a:xfrm>
            <a:off x="0" y="0"/>
            <a:ext cx="12192000" cy="6781800"/>
          </a:xfrm>
        </p:spPr>
        <p:txBody>
          <a:bodyPr>
            <a:noAutofit/>
          </a:bodyPr>
          <a:lstStyle/>
          <a:p>
            <a:pPr marL="0" indent="0" algn="just">
              <a:lnSpc>
                <a:spcPct val="100000"/>
              </a:lnSpc>
              <a:spcBef>
                <a:spcPts val="0"/>
              </a:spcBef>
              <a:buNone/>
              <a:defRPr/>
            </a:pPr>
            <a:r>
              <a:rPr lang="en-US" sz="3200" b="1" i="1" dirty="0">
                <a:solidFill>
                  <a:srgbClr val="FF0000"/>
                </a:solidFill>
                <a:latin typeface="Times New Roman" pitchFamily="18" charset="0"/>
                <a:cs typeface="Times New Roman" pitchFamily="18" charset="0"/>
              </a:rPr>
              <a:t>d) Memory Access Time</a:t>
            </a:r>
          </a:p>
          <a:p>
            <a:pPr algn="just">
              <a:lnSpc>
                <a:spcPct val="100000"/>
              </a:lnSpc>
              <a:spcBef>
                <a:spcPts val="0"/>
              </a:spcBef>
              <a:buFont typeface="Wingdings" panose="05000000000000000000" pitchFamily="2" charset="2"/>
              <a:buChar char="§"/>
              <a:defRPr/>
            </a:pPr>
            <a:r>
              <a:rPr lang="en-US" sz="3200" dirty="0">
                <a:latin typeface="Times New Roman" pitchFamily="18" charset="0"/>
                <a:cs typeface="Times New Roman" pitchFamily="18" charset="0"/>
              </a:rPr>
              <a:t>The memory access time is in mil seconds(1/9)sec.</a:t>
            </a:r>
          </a:p>
          <a:p>
            <a:pPr marL="0" indent="0" algn="just">
              <a:lnSpc>
                <a:spcPct val="100000"/>
              </a:lnSpc>
              <a:spcBef>
                <a:spcPts val="0"/>
              </a:spcBef>
              <a:buNone/>
              <a:defRPr/>
            </a:pPr>
            <a:r>
              <a:rPr lang="en-US" sz="3200" b="1" i="1" dirty="0" smtClean="0">
                <a:solidFill>
                  <a:srgbClr val="FF0000"/>
                </a:solidFill>
                <a:latin typeface="Times New Roman" pitchFamily="18" charset="0"/>
                <a:cs typeface="Times New Roman" pitchFamily="18" charset="0"/>
              </a:rPr>
              <a:t>e</a:t>
            </a:r>
            <a:r>
              <a:rPr lang="en-US" sz="3200" b="1" i="1" dirty="0">
                <a:solidFill>
                  <a:srgbClr val="FF0000"/>
                </a:solidFill>
                <a:latin typeface="Times New Roman" pitchFamily="18" charset="0"/>
                <a:cs typeface="Times New Roman" pitchFamily="18" charset="0"/>
              </a:rPr>
              <a:t>) Programming Language</a:t>
            </a:r>
          </a:p>
          <a:p>
            <a:pPr algn="just">
              <a:lnSpc>
                <a:spcPct val="100000"/>
              </a:lnSpc>
              <a:spcBef>
                <a:spcPts val="0"/>
              </a:spcBef>
              <a:buFont typeface="Wingdings" panose="05000000000000000000" pitchFamily="2" charset="2"/>
              <a:buChar char="Ø"/>
              <a:defRPr/>
            </a:pPr>
            <a:r>
              <a:rPr lang="en-US" sz="3200" dirty="0">
                <a:latin typeface="Times New Roman" pitchFamily="18" charset="0"/>
                <a:cs typeface="Times New Roman" pitchFamily="18" charset="0"/>
              </a:rPr>
              <a:t>Programming Language became more structured, such as PASCAL.</a:t>
            </a:r>
          </a:p>
          <a:p>
            <a:pPr marL="0" indent="0" algn="just">
              <a:lnSpc>
                <a:spcPct val="100000"/>
              </a:lnSpc>
              <a:spcBef>
                <a:spcPts val="0"/>
              </a:spcBef>
              <a:buNone/>
              <a:defRPr/>
            </a:pPr>
            <a:r>
              <a:rPr lang="en-US" sz="3200" b="1" i="1" dirty="0">
                <a:solidFill>
                  <a:srgbClr val="FF0000"/>
                </a:solidFill>
                <a:latin typeface="Times New Roman" pitchFamily="18" charset="0"/>
                <a:cs typeface="Times New Roman" pitchFamily="18" charset="0"/>
              </a:rPr>
              <a:t>f) Operating System</a:t>
            </a:r>
          </a:p>
          <a:p>
            <a:pPr algn="just">
              <a:lnSpc>
                <a:spcPct val="100000"/>
              </a:lnSpc>
              <a:spcBef>
                <a:spcPts val="0"/>
              </a:spcBef>
              <a:buFont typeface="Wingdings" panose="05000000000000000000" pitchFamily="2" charset="2"/>
              <a:buChar char="§"/>
              <a:defRPr/>
            </a:pPr>
            <a:r>
              <a:rPr lang="en-US" sz="3200" b="1" i="1" dirty="0">
                <a:latin typeface="Times New Roman" pitchFamily="18" charset="0"/>
                <a:cs typeface="Times New Roman" pitchFamily="18" charset="0"/>
              </a:rPr>
              <a:t>OS for IBM machines </a:t>
            </a:r>
            <a:r>
              <a:rPr lang="en-US" sz="3200" dirty="0">
                <a:latin typeface="Times New Roman" pitchFamily="18" charset="0"/>
                <a:cs typeface="Times New Roman" pitchFamily="18" charset="0"/>
              </a:rPr>
              <a:t>like System/360 have been written even though it is tiresome. N</a:t>
            </a:r>
            <a:r>
              <a:rPr lang="en-US" sz="3200" b="1" i="1" dirty="0">
                <a:latin typeface="Times New Roman" pitchFamily="18" charset="0"/>
                <a:cs typeface="Times New Roman" pitchFamily="18" charset="0"/>
              </a:rPr>
              <a:t>o human intervention at all</a:t>
            </a:r>
            <a:r>
              <a:rPr lang="en-US" sz="3200" dirty="0" smtClean="0">
                <a:latin typeface="Times New Roman" pitchFamily="18" charset="0"/>
                <a:cs typeface="Times New Roman" pitchFamily="18" charset="0"/>
              </a:rPr>
              <a:t>.</a:t>
            </a:r>
          </a:p>
          <a:p>
            <a:pPr algn="just">
              <a:lnSpc>
                <a:spcPct val="100000"/>
              </a:lnSpc>
              <a:spcBef>
                <a:spcPts val="0"/>
              </a:spcBef>
              <a:buFont typeface="Wingdings" panose="05000000000000000000" pitchFamily="2" charset="2"/>
              <a:buChar char="Ø"/>
            </a:pPr>
            <a:r>
              <a:rPr lang="en-US" altLang="en-US" sz="3200" b="1" i="1" dirty="0">
                <a:latin typeface="Times New Roman" panose="02020603050405020304" pitchFamily="18" charset="0"/>
                <a:cs typeface="Times New Roman" panose="02020603050405020304" pitchFamily="18" charset="0"/>
              </a:rPr>
              <a:t>Advantages</a:t>
            </a:r>
            <a:endParaRPr lang="en-US" altLang="en-US" sz="3200" dirty="0">
              <a:latin typeface="Times New Roman" panose="02020603050405020304" pitchFamily="18" charset="0"/>
              <a:cs typeface="Times New Roman" panose="02020603050405020304" pitchFamily="18" charset="0"/>
            </a:endParaRPr>
          </a:p>
          <a:p>
            <a:pPr algn="just">
              <a:lnSpc>
                <a:spcPct val="100000"/>
              </a:lnSpc>
              <a:spcBef>
                <a:spcPts val="0"/>
              </a:spcBef>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Smaller in size, more reliable, lower heat generation, easily portable.</a:t>
            </a:r>
          </a:p>
          <a:p>
            <a:pPr algn="just">
              <a:lnSpc>
                <a:spcPct val="100000"/>
              </a:lnSpc>
              <a:spcBef>
                <a:spcPts val="0"/>
              </a:spcBef>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Less power requirement than the previous generation computers.</a:t>
            </a:r>
          </a:p>
          <a:p>
            <a:pPr algn="just">
              <a:lnSpc>
                <a:spcPct val="100000"/>
              </a:lnSpc>
              <a:spcBef>
                <a:spcPts val="0"/>
              </a:spcBef>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Able to reduce computational times from </a:t>
            </a:r>
            <a:r>
              <a:rPr lang="en-US" altLang="en-US" sz="3200" dirty="0">
                <a:solidFill>
                  <a:srgbClr val="FF0000"/>
                </a:solidFill>
                <a:latin typeface="Times New Roman" panose="02020603050405020304" pitchFamily="18" charset="0"/>
                <a:cs typeface="Times New Roman" panose="02020603050405020304" pitchFamily="18" charset="0"/>
              </a:rPr>
              <a:t>micro seconds to Nano- seconds. </a:t>
            </a:r>
          </a:p>
          <a:p>
            <a:pPr algn="just">
              <a:lnSpc>
                <a:spcPct val="100000"/>
              </a:lnSpc>
              <a:spcBef>
                <a:spcPts val="0"/>
              </a:spcBef>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Hardware failure is less, so maintenance cost is low</a:t>
            </a:r>
            <a:r>
              <a:rPr lang="en-US" altLang="en-US" sz="3200" dirty="0" smtClean="0">
                <a:latin typeface="Times New Roman" panose="02020603050405020304" pitchFamily="18" charset="0"/>
                <a:cs typeface="Times New Roman" panose="02020603050405020304" pitchFamily="18" charset="0"/>
              </a:rPr>
              <a:t>.</a:t>
            </a:r>
            <a:endParaRPr lang="en-US"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617770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1"/>
          </p:nvPr>
        </p:nvSpPr>
        <p:spPr>
          <a:xfrm>
            <a:off x="0" y="0"/>
            <a:ext cx="12192000" cy="6858000"/>
          </a:xfrm>
        </p:spPr>
        <p:txBody>
          <a:bodyPr>
            <a:normAutofit/>
          </a:bodyPr>
          <a:lstStyle/>
          <a:p>
            <a:pPr algn="just">
              <a:lnSpc>
                <a:spcPct val="100000"/>
              </a:lnSpc>
              <a:spcBef>
                <a:spcPts val="0"/>
              </a:spcBef>
              <a:buFont typeface="Wingdings" panose="05000000000000000000" pitchFamily="2" charset="2"/>
              <a:buChar char="§"/>
            </a:pPr>
            <a:r>
              <a:rPr lang="en-US" altLang="en-US" sz="3600" dirty="0">
                <a:latin typeface="Times New Roman" panose="02020603050405020304" pitchFamily="18" charset="0"/>
                <a:cs typeface="Times New Roman" panose="02020603050405020304" pitchFamily="18" charset="0"/>
              </a:rPr>
              <a:t>Totally general purpose and widely used for various commercial applications. </a:t>
            </a:r>
          </a:p>
          <a:p>
            <a:pPr algn="just">
              <a:lnSpc>
                <a:spcPct val="100000"/>
              </a:lnSpc>
              <a:spcBef>
                <a:spcPts val="0"/>
              </a:spcBef>
              <a:buFont typeface="Wingdings" panose="05000000000000000000" pitchFamily="2" charset="2"/>
              <a:buChar char="§"/>
            </a:pPr>
            <a:r>
              <a:rPr lang="en-US" altLang="en-US" sz="3600" dirty="0">
                <a:latin typeface="Times New Roman" panose="02020603050405020304" pitchFamily="18" charset="0"/>
                <a:cs typeface="Times New Roman" panose="02020603050405020304" pitchFamily="18" charset="0"/>
              </a:rPr>
              <a:t>Commercial production was easier and cheaper.</a:t>
            </a:r>
          </a:p>
          <a:p>
            <a:pPr algn="just">
              <a:lnSpc>
                <a:spcPct val="100000"/>
              </a:lnSpc>
              <a:spcBef>
                <a:spcPts val="0"/>
              </a:spcBef>
              <a:buFont typeface="Wingdings" panose="05000000000000000000" pitchFamily="2" charset="2"/>
              <a:buChar char="§"/>
            </a:pPr>
            <a:r>
              <a:rPr lang="en-US" altLang="en-US" sz="3600" dirty="0">
                <a:solidFill>
                  <a:srgbClr val="FF0000"/>
                </a:solidFill>
                <a:latin typeface="Times New Roman" panose="02020603050405020304" pitchFamily="18" charset="0"/>
                <a:cs typeface="Times New Roman" panose="02020603050405020304" pitchFamily="18" charset="0"/>
              </a:rPr>
              <a:t>Manual assembly of individual components was not required,</a:t>
            </a:r>
          </a:p>
          <a:p>
            <a:pPr algn="just">
              <a:lnSpc>
                <a:spcPct val="100000"/>
              </a:lnSpc>
              <a:spcBef>
                <a:spcPts val="0"/>
              </a:spcBef>
              <a:buFont typeface="Wingdings" panose="05000000000000000000" pitchFamily="2" charset="2"/>
              <a:buChar char="§"/>
            </a:pPr>
            <a:r>
              <a:rPr lang="en-US" altLang="en-US" sz="3600" dirty="0">
                <a:latin typeface="Times New Roman" panose="02020603050405020304" pitchFamily="18" charset="0"/>
                <a:cs typeface="Times New Roman" panose="02020603050405020304" pitchFamily="18" charset="0"/>
              </a:rPr>
              <a:t>Human labor and cost involved at assembly stage reduced drastically.</a:t>
            </a:r>
            <a:endParaRPr lang="en-US" altLang="en-US" sz="3600" b="1" i="1" dirty="0">
              <a:latin typeface="Times New Roman" panose="02020603050405020304" pitchFamily="18" charset="0"/>
              <a:cs typeface="Times New Roman" panose="02020603050405020304" pitchFamily="18" charset="0"/>
            </a:endParaRPr>
          </a:p>
          <a:p>
            <a:pPr algn="just" eaLnBrk="1" hangingPunct="1">
              <a:lnSpc>
                <a:spcPct val="100000"/>
              </a:lnSpc>
              <a:spcBef>
                <a:spcPts val="0"/>
              </a:spcBef>
              <a:buFont typeface="Wingdings" panose="05000000000000000000" pitchFamily="2" charset="2"/>
              <a:buChar char="Ø"/>
            </a:pPr>
            <a:r>
              <a:rPr lang="en-US" altLang="en-US" sz="3200" b="1" i="1" dirty="0" smtClean="0">
                <a:latin typeface="Times New Roman" panose="02020603050405020304" pitchFamily="18" charset="0"/>
                <a:cs typeface="Times New Roman" panose="02020603050405020304" pitchFamily="18" charset="0"/>
              </a:rPr>
              <a:t>Disadvantages</a:t>
            </a:r>
            <a:endParaRPr lang="en-US" altLang="en-US" sz="3200" dirty="0">
              <a:latin typeface="Times New Roman" panose="02020603050405020304" pitchFamily="18" charset="0"/>
              <a:cs typeface="Times New Roman" panose="02020603050405020304" pitchFamily="18" charset="0"/>
            </a:endParaRPr>
          </a:p>
          <a:p>
            <a:pPr algn="just" eaLnBrk="1" hangingPunct="1">
              <a:lnSpc>
                <a:spcPct val="100000"/>
              </a:lnSpc>
              <a:spcBef>
                <a:spcPts val="0"/>
              </a:spcBef>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Air-conditioning required in many cases, </a:t>
            </a:r>
          </a:p>
          <a:p>
            <a:pPr algn="just" eaLnBrk="1" hangingPunct="1">
              <a:lnSpc>
                <a:spcPct val="100000"/>
              </a:lnSpc>
              <a:spcBef>
                <a:spcPts val="0"/>
              </a:spcBef>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Highly sophisticated technology required for the manufacture of IC chips.</a:t>
            </a:r>
          </a:p>
        </p:txBody>
      </p:sp>
    </p:spTree>
    <p:extLst>
      <p:ext uri="{BB962C8B-B14F-4D97-AF65-F5344CB8AC3E}">
        <p14:creationId xmlns:p14="http://schemas.microsoft.com/office/powerpoint/2010/main" val="217909295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12192000" cy="6781800"/>
          </a:xfrm>
        </p:spPr>
        <p:txBody>
          <a:bodyPr>
            <a:noAutofit/>
          </a:bodyPr>
          <a:lstStyle/>
          <a:p>
            <a:pPr marL="0" indent="0" algn="just">
              <a:buNone/>
              <a:defRPr/>
            </a:pPr>
            <a:r>
              <a:rPr lang="en-US" sz="3600" b="1" i="1" dirty="0" smtClean="0">
                <a:solidFill>
                  <a:srgbClr val="FF0000"/>
                </a:solidFill>
                <a:latin typeface="Times New Roman" panose="02020603050405020304" pitchFamily="18" charset="0"/>
                <a:cs typeface="Times New Roman" pitchFamily="18" charset="0"/>
              </a:rPr>
              <a:t>4. Fourth generation(1971-present):The Microprocessor</a:t>
            </a:r>
          </a:p>
          <a:p>
            <a:pPr marL="514350" indent="-514350" algn="just">
              <a:buFont typeface="Wingdings" panose="05000000000000000000" pitchFamily="2" charset="2"/>
              <a:buAutoNum type="alphaLcParenR"/>
              <a:defRPr/>
            </a:pPr>
            <a:r>
              <a:rPr lang="en-US" sz="3600" b="1" i="1" dirty="0" smtClean="0">
                <a:solidFill>
                  <a:srgbClr val="3333FF"/>
                </a:solidFill>
                <a:latin typeface="Times New Roman" pitchFamily="18" charset="0"/>
                <a:cs typeface="Times New Roman" pitchFamily="18" charset="0"/>
              </a:rPr>
              <a:t>Electronic Circuits</a:t>
            </a:r>
          </a:p>
          <a:p>
            <a:pPr algn="just">
              <a:lnSpc>
                <a:spcPct val="120000"/>
              </a:lnSpc>
              <a:spcBef>
                <a:spcPts val="0"/>
              </a:spcBef>
              <a:buFont typeface="Wingdings" panose="05000000000000000000" pitchFamily="2" charset="2"/>
              <a:buChar char="§"/>
              <a:defRPr/>
            </a:pPr>
            <a:r>
              <a:rPr lang="en-US" sz="3600" dirty="0" smtClean="0">
                <a:latin typeface="Times New Roman" pitchFamily="18" charset="0"/>
                <a:cs typeface="Times New Roman" pitchFamily="18" charset="0"/>
              </a:rPr>
              <a:t>Integrated circuits used in this generation are large scale integration called Large Scale Integration(LSI) and very LSI.</a:t>
            </a:r>
          </a:p>
          <a:p>
            <a:pPr marL="342900" lvl="1" indent="-342900" algn="just">
              <a:lnSpc>
                <a:spcPct val="120000"/>
              </a:lnSpc>
              <a:spcBef>
                <a:spcPts val="0"/>
              </a:spcBef>
              <a:buClr>
                <a:schemeClr val="accent1"/>
              </a:buClr>
              <a:buSzPct val="65000"/>
              <a:buFont typeface="Wingdings" panose="05000000000000000000" pitchFamily="2" charset="2"/>
              <a:buChar char="§"/>
              <a:defRPr/>
            </a:pPr>
            <a:r>
              <a:rPr lang="en-US" altLang="en-US" sz="3600" dirty="0">
                <a:latin typeface="Times New Roman" panose="02020603050405020304" pitchFamily="18" charset="0"/>
                <a:cs typeface="Times New Roman" panose="02020603050405020304" pitchFamily="18" charset="0"/>
              </a:rPr>
              <a:t>The microprocessor, introduced in 1971, combined all of the circuitry for the central processing unit on a single chip. </a:t>
            </a:r>
          </a:p>
          <a:p>
            <a:pPr marL="342900" lvl="1" indent="-342900" algn="just">
              <a:lnSpc>
                <a:spcPct val="120000"/>
              </a:lnSpc>
              <a:spcBef>
                <a:spcPts val="0"/>
              </a:spcBef>
              <a:buClr>
                <a:schemeClr val="accent1"/>
              </a:buClr>
              <a:buSzPct val="65000"/>
              <a:buFont typeface="Wingdings" panose="05000000000000000000" pitchFamily="2" charset="2"/>
              <a:buChar char="§"/>
              <a:defRPr/>
            </a:pPr>
            <a:r>
              <a:rPr lang="en-US" altLang="en-US" sz="3600" dirty="0">
                <a:solidFill>
                  <a:srgbClr val="FF0000"/>
                </a:solidFill>
                <a:latin typeface="Times New Roman" panose="02020603050405020304" pitchFamily="18" charset="0"/>
                <a:cs typeface="Times New Roman" panose="02020603050405020304" pitchFamily="18" charset="0"/>
              </a:rPr>
              <a:t>LSI and the microprocessor enabled the development of the supercomputer.</a:t>
            </a:r>
          </a:p>
          <a:p>
            <a:pPr marL="342900" lvl="1" indent="-342900" algn="just">
              <a:lnSpc>
                <a:spcPct val="120000"/>
              </a:lnSpc>
              <a:spcBef>
                <a:spcPts val="0"/>
              </a:spcBef>
              <a:buClr>
                <a:schemeClr val="accent1"/>
              </a:buClr>
              <a:buSzPct val="65000"/>
              <a:buFont typeface="Wingdings" panose="05000000000000000000" pitchFamily="2" charset="2"/>
              <a:buChar char="§"/>
              <a:defRPr/>
            </a:pPr>
            <a:r>
              <a:rPr lang="en-US" altLang="en-US" sz="3600" dirty="0">
                <a:latin typeface="Times New Roman" panose="02020603050405020304" pitchFamily="18" charset="0"/>
                <a:cs typeface="Times New Roman" panose="02020603050405020304" pitchFamily="18" charset="0"/>
              </a:rPr>
              <a:t>These computers had a much larger capacity to support main memory. </a:t>
            </a:r>
          </a:p>
          <a:p>
            <a:pPr marL="342900" lvl="1" indent="-342900" algn="just">
              <a:lnSpc>
                <a:spcPct val="120000"/>
              </a:lnSpc>
              <a:spcBef>
                <a:spcPts val="0"/>
              </a:spcBef>
              <a:buClr>
                <a:schemeClr val="accent1"/>
              </a:buClr>
              <a:buSzPct val="65000"/>
              <a:buFont typeface="Wingdings" panose="05000000000000000000" pitchFamily="2" charset="2"/>
              <a:buChar char="§"/>
              <a:defRPr/>
            </a:pPr>
            <a:endParaRPr lang="en-US" altLang="en-US" sz="3600" dirty="0">
              <a:solidFill>
                <a:srgbClr val="FF0000"/>
              </a:solidFill>
              <a:latin typeface="Times New Roman" panose="02020603050405020304" pitchFamily="18" charset="0"/>
              <a:cs typeface="Times New Roman" panose="02020603050405020304" pitchFamily="18" charset="0"/>
            </a:endParaRPr>
          </a:p>
          <a:p>
            <a:pPr marL="0" indent="0" algn="just">
              <a:lnSpc>
                <a:spcPct val="120000"/>
              </a:lnSpc>
              <a:spcBef>
                <a:spcPts val="0"/>
              </a:spcBef>
              <a:buNone/>
              <a:defRPr/>
            </a:pP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26033419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838200" y="365125"/>
            <a:ext cx="10515600" cy="636361"/>
          </a:xfrm>
        </p:spPr>
        <p:txBody>
          <a:bodyPr>
            <a:normAutofit fontScale="90000"/>
          </a:bodyPr>
          <a:lstStyle/>
          <a:p>
            <a:pPr eaLnBrk="1" hangingPunct="1"/>
            <a:r>
              <a:rPr lang="en-US" altLang="en-US" b="1" dirty="0" smtClean="0">
                <a:solidFill>
                  <a:srgbClr val="FF0000"/>
                </a:solidFill>
                <a:latin typeface="Times New Roman" panose="02020603050405020304" pitchFamily="18" charset="0"/>
                <a:cs typeface="Times New Roman" panose="02020603050405020304" pitchFamily="18" charset="0"/>
              </a:rPr>
              <a:t>Microprocessor</a:t>
            </a:r>
          </a:p>
        </p:txBody>
      </p:sp>
      <p:pic>
        <p:nvPicPr>
          <p:cNvPr id="4" name="Picture 3" descr="microprocessor 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1201" y="1752600"/>
            <a:ext cx="3552825"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microprocessor 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1600200"/>
            <a:ext cx="437515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Arrow Connector 6"/>
          <p:cNvCxnSpPr/>
          <p:nvPr/>
        </p:nvCxnSpPr>
        <p:spPr>
          <a:xfrm>
            <a:off x="5105400" y="3200400"/>
            <a:ext cx="838200" cy="158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11437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20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to="" calcmode="lin" valueType="num">
                                      <p:cBhvr>
                                        <p:cTn id="12" dur="1" fill="hold"/>
                                        <p:tgtEl>
                                          <p:spTgt spid="7"/>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edge">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ChangeArrowheads="1"/>
          </p:cNvSpPr>
          <p:nvPr/>
        </p:nvSpPr>
        <p:spPr bwMode="auto">
          <a:xfrm>
            <a:off x="1981200" y="1600201"/>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 name="Content Placeholder 1"/>
          <p:cNvSpPr>
            <a:spLocks noGrp="1"/>
          </p:cNvSpPr>
          <p:nvPr>
            <p:ph idx="1"/>
          </p:nvPr>
        </p:nvSpPr>
        <p:spPr>
          <a:xfrm>
            <a:off x="0" y="0"/>
            <a:ext cx="12192000" cy="6858000"/>
          </a:xfrm>
        </p:spPr>
        <p:txBody>
          <a:bodyPr>
            <a:normAutofit/>
          </a:bodyPr>
          <a:lstStyle/>
          <a:p>
            <a:pPr marL="0" lvl="1" indent="0" algn="just">
              <a:lnSpc>
                <a:spcPct val="100000"/>
              </a:lnSpc>
              <a:spcBef>
                <a:spcPts val="0"/>
              </a:spcBef>
              <a:buClr>
                <a:schemeClr val="accent1"/>
              </a:buClr>
              <a:buSzPct val="65000"/>
              <a:buNone/>
              <a:defRPr/>
            </a:pPr>
            <a:r>
              <a:rPr lang="en-US" sz="3200" b="1" i="1" dirty="0">
                <a:solidFill>
                  <a:srgbClr val="3333FF"/>
                </a:solidFill>
                <a:latin typeface="Times New Roman" pitchFamily="18" charset="0"/>
                <a:cs typeface="Times New Roman" pitchFamily="18" charset="0"/>
              </a:rPr>
              <a:t>b) </a:t>
            </a:r>
            <a:r>
              <a:rPr lang="en-US" sz="3200" b="1" i="1" dirty="0" err="1">
                <a:solidFill>
                  <a:srgbClr val="3333FF"/>
                </a:solidFill>
                <a:latin typeface="Times New Roman" pitchFamily="18" charset="0"/>
                <a:cs typeface="Times New Roman" pitchFamily="18" charset="0"/>
              </a:rPr>
              <a:t>Input/Output</a:t>
            </a:r>
            <a:endParaRPr lang="en-US" sz="3200" b="1" i="1" dirty="0">
              <a:solidFill>
                <a:srgbClr val="3333FF"/>
              </a:solidFill>
              <a:latin typeface="Times New Roman" pitchFamily="18" charset="0"/>
              <a:cs typeface="Times New Roman" pitchFamily="18" charset="0"/>
            </a:endParaRPr>
          </a:p>
          <a:p>
            <a:pPr algn="just">
              <a:lnSpc>
                <a:spcPct val="100000"/>
              </a:lnSpc>
              <a:spcBef>
                <a:spcPts val="0"/>
              </a:spcBef>
              <a:buFont typeface="Wingdings" panose="05000000000000000000" pitchFamily="2" charset="2"/>
              <a:buChar char="§"/>
              <a:defRPr/>
            </a:pPr>
            <a:r>
              <a:rPr lang="en-US" sz="3200" dirty="0">
                <a:latin typeface="Times New Roman" pitchFamily="18" charset="0"/>
                <a:cs typeface="Times New Roman" pitchFamily="18" charset="0"/>
              </a:rPr>
              <a:t>Keyboards are used for inputs and monitors are used for output.</a:t>
            </a:r>
          </a:p>
          <a:p>
            <a:pPr marL="0" indent="0" algn="just">
              <a:lnSpc>
                <a:spcPct val="100000"/>
              </a:lnSpc>
              <a:spcBef>
                <a:spcPts val="0"/>
              </a:spcBef>
              <a:buNone/>
              <a:defRPr/>
            </a:pPr>
            <a:r>
              <a:rPr lang="en-US" sz="3200" b="1" i="1" dirty="0">
                <a:solidFill>
                  <a:srgbClr val="3333FF"/>
                </a:solidFill>
                <a:latin typeface="Times New Roman" pitchFamily="18" charset="0"/>
                <a:cs typeface="Times New Roman" pitchFamily="18" charset="0"/>
              </a:rPr>
              <a:t>c) Secondary Storage Media</a:t>
            </a:r>
          </a:p>
          <a:p>
            <a:pPr algn="just">
              <a:lnSpc>
                <a:spcPct val="100000"/>
              </a:lnSpc>
              <a:spcBef>
                <a:spcPts val="0"/>
              </a:spcBef>
              <a:buFont typeface="Wingdings" panose="05000000000000000000" pitchFamily="2" charset="2"/>
              <a:buChar char="§"/>
              <a:defRPr/>
            </a:pPr>
            <a:r>
              <a:rPr lang="en-US" sz="3200" dirty="0">
                <a:latin typeface="Times New Roman" pitchFamily="18" charset="0"/>
                <a:cs typeface="Times New Roman" pitchFamily="18" charset="0"/>
              </a:rPr>
              <a:t>Magnetic disks are used as a secondary storage media</a:t>
            </a:r>
          </a:p>
          <a:p>
            <a:pPr marL="0" indent="0" algn="just">
              <a:lnSpc>
                <a:spcPct val="100000"/>
              </a:lnSpc>
              <a:spcBef>
                <a:spcPts val="0"/>
              </a:spcBef>
              <a:buNone/>
              <a:defRPr/>
            </a:pPr>
            <a:r>
              <a:rPr lang="en-US" sz="3200" b="1" i="1" dirty="0">
                <a:solidFill>
                  <a:srgbClr val="3333FF"/>
                </a:solidFill>
                <a:latin typeface="Times New Roman" pitchFamily="18" charset="0"/>
                <a:cs typeface="Times New Roman" pitchFamily="18" charset="0"/>
              </a:rPr>
              <a:t>d) Memory Access Time</a:t>
            </a:r>
          </a:p>
          <a:p>
            <a:pPr algn="just">
              <a:lnSpc>
                <a:spcPct val="100000"/>
              </a:lnSpc>
              <a:spcBef>
                <a:spcPts val="0"/>
              </a:spcBef>
              <a:buFont typeface="Wingdings" panose="05000000000000000000" pitchFamily="2" charset="2"/>
              <a:buChar char="Ø"/>
              <a:defRPr/>
            </a:pPr>
            <a:r>
              <a:rPr lang="en-US" sz="3200" dirty="0">
                <a:latin typeface="Times New Roman" pitchFamily="18" charset="0"/>
                <a:cs typeface="Times New Roman" pitchFamily="18" charset="0"/>
              </a:rPr>
              <a:t>The memory access time is in </a:t>
            </a:r>
            <a:r>
              <a:rPr lang="en-US" sz="3200" dirty="0" err="1">
                <a:latin typeface="Times New Roman" pitchFamily="18" charset="0"/>
                <a:cs typeface="Times New Roman" pitchFamily="18" charset="0"/>
              </a:rPr>
              <a:t>pico</a:t>
            </a:r>
            <a:r>
              <a:rPr lang="en-US" sz="3200" dirty="0">
                <a:latin typeface="Times New Roman" pitchFamily="18" charset="0"/>
                <a:cs typeface="Times New Roman" pitchFamily="18" charset="0"/>
              </a:rPr>
              <a:t> seconds(1/12) sec.</a:t>
            </a:r>
          </a:p>
          <a:p>
            <a:pPr marL="0" indent="0" algn="just">
              <a:lnSpc>
                <a:spcPct val="100000"/>
              </a:lnSpc>
              <a:spcBef>
                <a:spcPts val="0"/>
              </a:spcBef>
              <a:buNone/>
              <a:defRPr/>
            </a:pPr>
            <a:r>
              <a:rPr lang="en-US" sz="3200" b="1" i="1" dirty="0">
                <a:solidFill>
                  <a:srgbClr val="3333FF"/>
                </a:solidFill>
                <a:latin typeface="Times New Roman" pitchFamily="18" charset="0"/>
                <a:cs typeface="Times New Roman" pitchFamily="18" charset="0"/>
              </a:rPr>
              <a:t>e) Programming Language</a:t>
            </a:r>
          </a:p>
          <a:p>
            <a:pPr algn="just">
              <a:lnSpc>
                <a:spcPct val="100000"/>
              </a:lnSpc>
              <a:spcBef>
                <a:spcPts val="0"/>
              </a:spcBef>
              <a:buFont typeface="Wingdings" panose="05000000000000000000" pitchFamily="2" charset="2"/>
              <a:buChar char="Ø"/>
              <a:defRPr/>
            </a:pPr>
            <a:r>
              <a:rPr lang="en-US" sz="3200" dirty="0">
                <a:latin typeface="Times New Roman" pitchFamily="18" charset="0"/>
                <a:cs typeface="Times New Roman" pitchFamily="18" charset="0"/>
              </a:rPr>
              <a:t>Object Oriented Programming languages are used in addition of structured languages. </a:t>
            </a:r>
            <a:r>
              <a:rPr lang="en-US" sz="3200" dirty="0" err="1">
                <a:latin typeface="Times New Roman" pitchFamily="18" charset="0"/>
                <a:cs typeface="Times New Roman" pitchFamily="18" charset="0"/>
              </a:rPr>
              <a:t>Eg</a:t>
            </a:r>
            <a:r>
              <a:rPr lang="en-US" sz="3200" dirty="0">
                <a:latin typeface="Times New Roman" pitchFamily="18" charset="0"/>
                <a:cs typeface="Times New Roman" pitchFamily="18" charset="0"/>
              </a:rPr>
              <a:t>. C++</a:t>
            </a:r>
          </a:p>
          <a:p>
            <a:pPr marL="0" indent="0" algn="just">
              <a:lnSpc>
                <a:spcPct val="100000"/>
              </a:lnSpc>
              <a:spcBef>
                <a:spcPts val="0"/>
              </a:spcBef>
              <a:buNone/>
              <a:defRPr/>
            </a:pPr>
            <a:r>
              <a:rPr lang="en-US" sz="3200" b="1" i="1" dirty="0">
                <a:solidFill>
                  <a:srgbClr val="3333FF"/>
                </a:solidFill>
                <a:latin typeface="Times New Roman" pitchFamily="18" charset="0"/>
                <a:cs typeface="Times New Roman" pitchFamily="18" charset="0"/>
              </a:rPr>
              <a:t>f) Operating System</a:t>
            </a:r>
          </a:p>
          <a:p>
            <a:pPr algn="just">
              <a:lnSpc>
                <a:spcPct val="100000"/>
              </a:lnSpc>
              <a:spcBef>
                <a:spcPts val="0"/>
              </a:spcBef>
              <a:buFont typeface="Wingdings" panose="05000000000000000000" pitchFamily="2" charset="2"/>
              <a:buChar char="§"/>
              <a:defRPr/>
            </a:pPr>
            <a:r>
              <a:rPr lang="en-US" sz="3200" dirty="0">
                <a:latin typeface="Times New Roman" pitchFamily="18" charset="0"/>
                <a:cs typeface="Times New Roman" pitchFamily="18" charset="0"/>
              </a:rPr>
              <a:t>MS-DOS and then Windows became popular operating systems used in this type of generations.</a:t>
            </a:r>
          </a:p>
          <a:p>
            <a:pPr>
              <a:lnSpc>
                <a:spcPct val="100000"/>
              </a:lnSpc>
              <a:defRPr/>
            </a:pPr>
            <a:endParaRPr lang="en-US" sz="3200" dirty="0"/>
          </a:p>
        </p:txBody>
      </p:sp>
    </p:spTree>
    <p:extLst>
      <p:ext uri="{BB962C8B-B14F-4D97-AF65-F5344CB8AC3E}">
        <p14:creationId xmlns:p14="http://schemas.microsoft.com/office/powerpoint/2010/main" val="258339399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1"/>
          </p:nvPr>
        </p:nvSpPr>
        <p:spPr>
          <a:xfrm>
            <a:off x="0" y="152400"/>
            <a:ext cx="12192000" cy="6705600"/>
          </a:xfrm>
        </p:spPr>
        <p:txBody>
          <a:bodyPr>
            <a:normAutofit/>
          </a:bodyPr>
          <a:lstStyle/>
          <a:p>
            <a:pPr algn="just" eaLnBrk="1" hangingPunct="1">
              <a:lnSpc>
                <a:spcPct val="80000"/>
              </a:lnSpc>
              <a:buFont typeface="Wingdings" panose="05000000000000000000" pitchFamily="2" charset="2"/>
              <a:buChar char="Ø"/>
            </a:pPr>
            <a:r>
              <a:rPr lang="en-US" altLang="en-US" sz="3200" b="1" i="1" dirty="0">
                <a:latin typeface="Times New Roman" panose="02020603050405020304" pitchFamily="18" charset="0"/>
                <a:cs typeface="Times New Roman" panose="02020603050405020304" pitchFamily="18" charset="0"/>
              </a:rPr>
              <a:t>Advantage</a:t>
            </a:r>
          </a:p>
          <a:p>
            <a:pPr algn="just" eaLnBrk="1" hangingPunct="1">
              <a:lnSpc>
                <a:spcPct val="80000"/>
              </a:lnSpc>
              <a:buFont typeface="Wingdings" panose="05000000000000000000" pitchFamily="2" charset="2"/>
              <a:buChar char="§"/>
            </a:pPr>
            <a:r>
              <a:rPr lang="en-US" altLang="en-US" sz="3200" dirty="0" smtClean="0">
                <a:latin typeface="Times New Roman" panose="02020603050405020304" pitchFamily="18" charset="0"/>
                <a:cs typeface="Times New Roman" panose="02020603050405020304" pitchFamily="18" charset="0"/>
              </a:rPr>
              <a:t>Smaller </a:t>
            </a:r>
            <a:r>
              <a:rPr lang="en-US" altLang="en-US" sz="3200" dirty="0">
                <a:latin typeface="Times New Roman" panose="02020603050405020304" pitchFamily="18" charset="0"/>
                <a:cs typeface="Times New Roman" panose="02020603050405020304" pitchFamily="18" charset="0"/>
              </a:rPr>
              <a:t>in size, Very reliable, Heat generated is negligible, much faster in computation.</a:t>
            </a:r>
          </a:p>
          <a:p>
            <a:pPr algn="just" eaLnBrk="1" hangingPunct="1">
              <a:lnSpc>
                <a:spcPct val="80000"/>
              </a:lnSpc>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No air-conditioning required in most cases, easily portable, totally general purpose.</a:t>
            </a:r>
          </a:p>
          <a:p>
            <a:pPr algn="just" eaLnBrk="1" hangingPunct="1">
              <a:lnSpc>
                <a:spcPct val="80000"/>
              </a:lnSpc>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Hardware failure is negligible, hence minimum maintenance required.</a:t>
            </a:r>
          </a:p>
          <a:p>
            <a:pPr algn="just" eaLnBrk="1" hangingPunct="1">
              <a:lnSpc>
                <a:spcPct val="80000"/>
              </a:lnSpc>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Minimal labor and cost involved at assembly stage than previous generation computers.</a:t>
            </a:r>
          </a:p>
          <a:p>
            <a:pPr algn="just" eaLnBrk="1" hangingPunct="1">
              <a:lnSpc>
                <a:spcPct val="80000"/>
              </a:lnSpc>
              <a:buFont typeface="Wingdings" panose="05000000000000000000" pitchFamily="2" charset="2"/>
              <a:buChar char="Ø"/>
            </a:pPr>
            <a:r>
              <a:rPr lang="en-US" altLang="en-US" sz="3200" b="1" i="1" dirty="0" smtClean="0">
                <a:latin typeface="Times New Roman" panose="02020603050405020304" pitchFamily="18" charset="0"/>
                <a:cs typeface="Times New Roman" panose="02020603050405020304" pitchFamily="18" charset="0"/>
              </a:rPr>
              <a:t>Disadvantages</a:t>
            </a:r>
            <a:endParaRPr lang="en-US" altLang="en-US" sz="3200" b="1" i="1" dirty="0">
              <a:latin typeface="Times New Roman" panose="02020603050405020304" pitchFamily="18" charset="0"/>
              <a:cs typeface="Times New Roman" panose="02020603050405020304" pitchFamily="18" charset="0"/>
            </a:endParaRPr>
          </a:p>
          <a:p>
            <a:pPr algn="just" eaLnBrk="1" hangingPunct="1">
              <a:lnSpc>
                <a:spcPct val="80000"/>
              </a:lnSpc>
              <a:buFont typeface="Wingdings" panose="05000000000000000000" pitchFamily="2" charset="2"/>
              <a:buChar char="§"/>
            </a:pPr>
            <a:r>
              <a:rPr lang="en-US" altLang="en-US" sz="3200" dirty="0" smtClean="0">
                <a:latin typeface="Times New Roman" panose="02020603050405020304" pitchFamily="18" charset="0"/>
                <a:cs typeface="Times New Roman" panose="02020603050405020304" pitchFamily="18" charset="0"/>
              </a:rPr>
              <a:t>Highly </a:t>
            </a:r>
            <a:r>
              <a:rPr lang="en-US" altLang="en-US" sz="3200" dirty="0">
                <a:latin typeface="Times New Roman" panose="02020603050405020304" pitchFamily="18" charset="0"/>
                <a:cs typeface="Times New Roman" panose="02020603050405020304" pitchFamily="18" charset="0"/>
              </a:rPr>
              <a:t>sophisticated technology required for the manufacture of LSI chips.</a:t>
            </a:r>
          </a:p>
        </p:txBody>
      </p:sp>
    </p:spTree>
    <p:extLst>
      <p:ext uri="{BB962C8B-B14F-4D97-AF65-F5344CB8AC3E}">
        <p14:creationId xmlns:p14="http://schemas.microsoft.com/office/powerpoint/2010/main" val="300963001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Autofit/>
          </a:bodyPr>
          <a:lstStyle/>
          <a:p>
            <a:pPr marL="465138" indent="-465138" algn="just">
              <a:spcBef>
                <a:spcPct val="0"/>
              </a:spcBef>
              <a:buNone/>
              <a:defRPr/>
            </a:pPr>
            <a:r>
              <a:rPr lang="en-US" sz="3600" b="1" dirty="0">
                <a:solidFill>
                  <a:srgbClr val="0000FF"/>
                </a:solidFill>
                <a:latin typeface="Times New Roman" panose="02020603050405020304" pitchFamily="18" charset="0"/>
                <a:cs typeface="Times New Roman" pitchFamily="18" charset="0"/>
              </a:rPr>
              <a:t>5. Fifth Generation(the future): </a:t>
            </a:r>
            <a:r>
              <a:rPr lang="en-US" sz="3600" b="1" dirty="0">
                <a:solidFill>
                  <a:srgbClr val="3333FF"/>
                </a:solidFill>
                <a:latin typeface="Times New Roman" pitchFamily="18" charset="0"/>
                <a:cs typeface="Times New Roman" pitchFamily="18" charset="0"/>
              </a:rPr>
              <a:t>VLSI (very Large scale Integration)</a:t>
            </a:r>
          </a:p>
          <a:p>
            <a:pPr algn="just">
              <a:buFont typeface="Wingdings" panose="05000000000000000000" pitchFamily="2" charset="2"/>
              <a:buChar char="§"/>
              <a:defRPr/>
            </a:pPr>
            <a:r>
              <a:rPr lang="en-US" altLang="en-US" sz="3600" dirty="0">
                <a:latin typeface="Times New Roman" panose="02020603050405020304" pitchFamily="18" charset="0"/>
                <a:cs typeface="Times New Roman" panose="02020603050405020304" pitchFamily="18" charset="0"/>
              </a:rPr>
              <a:t>These are also termed as </a:t>
            </a:r>
            <a:r>
              <a:rPr lang="en-US" altLang="en-US" sz="3600" dirty="0">
                <a:solidFill>
                  <a:srgbClr val="FF0000"/>
                </a:solidFill>
                <a:latin typeface="Times New Roman" panose="02020603050405020304" pitchFamily="18" charset="0"/>
                <a:cs typeface="Times New Roman" panose="02020603050405020304" pitchFamily="18" charset="0"/>
              </a:rPr>
              <a:t>knowledge information processing systems. </a:t>
            </a:r>
          </a:p>
          <a:p>
            <a:pPr algn="just">
              <a:buFont typeface="Wingdings" panose="05000000000000000000" pitchFamily="2" charset="2"/>
              <a:buChar char="§"/>
              <a:defRPr/>
            </a:pPr>
            <a:r>
              <a:rPr lang="en-US" altLang="en-US" sz="3600" dirty="0">
                <a:latin typeface="Times New Roman" panose="02020603050405020304" pitchFamily="18" charset="0"/>
                <a:cs typeface="Times New Roman" panose="02020603050405020304" pitchFamily="18" charset="0"/>
              </a:rPr>
              <a:t>This generation of computers aim to solve highly complex problems which require </a:t>
            </a:r>
            <a:r>
              <a:rPr lang="en-US" altLang="en-US" sz="3600" b="1" i="1" dirty="0">
                <a:solidFill>
                  <a:srgbClr val="6600CC"/>
                </a:solidFill>
                <a:latin typeface="Times New Roman" panose="02020603050405020304" pitchFamily="18" charset="0"/>
                <a:cs typeface="Times New Roman" panose="02020603050405020304" pitchFamily="18" charset="0"/>
              </a:rPr>
              <a:t>reasoning, intelligence</a:t>
            </a:r>
            <a:r>
              <a:rPr lang="en-US" altLang="en-US" sz="3600" dirty="0">
                <a:latin typeface="Times New Roman" panose="02020603050405020304" pitchFamily="18" charset="0"/>
                <a:cs typeface="Times New Roman" panose="02020603050405020304" pitchFamily="18" charset="0"/>
              </a:rPr>
              <a:t> and </a:t>
            </a:r>
            <a:r>
              <a:rPr lang="en-US" altLang="en-US" sz="3600" b="1" i="1" dirty="0">
                <a:solidFill>
                  <a:srgbClr val="6600CC"/>
                </a:solidFill>
                <a:latin typeface="Times New Roman" panose="02020603050405020304" pitchFamily="18" charset="0"/>
                <a:cs typeface="Times New Roman" panose="02020603050405020304" pitchFamily="18" charset="0"/>
              </a:rPr>
              <a:t>expertise</a:t>
            </a:r>
            <a:r>
              <a:rPr lang="en-US" altLang="en-US" sz="3600" dirty="0">
                <a:latin typeface="Times New Roman" panose="02020603050405020304" pitchFamily="18" charset="0"/>
                <a:cs typeface="Times New Roman" panose="02020603050405020304" pitchFamily="18" charset="0"/>
              </a:rPr>
              <a:t> when solved by the people. </a:t>
            </a:r>
          </a:p>
          <a:p>
            <a:pPr algn="just">
              <a:buFont typeface="Wingdings" panose="05000000000000000000" pitchFamily="2" charset="2"/>
              <a:buChar char="§"/>
              <a:defRPr/>
            </a:pPr>
            <a:r>
              <a:rPr lang="en-US" sz="3600" dirty="0">
                <a:latin typeface="Times New Roman" pitchFamily="18" charset="0"/>
                <a:cs typeface="Times New Roman" pitchFamily="18" charset="0"/>
              </a:rPr>
              <a:t>These computers will have intelligent processor, </a:t>
            </a:r>
            <a:r>
              <a:rPr lang="en-US" sz="3600" dirty="0" err="1">
                <a:latin typeface="Times New Roman" pitchFamily="18" charset="0"/>
                <a:cs typeface="Times New Roman" pitchFamily="18" charset="0"/>
              </a:rPr>
              <a:t>i.e</a:t>
            </a:r>
            <a:r>
              <a:rPr lang="en-US" sz="3600" dirty="0">
                <a:latin typeface="Times New Roman" pitchFamily="18" charset="0"/>
                <a:cs typeface="Times New Roman" pitchFamily="18" charset="0"/>
              </a:rPr>
              <a:t>; processor which can draw inferences.</a:t>
            </a:r>
          </a:p>
          <a:p>
            <a:pPr algn="just">
              <a:buFont typeface="Wingdings" panose="05000000000000000000" pitchFamily="2" charset="2"/>
              <a:buChar char="§"/>
              <a:defRPr/>
            </a:pPr>
            <a:r>
              <a:rPr lang="en-US" altLang="en-US" sz="3600" dirty="0">
                <a:latin typeface="Times New Roman" panose="02020603050405020304" pitchFamily="18" charset="0"/>
                <a:cs typeface="Times New Roman" panose="02020603050405020304" pitchFamily="18" charset="0"/>
              </a:rPr>
              <a:t>Scientists have also tried to develop new superconductors that can conduct electricity with no resistance, thus generating no heat but great speed. </a:t>
            </a:r>
          </a:p>
        </p:txBody>
      </p:sp>
    </p:spTree>
    <p:extLst>
      <p:ext uri="{BB962C8B-B14F-4D97-AF65-F5344CB8AC3E}">
        <p14:creationId xmlns:p14="http://schemas.microsoft.com/office/powerpoint/2010/main" val="303463594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1"/>
          </p:nvPr>
        </p:nvSpPr>
        <p:spPr>
          <a:xfrm>
            <a:off x="0" y="0"/>
            <a:ext cx="12192000" cy="6858000"/>
          </a:xfrm>
        </p:spPr>
        <p:txBody>
          <a:bodyPr>
            <a:normAutofit/>
          </a:bodyPr>
          <a:lstStyle/>
          <a:p>
            <a:pPr algn="just">
              <a:buFont typeface="Wingdings" panose="05000000000000000000" pitchFamily="2" charset="2"/>
              <a:buChar char="§"/>
            </a:pPr>
            <a:r>
              <a:rPr lang="en-US" altLang="en-US" sz="3200" dirty="0" smtClean="0">
                <a:latin typeface="Times New Roman" panose="02020603050405020304" pitchFamily="18" charset="0"/>
                <a:cs typeface="Times New Roman" panose="02020603050405020304" pitchFamily="18" charset="0"/>
              </a:rPr>
              <a:t>Computer Scientists now come with developed ideas of artificial intelligence.</a:t>
            </a:r>
          </a:p>
          <a:p>
            <a:pPr algn="just">
              <a:lnSpc>
                <a:spcPct val="80000"/>
              </a:lnSpc>
              <a:buFont typeface="Wingdings" panose="05000000000000000000" pitchFamily="2" charset="2"/>
              <a:buChar char="§"/>
            </a:pPr>
            <a:r>
              <a:rPr lang="en-US" altLang="en-US" sz="3200" dirty="0" smtClean="0">
                <a:latin typeface="Times New Roman" panose="02020603050405020304" pitchFamily="18" charset="0"/>
                <a:cs typeface="Times New Roman" panose="02020603050405020304" pitchFamily="18" charset="0"/>
              </a:rPr>
              <a:t>Fifth generation computers are characterized mainly by the programs they use. </a:t>
            </a:r>
          </a:p>
          <a:p>
            <a:pPr algn="just">
              <a:lnSpc>
                <a:spcPct val="80000"/>
              </a:lnSpc>
              <a:buFont typeface="Wingdings" panose="05000000000000000000" pitchFamily="2" charset="2"/>
              <a:buChar char="§"/>
            </a:pPr>
            <a:r>
              <a:rPr lang="en-US" altLang="en-US" sz="3200" dirty="0" smtClean="0">
                <a:latin typeface="Times New Roman" panose="02020603050405020304" pitchFamily="18" charset="0"/>
                <a:cs typeface="Times New Roman" panose="02020603050405020304" pitchFamily="18" charset="0"/>
              </a:rPr>
              <a:t>They use artificial intelligence systems that attempt to achieve human like qualities of intelligence, including the ability to reason.  </a:t>
            </a:r>
          </a:p>
          <a:p>
            <a:pPr marL="457200" lvl="1" indent="-457200" algn="just">
              <a:buFont typeface="Wingdings" panose="05000000000000000000" pitchFamily="2" charset="2"/>
              <a:buChar char="§"/>
            </a:pPr>
            <a:r>
              <a:rPr lang="en-US" altLang="en-US" sz="3200" dirty="0">
                <a:solidFill>
                  <a:srgbClr val="0000CC"/>
                </a:solidFill>
                <a:latin typeface="Times New Roman" panose="02020603050405020304" pitchFamily="18" charset="0"/>
                <a:cs typeface="Times New Roman" panose="02020603050405020304" pitchFamily="18" charset="0"/>
              </a:rPr>
              <a:t>These generations are with new parallel architecture, new memory organization and new languages.</a:t>
            </a:r>
          </a:p>
          <a:p>
            <a:pPr marL="457200" lvl="1" indent="-457200" algn="just">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These are functionally and conceptually different from the first four generations. </a:t>
            </a:r>
          </a:p>
          <a:p>
            <a:pPr marL="457200" lvl="1" indent="-457200" algn="just">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Most of these are used in artificial intelligence, Temperature prediction, Satellite connectivity etc.</a:t>
            </a:r>
          </a:p>
          <a:p>
            <a:pPr algn="just">
              <a:buFont typeface="Wingdings" panose="05000000000000000000" pitchFamily="2" charset="2"/>
              <a:buChar char="§"/>
            </a:pPr>
            <a:r>
              <a:rPr lang="en-US" altLang="en-US" sz="3200" dirty="0" smtClean="0">
                <a:latin typeface="Times New Roman" panose="02020603050405020304" pitchFamily="18" charset="0"/>
                <a:cs typeface="Times New Roman" panose="02020603050405020304" pitchFamily="18" charset="0"/>
              </a:rPr>
              <a:t>Users will also be able to interact with them in natural language( e.g. English, Spanish </a:t>
            </a:r>
            <a:r>
              <a:rPr lang="en-US" altLang="en-US" sz="3200" dirty="0" err="1" smtClean="0">
                <a:latin typeface="Times New Roman" panose="02020603050405020304" pitchFamily="18" charset="0"/>
                <a:cs typeface="Times New Roman" panose="02020603050405020304" pitchFamily="18" charset="0"/>
              </a:rPr>
              <a:t>etc</a:t>
            </a:r>
            <a:r>
              <a:rPr lang="en-US" altLang="en-US" sz="32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endParaRPr lang="en-US" altLang="en-US" sz="32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altLang="en-US" sz="3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75088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38559532"/>
              </p:ext>
            </p:extLst>
          </p:nvPr>
        </p:nvGraphicFramePr>
        <p:xfrm>
          <a:off x="0" y="0"/>
          <a:ext cx="12192000" cy="7559040"/>
        </p:xfrm>
        <a:graphic>
          <a:graphicData uri="http://schemas.openxmlformats.org/drawingml/2006/table">
            <a:tbl>
              <a:tblPr firstRow="1" bandRow="1">
                <a:tableStyleId>{5C22544A-7EE6-4342-B048-85BDC9FD1C3A}</a:tableStyleId>
              </a:tblPr>
              <a:tblGrid>
                <a:gridCol w="756745">
                  <a:extLst>
                    <a:ext uri="{9D8B030D-6E8A-4147-A177-3AD203B41FA5}">
                      <a16:colId xmlns:a16="http://schemas.microsoft.com/office/drawing/2014/main" val="51308462"/>
                    </a:ext>
                  </a:extLst>
                </a:gridCol>
                <a:gridCol w="11435255">
                  <a:extLst>
                    <a:ext uri="{9D8B030D-6E8A-4147-A177-3AD203B41FA5}">
                      <a16:colId xmlns:a16="http://schemas.microsoft.com/office/drawing/2014/main" val="3599946503"/>
                    </a:ext>
                  </a:extLst>
                </a:gridCol>
              </a:tblGrid>
              <a:tr h="304800">
                <a:tc>
                  <a:txBody>
                    <a:bodyPr/>
                    <a:lstStyle/>
                    <a:p>
                      <a:pPr marL="2917825" indent="-2917825" algn="just"/>
                      <a:endParaRPr lang="en-US" sz="4000" b="0" dirty="0">
                        <a:latin typeface="Times New Roman" panose="02020603050405020304" pitchFamily="18" charset="0"/>
                        <a:cs typeface="Times New Roman" panose="02020603050405020304" pitchFamily="18" charset="0"/>
                      </a:endParaRPr>
                    </a:p>
                  </a:txBody>
                  <a:tcPr/>
                </a:tc>
                <a:tc>
                  <a:txBody>
                    <a:bodyPr/>
                    <a:lstStyle/>
                    <a:p>
                      <a:pPr marL="0" lvl="1" indent="0" algn="just">
                        <a:buFont typeface="Wingdings" panose="05000000000000000000" pitchFamily="2" charset="2"/>
                        <a:buNone/>
                      </a:pPr>
                      <a:endParaRPr lang="en-US" sz="3600" b="1" i="1" dirty="0" smtClean="0">
                        <a:solidFill>
                          <a:srgbClr val="FF0000"/>
                        </a:solidFill>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27550433"/>
                  </a:ext>
                </a:extLst>
              </a:tr>
              <a:tr h="1090506">
                <a:tc>
                  <a:txBody>
                    <a:bodyPr/>
                    <a:lstStyle/>
                    <a:p>
                      <a:pPr marL="2917825" indent="-2917825" algn="just"/>
                      <a:endParaRPr lang="en-US" sz="4000" b="0" dirty="0">
                        <a:latin typeface="Times New Roman" panose="02020603050405020304" pitchFamily="18" charset="0"/>
                        <a:cs typeface="Times New Roman" panose="02020603050405020304" pitchFamily="18" charset="0"/>
                      </a:endParaRPr>
                    </a:p>
                  </a:txBody>
                  <a:tcPr/>
                </a:tc>
                <a:tc>
                  <a:txBody>
                    <a:bodyPr/>
                    <a:lstStyle/>
                    <a:p>
                      <a:pPr lvl="1" algn="just"/>
                      <a:r>
                        <a:rPr lang="en-US" sz="2400" dirty="0" smtClean="0">
                          <a:effectLst/>
                          <a:latin typeface="Times New Roman" panose="02020603050405020304" pitchFamily="18" charset="0"/>
                          <a:cs typeface="Times New Roman" panose="02020603050405020304" pitchFamily="18" charset="0"/>
                        </a:rPr>
                        <a:t>2.2 Computer software</a:t>
                      </a:r>
                      <a:endParaRPr lang="en-GB" sz="2400" dirty="0" smtClean="0">
                        <a:effectLst/>
                        <a:latin typeface="Times New Roman" panose="02020603050405020304" pitchFamily="18" charset="0"/>
                        <a:cs typeface="Times New Roman" panose="02020603050405020304" pitchFamily="18" charset="0"/>
                      </a:endParaRPr>
                    </a:p>
                    <a:p>
                      <a:pPr marL="1257300" lvl="2" indent="-342900" algn="just">
                        <a:buFont typeface="Wingdings" panose="05000000000000000000" pitchFamily="2" charset="2"/>
                        <a:buChar char="§"/>
                      </a:pPr>
                      <a:r>
                        <a:rPr lang="en-US" sz="2400" kern="1200" dirty="0" smtClean="0">
                          <a:solidFill>
                            <a:schemeClr val="dk1"/>
                          </a:solidFill>
                          <a:effectLst/>
                          <a:latin typeface="Times New Roman" panose="02020603050405020304" pitchFamily="18" charset="0"/>
                          <a:ea typeface="+mn-ea"/>
                          <a:cs typeface="Times New Roman" panose="02020603050405020304" pitchFamily="18" charset="0"/>
                        </a:rPr>
                        <a:t> System software </a:t>
                      </a:r>
                      <a:endParaRPr lang="en-GB" sz="24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1257300" lvl="2" indent="-342900" algn="just">
                        <a:buFont typeface="Wingdings" panose="05000000000000000000" pitchFamily="2" charset="2"/>
                        <a:buChar char="§"/>
                      </a:pPr>
                      <a:r>
                        <a:rPr lang="en-US" sz="2400" kern="1200" dirty="0" smtClean="0">
                          <a:solidFill>
                            <a:schemeClr val="dk1"/>
                          </a:solidFill>
                          <a:effectLst/>
                          <a:latin typeface="Times New Roman" panose="02020603050405020304" pitchFamily="18" charset="0"/>
                          <a:ea typeface="+mn-ea"/>
                          <a:cs typeface="Times New Roman" panose="02020603050405020304" pitchFamily="18" charset="0"/>
                        </a:rPr>
                        <a:t> Operating systems</a:t>
                      </a:r>
                      <a:endParaRPr lang="en-GB" sz="24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1257300" lvl="2" indent="-342900" algn="just">
                        <a:buFont typeface="Wingdings" panose="05000000000000000000" pitchFamily="2" charset="2"/>
                        <a:buChar char="§"/>
                      </a:pPr>
                      <a:r>
                        <a:rPr lang="en-US" sz="2400" kern="1200" dirty="0" smtClean="0">
                          <a:solidFill>
                            <a:schemeClr val="dk1"/>
                          </a:solidFill>
                          <a:effectLst/>
                          <a:latin typeface="Times New Roman" panose="02020603050405020304" pitchFamily="18" charset="0"/>
                          <a:ea typeface="+mn-ea"/>
                          <a:cs typeface="Times New Roman" panose="02020603050405020304" pitchFamily="18" charset="0"/>
                        </a:rPr>
                        <a:t> What is an operating system?</a:t>
                      </a:r>
                      <a:endParaRPr lang="en-GB" sz="24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1257300" lvl="2" indent="-342900" algn="just">
                        <a:buFont typeface="Wingdings" panose="05000000000000000000" pitchFamily="2" charset="2"/>
                        <a:buChar char="§"/>
                      </a:pPr>
                      <a:r>
                        <a:rPr lang="en-US" sz="2400" kern="1200" dirty="0" smtClean="0">
                          <a:solidFill>
                            <a:schemeClr val="dk1"/>
                          </a:solidFill>
                          <a:effectLst/>
                          <a:latin typeface="Times New Roman" panose="02020603050405020304" pitchFamily="18" charset="0"/>
                          <a:ea typeface="+mn-ea"/>
                          <a:cs typeface="Times New Roman" panose="02020603050405020304" pitchFamily="18" charset="0"/>
                        </a:rPr>
                        <a:t> Functions of an operating system (controlling operations, input/output management, command processing)</a:t>
                      </a:r>
                      <a:endParaRPr lang="en-GB" sz="24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1257300" lvl="2" indent="-342900" algn="just">
                        <a:buFont typeface="Wingdings" panose="05000000000000000000" pitchFamily="2" charset="2"/>
                        <a:buChar char="§"/>
                      </a:pPr>
                      <a:r>
                        <a:rPr lang="en-US" sz="2400" kern="1200" dirty="0" smtClean="0">
                          <a:solidFill>
                            <a:schemeClr val="dk1"/>
                          </a:solidFill>
                          <a:effectLst/>
                          <a:latin typeface="Times New Roman" panose="02020603050405020304" pitchFamily="18" charset="0"/>
                          <a:ea typeface="+mn-ea"/>
                          <a:cs typeface="Times New Roman" panose="02020603050405020304" pitchFamily="18" charset="0"/>
                        </a:rPr>
                        <a:t>Types of operating systems (single/multi-tasking, single/multi user, real-time, command driven vs GUI-based)</a:t>
                      </a:r>
                      <a:endParaRPr lang="en-GB" sz="24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1257300" lvl="2" indent="-342900" algn="just">
                        <a:buFont typeface="Wingdings" panose="05000000000000000000" pitchFamily="2" charset="2"/>
                        <a:buChar char="§"/>
                      </a:pPr>
                      <a:r>
                        <a:rPr lang="en-US" sz="2400" kern="1200" dirty="0" smtClean="0">
                          <a:solidFill>
                            <a:schemeClr val="dk1"/>
                          </a:solidFill>
                          <a:effectLst/>
                          <a:latin typeface="Times New Roman" panose="02020603050405020304" pitchFamily="18" charset="0"/>
                          <a:ea typeface="+mn-ea"/>
                          <a:cs typeface="Times New Roman" panose="02020603050405020304" pitchFamily="18" charset="0"/>
                        </a:rPr>
                        <a:t>Example operating systems (Windows, UNIX, Solaris, </a:t>
                      </a:r>
                      <a:r>
                        <a:rPr lang="en-US" sz="2400" kern="1200" dirty="0" err="1" smtClean="0">
                          <a:solidFill>
                            <a:schemeClr val="dk1"/>
                          </a:solidFill>
                          <a:effectLst/>
                          <a:latin typeface="Times New Roman" panose="02020603050405020304" pitchFamily="18" charset="0"/>
                          <a:ea typeface="+mn-ea"/>
                          <a:cs typeface="Times New Roman" panose="02020603050405020304" pitchFamily="18" charset="0"/>
                        </a:rPr>
                        <a:t>MacOS</a:t>
                      </a:r>
                      <a:r>
                        <a:rPr lang="en-US" sz="2400" kern="1200" dirty="0" smtClean="0">
                          <a:solidFill>
                            <a:schemeClr val="dk1"/>
                          </a:solidFill>
                          <a:effectLst/>
                          <a:latin typeface="Times New Roman" panose="02020603050405020304" pitchFamily="18" charset="0"/>
                          <a:ea typeface="+mn-ea"/>
                          <a:cs typeface="Times New Roman" panose="02020603050405020304" pitchFamily="18" charset="0"/>
                        </a:rPr>
                        <a:t>)</a:t>
                      </a:r>
                      <a:endParaRPr lang="en-GB" sz="24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1257300" lvl="2" indent="-342900" algn="just">
                        <a:buFont typeface="Wingdings" panose="05000000000000000000" pitchFamily="2" charset="2"/>
                        <a:buChar char="§"/>
                      </a:pPr>
                      <a:r>
                        <a:rPr lang="en-US" sz="2400" kern="1200" dirty="0" smtClean="0">
                          <a:solidFill>
                            <a:schemeClr val="dk1"/>
                          </a:solidFill>
                          <a:effectLst/>
                          <a:latin typeface="Times New Roman" panose="02020603050405020304" pitchFamily="18" charset="0"/>
                          <a:ea typeface="+mn-ea"/>
                          <a:cs typeface="Times New Roman" panose="02020603050405020304" pitchFamily="18" charset="0"/>
                        </a:rPr>
                        <a:t> Language software</a:t>
                      </a:r>
                      <a:endParaRPr lang="en-GB" sz="24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1257300" lvl="2" indent="-342900" algn="just">
                        <a:buFont typeface="Wingdings" panose="05000000000000000000" pitchFamily="2" charset="2"/>
                        <a:buChar char="§"/>
                      </a:pPr>
                      <a:r>
                        <a:rPr lang="en-US" sz="2400" kern="1200" dirty="0" smtClean="0">
                          <a:solidFill>
                            <a:schemeClr val="dk1"/>
                          </a:solidFill>
                          <a:effectLst/>
                          <a:latin typeface="Times New Roman" panose="02020603050405020304" pitchFamily="18" charset="0"/>
                          <a:ea typeface="+mn-ea"/>
                          <a:cs typeface="Times New Roman" panose="02020603050405020304" pitchFamily="18" charset="0"/>
                        </a:rPr>
                        <a:t> Translators (assemblers, compilers, interpreters), and editors</a:t>
                      </a:r>
                      <a:endParaRPr lang="en-GB" sz="24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1257300" lvl="2" indent="-342900" algn="just">
                        <a:buFont typeface="Wingdings" panose="05000000000000000000" pitchFamily="2" charset="2"/>
                        <a:buChar char="§"/>
                      </a:pPr>
                      <a:r>
                        <a:rPr lang="en-US" sz="2400" kern="1200" dirty="0" smtClean="0">
                          <a:solidFill>
                            <a:schemeClr val="dk1"/>
                          </a:solidFill>
                          <a:effectLst/>
                          <a:latin typeface="Times New Roman" panose="02020603050405020304" pitchFamily="18" charset="0"/>
                          <a:ea typeface="+mn-ea"/>
                          <a:cs typeface="Times New Roman" panose="02020603050405020304" pitchFamily="18" charset="0"/>
                        </a:rPr>
                        <a:t>Applications software </a:t>
                      </a:r>
                      <a:endParaRPr lang="en-GB" sz="24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1257300" lvl="2" indent="-342900" algn="just">
                        <a:buFont typeface="Wingdings" panose="05000000000000000000" pitchFamily="2" charset="2"/>
                        <a:buChar char="§"/>
                      </a:pPr>
                      <a:r>
                        <a:rPr lang="en-US" sz="2400" kern="1200" dirty="0" smtClean="0">
                          <a:solidFill>
                            <a:schemeClr val="dk1"/>
                          </a:solidFill>
                          <a:effectLst/>
                          <a:latin typeface="Times New Roman" panose="02020603050405020304" pitchFamily="18" charset="0"/>
                          <a:ea typeface="+mn-ea"/>
                          <a:cs typeface="Times New Roman" panose="02020603050405020304" pitchFamily="18" charset="0"/>
                        </a:rPr>
                        <a:t>Word processing</a:t>
                      </a:r>
                      <a:endParaRPr lang="en-GB" sz="24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1257300" lvl="2" indent="-342900" algn="just">
                        <a:buFont typeface="Wingdings" panose="05000000000000000000" pitchFamily="2" charset="2"/>
                        <a:buChar char="§"/>
                      </a:pPr>
                      <a:r>
                        <a:rPr lang="en-US" sz="2400" kern="1200" dirty="0" smtClean="0">
                          <a:solidFill>
                            <a:schemeClr val="dk1"/>
                          </a:solidFill>
                          <a:effectLst/>
                          <a:latin typeface="Times New Roman" panose="02020603050405020304" pitchFamily="18" charset="0"/>
                          <a:ea typeface="+mn-ea"/>
                          <a:cs typeface="Times New Roman" panose="02020603050405020304" pitchFamily="18" charset="0"/>
                        </a:rPr>
                        <a:t> Spreadsheet</a:t>
                      </a:r>
                      <a:endParaRPr lang="en-GB" sz="24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1257300" lvl="2" indent="-342900" algn="just">
                        <a:buFont typeface="Wingdings" panose="05000000000000000000" pitchFamily="2" charset="2"/>
                        <a:buChar char="§"/>
                      </a:pPr>
                      <a:r>
                        <a:rPr lang="en-US" sz="2400" kern="1200" dirty="0" smtClean="0">
                          <a:solidFill>
                            <a:schemeClr val="dk1"/>
                          </a:solidFill>
                          <a:effectLst/>
                          <a:latin typeface="Times New Roman" panose="02020603050405020304" pitchFamily="18" charset="0"/>
                          <a:ea typeface="+mn-ea"/>
                          <a:cs typeface="Times New Roman" panose="02020603050405020304" pitchFamily="18" charset="0"/>
                        </a:rPr>
                        <a:t> Database management systems</a:t>
                      </a:r>
                      <a:endParaRPr lang="en-GB" sz="24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1257300" lvl="2" indent="-342900" algn="just">
                        <a:buFont typeface="Wingdings" panose="05000000000000000000" pitchFamily="2" charset="2"/>
                        <a:buChar char="§"/>
                      </a:pPr>
                      <a:r>
                        <a:rPr lang="en-US" sz="2400" kern="1200" dirty="0" smtClean="0">
                          <a:solidFill>
                            <a:schemeClr val="dk1"/>
                          </a:solidFill>
                          <a:effectLst/>
                          <a:latin typeface="Times New Roman" panose="02020603050405020304" pitchFamily="18" charset="0"/>
                          <a:ea typeface="+mn-ea"/>
                          <a:cs typeface="Times New Roman" panose="02020603050405020304" pitchFamily="18" charset="0"/>
                        </a:rPr>
                        <a:t> Graphics</a:t>
                      </a:r>
                      <a:endParaRPr lang="en-GB" sz="24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1257300" lvl="2" indent="-342900" algn="just">
                        <a:buFont typeface="Wingdings" panose="05000000000000000000" pitchFamily="2" charset="2"/>
                        <a:buChar char="§"/>
                      </a:pPr>
                      <a:r>
                        <a:rPr lang="en-US" sz="2400" kern="1200" dirty="0" smtClean="0">
                          <a:solidFill>
                            <a:schemeClr val="dk1"/>
                          </a:solidFill>
                          <a:effectLst/>
                          <a:latin typeface="Times New Roman" panose="02020603050405020304" pitchFamily="18" charset="0"/>
                          <a:ea typeface="+mn-ea"/>
                          <a:cs typeface="Times New Roman" panose="02020603050405020304" pitchFamily="18" charset="0"/>
                        </a:rPr>
                        <a:t> Software suites</a:t>
                      </a:r>
                      <a:r>
                        <a:rPr lang="en-GB" sz="2400" kern="1200" dirty="0" smtClean="0">
                          <a:solidFill>
                            <a:schemeClr val="dk1"/>
                          </a:solidFill>
                          <a:effectLst/>
                          <a:latin typeface="Times New Roman" panose="02020603050405020304" pitchFamily="18" charset="0"/>
                          <a:ea typeface="+mn-ea"/>
                          <a:cs typeface="Times New Roman" panose="02020603050405020304" pitchFamily="18" charset="0"/>
                        </a:rPr>
                        <a:t>,</a:t>
                      </a:r>
                      <a:r>
                        <a:rPr lang="en-GB" sz="2400"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400" kern="1200" dirty="0" smtClean="0">
                          <a:solidFill>
                            <a:schemeClr val="dk1"/>
                          </a:solidFill>
                          <a:effectLst/>
                          <a:latin typeface="Times New Roman" panose="02020603050405020304" pitchFamily="18" charset="0"/>
                          <a:ea typeface="+mn-ea"/>
                          <a:cs typeface="Times New Roman" panose="02020603050405020304" pitchFamily="18" charset="0"/>
                        </a:rPr>
                        <a:t>Enterprise application software</a:t>
                      </a:r>
                      <a:endParaRPr lang="en-GB" sz="24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1200150" lvl="2" indent="-285750" algn="just">
                        <a:buFont typeface="Wingdings" panose="05000000000000000000" pitchFamily="2" charset="2"/>
                        <a:buChar char="§"/>
                      </a:pPr>
                      <a:endParaRPr lang="en-GB" sz="18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285750" lvl="1" indent="-285750" algn="just">
                        <a:buFont typeface="Wingdings" panose="05000000000000000000" pitchFamily="2" charset="2"/>
                        <a:buChar char="§"/>
                      </a:pPr>
                      <a:endParaRPr lang="en-GB" sz="180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831165012"/>
                  </a:ext>
                </a:extLst>
              </a:tr>
            </a:tbl>
          </a:graphicData>
        </a:graphic>
      </p:graphicFrame>
      <p:sp>
        <p:nvSpPr>
          <p:cNvPr id="3" name="Slide Number Placeholder 2"/>
          <p:cNvSpPr>
            <a:spLocks noGrp="1"/>
          </p:cNvSpPr>
          <p:nvPr>
            <p:ph type="sldNum" sz="quarter" idx="12"/>
          </p:nvPr>
        </p:nvSpPr>
        <p:spPr/>
        <p:txBody>
          <a:bodyPr/>
          <a:lstStyle/>
          <a:p>
            <a:fld id="{C0D7690D-E1B4-4256-AE84-1A1980F77980}" type="slidenum">
              <a:rPr lang="en-US" smtClean="0"/>
              <a:t>7</a:t>
            </a:fld>
            <a:endParaRPr lang="en-US"/>
          </a:p>
        </p:txBody>
      </p:sp>
    </p:spTree>
    <p:extLst>
      <p:ext uri="{BB962C8B-B14F-4D97-AF65-F5344CB8AC3E}">
        <p14:creationId xmlns:p14="http://schemas.microsoft.com/office/powerpoint/2010/main" val="182079415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838200" y="0"/>
            <a:ext cx="10515600" cy="944564"/>
          </a:xfrm>
        </p:spPr>
        <p:txBody>
          <a:bodyPr>
            <a:normAutofit/>
          </a:bodyPr>
          <a:lstStyle/>
          <a:p>
            <a:pPr algn="ctr" eaLnBrk="1" hangingPunct="1"/>
            <a:r>
              <a:rPr lang="en-US" altLang="en-US" sz="4000" b="1" dirty="0" smtClean="0">
                <a:latin typeface="Times New Roman" panose="02020603050405020304" pitchFamily="18" charset="0"/>
                <a:cs typeface="Times New Roman" panose="02020603050405020304" pitchFamily="18" charset="0"/>
              </a:rPr>
              <a:t>Artificial Intelligence</a:t>
            </a:r>
          </a:p>
        </p:txBody>
      </p:sp>
      <p:pic>
        <p:nvPicPr>
          <p:cNvPr id="4" name="Picture 3" descr="AI 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066801"/>
            <a:ext cx="3429000" cy="269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AI 3.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1066800"/>
            <a:ext cx="35052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AI 5.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3886201"/>
            <a:ext cx="3429000" cy="272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AI 6.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3886200"/>
            <a:ext cx="35496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66326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20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edge">
                                      <p:cBhvr>
                                        <p:cTn id="12" dur="20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edge">
                                      <p:cBhvr>
                                        <p:cTn id="17" dur="20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edge">
                                      <p:cBhvr>
                                        <p:cTn id="2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18" name="Group 2"/>
          <p:cNvGraphicFramePr>
            <a:graphicFrameLocks noGrp="1"/>
          </p:cNvGraphicFramePr>
          <p:nvPr>
            <p:extLst>
              <p:ext uri="{D42A27DB-BD31-4B8C-83A1-F6EECF244321}">
                <p14:modId xmlns:p14="http://schemas.microsoft.com/office/powerpoint/2010/main" val="592088342"/>
              </p:ext>
            </p:extLst>
          </p:nvPr>
        </p:nvGraphicFramePr>
        <p:xfrm>
          <a:off x="304801" y="228600"/>
          <a:ext cx="11683999" cy="6477001"/>
        </p:xfrm>
        <a:graphic>
          <a:graphicData uri="http://schemas.openxmlformats.org/drawingml/2006/table">
            <a:tbl>
              <a:tblPr/>
              <a:tblGrid>
                <a:gridCol w="1985433">
                  <a:extLst>
                    <a:ext uri="{9D8B030D-6E8A-4147-A177-3AD203B41FA5}">
                      <a16:colId xmlns:a16="http://schemas.microsoft.com/office/drawing/2014/main" val="20000"/>
                    </a:ext>
                  </a:extLst>
                </a:gridCol>
                <a:gridCol w="1902884">
                  <a:extLst>
                    <a:ext uri="{9D8B030D-6E8A-4147-A177-3AD203B41FA5}">
                      <a16:colId xmlns:a16="http://schemas.microsoft.com/office/drawing/2014/main" val="20001"/>
                    </a:ext>
                  </a:extLst>
                </a:gridCol>
                <a:gridCol w="1924050">
                  <a:extLst>
                    <a:ext uri="{9D8B030D-6E8A-4147-A177-3AD203B41FA5}">
                      <a16:colId xmlns:a16="http://schemas.microsoft.com/office/drawing/2014/main" val="20002"/>
                    </a:ext>
                  </a:extLst>
                </a:gridCol>
                <a:gridCol w="1949450">
                  <a:extLst>
                    <a:ext uri="{9D8B030D-6E8A-4147-A177-3AD203B41FA5}">
                      <a16:colId xmlns:a16="http://schemas.microsoft.com/office/drawing/2014/main" val="20003"/>
                    </a:ext>
                  </a:extLst>
                </a:gridCol>
                <a:gridCol w="1949449">
                  <a:extLst>
                    <a:ext uri="{9D8B030D-6E8A-4147-A177-3AD203B41FA5}">
                      <a16:colId xmlns:a16="http://schemas.microsoft.com/office/drawing/2014/main" val="20004"/>
                    </a:ext>
                  </a:extLst>
                </a:gridCol>
                <a:gridCol w="1972733">
                  <a:extLst>
                    <a:ext uri="{9D8B030D-6E8A-4147-A177-3AD203B41FA5}">
                      <a16:colId xmlns:a16="http://schemas.microsoft.com/office/drawing/2014/main" val="20005"/>
                    </a:ext>
                  </a:extLst>
                </a:gridCol>
              </a:tblGrid>
              <a:tr h="8620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700" b="1" i="0" u="none" strike="noStrike" cap="none" normalizeH="0" baseline="0" dirty="0" smtClean="0">
                        <a:ln>
                          <a:noFill/>
                        </a:ln>
                        <a:solidFill>
                          <a:srgbClr val="000000"/>
                        </a:solidFill>
                        <a:effectLst/>
                        <a:latin typeface="Arial" charset="0"/>
                        <a:cs typeface="Arial"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smtClean="0">
                          <a:ln>
                            <a:noFill/>
                          </a:ln>
                          <a:solidFill>
                            <a:srgbClr val="000000"/>
                          </a:solidFill>
                          <a:effectLst/>
                          <a:latin typeface="Times New Roman" pitchFamily="18" charset="0"/>
                          <a:cs typeface="Times New Roman" pitchFamily="18" charset="0"/>
                        </a:rPr>
                        <a:t>First</a:t>
                      </a:r>
                      <a:endParaRPr kumimoji="0" lang="en-US" sz="1700" b="1" i="0" u="none" strike="noStrike" cap="none" normalizeH="0" baseline="0" smtClean="0">
                        <a:ln>
                          <a:noFill/>
                        </a:ln>
                        <a:solidFill>
                          <a:srgbClr val="000000"/>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smtClean="0">
                          <a:ln>
                            <a:noFill/>
                          </a:ln>
                          <a:solidFill>
                            <a:srgbClr val="000000"/>
                          </a:solidFill>
                          <a:effectLst/>
                          <a:latin typeface="Times New Roman" pitchFamily="18" charset="0"/>
                          <a:cs typeface="Times New Roman" pitchFamily="18" charset="0"/>
                        </a:rPr>
                        <a:t>Second</a:t>
                      </a:r>
                      <a:endParaRPr kumimoji="0" lang="en-US" sz="1700" b="1" i="0" u="none" strike="noStrike" cap="none" normalizeH="0" baseline="0" smtClean="0">
                        <a:ln>
                          <a:noFill/>
                        </a:ln>
                        <a:solidFill>
                          <a:srgbClr val="000000"/>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smtClean="0">
                          <a:ln>
                            <a:noFill/>
                          </a:ln>
                          <a:solidFill>
                            <a:srgbClr val="000000"/>
                          </a:solidFill>
                          <a:effectLst/>
                          <a:latin typeface="Times New Roman" pitchFamily="18" charset="0"/>
                          <a:cs typeface="Times New Roman" pitchFamily="18" charset="0"/>
                        </a:rPr>
                        <a:t>Third</a:t>
                      </a:r>
                      <a:endParaRPr kumimoji="0" lang="en-US" sz="1700" b="1" i="0" u="none" strike="noStrike" cap="none" normalizeH="0" baseline="0" smtClean="0">
                        <a:ln>
                          <a:noFill/>
                        </a:ln>
                        <a:solidFill>
                          <a:srgbClr val="000000"/>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smtClean="0">
                          <a:ln>
                            <a:noFill/>
                          </a:ln>
                          <a:solidFill>
                            <a:srgbClr val="000000"/>
                          </a:solidFill>
                          <a:effectLst/>
                          <a:latin typeface="Times New Roman" pitchFamily="18" charset="0"/>
                          <a:cs typeface="Times New Roman" pitchFamily="18" charset="0"/>
                        </a:rPr>
                        <a:t>Fourth</a:t>
                      </a:r>
                      <a:endParaRPr kumimoji="0" lang="en-US" sz="1700" b="1" i="0" u="none" strike="noStrike" cap="none" normalizeH="0" baseline="0" smtClean="0">
                        <a:ln>
                          <a:noFill/>
                        </a:ln>
                        <a:solidFill>
                          <a:srgbClr val="000000"/>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smtClean="0">
                          <a:ln>
                            <a:noFill/>
                          </a:ln>
                          <a:solidFill>
                            <a:srgbClr val="000000"/>
                          </a:solidFill>
                          <a:effectLst/>
                          <a:latin typeface="Times New Roman" pitchFamily="18" charset="0"/>
                          <a:cs typeface="Times New Roman" pitchFamily="18" charset="0"/>
                        </a:rPr>
                        <a:t>Fifth</a:t>
                      </a:r>
                      <a:endParaRPr kumimoji="0" lang="en-US" sz="1700" b="1" i="0" u="none" strike="noStrike" cap="none" normalizeH="0" baseline="0" smtClean="0">
                        <a:ln>
                          <a:noFill/>
                        </a:ln>
                        <a:solidFill>
                          <a:srgbClr val="000000"/>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57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smtClean="0">
                          <a:ln>
                            <a:noFill/>
                          </a:ln>
                          <a:solidFill>
                            <a:srgbClr val="000000"/>
                          </a:solidFill>
                          <a:effectLst/>
                          <a:latin typeface="Times New Roman" pitchFamily="18" charset="0"/>
                          <a:cs typeface="Times New Roman" pitchFamily="18" charset="0"/>
                        </a:rPr>
                        <a:t>Time Frame</a:t>
                      </a:r>
                      <a:endParaRPr kumimoji="0" lang="en-US" sz="1700" b="1" i="0" u="none" strike="noStrike" cap="none" normalizeH="0" baseline="0" smtClean="0">
                        <a:ln>
                          <a:noFill/>
                        </a:ln>
                        <a:solidFill>
                          <a:srgbClr val="000000"/>
                        </a:solidFill>
                        <a:effectLst/>
                        <a:latin typeface="Arial" charset="0"/>
                        <a:cs typeface="Arial"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smtClean="0">
                          <a:ln>
                            <a:noFill/>
                          </a:ln>
                          <a:solidFill>
                            <a:srgbClr val="FF0000"/>
                          </a:solidFill>
                          <a:effectLst/>
                          <a:latin typeface="Times New Roman" pitchFamily="18" charset="0"/>
                          <a:cs typeface="Times New Roman" pitchFamily="18" charset="0"/>
                        </a:rPr>
                        <a:t>1942-1955</a:t>
                      </a:r>
                      <a:endParaRPr kumimoji="0" lang="en-US" sz="1700" b="1" i="0" u="none" strike="noStrike" cap="none" normalizeH="0" baseline="0" smtClean="0">
                        <a:ln>
                          <a:noFill/>
                        </a:ln>
                        <a:solidFill>
                          <a:srgbClr val="FF0000"/>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smtClean="0">
                          <a:ln>
                            <a:noFill/>
                          </a:ln>
                          <a:solidFill>
                            <a:srgbClr val="FF0000"/>
                          </a:solidFill>
                          <a:effectLst/>
                          <a:latin typeface="Times New Roman" pitchFamily="18" charset="0"/>
                          <a:cs typeface="Times New Roman" pitchFamily="18" charset="0"/>
                        </a:rPr>
                        <a:t>1955-1964</a:t>
                      </a:r>
                      <a:endParaRPr kumimoji="0" lang="en-US" sz="1700" b="1" i="0" u="none" strike="noStrike" cap="none" normalizeH="0" baseline="0" smtClean="0">
                        <a:ln>
                          <a:noFill/>
                        </a:ln>
                        <a:solidFill>
                          <a:srgbClr val="FF0000"/>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smtClean="0">
                          <a:ln>
                            <a:noFill/>
                          </a:ln>
                          <a:solidFill>
                            <a:srgbClr val="FF0000"/>
                          </a:solidFill>
                          <a:effectLst/>
                          <a:latin typeface="Times New Roman" pitchFamily="18" charset="0"/>
                          <a:cs typeface="Times New Roman" pitchFamily="18" charset="0"/>
                        </a:rPr>
                        <a:t>1964-1975</a:t>
                      </a:r>
                      <a:endParaRPr kumimoji="0" lang="en-US" sz="1700" b="1" i="0" u="none" strike="noStrike" cap="none" normalizeH="0" baseline="0" smtClean="0">
                        <a:ln>
                          <a:noFill/>
                        </a:ln>
                        <a:solidFill>
                          <a:srgbClr val="FF0000"/>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smtClean="0">
                          <a:ln>
                            <a:noFill/>
                          </a:ln>
                          <a:solidFill>
                            <a:srgbClr val="FF0000"/>
                          </a:solidFill>
                          <a:effectLst/>
                          <a:latin typeface="Times New Roman" pitchFamily="18" charset="0"/>
                          <a:cs typeface="Times New Roman" pitchFamily="18" charset="0"/>
                        </a:rPr>
                        <a:t>1975 - 1985</a:t>
                      </a:r>
                      <a:endParaRPr kumimoji="0" lang="en-US" sz="1700" b="1" i="0" u="none" strike="noStrike" cap="none" normalizeH="0" baseline="0" smtClean="0">
                        <a:ln>
                          <a:noFill/>
                        </a:ln>
                        <a:solidFill>
                          <a:srgbClr val="FF0000"/>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smtClean="0">
                          <a:ln>
                            <a:noFill/>
                          </a:ln>
                          <a:solidFill>
                            <a:srgbClr val="FF0000"/>
                          </a:solidFill>
                          <a:effectLst/>
                          <a:latin typeface="Times New Roman" pitchFamily="18" charset="0"/>
                          <a:cs typeface="Times New Roman" pitchFamily="18" charset="0"/>
                        </a:rPr>
                        <a:t>1985 onwards</a:t>
                      </a:r>
                      <a:endParaRPr kumimoji="0" lang="en-US" sz="1700" b="1" i="0" u="none" strike="noStrike" cap="none" normalizeH="0" baseline="0" smtClean="0">
                        <a:ln>
                          <a:noFill/>
                        </a:ln>
                        <a:solidFill>
                          <a:srgbClr val="FF0000"/>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6683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dirty="0" smtClean="0">
                          <a:ln>
                            <a:noFill/>
                          </a:ln>
                          <a:solidFill>
                            <a:srgbClr val="000000"/>
                          </a:solidFill>
                          <a:effectLst/>
                          <a:latin typeface="Times New Roman" pitchFamily="18" charset="0"/>
                          <a:cs typeface="Times New Roman" pitchFamily="18" charset="0"/>
                        </a:rPr>
                        <a:t>Circuit Component</a:t>
                      </a:r>
                      <a:endParaRPr kumimoji="0" lang="en-US" sz="1700" b="1" i="0" u="none" strike="noStrike" cap="none" normalizeH="0" baseline="0" dirty="0" smtClean="0">
                        <a:ln>
                          <a:noFill/>
                        </a:ln>
                        <a:solidFill>
                          <a:srgbClr val="000000"/>
                        </a:solidFill>
                        <a:effectLst/>
                        <a:latin typeface="Arial" charset="0"/>
                        <a:cs typeface="Arial"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smtClean="0">
                          <a:ln>
                            <a:noFill/>
                          </a:ln>
                          <a:solidFill>
                            <a:srgbClr val="3333FF"/>
                          </a:solidFill>
                          <a:effectLst/>
                          <a:latin typeface="Times New Roman" pitchFamily="18" charset="0"/>
                          <a:cs typeface="Times New Roman" pitchFamily="18" charset="0"/>
                        </a:rPr>
                        <a:t>Vacuum Tube</a:t>
                      </a:r>
                      <a:endParaRPr kumimoji="0" lang="en-US" sz="1700" b="1" i="0" u="none" strike="noStrike" cap="none" normalizeH="0" baseline="0" smtClean="0">
                        <a:ln>
                          <a:noFill/>
                        </a:ln>
                        <a:solidFill>
                          <a:srgbClr val="3333FF"/>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smtClean="0">
                          <a:ln>
                            <a:noFill/>
                          </a:ln>
                          <a:solidFill>
                            <a:srgbClr val="3333FF"/>
                          </a:solidFill>
                          <a:effectLst/>
                          <a:latin typeface="Times New Roman" pitchFamily="18" charset="0"/>
                          <a:cs typeface="Times New Roman" pitchFamily="18" charset="0"/>
                        </a:rPr>
                        <a:t>Transistor</a:t>
                      </a:r>
                      <a:endParaRPr kumimoji="0" lang="en-US" sz="1700" b="1" i="0" u="none" strike="noStrike" cap="none" normalizeH="0" baseline="0" smtClean="0">
                        <a:ln>
                          <a:noFill/>
                        </a:ln>
                        <a:solidFill>
                          <a:srgbClr val="3333FF"/>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smtClean="0">
                          <a:ln>
                            <a:noFill/>
                          </a:ln>
                          <a:solidFill>
                            <a:srgbClr val="3333FF"/>
                          </a:solidFill>
                          <a:effectLst/>
                          <a:latin typeface="Times New Roman" pitchFamily="18" charset="0"/>
                          <a:cs typeface="Times New Roman" pitchFamily="18" charset="0"/>
                        </a:rPr>
                        <a:t>Integrated Circuit (Silicon Chip)</a:t>
                      </a:r>
                      <a:endParaRPr kumimoji="0" lang="en-US" sz="1700" b="1" i="0" u="none" strike="noStrike" cap="none" normalizeH="0" baseline="0" smtClean="0">
                        <a:ln>
                          <a:noFill/>
                        </a:ln>
                        <a:solidFill>
                          <a:srgbClr val="3333FF"/>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dirty="0" smtClean="0">
                          <a:ln>
                            <a:noFill/>
                          </a:ln>
                          <a:solidFill>
                            <a:srgbClr val="3333FF"/>
                          </a:solidFill>
                          <a:effectLst/>
                          <a:latin typeface="Times New Roman" pitchFamily="18" charset="0"/>
                          <a:cs typeface="Times New Roman" pitchFamily="18" charset="0"/>
                        </a:rPr>
                        <a:t>LSI (Large scale Integration )</a:t>
                      </a:r>
                      <a:endParaRPr kumimoji="0" lang="en-US" sz="1700" b="1" i="0" u="none" strike="noStrike" cap="none" normalizeH="0" baseline="0" dirty="0" smtClean="0">
                        <a:ln>
                          <a:noFill/>
                        </a:ln>
                        <a:solidFill>
                          <a:srgbClr val="3333FF"/>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dirty="0" smtClean="0">
                          <a:ln>
                            <a:noFill/>
                          </a:ln>
                          <a:solidFill>
                            <a:srgbClr val="3333FF"/>
                          </a:solidFill>
                          <a:effectLst/>
                          <a:latin typeface="Times New Roman" pitchFamily="18" charset="0"/>
                          <a:cs typeface="Times New Roman" pitchFamily="18" charset="0"/>
                        </a:rPr>
                        <a:t>VLSI (very Large scale Integration)</a:t>
                      </a:r>
                      <a:endParaRPr kumimoji="0" lang="en-US" sz="1700" b="1" i="0" u="none" strike="noStrike" cap="none" normalizeH="0" baseline="0" dirty="0" smtClean="0">
                        <a:ln>
                          <a:noFill/>
                        </a:ln>
                        <a:solidFill>
                          <a:srgbClr val="3333FF"/>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36683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smtClean="0">
                          <a:ln>
                            <a:noFill/>
                          </a:ln>
                          <a:solidFill>
                            <a:srgbClr val="000000"/>
                          </a:solidFill>
                          <a:effectLst/>
                          <a:latin typeface="Times New Roman" pitchFamily="18" charset="0"/>
                          <a:cs typeface="Times New Roman" pitchFamily="18" charset="0"/>
                        </a:rPr>
                        <a:t>Internal Storage</a:t>
                      </a:r>
                      <a:endParaRPr kumimoji="0" lang="en-US" sz="1700" b="1" i="0" u="none" strike="noStrike" cap="none" normalizeH="0" baseline="0" smtClean="0">
                        <a:ln>
                          <a:noFill/>
                        </a:ln>
                        <a:solidFill>
                          <a:srgbClr val="000000"/>
                        </a:solidFill>
                        <a:effectLst/>
                        <a:latin typeface="Arial" charset="0"/>
                        <a:cs typeface="Arial"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smtClean="0">
                          <a:ln>
                            <a:noFill/>
                          </a:ln>
                          <a:solidFill>
                            <a:schemeClr val="accent1"/>
                          </a:solidFill>
                          <a:effectLst/>
                          <a:latin typeface="Times New Roman" pitchFamily="18" charset="0"/>
                          <a:cs typeface="Times New Roman" pitchFamily="18" charset="0"/>
                        </a:rPr>
                        <a:t>Magnetic drum, Tape &amp; Punched cards</a:t>
                      </a:r>
                      <a:endParaRPr kumimoji="0" lang="en-US" sz="1700" b="1" i="0" u="none" strike="noStrike" cap="none" normalizeH="0" baseline="0" smtClean="0">
                        <a:ln>
                          <a:noFill/>
                        </a:ln>
                        <a:solidFill>
                          <a:schemeClr val="accent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smtClean="0">
                          <a:ln>
                            <a:noFill/>
                          </a:ln>
                          <a:solidFill>
                            <a:schemeClr val="accent1"/>
                          </a:solidFill>
                          <a:effectLst/>
                          <a:latin typeface="Times New Roman" pitchFamily="18" charset="0"/>
                          <a:cs typeface="Times New Roman" pitchFamily="18" charset="0"/>
                        </a:rPr>
                        <a:t>Magnetic Cores</a:t>
                      </a:r>
                      <a:endParaRPr kumimoji="0" lang="en-US" sz="1700" b="1" i="0" u="none" strike="noStrike" cap="none" normalizeH="0" baseline="0" smtClean="0">
                        <a:ln>
                          <a:noFill/>
                        </a:ln>
                        <a:solidFill>
                          <a:schemeClr val="accent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smtClean="0">
                          <a:ln>
                            <a:noFill/>
                          </a:ln>
                          <a:solidFill>
                            <a:schemeClr val="accent1"/>
                          </a:solidFill>
                          <a:effectLst/>
                          <a:latin typeface="Times New Roman" pitchFamily="18" charset="0"/>
                          <a:cs typeface="Times New Roman" pitchFamily="18" charset="0"/>
                        </a:rPr>
                        <a:t>Magnetic Disks</a:t>
                      </a:r>
                      <a:endParaRPr kumimoji="0" lang="en-US" sz="1700" b="1" i="0" u="none" strike="noStrike" cap="none" normalizeH="0" baseline="0" smtClean="0">
                        <a:ln>
                          <a:noFill/>
                        </a:ln>
                        <a:solidFill>
                          <a:schemeClr val="accent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smtClean="0">
                          <a:ln>
                            <a:noFill/>
                          </a:ln>
                          <a:solidFill>
                            <a:schemeClr val="accent1"/>
                          </a:solidFill>
                          <a:effectLst/>
                          <a:latin typeface="Times New Roman" pitchFamily="18" charset="0"/>
                          <a:cs typeface="Times New Roman" pitchFamily="18" charset="0"/>
                        </a:rPr>
                        <a:t>Integrated Circuits</a:t>
                      </a:r>
                      <a:endParaRPr kumimoji="0" lang="en-US" sz="1700" b="1" i="0" u="none" strike="noStrike" cap="none" normalizeH="0" baseline="0" smtClean="0">
                        <a:ln>
                          <a:noFill/>
                        </a:ln>
                        <a:solidFill>
                          <a:schemeClr val="accent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smtClean="0">
                          <a:ln>
                            <a:noFill/>
                          </a:ln>
                          <a:solidFill>
                            <a:schemeClr val="accent1"/>
                          </a:solidFill>
                          <a:effectLst/>
                          <a:latin typeface="Times New Roman" pitchFamily="18" charset="0"/>
                          <a:cs typeface="Times New Roman" pitchFamily="18" charset="0"/>
                        </a:rPr>
                        <a:t>Integrated Circuits</a:t>
                      </a:r>
                      <a:endParaRPr kumimoji="0" lang="en-US" sz="1700" b="1" i="0" u="none" strike="noStrike" cap="none" normalizeH="0" baseline="0" smtClean="0">
                        <a:ln>
                          <a:noFill/>
                        </a:ln>
                        <a:solidFill>
                          <a:schemeClr val="accent1"/>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620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smtClean="0">
                          <a:ln>
                            <a:noFill/>
                          </a:ln>
                          <a:solidFill>
                            <a:srgbClr val="000000"/>
                          </a:solidFill>
                          <a:effectLst/>
                          <a:latin typeface="Times New Roman" pitchFamily="18" charset="0"/>
                          <a:cs typeface="Times New Roman" pitchFamily="18" charset="0"/>
                        </a:rPr>
                        <a:t>Memory Capacity</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700" b="1" i="0" u="none" strike="noStrike" cap="none" normalizeH="0" baseline="0" smtClean="0">
                          <a:ln>
                            <a:noFill/>
                          </a:ln>
                          <a:solidFill>
                            <a:srgbClr val="000000"/>
                          </a:solidFill>
                          <a:effectLst/>
                          <a:latin typeface="Times New Roman" pitchFamily="18" charset="0"/>
                          <a:cs typeface="Times New Roman" pitchFamily="18" charset="0"/>
                        </a:rPr>
                        <a:t>(Characters)</a:t>
                      </a:r>
                      <a:endParaRPr kumimoji="0" lang="en-US" sz="1700" b="1" i="0" u="none" strike="noStrike" cap="none" normalizeH="0" baseline="0" smtClean="0">
                        <a:ln>
                          <a:noFill/>
                        </a:ln>
                        <a:solidFill>
                          <a:srgbClr val="000000"/>
                        </a:solidFill>
                        <a:effectLst/>
                        <a:latin typeface="Arial" charset="0"/>
                        <a:cs typeface="Arial"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dirty="0" smtClean="0">
                          <a:ln>
                            <a:noFill/>
                          </a:ln>
                          <a:solidFill>
                            <a:srgbClr val="99CC00"/>
                          </a:solidFill>
                          <a:effectLst/>
                          <a:latin typeface="Times New Roman" pitchFamily="18" charset="0"/>
                          <a:cs typeface="Times New Roman" pitchFamily="18" charset="0"/>
                        </a:rPr>
                        <a:t>4,000</a:t>
                      </a:r>
                      <a:endParaRPr kumimoji="0" lang="en-US" sz="1700" b="1" i="0" u="none" strike="noStrike" cap="none" normalizeH="0" baseline="0" dirty="0" smtClean="0">
                        <a:ln>
                          <a:noFill/>
                        </a:ln>
                        <a:solidFill>
                          <a:srgbClr val="99CC00"/>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dirty="0" smtClean="0">
                          <a:ln>
                            <a:noFill/>
                          </a:ln>
                          <a:solidFill>
                            <a:srgbClr val="99CC00"/>
                          </a:solidFill>
                          <a:effectLst/>
                          <a:latin typeface="Times New Roman" pitchFamily="18" charset="0"/>
                          <a:cs typeface="Times New Roman" pitchFamily="18" charset="0"/>
                        </a:rPr>
                        <a:t>32,000</a:t>
                      </a:r>
                      <a:endParaRPr kumimoji="0" lang="en-US" sz="1700" b="1" i="0" u="none" strike="noStrike" cap="none" normalizeH="0" baseline="0" dirty="0" smtClean="0">
                        <a:ln>
                          <a:noFill/>
                        </a:ln>
                        <a:solidFill>
                          <a:srgbClr val="99CC00"/>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smtClean="0">
                          <a:ln>
                            <a:noFill/>
                          </a:ln>
                          <a:solidFill>
                            <a:srgbClr val="99CC00"/>
                          </a:solidFill>
                          <a:effectLst/>
                          <a:latin typeface="Times New Roman" pitchFamily="18" charset="0"/>
                          <a:cs typeface="Times New Roman" pitchFamily="18" charset="0"/>
                        </a:rPr>
                        <a:t>128,000</a:t>
                      </a:r>
                      <a:endParaRPr kumimoji="0" lang="en-US" sz="1700" b="1" i="0" u="none" strike="noStrike" cap="none" normalizeH="0" baseline="0" smtClean="0">
                        <a:ln>
                          <a:noFill/>
                        </a:ln>
                        <a:solidFill>
                          <a:srgbClr val="99CC00"/>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smtClean="0">
                          <a:ln>
                            <a:noFill/>
                          </a:ln>
                          <a:solidFill>
                            <a:srgbClr val="99CC00"/>
                          </a:solidFill>
                          <a:effectLst/>
                          <a:latin typeface="Times New Roman" pitchFamily="18" charset="0"/>
                          <a:cs typeface="Times New Roman" pitchFamily="18" charset="0"/>
                        </a:rPr>
                        <a:t>100 million</a:t>
                      </a:r>
                      <a:endParaRPr kumimoji="0" lang="en-US" sz="1700" b="1" i="0" u="none" strike="noStrike" cap="none" normalizeH="0" baseline="0" smtClean="0">
                        <a:ln>
                          <a:noFill/>
                        </a:ln>
                        <a:solidFill>
                          <a:srgbClr val="99CC00"/>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smtClean="0">
                          <a:ln>
                            <a:noFill/>
                          </a:ln>
                          <a:solidFill>
                            <a:srgbClr val="99CC00"/>
                          </a:solidFill>
                          <a:effectLst/>
                          <a:latin typeface="Times New Roman" pitchFamily="18" charset="0"/>
                          <a:cs typeface="Times New Roman" pitchFamily="18" charset="0"/>
                        </a:rPr>
                        <a:t>&gt;100 million</a:t>
                      </a:r>
                      <a:endParaRPr kumimoji="0" lang="en-US" sz="1700" b="1" i="0" u="none" strike="noStrike" cap="none" normalizeH="0" baseline="0" smtClean="0">
                        <a:ln>
                          <a:noFill/>
                        </a:ln>
                        <a:solidFill>
                          <a:srgbClr val="99CC00"/>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620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smtClean="0">
                          <a:ln>
                            <a:noFill/>
                          </a:ln>
                          <a:solidFill>
                            <a:srgbClr val="000000"/>
                          </a:solidFill>
                          <a:effectLst/>
                          <a:latin typeface="Times New Roman" pitchFamily="18" charset="0"/>
                          <a:cs typeface="Times New Roman" pitchFamily="18" charset="0"/>
                        </a:rPr>
                        <a:t>Popular computers</a:t>
                      </a:r>
                      <a:endParaRPr kumimoji="0" lang="en-US" sz="1700" b="1" i="0" u="none" strike="noStrike" cap="none" normalizeH="0" baseline="0" smtClean="0">
                        <a:ln>
                          <a:noFill/>
                        </a:ln>
                        <a:solidFill>
                          <a:srgbClr val="000000"/>
                        </a:solidFill>
                        <a:effectLst/>
                        <a:latin typeface="Arial" charset="0"/>
                        <a:cs typeface="Arial"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smtClean="0">
                          <a:ln>
                            <a:noFill/>
                          </a:ln>
                          <a:solidFill>
                            <a:srgbClr val="FF9900"/>
                          </a:solidFill>
                          <a:effectLst/>
                          <a:latin typeface="Times New Roman" pitchFamily="18" charset="0"/>
                          <a:cs typeface="Times New Roman" pitchFamily="18" charset="0"/>
                        </a:rPr>
                        <a:t>IBM 650, Univac – I</a:t>
                      </a:r>
                      <a:endParaRPr kumimoji="0" lang="en-US" sz="1700" b="1" i="0" u="none" strike="noStrike" cap="none" normalizeH="0" baseline="0" smtClean="0">
                        <a:ln>
                          <a:noFill/>
                        </a:ln>
                        <a:solidFill>
                          <a:srgbClr val="FF9900"/>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smtClean="0">
                          <a:ln>
                            <a:noFill/>
                          </a:ln>
                          <a:solidFill>
                            <a:srgbClr val="FF9900"/>
                          </a:solidFill>
                          <a:effectLst/>
                          <a:latin typeface="Times New Roman" pitchFamily="18" charset="0"/>
                          <a:cs typeface="Times New Roman" pitchFamily="18" charset="0"/>
                        </a:rPr>
                        <a:t>IBM-1401,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700" b="1" i="0" u="none" strike="noStrike" cap="none" normalizeH="0" baseline="0" smtClean="0">
                          <a:ln>
                            <a:noFill/>
                          </a:ln>
                          <a:solidFill>
                            <a:srgbClr val="FF9900"/>
                          </a:solidFill>
                          <a:effectLst/>
                          <a:latin typeface="Times New Roman" pitchFamily="18" charset="0"/>
                          <a:cs typeface="Times New Roman" pitchFamily="18" charset="0"/>
                        </a:rPr>
                        <a:t>CDC 36000</a:t>
                      </a:r>
                      <a:endParaRPr kumimoji="0" lang="en-US" sz="1700" b="1" i="0" u="none" strike="noStrike" cap="none" normalizeH="0" baseline="0" smtClean="0">
                        <a:ln>
                          <a:noFill/>
                        </a:ln>
                        <a:solidFill>
                          <a:srgbClr val="FF9900"/>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dirty="0" smtClean="0">
                          <a:ln>
                            <a:noFill/>
                          </a:ln>
                          <a:solidFill>
                            <a:srgbClr val="FF9900"/>
                          </a:solidFill>
                          <a:effectLst/>
                          <a:latin typeface="Times New Roman" pitchFamily="18" charset="0"/>
                          <a:cs typeface="Times New Roman" pitchFamily="18" charset="0"/>
                        </a:rPr>
                        <a:t>IBM 360,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700" b="1" i="0" u="none" strike="noStrike" cap="none" normalizeH="0" baseline="0" dirty="0" smtClean="0">
                          <a:ln>
                            <a:noFill/>
                          </a:ln>
                          <a:solidFill>
                            <a:srgbClr val="FF9900"/>
                          </a:solidFill>
                          <a:effectLst/>
                          <a:latin typeface="Times New Roman" pitchFamily="18" charset="0"/>
                          <a:cs typeface="Times New Roman" pitchFamily="18" charset="0"/>
                        </a:rPr>
                        <a:t>Honeywell 200</a:t>
                      </a:r>
                      <a:endParaRPr kumimoji="0" lang="en-US" sz="1700" b="1" i="0" u="none" strike="noStrike" cap="none" normalizeH="0" baseline="0" dirty="0" smtClean="0">
                        <a:ln>
                          <a:noFill/>
                        </a:ln>
                        <a:solidFill>
                          <a:srgbClr val="FF9900"/>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smtClean="0">
                          <a:ln>
                            <a:noFill/>
                          </a:ln>
                          <a:solidFill>
                            <a:srgbClr val="FF9900"/>
                          </a:solidFill>
                          <a:effectLst/>
                          <a:latin typeface="Times New Roman" pitchFamily="18" charset="0"/>
                          <a:cs typeface="Times New Roman" pitchFamily="18" charset="0"/>
                        </a:rPr>
                        <a:t>IBM 303X,</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700" b="1" i="0" u="none" strike="noStrike" cap="none" normalizeH="0" baseline="0" smtClean="0">
                          <a:ln>
                            <a:noFill/>
                          </a:ln>
                          <a:solidFill>
                            <a:srgbClr val="FF9900"/>
                          </a:solidFill>
                          <a:effectLst/>
                          <a:latin typeface="Times New Roman" pitchFamily="18" charset="0"/>
                          <a:cs typeface="Times New Roman" pitchFamily="18" charset="0"/>
                        </a:rPr>
                        <a:t>Univac 6000</a:t>
                      </a:r>
                      <a:endParaRPr kumimoji="0" lang="en-US" sz="1700" b="1" i="0" u="none" strike="noStrike" cap="none" normalizeH="0" baseline="0" smtClean="0">
                        <a:ln>
                          <a:noFill/>
                        </a:ln>
                        <a:solidFill>
                          <a:srgbClr val="FF9900"/>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700" b="1" i="0" u="none" strike="noStrike" cap="none" normalizeH="0" baseline="0" dirty="0" smtClean="0">
                        <a:ln>
                          <a:noFill/>
                        </a:ln>
                        <a:solidFill>
                          <a:srgbClr val="000000"/>
                        </a:solidFill>
                        <a:effectLst/>
                        <a:latin typeface="Arial" charset="0"/>
                        <a:cs typeface="Arial"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8531750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24E3F5B-7314-4B59-BEA6-05416739D5CA}" type="slidenum">
              <a:rPr lang="en-US" altLang="en-US" smtClean="0">
                <a:latin typeface="Garamond" panose="02020404030301010803" pitchFamily="18" charset="0"/>
              </a:rPr>
              <a:pPr/>
              <a:t>72</a:t>
            </a:fld>
            <a:endParaRPr lang="en-US" altLang="en-US" smtClean="0">
              <a:latin typeface="Garamond" panose="02020404030301010803" pitchFamily="18" charset="0"/>
            </a:endParaRPr>
          </a:p>
        </p:txBody>
      </p:sp>
      <p:sp>
        <p:nvSpPr>
          <p:cNvPr id="123907" name="Rectangle 2"/>
          <p:cNvSpPr>
            <a:spLocks noGrp="1" noChangeArrowheads="1"/>
          </p:cNvSpPr>
          <p:nvPr>
            <p:ph type="title"/>
          </p:nvPr>
        </p:nvSpPr>
        <p:spPr>
          <a:xfrm>
            <a:off x="1981200" y="0"/>
            <a:ext cx="8229600" cy="457200"/>
          </a:xfrm>
        </p:spPr>
        <p:txBody>
          <a:bodyPr>
            <a:noAutofit/>
          </a:bodyPr>
          <a:lstStyle/>
          <a:p>
            <a:pPr marL="609600" indent="-609600" algn="ctr">
              <a:lnSpc>
                <a:spcPct val="80000"/>
              </a:lnSpc>
              <a:defRPr/>
            </a:pPr>
            <a:r>
              <a:rPr lang="en-US" sz="3600" b="1" dirty="0">
                <a:effectLst>
                  <a:outerShdw blurRad="38100" dist="38100" dir="2700000" algn="tl">
                    <a:srgbClr val="C0C0C0"/>
                  </a:outerShdw>
                </a:effectLst>
                <a:latin typeface="Times New Roman" pitchFamily="18" charset="0"/>
                <a:cs typeface="Times New Roman" pitchFamily="18" charset="0"/>
              </a:rPr>
              <a:t>Assignment</a:t>
            </a:r>
          </a:p>
        </p:txBody>
      </p:sp>
      <p:sp>
        <p:nvSpPr>
          <p:cNvPr id="177155" name="Rectangle 3"/>
          <p:cNvSpPr>
            <a:spLocks noGrp="1" noChangeArrowheads="1"/>
          </p:cNvSpPr>
          <p:nvPr>
            <p:ph type="body" idx="1"/>
          </p:nvPr>
        </p:nvSpPr>
        <p:spPr>
          <a:xfrm>
            <a:off x="0" y="457200"/>
            <a:ext cx="12192000" cy="6248400"/>
          </a:xfrm>
        </p:spPr>
        <p:txBody>
          <a:bodyPr rtlCol="0">
            <a:normAutofit/>
          </a:bodyPr>
          <a:lstStyle/>
          <a:p>
            <a:pPr marL="609600" indent="-609600" algn="just">
              <a:spcBef>
                <a:spcPts val="0"/>
              </a:spcBef>
              <a:buFontTx/>
              <a:buAutoNum type="arabicPeriod"/>
              <a:defRPr/>
            </a:pPr>
            <a:r>
              <a:rPr lang="en-US" sz="3600" dirty="0">
                <a:latin typeface="Times New Roman" pitchFamily="18" charset="0"/>
                <a:cs typeface="Times New Roman" pitchFamily="18" charset="0"/>
              </a:rPr>
              <a:t>What is meant by “generation” in computer technology? How many computer generation are there till now? </a:t>
            </a:r>
          </a:p>
          <a:p>
            <a:pPr marL="609600" indent="-609600" algn="just">
              <a:spcBef>
                <a:spcPts val="0"/>
              </a:spcBef>
              <a:buFontTx/>
              <a:buAutoNum type="arabicPeriod"/>
              <a:defRPr/>
            </a:pPr>
            <a:r>
              <a:rPr lang="en-US" sz="3600" dirty="0">
                <a:latin typeface="Times New Roman" pitchFamily="18" charset="0"/>
                <a:cs typeface="Times New Roman" pitchFamily="18" charset="0"/>
              </a:rPr>
              <a:t>List out the various computer generation along with their basic characteristics? </a:t>
            </a:r>
          </a:p>
          <a:p>
            <a:pPr marL="609600" indent="-609600" algn="just">
              <a:spcBef>
                <a:spcPts val="0"/>
              </a:spcBef>
              <a:buFontTx/>
              <a:buAutoNum type="arabicPeriod"/>
              <a:defRPr/>
            </a:pPr>
            <a:r>
              <a:rPr lang="en-US" sz="3600" dirty="0">
                <a:latin typeface="Times New Roman" pitchFamily="18" charset="0"/>
                <a:cs typeface="Times New Roman" pitchFamily="18" charset="0"/>
              </a:rPr>
              <a:t>What are the advantages of transistors over vacuum tubes? </a:t>
            </a:r>
          </a:p>
          <a:p>
            <a:pPr marL="609600" indent="-609600" algn="just">
              <a:spcBef>
                <a:spcPts val="0"/>
              </a:spcBef>
              <a:buFontTx/>
              <a:buAutoNum type="arabicPeriod"/>
              <a:defRPr/>
            </a:pPr>
            <a:r>
              <a:rPr lang="en-US" sz="3600" dirty="0">
                <a:latin typeface="Times New Roman" pitchFamily="18" charset="0"/>
                <a:cs typeface="Times New Roman" pitchFamily="18" charset="0"/>
              </a:rPr>
              <a:t>What invention or innovation do you think that is most responsible for making the computer a successful product? Explain </a:t>
            </a:r>
          </a:p>
          <a:p>
            <a:pPr marL="609600" indent="-609600" algn="just">
              <a:spcBef>
                <a:spcPts val="0"/>
              </a:spcBef>
              <a:buFontTx/>
              <a:buAutoNum type="arabicPeriod"/>
              <a:defRPr/>
            </a:pPr>
            <a:r>
              <a:rPr lang="en-US" sz="3600" dirty="0">
                <a:latin typeface="Times New Roman" pitchFamily="18" charset="0"/>
                <a:cs typeface="Times New Roman" pitchFamily="18" charset="0"/>
              </a:rPr>
              <a:t>Write short not about Cloud Computing. Is cloud Computing considered as a fifth generation technology? If yes, give your reasons using examples.</a:t>
            </a:r>
          </a:p>
        </p:txBody>
      </p:sp>
    </p:spTree>
    <p:extLst>
      <p:ext uri="{BB962C8B-B14F-4D97-AF65-F5344CB8AC3E}">
        <p14:creationId xmlns:p14="http://schemas.microsoft.com/office/powerpoint/2010/main" val="7887434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257" y="2540000"/>
            <a:ext cx="10515600" cy="2983820"/>
          </a:xfrm>
        </p:spPr>
        <p:txBody>
          <a:bodyPr/>
          <a:lstStyle/>
          <a:p>
            <a:pPr marL="0" indent="0" algn="ctr">
              <a:buNone/>
            </a:pPr>
            <a:r>
              <a:rPr lang="en-US" altLang="en-US" b="1" dirty="0">
                <a:solidFill>
                  <a:srgbClr val="FF0000"/>
                </a:solidFill>
                <a:latin typeface="Times New Roman" panose="02020603050405020304" pitchFamily="18" charset="0"/>
                <a:cs typeface="Times New Roman" panose="02020603050405020304" pitchFamily="18" charset="0"/>
              </a:rPr>
              <a:t/>
            </a:r>
            <a:br>
              <a:rPr lang="en-US" altLang="en-US" b="1" dirty="0">
                <a:solidFill>
                  <a:srgbClr val="FF0000"/>
                </a:solidFill>
                <a:latin typeface="Times New Roman" panose="02020603050405020304" pitchFamily="18" charset="0"/>
                <a:cs typeface="Times New Roman" panose="02020603050405020304" pitchFamily="18" charset="0"/>
              </a:rPr>
            </a:br>
            <a:r>
              <a:rPr lang="en-US" altLang="en-US" sz="4000" b="1" dirty="0">
                <a:solidFill>
                  <a:srgbClr val="FF0000"/>
                </a:solidFill>
                <a:latin typeface="Times New Roman" panose="02020603050405020304" pitchFamily="18" charset="0"/>
                <a:cs typeface="Times New Roman" panose="02020603050405020304" pitchFamily="18" charset="0"/>
              </a:rPr>
              <a:t>Types</a:t>
            </a:r>
            <a:r>
              <a:rPr lang="en-US" altLang="en-US" b="1" dirty="0">
                <a:solidFill>
                  <a:srgbClr val="FF0000"/>
                </a:solidFill>
                <a:latin typeface="Times New Roman" panose="02020603050405020304" pitchFamily="18" charset="0"/>
                <a:cs typeface="Times New Roman" panose="02020603050405020304" pitchFamily="18" charset="0"/>
              </a:rPr>
              <a:t> of Computers </a:t>
            </a:r>
            <a:br>
              <a:rPr lang="en-US" altLang="en-US" b="1" dirty="0">
                <a:solidFill>
                  <a:srgbClr val="FF0000"/>
                </a:solidFill>
                <a:latin typeface="Times New Roman" panose="02020603050405020304" pitchFamily="18" charset="0"/>
                <a:cs typeface="Times New Roman" panose="02020603050405020304" pitchFamily="18" charset="0"/>
              </a:rPr>
            </a:br>
            <a:endParaRPr lang="en-GB" dirty="0">
              <a:solidFill>
                <a:srgbClr val="FF0000"/>
              </a:solidFill>
            </a:endParaRPr>
          </a:p>
        </p:txBody>
      </p:sp>
    </p:spTree>
    <p:extLst>
      <p:ext uri="{BB962C8B-B14F-4D97-AF65-F5344CB8AC3E}">
        <p14:creationId xmlns:p14="http://schemas.microsoft.com/office/powerpoint/2010/main" val="159306871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1981200" y="0"/>
            <a:ext cx="8229600" cy="304800"/>
          </a:xfrm>
        </p:spPr>
        <p:txBody>
          <a:bodyPr>
            <a:normAutofit fontScale="90000"/>
          </a:bodyPr>
          <a:lstStyle/>
          <a:p>
            <a:pPr marL="342900" indent="-342900"/>
            <a:r>
              <a:rPr lang="en-US" altLang="en-US" sz="3200" b="1" dirty="0">
                <a:solidFill>
                  <a:srgbClr val="0000FF"/>
                </a:solidFill>
                <a:latin typeface="Times New Roman" panose="02020603050405020304" pitchFamily="18" charset="0"/>
                <a:cs typeface="Times New Roman" panose="02020603050405020304" pitchFamily="18" charset="0"/>
              </a:rPr>
              <a:t/>
            </a:r>
            <a:br>
              <a:rPr lang="en-US" altLang="en-US" sz="3200" b="1" dirty="0">
                <a:solidFill>
                  <a:srgbClr val="0000FF"/>
                </a:solidFill>
                <a:latin typeface="Times New Roman" panose="02020603050405020304" pitchFamily="18" charset="0"/>
                <a:cs typeface="Times New Roman" panose="02020603050405020304" pitchFamily="18" charset="0"/>
              </a:rPr>
            </a:br>
            <a:r>
              <a:rPr lang="en-US" altLang="en-US" sz="3200" b="1" dirty="0">
                <a:solidFill>
                  <a:srgbClr val="0000FF"/>
                </a:solidFill>
                <a:latin typeface="Times New Roman" panose="02020603050405020304" pitchFamily="18" charset="0"/>
                <a:cs typeface="Times New Roman" panose="02020603050405020304" pitchFamily="18" charset="0"/>
              </a:rPr>
              <a:t>Types of Computers </a:t>
            </a:r>
            <a:br>
              <a:rPr lang="en-US" altLang="en-US" sz="3200" b="1" dirty="0">
                <a:solidFill>
                  <a:srgbClr val="0000FF"/>
                </a:solidFill>
                <a:latin typeface="Times New Roman" panose="02020603050405020304" pitchFamily="18" charset="0"/>
                <a:cs typeface="Times New Roman" panose="02020603050405020304" pitchFamily="18" charset="0"/>
              </a:rPr>
            </a:br>
            <a:endParaRPr lang="en-US" altLang="en-US" sz="3200" b="1" dirty="0">
              <a:solidFill>
                <a:srgbClr val="0000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0629" y="304800"/>
            <a:ext cx="12061371" cy="6553200"/>
          </a:xfrm>
        </p:spPr>
        <p:txBody>
          <a:bodyPr rtlCol="0">
            <a:noAutofit/>
          </a:bodyPr>
          <a:lstStyle/>
          <a:p>
            <a:pPr algn="just">
              <a:lnSpc>
                <a:spcPct val="100000"/>
              </a:lnSpc>
              <a:spcBef>
                <a:spcPts val="0"/>
              </a:spcBef>
              <a:buFont typeface="Wingdings" pitchFamily="2" charset="2"/>
              <a:buChar char="§"/>
              <a:defRPr/>
            </a:pPr>
            <a:r>
              <a:rPr lang="en-US" sz="3100" dirty="0">
                <a:latin typeface="Times New Roman" pitchFamily="18" charset="0"/>
                <a:cs typeface="Times New Roman" pitchFamily="18" charset="0"/>
              </a:rPr>
              <a:t>Different types of computers are used in different organizations and offices based on individual or organization needs </a:t>
            </a:r>
          </a:p>
          <a:p>
            <a:pPr algn="just">
              <a:lnSpc>
                <a:spcPct val="100000"/>
              </a:lnSpc>
              <a:spcBef>
                <a:spcPts val="0"/>
              </a:spcBef>
              <a:buFont typeface="Wingdings" pitchFamily="2" charset="2"/>
              <a:buChar char="§"/>
              <a:defRPr/>
            </a:pPr>
            <a:r>
              <a:rPr lang="en-US" sz="3100" dirty="0">
                <a:latin typeface="Times New Roman" pitchFamily="18" charset="0"/>
                <a:cs typeface="Times New Roman" pitchFamily="18" charset="0"/>
              </a:rPr>
              <a:t>Their differences depend on different categories of their characteristics</a:t>
            </a:r>
          </a:p>
          <a:p>
            <a:pPr marL="0" indent="0" algn="just">
              <a:lnSpc>
                <a:spcPct val="100000"/>
              </a:lnSpc>
              <a:spcBef>
                <a:spcPts val="0"/>
              </a:spcBef>
              <a:buNone/>
              <a:defRPr/>
            </a:pPr>
            <a:r>
              <a:rPr lang="en-US" sz="3100" dirty="0">
                <a:latin typeface="Times New Roman" pitchFamily="18" charset="0"/>
                <a:cs typeface="Times New Roman" pitchFamily="18" charset="0"/>
              </a:rPr>
              <a:t>I. Computers can be divided into Analog, Digital and hybrid based on the type of data they process.</a:t>
            </a:r>
          </a:p>
          <a:p>
            <a:pPr marL="812800" indent="-812800" algn="just">
              <a:lnSpc>
                <a:spcPct val="100000"/>
              </a:lnSpc>
              <a:spcBef>
                <a:spcPts val="0"/>
              </a:spcBef>
              <a:buFontTx/>
              <a:buAutoNum type="arabicPeriod"/>
              <a:defRPr/>
            </a:pPr>
            <a:r>
              <a:rPr lang="en-US" sz="3100" b="1" dirty="0">
                <a:solidFill>
                  <a:srgbClr val="0000CC"/>
                </a:solidFill>
                <a:latin typeface="Times New Roman" pitchFamily="18" charset="0"/>
                <a:cs typeface="Times New Roman" pitchFamily="18" charset="0"/>
              </a:rPr>
              <a:t>Analog computer </a:t>
            </a:r>
          </a:p>
          <a:p>
            <a:pPr algn="just">
              <a:lnSpc>
                <a:spcPct val="100000"/>
              </a:lnSpc>
              <a:spcBef>
                <a:spcPts val="0"/>
              </a:spcBef>
              <a:buFont typeface="Wingdings" pitchFamily="2" charset="2"/>
              <a:buChar char="§"/>
              <a:defRPr/>
            </a:pPr>
            <a:r>
              <a:rPr lang="en-US" sz="3100" dirty="0">
                <a:latin typeface="Times New Roman" pitchFamily="18" charset="0"/>
                <a:cs typeface="Times New Roman" pitchFamily="18" charset="0"/>
              </a:rPr>
              <a:t>Analog computers operate by measuring. </a:t>
            </a:r>
          </a:p>
          <a:p>
            <a:pPr algn="just">
              <a:lnSpc>
                <a:spcPct val="100000"/>
              </a:lnSpc>
              <a:spcBef>
                <a:spcPts val="0"/>
              </a:spcBef>
              <a:buFont typeface="Wingdings" pitchFamily="2" charset="2"/>
              <a:buChar char="§"/>
              <a:defRPr/>
            </a:pPr>
            <a:r>
              <a:rPr lang="en-US" sz="3100" dirty="0">
                <a:latin typeface="Times New Roman" pitchFamily="18" charset="0"/>
                <a:cs typeface="Times New Roman" pitchFamily="18" charset="0"/>
              </a:rPr>
              <a:t>They deal with continues variables, they don’t compute directly with numbers, rather they operate by measuring physical magnitude such as pressure, temperature voltage, current.</a:t>
            </a:r>
          </a:p>
          <a:p>
            <a:pPr algn="just">
              <a:lnSpc>
                <a:spcPct val="100000"/>
              </a:lnSpc>
              <a:spcBef>
                <a:spcPts val="0"/>
              </a:spcBef>
              <a:buFont typeface="Wingdings" pitchFamily="2" charset="2"/>
              <a:buChar char="Ø"/>
              <a:defRPr/>
            </a:pPr>
            <a:r>
              <a:rPr lang="en-US" sz="3100" b="1" dirty="0">
                <a:effectLst>
                  <a:outerShdw blurRad="38100" dist="38100" dir="2700000" algn="tl">
                    <a:srgbClr val="C0C0C0"/>
                  </a:outerShdw>
                </a:effectLst>
                <a:latin typeface="Times New Roman" pitchFamily="18" charset="0"/>
                <a:cs typeface="Times New Roman" pitchFamily="18" charset="0"/>
              </a:rPr>
              <a:t>Examples </a:t>
            </a:r>
          </a:p>
          <a:p>
            <a:pPr algn="just">
              <a:lnSpc>
                <a:spcPct val="100000"/>
              </a:lnSpc>
              <a:spcBef>
                <a:spcPts val="0"/>
              </a:spcBef>
              <a:buFont typeface="Wingdings" pitchFamily="2" charset="2"/>
              <a:buChar char="§"/>
              <a:defRPr/>
            </a:pPr>
            <a:r>
              <a:rPr lang="en-US" sz="3100" dirty="0">
                <a:latin typeface="Times New Roman" pitchFamily="18" charset="0"/>
                <a:cs typeface="Times New Roman" pitchFamily="18" charset="0"/>
              </a:rPr>
              <a:t>Thermometer </a:t>
            </a:r>
          </a:p>
          <a:p>
            <a:pPr algn="just">
              <a:lnSpc>
                <a:spcPct val="100000"/>
              </a:lnSpc>
              <a:spcBef>
                <a:spcPts val="0"/>
              </a:spcBef>
              <a:buFont typeface="Wingdings" pitchFamily="2" charset="2"/>
              <a:buChar char="§"/>
              <a:defRPr/>
            </a:pPr>
            <a:r>
              <a:rPr lang="en-US" sz="3100" dirty="0">
                <a:latin typeface="Times New Roman" pitchFamily="18" charset="0"/>
                <a:cs typeface="Times New Roman" pitchFamily="18" charset="0"/>
              </a:rPr>
              <a:t>Voltmeter </a:t>
            </a:r>
          </a:p>
          <a:p>
            <a:pPr algn="just">
              <a:lnSpc>
                <a:spcPct val="100000"/>
              </a:lnSpc>
              <a:spcBef>
                <a:spcPts val="0"/>
              </a:spcBef>
              <a:buFont typeface="Wingdings" pitchFamily="2" charset="2"/>
              <a:buChar char="§"/>
              <a:defRPr/>
            </a:pPr>
            <a:r>
              <a:rPr lang="en-US" sz="3100" dirty="0">
                <a:latin typeface="Times New Roman" pitchFamily="18" charset="0"/>
                <a:cs typeface="Times New Roman" pitchFamily="18" charset="0"/>
              </a:rPr>
              <a:t>Speedometer </a:t>
            </a:r>
          </a:p>
        </p:txBody>
      </p:sp>
    </p:spTree>
    <p:extLst>
      <p:ext uri="{BB962C8B-B14F-4D97-AF65-F5344CB8AC3E}">
        <p14:creationId xmlns:p14="http://schemas.microsoft.com/office/powerpoint/2010/main" val="31365941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2C2A0D3-6A98-4412-B5C2-97C187475756}" type="slidenum">
              <a:rPr lang="en-US" altLang="en-US" sz="1200">
                <a:solidFill>
                  <a:srgbClr val="898989"/>
                </a:solidFill>
              </a:rPr>
              <a:pPr>
                <a:spcBef>
                  <a:spcPct val="0"/>
                </a:spcBef>
                <a:buFontTx/>
                <a:buNone/>
              </a:pPr>
              <a:t>75</a:t>
            </a:fld>
            <a:endParaRPr lang="en-US" altLang="en-US" sz="1200">
              <a:solidFill>
                <a:srgbClr val="898989"/>
              </a:solidFill>
            </a:endParaRPr>
          </a:p>
        </p:txBody>
      </p:sp>
      <p:sp>
        <p:nvSpPr>
          <p:cNvPr id="141315" name="Rectangle 3"/>
          <p:cNvSpPr>
            <a:spLocks noGrp="1" noChangeArrowheads="1"/>
          </p:cNvSpPr>
          <p:nvPr>
            <p:ph type="body" idx="1"/>
          </p:nvPr>
        </p:nvSpPr>
        <p:spPr>
          <a:xfrm>
            <a:off x="0" y="76200"/>
            <a:ext cx="12192000" cy="6781800"/>
          </a:xfrm>
        </p:spPr>
        <p:txBody>
          <a:bodyPr rtlCol="0">
            <a:noAutofit/>
          </a:bodyPr>
          <a:lstStyle/>
          <a:p>
            <a:pPr algn="just">
              <a:lnSpc>
                <a:spcPct val="100000"/>
              </a:lnSpc>
              <a:spcBef>
                <a:spcPts val="0"/>
              </a:spcBef>
              <a:buFont typeface="Wingdings" pitchFamily="2" charset="2"/>
              <a:buChar char="§"/>
              <a:defRPr/>
            </a:pPr>
            <a:r>
              <a:rPr lang="en-US" sz="3100" dirty="0">
                <a:latin typeface="Times New Roman" pitchFamily="18" charset="0"/>
                <a:cs typeface="Times New Roman" pitchFamily="18" charset="0"/>
              </a:rPr>
              <a:t>Gasoline pomp- contains an analog computer that converts the flow of pumped fuel in to two measurements the price of the delivered gas and the quantity of pumped fuel. </a:t>
            </a:r>
          </a:p>
          <a:p>
            <a:pPr algn="just">
              <a:lnSpc>
                <a:spcPct val="100000"/>
              </a:lnSpc>
              <a:spcBef>
                <a:spcPts val="0"/>
              </a:spcBef>
              <a:buFont typeface="Wingdings" pitchFamily="2" charset="2"/>
              <a:buChar char="§"/>
              <a:defRPr/>
            </a:pPr>
            <a:r>
              <a:rPr lang="en-US" sz="3100" dirty="0">
                <a:latin typeface="Times New Roman" pitchFamily="18" charset="0"/>
                <a:cs typeface="Times New Roman" pitchFamily="18" charset="0"/>
              </a:rPr>
              <a:t>They are special purpose computers. However, analog computers have limited accuracy. </a:t>
            </a:r>
          </a:p>
          <a:p>
            <a:pPr algn="just">
              <a:lnSpc>
                <a:spcPct val="100000"/>
              </a:lnSpc>
              <a:spcBef>
                <a:spcPts val="0"/>
              </a:spcBef>
              <a:buNone/>
              <a:defRPr/>
            </a:pPr>
            <a:r>
              <a:rPr lang="en-US" sz="3100" dirty="0">
                <a:latin typeface="Times New Roman" pitchFamily="18" charset="0"/>
                <a:cs typeface="Times New Roman" pitchFamily="18" charset="0"/>
              </a:rPr>
              <a:t>2.</a:t>
            </a:r>
            <a:r>
              <a:rPr lang="en-US" sz="3100" dirty="0">
                <a:solidFill>
                  <a:srgbClr val="0000CC"/>
                </a:solidFill>
                <a:latin typeface="Times New Roman" pitchFamily="18" charset="0"/>
                <a:cs typeface="Times New Roman" pitchFamily="18" charset="0"/>
              </a:rPr>
              <a:t> </a:t>
            </a:r>
            <a:r>
              <a:rPr lang="en-US" sz="3100" b="1" dirty="0">
                <a:solidFill>
                  <a:srgbClr val="0000CC"/>
                </a:solidFill>
                <a:effectLst>
                  <a:outerShdw blurRad="38100" dist="38100" dir="2700000" algn="tl">
                    <a:srgbClr val="C0C0C0"/>
                  </a:outerShdw>
                </a:effectLst>
                <a:latin typeface="Times New Roman" pitchFamily="18" charset="0"/>
                <a:cs typeface="Times New Roman" pitchFamily="18" charset="0"/>
              </a:rPr>
              <a:t>Digital computers</a:t>
            </a:r>
            <a:r>
              <a:rPr lang="en-US" sz="3100" dirty="0">
                <a:latin typeface="Times New Roman" pitchFamily="18" charset="0"/>
                <a:cs typeface="Times New Roman" pitchFamily="18" charset="0"/>
              </a:rPr>
              <a:t> </a:t>
            </a:r>
          </a:p>
          <a:p>
            <a:pPr algn="just">
              <a:lnSpc>
                <a:spcPct val="100000"/>
              </a:lnSpc>
              <a:spcBef>
                <a:spcPts val="0"/>
              </a:spcBef>
              <a:buFont typeface="Wingdings" pitchFamily="2" charset="2"/>
              <a:buChar char="§"/>
              <a:defRPr/>
            </a:pPr>
            <a:r>
              <a:rPr lang="en-US" sz="3100" dirty="0">
                <a:latin typeface="Times New Roman" pitchFamily="18" charset="0"/>
                <a:cs typeface="Times New Roman" pitchFamily="18" charset="0"/>
              </a:rPr>
              <a:t>Digital computers deal with discrete variables, they operate by counting rather than measuring </a:t>
            </a:r>
          </a:p>
          <a:p>
            <a:pPr algn="just">
              <a:lnSpc>
                <a:spcPct val="100000"/>
              </a:lnSpc>
              <a:spcBef>
                <a:spcPts val="0"/>
              </a:spcBef>
              <a:buFont typeface="Wingdings" pitchFamily="2" charset="2"/>
              <a:buChar char="§"/>
              <a:defRPr/>
            </a:pPr>
            <a:r>
              <a:rPr lang="en-US" sz="3100" dirty="0">
                <a:latin typeface="Times New Roman" pitchFamily="18" charset="0"/>
                <a:cs typeface="Times New Roman" pitchFamily="18" charset="0"/>
              </a:rPr>
              <a:t>They operate directly up on numbers (or digits) that represent numbers letters or other special symbol </a:t>
            </a:r>
          </a:p>
          <a:p>
            <a:pPr algn="just">
              <a:lnSpc>
                <a:spcPct val="100000"/>
              </a:lnSpc>
              <a:spcBef>
                <a:spcPts val="0"/>
              </a:spcBef>
              <a:buFont typeface="Wingdings" pitchFamily="2" charset="2"/>
              <a:buChar char="Ø"/>
              <a:defRPr/>
            </a:pPr>
            <a:r>
              <a:rPr lang="en-US" sz="3100" b="1" dirty="0">
                <a:effectLst>
                  <a:outerShdw blurRad="38100" dist="38100" dir="2700000" algn="tl">
                    <a:srgbClr val="C0C0C0"/>
                  </a:outerShdw>
                </a:effectLst>
                <a:latin typeface="Times New Roman" pitchFamily="18" charset="0"/>
                <a:cs typeface="Times New Roman" pitchFamily="18" charset="0"/>
              </a:rPr>
              <a:t>Examples </a:t>
            </a:r>
          </a:p>
          <a:p>
            <a:pPr algn="just">
              <a:lnSpc>
                <a:spcPct val="100000"/>
              </a:lnSpc>
              <a:spcBef>
                <a:spcPts val="0"/>
              </a:spcBef>
              <a:buFont typeface="Wingdings" pitchFamily="2" charset="2"/>
              <a:buChar char="§"/>
              <a:defRPr/>
            </a:pPr>
            <a:r>
              <a:rPr lang="en-US" sz="3100" dirty="0">
                <a:latin typeface="Times New Roman" pitchFamily="18" charset="0"/>
                <a:cs typeface="Times New Roman" pitchFamily="18" charset="0"/>
              </a:rPr>
              <a:t>Desktop and pocket computer </a:t>
            </a:r>
          </a:p>
          <a:p>
            <a:pPr algn="just">
              <a:lnSpc>
                <a:spcPct val="100000"/>
              </a:lnSpc>
              <a:spcBef>
                <a:spcPts val="0"/>
              </a:spcBef>
              <a:buFont typeface="Wingdings" pitchFamily="2" charset="2"/>
              <a:buChar char="§"/>
              <a:defRPr/>
            </a:pPr>
            <a:r>
              <a:rPr lang="en-US" sz="3100" dirty="0">
                <a:latin typeface="Times New Roman" pitchFamily="18" charset="0"/>
                <a:cs typeface="Times New Roman" pitchFamily="18" charset="0"/>
              </a:rPr>
              <a:t>General purpose computers </a:t>
            </a:r>
          </a:p>
          <a:p>
            <a:pPr algn="just">
              <a:lnSpc>
                <a:spcPct val="100000"/>
              </a:lnSpc>
              <a:spcBef>
                <a:spcPts val="0"/>
              </a:spcBef>
              <a:buFont typeface="Wingdings" pitchFamily="2" charset="2"/>
              <a:buChar char="§"/>
              <a:defRPr/>
            </a:pPr>
            <a:r>
              <a:rPr lang="en-US" sz="3100" dirty="0">
                <a:latin typeface="Times New Roman" pitchFamily="18" charset="0"/>
                <a:cs typeface="Times New Roman" pitchFamily="18" charset="0"/>
              </a:rPr>
              <a:t>Digital computers have very high accuracy and speed than the analog ones </a:t>
            </a:r>
          </a:p>
        </p:txBody>
      </p:sp>
    </p:spTree>
    <p:extLst>
      <p:ext uri="{BB962C8B-B14F-4D97-AF65-F5344CB8AC3E}">
        <p14:creationId xmlns:p14="http://schemas.microsoft.com/office/powerpoint/2010/main" val="394514185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6AD2B63-E104-4FA6-A171-7A8ABAFC1CAE}" type="slidenum">
              <a:rPr lang="en-US" altLang="en-US" sz="1200">
                <a:solidFill>
                  <a:srgbClr val="898989"/>
                </a:solidFill>
              </a:rPr>
              <a:pPr>
                <a:spcBef>
                  <a:spcPct val="0"/>
                </a:spcBef>
                <a:buFontTx/>
                <a:buNone/>
              </a:pPr>
              <a:t>76</a:t>
            </a:fld>
            <a:endParaRPr lang="en-US" altLang="en-US" sz="1200">
              <a:solidFill>
                <a:srgbClr val="898989"/>
              </a:solidFill>
            </a:endParaRPr>
          </a:p>
        </p:txBody>
      </p:sp>
      <p:sp>
        <p:nvSpPr>
          <p:cNvPr id="102404" name="Rectangle 3"/>
          <p:cNvSpPr>
            <a:spLocks noGrp="1" noChangeArrowheads="1"/>
          </p:cNvSpPr>
          <p:nvPr>
            <p:ph type="body" idx="1"/>
          </p:nvPr>
        </p:nvSpPr>
        <p:spPr>
          <a:xfrm>
            <a:off x="0" y="76200"/>
            <a:ext cx="12192000" cy="6781800"/>
          </a:xfrm>
        </p:spPr>
        <p:txBody>
          <a:bodyPr rtlCol="0">
            <a:noAutofit/>
          </a:bodyPr>
          <a:lstStyle/>
          <a:p>
            <a:pPr algn="just">
              <a:lnSpc>
                <a:spcPct val="120000"/>
              </a:lnSpc>
              <a:spcBef>
                <a:spcPts val="0"/>
              </a:spcBef>
              <a:buNone/>
              <a:defRPr/>
            </a:pPr>
            <a:r>
              <a:rPr lang="en-US" b="1" dirty="0">
                <a:latin typeface="Times New Roman" pitchFamily="18" charset="0"/>
                <a:cs typeface="Times New Roman" pitchFamily="18" charset="0"/>
              </a:rPr>
              <a:t>3.</a:t>
            </a:r>
            <a:r>
              <a:rPr lang="en-US" b="1" dirty="0">
                <a:solidFill>
                  <a:srgbClr val="0000CC"/>
                </a:solidFill>
                <a:latin typeface="Times New Roman" pitchFamily="18" charset="0"/>
                <a:cs typeface="Times New Roman" pitchFamily="18" charset="0"/>
              </a:rPr>
              <a:t> </a:t>
            </a:r>
            <a:r>
              <a:rPr lang="en-US" b="1" dirty="0">
                <a:solidFill>
                  <a:srgbClr val="0000CC"/>
                </a:solidFill>
                <a:effectLst>
                  <a:outerShdw blurRad="38100" dist="38100" dir="2700000" algn="tl">
                    <a:srgbClr val="C0C0C0"/>
                  </a:outerShdw>
                </a:effectLst>
                <a:latin typeface="Times New Roman" pitchFamily="18" charset="0"/>
                <a:cs typeface="Times New Roman" pitchFamily="18" charset="0"/>
              </a:rPr>
              <a:t>Hybrid computers </a:t>
            </a:r>
          </a:p>
          <a:p>
            <a:pPr algn="just">
              <a:lnSpc>
                <a:spcPct val="120000"/>
              </a:lnSpc>
              <a:spcBef>
                <a:spcPts val="0"/>
              </a:spcBef>
              <a:buFont typeface="Wingdings" pitchFamily="2" charset="2"/>
              <a:buChar char="§"/>
              <a:defRPr/>
            </a:pPr>
            <a:r>
              <a:rPr lang="en-US" dirty="0">
                <a:latin typeface="Times New Roman" pitchFamily="18" charset="0"/>
                <a:cs typeface="Times New Roman" pitchFamily="18" charset="0"/>
              </a:rPr>
              <a:t>The best features of analog and digital computers can be combined in to a single device to form a hybrid computer. </a:t>
            </a:r>
          </a:p>
          <a:p>
            <a:pPr algn="just">
              <a:lnSpc>
                <a:spcPct val="120000"/>
              </a:lnSpc>
              <a:spcBef>
                <a:spcPts val="0"/>
              </a:spcBef>
              <a:buFont typeface="Wingdings" pitchFamily="2" charset="2"/>
              <a:buChar char="Ø"/>
              <a:defRPr/>
            </a:pPr>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hybrid computer processes the information by collecting input data with analog method, convert into digital quantities, processes the digital values and convert the output from digital to analog form.</a:t>
            </a:r>
          </a:p>
          <a:p>
            <a:pPr algn="just">
              <a:lnSpc>
                <a:spcPct val="120000"/>
              </a:lnSpc>
              <a:spcBef>
                <a:spcPts val="0"/>
              </a:spcBef>
              <a:buFont typeface="Wingdings" pitchFamily="2" charset="2"/>
              <a:buChar char="Ø"/>
              <a:defRPr/>
            </a:pPr>
            <a:r>
              <a:rPr lang="en-US" b="1" dirty="0">
                <a:latin typeface="Times New Roman" pitchFamily="18" charset="0"/>
                <a:cs typeface="Times New Roman" pitchFamily="18" charset="0"/>
              </a:rPr>
              <a:t>Example </a:t>
            </a:r>
          </a:p>
          <a:p>
            <a:pPr algn="just">
              <a:lnSpc>
                <a:spcPct val="120000"/>
              </a:lnSpc>
              <a:spcBef>
                <a:spcPts val="0"/>
              </a:spcBef>
              <a:buFont typeface="Wingdings" pitchFamily="2" charset="2"/>
              <a:buChar char="§"/>
              <a:defRPr/>
            </a:pPr>
            <a:r>
              <a:rPr lang="en-US" dirty="0">
                <a:latin typeface="Times New Roman" pitchFamily="18" charset="0"/>
                <a:cs typeface="Times New Roman" pitchFamily="18" charset="0"/>
              </a:rPr>
              <a:t>In hospital incentive care unit analog devices may measure a patient’s heart function, temperature and over vital signs.</a:t>
            </a:r>
          </a:p>
          <a:p>
            <a:pPr algn="just">
              <a:lnSpc>
                <a:spcPct val="120000"/>
              </a:lnSpc>
              <a:spcBef>
                <a:spcPts val="0"/>
              </a:spcBef>
              <a:buFont typeface="Wingdings" pitchFamily="2" charset="2"/>
              <a:buChar char="§"/>
              <a:defRPr/>
            </a:pPr>
            <a:r>
              <a:rPr lang="en-US" dirty="0">
                <a:latin typeface="Times New Roman" pitchFamily="18" charset="0"/>
                <a:cs typeface="Times New Roman" pitchFamily="18" charset="0"/>
              </a:rPr>
              <a:t>These measurements may then be converted in to numbers and supplied to a digital component in the system </a:t>
            </a:r>
          </a:p>
          <a:p>
            <a:pPr algn="just">
              <a:lnSpc>
                <a:spcPct val="120000"/>
              </a:lnSpc>
              <a:spcBef>
                <a:spcPts val="0"/>
              </a:spcBef>
              <a:buFont typeface="Wingdings" pitchFamily="2" charset="2"/>
              <a:buChar char="§"/>
              <a:defRPr/>
            </a:pPr>
            <a:r>
              <a:rPr lang="en-US" dirty="0">
                <a:latin typeface="Times New Roman" pitchFamily="18" charset="0"/>
                <a:cs typeface="Times New Roman" pitchFamily="18" charset="0"/>
              </a:rPr>
              <a:t>This component is used to monitor the patients vital signs and to send an immediate signal to the nurses station if any abnormal readings are detected . </a:t>
            </a:r>
          </a:p>
        </p:txBody>
      </p:sp>
    </p:spTree>
    <p:extLst>
      <p:ext uri="{BB962C8B-B14F-4D97-AF65-F5344CB8AC3E}">
        <p14:creationId xmlns:p14="http://schemas.microsoft.com/office/powerpoint/2010/main" val="5887796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50690F0-1A13-4A16-9D18-A3336369A106}" type="slidenum">
              <a:rPr lang="en-US" altLang="en-US" sz="1200">
                <a:solidFill>
                  <a:srgbClr val="898989"/>
                </a:solidFill>
              </a:rPr>
              <a:pPr>
                <a:spcBef>
                  <a:spcPct val="0"/>
                </a:spcBef>
                <a:buFontTx/>
                <a:buNone/>
              </a:pPr>
              <a:t>77</a:t>
            </a:fld>
            <a:endParaRPr lang="en-US" altLang="en-US" sz="1200">
              <a:solidFill>
                <a:srgbClr val="898989"/>
              </a:solidFill>
            </a:endParaRPr>
          </a:p>
        </p:txBody>
      </p:sp>
      <p:sp>
        <p:nvSpPr>
          <p:cNvPr id="104452" name="Rectangle 3"/>
          <p:cNvSpPr>
            <a:spLocks noGrp="1" noChangeArrowheads="1"/>
          </p:cNvSpPr>
          <p:nvPr>
            <p:ph type="body" idx="1"/>
          </p:nvPr>
        </p:nvSpPr>
        <p:spPr>
          <a:xfrm>
            <a:off x="0" y="76200"/>
            <a:ext cx="12192000" cy="6781800"/>
          </a:xfrm>
        </p:spPr>
        <p:txBody>
          <a:bodyPr rtlCol="0">
            <a:noAutofit/>
          </a:bodyPr>
          <a:lstStyle/>
          <a:p>
            <a:pPr marL="609600" indent="-609600" algn="just">
              <a:lnSpc>
                <a:spcPct val="120000"/>
              </a:lnSpc>
              <a:spcBef>
                <a:spcPts val="0"/>
              </a:spcBef>
              <a:buNone/>
              <a:defRPr/>
            </a:pPr>
            <a:r>
              <a:rPr lang="en-US" b="1" dirty="0">
                <a:latin typeface="Times New Roman" panose="02020603050405020304" pitchFamily="18" charset="0"/>
                <a:cs typeface="Times New Roman" pitchFamily="18" charset="0"/>
              </a:rPr>
              <a:t>II</a:t>
            </a:r>
            <a:r>
              <a:rPr lang="en-US" b="1" dirty="0">
                <a:solidFill>
                  <a:srgbClr val="0000CC"/>
                </a:solidFill>
                <a:latin typeface="Times New Roman" pitchFamily="18" charset="0"/>
                <a:cs typeface="Times New Roman" pitchFamily="18" charset="0"/>
              </a:rPr>
              <a:t>. Classification of  computers by purpose of application</a:t>
            </a:r>
            <a:r>
              <a:rPr lang="en-US" dirty="0">
                <a:latin typeface="Times New Roman" pitchFamily="18" charset="0"/>
                <a:cs typeface="Times New Roman" pitchFamily="18" charset="0"/>
              </a:rPr>
              <a:t> </a:t>
            </a:r>
          </a:p>
          <a:p>
            <a:pPr algn="just">
              <a:lnSpc>
                <a:spcPct val="120000"/>
              </a:lnSpc>
              <a:spcBef>
                <a:spcPts val="0"/>
              </a:spcBef>
              <a:buFont typeface="Wingdings" pitchFamily="2" charset="2"/>
              <a:buChar char="§"/>
              <a:defRPr/>
            </a:pPr>
            <a:r>
              <a:rPr lang="en-US" dirty="0">
                <a:latin typeface="Times New Roman" pitchFamily="18" charset="0"/>
                <a:cs typeface="Times New Roman" pitchFamily="18" charset="0"/>
              </a:rPr>
              <a:t>Computers can be applied or used for different purposes </a:t>
            </a:r>
          </a:p>
          <a:p>
            <a:pPr algn="just">
              <a:lnSpc>
                <a:spcPct val="120000"/>
              </a:lnSpc>
              <a:spcBef>
                <a:spcPts val="0"/>
              </a:spcBef>
              <a:buFont typeface="Wingdings" pitchFamily="2" charset="2"/>
              <a:buChar char="§"/>
              <a:defRPr/>
            </a:pPr>
            <a:r>
              <a:rPr lang="en-US" dirty="0">
                <a:latin typeface="Times New Roman" pitchFamily="18" charset="0"/>
                <a:cs typeface="Times New Roman" pitchFamily="18" charset="0"/>
              </a:rPr>
              <a:t>Based on their application they are classified as special purpose or general purpose computers. </a:t>
            </a:r>
          </a:p>
          <a:p>
            <a:pPr marL="609600" indent="-609600" algn="just">
              <a:lnSpc>
                <a:spcPct val="120000"/>
              </a:lnSpc>
              <a:spcBef>
                <a:spcPts val="0"/>
              </a:spcBef>
              <a:buFontTx/>
              <a:buAutoNum type="arabicPeriod"/>
              <a:defRPr/>
            </a:pPr>
            <a:r>
              <a:rPr lang="en-US" b="1" dirty="0">
                <a:solidFill>
                  <a:srgbClr val="0000CC"/>
                </a:solidFill>
                <a:latin typeface="Times New Roman" pitchFamily="18" charset="0"/>
                <a:cs typeface="Times New Roman" pitchFamily="18" charset="0"/>
              </a:rPr>
              <a:t>Special purpose Computers</a:t>
            </a:r>
            <a:r>
              <a:rPr lang="en-US" dirty="0">
                <a:latin typeface="Times New Roman" pitchFamily="18" charset="0"/>
                <a:cs typeface="Times New Roman" pitchFamily="18" charset="0"/>
              </a:rPr>
              <a:t>. </a:t>
            </a:r>
          </a:p>
          <a:p>
            <a:pPr algn="just">
              <a:lnSpc>
                <a:spcPct val="120000"/>
              </a:lnSpc>
              <a:spcBef>
                <a:spcPts val="0"/>
              </a:spcBef>
              <a:buFont typeface="Wingdings" pitchFamily="2" charset="2"/>
              <a:buChar char="§"/>
              <a:defRPr/>
            </a:pPr>
            <a:r>
              <a:rPr lang="en-US" dirty="0">
                <a:latin typeface="Times New Roman" pitchFamily="18" charset="0"/>
                <a:cs typeface="Times New Roman" pitchFamily="18" charset="0"/>
              </a:rPr>
              <a:t>They are designed to solve a single type of problem, that is their components and their functions are uniquely adopted to a specific situation involving specific application. </a:t>
            </a:r>
          </a:p>
          <a:p>
            <a:pPr algn="just">
              <a:lnSpc>
                <a:spcPct val="120000"/>
              </a:lnSpc>
              <a:spcBef>
                <a:spcPts val="0"/>
              </a:spcBef>
              <a:buFont typeface="Wingdings" pitchFamily="2" charset="2"/>
              <a:buChar char="Ø"/>
              <a:defRPr/>
            </a:pPr>
            <a:r>
              <a:rPr lang="en-US" b="1" dirty="0">
                <a:effectLst>
                  <a:outerShdw blurRad="38100" dist="38100" dir="2700000" algn="tl">
                    <a:srgbClr val="C0C0C0"/>
                  </a:outerShdw>
                </a:effectLst>
                <a:latin typeface="Times New Roman" pitchFamily="18" charset="0"/>
                <a:cs typeface="Times New Roman" pitchFamily="18" charset="0"/>
              </a:rPr>
              <a:t>Example </a:t>
            </a:r>
          </a:p>
          <a:p>
            <a:pPr algn="just">
              <a:lnSpc>
                <a:spcPct val="120000"/>
              </a:lnSpc>
              <a:spcBef>
                <a:spcPts val="0"/>
              </a:spcBef>
              <a:buFont typeface="Wingdings" pitchFamily="2" charset="2"/>
              <a:buChar char="§"/>
              <a:defRPr/>
            </a:pPr>
            <a:r>
              <a:rPr lang="en-US" dirty="0">
                <a:latin typeface="Times New Roman" pitchFamily="18" charset="0"/>
                <a:cs typeface="Times New Roman" pitchFamily="18" charset="0"/>
              </a:rPr>
              <a:t>The public telephone box </a:t>
            </a:r>
          </a:p>
          <a:p>
            <a:pPr algn="just">
              <a:lnSpc>
                <a:spcPct val="120000"/>
              </a:lnSpc>
              <a:spcBef>
                <a:spcPts val="0"/>
              </a:spcBef>
              <a:buFont typeface="Wingdings" pitchFamily="2" charset="2"/>
              <a:buChar char="§"/>
              <a:defRPr/>
            </a:pPr>
            <a:r>
              <a:rPr lang="en-US" dirty="0">
                <a:latin typeface="Times New Roman" pitchFamily="18" charset="0"/>
                <a:cs typeface="Times New Roman" pitchFamily="18" charset="0"/>
              </a:rPr>
              <a:t>Traffic control system  </a:t>
            </a:r>
          </a:p>
          <a:p>
            <a:pPr algn="just">
              <a:lnSpc>
                <a:spcPct val="80000"/>
              </a:lnSpc>
              <a:buFont typeface="Wingdings" pitchFamily="2" charset="2"/>
              <a:buChar char="§"/>
              <a:defRPr/>
            </a:pPr>
            <a:r>
              <a:rPr lang="en-US" dirty="0" smtClean="0">
                <a:latin typeface="Times New Roman" pitchFamily="18" charset="0"/>
                <a:cs typeface="Times New Roman" pitchFamily="18" charset="0"/>
              </a:rPr>
              <a:t>Ticket </a:t>
            </a:r>
            <a:r>
              <a:rPr lang="en-US" dirty="0">
                <a:latin typeface="Times New Roman" pitchFamily="18" charset="0"/>
                <a:cs typeface="Times New Roman" pitchFamily="18" charset="0"/>
              </a:rPr>
              <a:t>machines (used in grocery, super market </a:t>
            </a:r>
            <a:r>
              <a:rPr lang="en-US" dirty="0" err="1">
                <a:latin typeface="Times New Roman" pitchFamily="18" charset="0"/>
                <a:cs typeface="Times New Roman" pitchFamily="18" charset="0"/>
              </a:rPr>
              <a:t>etc</a:t>
            </a:r>
            <a:r>
              <a:rPr lang="en-US" dirty="0">
                <a:latin typeface="Times New Roman" pitchFamily="18" charset="0"/>
                <a:cs typeface="Times New Roman" pitchFamily="18" charset="0"/>
              </a:rPr>
              <a:t>) </a:t>
            </a:r>
          </a:p>
          <a:p>
            <a:pPr algn="just">
              <a:lnSpc>
                <a:spcPct val="80000"/>
              </a:lnSpc>
              <a:buFont typeface="Wingdings" pitchFamily="2" charset="2"/>
              <a:buChar char="§"/>
              <a:defRPr/>
            </a:pPr>
            <a:r>
              <a:rPr lang="en-US" dirty="0">
                <a:latin typeface="Times New Roman" pitchFamily="18" charset="0"/>
                <a:cs typeface="Times New Roman" pitchFamily="18" charset="0"/>
              </a:rPr>
              <a:t>Pocket calculators </a:t>
            </a:r>
          </a:p>
        </p:txBody>
      </p:sp>
    </p:spTree>
    <p:extLst>
      <p:ext uri="{BB962C8B-B14F-4D97-AF65-F5344CB8AC3E}">
        <p14:creationId xmlns:p14="http://schemas.microsoft.com/office/powerpoint/2010/main" val="33150315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Autofit/>
          </a:bodyPr>
          <a:lstStyle/>
          <a:p>
            <a:pPr algn="just">
              <a:lnSpc>
                <a:spcPct val="100000"/>
              </a:lnSpc>
              <a:spcBef>
                <a:spcPts val="0"/>
              </a:spcBef>
              <a:buFont typeface="Wingdings" pitchFamily="2" charset="2"/>
              <a:buChar char="§"/>
              <a:defRPr/>
            </a:pPr>
            <a:r>
              <a:rPr lang="en-US" sz="3200" dirty="0">
                <a:latin typeface="Times New Roman" pitchFamily="18" charset="0"/>
                <a:cs typeface="Times New Roman" pitchFamily="18" charset="0"/>
              </a:rPr>
              <a:t>Counters </a:t>
            </a:r>
          </a:p>
          <a:p>
            <a:pPr algn="just">
              <a:lnSpc>
                <a:spcPct val="100000"/>
              </a:lnSpc>
              <a:spcBef>
                <a:spcPts val="0"/>
              </a:spcBef>
              <a:buFont typeface="Wingdings" pitchFamily="2" charset="2"/>
              <a:buChar char="Ø"/>
              <a:defRPr/>
            </a:pPr>
            <a:r>
              <a:rPr lang="en-US" sz="3200" dirty="0" smtClean="0">
                <a:latin typeface="Times New Roman" pitchFamily="18" charset="0"/>
                <a:cs typeface="Times New Roman" pitchFamily="18" charset="0"/>
              </a:rPr>
              <a:t>Most </a:t>
            </a:r>
            <a:r>
              <a:rPr lang="en-US" sz="3200" dirty="0">
                <a:latin typeface="Times New Roman" pitchFamily="18" charset="0"/>
                <a:cs typeface="Times New Roman" pitchFamily="18" charset="0"/>
              </a:rPr>
              <a:t>analog computers are special purpose computers </a:t>
            </a:r>
          </a:p>
          <a:p>
            <a:pPr algn="just">
              <a:lnSpc>
                <a:spcPct val="100000"/>
              </a:lnSpc>
              <a:spcBef>
                <a:spcPts val="0"/>
              </a:spcBef>
              <a:buNone/>
              <a:defRPr/>
            </a:pPr>
            <a:r>
              <a:rPr lang="en-US" sz="3200" dirty="0">
                <a:latin typeface="Times New Roman" pitchFamily="18" charset="0"/>
                <a:cs typeface="Times New Roman" pitchFamily="18" charset="0"/>
              </a:rPr>
              <a:t>2</a:t>
            </a:r>
            <a:r>
              <a:rPr lang="en-US" sz="3200" dirty="0">
                <a:solidFill>
                  <a:srgbClr val="0000CC"/>
                </a:solidFill>
                <a:latin typeface="Times New Roman" pitchFamily="18" charset="0"/>
                <a:cs typeface="Times New Roman" pitchFamily="18" charset="0"/>
              </a:rPr>
              <a:t>.</a:t>
            </a:r>
            <a:r>
              <a:rPr lang="en-US" sz="3200" b="1" dirty="0">
                <a:solidFill>
                  <a:srgbClr val="0000CC"/>
                </a:solidFill>
                <a:latin typeface="Times New Roman" pitchFamily="18" charset="0"/>
                <a:cs typeface="Times New Roman" pitchFamily="18" charset="0"/>
              </a:rPr>
              <a:t> General purpose computers</a:t>
            </a:r>
            <a:r>
              <a:rPr lang="en-US" sz="3200" dirty="0">
                <a:solidFill>
                  <a:srgbClr val="0000CC"/>
                </a:solidFill>
                <a:latin typeface="Times New Roman" pitchFamily="18" charset="0"/>
                <a:cs typeface="Times New Roman" pitchFamily="18" charset="0"/>
              </a:rPr>
              <a:t> </a:t>
            </a:r>
          </a:p>
          <a:p>
            <a:pPr algn="just">
              <a:lnSpc>
                <a:spcPct val="100000"/>
              </a:lnSpc>
              <a:spcBef>
                <a:spcPts val="0"/>
              </a:spcBef>
              <a:buFont typeface="Wingdings" pitchFamily="2" charset="2"/>
              <a:buChar char="§"/>
              <a:defRPr/>
            </a:pPr>
            <a:r>
              <a:rPr lang="en-US" sz="3200" dirty="0">
                <a:latin typeface="Times New Roman" pitchFamily="18" charset="0"/>
                <a:cs typeface="Times New Roman" pitchFamily="18" charset="0"/>
              </a:rPr>
              <a:t>They are designed to solve variety of problems through the use of “store Program Concept” </a:t>
            </a:r>
          </a:p>
          <a:p>
            <a:pPr algn="just">
              <a:lnSpc>
                <a:spcPct val="100000"/>
              </a:lnSpc>
              <a:spcBef>
                <a:spcPts val="0"/>
              </a:spcBef>
              <a:buFont typeface="Wingdings" pitchFamily="2" charset="2"/>
              <a:buChar char="§"/>
              <a:defRPr/>
            </a:pPr>
            <a:r>
              <a:rPr lang="en-US" sz="3200" dirty="0">
                <a:latin typeface="Times New Roman" pitchFamily="18" charset="0"/>
                <a:cs typeface="Times New Roman" pitchFamily="18" charset="0"/>
              </a:rPr>
              <a:t>A program or set of instructions designed to solve a problem is read and stored in to the memory and then executed by the computer one by one. </a:t>
            </a:r>
          </a:p>
          <a:p>
            <a:pPr algn="just">
              <a:lnSpc>
                <a:spcPct val="100000"/>
              </a:lnSpc>
              <a:spcBef>
                <a:spcPts val="0"/>
              </a:spcBef>
              <a:buFont typeface="Wingdings" pitchFamily="2" charset="2"/>
              <a:buChar char="§"/>
              <a:defRPr/>
            </a:pPr>
            <a:r>
              <a:rPr lang="en-US" sz="3200" dirty="0">
                <a:latin typeface="Times New Roman" pitchFamily="18" charset="0"/>
                <a:cs typeface="Times New Roman" pitchFamily="18" charset="0"/>
              </a:rPr>
              <a:t>The same computer can be applied to solve another set of problem using different program </a:t>
            </a:r>
          </a:p>
          <a:p>
            <a:pPr algn="just">
              <a:lnSpc>
                <a:spcPct val="100000"/>
              </a:lnSpc>
              <a:spcBef>
                <a:spcPts val="0"/>
              </a:spcBef>
              <a:buFont typeface="Wingdings" pitchFamily="2" charset="2"/>
              <a:buChar char="§"/>
              <a:defRPr/>
            </a:pPr>
            <a:r>
              <a:rPr lang="en-US" sz="3200" dirty="0">
                <a:latin typeface="Times New Roman" pitchFamily="18" charset="0"/>
                <a:cs typeface="Times New Roman" pitchFamily="18" charset="0"/>
              </a:rPr>
              <a:t>General purpose computers are more flexible and versatile </a:t>
            </a:r>
          </a:p>
          <a:p>
            <a:pPr algn="just">
              <a:lnSpc>
                <a:spcPct val="100000"/>
              </a:lnSpc>
              <a:spcBef>
                <a:spcPts val="0"/>
              </a:spcBef>
              <a:buFont typeface="Wingdings" panose="05000000000000000000" pitchFamily="2" charset="2"/>
              <a:buChar char="Ø"/>
              <a:defRPr/>
            </a:pPr>
            <a:r>
              <a:rPr lang="en-US" sz="32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Examples </a:t>
            </a:r>
          </a:p>
          <a:p>
            <a:pPr algn="just">
              <a:lnSpc>
                <a:spcPct val="100000"/>
              </a:lnSpc>
              <a:spcBef>
                <a:spcPts val="0"/>
              </a:spcBef>
              <a:buFont typeface="Wingdings" panose="05000000000000000000" pitchFamily="2" charset="2"/>
              <a:buChar char="§"/>
              <a:defRPr/>
            </a:pPr>
            <a:r>
              <a:rPr lang="en-US" sz="3200" dirty="0">
                <a:latin typeface="Times New Roman" panose="02020603050405020304" pitchFamily="18" charset="0"/>
                <a:cs typeface="Times New Roman" panose="02020603050405020304" pitchFamily="18" charset="0"/>
              </a:rPr>
              <a:t>Micro computers </a:t>
            </a:r>
          </a:p>
          <a:p>
            <a:pPr algn="just">
              <a:lnSpc>
                <a:spcPct val="100000"/>
              </a:lnSpc>
              <a:spcBef>
                <a:spcPts val="0"/>
              </a:spcBef>
              <a:buFont typeface="Wingdings" panose="05000000000000000000" pitchFamily="2" charset="2"/>
              <a:buChar char="§"/>
              <a:defRPr/>
            </a:pPr>
            <a:r>
              <a:rPr lang="en-US" sz="3200" dirty="0">
                <a:latin typeface="Times New Roman" panose="02020603050405020304" pitchFamily="18" charset="0"/>
                <a:cs typeface="Times New Roman" panose="02020603050405020304" pitchFamily="18" charset="0"/>
              </a:rPr>
              <a:t>Mini computers </a:t>
            </a:r>
          </a:p>
          <a:p>
            <a:pPr algn="just">
              <a:lnSpc>
                <a:spcPct val="100000"/>
              </a:lnSpc>
              <a:spcBef>
                <a:spcPts val="0"/>
              </a:spcBef>
              <a:buFont typeface="Wingdings" panose="05000000000000000000" pitchFamily="2" charset="2"/>
              <a:buChar char="§"/>
              <a:defRPr/>
            </a:pPr>
            <a:r>
              <a:rPr lang="en-US" sz="3200" dirty="0">
                <a:latin typeface="Times New Roman" panose="02020603050405020304" pitchFamily="18" charset="0"/>
                <a:cs typeface="Times New Roman" panose="02020603050405020304" pitchFamily="18" charset="0"/>
              </a:rPr>
              <a:t>Super computers </a:t>
            </a:r>
            <a:r>
              <a:rPr lang="en-US" sz="3200" dirty="0" err="1">
                <a:latin typeface="Times New Roman" panose="02020603050405020304" pitchFamily="18" charset="0"/>
                <a:cs typeface="Times New Roman" panose="02020603050405020304" pitchFamily="18" charset="0"/>
              </a:rPr>
              <a:t>etc</a:t>
            </a:r>
            <a:r>
              <a:rPr lang="en-US" sz="32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endParaRPr lang="en-GB" sz="3200" dirty="0"/>
          </a:p>
        </p:txBody>
      </p:sp>
    </p:spTree>
    <p:extLst>
      <p:ext uri="{BB962C8B-B14F-4D97-AF65-F5344CB8AC3E}">
        <p14:creationId xmlns:p14="http://schemas.microsoft.com/office/powerpoint/2010/main" val="369182268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107EB10-BB37-44EA-AAA4-20D2B31D3196}" type="slidenum">
              <a:rPr lang="en-US" altLang="en-US" sz="1200">
                <a:solidFill>
                  <a:srgbClr val="898989"/>
                </a:solidFill>
              </a:rPr>
              <a:pPr>
                <a:spcBef>
                  <a:spcPct val="0"/>
                </a:spcBef>
                <a:buFontTx/>
                <a:buNone/>
              </a:pPr>
              <a:t>79</a:t>
            </a:fld>
            <a:endParaRPr lang="en-US" altLang="en-US" sz="1200">
              <a:solidFill>
                <a:srgbClr val="898989"/>
              </a:solidFill>
            </a:endParaRPr>
          </a:p>
        </p:txBody>
      </p:sp>
      <p:sp>
        <p:nvSpPr>
          <p:cNvPr id="106500" name="Rectangle 3"/>
          <p:cNvSpPr>
            <a:spLocks noGrp="1" noChangeArrowheads="1"/>
          </p:cNvSpPr>
          <p:nvPr>
            <p:ph type="body" idx="1"/>
          </p:nvPr>
        </p:nvSpPr>
        <p:spPr>
          <a:xfrm>
            <a:off x="0" y="0"/>
            <a:ext cx="12192000" cy="6858000"/>
          </a:xfrm>
        </p:spPr>
        <p:txBody>
          <a:bodyPr rtlCol="0">
            <a:noAutofit/>
          </a:bodyPr>
          <a:lstStyle/>
          <a:p>
            <a:pPr algn="just">
              <a:lnSpc>
                <a:spcPct val="100000"/>
              </a:lnSpc>
              <a:spcBef>
                <a:spcPts val="0"/>
              </a:spcBef>
              <a:buFont typeface="Wingdings" panose="05000000000000000000" pitchFamily="2" charset="2"/>
              <a:buChar char="Ø"/>
              <a:defRPr/>
            </a:pPr>
            <a:r>
              <a:rPr lang="en-US"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Activity </a:t>
            </a:r>
          </a:p>
          <a:p>
            <a:pPr algn="just">
              <a:lnSpc>
                <a:spcPct val="100000"/>
              </a:lnSpc>
              <a:spcBef>
                <a:spcPts val="0"/>
              </a:spcBef>
              <a:buFont typeface="Wingdings" panose="05000000000000000000" pitchFamily="2" charset="2"/>
              <a:buChar char="§"/>
              <a:defRPr/>
            </a:pPr>
            <a:r>
              <a:rPr lang="en-US" dirty="0">
                <a:latin typeface="Times New Roman" panose="02020603050405020304" pitchFamily="18" charset="0"/>
                <a:cs typeface="Times New Roman" panose="02020603050405020304" pitchFamily="18" charset="0"/>
              </a:rPr>
              <a:t>Can you list down the technological advancement made under each generation of computer. </a:t>
            </a:r>
          </a:p>
          <a:p>
            <a:pPr algn="just">
              <a:lnSpc>
                <a:spcPct val="100000"/>
              </a:lnSpc>
              <a:spcBef>
                <a:spcPts val="0"/>
              </a:spcBef>
              <a:buNone/>
              <a:defRPr/>
            </a:pPr>
            <a:r>
              <a:rPr lang="en-US" b="1" dirty="0" smtClean="0">
                <a:latin typeface="Times New Roman" pitchFamily="18" charset="0"/>
                <a:cs typeface="Times New Roman" pitchFamily="18" charset="0"/>
              </a:rPr>
              <a:t>II</a:t>
            </a:r>
            <a:r>
              <a:rPr lang="en-US" b="1" dirty="0" smtClean="0">
                <a:solidFill>
                  <a:srgbClr val="0000CC"/>
                </a:solidFill>
                <a:latin typeface="Times New Roman" pitchFamily="18" charset="0"/>
                <a:cs typeface="Times New Roman" pitchFamily="18" charset="0"/>
              </a:rPr>
              <a:t>I</a:t>
            </a:r>
            <a:r>
              <a:rPr lang="en-US" b="1" dirty="0">
                <a:solidFill>
                  <a:srgbClr val="0000CC"/>
                </a:solidFill>
                <a:latin typeface="Times New Roman" pitchFamily="18" charset="0"/>
                <a:cs typeface="Times New Roman" pitchFamily="18" charset="0"/>
              </a:rPr>
              <a:t>. Classification of computers based on their</a:t>
            </a:r>
            <a:r>
              <a:rPr lang="en-US" dirty="0">
                <a:latin typeface="Times New Roman" pitchFamily="18" charset="0"/>
                <a:cs typeface="Times New Roman" pitchFamily="18" charset="0"/>
              </a:rPr>
              <a:t> processing speed , Power, cost and size </a:t>
            </a:r>
          </a:p>
          <a:p>
            <a:pPr algn="just">
              <a:lnSpc>
                <a:spcPct val="100000"/>
              </a:lnSpc>
              <a:spcBef>
                <a:spcPts val="0"/>
              </a:spcBef>
              <a:buFont typeface="Wingdings" pitchFamily="2" charset="2"/>
              <a:buChar char="Ø"/>
              <a:defRPr/>
            </a:pPr>
            <a:r>
              <a:rPr lang="en-US" dirty="0">
                <a:latin typeface="Times New Roman" pitchFamily="18" charset="0"/>
                <a:cs typeface="Times New Roman" pitchFamily="18" charset="0"/>
              </a:rPr>
              <a:t> These are: </a:t>
            </a:r>
          </a:p>
          <a:p>
            <a:pPr algn="just">
              <a:lnSpc>
                <a:spcPct val="100000"/>
              </a:lnSpc>
              <a:spcBef>
                <a:spcPts val="0"/>
              </a:spcBef>
              <a:buFont typeface="Wingdings" pitchFamily="2" charset="2"/>
              <a:buChar char="§"/>
              <a:defRPr/>
            </a:pPr>
            <a:r>
              <a:rPr lang="en-US" dirty="0">
                <a:latin typeface="Times New Roman" pitchFamily="18" charset="0"/>
                <a:cs typeface="Times New Roman" pitchFamily="18" charset="0"/>
              </a:rPr>
              <a:t>Micro computers </a:t>
            </a:r>
          </a:p>
          <a:p>
            <a:pPr algn="just">
              <a:lnSpc>
                <a:spcPct val="100000"/>
              </a:lnSpc>
              <a:spcBef>
                <a:spcPts val="0"/>
              </a:spcBef>
              <a:buFont typeface="Wingdings" pitchFamily="2" charset="2"/>
              <a:buChar char="§"/>
              <a:defRPr/>
            </a:pPr>
            <a:r>
              <a:rPr lang="en-US" dirty="0">
                <a:latin typeface="Times New Roman" pitchFamily="18" charset="0"/>
                <a:cs typeface="Times New Roman" pitchFamily="18" charset="0"/>
              </a:rPr>
              <a:t>Mini computers </a:t>
            </a:r>
          </a:p>
          <a:p>
            <a:pPr algn="just">
              <a:lnSpc>
                <a:spcPct val="100000"/>
              </a:lnSpc>
              <a:spcBef>
                <a:spcPts val="0"/>
              </a:spcBef>
              <a:buFont typeface="Wingdings" pitchFamily="2" charset="2"/>
              <a:buChar char="§"/>
              <a:defRPr/>
            </a:pPr>
            <a:r>
              <a:rPr lang="en-US" dirty="0">
                <a:latin typeface="Times New Roman" pitchFamily="18" charset="0"/>
                <a:cs typeface="Times New Roman" pitchFamily="18" charset="0"/>
              </a:rPr>
              <a:t>Mainframe computers </a:t>
            </a:r>
          </a:p>
          <a:p>
            <a:pPr algn="just">
              <a:lnSpc>
                <a:spcPct val="100000"/>
              </a:lnSpc>
              <a:spcBef>
                <a:spcPts val="0"/>
              </a:spcBef>
              <a:buFont typeface="Wingdings" pitchFamily="2" charset="2"/>
              <a:buChar char="§"/>
              <a:defRPr/>
            </a:pPr>
            <a:r>
              <a:rPr lang="en-US" dirty="0">
                <a:latin typeface="Times New Roman" pitchFamily="18" charset="0"/>
                <a:cs typeface="Times New Roman" pitchFamily="18" charset="0"/>
              </a:rPr>
              <a:t>Super computers </a:t>
            </a:r>
          </a:p>
          <a:p>
            <a:pPr marL="609600" indent="-609600" algn="just">
              <a:lnSpc>
                <a:spcPct val="100000"/>
              </a:lnSpc>
              <a:spcBef>
                <a:spcPts val="0"/>
              </a:spcBef>
              <a:buFontTx/>
              <a:buAutoNum type="arabicPeriod"/>
              <a:defRPr/>
            </a:pPr>
            <a:r>
              <a:rPr lang="en-US" b="1" dirty="0">
                <a:solidFill>
                  <a:srgbClr val="0000CC"/>
                </a:solidFill>
                <a:latin typeface="Times New Roman" pitchFamily="18" charset="0"/>
                <a:cs typeface="Times New Roman" pitchFamily="18" charset="0"/>
              </a:rPr>
              <a:t>Microcomputer</a:t>
            </a:r>
            <a:r>
              <a:rPr lang="en-US" dirty="0">
                <a:latin typeface="Times New Roman" pitchFamily="18" charset="0"/>
                <a:cs typeface="Times New Roman" pitchFamily="18" charset="0"/>
              </a:rPr>
              <a:t> </a:t>
            </a:r>
          </a:p>
          <a:p>
            <a:pPr algn="just">
              <a:lnSpc>
                <a:spcPct val="100000"/>
              </a:lnSpc>
              <a:spcBef>
                <a:spcPts val="0"/>
              </a:spcBef>
              <a:buFont typeface="Wingdings" pitchFamily="2" charset="2"/>
              <a:buChar char="§"/>
              <a:defRPr/>
            </a:pPr>
            <a:r>
              <a:rPr lang="en-US" dirty="0">
                <a:latin typeface="Times New Roman" pitchFamily="18" charset="0"/>
                <a:cs typeface="Times New Roman" pitchFamily="18" charset="0"/>
              </a:rPr>
              <a:t>Microcomputers often called personal computers or PCs for short </a:t>
            </a:r>
          </a:p>
          <a:p>
            <a:pPr algn="just">
              <a:lnSpc>
                <a:spcPct val="100000"/>
              </a:lnSpc>
              <a:spcBef>
                <a:spcPts val="0"/>
              </a:spcBef>
              <a:buFont typeface="Wingdings" pitchFamily="2" charset="2"/>
              <a:buChar char="§"/>
              <a:defRPr/>
            </a:pPr>
            <a:r>
              <a:rPr lang="en-US" dirty="0">
                <a:latin typeface="Times New Roman" pitchFamily="18" charset="0"/>
                <a:cs typeface="Times New Roman" pitchFamily="18" charset="0"/>
              </a:rPr>
              <a:t>are the smallest but most important and most frequently used category of computer particularly </a:t>
            </a:r>
            <a:r>
              <a:rPr lang="en-US" dirty="0">
                <a:effectLst>
                  <a:outerShdw blurRad="38100" dist="38100" dir="2700000" algn="tl">
                    <a:srgbClr val="C0C0C0"/>
                  </a:outerShdw>
                </a:effectLst>
                <a:latin typeface="Times New Roman" pitchFamily="18" charset="0"/>
                <a:cs typeface="Times New Roman" pitchFamily="18" charset="0"/>
              </a:rPr>
              <a:t>for end users </a:t>
            </a:r>
          </a:p>
          <a:p>
            <a:pPr marL="533400" indent="-533400" algn="just">
              <a:lnSpc>
                <a:spcPct val="100000"/>
              </a:lnSpc>
              <a:spcBef>
                <a:spcPts val="0"/>
              </a:spcBef>
              <a:buNone/>
              <a:defRPr/>
            </a:pPr>
            <a:r>
              <a:rPr lang="en-US" b="1" dirty="0">
                <a:solidFill>
                  <a:srgbClr val="0000CC"/>
                </a:solidFill>
                <a:effectLst>
                  <a:outerShdw blurRad="38100" dist="38100" dir="2700000" algn="tl">
                    <a:srgbClr val="C0C0C0"/>
                  </a:outerShdw>
                </a:effectLst>
                <a:latin typeface="Times New Roman" pitchFamily="18" charset="0"/>
                <a:cs typeface="Times New Roman" pitchFamily="18" charset="0"/>
              </a:rPr>
              <a:t>Characteristics of micro computers </a:t>
            </a:r>
          </a:p>
          <a:p>
            <a:pPr algn="just">
              <a:lnSpc>
                <a:spcPct val="100000"/>
              </a:lnSpc>
              <a:spcBef>
                <a:spcPts val="0"/>
              </a:spcBef>
              <a:buFont typeface="Wingdings" pitchFamily="2" charset="2"/>
              <a:buChar char="§"/>
              <a:defRPr/>
            </a:pPr>
            <a:r>
              <a:rPr lang="en-US" dirty="0">
                <a:latin typeface="Times New Roman" pitchFamily="18" charset="0"/>
                <a:cs typeface="Times New Roman" pitchFamily="18" charset="0"/>
              </a:rPr>
              <a:t>General purpose computes </a:t>
            </a:r>
          </a:p>
        </p:txBody>
      </p:sp>
    </p:spTree>
    <p:extLst>
      <p:ext uri="{BB962C8B-B14F-4D97-AF65-F5344CB8AC3E}">
        <p14:creationId xmlns:p14="http://schemas.microsoft.com/office/powerpoint/2010/main" val="30496681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491158399"/>
              </p:ext>
            </p:extLst>
          </p:nvPr>
        </p:nvGraphicFramePr>
        <p:xfrm>
          <a:off x="0" y="0"/>
          <a:ext cx="12192000" cy="8046720"/>
        </p:xfrm>
        <a:graphic>
          <a:graphicData uri="http://schemas.openxmlformats.org/drawingml/2006/table">
            <a:tbl>
              <a:tblPr firstRow="1" bandRow="1">
                <a:tableStyleId>{5C22544A-7EE6-4342-B048-85BDC9FD1C3A}</a:tableStyleId>
              </a:tblPr>
              <a:tblGrid>
                <a:gridCol w="756745">
                  <a:extLst>
                    <a:ext uri="{9D8B030D-6E8A-4147-A177-3AD203B41FA5}">
                      <a16:colId xmlns:a16="http://schemas.microsoft.com/office/drawing/2014/main" val="51308462"/>
                    </a:ext>
                  </a:extLst>
                </a:gridCol>
                <a:gridCol w="11435255">
                  <a:extLst>
                    <a:ext uri="{9D8B030D-6E8A-4147-A177-3AD203B41FA5}">
                      <a16:colId xmlns:a16="http://schemas.microsoft.com/office/drawing/2014/main" val="3599946503"/>
                    </a:ext>
                  </a:extLst>
                </a:gridCol>
              </a:tblGrid>
              <a:tr h="159657">
                <a:tc>
                  <a:txBody>
                    <a:bodyPr/>
                    <a:lstStyle/>
                    <a:p>
                      <a:pPr marL="2917825" indent="-2917825" algn="just"/>
                      <a:endParaRPr lang="en-US" sz="3600" b="0" dirty="0">
                        <a:latin typeface="Times New Roman" panose="02020603050405020304" pitchFamily="18" charset="0"/>
                        <a:cs typeface="Times New Roman" panose="02020603050405020304" pitchFamily="18" charset="0"/>
                      </a:endParaRPr>
                    </a:p>
                  </a:txBody>
                  <a:tcPr/>
                </a:tc>
                <a:tc>
                  <a:txBody>
                    <a:bodyPr/>
                    <a:lstStyle/>
                    <a:p>
                      <a:pPr marL="0" lvl="1" indent="0">
                        <a:buFont typeface="Wingdings" panose="05000000000000000000" pitchFamily="2" charset="2"/>
                        <a:buNone/>
                      </a:pPr>
                      <a:endParaRPr lang="en-US" sz="3200" b="0" dirty="0" smtClean="0">
                        <a:solidFill>
                          <a:srgbClr val="FF0000"/>
                        </a:solidFill>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27550433"/>
                  </a:ext>
                </a:extLst>
              </a:tr>
              <a:tr h="1090506">
                <a:tc>
                  <a:txBody>
                    <a:bodyPr/>
                    <a:lstStyle/>
                    <a:p>
                      <a:pPr marL="2917825" indent="-2917825" algn="just"/>
                      <a:endParaRPr lang="en-US" sz="3600" b="0" dirty="0">
                        <a:latin typeface="Times New Roman" panose="02020603050405020304" pitchFamily="18" charset="0"/>
                        <a:cs typeface="Times New Roman" panose="02020603050405020304" pitchFamily="18" charset="0"/>
                      </a:endParaRPr>
                    </a:p>
                  </a:txBody>
                  <a:tcPr/>
                </a:tc>
                <a:tc>
                  <a:txBody>
                    <a:bodyPr/>
                    <a:lstStyle/>
                    <a:p>
                      <a:pPr lvl="0"/>
                      <a:r>
                        <a:rPr lang="en-US" sz="2800" b="1" dirty="0" smtClean="0">
                          <a:solidFill>
                            <a:srgbClr val="FF0000"/>
                          </a:solidFill>
                          <a:effectLst/>
                          <a:latin typeface="Times New Roman" panose="02020603050405020304" pitchFamily="18" charset="0"/>
                          <a:cs typeface="Times New Roman" panose="02020603050405020304" pitchFamily="18" charset="0"/>
                        </a:rPr>
                        <a:t>UNIT THREE:</a:t>
                      </a:r>
                      <a:r>
                        <a:rPr lang="en-US" sz="2800" b="1" baseline="0" dirty="0" smtClean="0">
                          <a:solidFill>
                            <a:srgbClr val="FF0000"/>
                          </a:solidFill>
                          <a:effectLst/>
                          <a:latin typeface="Times New Roman" panose="02020603050405020304" pitchFamily="18" charset="0"/>
                          <a:cs typeface="Times New Roman" panose="02020603050405020304" pitchFamily="18" charset="0"/>
                        </a:rPr>
                        <a:t> DATA REPRESENTATION IN COMPUTERS</a:t>
                      </a:r>
                    </a:p>
                    <a:p>
                      <a:pPr lvl="1" algn="just"/>
                      <a:r>
                        <a:rPr lang="en-US" sz="2800" dirty="0" smtClean="0">
                          <a:effectLst/>
                          <a:latin typeface="Times New Roman" panose="02020603050405020304" pitchFamily="18" charset="0"/>
                          <a:cs typeface="Times New Roman" panose="02020603050405020304" pitchFamily="18" charset="0"/>
                        </a:rPr>
                        <a:t>3.1 Units of data representation </a:t>
                      </a:r>
                      <a:endParaRPr lang="en-GB" sz="2800" dirty="0" smtClean="0">
                        <a:effectLst/>
                        <a:latin typeface="Times New Roman" panose="02020603050405020304" pitchFamily="18" charset="0"/>
                        <a:cs typeface="Times New Roman" panose="02020603050405020304" pitchFamily="18" charset="0"/>
                      </a:endParaRPr>
                    </a:p>
                    <a:p>
                      <a:pPr marL="1371600" lvl="2" indent="-457200" algn="just">
                        <a:buFont typeface="Wingdings" panose="05000000000000000000" pitchFamily="2" charset="2"/>
                        <a:buChar char="§"/>
                      </a:pPr>
                      <a:r>
                        <a:rPr lang="en-US" sz="2800" kern="1200" dirty="0" smtClean="0">
                          <a:solidFill>
                            <a:schemeClr val="dk1"/>
                          </a:solidFill>
                          <a:effectLst/>
                          <a:latin typeface="Times New Roman" panose="02020603050405020304" pitchFamily="18" charset="0"/>
                          <a:ea typeface="+mn-ea"/>
                          <a:cs typeface="Times New Roman" panose="02020603050405020304" pitchFamily="18" charset="0"/>
                        </a:rPr>
                        <a:t> Bit, Byte, Word</a:t>
                      </a:r>
                      <a:endParaRPr lang="en-GB" sz="2800" kern="1200" dirty="0" smtClean="0">
                        <a:solidFill>
                          <a:schemeClr val="dk1"/>
                        </a:solidFill>
                        <a:effectLst/>
                        <a:latin typeface="Times New Roman" panose="02020603050405020304" pitchFamily="18" charset="0"/>
                        <a:ea typeface="+mn-ea"/>
                        <a:cs typeface="Times New Roman" panose="02020603050405020304" pitchFamily="18" charset="0"/>
                      </a:endParaRPr>
                    </a:p>
                    <a:p>
                      <a:pPr lvl="1" algn="just"/>
                      <a:r>
                        <a:rPr lang="en-US" sz="2800" dirty="0" smtClean="0">
                          <a:effectLst/>
                          <a:latin typeface="Times New Roman" panose="02020603050405020304" pitchFamily="18" charset="0"/>
                          <a:cs typeface="Times New Roman" panose="02020603050405020304" pitchFamily="18" charset="0"/>
                        </a:rPr>
                        <a:t> 3.2 Concept of number systems and binary arithmetic </a:t>
                      </a:r>
                      <a:endParaRPr lang="en-GB" sz="2800" dirty="0" smtClean="0">
                        <a:effectLst/>
                        <a:latin typeface="Times New Roman" panose="02020603050405020304" pitchFamily="18" charset="0"/>
                        <a:cs typeface="Times New Roman" panose="02020603050405020304" pitchFamily="18" charset="0"/>
                      </a:endParaRPr>
                    </a:p>
                    <a:p>
                      <a:pPr marL="1371600" lvl="2" indent="-457200" algn="just">
                        <a:buFont typeface="Wingdings" panose="05000000000000000000" pitchFamily="2" charset="2"/>
                        <a:buChar char="§"/>
                      </a:pPr>
                      <a:r>
                        <a:rPr lang="en-US" sz="2800" kern="1200" dirty="0" smtClean="0">
                          <a:solidFill>
                            <a:schemeClr val="dk1"/>
                          </a:solidFill>
                          <a:effectLst/>
                          <a:latin typeface="Times New Roman" panose="02020603050405020304" pitchFamily="18" charset="0"/>
                          <a:ea typeface="+mn-ea"/>
                          <a:cs typeface="Times New Roman" panose="02020603050405020304" pitchFamily="18" charset="0"/>
                        </a:rPr>
                        <a:t> Binary, Octal, and Hexadecimal number systems</a:t>
                      </a:r>
                      <a:endParaRPr lang="en-GB" sz="28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1371600" lvl="2" indent="-457200" algn="just">
                        <a:buFont typeface="Wingdings" panose="05000000000000000000" pitchFamily="2" charset="2"/>
                        <a:buChar char="§"/>
                      </a:pPr>
                      <a:r>
                        <a:rPr lang="en-US" sz="2800" kern="1200" dirty="0" smtClean="0">
                          <a:solidFill>
                            <a:schemeClr val="dk1"/>
                          </a:solidFill>
                          <a:effectLst/>
                          <a:latin typeface="Times New Roman" panose="02020603050405020304" pitchFamily="18" charset="0"/>
                          <a:ea typeface="+mn-ea"/>
                          <a:cs typeface="Times New Roman" panose="02020603050405020304" pitchFamily="18" charset="0"/>
                        </a:rPr>
                        <a:t> Conversion from one number system to another</a:t>
                      </a:r>
                      <a:endParaRPr lang="en-GB" sz="28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1371600" lvl="2" indent="-457200" algn="just">
                        <a:buFont typeface="Wingdings" panose="05000000000000000000" pitchFamily="2" charset="2"/>
                        <a:buChar char="§"/>
                      </a:pPr>
                      <a:r>
                        <a:rPr lang="en-US" sz="2800" kern="1200" dirty="0" smtClean="0">
                          <a:solidFill>
                            <a:schemeClr val="dk1"/>
                          </a:solidFill>
                          <a:effectLst/>
                          <a:latin typeface="Times New Roman" panose="02020603050405020304" pitchFamily="18" charset="0"/>
                          <a:ea typeface="+mn-ea"/>
                          <a:cs typeface="Times New Roman" panose="02020603050405020304" pitchFamily="18" charset="0"/>
                        </a:rPr>
                        <a:t> Binary arithmetic</a:t>
                      </a:r>
                      <a:endParaRPr lang="en-GB" sz="2800" kern="1200" dirty="0" smtClean="0">
                        <a:solidFill>
                          <a:schemeClr val="dk1"/>
                        </a:solidFill>
                        <a:effectLst/>
                        <a:latin typeface="Times New Roman" panose="02020603050405020304" pitchFamily="18" charset="0"/>
                        <a:ea typeface="+mn-ea"/>
                        <a:cs typeface="Times New Roman" panose="02020603050405020304" pitchFamily="18" charset="0"/>
                      </a:endParaRPr>
                    </a:p>
                    <a:p>
                      <a:pPr lvl="1" algn="just"/>
                      <a:r>
                        <a:rPr lang="en-US" sz="2800" dirty="0" smtClean="0">
                          <a:effectLst/>
                          <a:latin typeface="Times New Roman" panose="02020603050405020304" pitchFamily="18" charset="0"/>
                          <a:cs typeface="Times New Roman" panose="02020603050405020304" pitchFamily="18" charset="0"/>
                        </a:rPr>
                        <a:t>3.3 Coding method </a:t>
                      </a:r>
                      <a:endParaRPr lang="en-GB" sz="2800" dirty="0" smtClean="0">
                        <a:effectLst/>
                        <a:latin typeface="Times New Roman" panose="02020603050405020304" pitchFamily="18" charset="0"/>
                        <a:cs typeface="Times New Roman" panose="02020603050405020304" pitchFamily="18" charset="0"/>
                      </a:endParaRPr>
                    </a:p>
                    <a:p>
                      <a:pPr marL="1371600" lvl="2" indent="-457200" algn="just">
                        <a:buFont typeface="Wingdings" panose="05000000000000000000" pitchFamily="2" charset="2"/>
                        <a:buChar char="§"/>
                      </a:pPr>
                      <a:r>
                        <a:rPr lang="en-US" sz="2800" kern="1200" dirty="0" smtClean="0">
                          <a:solidFill>
                            <a:schemeClr val="dk1"/>
                          </a:solidFill>
                          <a:effectLst/>
                          <a:latin typeface="Times New Roman" panose="02020603050405020304" pitchFamily="18" charset="0"/>
                          <a:ea typeface="+mn-ea"/>
                          <a:cs typeface="Times New Roman" panose="02020603050405020304" pitchFamily="18" charset="0"/>
                        </a:rPr>
                        <a:t> EBCDIC (Extended Binary Coded Decimal Interchange Code)</a:t>
                      </a:r>
                      <a:endParaRPr lang="en-GB" sz="28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1371600" lvl="2" indent="-457200" algn="just">
                        <a:buFont typeface="Wingdings" panose="05000000000000000000" pitchFamily="2" charset="2"/>
                        <a:buChar char="§"/>
                      </a:pPr>
                      <a:r>
                        <a:rPr lang="en-US" sz="2800" kern="1200" dirty="0" smtClean="0">
                          <a:solidFill>
                            <a:schemeClr val="dk1"/>
                          </a:solidFill>
                          <a:effectLst/>
                          <a:latin typeface="Times New Roman" panose="02020603050405020304" pitchFamily="18" charset="0"/>
                          <a:ea typeface="+mn-ea"/>
                          <a:cs typeface="Times New Roman" panose="02020603050405020304" pitchFamily="18" charset="0"/>
                        </a:rPr>
                        <a:t> BCD 4 and 6 (Binary Coded Decimal)</a:t>
                      </a:r>
                      <a:endParaRPr lang="en-GB" sz="28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1371600" lvl="2" indent="-457200" algn="just">
                        <a:buFont typeface="Wingdings" panose="05000000000000000000" pitchFamily="2" charset="2"/>
                        <a:buChar char="§"/>
                      </a:pPr>
                      <a:r>
                        <a:rPr lang="en-US" sz="2800" kern="1200" dirty="0" smtClean="0">
                          <a:solidFill>
                            <a:schemeClr val="dk1"/>
                          </a:solidFill>
                          <a:effectLst/>
                          <a:latin typeface="Times New Roman" panose="02020603050405020304" pitchFamily="18" charset="0"/>
                          <a:ea typeface="+mn-ea"/>
                          <a:cs typeface="Times New Roman" panose="02020603050405020304" pitchFamily="18" charset="0"/>
                        </a:rPr>
                        <a:t> ASCII 7 and 8 (American Standard Code for Information Interchange)</a:t>
                      </a:r>
                      <a:endParaRPr lang="en-GB" sz="28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1371600" lvl="2" indent="-457200" algn="just">
                        <a:buFont typeface="Wingdings" panose="05000000000000000000" pitchFamily="2" charset="2"/>
                        <a:buChar char="§"/>
                      </a:pPr>
                      <a:r>
                        <a:rPr lang="en-US" sz="2800" kern="1200" dirty="0" smtClean="0">
                          <a:solidFill>
                            <a:schemeClr val="dk1"/>
                          </a:solidFill>
                          <a:effectLst/>
                          <a:latin typeface="Times New Roman" panose="02020603050405020304" pitchFamily="18" charset="0"/>
                          <a:ea typeface="+mn-ea"/>
                          <a:cs typeface="Times New Roman" panose="02020603050405020304" pitchFamily="18" charset="0"/>
                        </a:rPr>
                        <a:t> UNICODE</a:t>
                      </a:r>
                      <a:endParaRPr lang="en-GB" sz="2800" kern="1200" dirty="0" smtClean="0">
                        <a:solidFill>
                          <a:schemeClr val="dk1"/>
                        </a:solidFill>
                        <a:effectLst/>
                        <a:latin typeface="Times New Roman" panose="02020603050405020304" pitchFamily="18" charset="0"/>
                        <a:ea typeface="+mn-ea"/>
                        <a:cs typeface="Times New Roman" panose="02020603050405020304" pitchFamily="18" charset="0"/>
                      </a:endParaRPr>
                    </a:p>
                    <a:p>
                      <a:pPr lvl="1" algn="just"/>
                      <a:r>
                        <a:rPr lang="en-US" sz="2800" dirty="0" smtClean="0">
                          <a:effectLst/>
                          <a:latin typeface="Times New Roman" panose="02020603050405020304" pitchFamily="18" charset="0"/>
                          <a:cs typeface="Times New Roman" panose="02020603050405020304" pitchFamily="18" charset="0"/>
                        </a:rPr>
                        <a:t>3.4 Representation of negative numbers and arithmetic </a:t>
                      </a:r>
                      <a:endParaRPr lang="en-GB" sz="2800" dirty="0" smtClean="0">
                        <a:effectLst/>
                        <a:latin typeface="Times New Roman" panose="02020603050405020304" pitchFamily="18" charset="0"/>
                        <a:cs typeface="Times New Roman" panose="02020603050405020304" pitchFamily="18" charset="0"/>
                      </a:endParaRPr>
                    </a:p>
                    <a:p>
                      <a:pPr marL="1371600" lvl="2" indent="-457200" algn="just">
                        <a:buFont typeface="Wingdings" panose="05000000000000000000" pitchFamily="2" charset="2"/>
                        <a:buChar char="§"/>
                      </a:pPr>
                      <a:r>
                        <a:rPr lang="en-US" sz="2800" kern="1200" dirty="0" smtClean="0">
                          <a:solidFill>
                            <a:schemeClr val="dk1"/>
                          </a:solidFill>
                          <a:effectLst/>
                          <a:latin typeface="Times New Roman" panose="02020603050405020304" pitchFamily="18" charset="0"/>
                          <a:ea typeface="+mn-ea"/>
                          <a:cs typeface="Times New Roman" panose="02020603050405020304" pitchFamily="18" charset="0"/>
                        </a:rPr>
                        <a:t> Signed magnitude, One’s complement, Two’s complement</a:t>
                      </a:r>
                      <a:endParaRPr lang="en-GB" sz="2800" kern="1200" dirty="0" smtClean="0">
                        <a:solidFill>
                          <a:schemeClr val="dk1"/>
                        </a:solidFill>
                        <a:effectLst/>
                        <a:latin typeface="Times New Roman" panose="02020603050405020304" pitchFamily="18" charset="0"/>
                        <a:ea typeface="+mn-ea"/>
                        <a:cs typeface="Times New Roman" panose="02020603050405020304" pitchFamily="18" charset="0"/>
                      </a:endParaRPr>
                    </a:p>
                    <a:p>
                      <a:pPr lvl="1" algn="just"/>
                      <a:r>
                        <a:rPr lang="en-US" sz="2800" dirty="0" smtClean="0">
                          <a:effectLst/>
                          <a:latin typeface="Times New Roman" panose="02020603050405020304" pitchFamily="18" charset="0"/>
                          <a:cs typeface="Times New Roman" panose="02020603050405020304" pitchFamily="18" charset="0"/>
                        </a:rPr>
                        <a:t>3.5 Floating-point representation</a:t>
                      </a:r>
                      <a:endParaRPr lang="en-GB" sz="2800" dirty="0" smtClean="0">
                        <a:effectLst/>
                        <a:latin typeface="Times New Roman" panose="02020603050405020304" pitchFamily="18" charset="0"/>
                        <a:cs typeface="Times New Roman" panose="02020603050405020304" pitchFamily="18" charset="0"/>
                      </a:endParaRPr>
                    </a:p>
                    <a:p>
                      <a:pPr marL="0" lvl="1" indent="0">
                        <a:buFont typeface="Wingdings" panose="05000000000000000000" pitchFamily="2" charset="2"/>
                        <a:buNone/>
                      </a:pPr>
                      <a:endParaRPr lang="en-US" sz="3200" b="0" dirty="0" smtClean="0">
                        <a:solidFill>
                          <a:srgbClr val="FF0000"/>
                        </a:solidFill>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04094570"/>
                  </a:ext>
                </a:extLst>
              </a:tr>
            </a:tbl>
          </a:graphicData>
        </a:graphic>
      </p:graphicFrame>
      <p:sp>
        <p:nvSpPr>
          <p:cNvPr id="3" name="Slide Number Placeholder 2"/>
          <p:cNvSpPr>
            <a:spLocks noGrp="1"/>
          </p:cNvSpPr>
          <p:nvPr>
            <p:ph type="sldNum" sz="quarter" idx="12"/>
          </p:nvPr>
        </p:nvSpPr>
        <p:spPr/>
        <p:txBody>
          <a:bodyPr/>
          <a:lstStyle/>
          <a:p>
            <a:fld id="{C0D7690D-E1B4-4256-AE84-1A1980F77980}" type="slidenum">
              <a:rPr lang="en-US" smtClean="0"/>
              <a:t>8</a:t>
            </a:fld>
            <a:endParaRPr lang="en-US"/>
          </a:p>
        </p:txBody>
      </p:sp>
    </p:spTree>
    <p:extLst>
      <p:ext uri="{BB962C8B-B14F-4D97-AF65-F5344CB8AC3E}">
        <p14:creationId xmlns:p14="http://schemas.microsoft.com/office/powerpoint/2010/main" val="18632917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E320757-AC85-4B7D-9971-414C308C8B9F}" type="slidenum">
              <a:rPr lang="en-US" altLang="en-US" sz="1200">
                <a:solidFill>
                  <a:srgbClr val="898989"/>
                </a:solidFill>
              </a:rPr>
              <a:pPr>
                <a:spcBef>
                  <a:spcPct val="0"/>
                </a:spcBef>
                <a:buFontTx/>
                <a:buNone/>
              </a:pPr>
              <a:t>80</a:t>
            </a:fld>
            <a:endParaRPr lang="en-US" altLang="en-US" sz="1200">
              <a:solidFill>
                <a:srgbClr val="898989"/>
              </a:solidFill>
            </a:endParaRPr>
          </a:p>
        </p:txBody>
      </p:sp>
      <p:sp>
        <p:nvSpPr>
          <p:cNvPr id="108548" name="Rectangle 3"/>
          <p:cNvSpPr>
            <a:spLocks noGrp="1" noChangeArrowheads="1"/>
          </p:cNvSpPr>
          <p:nvPr>
            <p:ph type="body" idx="1"/>
          </p:nvPr>
        </p:nvSpPr>
        <p:spPr>
          <a:xfrm>
            <a:off x="0" y="76199"/>
            <a:ext cx="12192000" cy="6905171"/>
          </a:xfrm>
        </p:spPr>
        <p:txBody>
          <a:bodyPr rtlCol="0">
            <a:noAutofit/>
          </a:bodyPr>
          <a:lstStyle/>
          <a:p>
            <a:pPr algn="just">
              <a:lnSpc>
                <a:spcPct val="100000"/>
              </a:lnSpc>
              <a:spcBef>
                <a:spcPts val="0"/>
              </a:spcBef>
              <a:buFont typeface="Wingdings" pitchFamily="2" charset="2"/>
              <a:buChar char="§"/>
              <a:defRPr/>
            </a:pPr>
            <a:r>
              <a:rPr lang="en-US" sz="3000" dirty="0">
                <a:latin typeface="Times New Roman" pitchFamily="18" charset="0"/>
                <a:cs typeface="Times New Roman" pitchFamily="18" charset="0"/>
              </a:rPr>
              <a:t>Used by only one person </a:t>
            </a:r>
          </a:p>
          <a:p>
            <a:pPr algn="just">
              <a:lnSpc>
                <a:spcPct val="100000"/>
              </a:lnSpc>
              <a:spcBef>
                <a:spcPts val="0"/>
              </a:spcBef>
              <a:buFont typeface="Wingdings" pitchFamily="2" charset="2"/>
              <a:buChar char="§"/>
              <a:defRPr/>
            </a:pPr>
            <a:r>
              <a:rPr lang="en-US" sz="3000" dirty="0">
                <a:latin typeface="Times New Roman" pitchFamily="18" charset="0"/>
                <a:cs typeface="Times New Roman" pitchFamily="18" charset="0"/>
              </a:rPr>
              <a:t>Desktop size e.g. IBM PC, Mac </a:t>
            </a:r>
          </a:p>
          <a:p>
            <a:pPr algn="just">
              <a:lnSpc>
                <a:spcPct val="100000"/>
              </a:lnSpc>
              <a:spcBef>
                <a:spcPts val="0"/>
              </a:spcBef>
              <a:buFont typeface="Wingdings" pitchFamily="2" charset="2"/>
              <a:buChar char="§"/>
              <a:defRPr/>
            </a:pPr>
            <a:r>
              <a:rPr lang="en-US" sz="3000" dirty="0">
                <a:latin typeface="Times New Roman" pitchFamily="18" charset="0"/>
                <a:cs typeface="Times New Roman" pitchFamily="18" charset="0"/>
              </a:rPr>
              <a:t>Less cost </a:t>
            </a:r>
          </a:p>
          <a:p>
            <a:pPr marL="533400" indent="-533400" algn="just">
              <a:lnSpc>
                <a:spcPct val="100000"/>
              </a:lnSpc>
              <a:spcBef>
                <a:spcPts val="0"/>
              </a:spcBef>
              <a:buNone/>
              <a:defRPr/>
            </a:pPr>
            <a:r>
              <a:rPr lang="en-US" sz="3000" b="1" dirty="0">
                <a:solidFill>
                  <a:srgbClr val="0000CC"/>
                </a:solidFill>
                <a:effectLst>
                  <a:outerShdw blurRad="38100" dist="38100" dir="2700000" algn="tl">
                    <a:srgbClr val="C0C0C0"/>
                  </a:outerShdw>
                </a:effectLst>
                <a:latin typeface="Times New Roman" pitchFamily="18" charset="0"/>
                <a:cs typeface="Times New Roman" pitchFamily="18" charset="0"/>
              </a:rPr>
              <a:t>Types of microcomputers</a:t>
            </a:r>
            <a:r>
              <a:rPr lang="en-US" sz="3000" dirty="0">
                <a:latin typeface="Times New Roman" pitchFamily="18" charset="0"/>
                <a:cs typeface="Times New Roman" pitchFamily="18" charset="0"/>
              </a:rPr>
              <a:t> </a:t>
            </a:r>
          </a:p>
          <a:p>
            <a:pPr algn="just">
              <a:lnSpc>
                <a:spcPct val="100000"/>
              </a:lnSpc>
              <a:spcBef>
                <a:spcPts val="0"/>
              </a:spcBef>
              <a:buFont typeface="Wingdings" pitchFamily="2" charset="2"/>
              <a:buChar char="Ø"/>
              <a:defRPr/>
            </a:pPr>
            <a:r>
              <a:rPr lang="en-US" sz="3000" dirty="0">
                <a:latin typeface="Times New Roman" pitchFamily="18" charset="0"/>
                <a:cs typeface="Times New Roman" pitchFamily="18" charset="0"/>
              </a:rPr>
              <a:t>Microcomputer are broadly of three types </a:t>
            </a:r>
          </a:p>
          <a:p>
            <a:pPr marL="533400" indent="-533400" algn="just">
              <a:lnSpc>
                <a:spcPct val="100000"/>
              </a:lnSpc>
              <a:spcBef>
                <a:spcPts val="0"/>
              </a:spcBef>
              <a:buFontTx/>
              <a:buAutoNum type="alphaUcPeriod"/>
              <a:defRPr/>
            </a:pPr>
            <a:r>
              <a:rPr lang="en-US" sz="3000" b="1" i="1" dirty="0">
                <a:latin typeface="Times New Roman" pitchFamily="18" charset="0"/>
                <a:cs typeface="Times New Roman" pitchFamily="18" charset="0"/>
              </a:rPr>
              <a:t>Desktop (also know as PC workstation terminal)</a:t>
            </a:r>
          </a:p>
          <a:p>
            <a:pPr marL="533400" indent="-533400" algn="just">
              <a:lnSpc>
                <a:spcPct val="100000"/>
              </a:lnSpc>
              <a:spcBef>
                <a:spcPts val="0"/>
              </a:spcBef>
              <a:buFontTx/>
              <a:buAutoNum type="alphaUcPeriod"/>
              <a:defRPr/>
            </a:pPr>
            <a:r>
              <a:rPr lang="en-US" sz="3000" b="1" i="1" dirty="0">
                <a:latin typeface="Times New Roman" pitchFamily="18" charset="0"/>
                <a:cs typeface="Times New Roman" pitchFamily="18" charset="0"/>
              </a:rPr>
              <a:t>Lab top (also known as Brief case, portable, Electronic diary/notebook) </a:t>
            </a:r>
          </a:p>
          <a:p>
            <a:pPr marL="533400" indent="-533400" algn="just">
              <a:lnSpc>
                <a:spcPct val="100000"/>
              </a:lnSpc>
              <a:spcBef>
                <a:spcPts val="0"/>
              </a:spcBef>
              <a:buFontTx/>
              <a:buAutoNum type="alphaUcPeriod"/>
              <a:defRPr/>
            </a:pPr>
            <a:r>
              <a:rPr lang="en-US" sz="3000" b="1" i="1" dirty="0">
                <a:latin typeface="Times New Roman" pitchFamily="18" charset="0"/>
                <a:cs typeface="Times New Roman" pitchFamily="18" charset="0"/>
              </a:rPr>
              <a:t>Palmtop (also known as PAD, Hand held) </a:t>
            </a:r>
          </a:p>
          <a:p>
            <a:pPr marL="609600" indent="-609600" algn="just">
              <a:lnSpc>
                <a:spcPct val="100000"/>
              </a:lnSpc>
              <a:spcBef>
                <a:spcPts val="0"/>
              </a:spcBef>
              <a:buFontTx/>
              <a:buAutoNum type="alphaUcPeriod"/>
              <a:defRPr/>
            </a:pPr>
            <a:r>
              <a:rPr lang="en-US" sz="3000" b="1" i="1" dirty="0" smtClean="0">
                <a:solidFill>
                  <a:srgbClr val="0000FF"/>
                </a:solidFill>
                <a:latin typeface="Times New Roman" pitchFamily="18" charset="0"/>
                <a:cs typeface="Times New Roman" pitchFamily="18" charset="0"/>
              </a:rPr>
              <a:t>Desktop </a:t>
            </a:r>
            <a:r>
              <a:rPr lang="en-US" sz="3000" b="1" i="1" dirty="0">
                <a:solidFill>
                  <a:srgbClr val="0000FF"/>
                </a:solidFill>
                <a:latin typeface="Times New Roman" pitchFamily="18" charset="0"/>
                <a:cs typeface="Times New Roman" pitchFamily="18" charset="0"/>
              </a:rPr>
              <a:t>computer </a:t>
            </a:r>
          </a:p>
          <a:p>
            <a:pPr algn="just">
              <a:lnSpc>
                <a:spcPct val="100000"/>
              </a:lnSpc>
              <a:spcBef>
                <a:spcPts val="0"/>
              </a:spcBef>
              <a:buFont typeface="Wingdings" pitchFamily="2" charset="2"/>
              <a:buChar char="§"/>
              <a:defRPr/>
            </a:pPr>
            <a:r>
              <a:rPr lang="en-US" sz="3000" dirty="0">
                <a:latin typeface="Times New Roman" pitchFamily="18" charset="0"/>
                <a:cs typeface="Times New Roman" pitchFamily="18" charset="0"/>
              </a:rPr>
              <a:t>Is the most widely used type of personal computer (microcomputers) </a:t>
            </a:r>
          </a:p>
          <a:p>
            <a:pPr algn="just">
              <a:lnSpc>
                <a:spcPct val="100000"/>
              </a:lnSpc>
              <a:spcBef>
                <a:spcPts val="0"/>
              </a:spcBef>
              <a:buFont typeface="Wingdings" pitchFamily="2" charset="2"/>
              <a:buChar char="§"/>
              <a:defRPr/>
            </a:pPr>
            <a:r>
              <a:rPr lang="en-US" sz="3000" dirty="0">
                <a:latin typeface="Times New Roman" pitchFamily="18" charset="0"/>
                <a:cs typeface="Times New Roman" pitchFamily="18" charset="0"/>
              </a:rPr>
              <a:t>Is the most widely spread type of computers even in our country </a:t>
            </a:r>
          </a:p>
          <a:p>
            <a:pPr algn="just">
              <a:lnSpc>
                <a:spcPct val="100000"/>
              </a:lnSpc>
              <a:spcBef>
                <a:spcPts val="0"/>
              </a:spcBef>
              <a:buFont typeface="Wingdings" pitchFamily="2" charset="2"/>
              <a:buChar char="§"/>
              <a:defRPr/>
            </a:pPr>
            <a:r>
              <a:rPr lang="en-US" sz="3000" dirty="0">
                <a:latin typeface="Times New Roman" pitchFamily="18" charset="0"/>
                <a:cs typeface="Times New Roman" pitchFamily="18" charset="0"/>
              </a:rPr>
              <a:t>Unlike lab top and palmtop computers desk top computers have detachable in parts </a:t>
            </a:r>
          </a:p>
          <a:p>
            <a:pPr algn="just">
              <a:lnSpc>
                <a:spcPct val="100000"/>
              </a:lnSpc>
              <a:spcBef>
                <a:spcPts val="0"/>
              </a:spcBef>
              <a:buFont typeface="Wingdings" pitchFamily="2" charset="2"/>
              <a:buChar char="§"/>
              <a:defRPr/>
            </a:pPr>
            <a:r>
              <a:rPr lang="en-US" sz="3000" dirty="0">
                <a:latin typeface="Times New Roman" pitchFamily="18" charset="0"/>
                <a:cs typeface="Times New Roman" pitchFamily="18" charset="0"/>
              </a:rPr>
              <a:t>It is not easily portable </a:t>
            </a:r>
          </a:p>
        </p:txBody>
      </p:sp>
    </p:spTree>
    <p:extLst>
      <p:ext uri="{BB962C8B-B14F-4D97-AF65-F5344CB8AC3E}">
        <p14:creationId xmlns:p14="http://schemas.microsoft.com/office/powerpoint/2010/main" val="10592422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1988800" cy="6858000"/>
          </a:xfrm>
        </p:spPr>
        <p:txBody>
          <a:bodyPr>
            <a:noAutofit/>
          </a:bodyPr>
          <a:lstStyle/>
          <a:p>
            <a:pPr marL="609600" indent="-609600" algn="just">
              <a:lnSpc>
                <a:spcPct val="100000"/>
              </a:lnSpc>
              <a:spcBef>
                <a:spcPts val="0"/>
              </a:spcBef>
              <a:buNone/>
              <a:defRPr/>
            </a:pPr>
            <a:r>
              <a:rPr lang="en-US" sz="3000" b="1" i="1" dirty="0">
                <a:solidFill>
                  <a:srgbClr val="0000FF"/>
                </a:solidFill>
                <a:latin typeface="Times New Roman" pitchFamily="18" charset="0"/>
                <a:cs typeface="Times New Roman" pitchFamily="18" charset="0"/>
              </a:rPr>
              <a:t>B. Lab top Computers </a:t>
            </a:r>
          </a:p>
          <a:p>
            <a:pPr algn="just">
              <a:lnSpc>
                <a:spcPct val="100000"/>
              </a:lnSpc>
              <a:spcBef>
                <a:spcPts val="0"/>
              </a:spcBef>
              <a:buFont typeface="Wingdings" pitchFamily="2" charset="2"/>
              <a:buChar char="§"/>
              <a:defRPr/>
            </a:pPr>
            <a:r>
              <a:rPr lang="en-US" sz="3000" dirty="0">
                <a:latin typeface="Times New Roman" pitchFamily="18" charset="0"/>
                <a:cs typeface="Times New Roman" pitchFamily="18" charset="0"/>
              </a:rPr>
              <a:t>Are usually cost more than desktop computers because of design and manufacturing cost. </a:t>
            </a:r>
          </a:p>
          <a:p>
            <a:pPr algn="just">
              <a:lnSpc>
                <a:spcPct val="100000"/>
              </a:lnSpc>
              <a:spcBef>
                <a:spcPts val="0"/>
              </a:spcBef>
              <a:buFont typeface="Wingdings" pitchFamily="2" charset="2"/>
              <a:buChar char="§"/>
              <a:defRPr/>
            </a:pPr>
            <a:r>
              <a:rPr lang="en-US" sz="3000" dirty="0">
                <a:latin typeface="Times New Roman" pitchFamily="18" charset="0"/>
                <a:cs typeface="Times New Roman" pitchFamily="18" charset="0"/>
              </a:rPr>
              <a:t>Lab tops users typically don’t use a mouse to navigate around the screen.  </a:t>
            </a:r>
          </a:p>
          <a:p>
            <a:pPr algn="just">
              <a:lnSpc>
                <a:spcPct val="100000"/>
              </a:lnSpc>
              <a:spcBef>
                <a:spcPts val="0"/>
              </a:spcBef>
              <a:buFont typeface="Wingdings" pitchFamily="2" charset="2"/>
              <a:buChar char="§"/>
              <a:defRPr/>
            </a:pPr>
            <a:r>
              <a:rPr lang="en-US" sz="3000" dirty="0">
                <a:latin typeface="Times New Roman" pitchFamily="18" charset="0"/>
                <a:cs typeface="Times New Roman" pitchFamily="18" charset="0"/>
              </a:rPr>
              <a:t>Instead, they use a touch pad, track ball or stylus </a:t>
            </a:r>
          </a:p>
          <a:p>
            <a:pPr algn="just">
              <a:lnSpc>
                <a:spcPct val="100000"/>
              </a:lnSpc>
              <a:spcBef>
                <a:spcPts val="0"/>
              </a:spcBef>
              <a:buFont typeface="Wingdings" pitchFamily="2" charset="2"/>
              <a:buChar char="§"/>
              <a:defRPr/>
            </a:pPr>
            <a:r>
              <a:rPr lang="en-US" sz="3000" dirty="0">
                <a:latin typeface="Times New Roman" pitchFamily="18" charset="0"/>
                <a:cs typeface="Times New Roman" pitchFamily="18" charset="0"/>
              </a:rPr>
              <a:t>A Serial port does, however, allow a mouse to be attached. </a:t>
            </a:r>
          </a:p>
          <a:p>
            <a:pPr algn="just">
              <a:lnSpc>
                <a:spcPct val="100000"/>
              </a:lnSpc>
              <a:spcBef>
                <a:spcPts val="0"/>
              </a:spcBef>
              <a:buNone/>
              <a:defRPr/>
            </a:pPr>
            <a:r>
              <a:rPr lang="en-US" sz="3000" b="1" dirty="0">
                <a:effectLst>
                  <a:outerShdw blurRad="38100" dist="38100" dir="2700000" algn="tl">
                    <a:srgbClr val="C0C0C0"/>
                  </a:outerShdw>
                </a:effectLst>
                <a:latin typeface="Times New Roman" pitchFamily="18" charset="0"/>
                <a:cs typeface="Times New Roman" pitchFamily="18" charset="0"/>
              </a:rPr>
              <a:t>Characteristics of lab top computer </a:t>
            </a:r>
          </a:p>
          <a:p>
            <a:pPr algn="just">
              <a:lnSpc>
                <a:spcPct val="100000"/>
              </a:lnSpc>
              <a:spcBef>
                <a:spcPts val="0"/>
              </a:spcBef>
              <a:buFont typeface="Wingdings" pitchFamily="2" charset="2"/>
              <a:buChar char="§"/>
              <a:defRPr/>
            </a:pPr>
            <a:r>
              <a:rPr lang="en-US" sz="3000" dirty="0">
                <a:latin typeface="Times New Roman" pitchFamily="18" charset="0"/>
                <a:cs typeface="Times New Roman" pitchFamily="18" charset="0"/>
              </a:rPr>
              <a:t>Portable </a:t>
            </a:r>
          </a:p>
          <a:p>
            <a:pPr algn="just">
              <a:lnSpc>
                <a:spcPct val="100000"/>
              </a:lnSpc>
              <a:spcBef>
                <a:spcPts val="0"/>
              </a:spcBef>
              <a:buFont typeface="Wingdings" pitchFamily="2" charset="2"/>
              <a:buChar char="§"/>
              <a:defRPr/>
            </a:pPr>
            <a:r>
              <a:rPr lang="en-US" sz="3000" dirty="0">
                <a:latin typeface="Times New Roman" pitchFamily="18" charset="0"/>
                <a:cs typeface="Times New Roman" pitchFamily="18" charset="0"/>
              </a:rPr>
              <a:t>all in single unit </a:t>
            </a:r>
          </a:p>
          <a:p>
            <a:pPr algn="just">
              <a:lnSpc>
                <a:spcPct val="100000"/>
              </a:lnSpc>
              <a:spcBef>
                <a:spcPts val="0"/>
              </a:spcBef>
              <a:buFont typeface="Wingdings" pitchFamily="2" charset="2"/>
              <a:buChar char="§"/>
              <a:defRPr/>
            </a:pPr>
            <a:r>
              <a:rPr lang="en-US" sz="3000" dirty="0">
                <a:latin typeface="Times New Roman" pitchFamily="18" charset="0"/>
                <a:cs typeface="Times New Roman" pitchFamily="18" charset="0"/>
              </a:rPr>
              <a:t>Battery powered </a:t>
            </a:r>
          </a:p>
          <a:p>
            <a:pPr algn="just">
              <a:lnSpc>
                <a:spcPct val="100000"/>
              </a:lnSpc>
              <a:spcBef>
                <a:spcPts val="0"/>
              </a:spcBef>
              <a:buFont typeface="Wingdings" pitchFamily="2" charset="2"/>
              <a:buChar char="§"/>
              <a:defRPr/>
            </a:pPr>
            <a:r>
              <a:rPr lang="en-US" sz="3000" dirty="0">
                <a:latin typeface="Times New Roman" pitchFamily="18" charset="0"/>
                <a:cs typeface="Times New Roman" pitchFamily="18" charset="0"/>
              </a:rPr>
              <a:t>Expensive but convenient </a:t>
            </a:r>
          </a:p>
          <a:p>
            <a:pPr algn="just">
              <a:lnSpc>
                <a:spcPct val="100000"/>
              </a:lnSpc>
              <a:spcBef>
                <a:spcPts val="0"/>
              </a:spcBef>
              <a:buNone/>
              <a:defRPr/>
            </a:pPr>
            <a:r>
              <a:rPr lang="en-US" sz="3000" b="1" dirty="0">
                <a:latin typeface="Times New Roman" pitchFamily="18" charset="0"/>
                <a:cs typeface="Times New Roman" pitchFamily="18" charset="0"/>
              </a:rPr>
              <a:t>C. Palmtop or Handheld </a:t>
            </a:r>
          </a:p>
          <a:p>
            <a:pPr algn="just">
              <a:lnSpc>
                <a:spcPct val="100000"/>
              </a:lnSpc>
              <a:spcBef>
                <a:spcPts val="0"/>
              </a:spcBef>
              <a:buFont typeface="Wingdings" pitchFamily="2" charset="2"/>
              <a:buChar char="§"/>
              <a:defRPr/>
            </a:pPr>
            <a:r>
              <a:rPr lang="en-US" sz="3000" dirty="0">
                <a:latin typeface="Times New Roman" pitchFamily="18" charset="0"/>
                <a:cs typeface="Times New Roman" pitchFamily="18" charset="0"/>
              </a:rPr>
              <a:t>Is a computer that can conveniently be stored in a pocket (of sufficient size) and used while you are holding it. </a:t>
            </a:r>
          </a:p>
          <a:p>
            <a:pPr marL="0" indent="0" algn="just">
              <a:lnSpc>
                <a:spcPct val="100000"/>
              </a:lnSpc>
              <a:spcBef>
                <a:spcPts val="0"/>
              </a:spcBef>
              <a:buNone/>
              <a:defRPr/>
            </a:pPr>
            <a:endParaRPr lang="en-US" sz="3000" dirty="0">
              <a:latin typeface="Times New Roman" pitchFamily="18" charset="0"/>
              <a:cs typeface="Times New Roman" pitchFamily="18" charset="0"/>
            </a:endParaRPr>
          </a:p>
          <a:p>
            <a:pPr marL="0" indent="0">
              <a:buNone/>
            </a:pPr>
            <a:endParaRPr lang="en-GB" sz="3000" dirty="0"/>
          </a:p>
        </p:txBody>
      </p:sp>
    </p:spTree>
    <p:extLst>
      <p:ext uri="{BB962C8B-B14F-4D97-AF65-F5344CB8AC3E}">
        <p14:creationId xmlns:p14="http://schemas.microsoft.com/office/powerpoint/2010/main" val="366755893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F8BC413-D580-4BF1-B767-B350FFAC1ADE}" type="slidenum">
              <a:rPr lang="en-US" altLang="en-US" sz="1200">
                <a:solidFill>
                  <a:srgbClr val="898989"/>
                </a:solidFill>
              </a:rPr>
              <a:pPr>
                <a:spcBef>
                  <a:spcPct val="0"/>
                </a:spcBef>
                <a:buFontTx/>
                <a:buNone/>
              </a:pPr>
              <a:t>82</a:t>
            </a:fld>
            <a:endParaRPr lang="en-US" altLang="en-US" sz="1200">
              <a:solidFill>
                <a:srgbClr val="898989"/>
              </a:solidFill>
            </a:endParaRPr>
          </a:p>
        </p:txBody>
      </p:sp>
      <p:sp>
        <p:nvSpPr>
          <p:cNvPr id="150531" name="Rectangle 3"/>
          <p:cNvSpPr>
            <a:spLocks noGrp="1" noChangeArrowheads="1"/>
          </p:cNvSpPr>
          <p:nvPr>
            <p:ph type="body" idx="1"/>
          </p:nvPr>
        </p:nvSpPr>
        <p:spPr>
          <a:xfrm>
            <a:off x="0" y="76200"/>
            <a:ext cx="12192000" cy="6781800"/>
          </a:xfrm>
        </p:spPr>
        <p:txBody>
          <a:bodyPr rtlCol="0">
            <a:noAutofit/>
          </a:bodyPr>
          <a:lstStyle/>
          <a:p>
            <a:pPr algn="just">
              <a:lnSpc>
                <a:spcPct val="100000"/>
              </a:lnSpc>
              <a:spcBef>
                <a:spcPts val="0"/>
              </a:spcBef>
              <a:buFont typeface="Wingdings" pitchFamily="2" charset="2"/>
              <a:buChar char="Ø"/>
              <a:defRPr/>
            </a:pPr>
            <a:r>
              <a:rPr lang="en-US" dirty="0">
                <a:latin typeface="Times New Roman" pitchFamily="18" charset="0"/>
                <a:cs typeface="Times New Roman" pitchFamily="18" charset="0"/>
              </a:rPr>
              <a:t>Today’s handheld computers, which are also called personal digital assistants (PDAs), can be divided in to those that accept handwriting as input and those with small key boards. </a:t>
            </a:r>
          </a:p>
          <a:p>
            <a:pPr algn="just">
              <a:lnSpc>
                <a:spcPct val="100000"/>
              </a:lnSpc>
              <a:spcBef>
                <a:spcPts val="0"/>
              </a:spcBef>
              <a:buFont typeface="Wingdings" pitchFamily="2" charset="2"/>
              <a:buChar char="Ø"/>
              <a:defRPr/>
            </a:pPr>
            <a:r>
              <a:rPr lang="en-US" dirty="0">
                <a:latin typeface="Times New Roman" pitchFamily="18" charset="0"/>
                <a:cs typeface="Times New Roman" pitchFamily="18" charset="0"/>
              </a:rPr>
              <a:t>Handheld computers are typically used for personal information manager (PIM) types of applications such as: </a:t>
            </a:r>
          </a:p>
          <a:p>
            <a:pPr algn="just">
              <a:lnSpc>
                <a:spcPct val="100000"/>
              </a:lnSpc>
              <a:spcBef>
                <a:spcPts val="0"/>
              </a:spcBef>
              <a:buFont typeface="Wingdings" pitchFamily="2" charset="2"/>
              <a:buChar char="§"/>
              <a:defRPr/>
            </a:pPr>
            <a:r>
              <a:rPr lang="en-US" dirty="0">
                <a:latin typeface="Times New Roman" pitchFamily="18" charset="0"/>
                <a:cs typeface="Times New Roman" pitchFamily="18" charset="0"/>
              </a:rPr>
              <a:t>Maintaining schedules </a:t>
            </a:r>
          </a:p>
          <a:p>
            <a:pPr algn="just">
              <a:lnSpc>
                <a:spcPct val="100000"/>
              </a:lnSpc>
              <a:spcBef>
                <a:spcPts val="0"/>
              </a:spcBef>
              <a:buFont typeface="Wingdings" pitchFamily="2" charset="2"/>
              <a:buChar char="§"/>
              <a:defRPr/>
            </a:pPr>
            <a:r>
              <a:rPr lang="en-US" dirty="0">
                <a:latin typeface="Times New Roman" pitchFamily="18" charset="0"/>
                <a:cs typeface="Times New Roman" pitchFamily="18" charset="0"/>
              </a:rPr>
              <a:t>Keeping names and phone numbers </a:t>
            </a:r>
          </a:p>
          <a:p>
            <a:pPr algn="just">
              <a:lnSpc>
                <a:spcPct val="100000"/>
              </a:lnSpc>
              <a:spcBef>
                <a:spcPts val="0"/>
              </a:spcBef>
              <a:buFont typeface="Wingdings" pitchFamily="2" charset="2"/>
              <a:buChar char="§"/>
              <a:defRPr/>
            </a:pPr>
            <a:r>
              <a:rPr lang="en-US" dirty="0">
                <a:latin typeface="Times New Roman" pitchFamily="18" charset="0"/>
                <a:cs typeface="Times New Roman" pitchFamily="18" charset="0"/>
              </a:rPr>
              <a:t>Doing simple calculations </a:t>
            </a:r>
          </a:p>
          <a:p>
            <a:pPr algn="just">
              <a:lnSpc>
                <a:spcPct val="100000"/>
              </a:lnSpc>
              <a:spcBef>
                <a:spcPts val="0"/>
              </a:spcBef>
              <a:buFont typeface="Wingdings" pitchFamily="2" charset="2"/>
              <a:buChar char="§"/>
              <a:defRPr/>
            </a:pPr>
            <a:r>
              <a:rPr lang="en-US" dirty="0">
                <a:latin typeface="Times New Roman" pitchFamily="18" charset="0"/>
                <a:cs typeface="Times New Roman" pitchFamily="18" charset="0"/>
              </a:rPr>
              <a:t>Taking notes </a:t>
            </a:r>
          </a:p>
          <a:p>
            <a:pPr algn="just">
              <a:lnSpc>
                <a:spcPct val="100000"/>
              </a:lnSpc>
              <a:spcBef>
                <a:spcPts val="0"/>
              </a:spcBef>
              <a:buFont typeface="Wingdings" pitchFamily="2" charset="2"/>
              <a:buChar char="§"/>
              <a:defRPr/>
            </a:pPr>
            <a:r>
              <a:rPr lang="en-US" dirty="0">
                <a:latin typeface="Times New Roman" pitchFamily="18" charset="0"/>
                <a:cs typeface="Times New Roman" pitchFamily="18" charset="0"/>
              </a:rPr>
              <a:t>Exchanging e-mail </a:t>
            </a:r>
          </a:p>
          <a:p>
            <a:pPr algn="just">
              <a:lnSpc>
                <a:spcPct val="100000"/>
              </a:lnSpc>
              <a:spcBef>
                <a:spcPts val="0"/>
              </a:spcBef>
              <a:buFont typeface="Wingdings" pitchFamily="2" charset="2"/>
              <a:buChar char="§"/>
              <a:defRPr/>
            </a:pPr>
            <a:r>
              <a:rPr lang="en-US" dirty="0">
                <a:latin typeface="Times New Roman" pitchFamily="18" charset="0"/>
                <a:cs typeface="Times New Roman" pitchFamily="18" charset="0"/>
              </a:rPr>
              <a:t>Getting information for the web </a:t>
            </a:r>
          </a:p>
          <a:p>
            <a:pPr algn="just">
              <a:lnSpc>
                <a:spcPct val="100000"/>
              </a:lnSpc>
              <a:spcBef>
                <a:spcPts val="0"/>
              </a:spcBef>
              <a:buNone/>
              <a:defRPr/>
            </a:pPr>
            <a:r>
              <a:rPr lang="en-US" b="1" dirty="0">
                <a:effectLst>
                  <a:outerShdw blurRad="38100" dist="38100" dir="2700000" algn="tl">
                    <a:srgbClr val="C0C0C0"/>
                  </a:outerShdw>
                </a:effectLst>
                <a:latin typeface="Times New Roman" pitchFamily="18" charset="0"/>
                <a:cs typeface="Times New Roman" pitchFamily="18" charset="0"/>
              </a:rPr>
              <a:t>4. Personal Digital assistant (PDA)  </a:t>
            </a:r>
          </a:p>
          <a:p>
            <a:pPr algn="just">
              <a:lnSpc>
                <a:spcPct val="100000"/>
              </a:lnSpc>
              <a:spcBef>
                <a:spcPts val="0"/>
              </a:spcBef>
              <a:buFont typeface="Wingdings" pitchFamily="2" charset="2"/>
              <a:buChar char="§"/>
              <a:defRPr/>
            </a:pPr>
            <a:r>
              <a:rPr lang="en-US" dirty="0">
                <a:latin typeface="Times New Roman" pitchFamily="18" charset="0"/>
                <a:cs typeface="Times New Roman" pitchFamily="18" charset="0"/>
              </a:rPr>
              <a:t>PDA (Personal digital assistant) is a term for any small mobile hand-held device that provides computing and information storage and retrieval capabilities for personal or business use, often for keeping schedule calendars and address book information handy. </a:t>
            </a:r>
          </a:p>
        </p:txBody>
      </p:sp>
    </p:spTree>
    <p:extLst>
      <p:ext uri="{BB962C8B-B14F-4D97-AF65-F5344CB8AC3E}">
        <p14:creationId xmlns:p14="http://schemas.microsoft.com/office/powerpoint/2010/main" val="130217970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B002291-CF27-4467-9295-92FA7CA0E1CF}" type="slidenum">
              <a:rPr lang="en-US" altLang="en-US" sz="1200">
                <a:solidFill>
                  <a:srgbClr val="898989"/>
                </a:solidFill>
              </a:rPr>
              <a:pPr>
                <a:spcBef>
                  <a:spcPct val="0"/>
                </a:spcBef>
                <a:buFontTx/>
                <a:buNone/>
              </a:pPr>
              <a:t>83</a:t>
            </a:fld>
            <a:endParaRPr lang="en-US" altLang="en-US" sz="1200">
              <a:solidFill>
                <a:srgbClr val="898989"/>
              </a:solidFill>
            </a:endParaRPr>
          </a:p>
        </p:txBody>
      </p:sp>
      <p:sp>
        <p:nvSpPr>
          <p:cNvPr id="112644" name="Rectangle 3"/>
          <p:cNvSpPr>
            <a:spLocks noGrp="1" noChangeArrowheads="1"/>
          </p:cNvSpPr>
          <p:nvPr>
            <p:ph type="body" idx="1"/>
          </p:nvPr>
        </p:nvSpPr>
        <p:spPr>
          <a:xfrm>
            <a:off x="0" y="0"/>
            <a:ext cx="12192000" cy="6858000"/>
          </a:xfrm>
        </p:spPr>
        <p:txBody>
          <a:bodyPr rtlCol="0">
            <a:noAutofit/>
          </a:bodyPr>
          <a:lstStyle/>
          <a:p>
            <a:pPr algn="just">
              <a:lnSpc>
                <a:spcPct val="100000"/>
              </a:lnSpc>
              <a:spcBef>
                <a:spcPts val="0"/>
              </a:spcBef>
              <a:buFont typeface="Wingdings" pitchFamily="2" charset="2"/>
              <a:buChar char="§"/>
              <a:defRPr/>
            </a:pPr>
            <a:r>
              <a:rPr lang="en-US" sz="3200" dirty="0">
                <a:latin typeface="Times New Roman" pitchFamily="18" charset="0"/>
                <a:cs typeface="Times New Roman" pitchFamily="18" charset="0"/>
              </a:rPr>
              <a:t>In recent years, PDA have also become popular. </a:t>
            </a:r>
          </a:p>
          <a:p>
            <a:pPr algn="just">
              <a:lnSpc>
                <a:spcPct val="100000"/>
              </a:lnSpc>
              <a:spcBef>
                <a:spcPts val="0"/>
              </a:spcBef>
              <a:buFont typeface="Wingdings" pitchFamily="2" charset="2"/>
              <a:buChar char="§"/>
              <a:defRPr/>
            </a:pPr>
            <a:r>
              <a:rPr lang="en-US" sz="3200" dirty="0">
                <a:latin typeface="Times New Roman" pitchFamily="18" charset="0"/>
                <a:cs typeface="Times New Roman" pitchFamily="18" charset="0"/>
              </a:rPr>
              <a:t>The two major types of PDAs are the palm as handhelds, and the Microsoft pocket PC. </a:t>
            </a:r>
          </a:p>
          <a:p>
            <a:pPr algn="just">
              <a:lnSpc>
                <a:spcPct val="80000"/>
              </a:lnSpc>
              <a:spcBef>
                <a:spcPts val="0"/>
              </a:spcBef>
              <a:buFont typeface="Wingdings" pitchFamily="2" charset="2"/>
              <a:buChar char="§"/>
              <a:defRPr/>
            </a:pPr>
            <a:r>
              <a:rPr lang="en-US" sz="3200" dirty="0" smtClean="0">
                <a:latin typeface="Times New Roman" pitchFamily="18" charset="0"/>
                <a:cs typeface="Times New Roman" pitchFamily="18" charset="0"/>
              </a:rPr>
              <a:t>The </a:t>
            </a:r>
            <a:r>
              <a:rPr lang="en-US" sz="3200" dirty="0">
                <a:latin typeface="Times New Roman" pitchFamily="18" charset="0"/>
                <a:cs typeface="Times New Roman" pitchFamily="18" charset="0"/>
              </a:rPr>
              <a:t>palm can help you easily organize appointments, addresses and to do lists. </a:t>
            </a:r>
          </a:p>
          <a:p>
            <a:pPr algn="just">
              <a:lnSpc>
                <a:spcPct val="80000"/>
              </a:lnSpc>
              <a:spcBef>
                <a:spcPts val="0"/>
              </a:spcBef>
              <a:buFont typeface="Wingdings" pitchFamily="2" charset="2"/>
              <a:buChar char="§"/>
              <a:defRPr/>
            </a:pPr>
            <a:r>
              <a:rPr lang="en-US" sz="3200" dirty="0">
                <a:latin typeface="Times New Roman" pitchFamily="18" charset="0"/>
                <a:cs typeface="Times New Roman" pitchFamily="18" charset="0"/>
              </a:rPr>
              <a:t>The pocket PC, designed as a near replacement for a lab top computer can also easily manage appointments, addresses and to-do-lists.  </a:t>
            </a:r>
          </a:p>
          <a:p>
            <a:pPr algn="just">
              <a:buFont typeface="Wingdings" pitchFamily="2" charset="2"/>
              <a:buChar char="Ø"/>
              <a:defRPr/>
            </a:pPr>
            <a:r>
              <a:rPr lang="en-US" sz="3200" dirty="0">
                <a:latin typeface="Times New Roman" pitchFamily="18" charset="0"/>
                <a:cs typeface="Times New Roman" pitchFamily="18" charset="0"/>
              </a:rPr>
              <a:t>You can add software to both models </a:t>
            </a:r>
          </a:p>
          <a:p>
            <a:pPr algn="just">
              <a:buFont typeface="Wingdings" pitchFamily="2" charset="2"/>
              <a:buChar char="Ø"/>
              <a:defRPr/>
            </a:pPr>
            <a:r>
              <a:rPr lang="en-US" sz="3200" dirty="0">
                <a:latin typeface="Times New Roman" pitchFamily="18" charset="0"/>
                <a:cs typeface="Times New Roman" pitchFamily="18" charset="0"/>
              </a:rPr>
              <a:t>PDAs (Personal Digital Assistants) are hand held computers that originally were designed as personal organizers were they do this really well </a:t>
            </a:r>
          </a:p>
          <a:p>
            <a:pPr algn="just">
              <a:buFont typeface="Wingdings" pitchFamily="2" charset="2"/>
              <a:buChar char="Ø"/>
              <a:defRPr/>
            </a:pPr>
            <a:r>
              <a:rPr lang="en-US" sz="3200" dirty="0">
                <a:latin typeface="Times New Roman" pitchFamily="18" charset="0"/>
                <a:cs typeface="Times New Roman" pitchFamily="18" charset="0"/>
              </a:rPr>
              <a:t>The basic features of and PDA are: </a:t>
            </a:r>
          </a:p>
          <a:p>
            <a:pPr marL="571500" lvl="1" indent="-342900" algn="just">
              <a:buFont typeface="Wingdings" pitchFamily="2" charset="2"/>
              <a:buChar char="§"/>
              <a:defRPr/>
            </a:pPr>
            <a:r>
              <a:rPr lang="en-US" sz="2800" dirty="0" smtClean="0">
                <a:latin typeface="Times New Roman" pitchFamily="18" charset="0"/>
                <a:cs typeface="Times New Roman" pitchFamily="18" charset="0"/>
              </a:rPr>
              <a:t>A date book </a:t>
            </a:r>
          </a:p>
          <a:p>
            <a:pPr marL="571500" lvl="1" indent="-342900" algn="just">
              <a:buFont typeface="Wingdings" pitchFamily="2" charset="2"/>
              <a:buChar char="§"/>
              <a:defRPr/>
            </a:pPr>
            <a:r>
              <a:rPr lang="en-US" sz="2800" dirty="0" smtClean="0">
                <a:latin typeface="Times New Roman" pitchFamily="18" charset="0"/>
                <a:cs typeface="Times New Roman" pitchFamily="18" charset="0"/>
              </a:rPr>
              <a:t>Address book </a:t>
            </a:r>
          </a:p>
          <a:p>
            <a:pPr marL="571500" lvl="1" indent="-342900" algn="just">
              <a:buFont typeface="Wingdings" pitchFamily="2" charset="2"/>
              <a:buChar char="§"/>
              <a:defRPr/>
            </a:pPr>
            <a:r>
              <a:rPr lang="en-US" sz="2800" dirty="0" smtClean="0">
                <a:latin typeface="Times New Roman" pitchFamily="18" charset="0"/>
                <a:cs typeface="Times New Roman" pitchFamily="18" charset="0"/>
              </a:rPr>
              <a:t>Task lists </a:t>
            </a:r>
          </a:p>
          <a:p>
            <a:pPr marL="571500" lvl="1" indent="-342900" algn="just">
              <a:buFont typeface="Wingdings" pitchFamily="2" charset="2"/>
              <a:buChar char="§"/>
              <a:defRPr/>
            </a:pPr>
            <a:r>
              <a:rPr lang="en-US" sz="2800" dirty="0" smtClean="0">
                <a:latin typeface="Times New Roman" pitchFamily="18" charset="0"/>
                <a:cs typeface="Times New Roman" pitchFamily="18" charset="0"/>
              </a:rPr>
              <a:t>Memo pad </a:t>
            </a:r>
          </a:p>
          <a:p>
            <a:pPr marL="0" lvl="1" indent="0" algn="just">
              <a:buFont typeface="Wingdings" pitchFamily="2" charset="2"/>
              <a:buChar char="§"/>
              <a:defRPr/>
            </a:pPr>
            <a:endParaRPr lang="en-US" sz="2800" dirty="0" smtClean="0">
              <a:latin typeface="Times New Roman" pitchFamily="18" charset="0"/>
              <a:cs typeface="Times New Roman" pitchFamily="18" charset="0"/>
            </a:endParaRPr>
          </a:p>
          <a:p>
            <a:pPr marL="228600" lvl="1" indent="0" algn="just">
              <a:buNone/>
              <a:defRPr/>
            </a:pPr>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21311349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DB28550-B24C-45FA-BE87-958F3E0D0CBC}" type="slidenum">
              <a:rPr lang="en-US" altLang="en-US" sz="1200">
                <a:solidFill>
                  <a:srgbClr val="898989"/>
                </a:solidFill>
              </a:rPr>
              <a:pPr>
                <a:spcBef>
                  <a:spcPct val="0"/>
                </a:spcBef>
                <a:buFontTx/>
                <a:buNone/>
              </a:pPr>
              <a:t>84</a:t>
            </a:fld>
            <a:endParaRPr lang="en-US" altLang="en-US" sz="1200">
              <a:solidFill>
                <a:srgbClr val="898989"/>
              </a:solidFill>
            </a:endParaRPr>
          </a:p>
        </p:txBody>
      </p:sp>
      <p:sp>
        <p:nvSpPr>
          <p:cNvPr id="113668" name="Rectangle 3"/>
          <p:cNvSpPr>
            <a:spLocks noGrp="1" noChangeArrowheads="1"/>
          </p:cNvSpPr>
          <p:nvPr>
            <p:ph type="body" idx="1"/>
          </p:nvPr>
        </p:nvSpPr>
        <p:spPr>
          <a:xfrm>
            <a:off x="0" y="0"/>
            <a:ext cx="12192000" cy="6858000"/>
          </a:xfrm>
        </p:spPr>
        <p:txBody>
          <a:bodyPr rtlCol="0">
            <a:noAutofit/>
          </a:bodyPr>
          <a:lstStyle/>
          <a:p>
            <a:pPr algn="just">
              <a:lnSpc>
                <a:spcPct val="100000"/>
              </a:lnSpc>
              <a:spcBef>
                <a:spcPts val="0"/>
              </a:spcBef>
              <a:buNone/>
              <a:defRPr/>
            </a:pPr>
            <a:r>
              <a:rPr lang="en-US" sz="3200" b="1" dirty="0">
                <a:latin typeface="Times New Roman" pitchFamily="18" charset="0"/>
                <a:cs typeface="Times New Roman" pitchFamily="18" charset="0"/>
              </a:rPr>
              <a:t>2. </a:t>
            </a:r>
            <a:r>
              <a:rPr lang="en-US" sz="3200" b="1" dirty="0">
                <a:solidFill>
                  <a:srgbClr val="0000CC"/>
                </a:solidFill>
                <a:latin typeface="Times New Roman" pitchFamily="18" charset="0"/>
                <a:cs typeface="Times New Roman" pitchFamily="18" charset="0"/>
              </a:rPr>
              <a:t>Mini computers</a:t>
            </a:r>
            <a:r>
              <a:rPr lang="en-US" sz="3200" b="1" dirty="0">
                <a:latin typeface="Times New Roman" pitchFamily="18" charset="0"/>
                <a:cs typeface="Times New Roman" pitchFamily="18" charset="0"/>
              </a:rPr>
              <a:t> </a:t>
            </a:r>
          </a:p>
          <a:p>
            <a:pPr algn="just">
              <a:lnSpc>
                <a:spcPct val="100000"/>
              </a:lnSpc>
              <a:spcBef>
                <a:spcPts val="0"/>
              </a:spcBef>
              <a:buFont typeface="Wingdings" pitchFamily="2" charset="2"/>
              <a:buChar char="§"/>
              <a:defRPr/>
            </a:pPr>
            <a:r>
              <a:rPr lang="en-US" sz="3200" dirty="0">
                <a:latin typeface="Times New Roman" pitchFamily="18" charset="0"/>
                <a:cs typeface="Times New Roman" pitchFamily="18" charset="0"/>
              </a:rPr>
              <a:t>Minicomputers are midrange computers. </a:t>
            </a:r>
          </a:p>
          <a:p>
            <a:pPr algn="just">
              <a:lnSpc>
                <a:spcPct val="100000"/>
              </a:lnSpc>
              <a:spcBef>
                <a:spcPts val="0"/>
              </a:spcBef>
              <a:buFont typeface="Wingdings" pitchFamily="2" charset="2"/>
              <a:buChar char="§"/>
              <a:defRPr/>
            </a:pPr>
            <a:r>
              <a:rPr lang="en-US" sz="3200" dirty="0">
                <a:latin typeface="Times New Roman" pitchFamily="18" charset="0"/>
                <a:cs typeface="Times New Roman" pitchFamily="18" charset="0"/>
              </a:rPr>
              <a:t>Are larger and more powerful than most micro computers but are smaller and less powerful than mainframe computers </a:t>
            </a:r>
          </a:p>
          <a:p>
            <a:pPr algn="just">
              <a:lnSpc>
                <a:spcPct val="100000"/>
              </a:lnSpc>
              <a:spcBef>
                <a:spcPts val="0"/>
              </a:spcBef>
              <a:buFont typeface="Wingdings" pitchFamily="2" charset="2"/>
              <a:buChar char="§"/>
              <a:defRPr/>
            </a:pPr>
            <a:r>
              <a:rPr lang="en-US" sz="3200" dirty="0">
                <a:latin typeface="Times New Roman" pitchFamily="18" charset="0"/>
                <a:cs typeface="Times New Roman" pitchFamily="18" charset="0"/>
              </a:rPr>
              <a:t>Are cost less to buy and maintain than mainframe computers </a:t>
            </a:r>
          </a:p>
          <a:p>
            <a:pPr algn="just">
              <a:lnSpc>
                <a:spcPct val="100000"/>
              </a:lnSpc>
              <a:spcBef>
                <a:spcPts val="0"/>
              </a:spcBef>
              <a:buFont typeface="Wingdings" pitchFamily="2" charset="2"/>
              <a:buChar char="§"/>
              <a:defRPr/>
            </a:pPr>
            <a:r>
              <a:rPr lang="en-US" sz="3200" dirty="0">
                <a:latin typeface="Times New Roman" pitchFamily="18" charset="0"/>
                <a:cs typeface="Times New Roman" pitchFamily="18" charset="0"/>
              </a:rPr>
              <a:t>Most micro computers can function in ordinary operating environments, as they do not need special air conditioning or electrical wiring </a:t>
            </a:r>
          </a:p>
          <a:p>
            <a:pPr algn="just">
              <a:lnSpc>
                <a:spcPct val="100000"/>
              </a:lnSpc>
              <a:spcBef>
                <a:spcPts val="0"/>
              </a:spcBef>
              <a:buFont typeface="Wingdings" pitchFamily="2" charset="2"/>
              <a:buChar char="§"/>
              <a:defRPr/>
            </a:pPr>
            <a:r>
              <a:rPr lang="en-US" sz="3200" dirty="0">
                <a:latin typeface="Times New Roman" pitchFamily="18" charset="0"/>
                <a:cs typeface="Times New Roman" pitchFamily="18" charset="0"/>
              </a:rPr>
              <a:t>Easy to operate as compared to main frame and super computers. </a:t>
            </a:r>
          </a:p>
          <a:p>
            <a:pPr algn="just">
              <a:lnSpc>
                <a:spcPct val="100000"/>
              </a:lnSpc>
              <a:spcBef>
                <a:spcPts val="0"/>
              </a:spcBef>
              <a:buFont typeface="Wingdings" pitchFamily="2" charset="2"/>
              <a:buChar char="Ø"/>
              <a:defRPr/>
            </a:pPr>
            <a:r>
              <a:rPr lang="en-US" sz="3200" dirty="0" smtClean="0">
                <a:latin typeface="Times New Roman" pitchFamily="18" charset="0"/>
                <a:cs typeface="Times New Roman" pitchFamily="18" charset="0"/>
              </a:rPr>
              <a:t>Are </a:t>
            </a:r>
            <a:r>
              <a:rPr lang="en-US" sz="3200" dirty="0">
                <a:latin typeface="Times New Roman" pitchFamily="18" charset="0"/>
                <a:cs typeface="Times New Roman" pitchFamily="18" charset="0"/>
              </a:rPr>
              <a:t>being used for a large number of business and scientific applications </a:t>
            </a:r>
          </a:p>
          <a:p>
            <a:pPr algn="just">
              <a:lnSpc>
                <a:spcPct val="100000"/>
              </a:lnSpc>
              <a:spcBef>
                <a:spcPts val="0"/>
              </a:spcBef>
              <a:buFont typeface="Wingdings" pitchFamily="2" charset="2"/>
              <a:buChar char="Ø"/>
              <a:defRPr/>
            </a:pPr>
            <a:r>
              <a:rPr lang="en-US" sz="3200" dirty="0">
                <a:latin typeface="Times New Roman" pitchFamily="18" charset="0"/>
                <a:cs typeface="Times New Roman" pitchFamily="18" charset="0"/>
              </a:rPr>
              <a:t>They are popularly used in </a:t>
            </a:r>
          </a:p>
          <a:p>
            <a:pPr algn="just">
              <a:lnSpc>
                <a:spcPct val="100000"/>
              </a:lnSpc>
              <a:spcBef>
                <a:spcPts val="0"/>
              </a:spcBef>
              <a:buFont typeface="Wingdings" pitchFamily="2" charset="2"/>
              <a:buChar char="§"/>
              <a:defRPr/>
            </a:pPr>
            <a:r>
              <a:rPr lang="en-US" sz="3200" dirty="0">
                <a:latin typeface="Times New Roman" pitchFamily="18" charset="0"/>
                <a:cs typeface="Times New Roman" pitchFamily="18" charset="0"/>
              </a:rPr>
              <a:t>Scientific laboratories </a:t>
            </a:r>
          </a:p>
          <a:p>
            <a:pPr algn="just">
              <a:lnSpc>
                <a:spcPct val="100000"/>
              </a:lnSpc>
              <a:spcBef>
                <a:spcPts val="0"/>
              </a:spcBef>
              <a:buFont typeface="Wingdings" pitchFamily="2" charset="2"/>
              <a:buChar char="§"/>
              <a:defRPr/>
            </a:pPr>
            <a:r>
              <a:rPr lang="en-US" sz="3200" dirty="0">
                <a:latin typeface="Times New Roman" pitchFamily="18" charset="0"/>
                <a:cs typeface="Times New Roman" pitchFamily="18" charset="0"/>
              </a:rPr>
              <a:t>Research centers </a:t>
            </a:r>
          </a:p>
          <a:p>
            <a:pPr algn="just">
              <a:lnSpc>
                <a:spcPct val="100000"/>
              </a:lnSpc>
              <a:spcBef>
                <a:spcPts val="0"/>
              </a:spcBef>
              <a:buFont typeface="Wingdings" pitchFamily="2" charset="2"/>
              <a:buChar char="§"/>
              <a:defRPr/>
            </a:pPr>
            <a:r>
              <a:rPr lang="en-US" sz="3200" dirty="0">
                <a:latin typeface="Times New Roman" pitchFamily="18" charset="0"/>
                <a:cs typeface="Times New Roman" pitchFamily="18" charset="0"/>
              </a:rPr>
              <a:t>Universities and colleges </a:t>
            </a:r>
          </a:p>
          <a:p>
            <a:pPr algn="just">
              <a:lnSpc>
                <a:spcPct val="100000"/>
              </a:lnSpc>
              <a:spcBef>
                <a:spcPts val="0"/>
              </a:spcBef>
              <a:defRPr/>
            </a:pP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127972993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D66D809-541C-43C9-8BDD-65EB44FD8B56}" type="slidenum">
              <a:rPr lang="en-US" altLang="en-US" sz="1200">
                <a:solidFill>
                  <a:srgbClr val="898989"/>
                </a:solidFill>
              </a:rPr>
              <a:pPr>
                <a:spcBef>
                  <a:spcPct val="0"/>
                </a:spcBef>
                <a:buFontTx/>
                <a:buNone/>
              </a:pPr>
              <a:t>85</a:t>
            </a:fld>
            <a:endParaRPr lang="en-US" altLang="en-US" sz="1200">
              <a:solidFill>
                <a:srgbClr val="898989"/>
              </a:solidFill>
            </a:endParaRPr>
          </a:p>
        </p:txBody>
      </p:sp>
      <p:sp>
        <p:nvSpPr>
          <p:cNvPr id="115716" name="Rectangle 3"/>
          <p:cNvSpPr>
            <a:spLocks noGrp="1" noChangeArrowheads="1"/>
          </p:cNvSpPr>
          <p:nvPr>
            <p:ph type="body" idx="1"/>
          </p:nvPr>
        </p:nvSpPr>
        <p:spPr>
          <a:xfrm>
            <a:off x="0" y="76200"/>
            <a:ext cx="12192000" cy="6781800"/>
          </a:xfrm>
        </p:spPr>
        <p:txBody>
          <a:bodyPr rtlCol="0">
            <a:noAutofit/>
          </a:bodyPr>
          <a:lstStyle/>
          <a:p>
            <a:pPr algn="just">
              <a:lnSpc>
                <a:spcPct val="100000"/>
              </a:lnSpc>
              <a:spcBef>
                <a:spcPts val="0"/>
              </a:spcBef>
              <a:buFont typeface="Wingdings" pitchFamily="2" charset="2"/>
              <a:buChar char="§"/>
              <a:defRPr/>
            </a:pPr>
            <a:r>
              <a:rPr lang="en-US" sz="3200" dirty="0">
                <a:latin typeface="Times New Roman" pitchFamily="18" charset="0"/>
                <a:cs typeface="Times New Roman" pitchFamily="18" charset="0"/>
              </a:rPr>
              <a:t>Engineering firms </a:t>
            </a:r>
          </a:p>
          <a:p>
            <a:pPr algn="just">
              <a:lnSpc>
                <a:spcPct val="100000"/>
              </a:lnSpc>
              <a:spcBef>
                <a:spcPts val="0"/>
              </a:spcBef>
              <a:buFont typeface="Wingdings" pitchFamily="2" charset="2"/>
              <a:buChar char="§"/>
              <a:defRPr/>
            </a:pPr>
            <a:r>
              <a:rPr lang="en-US" sz="3200" dirty="0">
                <a:latin typeface="Times New Roman" pitchFamily="18" charset="0"/>
                <a:cs typeface="Times New Roman" pitchFamily="18" charset="0"/>
              </a:rPr>
              <a:t>Industrial process monitoring and control etc.</a:t>
            </a:r>
          </a:p>
          <a:p>
            <a:pPr algn="just">
              <a:lnSpc>
                <a:spcPct val="100000"/>
              </a:lnSpc>
              <a:spcBef>
                <a:spcPts val="0"/>
              </a:spcBef>
              <a:buFont typeface="Wingdings" pitchFamily="2" charset="2"/>
              <a:buChar char="§"/>
              <a:defRPr/>
            </a:pPr>
            <a:r>
              <a:rPr lang="en-US" sz="3200" dirty="0">
                <a:latin typeface="Times New Roman" pitchFamily="18" charset="0"/>
                <a:cs typeface="Times New Roman" pitchFamily="18" charset="0"/>
              </a:rPr>
              <a:t>Minicomputers plays a major role in computer aided manufacturing (CAM) and computer aided design (CAD) </a:t>
            </a:r>
          </a:p>
          <a:p>
            <a:pPr algn="just">
              <a:lnSpc>
                <a:spcPct val="100000"/>
              </a:lnSpc>
              <a:spcBef>
                <a:spcPts val="0"/>
              </a:spcBef>
              <a:buFont typeface="Wingdings" pitchFamily="2" charset="2"/>
              <a:buChar char="§"/>
              <a:defRPr/>
            </a:pPr>
            <a:r>
              <a:rPr lang="en-US" sz="3200" dirty="0">
                <a:latin typeface="Times New Roman" pitchFamily="18" charset="0"/>
                <a:cs typeface="Times New Roman" pitchFamily="18" charset="0"/>
              </a:rPr>
              <a:t>Are also being used as assistants to mainframe computers in processing information </a:t>
            </a:r>
          </a:p>
          <a:p>
            <a:pPr algn="just">
              <a:lnSpc>
                <a:spcPct val="100000"/>
              </a:lnSpc>
              <a:spcBef>
                <a:spcPts val="0"/>
              </a:spcBef>
              <a:buNone/>
              <a:defRPr/>
            </a:pPr>
            <a:r>
              <a:rPr lang="en-US" sz="3200" b="1" dirty="0" smtClean="0">
                <a:latin typeface="Times New Roman" pitchFamily="18" charset="0"/>
                <a:cs typeface="Times New Roman" pitchFamily="18" charset="0"/>
              </a:rPr>
              <a:t>3</a:t>
            </a:r>
            <a:r>
              <a:rPr lang="en-US" sz="3200" b="1" dirty="0">
                <a:latin typeface="Times New Roman" pitchFamily="18" charset="0"/>
                <a:cs typeface="Times New Roman" pitchFamily="18" charset="0"/>
              </a:rPr>
              <a:t>.</a:t>
            </a:r>
            <a:r>
              <a:rPr lang="en-US" sz="3200" b="1" dirty="0">
                <a:solidFill>
                  <a:srgbClr val="0000CC"/>
                </a:solidFill>
                <a:latin typeface="Times New Roman" pitchFamily="18" charset="0"/>
                <a:cs typeface="Times New Roman" pitchFamily="18" charset="0"/>
              </a:rPr>
              <a:t> Mainframe computers </a:t>
            </a:r>
          </a:p>
          <a:p>
            <a:pPr algn="just">
              <a:lnSpc>
                <a:spcPct val="100000"/>
              </a:lnSpc>
              <a:spcBef>
                <a:spcPts val="0"/>
              </a:spcBef>
              <a:buFont typeface="Wingdings" pitchFamily="2" charset="2"/>
              <a:buChar char="§"/>
              <a:defRPr/>
            </a:pPr>
            <a:r>
              <a:rPr lang="en-US" sz="3200" dirty="0">
                <a:latin typeface="Times New Roman" pitchFamily="18" charset="0"/>
                <a:cs typeface="Times New Roman" pitchFamily="18" charset="0"/>
              </a:rPr>
              <a:t>Mainframe is the workhouse of the business world. </a:t>
            </a:r>
          </a:p>
          <a:p>
            <a:pPr algn="just">
              <a:lnSpc>
                <a:spcPct val="100000"/>
              </a:lnSpc>
              <a:spcBef>
                <a:spcPts val="0"/>
              </a:spcBef>
              <a:buFont typeface="Wingdings" pitchFamily="2" charset="2"/>
              <a:buChar char="§"/>
              <a:defRPr/>
            </a:pPr>
            <a:r>
              <a:rPr lang="en-US" sz="3200" dirty="0">
                <a:latin typeface="Times New Roman" pitchFamily="18" charset="0"/>
                <a:cs typeface="Times New Roman" pitchFamily="18" charset="0"/>
              </a:rPr>
              <a:t>It is the heart of a network of computers or terminals which allows hundreds of people to work at the same time on the same data. </a:t>
            </a:r>
          </a:p>
          <a:p>
            <a:pPr algn="just">
              <a:lnSpc>
                <a:spcPct val="100000"/>
              </a:lnSpc>
              <a:spcBef>
                <a:spcPts val="0"/>
              </a:spcBef>
              <a:buFont typeface="Wingdings" pitchFamily="2" charset="2"/>
              <a:buChar char="§"/>
              <a:defRPr/>
            </a:pPr>
            <a:r>
              <a:rPr lang="en-US" sz="3200" dirty="0">
                <a:latin typeface="Times New Roman" pitchFamily="18" charset="0"/>
                <a:cs typeface="Times New Roman" pitchFamily="18" charset="0"/>
              </a:rPr>
              <a:t>It requires a special environments cold and dry. </a:t>
            </a:r>
          </a:p>
          <a:p>
            <a:pPr algn="just">
              <a:lnSpc>
                <a:spcPct val="100000"/>
              </a:lnSpc>
              <a:spcBef>
                <a:spcPts val="0"/>
              </a:spcBef>
              <a:buFont typeface="Wingdings" pitchFamily="2" charset="2"/>
              <a:buChar char="§"/>
              <a:defRPr/>
            </a:pPr>
            <a:r>
              <a:rPr lang="en-US" sz="3200" dirty="0">
                <a:latin typeface="Times New Roman" pitchFamily="18" charset="0"/>
                <a:cs typeface="Times New Roman" pitchFamily="18" charset="0"/>
              </a:rPr>
              <a:t>Because of the computers cost and the value of information stored there, the rooms in which mainframes are located have security systems allowing only authorized personnel to enter </a:t>
            </a:r>
          </a:p>
        </p:txBody>
      </p:sp>
    </p:spTree>
    <p:extLst>
      <p:ext uri="{BB962C8B-B14F-4D97-AF65-F5344CB8AC3E}">
        <p14:creationId xmlns:p14="http://schemas.microsoft.com/office/powerpoint/2010/main" val="63992675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D946723-1B07-4A7C-8283-0946BF682875}" type="slidenum">
              <a:rPr lang="en-US" altLang="en-US" sz="1200">
                <a:solidFill>
                  <a:srgbClr val="898989"/>
                </a:solidFill>
              </a:rPr>
              <a:pPr>
                <a:spcBef>
                  <a:spcPct val="0"/>
                </a:spcBef>
                <a:buFontTx/>
                <a:buNone/>
              </a:pPr>
              <a:t>86</a:t>
            </a:fld>
            <a:endParaRPr lang="en-US" altLang="en-US" sz="1200">
              <a:solidFill>
                <a:srgbClr val="898989"/>
              </a:solidFill>
            </a:endParaRPr>
          </a:p>
        </p:txBody>
      </p:sp>
      <p:sp>
        <p:nvSpPr>
          <p:cNvPr id="88067" name="Rectangle 3"/>
          <p:cNvSpPr>
            <a:spLocks noGrp="1" noChangeArrowheads="1"/>
          </p:cNvSpPr>
          <p:nvPr>
            <p:ph type="body" idx="1"/>
          </p:nvPr>
        </p:nvSpPr>
        <p:spPr>
          <a:xfrm>
            <a:off x="0" y="0"/>
            <a:ext cx="12192000" cy="6858000"/>
          </a:xfrm>
        </p:spPr>
        <p:txBody>
          <a:bodyPr>
            <a:noAutofit/>
          </a:bodyPr>
          <a:lstStyle/>
          <a:p>
            <a:pPr algn="just">
              <a:lnSpc>
                <a:spcPct val="100000"/>
              </a:lnSpc>
              <a:spcBef>
                <a:spcPts val="0"/>
              </a:spcBef>
              <a:buFont typeface="Wingdings" pitchFamily="2" charset="2"/>
              <a:buChar char="§"/>
              <a:defRPr/>
            </a:pPr>
            <a:r>
              <a:rPr lang="en-US" sz="3200" dirty="0">
                <a:latin typeface="Times New Roman" pitchFamily="18" charset="0"/>
                <a:cs typeface="Times New Roman" pitchFamily="18" charset="0"/>
              </a:rPr>
              <a:t>These computers are used by organization that have enormous and complex data processing assignments.  </a:t>
            </a:r>
          </a:p>
          <a:p>
            <a:pPr algn="just">
              <a:lnSpc>
                <a:spcPct val="100000"/>
              </a:lnSpc>
              <a:spcBef>
                <a:spcPts val="0"/>
              </a:spcBef>
              <a:buFont typeface="Wingdings" pitchFamily="2" charset="2"/>
              <a:buChar char="Ø"/>
              <a:defRPr/>
            </a:pPr>
            <a:r>
              <a:rPr lang="en-US" sz="3200" dirty="0">
                <a:latin typeface="Times New Roman" pitchFamily="18" charset="0"/>
                <a:cs typeface="Times New Roman" pitchFamily="18" charset="0"/>
              </a:rPr>
              <a:t>Such organization can be government agencies like the </a:t>
            </a:r>
          </a:p>
          <a:p>
            <a:pPr algn="just">
              <a:lnSpc>
                <a:spcPct val="100000"/>
              </a:lnSpc>
              <a:spcBef>
                <a:spcPts val="0"/>
              </a:spcBef>
              <a:buFont typeface="Wingdings" pitchFamily="2" charset="2"/>
              <a:buChar char="§"/>
              <a:defRPr/>
            </a:pPr>
            <a:r>
              <a:rPr lang="en-US" sz="3200" dirty="0">
                <a:latin typeface="Times New Roman" pitchFamily="18" charset="0"/>
                <a:cs typeface="Times New Roman" pitchFamily="18" charset="0"/>
              </a:rPr>
              <a:t>Ethiopian central statistics authority </a:t>
            </a:r>
          </a:p>
          <a:p>
            <a:pPr algn="just">
              <a:lnSpc>
                <a:spcPct val="100000"/>
              </a:lnSpc>
              <a:spcBef>
                <a:spcPts val="0"/>
              </a:spcBef>
              <a:buFont typeface="Wingdings" pitchFamily="2" charset="2"/>
              <a:buChar char="§"/>
              <a:defRPr/>
            </a:pPr>
            <a:r>
              <a:rPr lang="en-US" sz="3200" dirty="0">
                <a:latin typeface="Times New Roman" pitchFamily="18" charset="0"/>
                <a:cs typeface="Times New Roman" pitchFamily="18" charset="0"/>
              </a:rPr>
              <a:t>Large banks </a:t>
            </a:r>
          </a:p>
          <a:p>
            <a:pPr algn="just">
              <a:lnSpc>
                <a:spcPct val="100000"/>
              </a:lnSpc>
              <a:spcBef>
                <a:spcPts val="0"/>
              </a:spcBef>
              <a:buFont typeface="Wingdings" pitchFamily="2" charset="2"/>
              <a:buChar char="§"/>
              <a:defRPr/>
            </a:pPr>
            <a:r>
              <a:rPr lang="en-US" sz="3200" dirty="0">
                <a:latin typeface="Times New Roman" pitchFamily="18" charset="0"/>
                <a:cs typeface="Times New Roman" pitchFamily="18" charset="0"/>
              </a:rPr>
              <a:t>Large hospitals </a:t>
            </a:r>
          </a:p>
          <a:p>
            <a:pPr algn="just">
              <a:lnSpc>
                <a:spcPct val="100000"/>
              </a:lnSpc>
              <a:spcBef>
                <a:spcPts val="0"/>
              </a:spcBef>
              <a:buFont typeface="Wingdings" pitchFamily="2" charset="2"/>
              <a:buChar char="§"/>
              <a:defRPr/>
            </a:pPr>
            <a:r>
              <a:rPr lang="en-US" sz="3200" dirty="0">
                <a:latin typeface="Times New Roman" pitchFamily="18" charset="0"/>
                <a:cs typeface="Times New Roman" pitchFamily="18" charset="0"/>
              </a:rPr>
              <a:t>Airlines </a:t>
            </a:r>
          </a:p>
          <a:p>
            <a:pPr algn="just">
              <a:lnSpc>
                <a:spcPct val="100000"/>
              </a:lnSpc>
              <a:spcBef>
                <a:spcPts val="0"/>
              </a:spcBef>
              <a:buFont typeface="Wingdings" pitchFamily="2" charset="2"/>
              <a:buChar char="§"/>
              <a:defRPr/>
            </a:pPr>
            <a:r>
              <a:rPr lang="en-US" sz="3200" dirty="0">
                <a:latin typeface="Times New Roman" pitchFamily="18" charset="0"/>
                <a:cs typeface="Times New Roman" pitchFamily="18" charset="0"/>
              </a:rPr>
              <a:t>Industrial and manufacturing organizations </a:t>
            </a:r>
          </a:p>
          <a:p>
            <a:pPr algn="just">
              <a:lnSpc>
                <a:spcPct val="100000"/>
              </a:lnSpc>
              <a:spcBef>
                <a:spcPts val="0"/>
              </a:spcBef>
              <a:buFont typeface="Wingdings" pitchFamily="2" charset="2"/>
              <a:buChar char="§"/>
              <a:defRPr/>
            </a:pPr>
            <a:r>
              <a:rPr lang="en-US" sz="3200" dirty="0">
                <a:latin typeface="Times New Roman" pitchFamily="18" charset="0"/>
                <a:cs typeface="Times New Roman" pitchFamily="18" charset="0"/>
              </a:rPr>
              <a:t>Simulations of complex design projects </a:t>
            </a:r>
            <a:r>
              <a:rPr lang="en-US" sz="3200" dirty="0" err="1">
                <a:latin typeface="Times New Roman" pitchFamily="18" charset="0"/>
                <a:cs typeface="Times New Roman" pitchFamily="18" charset="0"/>
              </a:rPr>
              <a:t>etc</a:t>
            </a:r>
            <a:endParaRPr lang="en-US" sz="3200" dirty="0">
              <a:latin typeface="Times New Roman" pitchFamily="18" charset="0"/>
              <a:cs typeface="Times New Roman" pitchFamily="18" charset="0"/>
            </a:endParaRPr>
          </a:p>
          <a:p>
            <a:pPr algn="just" eaLnBrk="1" hangingPunct="1">
              <a:lnSpc>
                <a:spcPct val="110000"/>
              </a:lnSpc>
              <a:spcBef>
                <a:spcPct val="0"/>
              </a:spcBef>
              <a:buFont typeface="Wingdings" panose="05000000000000000000" pitchFamily="2" charset="2"/>
              <a:buChar char="Ø"/>
            </a:pPr>
            <a:r>
              <a:rPr lang="en-US" altLang="en-US" sz="3200" dirty="0" smtClean="0">
                <a:latin typeface="Times New Roman" panose="02020603050405020304" pitchFamily="18" charset="0"/>
                <a:cs typeface="Times New Roman" panose="02020603050405020304" pitchFamily="18" charset="0"/>
              </a:rPr>
              <a:t>For </a:t>
            </a:r>
            <a:r>
              <a:rPr lang="en-US" altLang="en-US" sz="3200" dirty="0">
                <a:latin typeface="Times New Roman" panose="02020603050405020304" pitchFamily="18" charset="0"/>
                <a:cs typeface="Times New Roman" panose="02020603050405020304" pitchFamily="18" charset="0"/>
              </a:rPr>
              <a:t>instance, the Addis Ababa University has been using a mainframe computer since 1980’s </a:t>
            </a:r>
          </a:p>
          <a:p>
            <a:pPr algn="just" eaLnBrk="1" hangingPunct="1">
              <a:lnSpc>
                <a:spcPct val="110000"/>
              </a:lnSpc>
              <a:spcBef>
                <a:spcPct val="0"/>
              </a:spcBef>
              <a:buFont typeface="Wingdings" panose="05000000000000000000" pitchFamily="2" charset="2"/>
              <a:buChar char="§"/>
            </a:pPr>
            <a:r>
              <a:rPr lang="en-US" altLang="en-US" sz="3200" dirty="0">
                <a:latin typeface="Times New Roman" panose="02020603050405020304" pitchFamily="18" charset="0"/>
                <a:cs typeface="Times New Roman" panose="02020603050405020304" pitchFamily="18" charset="0"/>
              </a:rPr>
              <a:t>Mainframes require special and highly qualified data processing professionals. </a:t>
            </a:r>
          </a:p>
          <a:p>
            <a:pPr algn="just" eaLnBrk="1" hangingPunct="1">
              <a:lnSpc>
                <a:spcPct val="110000"/>
              </a:lnSpc>
              <a:spcBef>
                <a:spcPct val="0"/>
              </a:spcBef>
              <a:buFont typeface="Arial" panose="020B0604020202020204" pitchFamily="34" charset="0"/>
              <a:buNone/>
            </a:pPr>
            <a:r>
              <a:rPr lang="en-US" altLang="en-US" sz="3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2627552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8DD82D7-64B9-427F-9749-EDD58A4E1D6F}" type="slidenum">
              <a:rPr lang="en-US" altLang="en-US" sz="1200">
                <a:solidFill>
                  <a:srgbClr val="898989"/>
                </a:solidFill>
              </a:rPr>
              <a:pPr>
                <a:spcBef>
                  <a:spcPct val="0"/>
                </a:spcBef>
                <a:buFontTx/>
                <a:buNone/>
              </a:pPr>
              <a:t>87</a:t>
            </a:fld>
            <a:endParaRPr lang="en-US" altLang="en-US" sz="1200">
              <a:solidFill>
                <a:srgbClr val="898989"/>
              </a:solidFill>
            </a:endParaRPr>
          </a:p>
        </p:txBody>
      </p:sp>
      <p:sp>
        <p:nvSpPr>
          <p:cNvPr id="89091" name="Rectangle 2"/>
          <p:cNvSpPr>
            <a:spLocks noGrp="1" noChangeArrowheads="1"/>
          </p:cNvSpPr>
          <p:nvPr>
            <p:ph type="title"/>
          </p:nvPr>
        </p:nvSpPr>
        <p:spPr>
          <a:xfrm>
            <a:off x="1981200" y="0"/>
            <a:ext cx="8229600" cy="304800"/>
          </a:xfrm>
        </p:spPr>
        <p:txBody>
          <a:bodyPr>
            <a:normAutofit fontScale="90000"/>
          </a:bodyPr>
          <a:lstStyle/>
          <a:p>
            <a:pPr algn="ctr" eaLnBrk="1" hangingPunct="1"/>
            <a:r>
              <a:rPr lang="en-US" altLang="en-US" sz="3200" b="1" dirty="0">
                <a:solidFill>
                  <a:srgbClr val="0000FF"/>
                </a:solidFill>
                <a:latin typeface="Times New Roman" panose="02020603050405020304" pitchFamily="18" charset="0"/>
                <a:cs typeface="Times New Roman" panose="02020603050405020304" pitchFamily="18" charset="0"/>
              </a:rPr>
              <a:t>4. Super </a:t>
            </a:r>
            <a:r>
              <a:rPr lang="en-US" altLang="en-US" sz="3200" b="1" dirty="0" smtClean="0">
                <a:solidFill>
                  <a:srgbClr val="0000FF"/>
                </a:solidFill>
                <a:latin typeface="Times New Roman" panose="02020603050405020304" pitchFamily="18" charset="0"/>
                <a:cs typeface="Times New Roman" panose="02020603050405020304" pitchFamily="18" charset="0"/>
              </a:rPr>
              <a:t>Computers</a:t>
            </a:r>
            <a:endParaRPr lang="en-US" altLang="en-US" sz="3200" b="1" dirty="0">
              <a:solidFill>
                <a:srgbClr val="0000FF"/>
              </a:solidFill>
              <a:latin typeface="Times New Roman" panose="02020603050405020304" pitchFamily="18" charset="0"/>
              <a:cs typeface="Times New Roman" panose="02020603050405020304" pitchFamily="18" charset="0"/>
            </a:endParaRPr>
          </a:p>
        </p:txBody>
      </p:sp>
      <p:sp>
        <p:nvSpPr>
          <p:cNvPr id="118788" name="Rectangle 3"/>
          <p:cNvSpPr>
            <a:spLocks noGrp="1" noChangeArrowheads="1"/>
          </p:cNvSpPr>
          <p:nvPr>
            <p:ph type="body" idx="1"/>
          </p:nvPr>
        </p:nvSpPr>
        <p:spPr>
          <a:xfrm>
            <a:off x="0" y="304800"/>
            <a:ext cx="10591800" cy="6553200"/>
          </a:xfrm>
        </p:spPr>
        <p:txBody>
          <a:bodyPr rtlCol="0">
            <a:noAutofit/>
          </a:bodyPr>
          <a:lstStyle/>
          <a:p>
            <a:pPr algn="just">
              <a:lnSpc>
                <a:spcPct val="100000"/>
              </a:lnSpc>
              <a:spcBef>
                <a:spcPts val="0"/>
              </a:spcBef>
              <a:buFont typeface="Wingdings" panose="05000000000000000000" pitchFamily="2" charset="2"/>
              <a:buChar char="Ø"/>
            </a:pPr>
            <a:r>
              <a:rPr lang="en-US" altLang="en-US" b="1" dirty="0">
                <a:solidFill>
                  <a:srgbClr val="0000CC"/>
                </a:solidFill>
                <a:latin typeface="Times New Roman" panose="02020603050405020304" pitchFamily="18" charset="0"/>
                <a:cs typeface="Times New Roman" panose="02020603050405020304" pitchFamily="18" charset="0"/>
              </a:rPr>
              <a:t>Basic features of mainframe computers</a:t>
            </a:r>
            <a:endParaRPr lang="en-US" altLang="en-US" dirty="0">
              <a:latin typeface="Times New Roman" panose="02020603050405020304" pitchFamily="18" charset="0"/>
              <a:cs typeface="Times New Roman" panose="02020603050405020304" pitchFamily="18" charset="0"/>
            </a:endParaRPr>
          </a:p>
          <a:p>
            <a:pPr algn="just">
              <a:lnSpc>
                <a:spcPct val="100000"/>
              </a:lnSpc>
              <a:spcBef>
                <a:spcPts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Large multi-user transaction processing systems </a:t>
            </a:r>
          </a:p>
          <a:p>
            <a:pPr algn="just">
              <a:lnSpc>
                <a:spcPct val="100000"/>
              </a:lnSpc>
              <a:spcBef>
                <a:spcPts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Supports 100s of users at a time </a:t>
            </a:r>
          </a:p>
          <a:p>
            <a:pPr algn="just">
              <a:lnSpc>
                <a:spcPct val="100000"/>
              </a:lnSpc>
              <a:spcBef>
                <a:spcPts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Commonly used by large organizations (universities, corporations, government </a:t>
            </a:r>
            <a:r>
              <a:rPr lang="en-US" altLang="en-US" dirty="0" err="1">
                <a:latin typeface="Times New Roman" panose="02020603050405020304" pitchFamily="18" charset="0"/>
                <a:cs typeface="Times New Roman" panose="02020603050405020304" pitchFamily="18" charset="0"/>
              </a:rPr>
              <a:t>etc</a:t>
            </a:r>
            <a:r>
              <a:rPr lang="en-US" altLang="en-US" dirty="0">
                <a:latin typeface="Times New Roman" panose="02020603050405020304" pitchFamily="18" charset="0"/>
                <a:cs typeface="Times New Roman" panose="02020603050405020304" pitchFamily="18" charset="0"/>
              </a:rPr>
              <a:t>) </a:t>
            </a:r>
          </a:p>
          <a:p>
            <a:pPr algn="just">
              <a:lnSpc>
                <a:spcPct val="100000"/>
              </a:lnSpc>
              <a:spcBef>
                <a:spcPts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Typically consist of hardware with many CPUs (perhaps 8) </a:t>
            </a:r>
          </a:p>
          <a:p>
            <a:pPr algn="just">
              <a:lnSpc>
                <a:spcPct val="100000"/>
              </a:lnSpc>
              <a:spcBef>
                <a:spcPts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Designed to transfer large amounts of data between many different devices. </a:t>
            </a:r>
          </a:p>
          <a:p>
            <a:pPr algn="just">
              <a:lnSpc>
                <a:spcPct val="100000"/>
              </a:lnSpc>
              <a:spcBef>
                <a:spcPts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Mainframes are produced by companies like IBM </a:t>
            </a:r>
          </a:p>
          <a:p>
            <a:pPr algn="just">
              <a:lnSpc>
                <a:spcPct val="100000"/>
              </a:lnSpc>
              <a:spcBef>
                <a:spcPts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Expensive to set up and maintain </a:t>
            </a:r>
          </a:p>
          <a:p>
            <a:pPr algn="just">
              <a:lnSpc>
                <a:spcPct val="100000"/>
              </a:lnSpc>
              <a:spcBef>
                <a:spcPts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Large number crunchers </a:t>
            </a:r>
          </a:p>
          <a:p>
            <a:pPr algn="just">
              <a:lnSpc>
                <a:spcPct val="100000"/>
              </a:lnSpc>
              <a:spcBef>
                <a:spcPts val="0"/>
              </a:spcBef>
              <a:buFont typeface="Wingdings" panose="05000000000000000000" pitchFamily="2" charset="2"/>
              <a:buChar char="§"/>
            </a:pPr>
            <a:r>
              <a:rPr lang="en-US" altLang="en-US" dirty="0" smtClean="0">
                <a:latin typeface="Times New Roman" panose="02020603050405020304" pitchFamily="18" charset="0"/>
                <a:cs typeface="Times New Roman" panose="02020603050405020304" pitchFamily="18" charset="0"/>
              </a:rPr>
              <a:t>Occupied </a:t>
            </a:r>
            <a:r>
              <a:rPr lang="en-US" altLang="en-US" dirty="0">
                <a:latin typeface="Times New Roman" panose="02020603050405020304" pitchFamily="18" charset="0"/>
                <a:cs typeface="Times New Roman" panose="02020603050405020304" pitchFamily="18" charset="0"/>
              </a:rPr>
              <a:t>roomful of space </a:t>
            </a:r>
          </a:p>
          <a:p>
            <a:pPr algn="just">
              <a:lnSpc>
                <a:spcPct val="100000"/>
              </a:lnSpc>
              <a:spcBef>
                <a:spcPts val="0"/>
              </a:spcBef>
              <a:buFont typeface="Wingdings" pitchFamily="2" charset="2"/>
              <a:buChar char="§"/>
              <a:defRPr/>
            </a:pPr>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supercomputer is generally characterized as being the fastest, most powerful and most expensive computer. </a:t>
            </a:r>
          </a:p>
          <a:p>
            <a:pPr algn="just">
              <a:lnSpc>
                <a:spcPct val="100000"/>
              </a:lnSpc>
              <a:spcBef>
                <a:spcPts val="0"/>
              </a:spcBef>
              <a:buFont typeface="Wingdings" pitchFamily="2" charset="2"/>
              <a:buChar char="§"/>
              <a:defRPr/>
            </a:pPr>
            <a:r>
              <a:rPr lang="en-US" dirty="0">
                <a:latin typeface="Times New Roman" pitchFamily="18" charset="0"/>
                <a:cs typeface="Times New Roman" pitchFamily="18" charset="0"/>
              </a:rPr>
              <a:t>It is extremely powerful computer designed for high-speed processing </a:t>
            </a:r>
          </a:p>
        </p:txBody>
      </p:sp>
    </p:spTree>
    <p:extLst>
      <p:ext uri="{BB962C8B-B14F-4D97-AF65-F5344CB8AC3E}">
        <p14:creationId xmlns:p14="http://schemas.microsoft.com/office/powerpoint/2010/main" val="41228214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4117FAB-1528-4F1E-88B6-0E9E6C639EFD}" type="slidenum">
              <a:rPr lang="en-US" altLang="en-US" sz="1200">
                <a:solidFill>
                  <a:srgbClr val="898989"/>
                </a:solidFill>
              </a:rPr>
              <a:pPr>
                <a:spcBef>
                  <a:spcPct val="0"/>
                </a:spcBef>
                <a:buFontTx/>
                <a:buNone/>
              </a:pPr>
              <a:t>88</a:t>
            </a:fld>
            <a:endParaRPr lang="en-US" altLang="en-US" sz="1200">
              <a:solidFill>
                <a:srgbClr val="898989"/>
              </a:solidFill>
            </a:endParaRPr>
          </a:p>
        </p:txBody>
      </p:sp>
      <p:sp>
        <p:nvSpPr>
          <p:cNvPr id="160771" name="Rectangle 3"/>
          <p:cNvSpPr>
            <a:spLocks noGrp="1" noChangeArrowheads="1"/>
          </p:cNvSpPr>
          <p:nvPr>
            <p:ph type="body" idx="1"/>
          </p:nvPr>
        </p:nvSpPr>
        <p:spPr>
          <a:xfrm>
            <a:off x="0" y="0"/>
            <a:ext cx="12192000" cy="6858000"/>
          </a:xfrm>
        </p:spPr>
        <p:txBody>
          <a:bodyPr rtlCol="0">
            <a:noAutofit/>
          </a:bodyPr>
          <a:lstStyle/>
          <a:p>
            <a:pPr algn="just">
              <a:lnSpc>
                <a:spcPct val="100000"/>
              </a:lnSpc>
              <a:spcBef>
                <a:spcPts val="0"/>
              </a:spcBef>
              <a:buFont typeface="Wingdings" pitchFamily="2" charset="2"/>
              <a:buChar char="§"/>
              <a:defRPr/>
            </a:pPr>
            <a:r>
              <a:rPr lang="en-US" dirty="0">
                <a:latin typeface="Times New Roman" pitchFamily="18" charset="0"/>
                <a:cs typeface="Times New Roman" pitchFamily="18" charset="0"/>
              </a:rPr>
              <a:t>Super computers process data differently than other computers. </a:t>
            </a:r>
          </a:p>
          <a:p>
            <a:pPr algn="just">
              <a:lnSpc>
                <a:spcPct val="100000"/>
              </a:lnSpc>
              <a:spcBef>
                <a:spcPts val="0"/>
              </a:spcBef>
              <a:buFont typeface="Wingdings" pitchFamily="2" charset="2"/>
              <a:buChar char="§"/>
              <a:defRPr/>
            </a:pPr>
            <a:r>
              <a:rPr lang="en-US" dirty="0">
                <a:latin typeface="Times New Roman" pitchFamily="18" charset="0"/>
                <a:cs typeface="Times New Roman" pitchFamily="18" charset="0"/>
              </a:rPr>
              <a:t>Traditional processing occurs serially, that is all the data is handled bit by bit </a:t>
            </a:r>
          </a:p>
          <a:p>
            <a:pPr algn="just">
              <a:lnSpc>
                <a:spcPct val="100000"/>
              </a:lnSpc>
              <a:spcBef>
                <a:spcPts val="0"/>
              </a:spcBef>
              <a:buFont typeface="Wingdings" pitchFamily="2" charset="2"/>
              <a:buChar char="§"/>
              <a:defRPr/>
            </a:pPr>
            <a:r>
              <a:rPr lang="en-US" dirty="0">
                <a:latin typeface="Times New Roman" pitchFamily="18" charset="0"/>
                <a:cs typeface="Times New Roman" pitchFamily="18" charset="0"/>
              </a:rPr>
              <a:t>Supercomputers on the other hand, use parallel processing </a:t>
            </a:r>
          </a:p>
          <a:p>
            <a:pPr algn="just">
              <a:lnSpc>
                <a:spcPct val="100000"/>
              </a:lnSpc>
              <a:spcBef>
                <a:spcPts val="0"/>
              </a:spcBef>
              <a:buFont typeface="Wingdings" pitchFamily="2" charset="2"/>
              <a:buChar char="§"/>
              <a:defRPr/>
            </a:pPr>
            <a:r>
              <a:rPr lang="en-US" dirty="0">
                <a:latin typeface="Times New Roman" pitchFamily="18" charset="0"/>
                <a:cs typeface="Times New Roman" pitchFamily="18" charset="0"/>
              </a:rPr>
              <a:t>In parallel processing, two or more CPUs or microprocessors work simultaneously on parts of the same problem, so that more than one bit is handled at a time </a:t>
            </a:r>
          </a:p>
          <a:p>
            <a:pPr algn="just">
              <a:lnSpc>
                <a:spcPct val="100000"/>
              </a:lnSpc>
              <a:spcBef>
                <a:spcPts val="0"/>
              </a:spcBef>
              <a:buFont typeface="Wingdings" pitchFamily="2" charset="2"/>
              <a:buChar char="§"/>
              <a:defRPr/>
            </a:pPr>
            <a:r>
              <a:rPr lang="en-US" dirty="0">
                <a:latin typeface="Times New Roman" pitchFamily="18" charset="0"/>
                <a:cs typeface="Times New Roman" pitchFamily="18" charset="0"/>
              </a:rPr>
              <a:t>Super computers demand special cooling requirements and the room itself should be air-conditioned </a:t>
            </a:r>
          </a:p>
          <a:p>
            <a:pPr algn="just">
              <a:lnSpc>
                <a:spcPct val="100000"/>
              </a:lnSpc>
              <a:spcBef>
                <a:spcPts val="0"/>
              </a:spcBef>
              <a:buFont typeface="Wingdings" pitchFamily="2" charset="2"/>
              <a:buChar char="§"/>
              <a:defRPr/>
            </a:pPr>
            <a:r>
              <a:rPr lang="en-US" dirty="0">
                <a:latin typeface="Times New Roman" pitchFamily="18" charset="0"/>
                <a:cs typeface="Times New Roman" pitchFamily="18" charset="0"/>
              </a:rPr>
              <a:t>Super computer requires highly trained data processing professionals. </a:t>
            </a:r>
          </a:p>
          <a:p>
            <a:pPr algn="just">
              <a:lnSpc>
                <a:spcPct val="100000"/>
              </a:lnSpc>
              <a:spcBef>
                <a:spcPts val="0"/>
              </a:spcBef>
              <a:buFont typeface="Wingdings" panose="05000000000000000000" pitchFamily="2" charset="2"/>
              <a:buChar char="Ø"/>
              <a:defRPr/>
            </a:pPr>
            <a:r>
              <a:rPr lang="en-US" b="1" dirty="0">
                <a:solidFill>
                  <a:srgbClr val="0000CC"/>
                </a:solidFill>
                <a:effectLst>
                  <a:outerShdw blurRad="38100" dist="38100" dir="2700000" algn="tl">
                    <a:srgbClr val="C0C0C0"/>
                  </a:outerShdw>
                </a:effectLst>
                <a:latin typeface="Times New Roman" pitchFamily="18" charset="0"/>
                <a:cs typeface="Times New Roman" pitchFamily="18" charset="0"/>
              </a:rPr>
              <a:t>Basic Characteristic  of super computers</a:t>
            </a:r>
            <a:r>
              <a:rPr lang="en-US" b="1" dirty="0">
                <a:solidFill>
                  <a:srgbClr val="0000CC"/>
                </a:solidFill>
                <a:latin typeface="Times New Roman" pitchFamily="18" charset="0"/>
                <a:cs typeface="Times New Roman" pitchFamily="18" charset="0"/>
              </a:rPr>
              <a:t> </a:t>
            </a:r>
          </a:p>
          <a:p>
            <a:pPr algn="just">
              <a:lnSpc>
                <a:spcPct val="100000"/>
              </a:lnSpc>
              <a:spcBef>
                <a:spcPts val="0"/>
              </a:spcBef>
              <a:buFont typeface="Wingdings" pitchFamily="2" charset="2"/>
              <a:buChar char="§"/>
              <a:defRPr/>
            </a:pPr>
            <a:r>
              <a:rPr lang="en-US" dirty="0">
                <a:latin typeface="Times New Roman" pitchFamily="18" charset="0"/>
                <a:cs typeface="Times New Roman" pitchFamily="18" charset="0"/>
              </a:rPr>
              <a:t>Fastest and most powerful </a:t>
            </a:r>
          </a:p>
          <a:p>
            <a:pPr algn="just">
              <a:lnSpc>
                <a:spcPct val="100000"/>
              </a:lnSpc>
              <a:spcBef>
                <a:spcPts val="0"/>
              </a:spcBef>
              <a:buFont typeface="Wingdings" pitchFamily="2" charset="2"/>
              <a:buChar char="§"/>
              <a:defRPr/>
            </a:pPr>
            <a:r>
              <a:rPr lang="en-US" dirty="0">
                <a:latin typeface="Times New Roman" pitchFamily="18" charset="0"/>
                <a:cs typeface="Times New Roman" pitchFamily="18" charset="0"/>
              </a:rPr>
              <a:t>Used to solve very complex calculations </a:t>
            </a:r>
          </a:p>
          <a:p>
            <a:pPr algn="just">
              <a:lnSpc>
                <a:spcPct val="100000"/>
              </a:lnSpc>
              <a:spcBef>
                <a:spcPts val="0"/>
              </a:spcBef>
              <a:buFont typeface="Wingdings" pitchFamily="2" charset="2"/>
              <a:buChar char="§"/>
              <a:defRPr/>
            </a:pPr>
            <a:r>
              <a:rPr lang="en-US" dirty="0">
                <a:latin typeface="Times New Roman" pitchFamily="18" charset="0"/>
                <a:cs typeface="Times New Roman" pitchFamily="18" charset="0"/>
              </a:rPr>
              <a:t>Multiple processors operating simultaneously </a:t>
            </a:r>
          </a:p>
          <a:p>
            <a:pPr algn="just">
              <a:lnSpc>
                <a:spcPct val="100000"/>
              </a:lnSpc>
              <a:spcBef>
                <a:spcPts val="0"/>
              </a:spcBef>
              <a:buFont typeface="Wingdings" pitchFamily="2" charset="2"/>
              <a:buChar char="§"/>
              <a:defRPr/>
            </a:pPr>
            <a:r>
              <a:rPr lang="en-US" dirty="0">
                <a:latin typeface="Times New Roman" pitchFamily="18" charset="0"/>
                <a:cs typeface="Times New Roman" pitchFamily="18" charset="0"/>
              </a:rPr>
              <a:t>Designed to be very fast</a:t>
            </a:r>
          </a:p>
          <a:p>
            <a:pPr algn="just">
              <a:lnSpc>
                <a:spcPct val="100000"/>
              </a:lnSpc>
              <a:spcBef>
                <a:spcPts val="0"/>
              </a:spcBef>
              <a:buFont typeface="Wingdings" pitchFamily="2" charset="2"/>
              <a:buChar char="§"/>
              <a:defRPr/>
            </a:pPr>
            <a:r>
              <a:rPr lang="en-US" dirty="0">
                <a:latin typeface="Times New Roman" pitchFamily="18" charset="0"/>
                <a:cs typeface="Times New Roman" pitchFamily="18" charset="0"/>
              </a:rPr>
              <a:t>Contain thousands of CPUs for parallel computations  </a:t>
            </a:r>
            <a:endParaRPr lang="en-US" dirty="0" smtClean="0">
              <a:latin typeface="Times New Roman" pitchFamily="18" charset="0"/>
              <a:cs typeface="Times New Roman" pitchFamily="18" charset="0"/>
            </a:endParaRPr>
          </a:p>
          <a:p>
            <a:pPr algn="just">
              <a:lnSpc>
                <a:spcPct val="100000"/>
              </a:lnSpc>
              <a:spcBef>
                <a:spcPts val="0"/>
              </a:spcBef>
              <a:buFont typeface="Wingdings" pitchFamily="2" charset="2"/>
              <a:buChar char="§"/>
              <a:defRPr/>
            </a:pPr>
            <a:r>
              <a:rPr lang="en-US" dirty="0" smtClean="0">
                <a:latin typeface="Times New Roman" pitchFamily="18" charset="0"/>
                <a:cs typeface="Times New Roman" pitchFamily="18" charset="0"/>
              </a:rPr>
              <a:t>Can </a:t>
            </a:r>
            <a:r>
              <a:rPr lang="en-US" dirty="0">
                <a:latin typeface="Times New Roman" pitchFamily="18" charset="0"/>
                <a:cs typeface="Times New Roman" pitchFamily="18" charset="0"/>
              </a:rPr>
              <a:t>handle very large amounts of data </a:t>
            </a:r>
          </a:p>
        </p:txBody>
      </p:sp>
    </p:spTree>
    <p:extLst>
      <p:ext uri="{BB962C8B-B14F-4D97-AF65-F5344CB8AC3E}">
        <p14:creationId xmlns:p14="http://schemas.microsoft.com/office/powerpoint/2010/main" val="122321800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749143"/>
          </a:xfrm>
        </p:spPr>
        <p:txBody>
          <a:bodyPr>
            <a:noAutofit/>
          </a:bodyPr>
          <a:lstStyle/>
          <a:p>
            <a:pPr algn="just">
              <a:lnSpc>
                <a:spcPct val="100000"/>
              </a:lnSpc>
              <a:spcBef>
                <a:spcPts val="0"/>
              </a:spcBef>
              <a:buFont typeface="Wingdings" panose="05000000000000000000" pitchFamily="2" charset="2"/>
              <a:buChar char="§"/>
              <a:defRPr/>
            </a:pPr>
            <a:r>
              <a:rPr lang="en-US" dirty="0">
                <a:latin typeface="Times New Roman" pitchFamily="18" charset="0"/>
                <a:cs typeface="Times New Roman" pitchFamily="18" charset="0"/>
              </a:rPr>
              <a:t>The supercomputers of today largely own their fantastic speed of processing to the development of three very important concepts in computer architecture: </a:t>
            </a:r>
          </a:p>
          <a:p>
            <a:pPr algn="just">
              <a:lnSpc>
                <a:spcPct val="100000"/>
              </a:lnSpc>
              <a:spcBef>
                <a:spcPts val="0"/>
              </a:spcBef>
              <a:buFont typeface="Wingdings" panose="05000000000000000000" pitchFamily="2" charset="2"/>
              <a:buChar char="ü"/>
              <a:defRPr/>
            </a:pPr>
            <a:r>
              <a:rPr lang="en-US" dirty="0">
                <a:latin typeface="Times New Roman" pitchFamily="18" charset="0"/>
                <a:cs typeface="Times New Roman" pitchFamily="18" charset="0"/>
              </a:rPr>
              <a:t>Pipelining </a:t>
            </a:r>
          </a:p>
          <a:p>
            <a:pPr algn="just">
              <a:lnSpc>
                <a:spcPct val="100000"/>
              </a:lnSpc>
              <a:spcBef>
                <a:spcPts val="0"/>
              </a:spcBef>
              <a:buFont typeface="Wingdings" panose="05000000000000000000" pitchFamily="2" charset="2"/>
              <a:buChar char="ü"/>
              <a:defRPr/>
            </a:pPr>
            <a:r>
              <a:rPr lang="en-US" dirty="0">
                <a:latin typeface="Times New Roman" pitchFamily="18" charset="0"/>
                <a:cs typeface="Times New Roman" pitchFamily="18" charset="0"/>
              </a:rPr>
              <a:t>Vector processing </a:t>
            </a:r>
          </a:p>
          <a:p>
            <a:pPr algn="just">
              <a:lnSpc>
                <a:spcPct val="100000"/>
              </a:lnSpc>
              <a:spcBef>
                <a:spcPts val="0"/>
              </a:spcBef>
              <a:buFont typeface="Wingdings" panose="05000000000000000000" pitchFamily="2" charset="2"/>
              <a:buChar char="ü"/>
              <a:defRPr/>
            </a:pPr>
            <a:r>
              <a:rPr lang="en-US" dirty="0">
                <a:latin typeface="Times New Roman" pitchFamily="18" charset="0"/>
                <a:cs typeface="Times New Roman" pitchFamily="18" charset="0"/>
              </a:rPr>
              <a:t>Parallel processing </a:t>
            </a:r>
          </a:p>
          <a:p>
            <a:pPr algn="just">
              <a:lnSpc>
                <a:spcPct val="100000"/>
              </a:lnSpc>
              <a:spcBef>
                <a:spcPts val="0"/>
              </a:spcBef>
              <a:buFont typeface="Wingdings" pitchFamily="2" charset="2"/>
              <a:buChar char="Ø"/>
              <a:defRPr/>
            </a:pPr>
            <a:r>
              <a:rPr lang="en-US" b="1" dirty="0">
                <a:solidFill>
                  <a:srgbClr val="0000CC"/>
                </a:solidFill>
                <a:effectLst>
                  <a:outerShdw blurRad="38100" dist="38100" dir="2700000" algn="tl">
                    <a:srgbClr val="C0C0C0"/>
                  </a:outerShdw>
                </a:effectLst>
                <a:latin typeface="Times New Roman" pitchFamily="18" charset="0"/>
                <a:cs typeface="Times New Roman" pitchFamily="18" charset="0"/>
              </a:rPr>
              <a:t>Application of super computers</a:t>
            </a:r>
            <a:r>
              <a:rPr lang="en-US" dirty="0">
                <a:latin typeface="Times New Roman" pitchFamily="18" charset="0"/>
                <a:cs typeface="Times New Roman" pitchFamily="18" charset="0"/>
              </a:rPr>
              <a:t> </a:t>
            </a:r>
          </a:p>
          <a:p>
            <a:pPr algn="just">
              <a:lnSpc>
                <a:spcPct val="100000"/>
              </a:lnSpc>
              <a:spcBef>
                <a:spcPts val="0"/>
              </a:spcBef>
              <a:buFont typeface="Wingdings" pitchFamily="2" charset="2"/>
              <a:buChar char="Ø"/>
              <a:defRPr/>
            </a:pPr>
            <a:r>
              <a:rPr lang="en-US" dirty="0">
                <a:latin typeface="Times New Roman" pitchFamily="18" charset="0"/>
                <a:cs typeface="Times New Roman" pitchFamily="18" charset="0"/>
              </a:rPr>
              <a:t>Super computers are used to perform lengthy and complex calculations. </a:t>
            </a:r>
            <a:r>
              <a:rPr lang="en-US" dirty="0" smtClean="0">
                <a:latin typeface="Times New Roman" pitchFamily="18" charset="0"/>
                <a:cs typeface="Times New Roman" pitchFamily="18" charset="0"/>
              </a:rPr>
              <a:t>Scientists </a:t>
            </a:r>
            <a:r>
              <a:rPr lang="en-US" dirty="0">
                <a:latin typeface="Times New Roman" pitchFamily="18" charset="0"/>
                <a:cs typeface="Times New Roman" pitchFamily="18" charset="0"/>
              </a:rPr>
              <a:t>use them in: </a:t>
            </a:r>
          </a:p>
          <a:p>
            <a:pPr algn="just">
              <a:lnSpc>
                <a:spcPct val="100000"/>
              </a:lnSpc>
              <a:spcBef>
                <a:spcPts val="0"/>
              </a:spcBef>
              <a:buFont typeface="Wingdings" pitchFamily="2" charset="2"/>
              <a:buChar char="§"/>
              <a:defRPr/>
            </a:pPr>
            <a:r>
              <a:rPr lang="en-US" dirty="0">
                <a:latin typeface="Times New Roman" pitchFamily="18" charset="0"/>
                <a:cs typeface="Times New Roman" pitchFamily="18" charset="0"/>
              </a:rPr>
              <a:t>Weather forecasting </a:t>
            </a:r>
          </a:p>
          <a:p>
            <a:pPr algn="just">
              <a:lnSpc>
                <a:spcPct val="100000"/>
              </a:lnSpc>
              <a:spcBef>
                <a:spcPts val="0"/>
              </a:spcBef>
              <a:buFont typeface="Wingdings" pitchFamily="2" charset="2"/>
              <a:buChar char="§"/>
              <a:defRPr/>
            </a:pPr>
            <a:r>
              <a:rPr lang="en-US" dirty="0">
                <a:latin typeface="Times New Roman" pitchFamily="18" charset="0"/>
                <a:cs typeface="Times New Roman" pitchFamily="18" charset="0"/>
              </a:rPr>
              <a:t>Oil exploration </a:t>
            </a:r>
          </a:p>
          <a:p>
            <a:pPr algn="just">
              <a:lnSpc>
                <a:spcPct val="100000"/>
              </a:lnSpc>
              <a:spcBef>
                <a:spcPts val="0"/>
              </a:spcBef>
              <a:buFont typeface="Wingdings" pitchFamily="2" charset="2"/>
              <a:buChar char="§"/>
              <a:defRPr/>
            </a:pPr>
            <a:r>
              <a:rPr lang="en-US" dirty="0">
                <a:latin typeface="Times New Roman" pitchFamily="18" charset="0"/>
                <a:cs typeface="Times New Roman" pitchFamily="18" charset="0"/>
              </a:rPr>
              <a:t>Energy conservation </a:t>
            </a:r>
          </a:p>
          <a:p>
            <a:pPr algn="just">
              <a:lnSpc>
                <a:spcPct val="100000"/>
              </a:lnSpc>
              <a:spcBef>
                <a:spcPts val="0"/>
              </a:spcBef>
              <a:buFont typeface="Wingdings" pitchFamily="2" charset="2"/>
              <a:buChar char="§"/>
              <a:defRPr/>
            </a:pPr>
            <a:r>
              <a:rPr lang="en-US" dirty="0">
                <a:latin typeface="Times New Roman" pitchFamily="18" charset="0"/>
                <a:cs typeface="Times New Roman" pitchFamily="18" charset="0"/>
              </a:rPr>
              <a:t>Seismology </a:t>
            </a:r>
          </a:p>
          <a:p>
            <a:pPr algn="just">
              <a:lnSpc>
                <a:spcPct val="100000"/>
              </a:lnSpc>
              <a:spcBef>
                <a:spcPts val="0"/>
              </a:spcBef>
              <a:buFont typeface="Wingdings" pitchFamily="2" charset="2"/>
              <a:buChar char="§"/>
              <a:defRPr/>
            </a:pPr>
            <a:r>
              <a:rPr lang="en-US" dirty="0">
                <a:latin typeface="Times New Roman" pitchFamily="18" charset="0"/>
                <a:cs typeface="Times New Roman" pitchFamily="18" charset="0"/>
              </a:rPr>
              <a:t>Nuclear reactor safely analysis and </a:t>
            </a:r>
          </a:p>
          <a:p>
            <a:pPr algn="just">
              <a:lnSpc>
                <a:spcPct val="100000"/>
              </a:lnSpc>
              <a:spcBef>
                <a:spcPts val="0"/>
              </a:spcBef>
              <a:buFont typeface="Wingdings" pitchFamily="2" charset="2"/>
              <a:buChar char="§"/>
              <a:defRPr/>
            </a:pPr>
            <a:r>
              <a:rPr lang="en-US" dirty="0">
                <a:latin typeface="Times New Roman" pitchFamily="18" charset="0"/>
                <a:cs typeface="Times New Roman" pitchFamily="18" charset="0"/>
              </a:rPr>
              <a:t>Cryptography </a:t>
            </a:r>
          </a:p>
          <a:p>
            <a:pPr algn="just">
              <a:lnSpc>
                <a:spcPct val="100000"/>
              </a:lnSpc>
              <a:spcBef>
                <a:spcPts val="0"/>
              </a:spcBef>
              <a:buFont typeface="Wingdings" pitchFamily="2" charset="2"/>
              <a:buChar char="Ø"/>
              <a:defRPr/>
            </a:pPr>
            <a:r>
              <a:rPr lang="en-US" dirty="0">
                <a:latin typeface="Times New Roman" pitchFamily="18" charset="0"/>
                <a:cs typeface="Times New Roman" pitchFamily="18" charset="0"/>
              </a:rPr>
              <a:t>In addition, super computers are used for simulations in nuclear energy research and for stress tests in automotive and aircraft design. </a:t>
            </a:r>
          </a:p>
        </p:txBody>
      </p:sp>
    </p:spTree>
    <p:extLst>
      <p:ext uri="{BB962C8B-B14F-4D97-AF65-F5344CB8AC3E}">
        <p14:creationId xmlns:p14="http://schemas.microsoft.com/office/powerpoint/2010/main" val="3573050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88794444"/>
              </p:ext>
            </p:extLst>
          </p:nvPr>
        </p:nvGraphicFramePr>
        <p:xfrm>
          <a:off x="0" y="0"/>
          <a:ext cx="12192000" cy="7071360"/>
        </p:xfrm>
        <a:graphic>
          <a:graphicData uri="http://schemas.openxmlformats.org/drawingml/2006/table">
            <a:tbl>
              <a:tblPr firstRow="1" bandRow="1">
                <a:tableStyleId>{5C22544A-7EE6-4342-B048-85BDC9FD1C3A}</a:tableStyleId>
              </a:tblPr>
              <a:tblGrid>
                <a:gridCol w="756745">
                  <a:extLst>
                    <a:ext uri="{9D8B030D-6E8A-4147-A177-3AD203B41FA5}">
                      <a16:colId xmlns:a16="http://schemas.microsoft.com/office/drawing/2014/main" val="51308462"/>
                    </a:ext>
                  </a:extLst>
                </a:gridCol>
                <a:gridCol w="11435255">
                  <a:extLst>
                    <a:ext uri="{9D8B030D-6E8A-4147-A177-3AD203B41FA5}">
                      <a16:colId xmlns:a16="http://schemas.microsoft.com/office/drawing/2014/main" val="3599946503"/>
                    </a:ext>
                  </a:extLst>
                </a:gridCol>
              </a:tblGrid>
              <a:tr h="159657">
                <a:tc>
                  <a:txBody>
                    <a:bodyPr/>
                    <a:lstStyle/>
                    <a:p>
                      <a:pPr marL="2917825" indent="-2917825" algn="just"/>
                      <a:endParaRPr lang="en-US" sz="3600" b="0" dirty="0">
                        <a:latin typeface="Times New Roman" panose="02020603050405020304" pitchFamily="18" charset="0"/>
                        <a:cs typeface="Times New Roman" panose="02020603050405020304" pitchFamily="18" charset="0"/>
                      </a:endParaRPr>
                    </a:p>
                  </a:txBody>
                  <a:tcPr/>
                </a:tc>
                <a:tc>
                  <a:txBody>
                    <a:bodyPr/>
                    <a:lstStyle/>
                    <a:p>
                      <a:pPr marL="0" lvl="1" indent="0">
                        <a:buFont typeface="Wingdings" panose="05000000000000000000" pitchFamily="2" charset="2"/>
                        <a:buNone/>
                      </a:pPr>
                      <a:endParaRPr lang="en-US" sz="3200" b="0" dirty="0" smtClean="0">
                        <a:solidFill>
                          <a:srgbClr val="FF0000"/>
                        </a:solidFill>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27550433"/>
                  </a:ext>
                </a:extLst>
              </a:tr>
              <a:tr h="1090506">
                <a:tc>
                  <a:txBody>
                    <a:bodyPr/>
                    <a:lstStyle/>
                    <a:p>
                      <a:pPr marL="2917825" indent="-2917825" algn="just"/>
                      <a:endParaRPr lang="en-US" sz="3600" b="0" dirty="0">
                        <a:latin typeface="Times New Roman" panose="02020603050405020304" pitchFamily="18" charset="0"/>
                        <a:cs typeface="Times New Roman" panose="02020603050405020304" pitchFamily="18" charset="0"/>
                      </a:endParaRPr>
                    </a:p>
                  </a:txBody>
                  <a:tcPr/>
                </a:tc>
                <a:tc>
                  <a:txBody>
                    <a:bodyPr/>
                    <a:lstStyle/>
                    <a:p>
                      <a:pPr lvl="0" algn="just"/>
                      <a:r>
                        <a:rPr lang="en-US" sz="2400" b="1" dirty="0" smtClean="0">
                          <a:solidFill>
                            <a:srgbClr val="FF0000"/>
                          </a:solidFill>
                          <a:effectLst/>
                          <a:latin typeface="Times New Roman" panose="02020603050405020304" pitchFamily="18" charset="0"/>
                          <a:cs typeface="Times New Roman" panose="02020603050405020304" pitchFamily="18" charset="0"/>
                        </a:rPr>
                        <a:t>UNIT FOUR: INTRODUCTION TO COMP. PROG. AND ALGORITHMS</a:t>
                      </a:r>
                    </a:p>
                    <a:p>
                      <a:pPr lvl="1" algn="just"/>
                      <a:r>
                        <a:rPr lang="en-US" sz="2600" dirty="0" smtClean="0">
                          <a:effectLst/>
                          <a:latin typeface="Times New Roman" panose="02020603050405020304" pitchFamily="18" charset="0"/>
                          <a:cs typeface="Times New Roman" panose="02020603050405020304" pitchFamily="18" charset="0"/>
                        </a:rPr>
                        <a:t>4.1</a:t>
                      </a:r>
                      <a:r>
                        <a:rPr lang="en-US" sz="2600" baseline="0" dirty="0" smtClean="0">
                          <a:effectLst/>
                          <a:latin typeface="Times New Roman" panose="02020603050405020304" pitchFamily="18" charset="0"/>
                          <a:cs typeface="Times New Roman" panose="02020603050405020304" pitchFamily="18" charset="0"/>
                        </a:rPr>
                        <a:t> </a:t>
                      </a:r>
                      <a:r>
                        <a:rPr lang="en-US" sz="2600" dirty="0" smtClean="0">
                          <a:effectLst/>
                          <a:latin typeface="Times New Roman" panose="02020603050405020304" pitchFamily="18" charset="0"/>
                          <a:cs typeface="Times New Roman" panose="02020603050405020304" pitchFamily="18" charset="0"/>
                        </a:rPr>
                        <a:t>What is computer programming </a:t>
                      </a:r>
                      <a:endParaRPr lang="en-GB" sz="2600" dirty="0" smtClean="0">
                        <a:effectLst/>
                        <a:latin typeface="Times New Roman" panose="02020603050405020304" pitchFamily="18" charset="0"/>
                        <a:cs typeface="Times New Roman" panose="02020603050405020304" pitchFamily="18" charset="0"/>
                      </a:endParaRPr>
                    </a:p>
                    <a:p>
                      <a:pPr lvl="1" algn="just"/>
                      <a:r>
                        <a:rPr lang="en-US" sz="2600" dirty="0" smtClean="0">
                          <a:effectLst/>
                          <a:latin typeface="Times New Roman" panose="02020603050405020304" pitchFamily="18" charset="0"/>
                          <a:cs typeface="Times New Roman" panose="02020603050405020304" pitchFamily="18" charset="0"/>
                        </a:rPr>
                        <a:t>4.2 Reasons to study programming </a:t>
                      </a:r>
                      <a:endParaRPr lang="en-GB" sz="2600" dirty="0" smtClean="0">
                        <a:effectLst/>
                        <a:latin typeface="Times New Roman" panose="02020603050405020304" pitchFamily="18" charset="0"/>
                        <a:cs typeface="Times New Roman" panose="02020603050405020304" pitchFamily="18" charset="0"/>
                      </a:endParaRPr>
                    </a:p>
                    <a:p>
                      <a:pPr lvl="1" algn="just"/>
                      <a:r>
                        <a:rPr lang="en-US" sz="2600" dirty="0" smtClean="0">
                          <a:effectLst/>
                          <a:latin typeface="Times New Roman" panose="02020603050405020304" pitchFamily="18" charset="0"/>
                          <a:cs typeface="Times New Roman" panose="02020603050405020304" pitchFamily="18" charset="0"/>
                        </a:rPr>
                        <a:t>4.3 Types and usage of computer languages </a:t>
                      </a:r>
                      <a:endParaRPr lang="en-GB" sz="2600" dirty="0" smtClean="0">
                        <a:effectLst/>
                        <a:latin typeface="Times New Roman" panose="02020603050405020304" pitchFamily="18" charset="0"/>
                        <a:cs typeface="Times New Roman" panose="02020603050405020304" pitchFamily="18" charset="0"/>
                      </a:endParaRPr>
                    </a:p>
                    <a:p>
                      <a:pPr lvl="1" algn="just"/>
                      <a:r>
                        <a:rPr lang="en-US" sz="2600" dirty="0" smtClean="0">
                          <a:effectLst/>
                          <a:latin typeface="Times New Roman" panose="02020603050405020304" pitchFamily="18" charset="0"/>
                          <a:cs typeface="Times New Roman" panose="02020603050405020304" pitchFamily="18" charset="0"/>
                        </a:rPr>
                        <a:t>4.4 Programming paradigms</a:t>
                      </a:r>
                      <a:endParaRPr lang="en-GB" sz="2600" dirty="0" smtClean="0">
                        <a:effectLst/>
                        <a:latin typeface="Times New Roman" panose="02020603050405020304" pitchFamily="18" charset="0"/>
                        <a:cs typeface="Times New Roman" panose="02020603050405020304" pitchFamily="18" charset="0"/>
                      </a:endParaRPr>
                    </a:p>
                    <a:p>
                      <a:pPr marL="1200150" lvl="2" indent="-285750" algn="just">
                        <a:buFont typeface="Wingdings" panose="05000000000000000000" pitchFamily="2" charset="2"/>
                        <a:buChar char="§"/>
                      </a:pPr>
                      <a:r>
                        <a:rPr lang="en-US" sz="2600" kern="1200" dirty="0" smtClean="0">
                          <a:solidFill>
                            <a:schemeClr val="dk1"/>
                          </a:solidFill>
                          <a:effectLst/>
                          <a:latin typeface="Times New Roman" panose="02020603050405020304" pitchFamily="18" charset="0"/>
                          <a:ea typeface="+mn-ea"/>
                          <a:cs typeface="Times New Roman" panose="02020603050405020304" pitchFamily="18" charset="0"/>
                        </a:rPr>
                        <a:t>Procedural programming</a:t>
                      </a:r>
                      <a:endParaRPr lang="en-GB" sz="26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1200150" lvl="2" indent="-285750" algn="just">
                        <a:buFont typeface="Wingdings" panose="05000000000000000000" pitchFamily="2" charset="2"/>
                        <a:buChar char="§"/>
                      </a:pPr>
                      <a:r>
                        <a:rPr lang="en-US" sz="2600" kern="1200" dirty="0" smtClean="0">
                          <a:solidFill>
                            <a:schemeClr val="dk1"/>
                          </a:solidFill>
                          <a:effectLst/>
                          <a:latin typeface="Times New Roman" panose="02020603050405020304" pitchFamily="18" charset="0"/>
                          <a:ea typeface="+mn-ea"/>
                          <a:cs typeface="Times New Roman" panose="02020603050405020304" pitchFamily="18" charset="0"/>
                        </a:rPr>
                        <a:t>Functional programming</a:t>
                      </a:r>
                      <a:endParaRPr lang="en-GB" sz="26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1200150" lvl="2" indent="-285750" algn="just">
                        <a:buFont typeface="Wingdings" panose="05000000000000000000" pitchFamily="2" charset="2"/>
                        <a:buChar char="§"/>
                      </a:pPr>
                      <a:r>
                        <a:rPr lang="en-US" sz="2600" kern="1200" dirty="0" smtClean="0">
                          <a:solidFill>
                            <a:schemeClr val="dk1"/>
                          </a:solidFill>
                          <a:effectLst/>
                          <a:latin typeface="Times New Roman" panose="02020603050405020304" pitchFamily="18" charset="0"/>
                          <a:ea typeface="+mn-ea"/>
                          <a:cs typeface="Times New Roman" panose="02020603050405020304" pitchFamily="18" charset="0"/>
                        </a:rPr>
                        <a:t>Object-oriented Programming</a:t>
                      </a:r>
                      <a:endParaRPr lang="en-GB" sz="2600" kern="1200" dirty="0" smtClean="0">
                        <a:solidFill>
                          <a:schemeClr val="dk1"/>
                        </a:solidFill>
                        <a:effectLst/>
                        <a:latin typeface="Times New Roman" panose="02020603050405020304" pitchFamily="18" charset="0"/>
                        <a:ea typeface="+mn-ea"/>
                        <a:cs typeface="Times New Roman" panose="02020603050405020304" pitchFamily="18" charset="0"/>
                      </a:endParaRPr>
                    </a:p>
                    <a:p>
                      <a:pPr lvl="1" algn="just"/>
                      <a:r>
                        <a:rPr lang="en-US" sz="2600" dirty="0" smtClean="0">
                          <a:effectLst/>
                          <a:latin typeface="Times New Roman" panose="02020603050405020304" pitchFamily="18" charset="0"/>
                          <a:cs typeface="Times New Roman" panose="02020603050405020304" pitchFamily="18" charset="0"/>
                        </a:rPr>
                        <a:t>4.5 Algorithm representation and Data structure</a:t>
                      </a:r>
                      <a:endParaRPr lang="en-GB" sz="2600" dirty="0" smtClean="0">
                        <a:effectLst/>
                        <a:latin typeface="Times New Roman" panose="02020603050405020304" pitchFamily="18" charset="0"/>
                        <a:cs typeface="Times New Roman" panose="02020603050405020304" pitchFamily="18" charset="0"/>
                      </a:endParaRPr>
                    </a:p>
                    <a:p>
                      <a:pPr marL="1200150" lvl="2" indent="-285750" algn="just">
                        <a:buFont typeface="Wingdings" panose="05000000000000000000" pitchFamily="2" charset="2"/>
                        <a:buChar char="§"/>
                      </a:pPr>
                      <a:r>
                        <a:rPr lang="en-US" sz="2600" kern="1200" dirty="0" smtClean="0">
                          <a:solidFill>
                            <a:schemeClr val="dk1"/>
                          </a:solidFill>
                          <a:effectLst/>
                          <a:latin typeface="Times New Roman" panose="02020603050405020304" pitchFamily="18" charset="0"/>
                          <a:ea typeface="+mn-ea"/>
                          <a:cs typeface="Times New Roman" panose="02020603050405020304" pitchFamily="18" charset="0"/>
                        </a:rPr>
                        <a:t>Introduction to flow chart and pseudo code </a:t>
                      </a:r>
                      <a:endParaRPr lang="en-GB" sz="26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1200150" lvl="2" indent="-285750" algn="just">
                        <a:buFont typeface="Wingdings" panose="05000000000000000000" pitchFamily="2" charset="2"/>
                        <a:buChar char="§"/>
                      </a:pPr>
                      <a:r>
                        <a:rPr lang="en-US" sz="2600" kern="1200" dirty="0" smtClean="0">
                          <a:solidFill>
                            <a:schemeClr val="dk1"/>
                          </a:solidFill>
                          <a:effectLst/>
                          <a:latin typeface="Times New Roman" panose="02020603050405020304" pitchFamily="18" charset="0"/>
                          <a:ea typeface="+mn-ea"/>
                          <a:cs typeface="Times New Roman" panose="02020603050405020304" pitchFamily="18" charset="0"/>
                        </a:rPr>
                        <a:t>How to write a pseudo code and draw a flow chart for a given algorithm</a:t>
                      </a:r>
                      <a:endParaRPr lang="en-GB" sz="26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1200150" lvl="2" indent="-285750" algn="just">
                        <a:buFont typeface="Wingdings" panose="05000000000000000000" pitchFamily="2" charset="2"/>
                        <a:buChar char="§"/>
                      </a:pPr>
                      <a:r>
                        <a:rPr lang="en-US" sz="2600" kern="1200" dirty="0" smtClean="0">
                          <a:solidFill>
                            <a:schemeClr val="dk1"/>
                          </a:solidFill>
                          <a:effectLst/>
                          <a:latin typeface="Times New Roman" panose="02020603050405020304" pitchFamily="18" charset="0"/>
                          <a:ea typeface="+mn-ea"/>
                          <a:cs typeface="Times New Roman" panose="02020603050405020304" pitchFamily="18" charset="0"/>
                        </a:rPr>
                        <a:t>Translating algorithms to programming languages</a:t>
                      </a:r>
                      <a:endParaRPr lang="en-GB" sz="26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1200150" lvl="2" indent="-285750" algn="just">
                        <a:buFont typeface="Wingdings" panose="05000000000000000000" pitchFamily="2" charset="2"/>
                        <a:buChar char="§"/>
                      </a:pPr>
                      <a:r>
                        <a:rPr lang="en-US" sz="2600" kern="1200" dirty="0" smtClean="0">
                          <a:solidFill>
                            <a:schemeClr val="dk1"/>
                          </a:solidFill>
                          <a:effectLst/>
                          <a:latin typeface="Times New Roman" panose="02020603050405020304" pitchFamily="18" charset="0"/>
                          <a:ea typeface="+mn-ea"/>
                          <a:cs typeface="Times New Roman" panose="02020603050405020304" pitchFamily="18" charset="0"/>
                        </a:rPr>
                        <a:t>Definition of data structures</a:t>
                      </a:r>
                      <a:endParaRPr lang="en-GB" sz="26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1200150" lvl="2" indent="-285750" algn="just">
                        <a:buFont typeface="Wingdings" panose="05000000000000000000" pitchFamily="2" charset="2"/>
                        <a:buChar char="§"/>
                      </a:pPr>
                      <a:r>
                        <a:rPr lang="en-US" sz="2600" kern="1200" dirty="0" smtClean="0">
                          <a:solidFill>
                            <a:schemeClr val="dk1"/>
                          </a:solidFill>
                          <a:effectLst/>
                          <a:latin typeface="Times New Roman" panose="02020603050405020304" pitchFamily="18" charset="0"/>
                          <a:ea typeface="+mn-ea"/>
                          <a:cs typeface="Times New Roman" panose="02020603050405020304" pitchFamily="18" charset="0"/>
                        </a:rPr>
                        <a:t>Role of data structures in writing programs</a:t>
                      </a:r>
                      <a:endParaRPr lang="en-GB" sz="26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1200150" lvl="2" indent="-285750" algn="just">
                        <a:buFont typeface="Wingdings" panose="05000000000000000000" pitchFamily="2" charset="2"/>
                        <a:buChar char="§"/>
                      </a:pPr>
                      <a:r>
                        <a:rPr lang="en-US" sz="2600" kern="1200" dirty="0" smtClean="0">
                          <a:solidFill>
                            <a:schemeClr val="dk1"/>
                          </a:solidFill>
                          <a:effectLst/>
                          <a:latin typeface="Times New Roman" panose="02020603050405020304" pitchFamily="18" charset="0"/>
                          <a:ea typeface="+mn-ea"/>
                          <a:cs typeface="Times New Roman" panose="02020603050405020304" pitchFamily="18" charset="0"/>
                        </a:rPr>
                        <a:t>Algorithms Vs Data Structure</a:t>
                      </a:r>
                      <a:endParaRPr lang="en-GB" sz="260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457200" lvl="0" indent="-457200">
                        <a:buFont typeface="Wingdings" panose="05000000000000000000" pitchFamily="2" charset="2"/>
                        <a:buChar char="§"/>
                      </a:pPr>
                      <a:endParaRPr lang="en-US" sz="2800" b="1" dirty="0" smtClean="0">
                        <a:solidFill>
                          <a:srgbClr val="FF0000"/>
                        </a:solidFill>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31165012"/>
                  </a:ext>
                </a:extLst>
              </a:tr>
            </a:tbl>
          </a:graphicData>
        </a:graphic>
      </p:graphicFrame>
      <p:sp>
        <p:nvSpPr>
          <p:cNvPr id="3" name="Slide Number Placeholder 2"/>
          <p:cNvSpPr>
            <a:spLocks noGrp="1"/>
          </p:cNvSpPr>
          <p:nvPr>
            <p:ph type="sldNum" sz="quarter" idx="12"/>
          </p:nvPr>
        </p:nvSpPr>
        <p:spPr/>
        <p:txBody>
          <a:bodyPr/>
          <a:lstStyle/>
          <a:p>
            <a:fld id="{C0D7690D-E1B4-4256-AE84-1A1980F77980}" type="slidenum">
              <a:rPr lang="en-US" smtClean="0"/>
              <a:t>9</a:t>
            </a:fld>
            <a:endParaRPr lang="en-US"/>
          </a:p>
        </p:txBody>
      </p:sp>
    </p:spTree>
    <p:extLst>
      <p:ext uri="{BB962C8B-B14F-4D97-AF65-F5344CB8AC3E}">
        <p14:creationId xmlns:p14="http://schemas.microsoft.com/office/powerpoint/2010/main" val="385602002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9D4656C-B97B-4541-8B51-C7F731C48D16}" type="slidenum">
              <a:rPr lang="en-US" altLang="en-US" sz="1200">
                <a:solidFill>
                  <a:srgbClr val="898989"/>
                </a:solidFill>
              </a:rPr>
              <a:pPr>
                <a:spcBef>
                  <a:spcPct val="0"/>
                </a:spcBef>
                <a:buFontTx/>
                <a:buNone/>
              </a:pPr>
              <a:t>90</a:t>
            </a:fld>
            <a:endParaRPr lang="en-US" altLang="en-US" sz="1200">
              <a:solidFill>
                <a:srgbClr val="898989"/>
              </a:solidFill>
            </a:endParaRPr>
          </a:p>
        </p:txBody>
      </p:sp>
      <p:sp>
        <p:nvSpPr>
          <p:cNvPr id="162819" name="Rectangle 3"/>
          <p:cNvSpPr>
            <a:spLocks noGrp="1" noChangeArrowheads="1"/>
          </p:cNvSpPr>
          <p:nvPr>
            <p:ph type="body" idx="1"/>
          </p:nvPr>
        </p:nvSpPr>
        <p:spPr>
          <a:xfrm>
            <a:off x="0" y="-1"/>
            <a:ext cx="12192000" cy="6966857"/>
          </a:xfrm>
        </p:spPr>
        <p:txBody>
          <a:bodyPr rtlCol="0">
            <a:normAutofit/>
          </a:bodyPr>
          <a:lstStyle/>
          <a:p>
            <a:pPr algn="just">
              <a:lnSpc>
                <a:spcPct val="100000"/>
              </a:lnSpc>
              <a:spcBef>
                <a:spcPts val="0"/>
              </a:spcBef>
              <a:buFont typeface="Wingdings" pitchFamily="2" charset="2"/>
              <a:buChar char="Ø"/>
              <a:defRPr/>
            </a:pPr>
            <a:r>
              <a:rPr lang="en-US" sz="3200" dirty="0">
                <a:latin typeface="Times New Roman" pitchFamily="18" charset="0"/>
                <a:cs typeface="Times New Roman" pitchFamily="18" charset="0"/>
              </a:rPr>
              <a:t>Other applications are</a:t>
            </a:r>
            <a:r>
              <a:rPr lang="en-US" sz="4000" dirty="0">
                <a:latin typeface="Times New Roman" pitchFamily="18" charset="0"/>
                <a:cs typeface="Times New Roman" pitchFamily="18" charset="0"/>
              </a:rPr>
              <a:t> </a:t>
            </a:r>
          </a:p>
          <a:p>
            <a:pPr lvl="1" algn="just">
              <a:lnSpc>
                <a:spcPct val="100000"/>
              </a:lnSpc>
              <a:spcBef>
                <a:spcPts val="0"/>
              </a:spcBef>
              <a:buFont typeface="Wingdings" pitchFamily="2" charset="2"/>
              <a:buChar char="§"/>
              <a:defRPr/>
            </a:pPr>
            <a:r>
              <a:rPr lang="en-US" sz="3200" dirty="0">
                <a:latin typeface="Times New Roman" pitchFamily="18" charset="0"/>
                <a:cs typeface="Times New Roman" pitchFamily="18" charset="0"/>
              </a:rPr>
              <a:t>Predictive scientific modeling in metrology and </a:t>
            </a:r>
            <a:r>
              <a:rPr lang="en-US" sz="3200" dirty="0" smtClean="0">
                <a:latin typeface="Times New Roman" pitchFamily="18" charset="0"/>
                <a:cs typeface="Times New Roman" pitchFamily="18" charset="0"/>
              </a:rPr>
              <a:t>astrophysics</a:t>
            </a:r>
            <a:endParaRPr lang="en-US" sz="3200" dirty="0">
              <a:latin typeface="Times New Roman" pitchFamily="18" charset="0"/>
              <a:cs typeface="Times New Roman" pitchFamily="18" charset="0"/>
            </a:endParaRPr>
          </a:p>
          <a:p>
            <a:pPr algn="just">
              <a:lnSpc>
                <a:spcPct val="100000"/>
              </a:lnSpc>
              <a:spcBef>
                <a:spcPts val="0"/>
              </a:spcBef>
              <a:buFont typeface="Wingdings" pitchFamily="2" charset="2"/>
              <a:buChar char="§"/>
              <a:defRPr/>
            </a:pPr>
            <a:r>
              <a:rPr lang="en-US" dirty="0" smtClean="0">
                <a:latin typeface="Times New Roman" pitchFamily="18" charset="0"/>
                <a:cs typeface="Times New Roman" pitchFamily="18" charset="0"/>
              </a:rPr>
              <a:t>Engineering </a:t>
            </a:r>
            <a:r>
              <a:rPr lang="en-US" dirty="0">
                <a:latin typeface="Times New Roman" pitchFamily="18" charset="0"/>
                <a:cs typeface="Times New Roman" pitchFamily="18" charset="0"/>
              </a:rPr>
              <a:t>design and automation (CAD/CAM) for a aerodynamics </a:t>
            </a:r>
          </a:p>
          <a:p>
            <a:pPr algn="just">
              <a:lnSpc>
                <a:spcPct val="100000"/>
              </a:lnSpc>
              <a:spcBef>
                <a:spcPts val="0"/>
              </a:spcBef>
              <a:buFont typeface="Wingdings" pitchFamily="2" charset="2"/>
              <a:buChar char="§"/>
              <a:defRPr/>
            </a:pPr>
            <a:r>
              <a:rPr lang="en-US" dirty="0">
                <a:latin typeface="Times New Roman" pitchFamily="18" charset="0"/>
                <a:cs typeface="Times New Roman" pitchFamily="18" charset="0"/>
              </a:rPr>
              <a:t>Aircraft designing </a:t>
            </a:r>
          </a:p>
          <a:p>
            <a:pPr algn="just">
              <a:lnSpc>
                <a:spcPct val="100000"/>
              </a:lnSpc>
              <a:spcBef>
                <a:spcPts val="0"/>
              </a:spcBef>
              <a:buFont typeface="Wingdings" pitchFamily="2" charset="2"/>
              <a:buChar char="§"/>
              <a:defRPr/>
            </a:pPr>
            <a:r>
              <a:rPr lang="en-US" dirty="0">
                <a:latin typeface="Times New Roman" pitchFamily="18" charset="0"/>
                <a:cs typeface="Times New Roman" pitchFamily="18" charset="0"/>
              </a:rPr>
              <a:t>Structural analysis and finite-element analysis </a:t>
            </a:r>
          </a:p>
          <a:p>
            <a:pPr algn="just">
              <a:lnSpc>
                <a:spcPct val="100000"/>
              </a:lnSpc>
              <a:spcBef>
                <a:spcPts val="0"/>
              </a:spcBef>
              <a:buFont typeface="Wingdings" pitchFamily="2" charset="2"/>
              <a:buChar char="§"/>
              <a:defRPr/>
            </a:pPr>
            <a:r>
              <a:rPr lang="en-US" dirty="0">
                <a:latin typeface="Times New Roman" pitchFamily="18" charset="0"/>
                <a:cs typeface="Times New Roman" pitchFamily="18" charset="0"/>
              </a:rPr>
              <a:t>Supercomputers are widely used in the military forces and in fundamental research </a:t>
            </a:r>
          </a:p>
          <a:p>
            <a:pPr algn="just">
              <a:lnSpc>
                <a:spcPct val="100000"/>
              </a:lnSpc>
              <a:spcBef>
                <a:spcPts val="0"/>
              </a:spcBef>
              <a:buFont typeface="Wingdings" pitchFamily="2" charset="2"/>
              <a:buChar char="§"/>
              <a:defRPr/>
            </a:pPr>
            <a:r>
              <a:rPr lang="en-US" dirty="0">
                <a:latin typeface="Times New Roman" pitchFamily="18" charset="0"/>
                <a:cs typeface="Times New Roman" pitchFamily="18" charset="0"/>
              </a:rPr>
              <a:t>Plasma research, quantum mechanics fluid dynamics, molecularly dynamics and crystal growth are highly dependent on them </a:t>
            </a:r>
          </a:p>
          <a:p>
            <a:pPr algn="just">
              <a:lnSpc>
                <a:spcPct val="100000"/>
              </a:lnSpc>
              <a:spcBef>
                <a:spcPts val="0"/>
              </a:spcBef>
              <a:buFont typeface="Wingdings" pitchFamily="2" charset="2"/>
              <a:buChar char="§"/>
              <a:defRPr/>
            </a:pPr>
            <a:r>
              <a:rPr lang="en-US" dirty="0">
                <a:latin typeface="Times New Roman" pitchFamily="18" charset="0"/>
                <a:cs typeface="Times New Roman" pitchFamily="18" charset="0"/>
              </a:rPr>
              <a:t>Genetic research, molecular biology, bioinformatics and protein research. </a:t>
            </a:r>
          </a:p>
          <a:p>
            <a:pPr algn="just">
              <a:lnSpc>
                <a:spcPct val="100000"/>
              </a:lnSpc>
              <a:spcBef>
                <a:spcPts val="0"/>
              </a:spcBef>
              <a:buFont typeface="Wingdings" pitchFamily="2" charset="2"/>
              <a:buChar char="§"/>
              <a:defRPr/>
            </a:pPr>
            <a:r>
              <a:rPr lang="en-US" dirty="0">
                <a:latin typeface="Times New Roman" pitchFamily="18" charset="0"/>
                <a:cs typeface="Times New Roman" pitchFamily="18" charset="0"/>
              </a:rPr>
              <a:t>Medical scientists use super computers to help develop modern diagnostics topographic scanners and other m</a:t>
            </a:r>
            <a:r>
              <a:rPr lang="en-US" dirty="0">
                <a:effectLst>
                  <a:outerShdw blurRad="38100" dist="38100" dir="2700000" algn="tl">
                    <a:srgbClr val="C0C0C0"/>
                  </a:outerShdw>
                </a:effectLst>
                <a:latin typeface="Times New Roman" pitchFamily="18" charset="0"/>
                <a:cs typeface="Times New Roman" pitchFamily="18" charset="0"/>
              </a:rPr>
              <a:t>edical technology</a:t>
            </a:r>
          </a:p>
          <a:p>
            <a:pPr algn="just">
              <a:lnSpc>
                <a:spcPct val="100000"/>
              </a:lnSpc>
              <a:spcBef>
                <a:spcPts val="0"/>
              </a:spcBef>
              <a:buFont typeface="Wingdings" pitchFamily="2" charset="2"/>
              <a:buChar char="§"/>
              <a:defRPr/>
            </a:pPr>
            <a:r>
              <a:rPr lang="en-US" dirty="0">
                <a:latin typeface="Times New Roman" pitchFamily="18" charset="0"/>
                <a:cs typeface="Times New Roman" pitchFamily="18" charset="0"/>
              </a:rPr>
              <a:t>Weather forecasting and analysis </a:t>
            </a:r>
          </a:p>
          <a:p>
            <a:pPr algn="just">
              <a:lnSpc>
                <a:spcPct val="100000"/>
              </a:lnSpc>
              <a:spcBef>
                <a:spcPts val="0"/>
              </a:spcBef>
              <a:buFont typeface="Wingdings" pitchFamily="2" charset="2"/>
              <a:buChar char="§"/>
              <a:defRPr/>
            </a:pPr>
            <a:r>
              <a:rPr lang="en-US" dirty="0">
                <a:latin typeface="Times New Roman" pitchFamily="18" charset="0"/>
                <a:cs typeface="Times New Roman" pitchFamily="18" charset="0"/>
              </a:rPr>
              <a:t>Complex graphics and animations (like those for special effects in movies) </a:t>
            </a:r>
          </a:p>
          <a:p>
            <a:pPr algn="just">
              <a:lnSpc>
                <a:spcPct val="100000"/>
              </a:lnSpc>
              <a:spcBef>
                <a:spcPts val="0"/>
              </a:spcBef>
              <a:buFont typeface="Wingdings" pitchFamily="2" charset="2"/>
              <a:buChar char="§"/>
              <a:defRPr/>
            </a:pPr>
            <a:r>
              <a:rPr lang="en-US" dirty="0">
                <a:latin typeface="Times New Roman" pitchFamily="18" charset="0"/>
                <a:cs typeface="Times New Roman" pitchFamily="18" charset="0"/>
              </a:rPr>
              <a:t>Molecular chemistry and physics</a:t>
            </a:r>
          </a:p>
          <a:p>
            <a:pPr>
              <a:lnSpc>
                <a:spcPct val="100000"/>
              </a:lnSpc>
              <a:spcBef>
                <a:spcPts val="0"/>
              </a:spcBef>
              <a:buNone/>
              <a:defRPr/>
            </a:pPr>
            <a:endParaRPr lang="en-US" sz="2400" dirty="0">
              <a:effectLst>
                <a:outerShdw blurRad="38100" dist="38100" dir="2700000" algn="tl">
                  <a:srgbClr val="C0C0C0"/>
                </a:outerShdw>
              </a:effectLst>
            </a:endParaRPr>
          </a:p>
        </p:txBody>
      </p:sp>
    </p:spTree>
    <p:extLst>
      <p:ext uri="{BB962C8B-B14F-4D97-AF65-F5344CB8AC3E}">
        <p14:creationId xmlns:p14="http://schemas.microsoft.com/office/powerpoint/2010/main" val="258261190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359B427-EB68-4FA1-A489-4E025769E49C}" type="slidenum">
              <a:rPr lang="en-US" altLang="en-US" sz="1200">
                <a:solidFill>
                  <a:srgbClr val="898989"/>
                </a:solidFill>
              </a:rPr>
              <a:pPr>
                <a:spcBef>
                  <a:spcPct val="0"/>
                </a:spcBef>
                <a:buFontTx/>
                <a:buNone/>
              </a:pPr>
              <a:t>91</a:t>
            </a:fld>
            <a:endParaRPr lang="en-US" altLang="en-US" sz="1200">
              <a:solidFill>
                <a:srgbClr val="898989"/>
              </a:solidFill>
            </a:endParaRPr>
          </a:p>
        </p:txBody>
      </p:sp>
      <p:sp>
        <p:nvSpPr>
          <p:cNvPr id="123907" name="Rectangle 2"/>
          <p:cNvSpPr>
            <a:spLocks noGrp="1" noChangeArrowheads="1"/>
          </p:cNvSpPr>
          <p:nvPr>
            <p:ph type="title"/>
          </p:nvPr>
        </p:nvSpPr>
        <p:spPr>
          <a:xfrm>
            <a:off x="1981200" y="0"/>
            <a:ext cx="8229600" cy="457200"/>
          </a:xfrm>
        </p:spPr>
        <p:txBody>
          <a:bodyPr rtlCol="0">
            <a:noAutofit/>
          </a:bodyPr>
          <a:lstStyle/>
          <a:p>
            <a:pPr marL="609600" indent="-609600">
              <a:lnSpc>
                <a:spcPct val="80000"/>
              </a:lnSpc>
              <a:defRPr/>
            </a:pPr>
            <a:r>
              <a:rPr lang="en-US" sz="3600" b="1" dirty="0">
                <a:effectLst>
                  <a:outerShdw blurRad="38100" dist="38100" dir="2700000" algn="tl">
                    <a:srgbClr val="C0C0C0"/>
                  </a:outerShdw>
                </a:effectLst>
                <a:latin typeface="Times New Roman" pitchFamily="18" charset="0"/>
                <a:cs typeface="Times New Roman" pitchFamily="18" charset="0"/>
              </a:rPr>
              <a:t>Exercise </a:t>
            </a:r>
          </a:p>
        </p:txBody>
      </p:sp>
      <p:sp>
        <p:nvSpPr>
          <p:cNvPr id="92164" name="Rectangle 3"/>
          <p:cNvSpPr>
            <a:spLocks noGrp="1" noChangeArrowheads="1"/>
          </p:cNvSpPr>
          <p:nvPr>
            <p:ph type="body" idx="1"/>
          </p:nvPr>
        </p:nvSpPr>
        <p:spPr>
          <a:xfrm>
            <a:off x="0" y="381000"/>
            <a:ext cx="12192000" cy="6477000"/>
          </a:xfrm>
        </p:spPr>
        <p:txBody>
          <a:bodyPr>
            <a:normAutofit/>
          </a:bodyPr>
          <a:lstStyle/>
          <a:p>
            <a:pPr marL="609600" indent="-609600" algn="just">
              <a:lnSpc>
                <a:spcPct val="100000"/>
              </a:lnSpc>
              <a:spcBef>
                <a:spcPct val="0"/>
              </a:spcBef>
              <a:buFontTx/>
              <a:buAutoNum type="arabicPeriod"/>
            </a:pPr>
            <a:r>
              <a:rPr lang="en-US" altLang="en-US" sz="3600" dirty="0">
                <a:latin typeface="Times New Roman" panose="02020603050405020304" pitchFamily="18" charset="0"/>
                <a:cs typeface="Times New Roman" panose="02020603050405020304" pitchFamily="18" charset="0"/>
              </a:rPr>
              <a:t>What is meant by “generation” in computer technology? How many computer generation are there till now? </a:t>
            </a:r>
          </a:p>
          <a:p>
            <a:pPr marL="609600" indent="-609600" algn="just">
              <a:lnSpc>
                <a:spcPct val="100000"/>
              </a:lnSpc>
              <a:spcBef>
                <a:spcPct val="0"/>
              </a:spcBef>
              <a:buFontTx/>
              <a:buAutoNum type="arabicPeriod"/>
            </a:pPr>
            <a:r>
              <a:rPr lang="en-US" altLang="en-US" sz="3600" dirty="0">
                <a:latin typeface="Times New Roman" panose="02020603050405020304" pitchFamily="18" charset="0"/>
                <a:cs typeface="Times New Roman" panose="02020603050405020304" pitchFamily="18" charset="0"/>
              </a:rPr>
              <a:t>List out the various computer generation along with their basic characteristics? </a:t>
            </a:r>
          </a:p>
          <a:p>
            <a:pPr marL="609600" indent="-609600" algn="just">
              <a:lnSpc>
                <a:spcPct val="100000"/>
              </a:lnSpc>
              <a:spcBef>
                <a:spcPct val="0"/>
              </a:spcBef>
              <a:buFontTx/>
              <a:buAutoNum type="arabicPeriod"/>
            </a:pPr>
            <a:r>
              <a:rPr lang="en-US" altLang="en-US" sz="3600" dirty="0">
                <a:latin typeface="Times New Roman" panose="02020603050405020304" pitchFamily="18" charset="0"/>
                <a:cs typeface="Times New Roman" panose="02020603050405020304" pitchFamily="18" charset="0"/>
              </a:rPr>
              <a:t>What are the advantages of transistors over vacuum tubes? </a:t>
            </a:r>
          </a:p>
          <a:p>
            <a:pPr marL="609600" indent="-609600" algn="just">
              <a:lnSpc>
                <a:spcPct val="100000"/>
              </a:lnSpc>
              <a:spcBef>
                <a:spcPct val="0"/>
              </a:spcBef>
              <a:buFontTx/>
              <a:buAutoNum type="arabicPeriod"/>
            </a:pPr>
            <a:r>
              <a:rPr lang="en-US" altLang="en-US" sz="3600" dirty="0">
                <a:latin typeface="Times New Roman" panose="02020603050405020304" pitchFamily="18" charset="0"/>
                <a:cs typeface="Times New Roman" panose="02020603050405020304" pitchFamily="18" charset="0"/>
              </a:rPr>
              <a:t>Define Data, information and the relation between the two.</a:t>
            </a:r>
          </a:p>
          <a:p>
            <a:pPr marL="609600" indent="-609600" algn="just">
              <a:lnSpc>
                <a:spcPct val="100000"/>
              </a:lnSpc>
              <a:spcBef>
                <a:spcPct val="0"/>
              </a:spcBef>
              <a:buFontTx/>
              <a:buAutoNum type="arabicPeriod"/>
            </a:pPr>
            <a:r>
              <a:rPr lang="en-US" altLang="en-US" sz="3600" dirty="0">
                <a:latin typeface="Times New Roman" panose="02020603050405020304" pitchFamily="18" charset="0"/>
                <a:cs typeface="Times New Roman" panose="02020603050405020304" pitchFamily="18" charset="0"/>
              </a:rPr>
              <a:t>What invention or innovation do you think is most responsible for making the computer a successful product? Explain </a:t>
            </a:r>
          </a:p>
        </p:txBody>
      </p:sp>
    </p:spTree>
    <p:extLst>
      <p:ext uri="{BB962C8B-B14F-4D97-AF65-F5344CB8AC3E}">
        <p14:creationId xmlns:p14="http://schemas.microsoft.com/office/powerpoint/2010/main" val="39514109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373</TotalTime>
  <Words>9354</Words>
  <Application>Microsoft Office PowerPoint</Application>
  <PresentationFormat>Widescreen</PresentationFormat>
  <Paragraphs>928</Paragraphs>
  <Slides>91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91</vt:i4>
      </vt:variant>
    </vt:vector>
  </HeadingPairs>
  <TitlesOfParts>
    <vt:vector size="101" baseType="lpstr">
      <vt:lpstr>宋体</vt:lpstr>
      <vt:lpstr>Arial</vt:lpstr>
      <vt:lpstr>Calibri</vt:lpstr>
      <vt:lpstr>Calibri Light</vt:lpstr>
      <vt:lpstr>等线</vt:lpstr>
      <vt:lpstr>等线 Light</vt:lpstr>
      <vt:lpstr>Garamond</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UNIT ONE</vt:lpstr>
      <vt:lpstr>1.1 Computer Sciences definition as a Science </vt:lpstr>
      <vt:lpstr>PowerPoint Presentation</vt:lpstr>
      <vt:lpstr>PowerPoint Presentation</vt:lpstr>
      <vt:lpstr>PowerPoint Presentation</vt:lpstr>
      <vt:lpstr> 1.3 Areas of Application of Computer Science: </vt:lpstr>
      <vt:lpstr>PowerPoint Presentation</vt:lpstr>
      <vt:lpstr>PowerPoint Presentation</vt:lpstr>
      <vt:lpstr>1.4 What is Data?</vt:lpstr>
      <vt:lpstr>PowerPoint Presentation</vt:lpstr>
      <vt:lpstr>What is Information?</vt:lpstr>
      <vt:lpstr>PowerPoint Presentation</vt:lpstr>
      <vt:lpstr>PowerPoint Presentation</vt:lpstr>
      <vt:lpstr>Data Vs Information</vt:lpstr>
      <vt:lpstr>PowerPoint Presentation</vt:lpstr>
      <vt:lpstr>PowerPoint Presentation</vt:lpstr>
      <vt:lpstr>Assignment 1</vt:lpstr>
      <vt:lpstr>What is Computer?</vt:lpstr>
      <vt:lpstr>PowerPoint Presentation</vt:lpstr>
      <vt:lpstr>Characteristics of Computer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Limitations of computers</vt:lpstr>
      <vt:lpstr>PowerPoint Presentation</vt:lpstr>
      <vt:lpstr>History of Computing</vt:lpstr>
      <vt:lpstr>PowerPoint Presentation</vt:lpstr>
      <vt:lpstr>PowerPoint Presentation</vt:lpstr>
      <vt:lpstr>PowerPoint Presentation</vt:lpstr>
      <vt:lpstr>PowerPoint Presentation</vt:lpstr>
      <vt:lpstr>Some Well Known Early Computers </vt:lpstr>
      <vt:lpstr>PowerPoint Presentation</vt:lpstr>
      <vt:lpstr>PowerPoint Presentation</vt:lpstr>
      <vt:lpstr>PowerPoint Presentation</vt:lpstr>
      <vt:lpstr>PowerPoint Presentation</vt:lpstr>
      <vt:lpstr>PowerPoint Presentation</vt:lpstr>
      <vt:lpstr>PowerPoint Presentation</vt:lpstr>
      <vt:lpstr>1. FIRST GENERATION (1942-1955) </vt:lpstr>
      <vt:lpstr>PowerPoint Presentation</vt:lpstr>
      <vt:lpstr>Limitations</vt:lpstr>
      <vt:lpstr>PowerPoint Presentation</vt:lpstr>
      <vt:lpstr>PowerPoint Presentation</vt:lpstr>
      <vt:lpstr>PowerPoint Presentation</vt:lpstr>
      <vt:lpstr>PowerPoint Presentation</vt:lpstr>
      <vt:lpstr>PowerPoint Presentation</vt:lpstr>
      <vt:lpstr>PowerPoint Presentation</vt:lpstr>
      <vt:lpstr>Microprocessor</vt:lpstr>
      <vt:lpstr>PowerPoint Presentation</vt:lpstr>
      <vt:lpstr>PowerPoint Presentation</vt:lpstr>
      <vt:lpstr>PowerPoint Presentation</vt:lpstr>
      <vt:lpstr>PowerPoint Presentation</vt:lpstr>
      <vt:lpstr>Artificial Intelligence</vt:lpstr>
      <vt:lpstr>PowerPoint Presentation</vt:lpstr>
      <vt:lpstr>Assignment</vt:lpstr>
      <vt:lpstr>PowerPoint Presentation</vt:lpstr>
      <vt:lpstr> Types of Computers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 Super Computers</vt:lpstr>
      <vt:lpstr>PowerPoint Presentation</vt:lpstr>
      <vt:lpstr>PowerPoint Presentation</vt:lpstr>
      <vt:lpstr>PowerPoint Presentation</vt:lpstr>
      <vt:lpstr>Exercise </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ismail - [2010]</cp:lastModifiedBy>
  <cp:revision>38</cp:revision>
  <dcterms:created xsi:type="dcterms:W3CDTF">2022-08-28T18:51:14Z</dcterms:created>
  <dcterms:modified xsi:type="dcterms:W3CDTF">2022-09-05T18:14:03Z</dcterms:modified>
</cp:coreProperties>
</file>