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57" r:id="rId3"/>
    <p:sldId id="258" r:id="rId4"/>
    <p:sldId id="306" r:id="rId5"/>
    <p:sldId id="304" r:id="rId6"/>
    <p:sldId id="259" r:id="rId7"/>
    <p:sldId id="307" r:id="rId8"/>
    <p:sldId id="308" r:id="rId9"/>
    <p:sldId id="309" r:id="rId10"/>
    <p:sldId id="310" r:id="rId11"/>
    <p:sldId id="261" r:id="rId12"/>
    <p:sldId id="313" r:id="rId13"/>
    <p:sldId id="378" r:id="rId14"/>
    <p:sldId id="264" r:id="rId15"/>
    <p:sldId id="266" r:id="rId16"/>
    <p:sldId id="315" r:id="rId17"/>
    <p:sldId id="267" r:id="rId18"/>
    <p:sldId id="268" r:id="rId19"/>
    <p:sldId id="325" r:id="rId20"/>
    <p:sldId id="305" r:id="rId21"/>
    <p:sldId id="317" r:id="rId22"/>
    <p:sldId id="323" r:id="rId23"/>
    <p:sldId id="318" r:id="rId24"/>
    <p:sldId id="316" r:id="rId25"/>
    <p:sldId id="320" r:id="rId26"/>
    <p:sldId id="321" r:id="rId27"/>
    <p:sldId id="379" r:id="rId28"/>
    <p:sldId id="381" r:id="rId29"/>
    <p:sldId id="382" r:id="rId30"/>
    <p:sldId id="383" r:id="rId31"/>
    <p:sldId id="278" r:id="rId32"/>
    <p:sldId id="349" r:id="rId33"/>
    <p:sldId id="348" r:id="rId34"/>
    <p:sldId id="327" r:id="rId35"/>
    <p:sldId id="281" r:id="rId36"/>
    <p:sldId id="282" r:id="rId37"/>
    <p:sldId id="328" r:id="rId38"/>
    <p:sldId id="330" r:id="rId39"/>
    <p:sldId id="331" r:id="rId40"/>
    <p:sldId id="384" r:id="rId41"/>
    <p:sldId id="385" r:id="rId42"/>
    <p:sldId id="386" r:id="rId43"/>
    <p:sldId id="387" r:id="rId44"/>
    <p:sldId id="388" r:id="rId45"/>
    <p:sldId id="389" r:id="rId46"/>
    <p:sldId id="390" r:id="rId47"/>
    <p:sldId id="336" r:id="rId48"/>
    <p:sldId id="337" r:id="rId49"/>
    <p:sldId id="338" r:id="rId50"/>
    <p:sldId id="339" r:id="rId51"/>
    <p:sldId id="285" r:id="rId52"/>
    <p:sldId id="341" r:id="rId53"/>
    <p:sldId id="343" r:id="rId54"/>
    <p:sldId id="344" r:id="rId55"/>
    <p:sldId id="340" r:id="rId56"/>
    <p:sldId id="287" r:id="rId57"/>
    <p:sldId id="347" r:id="rId58"/>
    <p:sldId id="350" r:id="rId59"/>
    <p:sldId id="288" r:id="rId60"/>
    <p:sldId id="289" r:id="rId61"/>
    <p:sldId id="351" r:id="rId62"/>
    <p:sldId id="372" r:id="rId63"/>
    <p:sldId id="375" r:id="rId64"/>
    <p:sldId id="376" r:id="rId65"/>
    <p:sldId id="377" r:id="rId66"/>
    <p:sldId id="346" r:id="rId67"/>
    <p:sldId id="345" r:id="rId68"/>
    <p:sldId id="353" r:id="rId69"/>
    <p:sldId id="355" r:id="rId70"/>
    <p:sldId id="354" r:id="rId71"/>
    <p:sldId id="356" r:id="rId72"/>
    <p:sldId id="364" r:id="rId73"/>
    <p:sldId id="366" r:id="rId74"/>
    <p:sldId id="368" r:id="rId75"/>
    <p:sldId id="291" r:id="rId76"/>
    <p:sldId id="369" r:id="rId77"/>
    <p:sldId id="392" r:id="rId78"/>
    <p:sldId id="394" r:id="rId79"/>
    <p:sldId id="395" r:id="rId80"/>
    <p:sldId id="397" r:id="rId81"/>
    <p:sldId id="398" r:id="rId82"/>
    <p:sldId id="399" r:id="rId83"/>
    <p:sldId id="400" r:id="rId84"/>
    <p:sldId id="401" r:id="rId85"/>
    <p:sldId id="402" r:id="rId86"/>
    <p:sldId id="403" r:id="rId87"/>
    <p:sldId id="404" r:id="rId88"/>
    <p:sldId id="405" r:id="rId89"/>
    <p:sldId id="406" r:id="rId90"/>
    <p:sldId id="407" r:id="rId91"/>
    <p:sldId id="408" r:id="rId92"/>
    <p:sldId id="409" r:id="rId93"/>
    <p:sldId id="410" r:id="rId94"/>
    <p:sldId id="411" r:id="rId95"/>
    <p:sldId id="412" r:id="rId96"/>
    <p:sldId id="413" r:id="rId97"/>
    <p:sldId id="414" r:id="rId98"/>
    <p:sldId id="415" r:id="rId99"/>
    <p:sldId id="416" r:id="rId100"/>
    <p:sldId id="417" r:id="rId101"/>
    <p:sldId id="418" r:id="rId102"/>
    <p:sldId id="419" r:id="rId103"/>
    <p:sldId id="420" r:id="rId104"/>
    <p:sldId id="421" r:id="rId105"/>
    <p:sldId id="422" r:id="rId106"/>
    <p:sldId id="423" r:id="rId107"/>
    <p:sldId id="424"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6600CC"/>
    <a:srgbClr val="D60093"/>
    <a:srgbClr val="66006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861" autoAdjust="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68325-B0E2-4E43-8932-6E4333C50814}"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2F5E3-0F98-40AB-A093-B4779380E3EA}" type="slidenum">
              <a:rPr lang="en-US" smtClean="0"/>
              <a:t>‹#›</a:t>
            </a:fld>
            <a:endParaRPr lang="en-US"/>
          </a:p>
        </p:txBody>
      </p:sp>
    </p:spTree>
    <p:extLst>
      <p:ext uri="{BB962C8B-B14F-4D97-AF65-F5344CB8AC3E}">
        <p14:creationId xmlns:p14="http://schemas.microsoft.com/office/powerpoint/2010/main" val="48574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Diode-An electronic</a:t>
            </a:r>
            <a:r>
              <a:rPr lang="en-US" baseline="0" dirty="0"/>
              <a:t> device that allows current to flow in one direction only, used chiefly as a rectifier</a:t>
            </a:r>
            <a:endParaRPr lang="en-US" dirty="0"/>
          </a:p>
        </p:txBody>
      </p:sp>
      <p:sp>
        <p:nvSpPr>
          <p:cNvPr id="4" name="Slide Number Placeholder 3"/>
          <p:cNvSpPr>
            <a:spLocks noGrp="1"/>
          </p:cNvSpPr>
          <p:nvPr>
            <p:ph type="sldNum" sz="quarter" idx="10"/>
          </p:nvPr>
        </p:nvSpPr>
        <p:spPr/>
        <p:txBody>
          <a:bodyPr/>
          <a:lstStyle/>
          <a:p>
            <a:fld id="{F622F5E3-0F98-40AB-A093-B4779380E3EA}" type="slidenum">
              <a:rPr lang="en-US" smtClean="0"/>
              <a:t>21</a:t>
            </a:fld>
            <a:endParaRPr lang="en-US" dirty="0"/>
          </a:p>
        </p:txBody>
      </p:sp>
    </p:spTree>
    <p:extLst>
      <p:ext uri="{BB962C8B-B14F-4D97-AF65-F5344CB8AC3E}">
        <p14:creationId xmlns:p14="http://schemas.microsoft.com/office/powerpoint/2010/main" val="87159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a:solidFill>
                  <a:schemeClr val="tx1"/>
                </a:solidFill>
                <a:latin typeface="Helvetica" panose="020B0604020202020204" pitchFamily="34" charset="0"/>
              </a:defRPr>
            </a:lvl9pPr>
          </a:lstStyle>
          <a:p>
            <a:fld id="{FFE0D00F-5BC7-46BF-AD74-DC480B923E3B}" type="slidenum">
              <a:rPr lang="en-US" altLang="en-US" smtClean="0">
                <a:latin typeface="Times New Roman" panose="02020603050405020304" pitchFamily="18" charset="0"/>
              </a:rPr>
              <a:pPr/>
              <a:t>83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684356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defRPr>
                <a:solidFill>
                  <a:schemeClr val="tx1"/>
                </a:solidFill>
                <a:latin typeface="Helvetica" panose="020B0604020202020204" pitchFamily="34" charset="0"/>
              </a:defRPr>
            </a:lvl1pPr>
            <a:lvl2pPr marL="742950" indent="-285750" defTabSz="962025">
              <a:defRPr>
                <a:solidFill>
                  <a:schemeClr val="tx1"/>
                </a:solidFill>
                <a:latin typeface="Helvetica" panose="020B0604020202020204" pitchFamily="34" charset="0"/>
              </a:defRPr>
            </a:lvl2pPr>
            <a:lvl3pPr marL="1143000" indent="-228600" defTabSz="962025">
              <a:defRPr>
                <a:solidFill>
                  <a:schemeClr val="tx1"/>
                </a:solidFill>
                <a:latin typeface="Helvetica" panose="020B0604020202020204" pitchFamily="34" charset="0"/>
              </a:defRPr>
            </a:lvl3pPr>
            <a:lvl4pPr marL="1600200" indent="-228600" defTabSz="962025">
              <a:defRPr>
                <a:solidFill>
                  <a:schemeClr val="tx1"/>
                </a:solidFill>
                <a:latin typeface="Helvetica" panose="020B0604020202020204" pitchFamily="34" charset="0"/>
              </a:defRPr>
            </a:lvl4pPr>
            <a:lvl5pPr marL="2057400" indent="-228600" defTabSz="962025">
              <a:defRPr>
                <a:solidFill>
                  <a:schemeClr val="tx1"/>
                </a:solidFill>
                <a:latin typeface="Helvetica" panose="020B0604020202020204" pitchFamily="34" charset="0"/>
              </a:defRPr>
            </a:lvl5pPr>
            <a:lvl6pPr marL="2514600" indent="-228600" defTabSz="962025" eaLnBrk="0" fontAlgn="base" hangingPunct="0">
              <a:spcBef>
                <a:spcPct val="0"/>
              </a:spcBef>
              <a:spcAft>
                <a:spcPct val="0"/>
              </a:spcAft>
              <a:defRPr>
                <a:solidFill>
                  <a:schemeClr val="tx1"/>
                </a:solidFill>
                <a:latin typeface="Helvetica" panose="020B0604020202020204" pitchFamily="34" charset="0"/>
              </a:defRPr>
            </a:lvl6pPr>
            <a:lvl7pPr marL="2971800" indent="-228600" defTabSz="962025" eaLnBrk="0" fontAlgn="base" hangingPunct="0">
              <a:spcBef>
                <a:spcPct val="0"/>
              </a:spcBef>
              <a:spcAft>
                <a:spcPct val="0"/>
              </a:spcAft>
              <a:defRPr>
                <a:solidFill>
                  <a:schemeClr val="tx1"/>
                </a:solidFill>
                <a:latin typeface="Helvetica" panose="020B0604020202020204" pitchFamily="34" charset="0"/>
              </a:defRPr>
            </a:lvl7pPr>
            <a:lvl8pPr marL="3429000" indent="-228600" defTabSz="962025" eaLnBrk="0" fontAlgn="base" hangingPunct="0">
              <a:spcBef>
                <a:spcPct val="0"/>
              </a:spcBef>
              <a:spcAft>
                <a:spcPct val="0"/>
              </a:spcAft>
              <a:defRPr>
                <a:solidFill>
                  <a:schemeClr val="tx1"/>
                </a:solidFill>
                <a:latin typeface="Helvetica" panose="020B0604020202020204" pitchFamily="34" charset="0"/>
              </a:defRPr>
            </a:lvl8pPr>
            <a:lvl9pPr marL="3886200" indent="-228600" defTabSz="962025" eaLnBrk="0" fontAlgn="base" hangingPunct="0">
              <a:spcBef>
                <a:spcPct val="0"/>
              </a:spcBef>
              <a:spcAft>
                <a:spcPct val="0"/>
              </a:spcAft>
              <a:defRPr>
                <a:solidFill>
                  <a:schemeClr val="tx1"/>
                </a:solidFill>
                <a:latin typeface="Helvetica" panose="020B0604020202020204" pitchFamily="34" charset="0"/>
              </a:defRPr>
            </a:lvl9pPr>
          </a:lstStyle>
          <a:p>
            <a:fld id="{D66FF34E-754F-432A-B5DB-B4FD771B9500}" type="slidenum">
              <a:rPr lang="en-US" altLang="en-US" smtClean="0">
                <a:latin typeface="Times New Roman" panose="02020603050405020304" pitchFamily="18" charset="0"/>
              </a:rPr>
              <a:pPr/>
              <a:t>88</a:t>
            </a:fld>
            <a:endParaRPr lang="en-US" alt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519319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a:solidFill>
                  <a:schemeClr val="tx1"/>
                </a:solidFill>
                <a:latin typeface="Helvetica" panose="020B0604020202020204" pitchFamily="34" charset="0"/>
              </a:defRPr>
            </a:lvl9pPr>
          </a:lstStyle>
          <a:p>
            <a:fld id="{68DB9D7B-75A2-4445-B5BB-70F8AD8ADBFE}" type="slidenum">
              <a:rPr lang="en-US" altLang="en-US" smtClean="0">
                <a:latin typeface="Times New Roman" panose="02020603050405020304" pitchFamily="18" charset="0"/>
              </a:rPr>
              <a:pPr/>
              <a:t>89</a:t>
            </a:fld>
            <a:endParaRPr lang="en-US" altLang="en-US">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750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a:solidFill>
                  <a:schemeClr val="tx1"/>
                </a:solidFill>
                <a:latin typeface="Helvetica" panose="020B0604020202020204" pitchFamily="34" charset="0"/>
              </a:defRPr>
            </a:lvl9pPr>
          </a:lstStyle>
          <a:p>
            <a:fld id="{820809B2-0457-4746-8B18-B2B834FBC0DA}" type="slidenum">
              <a:rPr lang="en-US" altLang="en-US" smtClean="0">
                <a:latin typeface="Times New Roman" panose="02020603050405020304" pitchFamily="18" charset="0"/>
              </a:rPr>
              <a:pPr/>
              <a:t>90</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91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0</a:t>
            </a: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a:solidFill>
                  <a:schemeClr val="tx1"/>
                </a:solidFill>
                <a:latin typeface="Helvetica" panose="020B0604020202020204" pitchFamily="34" charset="0"/>
              </a:defRPr>
            </a:lvl9pPr>
          </a:lstStyle>
          <a:p>
            <a:fld id="{A7B239FC-D881-4EBF-9038-A40EF2EF2223}" type="slidenum">
              <a:rPr lang="en-US" altLang="en-US" smtClean="0">
                <a:latin typeface="Times New Roman" panose="02020603050405020304" pitchFamily="18" charset="0"/>
              </a:rPr>
              <a:pPr/>
              <a:t>91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6810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D60093"/>
                </a:solidFill>
                <a:latin typeface="Times New Roman" panose="02020603050405020304" pitchFamily="18" charset="0"/>
                <a:cs typeface="Times New Roman" panose="02020603050405020304" pitchFamily="18" charset="0"/>
              </a:rPr>
              <a:t>Electrodes-The terminal through which</a:t>
            </a:r>
            <a:r>
              <a:rPr lang="en-US" b="1" i="1" baseline="0" dirty="0">
                <a:solidFill>
                  <a:srgbClr val="D60093"/>
                </a:solidFill>
                <a:latin typeface="Times New Roman" panose="02020603050405020304" pitchFamily="18" charset="0"/>
                <a:cs typeface="Times New Roman" panose="02020603050405020304" pitchFamily="18" charset="0"/>
              </a:rPr>
              <a:t> electronic current passes between metallic and nonmetallic parts of the electric circuits</a:t>
            </a:r>
          </a:p>
          <a:p>
            <a:r>
              <a:rPr lang="en-US" b="1" i="1" baseline="0" dirty="0">
                <a:solidFill>
                  <a:srgbClr val="D60093"/>
                </a:solidFill>
                <a:latin typeface="Times New Roman" panose="02020603050405020304" pitchFamily="18" charset="0"/>
                <a:cs typeface="Times New Roman" panose="02020603050405020304" pitchFamily="18" charset="0"/>
              </a:rPr>
              <a:t>Filament- a thin thread or wire</a:t>
            </a:r>
            <a:endParaRPr lang="en-US" dirty="0"/>
          </a:p>
        </p:txBody>
      </p:sp>
      <p:sp>
        <p:nvSpPr>
          <p:cNvPr id="4" name="Slide Number Placeholder 3"/>
          <p:cNvSpPr>
            <a:spLocks noGrp="1"/>
          </p:cNvSpPr>
          <p:nvPr>
            <p:ph type="sldNum" sz="quarter" idx="10"/>
          </p:nvPr>
        </p:nvSpPr>
        <p:spPr/>
        <p:txBody>
          <a:bodyPr/>
          <a:lstStyle/>
          <a:p>
            <a:fld id="{F622F5E3-0F98-40AB-A093-B4779380E3EA}" type="slidenum">
              <a:rPr lang="en-US" smtClean="0"/>
              <a:t>22</a:t>
            </a:fld>
            <a:endParaRPr lang="en-US"/>
          </a:p>
        </p:txBody>
      </p:sp>
    </p:spTree>
    <p:extLst>
      <p:ext uri="{BB962C8B-B14F-4D97-AF65-F5344CB8AC3E}">
        <p14:creationId xmlns:p14="http://schemas.microsoft.com/office/powerpoint/2010/main" val="234371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Crystal-A solid composed of an array of atoms or molecules</a:t>
            </a:r>
            <a:r>
              <a:rPr lang="en-US" baseline="0" dirty="0"/>
              <a:t> possessing long-range order and arranged in a pattern which is periodic in three dimensions</a:t>
            </a:r>
            <a:endParaRPr lang="en-US" dirty="0"/>
          </a:p>
        </p:txBody>
      </p:sp>
      <p:sp>
        <p:nvSpPr>
          <p:cNvPr id="4" name="Slide Number Placeholder 3"/>
          <p:cNvSpPr>
            <a:spLocks noGrp="1"/>
          </p:cNvSpPr>
          <p:nvPr>
            <p:ph type="sldNum" sz="quarter" idx="10"/>
          </p:nvPr>
        </p:nvSpPr>
        <p:spPr/>
        <p:txBody>
          <a:bodyPr/>
          <a:lstStyle/>
          <a:p>
            <a:fld id="{F622F5E3-0F98-40AB-A093-B4779380E3EA}" type="slidenum">
              <a:rPr lang="en-US" smtClean="0"/>
              <a:t>23</a:t>
            </a:fld>
            <a:endParaRPr lang="en-US"/>
          </a:p>
        </p:txBody>
      </p:sp>
    </p:spTree>
    <p:extLst>
      <p:ext uri="{BB962C8B-B14F-4D97-AF65-F5344CB8AC3E}">
        <p14:creationId xmlns:p14="http://schemas.microsoft.com/office/powerpoint/2010/main" val="600220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Diodes- an electric device that allows current to flow in one direction only,</a:t>
            </a:r>
            <a:r>
              <a:rPr lang="en-US" sz="1200" baseline="0" dirty="0">
                <a:latin typeface="Times New Roman" panose="02020603050405020304" pitchFamily="18" charset="0"/>
                <a:cs typeface="Times New Roman" panose="02020603050405020304" pitchFamily="18" charset="0"/>
              </a:rPr>
              <a:t> used chiefly as a rectifier</a:t>
            </a:r>
          </a:p>
          <a:p>
            <a:r>
              <a:rPr lang="en-US" sz="1200" baseline="0" dirty="0">
                <a:latin typeface="Times New Roman" panose="02020603050405020304" pitchFamily="18" charset="0"/>
                <a:cs typeface="Times New Roman" panose="02020603050405020304" pitchFamily="18" charset="0"/>
              </a:rPr>
              <a:t>Rectifier is a device that converts the alternating current into direct current, often a diode.</a:t>
            </a:r>
            <a:endParaRPr lang="en-US" dirty="0"/>
          </a:p>
        </p:txBody>
      </p:sp>
      <p:sp>
        <p:nvSpPr>
          <p:cNvPr id="4" name="Slide Number Placeholder 3"/>
          <p:cNvSpPr>
            <a:spLocks noGrp="1"/>
          </p:cNvSpPr>
          <p:nvPr>
            <p:ph type="sldNum" sz="quarter" idx="10"/>
          </p:nvPr>
        </p:nvSpPr>
        <p:spPr/>
        <p:txBody>
          <a:bodyPr/>
          <a:lstStyle/>
          <a:p>
            <a:fld id="{F622F5E3-0F98-40AB-A093-B4779380E3EA}" type="slidenum">
              <a:rPr lang="en-US" smtClean="0"/>
              <a:t>24</a:t>
            </a:fld>
            <a:endParaRPr lang="en-US"/>
          </a:p>
        </p:txBody>
      </p:sp>
    </p:spTree>
    <p:extLst>
      <p:ext uri="{BB962C8B-B14F-4D97-AF65-F5344CB8AC3E}">
        <p14:creationId xmlns:p14="http://schemas.microsoft.com/office/powerpoint/2010/main" val="405505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dirty="0">
                <a:latin typeface="Times New Roman" panose="02020603050405020304" pitchFamily="18" charset="0"/>
                <a:cs typeface="Times New Roman" panose="02020603050405020304" pitchFamily="18" charset="0"/>
              </a:rPr>
              <a:t>Plasma: A visual effect in which cycles of changing colors are warped in various</a:t>
            </a:r>
            <a:r>
              <a:rPr lang="en-US" sz="1200" b="1" i="1" baseline="0" dirty="0">
                <a:latin typeface="Times New Roman" panose="02020603050405020304" pitchFamily="18" charset="0"/>
                <a:cs typeface="Times New Roman" panose="02020603050405020304" pitchFamily="18" charset="0"/>
              </a:rPr>
              <a:t> ways to give the illusion of liquid organic movement</a:t>
            </a:r>
          </a:p>
          <a:p>
            <a:r>
              <a:rPr lang="en-US" sz="1200" b="1" i="1" baseline="0" dirty="0">
                <a:latin typeface="Times New Roman" panose="02020603050405020304" pitchFamily="18" charset="0"/>
                <a:cs typeface="Times New Roman" panose="02020603050405020304" pitchFamily="18" charset="0"/>
              </a:rPr>
              <a:t>Gallium: A chemical element with an atomic number of 31, a soft bluish metal.</a:t>
            </a:r>
            <a:endParaRPr lang="en-US" dirty="0"/>
          </a:p>
        </p:txBody>
      </p:sp>
      <p:sp>
        <p:nvSpPr>
          <p:cNvPr id="4" name="Slide Number Placeholder 3"/>
          <p:cNvSpPr>
            <a:spLocks noGrp="1"/>
          </p:cNvSpPr>
          <p:nvPr>
            <p:ph type="sldNum" sz="quarter" idx="10"/>
          </p:nvPr>
        </p:nvSpPr>
        <p:spPr/>
        <p:txBody>
          <a:bodyPr/>
          <a:lstStyle/>
          <a:p>
            <a:fld id="{F622F5E3-0F98-40AB-A093-B4779380E3EA}" type="slidenum">
              <a:rPr lang="en-US" smtClean="0"/>
              <a:t>25</a:t>
            </a:fld>
            <a:endParaRPr lang="en-US"/>
          </a:p>
        </p:txBody>
      </p:sp>
    </p:spTree>
    <p:extLst>
      <p:ext uri="{BB962C8B-B14F-4D97-AF65-F5344CB8AC3E}">
        <p14:creationId xmlns:p14="http://schemas.microsoft.com/office/powerpoint/2010/main" val="382785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2F5E3-0F98-40AB-A093-B4779380E3EA}" type="slidenum">
              <a:rPr lang="en-US" smtClean="0"/>
              <a:t>44</a:t>
            </a:fld>
            <a:endParaRPr lang="en-US"/>
          </a:p>
        </p:txBody>
      </p:sp>
    </p:spTree>
    <p:extLst>
      <p:ext uri="{BB962C8B-B14F-4D97-AF65-F5344CB8AC3E}">
        <p14:creationId xmlns:p14="http://schemas.microsoft.com/office/powerpoint/2010/main" val="367563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BP (Base Pointer) is used for preserving space to use local variables. </a:t>
            </a:r>
          </a:p>
          <a:p>
            <a:pPr marL="171450" indent="-171450">
              <a:buFont typeface="Wingdings" panose="05000000000000000000" pitchFamily="2" charset="2"/>
              <a:buChar char="§"/>
            </a:pPr>
            <a:r>
              <a:rPr lang="en-US" dirty="0"/>
              <a:t>SP (Stack Pointer) is used to point the current stack.</a:t>
            </a:r>
          </a:p>
        </p:txBody>
      </p:sp>
      <p:sp>
        <p:nvSpPr>
          <p:cNvPr id="4" name="Slide Number Placeholder 3"/>
          <p:cNvSpPr>
            <a:spLocks noGrp="1"/>
          </p:cNvSpPr>
          <p:nvPr>
            <p:ph type="sldNum" sz="quarter" idx="10"/>
          </p:nvPr>
        </p:nvSpPr>
        <p:spPr/>
        <p:txBody>
          <a:bodyPr/>
          <a:lstStyle/>
          <a:p>
            <a:fld id="{F622F5E3-0F98-40AB-A093-B4779380E3EA}" type="slidenum">
              <a:rPr lang="en-US" smtClean="0"/>
              <a:t>45</a:t>
            </a:fld>
            <a:endParaRPr lang="en-US"/>
          </a:p>
        </p:txBody>
      </p:sp>
    </p:spTree>
    <p:extLst>
      <p:ext uri="{BB962C8B-B14F-4D97-AF65-F5344CB8AC3E}">
        <p14:creationId xmlns:p14="http://schemas.microsoft.com/office/powerpoint/2010/main" val="2417491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
            </a:pPr>
            <a:r>
              <a:rPr lang="en-US" altLang="en-US" b="1"/>
              <a:t>State</a:t>
            </a:r>
            <a:r>
              <a:rPr lang="en-US" altLang="en-US"/>
              <a:t> in computing- is the </a:t>
            </a:r>
            <a:r>
              <a:rPr lang="en-US" altLang="en-US" b="1" i="1">
                <a:solidFill>
                  <a:srgbClr val="FF0000"/>
                </a:solidFill>
              </a:rPr>
              <a:t>stable condition of a processor during a particular clock cycle</a:t>
            </a:r>
            <a:r>
              <a:rPr lang="en-US" altLang="en-US"/>
              <a:t>.</a:t>
            </a:r>
          </a:p>
          <a:p>
            <a:pPr marL="171450" indent="-171450">
              <a:buFont typeface="Wingdings" panose="05000000000000000000" pitchFamily="2" charset="2"/>
              <a:buChar char="§"/>
            </a:pPr>
            <a:r>
              <a:rPr lang="en-US" altLang="en-US"/>
              <a:t>In the </a:t>
            </a:r>
            <a:r>
              <a:rPr lang="en-US" altLang="en-US" b="1" i="1"/>
              <a:t>fetch state</a:t>
            </a:r>
            <a:r>
              <a:rPr lang="en-US" altLang="en-US"/>
              <a:t>, the address of the next instruction is placed on the </a:t>
            </a:r>
            <a:r>
              <a:rPr lang="en-US" altLang="en-US" b="1" i="1"/>
              <a:t>address bus.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a:solidFill>
                  <a:schemeClr val="tx1"/>
                </a:solidFill>
                <a:latin typeface="Helvetica" panose="020B0604020202020204" pitchFamily="34" charset="0"/>
              </a:defRPr>
            </a:lvl9pPr>
          </a:lstStyle>
          <a:p>
            <a:fld id="{C0FD7648-8119-4A7B-A902-57C7BB0ABB04}" type="slidenum">
              <a:rPr lang="en-US" altLang="en-US" smtClean="0">
                <a:latin typeface="Times New Roman" panose="02020603050405020304" pitchFamily="18" charset="0"/>
              </a:rPr>
              <a:pPr/>
              <a:t>79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90567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0221113748</a:t>
            </a: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Helvetica" panose="020B0604020202020204" pitchFamily="34" charset="0"/>
              </a:defRPr>
            </a:lvl1pPr>
            <a:lvl2pPr marL="742950" indent="-285750" defTabSz="965200">
              <a:defRPr>
                <a:solidFill>
                  <a:schemeClr val="tx1"/>
                </a:solidFill>
                <a:latin typeface="Helvetica" panose="020B0604020202020204" pitchFamily="34" charset="0"/>
              </a:defRPr>
            </a:lvl2pPr>
            <a:lvl3pPr marL="1143000" indent="-228600" defTabSz="965200">
              <a:defRPr>
                <a:solidFill>
                  <a:schemeClr val="tx1"/>
                </a:solidFill>
                <a:latin typeface="Helvetica" panose="020B0604020202020204" pitchFamily="34" charset="0"/>
              </a:defRPr>
            </a:lvl3pPr>
            <a:lvl4pPr marL="1600200" indent="-228600" defTabSz="965200">
              <a:defRPr>
                <a:solidFill>
                  <a:schemeClr val="tx1"/>
                </a:solidFill>
                <a:latin typeface="Helvetica" panose="020B0604020202020204" pitchFamily="34" charset="0"/>
              </a:defRPr>
            </a:lvl4pPr>
            <a:lvl5pPr marL="2057400" indent="-228600" defTabSz="965200">
              <a:defRPr>
                <a:solidFill>
                  <a:schemeClr val="tx1"/>
                </a:solidFill>
                <a:latin typeface="Helvetica" panose="020B0604020202020204" pitchFamily="34" charset="0"/>
              </a:defRPr>
            </a:lvl5pPr>
            <a:lvl6pPr marL="2514600" indent="-228600" defTabSz="9652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652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652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65200" eaLnBrk="0" fontAlgn="base" hangingPunct="0">
              <a:spcBef>
                <a:spcPct val="0"/>
              </a:spcBef>
              <a:spcAft>
                <a:spcPct val="0"/>
              </a:spcAft>
              <a:defRPr>
                <a:solidFill>
                  <a:schemeClr val="tx1"/>
                </a:solidFill>
                <a:latin typeface="Helvetica" panose="020B0604020202020204" pitchFamily="34" charset="0"/>
              </a:defRPr>
            </a:lvl9pPr>
          </a:lstStyle>
          <a:p>
            <a:fld id="{DFFBA906-CB71-47C9-A249-9A457203F51B}" type="slidenum">
              <a:rPr lang="en-US" altLang="en-US" smtClean="0">
                <a:latin typeface="Times New Roman" panose="02020603050405020304" pitchFamily="18" charset="0"/>
              </a:rPr>
              <a:pPr/>
              <a:t>80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97597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ADD57A-9AC2-4A31-A828-51E85F4A0876}"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161604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DD57A-9AC2-4A31-A828-51E85F4A0876}"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114497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DD57A-9AC2-4A31-A828-51E85F4A0876}"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39138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DD57A-9AC2-4A31-A828-51E85F4A0876}"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183813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ADD57A-9AC2-4A31-A828-51E85F4A0876}"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14694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ADD57A-9AC2-4A31-A828-51E85F4A0876}"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90542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ADD57A-9AC2-4A31-A828-51E85F4A0876}"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6140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ADD57A-9AC2-4A31-A828-51E85F4A0876}"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181840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DD57A-9AC2-4A31-A828-51E85F4A0876}"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242696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ADD57A-9AC2-4A31-A828-51E85F4A0876}"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11865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ADD57A-9AC2-4A31-A828-51E85F4A0876}"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DF52D3-63AA-45F9-8F5C-EE229E5EE205}" type="slidenum">
              <a:rPr lang="en-US" smtClean="0"/>
              <a:t>‹#›</a:t>
            </a:fld>
            <a:endParaRPr lang="en-US"/>
          </a:p>
        </p:txBody>
      </p:sp>
    </p:spTree>
    <p:extLst>
      <p:ext uri="{BB962C8B-B14F-4D97-AF65-F5344CB8AC3E}">
        <p14:creationId xmlns:p14="http://schemas.microsoft.com/office/powerpoint/2010/main" val="231613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DD57A-9AC2-4A31-A828-51E85F4A0876}" type="datetimeFigureOut">
              <a:rPr lang="en-US" smtClean="0"/>
              <a:t>12/17/2022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F52D3-63AA-45F9-8F5C-EE229E5EE205}" type="slidenum">
              <a:rPr lang="en-US" smtClean="0"/>
              <a:t>‹#›</a:t>
            </a:fld>
            <a:endParaRPr lang="en-US"/>
          </a:p>
        </p:txBody>
      </p:sp>
    </p:spTree>
    <p:extLst>
      <p:ext uri="{BB962C8B-B14F-4D97-AF65-F5344CB8AC3E}">
        <p14:creationId xmlns:p14="http://schemas.microsoft.com/office/powerpoint/2010/main" val="2479707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ircuitglobe.com/electric-current.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hyperlink" Target="https://circuitglobe.com/semiconductor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igitalthinkerhelp.com/cache-memory-and-locality-of-reference-in-computer-organization-os/" TargetMode="External"/><Relationship Id="rId2" Type="http://schemas.openxmlformats.org/officeDocument/2006/relationships/hyperlink" Target="https://digitalthinkerhelp.com/computer-memory-primary-secondary-storage-dev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igitalthinkerhelp.com/computer-memory-primary-secondary-storage-devices/" TargetMode="External"/><Relationship Id="rId2" Type="http://schemas.openxmlformats.org/officeDocument/2006/relationships/hyperlink" Target="https://digitalthinkerhelp.com/what-is-cpu-%20processor-types-components-and-everything/" TargetMode="External"/><Relationship Id="rId1" Type="http://schemas.openxmlformats.org/officeDocument/2006/relationships/slideLayout" Target="../slideLayouts/slideLayout2.xml"/><Relationship Id="rId4" Type="http://schemas.openxmlformats.org/officeDocument/2006/relationships/hyperlink" Target="https://digitalthinkerhelp.com/what-is-microprocessor-types-application-evolution/"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igitalthinkerhelp.com/computer-memory-primary-secondary-storage-devices/" TargetMode="External"/><Relationship Id="rId2" Type="http://schemas.openxmlformats.org/officeDocument/2006/relationships/hyperlink" Target="https://en.wikipedia.org/wiki/Record" TargetMode="External"/><Relationship Id="rId1" Type="http://schemas.openxmlformats.org/officeDocument/2006/relationships/slideLayout" Target="../slideLayouts/slideLayout2.xml"/><Relationship Id="rId4" Type="http://schemas.openxmlformats.org/officeDocument/2006/relationships/hyperlink" Target="https://digitalthinkerhelp.com/what-is-cpu-%20processor-types-components-and-everyth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igitalthinkerhelp.com/what-is-cpu-%20processor-types-components-and-everyth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igitalthinkerhelp.com/what-is-micro-computer-its-types-examples-and-uses/"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igitalthinkerhelp.com/what-is-cpu-%20processor-types-components-and-everythin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crucial.com/articles/about-memory/difference-between-speed-and-latency"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crucial.com/support/articles-faq-ssd/trim-and-ssd-performance-importance" TargetMode="External"/><Relationship Id="rId2" Type="http://schemas.openxmlformats.org/officeDocument/2006/relationships/hyperlink" Target="https://www.crucial.com/articles/about-ssd/what-is-tri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4927"/>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UNIT TWO </a:t>
            </a:r>
          </a:p>
        </p:txBody>
      </p:sp>
      <p:sp>
        <p:nvSpPr>
          <p:cNvPr id="3" name="Subtitle 2"/>
          <p:cNvSpPr>
            <a:spLocks noGrp="1"/>
          </p:cNvSpPr>
          <p:nvPr>
            <p:ph type="subTitle" idx="1"/>
          </p:nvPr>
        </p:nvSpPr>
        <p:spPr>
          <a:xfrm>
            <a:off x="1524000" y="4107976"/>
            <a:ext cx="9144000" cy="1815152"/>
          </a:xfrm>
        </p:spPr>
        <p:txBody>
          <a:bodyPr>
            <a:normAutofit/>
          </a:bodyPr>
          <a:lstStyle/>
          <a:p>
            <a:pPr marL="0" lvl="1"/>
            <a:r>
              <a:rPr lang="en-US" sz="2800" b="1" dirty="0">
                <a:solidFill>
                  <a:srgbClr val="FF0000"/>
                </a:solidFill>
                <a:latin typeface="Times New Roman" panose="02020603050405020304" pitchFamily="18" charset="0"/>
                <a:cs typeface="Times New Roman" panose="02020603050405020304" pitchFamily="18" charset="0"/>
              </a:rPr>
              <a:t>ORGANIZATION OF COMPUTER SYSTEM</a:t>
            </a:r>
          </a:p>
        </p:txBody>
      </p:sp>
    </p:spTree>
    <p:extLst>
      <p:ext uri="{BB962C8B-B14F-4D97-AF65-F5344CB8AC3E}">
        <p14:creationId xmlns:p14="http://schemas.microsoft.com/office/powerpoint/2010/main" val="30812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screen has </a:t>
            </a:r>
            <a:r>
              <a:rPr lang="en-US" b="1" i="1" dirty="0">
                <a:latin typeface="Times New Roman" panose="02020603050405020304" pitchFamily="18" charset="0"/>
                <a:cs typeface="Times New Roman" panose="02020603050405020304" pitchFamily="18" charset="0"/>
              </a:rPr>
              <a:t>strengths</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weaknesses</a:t>
            </a:r>
            <a:r>
              <a:rPr lang="en-US" dirty="0">
                <a:latin typeface="Times New Roman" panose="02020603050405020304" pitchFamily="18" charset="0"/>
                <a:cs typeface="Times New Roman" panose="02020603050405020304" pitchFamily="18" charset="0"/>
              </a:rPr>
              <a:t> that make it a better choice for certain applications. </a:t>
            </a:r>
          </a:p>
          <a:p>
            <a:pPr algn="just">
              <a:lnSpc>
                <a:spcPct val="100000"/>
              </a:lnSpc>
              <a:spcBef>
                <a:spcPts val="0"/>
              </a:spcBef>
              <a:buFont typeface="Wingdings" panose="05000000000000000000" pitchFamily="2" charset="2"/>
              <a:buChar char="§"/>
            </a:pPr>
            <a:r>
              <a:rPr lang="en-US" b="1" i="1" dirty="0">
                <a:solidFill>
                  <a:srgbClr val="FF0000"/>
                </a:solidFill>
                <a:latin typeface="Times New Roman" panose="02020603050405020304" pitchFamily="18" charset="0"/>
                <a:cs typeface="Times New Roman" panose="02020603050405020304" pitchFamily="18" charset="0"/>
              </a:rPr>
              <a:t>Capacitive screens offer more flexibility in functionality as resistive</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screens</a:t>
            </a:r>
            <a:r>
              <a:rPr lang="en-US" dirty="0">
                <a:latin typeface="Times New Roman" panose="02020603050405020304" pitchFamily="18" charset="0"/>
                <a:cs typeface="Times New Roman" panose="02020603050405020304" pitchFamily="18" charset="0"/>
              </a:rPr>
              <a:t> </a:t>
            </a:r>
            <a:r>
              <a:rPr lang="en-US" b="1" i="1" dirty="0">
                <a:solidFill>
                  <a:srgbClr val="6600CC"/>
                </a:solidFill>
                <a:latin typeface="Times New Roman" panose="02020603050405020304" pitchFamily="18" charset="0"/>
                <a:cs typeface="Times New Roman" panose="02020603050405020304" pitchFamily="18" charset="0"/>
              </a:rPr>
              <a:t>lack the ability to register multiple touch points at the same time</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Think about when you zoom in on your smartphone - you’re using </a:t>
            </a:r>
            <a:r>
              <a:rPr lang="en-US" b="1" i="1" dirty="0">
                <a:solidFill>
                  <a:srgbClr val="FF0000"/>
                </a:solidFill>
                <a:latin typeface="Times New Roman" panose="02020603050405020304" pitchFamily="18" charset="0"/>
                <a:cs typeface="Times New Roman" panose="02020603050405020304" pitchFamily="18" charset="0"/>
              </a:rPr>
              <a:t>two fingers at different receptors to zoom in on an image</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Resistive touch screens get confused</a:t>
            </a:r>
            <a:r>
              <a:rPr lang="en-US" dirty="0">
                <a:latin typeface="Times New Roman" panose="02020603050405020304" pitchFamily="18" charset="0"/>
                <a:cs typeface="Times New Roman" panose="02020603050405020304" pitchFamily="18" charset="0"/>
              </a:rPr>
              <a:t> when you try to </a:t>
            </a:r>
            <a:r>
              <a:rPr lang="en-US" b="1" i="1" dirty="0">
                <a:latin typeface="Times New Roman" panose="02020603050405020304" pitchFamily="18" charset="0"/>
                <a:cs typeface="Times New Roman" panose="02020603050405020304" pitchFamily="18" charset="0"/>
              </a:rPr>
              <a:t>apply multiple points </a:t>
            </a:r>
            <a:r>
              <a:rPr lang="en-US" dirty="0">
                <a:latin typeface="Times New Roman" panose="02020603050405020304" pitchFamily="18" charset="0"/>
                <a:cs typeface="Times New Roman" panose="02020603050405020304" pitchFamily="18" charset="0"/>
              </a:rPr>
              <a:t>to them, since their </a:t>
            </a:r>
            <a:r>
              <a:rPr lang="en-US" b="1" i="1" dirty="0">
                <a:solidFill>
                  <a:srgbClr val="D60093"/>
                </a:solidFill>
                <a:latin typeface="Times New Roman" panose="02020603050405020304" pitchFamily="18" charset="0"/>
                <a:cs typeface="Times New Roman" panose="02020603050405020304" pitchFamily="18" charset="0"/>
              </a:rPr>
              <a:t>technology relies on recognizing pressure at a specific location.</a:t>
            </a:r>
          </a:p>
          <a:p>
            <a:pPr algn="just">
              <a:lnSpc>
                <a:spcPct val="100000"/>
              </a:lnSpc>
              <a:spcBef>
                <a:spcPts val="0"/>
              </a:spcBef>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What touch screens detect?</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a:t>
            </a:r>
            <a:r>
              <a:rPr lang="en-US" b="1" i="1" dirty="0">
                <a:solidFill>
                  <a:srgbClr val="660066"/>
                </a:solidFill>
                <a:latin typeface="Times New Roman" panose="02020603050405020304" pitchFamily="18" charset="0"/>
                <a:cs typeface="Times New Roman" panose="02020603050405020304" pitchFamily="18" charset="0"/>
              </a:rPr>
              <a:t>touch displays detect differs depending on if the screen is capacitive or resistive</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ü"/>
            </a:pPr>
            <a:r>
              <a:rPr lang="en-US" b="1" i="1" dirty="0">
                <a:solidFill>
                  <a:srgbClr val="6600CC"/>
                </a:solidFill>
                <a:latin typeface="Times New Roman" panose="02020603050405020304" pitchFamily="18" charset="0"/>
                <a:cs typeface="Times New Roman" panose="02020603050405020304" pitchFamily="18" charset="0"/>
              </a:rPr>
              <a:t>Resistive screens rely on applied pressure </a:t>
            </a:r>
            <a:r>
              <a:rPr lang="en-US" dirty="0">
                <a:latin typeface="Times New Roman" panose="02020603050405020304" pitchFamily="18" charset="0"/>
                <a:cs typeface="Times New Roman" panose="02020603050405020304" pitchFamily="18" charset="0"/>
              </a:rPr>
              <a:t>which means that sometimes the </a:t>
            </a:r>
            <a:r>
              <a:rPr lang="en-US" b="1" i="1" dirty="0">
                <a:solidFill>
                  <a:srgbClr val="660033"/>
                </a:solidFill>
                <a:latin typeface="Times New Roman" panose="02020603050405020304" pitchFamily="18" charset="0"/>
                <a:cs typeface="Times New Roman" panose="02020603050405020304" pitchFamily="18" charset="0"/>
              </a:rPr>
              <a:t>tip of a pen or another object can initiate a response from the system</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ü"/>
            </a:pPr>
            <a:r>
              <a:rPr lang="en-US" b="1" i="1" dirty="0">
                <a:solidFill>
                  <a:srgbClr val="FF0000"/>
                </a:solidFill>
                <a:latin typeface="Times New Roman" panose="02020603050405020304" pitchFamily="18" charset="0"/>
                <a:cs typeface="Times New Roman" panose="02020603050405020304" pitchFamily="18" charset="0"/>
              </a:rPr>
              <a:t>Capacitive touch screens use electrical conductors </a:t>
            </a:r>
            <a:r>
              <a:rPr lang="en-US" dirty="0">
                <a:latin typeface="Times New Roman" panose="02020603050405020304" pitchFamily="18" charset="0"/>
                <a:cs typeface="Times New Roman" panose="02020603050405020304" pitchFamily="18" charset="0"/>
              </a:rPr>
              <a:t>rather than </a:t>
            </a:r>
            <a:r>
              <a:rPr lang="en-US" b="1" i="1" dirty="0">
                <a:solidFill>
                  <a:srgbClr val="0000CC"/>
                </a:solidFill>
                <a:latin typeface="Times New Roman" panose="02020603050405020304" pitchFamily="18" charset="0"/>
                <a:cs typeface="Times New Roman" panose="02020603050405020304" pitchFamily="18" charset="0"/>
              </a:rPr>
              <a:t>pressure to recognize a command </a:t>
            </a:r>
            <a:r>
              <a:rPr lang="en-US" dirty="0">
                <a:latin typeface="Times New Roman" panose="02020603050405020304" pitchFamily="18" charset="0"/>
                <a:cs typeface="Times New Roman" panose="02020603050405020304" pitchFamily="18" charset="0"/>
              </a:rPr>
              <a:t>and</a:t>
            </a:r>
            <a:r>
              <a:rPr lang="en-US" b="1" i="1" dirty="0">
                <a:solidFill>
                  <a:srgbClr val="0000CC"/>
                </a:solidFill>
                <a:latin typeface="Times New Roman" panose="02020603050405020304" pitchFamily="18" charset="0"/>
                <a:cs typeface="Times New Roman" panose="02020603050405020304" pitchFamily="18" charset="0"/>
              </a:rPr>
              <a:t> respond </a:t>
            </a:r>
            <a:r>
              <a:rPr lang="en-US" dirty="0">
                <a:latin typeface="Times New Roman" panose="02020603050405020304" pitchFamily="18" charset="0"/>
                <a:cs typeface="Times New Roman" panose="02020603050405020304" pitchFamily="18" charset="0"/>
              </a:rPr>
              <a:t>to the </a:t>
            </a:r>
            <a:r>
              <a:rPr lang="en-US" b="1" i="1" dirty="0">
                <a:solidFill>
                  <a:srgbClr val="0000CC"/>
                </a:solidFill>
                <a:latin typeface="Times New Roman" panose="02020603050405020304" pitchFamily="18" charset="0"/>
                <a:cs typeface="Times New Roman" panose="02020603050405020304" pitchFamily="18" charset="0"/>
              </a:rPr>
              <a:t>system.</a:t>
            </a:r>
          </a:p>
          <a:p>
            <a:pPr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4602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CDC16C8-7E4A-4E76-90AF-DE70674170FC}" type="slidenum">
              <a:rPr lang="en-US" altLang="en-US" smtClean="0">
                <a:solidFill>
                  <a:srgbClr val="FFFFFF"/>
                </a:solidFill>
                <a:latin typeface="Franklin Gothic Book" panose="020B0503020102020204" pitchFamily="34" charset="0"/>
              </a:rPr>
              <a:pPr/>
              <a:t>100</a:t>
            </a:fld>
            <a:endParaRPr lang="en-US" altLang="en-US">
              <a:solidFill>
                <a:srgbClr val="FFFFFF"/>
              </a:solidFill>
              <a:latin typeface="Franklin Gothic Book" panose="020B0503020102020204" pitchFamily="34" charset="0"/>
            </a:endParaRPr>
          </a:p>
        </p:txBody>
      </p:sp>
      <p:sp>
        <p:nvSpPr>
          <p:cNvPr id="40963" name="Rectangle 2"/>
          <p:cNvSpPr>
            <a:spLocks noGrp="1" noChangeArrowheads="1"/>
          </p:cNvSpPr>
          <p:nvPr>
            <p:ph type="title"/>
          </p:nvPr>
        </p:nvSpPr>
        <p:spPr>
          <a:xfrm>
            <a:off x="1981200" y="0"/>
            <a:ext cx="8229600" cy="630238"/>
          </a:xfrm>
        </p:spPr>
        <p:txBody>
          <a:bodyPr>
            <a:normAutofit/>
          </a:bodyPr>
          <a:lstStyle/>
          <a:p>
            <a:pPr eaLnBrk="1" hangingPunct="1"/>
            <a:r>
              <a:rPr lang="en-US" altLang="en-US" sz="3200" b="1" dirty="0">
                <a:solidFill>
                  <a:srgbClr val="0000FF"/>
                </a:solidFill>
                <a:latin typeface="Times New Roman" panose="02020603050405020304" pitchFamily="18" charset="0"/>
                <a:cs typeface="Times New Roman" panose="02020603050405020304" pitchFamily="18" charset="0"/>
              </a:rPr>
              <a:t>2. Application Software</a:t>
            </a:r>
          </a:p>
        </p:txBody>
      </p:sp>
      <p:sp>
        <p:nvSpPr>
          <p:cNvPr id="262148" name="Rectangle 3"/>
          <p:cNvSpPr>
            <a:spLocks noGrp="1" noChangeArrowheads="1"/>
          </p:cNvSpPr>
          <p:nvPr>
            <p:ph type="body" idx="1"/>
          </p:nvPr>
        </p:nvSpPr>
        <p:spPr>
          <a:xfrm>
            <a:off x="0" y="630238"/>
            <a:ext cx="12192000" cy="6227762"/>
          </a:xfrm>
        </p:spPr>
        <p:txBody>
          <a:bodyPr>
            <a:noAutofit/>
          </a:bodyPr>
          <a:lstStyle/>
          <a:p>
            <a:pPr algn="just">
              <a:spcBef>
                <a:spcPts val="0"/>
              </a:spcBef>
              <a:buFont typeface="Wingdings" panose="05000000000000000000" pitchFamily="2" charset="2"/>
              <a:buChar char="Ø"/>
              <a:defRPr/>
            </a:pPr>
            <a:r>
              <a:rPr lang="en-US" sz="3200" b="1" i="1" dirty="0">
                <a:latin typeface="Times New Roman" panose="02020603050405020304" pitchFamily="18" charset="0"/>
                <a:cs typeface="Times New Roman" panose="02020603050405020304" pitchFamily="18" charset="0"/>
              </a:rPr>
              <a:t>Application software</a:t>
            </a:r>
            <a:r>
              <a:rPr lang="en-US" sz="3200" dirty="0">
                <a:latin typeface="Times New Roman" panose="02020603050405020304" pitchFamily="18" charset="0"/>
                <a:cs typeface="Times New Roman" panose="02020603050405020304" pitchFamily="18" charset="0"/>
              </a:rPr>
              <a:t> is a type of </a:t>
            </a:r>
            <a:r>
              <a:rPr lang="en-US" sz="3200" b="1" i="1" dirty="0">
                <a:latin typeface="Times New Roman" panose="02020603050405020304" pitchFamily="18" charset="0"/>
                <a:cs typeface="Times New Roman" panose="02020603050405020304" pitchFamily="18" charset="0"/>
              </a:rPr>
              <a:t>software</a:t>
            </a:r>
            <a:r>
              <a:rPr lang="en-US" sz="3200" dirty="0">
                <a:latin typeface="Times New Roman" panose="02020603050405020304" pitchFamily="18" charset="0"/>
                <a:cs typeface="Times New Roman" panose="02020603050405020304" pitchFamily="18" charset="0"/>
              </a:rPr>
              <a:t> that placed between the </a:t>
            </a:r>
            <a:r>
              <a:rPr lang="en-US" sz="3200" b="1" i="1" dirty="0">
                <a:solidFill>
                  <a:srgbClr val="FF0000"/>
                </a:solidFill>
                <a:latin typeface="Times New Roman" panose="02020603050405020304" pitchFamily="18" charset="0"/>
                <a:cs typeface="Times New Roman" panose="02020603050405020304" pitchFamily="18" charset="0"/>
              </a:rPr>
              <a:t>user and the OS software </a:t>
            </a:r>
            <a:r>
              <a:rPr lang="en-US" sz="3200" dirty="0">
                <a:latin typeface="Times New Roman" panose="02020603050405020304" pitchFamily="18" charset="0"/>
                <a:cs typeface="Times New Roman" panose="02020603050405020304" pitchFamily="18" charset="0"/>
              </a:rPr>
              <a:t>and </a:t>
            </a:r>
            <a:r>
              <a:rPr lang="en-US" sz="3200" b="1" i="1" dirty="0">
                <a:solidFill>
                  <a:srgbClr val="D60093"/>
                </a:solidFill>
                <a:latin typeface="Times New Roman" panose="02020603050405020304" pitchFamily="18" charset="0"/>
                <a:cs typeface="Times New Roman" panose="02020603050405020304" pitchFamily="18" charset="0"/>
              </a:rPr>
              <a:t>allows the user to perform a certain activity</a:t>
            </a:r>
            <a:r>
              <a:rPr lang="en-US" sz="3200" dirty="0">
                <a:latin typeface="Times New Roman" panose="02020603050405020304" pitchFamily="18" charset="0"/>
                <a:cs typeface="Times New Roman" panose="02020603050405020304" pitchFamily="18" charset="0"/>
              </a:rPr>
              <a:t>- such as creating a document or editing a graphic image.</a:t>
            </a:r>
          </a:p>
          <a:p>
            <a:pPr algn="just">
              <a:spcBef>
                <a:spcPts val="0"/>
              </a:spcBef>
              <a:buFont typeface="Wingdings" pitchFamily="2" charset="2"/>
              <a:buChar char="§"/>
              <a:defRPr/>
            </a:pPr>
            <a:r>
              <a:rPr lang="en-US" sz="3200" b="1" i="1" dirty="0">
                <a:solidFill>
                  <a:srgbClr val="0000FF"/>
                </a:solidFill>
                <a:latin typeface="Times New Roman" pitchFamily="18" charset="0"/>
                <a:cs typeface="Times New Roman" pitchFamily="18" charset="0"/>
              </a:rPr>
              <a:t>Typical applications software include office suites, business software</a:t>
            </a:r>
            <a:r>
              <a:rPr lang="en-US" sz="3200" dirty="0">
                <a:latin typeface="Times New Roman" pitchFamily="18" charset="0"/>
                <a:cs typeface="Times New Roman" pitchFamily="18" charset="0"/>
              </a:rPr>
              <a:t>, </a:t>
            </a:r>
            <a:r>
              <a:rPr lang="en-US" sz="3200" b="1" i="1" dirty="0">
                <a:latin typeface="Times New Roman" pitchFamily="18" charset="0"/>
                <a:cs typeface="Times New Roman" pitchFamily="18" charset="0"/>
              </a:rPr>
              <a:t>educational software, databases and computer games</a:t>
            </a:r>
            <a:r>
              <a:rPr lang="en-US" sz="3200" dirty="0">
                <a:latin typeface="Times New Roman" pitchFamily="18" charset="0"/>
                <a:cs typeface="Times New Roman" pitchFamily="18" charset="0"/>
              </a:rPr>
              <a:t>.</a:t>
            </a:r>
          </a:p>
          <a:p>
            <a:pPr algn="just">
              <a:spcBef>
                <a:spcPts val="0"/>
              </a:spcBef>
              <a:buFont typeface="Wingdings" pitchFamily="2" charset="2"/>
              <a:buChar char="§"/>
              <a:defRPr/>
            </a:pPr>
            <a:r>
              <a:rPr lang="en-US" sz="3200" dirty="0">
                <a:latin typeface="Times New Roman" pitchFamily="18" charset="0"/>
                <a:cs typeface="Times New Roman" pitchFamily="18" charset="0"/>
              </a:rPr>
              <a:t>The following are </a:t>
            </a:r>
            <a:r>
              <a:rPr lang="en-US" sz="3200" b="1" i="1" dirty="0">
                <a:latin typeface="Times New Roman" pitchFamily="18" charset="0"/>
                <a:cs typeface="Times New Roman" pitchFamily="18" charset="0"/>
              </a:rPr>
              <a:t>examples of application software</a:t>
            </a:r>
            <a:r>
              <a:rPr lang="en-US" sz="3200" dirty="0">
                <a:latin typeface="Times New Roman" pitchFamily="18" charset="0"/>
                <a:cs typeface="Times New Roman" pitchFamily="18" charset="0"/>
              </a:rPr>
              <a:t>.</a:t>
            </a:r>
          </a:p>
          <a:p>
            <a:pPr marL="0" indent="0" algn="just">
              <a:spcBef>
                <a:spcPts val="0"/>
              </a:spcBef>
              <a:buNone/>
              <a:defRPr/>
            </a:pPr>
            <a:r>
              <a:rPr lang="en-US" sz="3200" b="1" i="1" dirty="0">
                <a:solidFill>
                  <a:srgbClr val="0000FF"/>
                </a:solidFill>
                <a:latin typeface="Times New Roman" pitchFamily="18" charset="0"/>
                <a:cs typeface="Times New Roman" pitchFamily="18" charset="0"/>
              </a:rPr>
              <a:t>2. 1. Word Processor</a:t>
            </a:r>
          </a:p>
          <a:p>
            <a:pPr algn="just">
              <a:spcBef>
                <a:spcPts val="0"/>
              </a:spcBef>
              <a:buFont typeface="Wingdings" pitchFamily="2" charset="2"/>
              <a:buChar char="§"/>
              <a:defRPr/>
            </a:pPr>
            <a:r>
              <a:rPr lang="en-US" sz="3200" b="1" i="1" dirty="0">
                <a:solidFill>
                  <a:srgbClr val="0000FF"/>
                </a:solidFill>
                <a:latin typeface="Times New Roman" pitchFamily="18" charset="0"/>
                <a:cs typeface="Times New Roman" pitchFamily="18" charset="0"/>
              </a:rPr>
              <a:t>It </a:t>
            </a:r>
            <a:r>
              <a:rPr lang="en-US" sz="3200" b="1" i="1" dirty="0">
                <a:solidFill>
                  <a:srgbClr val="006600"/>
                </a:solidFill>
                <a:latin typeface="Times New Roman" pitchFamily="18" charset="0"/>
                <a:cs typeface="Times New Roman" pitchFamily="18" charset="0"/>
              </a:rPr>
              <a:t>helps you to create professional looking documents quickly and efficiently</a:t>
            </a:r>
            <a:r>
              <a:rPr lang="en-US" sz="3200" b="1" i="1" dirty="0">
                <a:solidFill>
                  <a:srgbClr val="0000FF"/>
                </a:solidFill>
                <a:latin typeface="Times New Roman" pitchFamily="18" charset="0"/>
                <a:cs typeface="Times New Roman" pitchFamily="18" charset="0"/>
              </a:rPr>
              <a:t>.</a:t>
            </a:r>
          </a:p>
          <a:p>
            <a:pPr algn="just">
              <a:spcBef>
                <a:spcPts val="0"/>
              </a:spcBef>
              <a:buFont typeface="Wingdings" pitchFamily="2" charset="2"/>
              <a:buChar char="§"/>
              <a:defRPr/>
            </a:pPr>
            <a:r>
              <a:rPr lang="en-US" sz="3200" b="1" i="1" dirty="0">
                <a:solidFill>
                  <a:srgbClr val="D60093"/>
                </a:solidFill>
                <a:latin typeface="Times New Roman" pitchFamily="18" charset="0"/>
                <a:cs typeface="Times New Roman" pitchFamily="18" charset="0"/>
              </a:rPr>
              <a:t>Using a word processor</a:t>
            </a:r>
            <a:r>
              <a:rPr lang="en-US" sz="3200" b="1" i="1" dirty="0">
                <a:solidFill>
                  <a:srgbClr val="0000FF"/>
                </a:solidFill>
                <a:latin typeface="Times New Roman" pitchFamily="18" charset="0"/>
                <a:cs typeface="Times New Roman" pitchFamily="18" charset="0"/>
              </a:rPr>
              <a:t>, you can enter a text, edit it as necessarily, checks for spelling errors, save it and print it.</a:t>
            </a:r>
            <a:endParaRPr lang="en-US" sz="3200" b="1" i="1" dirty="0">
              <a:latin typeface="Times New Roman" pitchFamily="18" charset="0"/>
              <a:cs typeface="Times New Roman" pitchFamily="18" charset="0"/>
            </a:endParaRPr>
          </a:p>
          <a:p>
            <a:pPr algn="just">
              <a:spcBef>
                <a:spcPts val="0"/>
              </a:spcBef>
              <a:buFont typeface="Wingdings" pitchFamily="2" charset="2"/>
              <a:buChar char="Ø"/>
              <a:defRPr/>
            </a:pPr>
            <a:r>
              <a:rPr lang="en-US" sz="3200" b="1" i="1" dirty="0">
                <a:solidFill>
                  <a:srgbClr val="0000FF"/>
                </a:solidFill>
                <a:latin typeface="Times New Roman" pitchFamily="18" charset="0"/>
                <a:cs typeface="Times New Roman" pitchFamily="18" charset="0"/>
              </a:rPr>
              <a:t>A </a:t>
            </a:r>
            <a:r>
              <a:rPr lang="en-US" sz="3200" b="1" i="1" dirty="0">
                <a:latin typeface="Times New Roman" pitchFamily="18" charset="0"/>
                <a:cs typeface="Times New Roman" pitchFamily="18" charset="0"/>
              </a:rPr>
              <a:t>Word processing program has the following features:</a:t>
            </a:r>
          </a:p>
          <a:p>
            <a:pPr algn="just">
              <a:spcBef>
                <a:spcPts val="0"/>
              </a:spcBef>
              <a:buFont typeface="Wingdings" pitchFamily="2" charset="2"/>
              <a:buChar char="§"/>
              <a:defRPr/>
            </a:pPr>
            <a:r>
              <a:rPr lang="en-US" sz="3200" b="1" i="1" dirty="0">
                <a:solidFill>
                  <a:srgbClr val="006600"/>
                </a:solidFill>
                <a:latin typeface="Times New Roman" pitchFamily="18" charset="0"/>
                <a:cs typeface="Times New Roman" pitchFamily="18" charset="0"/>
              </a:rPr>
              <a:t>Word Wrapping, Adding and Deleting, </a:t>
            </a:r>
            <a:r>
              <a:rPr lang="en-US" sz="3200" b="1" i="1" dirty="0">
                <a:solidFill>
                  <a:srgbClr val="0000FF"/>
                </a:solidFill>
                <a:latin typeface="Times New Roman" pitchFamily="18" charset="0"/>
                <a:cs typeface="Times New Roman" pitchFamily="18" charset="0"/>
              </a:rPr>
              <a:t>Undo changes, Copy and move</a:t>
            </a:r>
          </a:p>
          <a:p>
            <a:pPr marL="0" indent="0" algn="just">
              <a:spcBef>
                <a:spcPts val="0"/>
              </a:spcBef>
              <a:buNone/>
              <a:defRPr/>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65767732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23" y="0"/>
            <a:ext cx="12053978" cy="6721475"/>
          </a:xfrm>
        </p:spPr>
        <p:txBody>
          <a:bodyPr>
            <a:noAutofit/>
          </a:bodyPr>
          <a:lstStyle/>
          <a:p>
            <a:pPr algn="just">
              <a:lnSpc>
                <a:spcPct val="100000"/>
              </a:lnSpc>
              <a:spcBef>
                <a:spcPts val="0"/>
              </a:spcBef>
              <a:buFont typeface="Wingdings" pitchFamily="2" charset="2"/>
              <a:buChar char="§"/>
              <a:defRPr/>
            </a:pPr>
            <a:r>
              <a:rPr lang="en-US" sz="3200" b="1" i="1" dirty="0">
                <a:solidFill>
                  <a:srgbClr val="D60093"/>
                </a:solidFill>
                <a:latin typeface="Times New Roman" pitchFamily="18" charset="0"/>
                <a:cs typeface="Times New Roman" pitchFamily="18" charset="0"/>
              </a:rPr>
              <a:t>Search and replace</a:t>
            </a:r>
          </a:p>
          <a:p>
            <a:pPr algn="just">
              <a:lnSpc>
                <a:spcPct val="100000"/>
              </a:lnSpc>
              <a:spcBef>
                <a:spcPts val="0"/>
              </a:spcBef>
              <a:buFont typeface="Wingdings" pitchFamily="2" charset="2"/>
              <a:buChar char="§"/>
              <a:defRPr/>
            </a:pPr>
            <a:r>
              <a:rPr lang="en-US" sz="3200" b="1" i="1" dirty="0">
                <a:solidFill>
                  <a:srgbClr val="D60093"/>
                </a:solidFill>
                <a:latin typeface="Times New Roman" pitchFamily="18" charset="0"/>
                <a:cs typeface="Times New Roman" pitchFamily="18" charset="0"/>
              </a:rPr>
              <a:t>Checking spelling and grammar</a:t>
            </a:r>
          </a:p>
          <a:p>
            <a:pPr algn="just">
              <a:lnSpc>
                <a:spcPct val="100000"/>
              </a:lnSpc>
              <a:spcBef>
                <a:spcPts val="0"/>
              </a:spcBef>
              <a:buFont typeface="Wingdings" pitchFamily="2" charset="2"/>
              <a:buChar char="§"/>
              <a:defRPr/>
            </a:pPr>
            <a:r>
              <a:rPr lang="en-US" sz="3200" b="1" i="1" dirty="0">
                <a:solidFill>
                  <a:srgbClr val="D60093"/>
                </a:solidFill>
                <a:latin typeface="Times New Roman" pitchFamily="18" charset="0"/>
                <a:cs typeface="Times New Roman" pitchFamily="18" charset="0"/>
              </a:rPr>
              <a:t>Formatting</a:t>
            </a:r>
          </a:p>
          <a:p>
            <a:pPr algn="just">
              <a:lnSpc>
                <a:spcPct val="100000"/>
              </a:lnSpc>
              <a:spcBef>
                <a:spcPts val="0"/>
              </a:spcBef>
              <a:buFont typeface="Wingdings" pitchFamily="2" charset="2"/>
              <a:buChar char="§"/>
              <a:defRPr/>
            </a:pPr>
            <a:r>
              <a:rPr lang="en-US" sz="3200" b="1" i="1" dirty="0">
                <a:solidFill>
                  <a:srgbClr val="006600"/>
                </a:solidFill>
                <a:latin typeface="Times New Roman" pitchFamily="18" charset="0"/>
                <a:cs typeface="Times New Roman" pitchFamily="18" charset="0"/>
              </a:rPr>
              <a:t>Creating tables, news-paper style column</a:t>
            </a:r>
          </a:p>
          <a:p>
            <a:pPr algn="just">
              <a:lnSpc>
                <a:spcPct val="100000"/>
              </a:lnSpc>
              <a:spcBef>
                <a:spcPts val="0"/>
              </a:spcBef>
              <a:buFont typeface="Wingdings" pitchFamily="2" charset="2"/>
              <a:buChar char="§"/>
              <a:defRPr/>
            </a:pPr>
            <a:r>
              <a:rPr lang="en-US" sz="3200" b="1" i="1" dirty="0">
                <a:solidFill>
                  <a:srgbClr val="006600"/>
                </a:solidFill>
                <a:latin typeface="Times New Roman" pitchFamily="18" charset="0"/>
                <a:cs typeface="Times New Roman" pitchFamily="18" charset="0"/>
              </a:rPr>
              <a:t>Creating graphics within the application or import from other applications</a:t>
            </a:r>
            <a:r>
              <a:rPr lang="en-US" sz="3200" b="1" dirty="0">
                <a:latin typeface="Times New Roman" pitchFamily="18" charset="0"/>
                <a:cs typeface="Times New Roman" pitchFamily="18" charset="0"/>
              </a:rPr>
              <a:t>.</a:t>
            </a:r>
          </a:p>
          <a:p>
            <a:pPr algn="just">
              <a:lnSpc>
                <a:spcPct val="100000"/>
              </a:lnSpc>
              <a:spcBef>
                <a:spcPts val="0"/>
              </a:spcBef>
              <a:buFont typeface="Wingdings" pitchFamily="2" charset="2"/>
              <a:buChar char="Ø"/>
              <a:defRPr/>
            </a:pPr>
            <a:r>
              <a:rPr lang="en-US" sz="3200" b="1" dirty="0">
                <a:latin typeface="Times New Roman" pitchFamily="18" charset="0"/>
                <a:cs typeface="Times New Roman" pitchFamily="18" charset="0"/>
              </a:rPr>
              <a:t>The following are some of the examples of Word processor program:</a:t>
            </a:r>
          </a:p>
          <a:p>
            <a:pPr algn="just">
              <a:lnSpc>
                <a:spcPct val="100000"/>
              </a:lnSpc>
              <a:spcBef>
                <a:spcPts val="0"/>
              </a:spcBef>
              <a:buFont typeface="Wingdings" pitchFamily="2" charset="2"/>
              <a:buChar char="§"/>
              <a:defRPr/>
            </a:pPr>
            <a:r>
              <a:rPr lang="en-US" sz="3200" b="1" i="1" dirty="0">
                <a:solidFill>
                  <a:srgbClr val="006600"/>
                </a:solidFill>
                <a:latin typeface="Times New Roman" pitchFamily="18" charset="0"/>
                <a:cs typeface="Times New Roman" pitchFamily="18" charset="0"/>
              </a:rPr>
              <a:t>Microsoft Word </a:t>
            </a:r>
          </a:p>
          <a:p>
            <a:pPr algn="just">
              <a:lnSpc>
                <a:spcPct val="100000"/>
              </a:lnSpc>
              <a:spcBef>
                <a:spcPts val="0"/>
              </a:spcBef>
              <a:buFont typeface="Wingdings" pitchFamily="2" charset="2"/>
              <a:buChar char="§"/>
              <a:defRPr/>
            </a:pPr>
            <a:r>
              <a:rPr lang="en-US" sz="3200" b="1" i="1" dirty="0">
                <a:solidFill>
                  <a:srgbClr val="006600"/>
                </a:solidFill>
                <a:latin typeface="Times New Roman" pitchFamily="18" charset="0"/>
                <a:cs typeface="Times New Roman" pitchFamily="18" charset="0"/>
              </a:rPr>
              <a:t>Lotus Word Pro</a:t>
            </a:r>
          </a:p>
          <a:p>
            <a:pPr algn="just">
              <a:lnSpc>
                <a:spcPct val="100000"/>
              </a:lnSpc>
              <a:spcBef>
                <a:spcPts val="0"/>
              </a:spcBef>
              <a:buFont typeface="Wingdings" pitchFamily="2" charset="2"/>
              <a:buChar char="§"/>
              <a:defRPr/>
            </a:pPr>
            <a:r>
              <a:rPr lang="en-US" sz="3200" b="1" i="1" dirty="0">
                <a:solidFill>
                  <a:srgbClr val="006600"/>
                </a:solidFill>
                <a:latin typeface="Times New Roman" pitchFamily="18" charset="0"/>
                <a:cs typeface="Times New Roman" pitchFamily="18" charset="0"/>
              </a:rPr>
              <a:t> WordPerfect </a:t>
            </a:r>
          </a:p>
          <a:p>
            <a:pPr marL="0" indent="0" algn="just">
              <a:lnSpc>
                <a:spcPct val="100000"/>
              </a:lnSpc>
              <a:spcBef>
                <a:spcPts val="0"/>
              </a:spcBef>
              <a:buNone/>
              <a:defRPr/>
            </a:pPr>
            <a:r>
              <a:rPr lang="en-US" sz="3200" b="1" i="1" dirty="0">
                <a:solidFill>
                  <a:srgbClr val="0000FF"/>
                </a:solidFill>
                <a:latin typeface="Times New Roman" pitchFamily="18" charset="0"/>
                <a:cs typeface="Times New Roman" pitchFamily="18" charset="0"/>
              </a:rPr>
              <a:t>2.2</a:t>
            </a:r>
            <a:r>
              <a:rPr lang="en-US" sz="3200" b="1" dirty="0">
                <a:latin typeface="Times New Roman" pitchFamily="18" charset="0"/>
                <a:cs typeface="Times New Roman" pitchFamily="18" charset="0"/>
              </a:rPr>
              <a:t> </a:t>
            </a:r>
            <a:r>
              <a:rPr lang="en-US" sz="3200" b="1" i="1" dirty="0">
                <a:solidFill>
                  <a:srgbClr val="0000FF"/>
                </a:solidFill>
                <a:latin typeface="Times New Roman" pitchFamily="18" charset="0"/>
                <a:cs typeface="Times New Roman" pitchFamily="18" charset="0"/>
              </a:rPr>
              <a:t>Spreadsheets</a:t>
            </a:r>
          </a:p>
          <a:p>
            <a:pPr algn="just">
              <a:lnSpc>
                <a:spcPct val="100000"/>
              </a:lnSpc>
              <a:spcBef>
                <a:spcPts val="0"/>
              </a:spcBef>
              <a:buFont typeface="Wingdings" pitchFamily="2" charset="2"/>
              <a:buChar char="§"/>
              <a:defRPr/>
            </a:pPr>
            <a:r>
              <a:rPr lang="en-US" sz="3200" b="1" dirty="0">
                <a:latin typeface="Times New Roman" pitchFamily="18" charset="0"/>
                <a:cs typeface="Times New Roman" pitchFamily="18" charset="0"/>
              </a:rPr>
              <a:t> It </a:t>
            </a:r>
            <a:r>
              <a:rPr lang="en-US" sz="3200" b="1" i="1" dirty="0">
                <a:solidFill>
                  <a:srgbClr val="D60093"/>
                </a:solidFill>
                <a:latin typeface="Times New Roman" pitchFamily="18" charset="0"/>
                <a:cs typeface="Times New Roman" pitchFamily="18" charset="0"/>
              </a:rPr>
              <a:t>enables you to enter and edit data, perform calculations, and create graphs from the data</a:t>
            </a:r>
            <a:r>
              <a:rPr lang="en-US" sz="3200" b="1"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endParaRPr lang="en-US" sz="3200" dirty="0"/>
          </a:p>
        </p:txBody>
      </p:sp>
      <p:sp>
        <p:nvSpPr>
          <p:cNvPr id="41987"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90BE72D-4CAA-4CBB-8477-CDBB32AC9689}" type="slidenum">
              <a:rPr lang="en-US" altLang="en-US" smtClean="0">
                <a:solidFill>
                  <a:srgbClr val="FFFFFF"/>
                </a:solidFill>
                <a:latin typeface="Franklin Gothic Book" panose="020B0503020102020204" pitchFamily="34" charset="0"/>
              </a:rPr>
              <a:pPr/>
              <a:t>101</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1704303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12192000" cy="6781800"/>
          </a:xfrm>
        </p:spPr>
        <p:txBody>
          <a:bodyPr>
            <a:normAutofit fontScale="92500" lnSpcReduction="10000"/>
          </a:bodyPr>
          <a:lstStyle/>
          <a:p>
            <a:pPr algn="just">
              <a:lnSpc>
                <a:spcPct val="100000"/>
              </a:lnSpc>
              <a:spcBef>
                <a:spcPts val="0"/>
              </a:spcBef>
              <a:buFont typeface="Wingdings" pitchFamily="2" charset="2"/>
              <a:buChar char="§"/>
              <a:defRPr/>
            </a:pPr>
            <a:r>
              <a:rPr lang="en-US" b="1" i="1" dirty="0">
                <a:latin typeface="Times New Roman" pitchFamily="18" charset="0"/>
                <a:cs typeface="Times New Roman" pitchFamily="18" charset="0"/>
              </a:rPr>
              <a:t>Data in spreadsheet are organized in to rows and columns</a:t>
            </a:r>
            <a:r>
              <a:rPr lang="en-US" b="1"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b="1" i="1" dirty="0">
                <a:solidFill>
                  <a:srgbClr val="0000FF"/>
                </a:solidFill>
                <a:latin typeface="Times New Roman" pitchFamily="18" charset="0"/>
                <a:cs typeface="Times New Roman" pitchFamily="18" charset="0"/>
              </a:rPr>
              <a:t>Each column and row has letters and numbers, respectively, to be addressed by</a:t>
            </a:r>
            <a:r>
              <a:rPr lang="en-US" b="1"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b="1" dirty="0">
                <a:latin typeface="Times New Roman" pitchFamily="18" charset="0"/>
                <a:cs typeface="Times New Roman" pitchFamily="18" charset="0"/>
              </a:rPr>
              <a:t>The </a:t>
            </a:r>
            <a:r>
              <a:rPr lang="en-US" b="1" i="1" dirty="0">
                <a:solidFill>
                  <a:srgbClr val="D60093"/>
                </a:solidFill>
                <a:latin typeface="Times New Roman" pitchFamily="18" charset="0"/>
                <a:cs typeface="Times New Roman" pitchFamily="18" charset="0"/>
              </a:rPr>
              <a:t>box where a row and a column intersect is called a cell</a:t>
            </a:r>
            <a:r>
              <a:rPr lang="en-US" b="1" dirty="0">
                <a:latin typeface="Times New Roman" pitchFamily="18" charset="0"/>
                <a:cs typeface="Times New Roman" pitchFamily="18" charset="0"/>
              </a:rPr>
              <a:t>.</a:t>
            </a:r>
          </a:p>
          <a:p>
            <a:pPr algn="just">
              <a:spcBef>
                <a:spcPts val="0"/>
              </a:spcBef>
              <a:buFont typeface="Wingdings" pitchFamily="2" charset="2"/>
              <a:buChar char="Ø"/>
              <a:defRPr/>
            </a:pPr>
            <a:r>
              <a:rPr lang="en-US" b="1" i="1" dirty="0">
                <a:solidFill>
                  <a:srgbClr val="0000FF"/>
                </a:solidFill>
                <a:latin typeface="Times New Roman" pitchFamily="18" charset="0"/>
                <a:cs typeface="Times New Roman" pitchFamily="18" charset="0"/>
              </a:rPr>
              <a:t>Spreadsheet has the following features:</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Formulas(e.g. formula=C4*C5)</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Functions(e.g. formula=sum(C1:C10)</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Automatic recalculation</a:t>
            </a:r>
            <a:r>
              <a:rPr lang="en-US" b="1" i="1" dirty="0">
                <a:latin typeface="Times New Roman" pitchFamily="18" charset="0"/>
                <a:cs typeface="Times New Roman" pitchFamily="18" charset="0"/>
              </a:rPr>
              <a:t>(updates in the parameters of the formula will automatically be made to signify the change in values)</a:t>
            </a:r>
            <a:r>
              <a:rPr lang="en-US" b="1" dirty="0">
                <a:latin typeface="Times New Roman" pitchFamily="18" charset="0"/>
                <a:cs typeface="Times New Roman" pitchFamily="18" charset="0"/>
              </a:rPr>
              <a:t>.</a:t>
            </a:r>
          </a:p>
          <a:p>
            <a:pPr algn="just">
              <a:spcBef>
                <a:spcPts val="0"/>
              </a:spcBef>
              <a:buFont typeface="Wingdings" pitchFamily="2" charset="2"/>
              <a:buChar char="§"/>
              <a:defRPr/>
            </a:pPr>
            <a:r>
              <a:rPr lang="en-US" b="1" i="1" dirty="0">
                <a:solidFill>
                  <a:srgbClr val="0000FF"/>
                </a:solidFill>
                <a:latin typeface="Times New Roman" pitchFamily="18" charset="0"/>
                <a:cs typeface="Times New Roman" pitchFamily="18" charset="0"/>
              </a:rPr>
              <a:t>What if analysis</a:t>
            </a:r>
          </a:p>
          <a:p>
            <a:pPr algn="just">
              <a:spcBef>
                <a:spcPts val="0"/>
              </a:spcBef>
              <a:buFont typeface="Wingdings" pitchFamily="2" charset="2"/>
              <a:buChar char="§"/>
              <a:defRPr/>
            </a:pPr>
            <a:r>
              <a:rPr lang="en-US" b="1" i="1" dirty="0">
                <a:solidFill>
                  <a:srgbClr val="0000FF"/>
                </a:solidFill>
                <a:latin typeface="Times New Roman" pitchFamily="18" charset="0"/>
                <a:cs typeface="Times New Roman" pitchFamily="18" charset="0"/>
              </a:rPr>
              <a:t>Formatting</a:t>
            </a:r>
          </a:p>
          <a:p>
            <a:pPr algn="just">
              <a:spcBef>
                <a:spcPts val="0"/>
              </a:spcBef>
              <a:buFont typeface="Wingdings" pitchFamily="2" charset="2"/>
              <a:buChar char="§"/>
              <a:defRPr/>
            </a:pPr>
            <a:r>
              <a:rPr lang="en-US" b="1" i="1" dirty="0">
                <a:solidFill>
                  <a:srgbClr val="0000FF"/>
                </a:solidFill>
                <a:latin typeface="Times New Roman" pitchFamily="18" charset="0"/>
                <a:cs typeface="Times New Roman" pitchFamily="18" charset="0"/>
              </a:rPr>
              <a:t>Graphs and charts</a:t>
            </a:r>
          </a:p>
          <a:p>
            <a:pPr algn="just">
              <a:spcBef>
                <a:spcPts val="0"/>
              </a:spcBef>
              <a:buFont typeface="Wingdings" pitchFamily="2" charset="2"/>
              <a:buChar char="Ø"/>
              <a:defRPr/>
            </a:pPr>
            <a:r>
              <a:rPr lang="en-US" b="1" i="1" dirty="0">
                <a:latin typeface="Times New Roman" pitchFamily="18" charset="0"/>
                <a:cs typeface="Times New Roman" pitchFamily="18" charset="0"/>
              </a:rPr>
              <a:t>The following are examples of Spreadsheets program:</a:t>
            </a:r>
          </a:p>
          <a:p>
            <a:pPr algn="just">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Microsoft Excel </a:t>
            </a:r>
          </a:p>
          <a:p>
            <a:pPr algn="just">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 Lotus 1-2-3 </a:t>
            </a:r>
          </a:p>
          <a:p>
            <a:pPr marL="0" indent="0" algn="just">
              <a:spcBef>
                <a:spcPts val="0"/>
              </a:spcBef>
              <a:buNone/>
              <a:defRPr/>
            </a:pPr>
            <a:r>
              <a:rPr lang="en-US" b="1" i="1" dirty="0">
                <a:solidFill>
                  <a:srgbClr val="0000FF"/>
                </a:solidFill>
                <a:latin typeface="Times New Roman" pitchFamily="18" charset="0"/>
                <a:cs typeface="Times New Roman" pitchFamily="18" charset="0"/>
              </a:rPr>
              <a:t>2.3</a:t>
            </a:r>
            <a:r>
              <a:rPr lang="en-US" b="1" dirty="0">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Database</a:t>
            </a:r>
          </a:p>
          <a:p>
            <a:pPr algn="just">
              <a:spcBef>
                <a:spcPts val="0"/>
              </a:spcBef>
              <a:buFont typeface="Wingdings" pitchFamily="2" charset="2"/>
              <a:buChar char="§"/>
              <a:defRPr/>
            </a:pPr>
            <a:r>
              <a:rPr lang="en-US" b="1" dirty="0">
                <a:latin typeface="Times New Roman" pitchFamily="18" charset="0"/>
                <a:cs typeface="Times New Roman" pitchFamily="18" charset="0"/>
              </a:rPr>
              <a:t>It </a:t>
            </a:r>
            <a:r>
              <a:rPr lang="en-US" b="1" i="1" dirty="0">
                <a:solidFill>
                  <a:srgbClr val="006600"/>
                </a:solidFill>
                <a:latin typeface="Times New Roman" pitchFamily="18" charset="0"/>
                <a:cs typeface="Times New Roman" pitchFamily="18" charset="0"/>
              </a:rPr>
              <a:t>helps you to manage large collection of data in rows</a:t>
            </a:r>
            <a:r>
              <a:rPr lang="en-US" b="1" dirty="0">
                <a:latin typeface="Times New Roman" pitchFamily="18" charset="0"/>
                <a:cs typeface="Times New Roman" pitchFamily="18" charset="0"/>
              </a:rPr>
              <a:t>.</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Database application provide a variety of database </a:t>
            </a:r>
            <a:r>
              <a:rPr lang="en-US" b="1" i="1" dirty="0">
                <a:solidFill>
                  <a:srgbClr val="0000FF"/>
                </a:solidFill>
                <a:latin typeface="Times New Roman" pitchFamily="18" charset="0"/>
                <a:cs typeface="Times New Roman" pitchFamily="18" charset="0"/>
              </a:rPr>
              <a:t>objects that are helpful in managing the database</a:t>
            </a:r>
            <a:r>
              <a:rPr lang="en-US" b="1" dirty="0">
                <a:latin typeface="Times New Roman" pitchFamily="18" charset="0"/>
                <a:cs typeface="Times New Roman" pitchFamily="18" charset="0"/>
              </a:rPr>
              <a:t>. </a:t>
            </a:r>
          </a:p>
          <a:p>
            <a:pPr algn="just">
              <a:spcBef>
                <a:spcPts val="0"/>
              </a:spcBef>
              <a:buFont typeface="Wingdings" pitchFamily="2" charset="2"/>
              <a:buChar char="§"/>
              <a:defRPr/>
            </a:pPr>
            <a:r>
              <a:rPr lang="en-US" b="1" dirty="0">
                <a:latin typeface="Times New Roman" pitchFamily="18" charset="0"/>
                <a:cs typeface="Times New Roman" pitchFamily="18" charset="0"/>
              </a:rPr>
              <a:t>These include:</a:t>
            </a:r>
            <a:endParaRPr lang="en-US" dirty="0"/>
          </a:p>
        </p:txBody>
      </p:sp>
      <p:sp>
        <p:nvSpPr>
          <p:cNvPr id="43011"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590D400A-295C-440A-93D6-BE908E485CC7}" type="slidenum">
              <a:rPr lang="en-US" altLang="en-US" smtClean="0">
                <a:solidFill>
                  <a:srgbClr val="FFFFFF"/>
                </a:solidFill>
                <a:latin typeface="Franklin Gothic Book" panose="020B0503020102020204" pitchFamily="34" charset="0"/>
              </a:rPr>
              <a:pPr/>
              <a:t>102</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0774158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23" y="152400"/>
            <a:ext cx="12053977" cy="6705600"/>
          </a:xfrm>
        </p:spPr>
        <p:txBody>
          <a:bodyPr>
            <a:normAutofit/>
          </a:bodyPr>
          <a:lstStyle/>
          <a:p>
            <a:pPr algn="just">
              <a:spcBef>
                <a:spcPts val="0"/>
              </a:spcBef>
              <a:buFont typeface="Wingdings" pitchFamily="2" charset="2"/>
              <a:buChar char="§"/>
              <a:defRPr/>
            </a:pPr>
            <a:r>
              <a:rPr lang="en-US" b="1" i="1" dirty="0">
                <a:solidFill>
                  <a:srgbClr val="0000FF"/>
                </a:solidFill>
                <a:latin typeface="Times New Roman" pitchFamily="18" charset="0"/>
                <a:cs typeface="Times New Roman" pitchFamily="18" charset="0"/>
              </a:rPr>
              <a:t>Tables to store data</a:t>
            </a:r>
          </a:p>
          <a:p>
            <a:pPr algn="just">
              <a:spcBef>
                <a:spcPts val="0"/>
              </a:spcBef>
              <a:buFont typeface="Wingdings" pitchFamily="2" charset="2"/>
              <a:buChar char="§"/>
              <a:defRPr/>
            </a:pPr>
            <a:r>
              <a:rPr lang="en-US" b="1" i="1" dirty="0">
                <a:solidFill>
                  <a:srgbClr val="0000FF"/>
                </a:solidFill>
                <a:latin typeface="Times New Roman" pitchFamily="18" charset="0"/>
                <a:cs typeface="Times New Roman" pitchFamily="18" charset="0"/>
              </a:rPr>
              <a:t>Queries to ask questions and take actions</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Forms to add, view and edit data</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Reports to print data in a variety of ways</a:t>
            </a:r>
          </a:p>
          <a:p>
            <a:pPr algn="just">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Macros to automate tasks</a:t>
            </a:r>
          </a:p>
          <a:p>
            <a:pPr algn="just">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Modules to automate and customize databases</a:t>
            </a:r>
          </a:p>
          <a:p>
            <a:pPr algn="just">
              <a:spcBef>
                <a:spcPts val="0"/>
              </a:spcBef>
              <a:buFont typeface="Wingdings" pitchFamily="2" charset="2"/>
              <a:buChar char="Ø"/>
              <a:defRPr/>
            </a:pPr>
            <a:r>
              <a:rPr lang="en-US" b="1" dirty="0">
                <a:latin typeface="Times New Roman" pitchFamily="18" charset="0"/>
                <a:cs typeface="Times New Roman" pitchFamily="18" charset="0"/>
              </a:rPr>
              <a:t>The following are examples of Database application programs:</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Microsoft Access, MY-SQL, SQL, Oracle</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 Lotus Approac</a:t>
            </a:r>
            <a:r>
              <a:rPr lang="en-US" b="1" dirty="0">
                <a:solidFill>
                  <a:srgbClr val="D60093"/>
                </a:solidFill>
                <a:latin typeface="Times New Roman" pitchFamily="18" charset="0"/>
                <a:cs typeface="Times New Roman" pitchFamily="18" charset="0"/>
              </a:rPr>
              <a:t>h </a:t>
            </a:r>
          </a:p>
          <a:p>
            <a:pPr marL="0" indent="0" algn="just">
              <a:spcBef>
                <a:spcPts val="0"/>
              </a:spcBef>
              <a:buNone/>
              <a:defRPr/>
            </a:pPr>
            <a:r>
              <a:rPr lang="en-US" b="1" i="1" dirty="0">
                <a:solidFill>
                  <a:srgbClr val="0000FF"/>
                </a:solidFill>
                <a:latin typeface="Times New Roman" pitchFamily="18" charset="0"/>
                <a:cs typeface="Times New Roman" pitchFamily="18" charset="0"/>
              </a:rPr>
              <a:t>2.4 Desktop Publishers</a:t>
            </a:r>
          </a:p>
          <a:p>
            <a:pPr algn="just">
              <a:spcBef>
                <a:spcPts val="0"/>
              </a:spcBef>
              <a:buFont typeface="Wingdings" pitchFamily="2" charset="2"/>
              <a:buChar char="§"/>
              <a:defRPr/>
            </a:pPr>
            <a:r>
              <a:rPr lang="en-US" dirty="0">
                <a:latin typeface="Times New Roman" pitchFamily="18" charset="0"/>
                <a:cs typeface="Times New Roman" pitchFamily="18" charset="0"/>
              </a:rPr>
              <a:t>A </a:t>
            </a:r>
            <a:r>
              <a:rPr lang="en-US" b="1" i="1" dirty="0">
                <a:solidFill>
                  <a:srgbClr val="006600"/>
                </a:solidFill>
                <a:latin typeface="Times New Roman" pitchFamily="18" charset="0"/>
                <a:cs typeface="Times New Roman" pitchFamily="18" charset="0"/>
              </a:rPr>
              <a:t>desktop publishing application brings together output from a word processing program</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graphics programs and other application to produce a publication</a:t>
            </a:r>
            <a:r>
              <a:rPr lang="en-US" dirty="0">
                <a:latin typeface="Times New Roman" pitchFamily="18" charset="0"/>
                <a:cs typeface="Times New Roman" pitchFamily="18" charset="0"/>
              </a:rPr>
              <a:t>, which is </a:t>
            </a:r>
            <a:r>
              <a:rPr lang="en-US" b="1" i="1" dirty="0">
                <a:solidFill>
                  <a:srgbClr val="0000FF"/>
                </a:solidFill>
                <a:latin typeface="Times New Roman" pitchFamily="18" charset="0"/>
                <a:cs typeface="Times New Roman" pitchFamily="18" charset="0"/>
              </a:rPr>
              <a:t>easy to read, visually entertaining and informative</a:t>
            </a:r>
            <a:r>
              <a:rPr lang="en-US" dirty="0">
                <a:latin typeface="Times New Roman" pitchFamily="18" charset="0"/>
                <a:cs typeface="Times New Roman" pitchFamily="18" charset="0"/>
              </a:rPr>
              <a:t>.</a:t>
            </a:r>
          </a:p>
          <a:p>
            <a:pPr algn="just">
              <a:spcBef>
                <a:spcPts val="0"/>
              </a:spcBef>
              <a:buFont typeface="Wingdings" pitchFamily="2" charset="2"/>
              <a:buChar char="§"/>
              <a:defRPr/>
            </a:pPr>
            <a:r>
              <a:rPr lang="en-US" b="1" i="1" dirty="0">
                <a:solidFill>
                  <a:srgbClr val="D60093"/>
                </a:solidFill>
                <a:latin typeface="Times New Roman" pitchFamily="18" charset="0"/>
                <a:cs typeface="Times New Roman" pitchFamily="18" charset="0"/>
              </a:rPr>
              <a:t>PageMaker and Microsoft publisher</a:t>
            </a:r>
            <a:r>
              <a:rPr lang="en-US" dirty="0">
                <a:latin typeface="Times New Roman" pitchFamily="18" charset="0"/>
                <a:cs typeface="Times New Roman" pitchFamily="18" charset="0"/>
              </a:rPr>
              <a:t> are just </a:t>
            </a:r>
            <a:r>
              <a:rPr lang="en-US" b="1" i="1" dirty="0">
                <a:solidFill>
                  <a:srgbClr val="006600"/>
                </a:solidFill>
                <a:latin typeface="Times New Roman" pitchFamily="18" charset="0"/>
                <a:cs typeface="Times New Roman" pitchFamily="18" charset="0"/>
              </a:rPr>
              <a:t>two examples in the category of desktop publishing application</a:t>
            </a:r>
            <a:r>
              <a:rPr lang="en-US" dirty="0">
                <a:latin typeface="Times New Roman" pitchFamily="18" charset="0"/>
                <a:cs typeface="Times New Roman" pitchFamily="18" charset="0"/>
              </a:rPr>
              <a:t>.</a:t>
            </a:r>
          </a:p>
          <a:p>
            <a:pPr algn="just">
              <a:spcBef>
                <a:spcPts val="0"/>
              </a:spcBef>
              <a:buNone/>
              <a:defRPr/>
            </a:pPr>
            <a:r>
              <a:rPr lang="en-US" dirty="0">
                <a:latin typeface="Times New Roman" pitchFamily="18" charset="0"/>
                <a:cs typeface="Times New Roman" pitchFamily="18" charset="0"/>
              </a:rPr>
              <a:t> </a:t>
            </a:r>
          </a:p>
          <a:p>
            <a:pPr>
              <a:defRPr/>
            </a:pPr>
            <a:endParaRPr lang="en-US" dirty="0"/>
          </a:p>
        </p:txBody>
      </p:sp>
      <p:sp>
        <p:nvSpPr>
          <p:cNvPr id="44035"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46C16248-A041-4901-BC72-7577C2931756}" type="slidenum">
              <a:rPr lang="en-US" altLang="en-US" smtClean="0">
                <a:solidFill>
                  <a:srgbClr val="FFFFFF"/>
                </a:solidFill>
                <a:latin typeface="Franklin Gothic Book" panose="020B0503020102020204" pitchFamily="34" charset="0"/>
              </a:rPr>
              <a:pPr/>
              <a:t>103</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2238879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algn="just">
              <a:buFont typeface="Wingdings" pitchFamily="2" charset="2"/>
              <a:buChar char="Ø"/>
              <a:defRPr/>
            </a:pPr>
            <a:r>
              <a:rPr lang="en-US" b="1" i="1" dirty="0">
                <a:solidFill>
                  <a:srgbClr val="0000FF"/>
                </a:solidFill>
                <a:latin typeface="Times New Roman" pitchFamily="18" charset="0"/>
                <a:cs typeface="Times New Roman" pitchFamily="18" charset="0"/>
              </a:rPr>
              <a:t>Most desktop publishing programs have the following features:</a:t>
            </a:r>
          </a:p>
          <a:p>
            <a:pPr algn="just">
              <a:buFont typeface="Wingdings" pitchFamily="2" charset="2"/>
              <a:buChar char="§"/>
              <a:defRPr/>
            </a:pPr>
            <a:r>
              <a:rPr lang="en-US" b="1" i="1" dirty="0">
                <a:solidFill>
                  <a:srgbClr val="D60093"/>
                </a:solidFill>
                <a:latin typeface="Times New Roman" pitchFamily="18" charset="0"/>
                <a:cs typeface="Times New Roman" pitchFamily="18" charset="0"/>
              </a:rPr>
              <a:t>Ability to moving and sizing images</a:t>
            </a:r>
          </a:p>
          <a:p>
            <a:pPr algn="just">
              <a:buFont typeface="Wingdings" pitchFamily="2" charset="2"/>
              <a:buChar char="§"/>
              <a:defRPr/>
            </a:pPr>
            <a:r>
              <a:rPr lang="en-US" b="1" i="1" dirty="0">
                <a:solidFill>
                  <a:srgbClr val="D60093"/>
                </a:solidFill>
                <a:latin typeface="Times New Roman" pitchFamily="18" charset="0"/>
                <a:cs typeface="Times New Roman" pitchFamily="18" charset="0"/>
              </a:rPr>
              <a:t>Working with various fonts</a:t>
            </a:r>
          </a:p>
          <a:p>
            <a:pPr algn="just">
              <a:buFont typeface="Wingdings" pitchFamily="2" charset="2"/>
              <a:buChar char="§"/>
              <a:defRPr/>
            </a:pPr>
            <a:r>
              <a:rPr lang="en-US" b="1" i="1" dirty="0">
                <a:solidFill>
                  <a:srgbClr val="006600"/>
                </a:solidFill>
                <a:latin typeface="Times New Roman" pitchFamily="18" charset="0"/>
                <a:cs typeface="Times New Roman" pitchFamily="18" charset="0"/>
              </a:rPr>
              <a:t>Flexibility to change the number and width of columns</a:t>
            </a:r>
          </a:p>
          <a:p>
            <a:pPr algn="just">
              <a:buFont typeface="Wingdings" pitchFamily="2" charset="2"/>
              <a:buChar char="§"/>
              <a:defRPr/>
            </a:pPr>
            <a:r>
              <a:rPr lang="en-US" b="1" i="1" dirty="0">
                <a:solidFill>
                  <a:srgbClr val="006600"/>
                </a:solidFill>
                <a:latin typeface="Times New Roman" pitchFamily="18" charset="0"/>
                <a:cs typeface="Times New Roman" pitchFamily="18" charset="0"/>
              </a:rPr>
              <a:t>Ability to continue a piece of an article any where in the document</a:t>
            </a:r>
          </a:p>
          <a:p>
            <a:pPr algn="just">
              <a:buFont typeface="Wingdings" pitchFamily="2" charset="2"/>
              <a:buChar char="§"/>
              <a:defRPr/>
            </a:pPr>
            <a:r>
              <a:rPr lang="en-US" b="1" i="1" dirty="0">
                <a:latin typeface="Times New Roman" pitchFamily="18" charset="0"/>
                <a:cs typeface="Times New Roman" pitchFamily="18" charset="0"/>
              </a:rPr>
              <a:t>Adjusting the spacing between characters and line</a:t>
            </a:r>
          </a:p>
          <a:p>
            <a:pPr algn="just">
              <a:buFont typeface="Wingdings" pitchFamily="2" charset="2"/>
              <a:buChar char="Ø"/>
              <a:defRPr/>
            </a:pPr>
            <a:r>
              <a:rPr lang="en-US" b="1" i="1" dirty="0">
                <a:solidFill>
                  <a:srgbClr val="0000FF"/>
                </a:solidFill>
                <a:latin typeface="Times New Roman" pitchFamily="18" charset="0"/>
                <a:cs typeface="Times New Roman" pitchFamily="18" charset="0"/>
              </a:rPr>
              <a:t>Payroll</a:t>
            </a:r>
          </a:p>
          <a:p>
            <a:pPr algn="just">
              <a:buFont typeface="Wingdings" pitchFamily="2" charset="2"/>
              <a:buChar char="§"/>
              <a:defRPr/>
            </a:pPr>
            <a:r>
              <a:rPr lang="en-US" dirty="0">
                <a:latin typeface="Times New Roman" pitchFamily="18" charset="0"/>
                <a:cs typeface="Times New Roman" pitchFamily="18" charset="0"/>
              </a:rPr>
              <a:t>Sage software </a:t>
            </a:r>
          </a:p>
          <a:p>
            <a:pPr algn="just">
              <a:buFont typeface="Wingdings" pitchFamily="2" charset="2"/>
              <a:buChar char="Ø"/>
              <a:defRPr/>
            </a:pPr>
            <a:r>
              <a:rPr lang="en-US" b="1" i="1" dirty="0">
                <a:solidFill>
                  <a:srgbClr val="0000FF"/>
                </a:solidFill>
                <a:latin typeface="Times New Roman" pitchFamily="18" charset="0"/>
                <a:cs typeface="Times New Roman" pitchFamily="18" charset="0"/>
              </a:rPr>
              <a:t>Presentation tools</a:t>
            </a:r>
          </a:p>
          <a:p>
            <a:pPr algn="just">
              <a:buFont typeface="Wingdings" pitchFamily="2" charset="2"/>
              <a:buChar char="§"/>
              <a:defRPr/>
            </a:pPr>
            <a:r>
              <a:rPr lang="en-US" dirty="0">
                <a:latin typeface="Times New Roman" pitchFamily="18" charset="0"/>
                <a:cs typeface="Times New Roman" pitchFamily="18" charset="0"/>
              </a:rPr>
              <a:t> Microsoft PowerPoint </a:t>
            </a:r>
          </a:p>
          <a:p>
            <a:pPr algn="just">
              <a:buFont typeface="Wingdings" pitchFamily="2" charset="2"/>
              <a:buChar char="§"/>
              <a:defRPr/>
            </a:pPr>
            <a:r>
              <a:rPr lang="en-US" dirty="0">
                <a:latin typeface="Times New Roman" pitchFamily="18" charset="0"/>
                <a:cs typeface="Times New Roman" pitchFamily="18" charset="0"/>
              </a:rPr>
              <a:t> Lotus Freelance </a:t>
            </a:r>
          </a:p>
          <a:p>
            <a:pPr algn="just">
              <a:buFont typeface="Wingdings" pitchFamily="2" charset="2"/>
              <a:buChar char="Ø"/>
              <a:defRPr/>
            </a:pPr>
            <a:r>
              <a:rPr lang="en-US" b="1" i="1" dirty="0">
                <a:solidFill>
                  <a:srgbClr val="0000FF"/>
                </a:solidFill>
                <a:latin typeface="Times New Roman" pitchFamily="18" charset="0"/>
                <a:cs typeface="Times New Roman" pitchFamily="18" charset="0"/>
              </a:rPr>
              <a:t>Desktop publishing</a:t>
            </a:r>
          </a:p>
          <a:p>
            <a:pPr algn="just">
              <a:buFont typeface="Wingdings" pitchFamily="2" charset="2"/>
              <a:buChar char="§"/>
              <a:defRPr/>
            </a:pPr>
            <a:r>
              <a:rPr lang="en-US" dirty="0">
                <a:latin typeface="Times New Roman" pitchFamily="18" charset="0"/>
                <a:cs typeface="Times New Roman" pitchFamily="18" charset="0"/>
              </a:rPr>
              <a:t> Abode Photoshop </a:t>
            </a:r>
          </a:p>
          <a:p>
            <a:pPr algn="just">
              <a:buFont typeface="Wingdings" pitchFamily="2" charset="2"/>
              <a:buChar char="Ø"/>
              <a:defRPr/>
            </a:pPr>
            <a:r>
              <a:rPr lang="en-US" b="1" i="1" dirty="0">
                <a:solidFill>
                  <a:srgbClr val="0000FF"/>
                </a:solidFill>
                <a:latin typeface="Times New Roman" pitchFamily="18" charset="0"/>
                <a:cs typeface="Times New Roman" pitchFamily="18" charset="0"/>
              </a:rPr>
              <a:t>Multimedia applications</a:t>
            </a:r>
          </a:p>
          <a:p>
            <a:pPr algn="just">
              <a:buFont typeface="Wingdings" pitchFamily="2" charset="2"/>
              <a:buChar char="§"/>
              <a:defRPr/>
            </a:pPr>
            <a:r>
              <a:rPr lang="en-US" dirty="0">
                <a:latin typeface="Times New Roman" pitchFamily="18" charset="0"/>
                <a:cs typeface="Times New Roman" pitchFamily="18" charset="0"/>
              </a:rPr>
              <a:t> Microsoft's Encarta CD-ROM based encyclopedias</a:t>
            </a:r>
          </a:p>
        </p:txBody>
      </p:sp>
      <p:sp>
        <p:nvSpPr>
          <p:cNvPr id="45059"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23CAD17F-0AB5-4740-ADEC-5C621A7D0CDF}" type="slidenum">
              <a:rPr lang="en-US" altLang="en-US" smtClean="0">
                <a:solidFill>
                  <a:srgbClr val="FFFFFF"/>
                </a:solidFill>
                <a:latin typeface="Franklin Gothic Book" panose="020B0503020102020204" pitchFamily="34" charset="0"/>
              </a:rPr>
              <a:pPr/>
              <a:t>104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1417155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sz="quarter" idx="1"/>
          </p:nvPr>
        </p:nvSpPr>
        <p:spPr>
          <a:xfrm>
            <a:off x="0" y="268288"/>
            <a:ext cx="12192000" cy="6399212"/>
          </a:xfrm>
        </p:spPr>
        <p:txBody>
          <a:bodyPr/>
          <a:lstStyle/>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There are also a number of Application Software available for specific purposes such as: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Database Application Software- Microsoft Access, SQL, MySQL, Oracle and etc</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Web Application Software- </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Multimedia Application-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Entertainment and education Multimedia authoring Application Software</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
        <p:nvSpPr>
          <p:cNvPr id="46083"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CD355E5C-2B15-4577-BDA6-90E7FEA202ED}" type="slidenum">
              <a:rPr lang="en-US" altLang="en-US" smtClean="0">
                <a:solidFill>
                  <a:srgbClr val="FFFFFF"/>
                </a:solidFill>
                <a:latin typeface="Franklin Gothic Book" panose="020B0503020102020204" pitchFamily="34" charset="0"/>
              </a:rPr>
              <a:pPr/>
              <a:t>105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1444488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438400" y="0"/>
            <a:ext cx="7772400" cy="636588"/>
          </a:xfrm>
        </p:spPr>
        <p:txBody>
          <a:bodyPr>
            <a:normAutofit/>
          </a:bodyPr>
          <a:lstStyle/>
          <a:p>
            <a:pPr algn="ctr"/>
            <a:r>
              <a:rPr lang="en-US" altLang="en-US" sz="3600" b="1" dirty="0">
                <a:latin typeface="Times New Roman" panose="02020603050405020304" pitchFamily="18" charset="0"/>
                <a:cs typeface="Times New Roman" panose="02020603050405020304" pitchFamily="18" charset="0"/>
              </a:rPr>
              <a:t>Activity </a:t>
            </a:r>
          </a:p>
        </p:txBody>
      </p:sp>
      <p:sp>
        <p:nvSpPr>
          <p:cNvPr id="3" name="Content Placeholder 2"/>
          <p:cNvSpPr>
            <a:spLocks noGrp="1"/>
          </p:cNvSpPr>
          <p:nvPr>
            <p:ph sz="quarter" idx="1"/>
          </p:nvPr>
        </p:nvSpPr>
        <p:spPr>
          <a:xfrm>
            <a:off x="0" y="636588"/>
            <a:ext cx="12192000" cy="6221412"/>
          </a:xfrm>
        </p:spPr>
        <p:txBody>
          <a:bodyPr>
            <a:noAutofit/>
          </a:bodyPr>
          <a:lstStyle/>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is a program?</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is hardware?</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List the five major components of a computer system.</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part of the computer actually runs programs?</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part of the computer serves as a work area to store a program and its data while the program is running?</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part of the computer holds data for long periods of time, even when there is no power to the computer?</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part of the computer collects data from people and from other devices?</a:t>
            </a:r>
          </a:p>
          <a:p>
            <a:pPr marL="385763" indent="-385763" algn="just">
              <a:buFont typeface="Wingdings 2" panose="05020102010507070707" pitchFamily="18" charset="2"/>
              <a:buAutoNum type="arabicPeriod"/>
              <a:defRPr/>
            </a:pPr>
            <a:r>
              <a:rPr lang="en-US" sz="3200" dirty="0">
                <a:latin typeface="Times New Roman" panose="02020603050405020304" pitchFamily="18" charset="0"/>
                <a:cs typeface="Times New Roman" panose="02020603050405020304" pitchFamily="18" charset="0"/>
              </a:rPr>
              <a:t>What part of the computer formats and presents data for people or other devices?</a:t>
            </a:r>
          </a:p>
          <a:p>
            <a:pPr marL="0" indent="0">
              <a:buNone/>
              <a:defRPr/>
            </a:pPr>
            <a:endParaRPr lang="en-US" sz="3200" dirty="0"/>
          </a:p>
        </p:txBody>
      </p:sp>
      <p:sp>
        <p:nvSpPr>
          <p:cNvPr id="47108"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B82A5322-63D6-4581-8E61-3763D3716C4F}" type="slidenum">
              <a:rPr lang="en-US" altLang="en-US" smtClean="0">
                <a:solidFill>
                  <a:srgbClr val="FFFFFF"/>
                </a:solidFill>
                <a:latin typeface="Franklin Gothic Book" panose="020B0503020102020204" pitchFamily="34" charset="0"/>
              </a:rPr>
              <a:pPr/>
              <a:t>106</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44185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152650" y="1"/>
            <a:ext cx="7886700" cy="620713"/>
          </a:xfrm>
        </p:spPr>
        <p:txBody>
          <a:bodyPr>
            <a:normAutofit fontScale="90000"/>
          </a:bodyPr>
          <a:lstStyle/>
          <a:p>
            <a:pPr algn="ct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endParaRPr lang="en-US" altLang="en-US" sz="2400"/>
          </a:p>
        </p:txBody>
      </p:sp>
      <p:sp>
        <p:nvSpPr>
          <p:cNvPr id="3" name="Content Placeholder 2"/>
          <p:cNvSpPr>
            <a:spLocks noGrp="1"/>
          </p:cNvSpPr>
          <p:nvPr>
            <p:ph idx="1"/>
          </p:nvPr>
        </p:nvSpPr>
        <p:spPr>
          <a:xfrm>
            <a:off x="0" y="212726"/>
            <a:ext cx="12192000" cy="6645275"/>
          </a:xfrm>
        </p:spPr>
        <p:txBody>
          <a:bodyPr>
            <a:normAutofit/>
          </a:bodyPr>
          <a:lstStyle/>
          <a:p>
            <a:pPr marL="457200" indent="-457200" algn="just">
              <a:buNone/>
              <a:defRPr/>
            </a:pPr>
            <a:r>
              <a:rPr lang="en-US" sz="3200" dirty="0">
                <a:latin typeface="Times New Roman" panose="02020603050405020304" pitchFamily="18" charset="0"/>
                <a:cs typeface="Times New Roman" panose="02020603050405020304" pitchFamily="18" charset="0"/>
              </a:rPr>
              <a:t>9. What fundamental set of programs control the internal operations of the computer’s hardware?</a:t>
            </a:r>
          </a:p>
          <a:p>
            <a:pPr marL="571500" indent="-571500" algn="just">
              <a:buNone/>
              <a:defRPr/>
            </a:pPr>
            <a:r>
              <a:rPr lang="en-US" sz="3200" dirty="0">
                <a:latin typeface="Times New Roman" panose="02020603050405020304" pitchFamily="18" charset="0"/>
                <a:cs typeface="Times New Roman" panose="02020603050405020304" pitchFamily="18" charset="0"/>
              </a:rPr>
              <a:t>10. What do you call a program that performs a specialized task, such as a virus scanner, a file compression program, or a data backup program?</a:t>
            </a:r>
          </a:p>
          <a:p>
            <a:pPr marL="522288" indent="-522288" algn="just">
              <a:buNone/>
              <a:defRPr/>
            </a:pPr>
            <a:r>
              <a:rPr lang="en-US" sz="3200" dirty="0">
                <a:latin typeface="Times New Roman" panose="02020603050405020304" pitchFamily="18" charset="0"/>
                <a:cs typeface="Times New Roman" panose="02020603050405020304" pitchFamily="18" charset="0"/>
              </a:rPr>
              <a:t>11. Word processing programs, spreadsheet programs, email programs, web browsers, and game programs belong to what category of software?</a:t>
            </a:r>
          </a:p>
          <a:p>
            <a:pPr marL="457200" indent="-457200" algn="just">
              <a:buNone/>
              <a:defRPr/>
            </a:pPr>
            <a:r>
              <a:rPr lang="en-US" altLang="en-US" sz="3200" dirty="0">
                <a:latin typeface="Times New Roman" panose="02020603050405020304" pitchFamily="18" charset="0"/>
                <a:cs typeface="Times New Roman" panose="02020603050405020304" pitchFamily="18" charset="0"/>
              </a:rPr>
              <a:t>12. What is the difference between Windows and Linux operating system? Explain the difference between these two types of operating system and identify the advantages and disadvantages of one over the other.</a:t>
            </a:r>
          </a:p>
          <a:p>
            <a:pPr marL="385763" indent="-385763" algn="just">
              <a:buFont typeface="Wingdings 2" panose="05020102010507070707" pitchFamily="18" charset="2"/>
              <a:buAutoNum type="arabicPeriod"/>
              <a:defRPr/>
            </a:pPr>
            <a:endParaRPr lang="en-US" sz="3200" dirty="0">
              <a:latin typeface="Times New Roman" panose="02020603050405020304" pitchFamily="18" charset="0"/>
              <a:cs typeface="Times New Roman" panose="02020603050405020304" pitchFamily="18" charset="0"/>
            </a:endParaRPr>
          </a:p>
        </p:txBody>
      </p:sp>
      <p:sp>
        <p:nvSpPr>
          <p:cNvPr id="4813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45B10BDD-669E-4B2F-8E4A-98840AFFC457}" type="slidenum">
              <a:rPr lang="en-US" altLang="en-US" smtClean="0">
                <a:solidFill>
                  <a:srgbClr val="FFFFFF"/>
                </a:solidFill>
                <a:latin typeface="Franklin Gothic Book" panose="020B0503020102020204" pitchFamily="34" charset="0"/>
              </a:rPr>
              <a:pPr/>
              <a:t>107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63273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lgn="just">
              <a:lnSpc>
                <a:spcPct val="11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c. Light Pen</a:t>
            </a:r>
          </a:p>
          <a:p>
            <a:pPr algn="just">
              <a:lnSpc>
                <a:spcPct val="11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Light pen is a </a:t>
            </a:r>
            <a:r>
              <a:rPr lang="en-US" sz="3000" b="1" i="1" dirty="0">
                <a:latin typeface="Times New Roman" panose="02020603050405020304" pitchFamily="18" charset="0"/>
                <a:cs typeface="Times New Roman" panose="02020603050405020304" pitchFamily="18" charset="0"/>
              </a:rPr>
              <a:t>pointing device similar to a pen</a:t>
            </a:r>
            <a:r>
              <a:rPr lang="en-US" sz="3000" dirty="0">
                <a:latin typeface="Times New Roman" panose="02020603050405020304" pitchFamily="18" charset="0"/>
                <a:cs typeface="Times New Roman" panose="02020603050405020304" pitchFamily="18" charset="0"/>
              </a:rPr>
              <a:t>. It is used to </a:t>
            </a:r>
            <a:r>
              <a:rPr lang="en-US" sz="3000" b="1" i="1" dirty="0">
                <a:solidFill>
                  <a:srgbClr val="6600CC"/>
                </a:solidFill>
                <a:latin typeface="Times New Roman" panose="02020603050405020304" pitchFamily="18" charset="0"/>
                <a:cs typeface="Times New Roman" panose="02020603050405020304" pitchFamily="18" charset="0"/>
              </a:rPr>
              <a:t>select a displayed menu item or draw pictures on the monitor screen</a:t>
            </a:r>
            <a:r>
              <a:rPr lang="en-US" sz="3000" dirty="0">
                <a:latin typeface="Times New Roman" panose="02020603050405020304" pitchFamily="18" charset="0"/>
                <a:cs typeface="Times New Roman" panose="02020603050405020304" pitchFamily="18" charset="0"/>
              </a:rPr>
              <a:t>. It consists of a </a:t>
            </a:r>
            <a:r>
              <a:rPr lang="en-US" sz="3000" b="1" i="1" dirty="0">
                <a:solidFill>
                  <a:srgbClr val="0000CC"/>
                </a:solidFill>
                <a:latin typeface="Times New Roman" panose="02020603050405020304" pitchFamily="18" charset="0"/>
                <a:cs typeface="Times New Roman" panose="02020603050405020304" pitchFamily="18" charset="0"/>
              </a:rPr>
              <a:t>photocell</a:t>
            </a:r>
            <a:r>
              <a:rPr lang="en-US" sz="3000" dirty="0">
                <a:latin typeface="Times New Roman" panose="02020603050405020304" pitchFamily="18" charset="0"/>
                <a:cs typeface="Times New Roman" panose="02020603050405020304" pitchFamily="18" charset="0"/>
              </a:rPr>
              <a:t> and an </a:t>
            </a:r>
            <a:r>
              <a:rPr lang="en-US" sz="3000" b="1" i="1" dirty="0">
                <a:solidFill>
                  <a:srgbClr val="FF0000"/>
                </a:solidFill>
                <a:latin typeface="Times New Roman" panose="02020603050405020304" pitchFamily="18" charset="0"/>
                <a:cs typeface="Times New Roman" panose="02020603050405020304" pitchFamily="18" charset="0"/>
              </a:rPr>
              <a:t>optical system </a:t>
            </a:r>
            <a:r>
              <a:rPr lang="en-US" sz="3000" dirty="0">
                <a:latin typeface="Times New Roman" panose="02020603050405020304" pitchFamily="18" charset="0"/>
                <a:cs typeface="Times New Roman" panose="02020603050405020304" pitchFamily="18" charset="0"/>
              </a:rPr>
              <a:t>placed in a small tube.</a:t>
            </a:r>
          </a:p>
          <a:p>
            <a:pPr algn="just">
              <a:lnSpc>
                <a:spcPct val="11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When the </a:t>
            </a:r>
            <a:r>
              <a:rPr lang="en-US" sz="3000" b="1" i="1" dirty="0">
                <a:solidFill>
                  <a:srgbClr val="D60093"/>
                </a:solidFill>
                <a:latin typeface="Times New Roman" panose="02020603050405020304" pitchFamily="18" charset="0"/>
                <a:cs typeface="Times New Roman" panose="02020603050405020304" pitchFamily="18" charset="0"/>
              </a:rPr>
              <a:t>tip of a light pen is moved over the monitor screen </a:t>
            </a:r>
            <a:r>
              <a:rPr lang="en-US" sz="3000" dirty="0">
                <a:latin typeface="Times New Roman" panose="02020603050405020304" pitchFamily="18" charset="0"/>
                <a:cs typeface="Times New Roman" panose="02020603050405020304" pitchFamily="18" charset="0"/>
              </a:rPr>
              <a:t>and the </a:t>
            </a:r>
            <a:r>
              <a:rPr lang="en-US" sz="3000" b="1" i="1" dirty="0">
                <a:solidFill>
                  <a:srgbClr val="660033"/>
                </a:solidFill>
                <a:latin typeface="Times New Roman" panose="02020603050405020304" pitchFamily="18" charset="0"/>
                <a:cs typeface="Times New Roman" panose="02020603050405020304" pitchFamily="18" charset="0"/>
              </a:rPr>
              <a:t>pen button is pressed</a:t>
            </a:r>
            <a:r>
              <a:rPr lang="en-US" sz="3000" dirty="0">
                <a:latin typeface="Times New Roman" panose="02020603050405020304" pitchFamily="18" charset="0"/>
                <a:cs typeface="Times New Roman" panose="02020603050405020304" pitchFamily="18" charset="0"/>
              </a:rPr>
              <a:t>, its </a:t>
            </a:r>
            <a:r>
              <a:rPr lang="en-US" sz="3000" b="1" i="1" dirty="0">
                <a:solidFill>
                  <a:srgbClr val="6600CC"/>
                </a:solidFill>
                <a:latin typeface="Times New Roman" panose="02020603050405020304" pitchFamily="18" charset="0"/>
                <a:cs typeface="Times New Roman" panose="02020603050405020304" pitchFamily="18" charset="0"/>
              </a:rPr>
              <a:t>photocell sensing element detects </a:t>
            </a:r>
            <a:r>
              <a:rPr lang="en-US" sz="3000" dirty="0">
                <a:latin typeface="Times New Roman" panose="02020603050405020304" pitchFamily="18" charset="0"/>
                <a:cs typeface="Times New Roman" panose="02020603050405020304" pitchFamily="18" charset="0"/>
              </a:rPr>
              <a:t>the </a:t>
            </a:r>
            <a:r>
              <a:rPr lang="en-US" sz="3000" b="1" i="1" dirty="0">
                <a:solidFill>
                  <a:srgbClr val="0000CC"/>
                </a:solidFill>
                <a:latin typeface="Times New Roman" panose="02020603050405020304" pitchFamily="18" charset="0"/>
                <a:cs typeface="Times New Roman" panose="02020603050405020304" pitchFamily="18" charset="0"/>
              </a:rPr>
              <a:t>screen location </a:t>
            </a:r>
            <a:r>
              <a:rPr lang="en-US" sz="3000" dirty="0">
                <a:latin typeface="Times New Roman" panose="02020603050405020304" pitchFamily="18" charset="0"/>
                <a:cs typeface="Times New Roman" panose="02020603050405020304" pitchFamily="18" charset="0"/>
              </a:rPr>
              <a:t>and </a:t>
            </a:r>
            <a:r>
              <a:rPr lang="en-US" sz="3000" b="1" i="1" dirty="0">
                <a:latin typeface="Times New Roman" panose="02020603050405020304" pitchFamily="18" charset="0"/>
                <a:cs typeface="Times New Roman" panose="02020603050405020304" pitchFamily="18" charset="0"/>
              </a:rPr>
              <a:t>sends the corresponding signal </a:t>
            </a:r>
            <a:r>
              <a:rPr lang="en-US" sz="3000" dirty="0">
                <a:latin typeface="Times New Roman" panose="02020603050405020304" pitchFamily="18" charset="0"/>
                <a:cs typeface="Times New Roman" panose="02020603050405020304" pitchFamily="18" charset="0"/>
              </a:rPr>
              <a:t>to the </a:t>
            </a:r>
            <a:r>
              <a:rPr lang="en-US" sz="3000" b="1" i="1" dirty="0">
                <a:latin typeface="Times New Roman" panose="02020603050405020304" pitchFamily="18" charset="0"/>
                <a:cs typeface="Times New Roman" panose="02020603050405020304" pitchFamily="18" charset="0"/>
              </a:rPr>
              <a:t>CPU</a:t>
            </a:r>
            <a:r>
              <a:rPr lang="en-US" sz="3000"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For most </a:t>
            </a:r>
            <a:r>
              <a:rPr lang="en-US" sz="3000" b="1" i="1" dirty="0">
                <a:solidFill>
                  <a:srgbClr val="FF0000"/>
                </a:solidFill>
                <a:latin typeface="Times New Roman" panose="02020603050405020304" pitchFamily="18" charset="0"/>
                <a:cs typeface="Times New Roman" panose="02020603050405020304" pitchFamily="18" charset="0"/>
              </a:rPr>
              <a:t>operating systems </a:t>
            </a:r>
            <a:r>
              <a:rPr lang="en-US" sz="3000" b="1" i="1" dirty="0">
                <a:solidFill>
                  <a:srgbClr val="660066"/>
                </a:solidFill>
                <a:latin typeface="Times New Roman" panose="02020603050405020304" pitchFamily="18" charset="0"/>
                <a:cs typeface="Times New Roman" panose="02020603050405020304" pitchFamily="18" charset="0"/>
              </a:rPr>
              <a:t>light pens </a:t>
            </a:r>
            <a:r>
              <a:rPr lang="en-US" sz="3000" dirty="0">
                <a:latin typeface="Times New Roman" panose="02020603050405020304" pitchFamily="18" charset="0"/>
                <a:cs typeface="Times New Roman" panose="02020603050405020304" pitchFamily="18" charset="0"/>
              </a:rPr>
              <a:t>are used as </a:t>
            </a:r>
            <a:r>
              <a:rPr lang="en-US" sz="3000" b="1" i="1" dirty="0">
                <a:latin typeface="Times New Roman" panose="02020603050405020304" pitchFamily="18" charset="0"/>
                <a:cs typeface="Times New Roman" panose="02020603050405020304" pitchFamily="18" charset="0"/>
              </a:rPr>
              <a:t>pointing devices </a:t>
            </a:r>
            <a:r>
              <a:rPr lang="en-US" sz="3000" dirty="0">
                <a:latin typeface="Times New Roman" panose="02020603050405020304" pitchFamily="18" charset="0"/>
                <a:cs typeface="Times New Roman" panose="02020603050405020304" pitchFamily="18" charset="0"/>
              </a:rPr>
              <a:t>with the </a:t>
            </a:r>
            <a:r>
              <a:rPr lang="en-US" sz="3000" b="1" i="1" dirty="0">
                <a:solidFill>
                  <a:srgbClr val="660033"/>
                </a:solidFill>
                <a:latin typeface="Times New Roman" panose="02020603050405020304" pitchFamily="18" charset="0"/>
                <a:cs typeface="Times New Roman" panose="02020603050405020304" pitchFamily="18" charset="0"/>
              </a:rPr>
              <a:t>same basic functional characteristics </a:t>
            </a:r>
            <a:r>
              <a:rPr lang="en-US" sz="3000" dirty="0">
                <a:latin typeface="Times New Roman" panose="02020603050405020304" pitchFamily="18" charset="0"/>
                <a:cs typeface="Times New Roman" panose="02020603050405020304" pitchFamily="18" charset="0"/>
              </a:rPr>
              <a:t>(to the operating system) as a </a:t>
            </a:r>
            <a:r>
              <a:rPr lang="en-US" sz="3000" b="1" i="1" dirty="0">
                <a:latin typeface="Times New Roman" panose="02020603050405020304" pitchFamily="18" charset="0"/>
                <a:cs typeface="Times New Roman" panose="02020603050405020304" pitchFamily="18" charset="0"/>
              </a:rPr>
              <a:t>mouse</a:t>
            </a:r>
            <a:r>
              <a:rPr lang="en-US" sz="3000"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sz="3000" b="1" i="1" dirty="0">
                <a:solidFill>
                  <a:srgbClr val="6600CC"/>
                </a:solidFill>
                <a:latin typeface="Times New Roman" panose="02020603050405020304" pitchFamily="18" charset="0"/>
                <a:cs typeface="Times New Roman" panose="02020603050405020304" pitchFamily="18" charset="0"/>
              </a:rPr>
              <a:t>Special device driver software </a:t>
            </a:r>
            <a:r>
              <a:rPr lang="en-US" sz="3000" dirty="0">
                <a:latin typeface="Times New Roman" panose="02020603050405020304" pitchFamily="18" charset="0"/>
                <a:cs typeface="Times New Roman" panose="02020603050405020304" pitchFamily="18" charset="0"/>
              </a:rPr>
              <a:t>supplied by the </a:t>
            </a:r>
            <a:r>
              <a:rPr lang="en-US" sz="3000" b="1" i="1" dirty="0">
                <a:latin typeface="Times New Roman" panose="02020603050405020304" pitchFamily="18" charset="0"/>
                <a:cs typeface="Times New Roman" panose="02020603050405020304" pitchFamily="18" charset="0"/>
              </a:rPr>
              <a:t>light pen manufacturer </a:t>
            </a:r>
            <a:r>
              <a:rPr lang="en-US" sz="3000" dirty="0">
                <a:latin typeface="Times New Roman" panose="02020603050405020304" pitchFamily="18" charset="0"/>
                <a:cs typeface="Times New Roman" panose="02020603050405020304" pitchFamily="18" charset="0"/>
              </a:rPr>
              <a:t>provides the light pen with these characteristics. </a:t>
            </a:r>
          </a:p>
          <a:p>
            <a:pPr algn="just">
              <a:lnSpc>
                <a:spcPct val="11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light pen</a:t>
            </a:r>
            <a:r>
              <a:rPr lang="en-US" sz="3000" dirty="0">
                <a:latin typeface="Times New Roman" panose="02020603050405020304" pitchFamily="18" charset="0"/>
                <a:cs typeface="Times New Roman" panose="02020603050405020304" pitchFamily="18" charset="0"/>
              </a:rPr>
              <a:t> is typically provided with a </a:t>
            </a:r>
            <a:r>
              <a:rPr lang="en-US" sz="3000" b="1" i="1" dirty="0">
                <a:solidFill>
                  <a:srgbClr val="0000CC"/>
                </a:solidFill>
                <a:latin typeface="Times New Roman" panose="02020603050405020304" pitchFamily="18" charset="0"/>
                <a:cs typeface="Times New Roman" panose="02020603050405020304" pitchFamily="18" charset="0"/>
              </a:rPr>
              <a:t>button, or buttons</a:t>
            </a:r>
            <a:r>
              <a:rPr lang="en-US" sz="3000" dirty="0">
                <a:latin typeface="Times New Roman" panose="02020603050405020304" pitchFamily="18" charset="0"/>
                <a:cs typeface="Times New Roman" panose="02020603050405020304" pitchFamily="18" charset="0"/>
              </a:rPr>
              <a:t>, that </a:t>
            </a:r>
            <a:r>
              <a:rPr lang="en-US" sz="3000" b="1" i="1" dirty="0">
                <a:solidFill>
                  <a:srgbClr val="FF0000"/>
                </a:solidFill>
                <a:latin typeface="Times New Roman" panose="02020603050405020304" pitchFamily="18" charset="0"/>
                <a:cs typeface="Times New Roman" panose="02020603050405020304" pitchFamily="18" charset="0"/>
              </a:rPr>
              <a:t>allow the user to execute a number of options</a:t>
            </a:r>
            <a:r>
              <a:rPr lang="en-US" sz="3000" dirty="0">
                <a:latin typeface="Times New Roman" panose="02020603050405020304" pitchFamily="18" charset="0"/>
                <a:cs typeface="Times New Roman" panose="02020603050405020304" pitchFamily="18" charset="0"/>
              </a:rPr>
              <a:t> in a </a:t>
            </a:r>
            <a:r>
              <a:rPr lang="en-US" sz="3000" b="1" i="1" dirty="0">
                <a:latin typeface="Times New Roman" panose="02020603050405020304" pitchFamily="18" charset="0"/>
                <a:cs typeface="Times New Roman" panose="02020603050405020304" pitchFamily="18" charset="0"/>
              </a:rPr>
              <a:t>manner similar to the buttons on a mouse</a:t>
            </a:r>
          </a:p>
          <a:p>
            <a:pPr algn="just">
              <a:lnSpc>
                <a:spcPct val="11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algn="just">
              <a:lnSpc>
                <a:spcPct val="110000"/>
              </a:lnSpc>
              <a:spcBef>
                <a:spcPts val="0"/>
              </a:spcBef>
            </a:pPr>
            <a:endParaRPr lang="en-US" sz="3000" dirty="0">
              <a:latin typeface="Times New Roman" panose="02020603050405020304" pitchFamily="18" charset="0"/>
              <a:cs typeface="Times New Roman" panose="02020603050405020304" pitchFamily="18" charset="0"/>
            </a:endParaRPr>
          </a:p>
        </p:txBody>
      </p:sp>
      <p:pic>
        <p:nvPicPr>
          <p:cNvPr id="11" name="Picture 10" descr="285"/>
          <p:cNvPicPr/>
          <p:nvPr/>
        </p:nvPicPr>
        <p:blipFill>
          <a:blip r:embed="rId2" cstate="print"/>
          <a:srcRect/>
          <a:stretch>
            <a:fillRect/>
          </a:stretch>
        </p:blipFill>
        <p:spPr bwMode="auto">
          <a:xfrm>
            <a:off x="4626306" y="6149667"/>
            <a:ext cx="2939387" cy="524088"/>
          </a:xfrm>
          <a:prstGeom prst="rect">
            <a:avLst/>
          </a:prstGeom>
          <a:noFill/>
          <a:ln w="9525">
            <a:noFill/>
            <a:miter lim="800000"/>
            <a:headEnd/>
            <a:tailEnd/>
          </a:ln>
        </p:spPr>
      </p:pic>
    </p:spTree>
    <p:extLst>
      <p:ext uri="{BB962C8B-B14F-4D97-AF65-F5344CB8AC3E}">
        <p14:creationId xmlns:p14="http://schemas.microsoft.com/office/powerpoint/2010/main" val="87470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d. Track ball</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Similar to a Mouse that has a ball.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Track Ball is a pointing device with a ball on its top. It looks like an </a:t>
            </a:r>
            <a:r>
              <a:rPr lang="en-US" sz="3200" b="1" i="1" dirty="0">
                <a:latin typeface="Times New Roman" panose="02020603050405020304" pitchFamily="18" charset="0"/>
                <a:cs typeface="Times New Roman" panose="02020603050405020304" pitchFamily="18" charset="0"/>
              </a:rPr>
              <a:t>upside-down mouse</a:t>
            </a:r>
            <a:r>
              <a:rPr lang="en-US" sz="3200" i="1"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To move the pointer you simply rotate the </a:t>
            </a:r>
            <a:r>
              <a:rPr lang="en-US" sz="3200" b="1" i="1" dirty="0">
                <a:solidFill>
                  <a:srgbClr val="6600CC"/>
                </a:solidFill>
                <a:latin typeface="Times New Roman" panose="02020603050405020304" pitchFamily="18" charset="0"/>
                <a:cs typeface="Times New Roman" panose="02020603050405020304" pitchFamily="18" charset="0"/>
              </a:rPr>
              <a:t>ball with your thumb, fingers</a:t>
            </a:r>
            <a:r>
              <a:rPr lang="en-US" sz="3200" dirty="0">
                <a:latin typeface="Times New Roman" panose="02020603050405020304" pitchFamily="18" charset="0"/>
                <a:cs typeface="Times New Roman" panose="02020603050405020304" pitchFamily="18" charset="0"/>
              </a:rPr>
              <a:t>, or the </a:t>
            </a:r>
            <a:r>
              <a:rPr lang="en-US" sz="3200" b="1" i="1" dirty="0">
                <a:solidFill>
                  <a:srgbClr val="660066"/>
                </a:solidFill>
                <a:latin typeface="Times New Roman" panose="02020603050405020304" pitchFamily="18" charset="0"/>
                <a:cs typeface="Times New Roman" panose="02020603050405020304" pitchFamily="18" charset="0"/>
              </a:rPr>
              <a:t>palm of your hand</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Tracker Balls have an </a:t>
            </a:r>
            <a:r>
              <a:rPr lang="en-US" sz="3200" b="1" i="1" dirty="0">
                <a:solidFill>
                  <a:srgbClr val="0000CC"/>
                </a:solidFill>
                <a:latin typeface="Times New Roman" panose="02020603050405020304" pitchFamily="18" charset="0"/>
                <a:cs typeface="Times New Roman" panose="02020603050405020304" pitchFamily="18" charset="0"/>
              </a:rPr>
              <a:t>advantage over the mouse </a:t>
            </a:r>
            <a:r>
              <a:rPr lang="en-US" sz="3200" dirty="0">
                <a:latin typeface="Times New Roman" panose="02020603050405020304" pitchFamily="18" charset="0"/>
                <a:cs typeface="Times New Roman" panose="02020603050405020304" pitchFamily="18" charset="0"/>
              </a:rPr>
              <a:t>that a </a:t>
            </a:r>
            <a:r>
              <a:rPr lang="en-US" sz="3200" b="1" i="1" dirty="0">
                <a:latin typeface="Times New Roman" panose="02020603050405020304" pitchFamily="18" charset="0"/>
                <a:cs typeface="Times New Roman" panose="02020603050405020304" pitchFamily="18" charset="0"/>
              </a:rPr>
              <a:t>flat surface </a:t>
            </a:r>
            <a:r>
              <a:rPr lang="en-US" sz="3200" dirty="0">
                <a:latin typeface="Times New Roman" panose="02020603050405020304" pitchFamily="18" charset="0"/>
                <a:cs typeface="Times New Roman" panose="02020603050405020304" pitchFamily="18" charset="0"/>
              </a:rPr>
              <a:t>is </a:t>
            </a:r>
            <a:r>
              <a:rPr lang="en-US" sz="3200" b="1" i="1" dirty="0">
                <a:solidFill>
                  <a:srgbClr val="D60093"/>
                </a:solidFill>
                <a:latin typeface="Times New Roman" panose="02020603050405020304" pitchFamily="18" charset="0"/>
                <a:cs typeface="Times New Roman" panose="02020603050405020304" pitchFamily="18" charset="0"/>
              </a:rPr>
              <a:t>not required </a:t>
            </a:r>
            <a:r>
              <a:rPr lang="en-US" sz="3200" dirty="0">
                <a:latin typeface="Times New Roman" panose="02020603050405020304" pitchFamily="18" charset="0"/>
                <a:cs typeface="Times New Roman" panose="02020603050405020304" pitchFamily="18" charset="0"/>
              </a:rPr>
              <a:t>for its </a:t>
            </a:r>
            <a:r>
              <a:rPr lang="en-US" sz="3200" b="1" i="1" dirty="0">
                <a:latin typeface="Times New Roman" panose="02020603050405020304" pitchFamily="18" charset="0"/>
                <a:cs typeface="Times New Roman" panose="02020603050405020304" pitchFamily="18" charset="0"/>
              </a:rPr>
              <a:t>operation</a:t>
            </a:r>
            <a:r>
              <a:rPr lang="en-US" sz="3200" dirty="0">
                <a:latin typeface="Times New Roman" panose="02020603050405020304" pitchFamily="18" charset="0"/>
                <a:cs typeface="Times New Roman" panose="02020603050405020304" pitchFamily="18" charset="0"/>
              </a:rPr>
              <a:t> and </a:t>
            </a:r>
            <a:r>
              <a:rPr lang="en-US" sz="3200" b="1" i="1" dirty="0">
                <a:solidFill>
                  <a:srgbClr val="D60093"/>
                </a:solidFill>
                <a:latin typeface="Times New Roman" panose="02020603050405020304" pitchFamily="18" charset="0"/>
                <a:cs typeface="Times New Roman" panose="02020603050405020304" pitchFamily="18" charset="0"/>
              </a:rPr>
              <a:t>does not require </a:t>
            </a:r>
            <a:r>
              <a:rPr lang="en-US" sz="3200" dirty="0">
                <a:latin typeface="Times New Roman" panose="02020603050405020304" pitchFamily="18" charset="0"/>
                <a:cs typeface="Times New Roman" panose="02020603050405020304" pitchFamily="18" charset="0"/>
              </a:rPr>
              <a:t>much </a:t>
            </a:r>
            <a:r>
              <a:rPr lang="en-US" sz="3200" b="1" i="1" dirty="0">
                <a:latin typeface="Times New Roman" panose="02020603050405020304" pitchFamily="18" charset="0"/>
                <a:cs typeface="Times New Roman" panose="02020603050405020304" pitchFamily="18" charset="0"/>
              </a:rPr>
              <a:t>space</a:t>
            </a:r>
            <a:r>
              <a:rPr lang="en-US" sz="3200" dirty="0">
                <a:latin typeface="Times New Roman" panose="02020603050405020304" pitchFamily="18" charset="0"/>
                <a:cs typeface="Times New Roman" panose="02020603050405020304" pitchFamily="18" charset="0"/>
              </a:rPr>
              <a:t> because the device is </a:t>
            </a:r>
            <a:r>
              <a:rPr lang="en-US" sz="3200" b="1" i="1" dirty="0">
                <a:latin typeface="Times New Roman" panose="02020603050405020304" pitchFamily="18" charset="0"/>
                <a:cs typeface="Times New Roman" panose="02020603050405020304" pitchFamily="18" charset="0"/>
              </a:rPr>
              <a:t>stationary</a:t>
            </a:r>
          </a:p>
          <a:p>
            <a:pPr algn="just">
              <a:lnSpc>
                <a:spcPct val="10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endParaRPr lang="en-US" sz="3200" dirty="0"/>
          </a:p>
        </p:txBody>
      </p:sp>
      <p:pic>
        <p:nvPicPr>
          <p:cNvPr id="4" name="Picture 3" descr="286"/>
          <p:cNvPicPr/>
          <p:nvPr/>
        </p:nvPicPr>
        <p:blipFill>
          <a:blip r:embed="rId2" cstate="print"/>
          <a:srcRect/>
          <a:stretch>
            <a:fillRect/>
          </a:stretch>
        </p:blipFill>
        <p:spPr bwMode="auto">
          <a:xfrm>
            <a:off x="4405880" y="4576836"/>
            <a:ext cx="3380239" cy="1946794"/>
          </a:xfrm>
          <a:prstGeom prst="rect">
            <a:avLst/>
          </a:prstGeom>
          <a:noFill/>
          <a:ln w="9525">
            <a:noFill/>
            <a:miter lim="800000"/>
            <a:headEnd/>
            <a:tailEnd/>
          </a:ln>
        </p:spPr>
      </p:pic>
    </p:spTree>
    <p:extLst>
      <p:ext uri="{BB962C8B-B14F-4D97-AF65-F5344CB8AC3E}">
        <p14:creationId xmlns:p14="http://schemas.microsoft.com/office/powerpoint/2010/main" val="213507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64023"/>
          </a:xfrm>
        </p:spPr>
        <p:txBody>
          <a:bodyPr>
            <a:noAutofit/>
          </a:bodyPr>
          <a:lstStyle/>
          <a:p>
            <a:pPr algn="ctr"/>
            <a:br>
              <a:rPr lang="en-US" sz="3200" b="1" i="1" dirty="0">
                <a:solidFill>
                  <a:srgbClr val="0000CC"/>
                </a:solidFill>
                <a:latin typeface="Times New Roman" panose="02020603050405020304" pitchFamily="18" charset="0"/>
                <a:cs typeface="Times New Roman" panose="02020603050405020304" pitchFamily="18" charset="0"/>
              </a:rPr>
            </a:br>
            <a:r>
              <a:rPr lang="en-US" sz="3200" b="1" i="1" dirty="0">
                <a:solidFill>
                  <a:srgbClr val="0000CC"/>
                </a:solidFill>
                <a:latin typeface="Times New Roman" panose="02020603050405020304" pitchFamily="18" charset="0"/>
                <a:cs typeface="Times New Roman" panose="02020603050405020304" pitchFamily="18" charset="0"/>
              </a:rPr>
              <a:t>B. Reading Tools</a:t>
            </a:r>
            <a:br>
              <a:rPr lang="en-US" sz="3200" b="1" i="1" dirty="0">
                <a:solidFill>
                  <a:srgbClr val="0000CC"/>
                </a:solidFill>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0" y="368490"/>
            <a:ext cx="12192000" cy="6489510"/>
          </a:xfrm>
        </p:spPr>
        <p:txBody>
          <a:bodyPr>
            <a:noAutofit/>
          </a:bodyPr>
          <a:lstStyle/>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These are input devices that save users time by eliminating manual data entry.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With these devices, users do </a:t>
            </a:r>
            <a:r>
              <a:rPr lang="en-US" sz="3000" b="1" i="1" dirty="0">
                <a:latin typeface="Times New Roman" panose="02020603050405020304" pitchFamily="18" charset="0"/>
                <a:cs typeface="Times New Roman" panose="02020603050405020304" pitchFamily="18" charset="0"/>
              </a:rPr>
              <a:t>not type or speak into the computer</a:t>
            </a:r>
            <a:r>
              <a:rPr lang="en-US" sz="3000" dirty="0">
                <a:latin typeface="Times New Roman" panose="02020603050405020304" pitchFamily="18" charset="0"/>
                <a:cs typeface="Times New Roman" panose="02020603050405020304" pitchFamily="18" charset="0"/>
              </a:rPr>
              <a:t>.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Instead, these devices </a:t>
            </a:r>
            <a:r>
              <a:rPr lang="en-US" sz="3000" b="1" i="1" dirty="0">
                <a:solidFill>
                  <a:srgbClr val="D60093"/>
                </a:solidFill>
                <a:latin typeface="Times New Roman" panose="02020603050405020304" pitchFamily="18" charset="0"/>
                <a:cs typeface="Times New Roman" panose="02020603050405020304" pitchFamily="18" charset="0"/>
              </a:rPr>
              <a:t>capture data from a source document</a:t>
            </a:r>
            <a:r>
              <a:rPr lang="en-US" sz="3000" dirty="0">
                <a:latin typeface="Times New Roman" panose="02020603050405020304" pitchFamily="18" charset="0"/>
                <a:cs typeface="Times New Roman" panose="02020603050405020304" pitchFamily="18" charset="0"/>
              </a:rPr>
              <a:t>, which is the original form of the data.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Because of these reasons they are always called </a:t>
            </a:r>
            <a:r>
              <a:rPr lang="en-US" sz="3000" b="1" i="1" dirty="0">
                <a:latin typeface="Times New Roman" panose="02020603050405020304" pitchFamily="18" charset="0"/>
                <a:cs typeface="Times New Roman" panose="02020603050405020304" pitchFamily="18" charset="0"/>
              </a:rPr>
              <a:t>source data input devices</a:t>
            </a:r>
            <a:r>
              <a:rPr lang="en-US" sz="3000" dirty="0">
                <a:latin typeface="Times New Roman" panose="02020603050405020304" pitchFamily="18" charset="0"/>
                <a:cs typeface="Times New Roman" panose="02020603050405020304" pitchFamily="18" charset="0"/>
              </a:rPr>
              <a:t>. </a:t>
            </a:r>
          </a:p>
          <a:p>
            <a:pPr lvl="0"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following are some of these devices:</a:t>
            </a:r>
          </a:p>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1. Bar Code Reader</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Bar Code Reader </a:t>
            </a:r>
            <a:r>
              <a:rPr lang="en-US" sz="3000" dirty="0">
                <a:latin typeface="Times New Roman" panose="02020603050405020304" pitchFamily="18" charset="0"/>
                <a:cs typeface="Times New Roman" panose="02020603050405020304" pitchFamily="18" charset="0"/>
              </a:rPr>
              <a:t>is a device used for </a:t>
            </a:r>
            <a:r>
              <a:rPr lang="en-US" sz="3000" b="1" i="1" dirty="0">
                <a:solidFill>
                  <a:srgbClr val="6600CC"/>
                </a:solidFill>
                <a:latin typeface="Times New Roman" panose="02020603050405020304" pitchFamily="18" charset="0"/>
                <a:cs typeface="Times New Roman" panose="02020603050405020304" pitchFamily="18" charset="0"/>
              </a:rPr>
              <a:t>reading bar coded data (data in the form of light and dark lines</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b="1" i="1" dirty="0">
                <a:solidFill>
                  <a:srgbClr val="660033"/>
                </a:solidFill>
                <a:latin typeface="Times New Roman" panose="02020603050405020304" pitchFamily="18" charset="0"/>
                <a:cs typeface="Times New Roman" panose="02020603050405020304" pitchFamily="18" charset="0"/>
              </a:rPr>
              <a:t>Bar coded data </a:t>
            </a:r>
            <a:r>
              <a:rPr lang="en-US" sz="3000" dirty="0">
                <a:latin typeface="Times New Roman" panose="02020603050405020304" pitchFamily="18" charset="0"/>
                <a:cs typeface="Times New Roman" panose="02020603050405020304" pitchFamily="18" charset="0"/>
              </a:rPr>
              <a:t>is generally used in </a:t>
            </a:r>
            <a:r>
              <a:rPr lang="en-US" sz="3000" b="1" i="1" dirty="0">
                <a:latin typeface="Times New Roman" panose="02020603050405020304" pitchFamily="18" charset="0"/>
                <a:cs typeface="Times New Roman" panose="02020603050405020304" pitchFamily="18" charset="0"/>
              </a:rPr>
              <a:t>labelling goods, numbering the books, </a:t>
            </a:r>
            <a:r>
              <a:rPr lang="en-US" sz="3000" dirty="0">
                <a:latin typeface="Times New Roman" panose="02020603050405020304" pitchFamily="18" charset="0"/>
                <a:cs typeface="Times New Roman" panose="02020603050405020304" pitchFamily="18" charset="0"/>
              </a:rPr>
              <a:t>etc.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may be a </a:t>
            </a:r>
            <a:r>
              <a:rPr lang="en-US" sz="3000" b="1" i="1" dirty="0">
                <a:solidFill>
                  <a:srgbClr val="660066"/>
                </a:solidFill>
                <a:latin typeface="Times New Roman" panose="02020603050405020304" pitchFamily="18" charset="0"/>
                <a:cs typeface="Times New Roman" panose="02020603050405020304" pitchFamily="18" charset="0"/>
              </a:rPr>
              <a:t>handheld scanner or may be embedded in a stationary scanner</a:t>
            </a:r>
            <a:r>
              <a:rPr lang="en-US" sz="3000" dirty="0">
                <a:latin typeface="Times New Roman" panose="02020603050405020304" pitchFamily="18" charset="0"/>
                <a:cs typeface="Times New Roman" panose="02020603050405020304" pitchFamily="18" charset="0"/>
              </a:rPr>
              <a:t>.</a:t>
            </a:r>
          </a:p>
          <a:p>
            <a:pPr marL="0" lvl="0" indent="0" algn="just">
              <a:lnSpc>
                <a:spcPct val="100000"/>
              </a:lnSpc>
              <a:spcBef>
                <a:spcPts val="0"/>
              </a:spcBef>
              <a:buNone/>
            </a:pPr>
            <a:endParaRPr lang="en-US" sz="3000" dirty="0">
              <a:latin typeface="Times New Roman" panose="02020603050405020304" pitchFamily="18" charset="0"/>
              <a:cs typeface="Times New Roman" panose="02020603050405020304" pitchFamily="18" charset="0"/>
            </a:endParaRPr>
          </a:p>
          <a:p>
            <a:pPr>
              <a:lnSpc>
                <a:spcPct val="100000"/>
              </a:lnSpc>
            </a:pPr>
            <a:endParaRPr lang="en-US" sz="3000" dirty="0"/>
          </a:p>
        </p:txBody>
      </p:sp>
    </p:spTree>
    <p:extLst>
      <p:ext uri="{BB962C8B-B14F-4D97-AF65-F5344CB8AC3E}">
        <p14:creationId xmlns:p14="http://schemas.microsoft.com/office/powerpoint/2010/main" val="42199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Autofit/>
          </a:bodyPr>
          <a:lstStyle/>
          <a:p>
            <a:pPr algn="just">
              <a:lnSpc>
                <a:spcPct val="110000"/>
              </a:lnSpc>
              <a:spcBef>
                <a:spcPts val="0"/>
              </a:spcBef>
              <a:buFont typeface="Wingdings" panose="05000000000000000000" pitchFamily="2" charset="2"/>
              <a:buChar char="§"/>
            </a:pPr>
            <a:endParaRPr lang="en-US" sz="29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9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9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9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Bar Code Reader</a:t>
            </a:r>
            <a:r>
              <a:rPr lang="en-US" sz="2900" b="1" i="1" dirty="0">
                <a:solidFill>
                  <a:srgbClr val="FF0000"/>
                </a:solidFill>
                <a:latin typeface="Times New Roman" panose="02020603050405020304" pitchFamily="18" charset="0"/>
                <a:cs typeface="Times New Roman" panose="02020603050405020304" pitchFamily="18" charset="0"/>
              </a:rPr>
              <a:t> scans a bar code image</a:t>
            </a:r>
            <a:r>
              <a:rPr lang="en-US" sz="2900" dirty="0">
                <a:latin typeface="Times New Roman" panose="02020603050405020304" pitchFamily="18" charset="0"/>
                <a:cs typeface="Times New Roman" panose="02020603050405020304" pitchFamily="18" charset="0"/>
              </a:rPr>
              <a:t>, </a:t>
            </a:r>
            <a:r>
              <a:rPr lang="en-US" sz="2900" b="1" i="1" dirty="0">
                <a:solidFill>
                  <a:srgbClr val="6600CC"/>
                </a:solidFill>
                <a:latin typeface="Times New Roman" panose="02020603050405020304" pitchFamily="18" charset="0"/>
                <a:cs typeface="Times New Roman" panose="02020603050405020304" pitchFamily="18" charset="0"/>
              </a:rPr>
              <a:t>converts it into an alphanumeric value</a:t>
            </a:r>
            <a:r>
              <a:rPr lang="en-US" sz="2900" dirty="0">
                <a:latin typeface="Times New Roman" panose="02020603050405020304" pitchFamily="18" charset="0"/>
                <a:cs typeface="Times New Roman" panose="02020603050405020304" pitchFamily="18" charset="0"/>
              </a:rPr>
              <a:t>, which is then </a:t>
            </a:r>
            <a:r>
              <a:rPr lang="en-US" sz="2900" b="1" i="1" dirty="0">
                <a:latin typeface="Times New Roman" panose="02020603050405020304" pitchFamily="18" charset="0"/>
                <a:cs typeface="Times New Roman" panose="02020603050405020304" pitchFamily="18" charset="0"/>
              </a:rPr>
              <a:t>fed to the computer </a:t>
            </a:r>
            <a:r>
              <a:rPr lang="en-US" sz="2900" dirty="0">
                <a:latin typeface="Times New Roman" panose="02020603050405020304" pitchFamily="18" charset="0"/>
                <a:cs typeface="Times New Roman" panose="02020603050405020304" pitchFamily="18" charset="0"/>
              </a:rPr>
              <a:t>that the </a:t>
            </a:r>
            <a:r>
              <a:rPr lang="en-US" sz="2900" b="1" i="1" dirty="0">
                <a:solidFill>
                  <a:srgbClr val="660033"/>
                </a:solidFill>
                <a:latin typeface="Times New Roman" panose="02020603050405020304" pitchFamily="18" charset="0"/>
                <a:cs typeface="Times New Roman" panose="02020603050405020304" pitchFamily="18" charset="0"/>
              </a:rPr>
              <a:t>bar code reader is connected to the computer</a:t>
            </a:r>
            <a:r>
              <a:rPr lang="en-US" sz="2900" dirty="0">
                <a:latin typeface="Times New Roman" panose="02020603050405020304" pitchFamily="18" charset="0"/>
                <a:cs typeface="Times New Roman" panose="02020603050405020304" pitchFamily="18" charset="0"/>
              </a:rPr>
              <a:t>.</a:t>
            </a:r>
          </a:p>
          <a:p>
            <a:pPr marL="0" indent="0" algn="just">
              <a:lnSpc>
                <a:spcPct val="110000"/>
              </a:lnSpc>
              <a:spcBef>
                <a:spcPts val="0"/>
              </a:spcBef>
              <a:buNone/>
            </a:pPr>
            <a:r>
              <a:rPr lang="en-US" sz="2900" b="1" i="1" dirty="0">
                <a:solidFill>
                  <a:srgbClr val="0000CC"/>
                </a:solidFill>
                <a:latin typeface="Times New Roman" panose="02020603050405020304" pitchFamily="18" charset="0"/>
                <a:cs typeface="Times New Roman" panose="02020603050405020304" pitchFamily="18" charset="0"/>
              </a:rPr>
              <a:t>2. Image Scanner</a:t>
            </a:r>
          </a:p>
          <a:p>
            <a:pPr algn="just">
              <a:lnSpc>
                <a:spcPct val="11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Scanner is an input device that </a:t>
            </a:r>
            <a:r>
              <a:rPr lang="en-US" sz="2900" b="1" i="1" dirty="0">
                <a:solidFill>
                  <a:srgbClr val="660033"/>
                </a:solidFill>
                <a:latin typeface="Times New Roman" panose="02020603050405020304" pitchFamily="18" charset="0"/>
                <a:cs typeface="Times New Roman" panose="02020603050405020304" pitchFamily="18" charset="0"/>
              </a:rPr>
              <a:t>reads or scans printed text, image</a:t>
            </a:r>
            <a:r>
              <a:rPr lang="en-US" sz="2900" dirty="0">
                <a:latin typeface="Times New Roman" panose="02020603050405020304" pitchFamily="18" charset="0"/>
                <a:cs typeface="Times New Roman" panose="02020603050405020304" pitchFamily="18" charset="0"/>
              </a:rPr>
              <a:t>, and </a:t>
            </a:r>
            <a:r>
              <a:rPr lang="en-US" sz="2900" b="1" i="1" dirty="0">
                <a:solidFill>
                  <a:srgbClr val="660033"/>
                </a:solidFill>
                <a:latin typeface="Times New Roman" panose="02020603050405020304" pitchFamily="18" charset="0"/>
                <a:cs typeface="Times New Roman" panose="02020603050405020304" pitchFamily="18" charset="0"/>
              </a:rPr>
              <a:t>pictures</a:t>
            </a:r>
            <a:r>
              <a:rPr lang="en-US" sz="2900" dirty="0">
                <a:latin typeface="Times New Roman" panose="02020603050405020304" pitchFamily="18" charset="0"/>
                <a:cs typeface="Times New Roman" panose="02020603050405020304" pitchFamily="18" charset="0"/>
              </a:rPr>
              <a:t> or </a:t>
            </a:r>
            <a:r>
              <a:rPr lang="en-US" sz="2900" b="1" i="1" dirty="0">
                <a:solidFill>
                  <a:srgbClr val="660033"/>
                </a:solidFill>
                <a:latin typeface="Times New Roman" panose="02020603050405020304" pitchFamily="18" charset="0"/>
                <a:cs typeface="Times New Roman" panose="02020603050405020304" pitchFamily="18" charset="0"/>
              </a:rPr>
              <a:t>graphics</a:t>
            </a:r>
            <a:r>
              <a:rPr lang="en-US" sz="2900" dirty="0">
                <a:latin typeface="Times New Roman" panose="02020603050405020304" pitchFamily="18" charset="0"/>
                <a:cs typeface="Times New Roman" panose="02020603050405020304" pitchFamily="18" charset="0"/>
              </a:rPr>
              <a:t> and then produce a </a:t>
            </a:r>
            <a:r>
              <a:rPr lang="en-US" sz="2900" b="1" i="1" dirty="0">
                <a:latin typeface="Times New Roman" panose="02020603050405020304" pitchFamily="18" charset="0"/>
                <a:cs typeface="Times New Roman" panose="02020603050405020304" pitchFamily="18" charset="0"/>
              </a:rPr>
              <a:t>digital version of the image </a:t>
            </a:r>
            <a:r>
              <a:rPr lang="en-US" sz="2900" dirty="0">
                <a:latin typeface="Times New Roman" panose="02020603050405020304" pitchFamily="18" charset="0"/>
                <a:cs typeface="Times New Roman" panose="02020603050405020304" pitchFamily="18" charset="0"/>
              </a:rPr>
              <a:t>so that it can be </a:t>
            </a:r>
            <a:r>
              <a:rPr lang="en-US" sz="2900" b="1" i="1" dirty="0">
                <a:solidFill>
                  <a:srgbClr val="D60093"/>
                </a:solidFill>
                <a:latin typeface="Times New Roman" panose="02020603050405020304" pitchFamily="18" charset="0"/>
                <a:cs typeface="Times New Roman" panose="02020603050405020304" pitchFamily="18" charset="0"/>
              </a:rPr>
              <a:t>fed in to the computer. </a:t>
            </a:r>
          </a:p>
          <a:p>
            <a:pPr algn="just">
              <a:lnSpc>
                <a:spcPct val="110000"/>
              </a:lnSpc>
              <a:spcBef>
                <a:spcPts val="0"/>
              </a:spcBef>
              <a:buFont typeface="Wingdings" panose="05000000000000000000" pitchFamily="2" charset="2"/>
              <a:buChar char="§"/>
            </a:pPr>
            <a:r>
              <a:rPr lang="en-US" sz="2900" b="1" i="1" dirty="0">
                <a:latin typeface="Times New Roman" panose="02020603050405020304" pitchFamily="18" charset="0"/>
                <a:cs typeface="Times New Roman" panose="02020603050405020304" pitchFamily="18" charset="0"/>
              </a:rPr>
              <a:t>Scanner is similar to a photocopier</a:t>
            </a:r>
            <a:r>
              <a:rPr lang="en-US" sz="2900" dirty="0">
                <a:latin typeface="Times New Roman" panose="02020603050405020304" pitchFamily="18" charset="0"/>
                <a:cs typeface="Times New Roman" panose="02020603050405020304" pitchFamily="18" charset="0"/>
              </a:rPr>
              <a:t>, except that </a:t>
            </a:r>
            <a:r>
              <a:rPr lang="en-US" sz="2900" b="1" i="1" dirty="0">
                <a:solidFill>
                  <a:srgbClr val="FF0000"/>
                </a:solidFill>
                <a:latin typeface="Times New Roman" panose="02020603050405020304" pitchFamily="18" charset="0"/>
                <a:cs typeface="Times New Roman" panose="02020603050405020304" pitchFamily="18" charset="0"/>
              </a:rPr>
              <a:t>instead of producing a paper copy </a:t>
            </a:r>
            <a:r>
              <a:rPr lang="en-US" sz="2900" dirty="0">
                <a:latin typeface="Times New Roman" panose="02020603050405020304" pitchFamily="18" charset="0"/>
                <a:cs typeface="Times New Roman" panose="02020603050405020304" pitchFamily="18" charset="0"/>
              </a:rPr>
              <a:t>of the </a:t>
            </a:r>
            <a:r>
              <a:rPr lang="en-US" sz="2900" b="1" i="1" dirty="0">
                <a:latin typeface="Times New Roman" panose="02020603050405020304" pitchFamily="18" charset="0"/>
                <a:cs typeface="Times New Roman" panose="02020603050405020304" pitchFamily="18" charset="0"/>
              </a:rPr>
              <a:t>document you place on </a:t>
            </a:r>
            <a:r>
              <a:rPr lang="en-US" sz="2900" dirty="0">
                <a:latin typeface="Times New Roman" panose="02020603050405020304" pitchFamily="18" charset="0"/>
                <a:cs typeface="Times New Roman" panose="02020603050405020304" pitchFamily="18" charset="0"/>
              </a:rPr>
              <a:t>it, you get an </a:t>
            </a:r>
            <a:r>
              <a:rPr lang="en-US" sz="2900" b="1" i="1" dirty="0">
                <a:solidFill>
                  <a:srgbClr val="6600CC"/>
                </a:solidFill>
                <a:latin typeface="Times New Roman" panose="02020603050405020304" pitchFamily="18" charset="0"/>
                <a:cs typeface="Times New Roman" panose="02020603050405020304" pitchFamily="18" charset="0"/>
              </a:rPr>
              <a:t>electronic copy which appears on your computer screen.</a:t>
            </a:r>
          </a:p>
          <a:p>
            <a:pPr algn="just">
              <a:lnSpc>
                <a:spcPct val="110000"/>
              </a:lnSpc>
              <a:spcBef>
                <a:spcPts val="0"/>
              </a:spcBef>
            </a:pPr>
            <a:endParaRPr lang="en-US" sz="29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602937" y="0"/>
            <a:ext cx="3521194" cy="1988552"/>
          </a:xfrm>
          <a:prstGeom prst="rect">
            <a:avLst/>
          </a:prstGeom>
        </p:spPr>
      </p:pic>
    </p:spTree>
    <p:extLst>
      <p:ext uri="{BB962C8B-B14F-4D97-AF65-F5344CB8AC3E}">
        <p14:creationId xmlns:p14="http://schemas.microsoft.com/office/powerpoint/2010/main" val="280230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lnSpc>
                <a:spcPct val="120000"/>
              </a:lnSpc>
              <a:spcBef>
                <a:spcPts val="0"/>
              </a:spcBef>
              <a:buNone/>
            </a:pPr>
            <a:r>
              <a:rPr lang="en-US" b="1" i="1" dirty="0">
                <a:solidFill>
                  <a:srgbClr val="0000CC"/>
                </a:solidFill>
                <a:latin typeface="Times New Roman" panose="02020603050405020304" pitchFamily="18" charset="0"/>
                <a:cs typeface="Times New Roman" panose="02020603050405020304" pitchFamily="18" charset="0"/>
              </a:rPr>
              <a:t>3. Magnetic Ink Character Recognition (MICR)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special purpose machine </a:t>
            </a:r>
            <a:r>
              <a:rPr lang="en-US" dirty="0">
                <a:latin typeface="Times New Roman" panose="02020603050405020304" pitchFamily="18" charset="0"/>
                <a:cs typeface="Times New Roman" panose="02020603050405020304" pitchFamily="18" charset="0"/>
              </a:rPr>
              <a:t>known as </a:t>
            </a:r>
            <a:r>
              <a:rPr lang="en-US" b="1" i="1" dirty="0">
                <a:solidFill>
                  <a:srgbClr val="FF0000"/>
                </a:solidFill>
                <a:latin typeface="Times New Roman" panose="02020603050405020304" pitchFamily="18" charset="0"/>
                <a:cs typeface="Times New Roman" panose="02020603050405020304" pitchFamily="18" charset="0"/>
              </a:rPr>
              <a:t>reader or sorter </a:t>
            </a:r>
            <a:r>
              <a:rPr lang="en-US" b="1" i="1" dirty="0">
                <a:latin typeface="Times New Roman" panose="02020603050405020304" pitchFamily="18" charset="0"/>
                <a:cs typeface="Times New Roman" panose="02020603050405020304" pitchFamily="18" charset="0"/>
              </a:rPr>
              <a:t>reads these numbers </a:t>
            </a:r>
            <a:r>
              <a:rPr lang="en-US" dirty="0">
                <a:latin typeface="Times New Roman" panose="02020603050405020304" pitchFamily="18" charset="0"/>
                <a:cs typeface="Times New Roman" panose="02020603050405020304" pitchFamily="18" charset="0"/>
              </a:rPr>
              <a:t>and provides </a:t>
            </a:r>
            <a:r>
              <a:rPr lang="en-US" b="1" i="1" dirty="0">
                <a:solidFill>
                  <a:srgbClr val="660066"/>
                </a:solidFill>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that </a:t>
            </a:r>
            <a:r>
              <a:rPr lang="en-US" b="1" i="1" dirty="0">
                <a:solidFill>
                  <a:srgbClr val="D60093"/>
                </a:solidFill>
                <a:latin typeface="Times New Roman" panose="02020603050405020304" pitchFamily="18" charset="0"/>
                <a:cs typeface="Times New Roman" panose="02020603050405020304" pitchFamily="18" charset="0"/>
              </a:rPr>
              <a:t>allows banks to efficiently maintain customer account balances.</a:t>
            </a:r>
          </a:p>
          <a:p>
            <a:pPr algn="just">
              <a:lnSpc>
                <a:spcPct val="120000"/>
              </a:lnSpc>
              <a:spcBef>
                <a:spcPts val="0"/>
              </a:spcBef>
              <a:buFont typeface="Wingdings" panose="05000000000000000000" pitchFamily="2" charset="2"/>
              <a:buChar char="§"/>
            </a:pPr>
            <a:r>
              <a:rPr lang="en-US" b="1" i="1" dirty="0">
                <a:solidFill>
                  <a:srgbClr val="FF0000"/>
                </a:solidFill>
                <a:latin typeface="Times New Roman" panose="02020603050405020304" pitchFamily="18" charset="0"/>
                <a:cs typeface="Times New Roman" panose="02020603050405020304" pitchFamily="18" charset="0"/>
              </a:rPr>
              <a:t>MICR input device </a:t>
            </a:r>
            <a:r>
              <a:rPr lang="en-US" dirty="0">
                <a:latin typeface="Times New Roman" panose="02020603050405020304" pitchFamily="18" charset="0"/>
                <a:cs typeface="Times New Roman" panose="02020603050405020304" pitchFamily="18" charset="0"/>
              </a:rPr>
              <a:t>is generally used in </a:t>
            </a:r>
            <a:r>
              <a:rPr lang="en-US" b="1" i="1" dirty="0">
                <a:solidFill>
                  <a:srgbClr val="6600CC"/>
                </a:solidFill>
                <a:latin typeface="Times New Roman" panose="02020603050405020304" pitchFamily="18" charset="0"/>
                <a:cs typeface="Times New Roman" panose="02020603050405020304" pitchFamily="18" charset="0"/>
              </a:rPr>
              <a:t>banks as there are large number of cheques to be processed</a:t>
            </a:r>
            <a:r>
              <a:rPr lang="en-US" dirty="0">
                <a:latin typeface="Times New Roman" panose="02020603050405020304" pitchFamily="18" charset="0"/>
                <a:cs typeface="Times New Roman" panose="02020603050405020304" pitchFamily="18" charset="0"/>
              </a:rPr>
              <a:t> every day.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660066"/>
                </a:solidFill>
                <a:latin typeface="Times New Roman" panose="02020603050405020304" pitchFamily="18" charset="0"/>
                <a:cs typeface="Times New Roman" panose="02020603050405020304" pitchFamily="18" charset="0"/>
              </a:rPr>
              <a:t>bank's code number </a:t>
            </a:r>
            <a:r>
              <a:rPr lang="en-US" dirty="0">
                <a:latin typeface="Times New Roman" panose="02020603050405020304" pitchFamily="18" charset="0"/>
                <a:cs typeface="Times New Roman" panose="02020603050405020304" pitchFamily="18" charset="0"/>
              </a:rPr>
              <a:t>and </a:t>
            </a:r>
            <a:r>
              <a:rPr lang="en-US" b="1" i="1" dirty="0">
                <a:solidFill>
                  <a:srgbClr val="660033"/>
                </a:solidFill>
                <a:latin typeface="Times New Roman" panose="02020603050405020304" pitchFamily="18" charset="0"/>
                <a:cs typeface="Times New Roman" panose="02020603050405020304" pitchFamily="18" charset="0"/>
              </a:rPr>
              <a:t>cheque number </a:t>
            </a:r>
            <a:r>
              <a:rPr lang="en-US" dirty="0">
                <a:latin typeface="Times New Roman" panose="02020603050405020304" pitchFamily="18" charset="0"/>
                <a:cs typeface="Times New Roman" panose="02020603050405020304" pitchFamily="18" charset="0"/>
              </a:rPr>
              <a:t>are </a:t>
            </a:r>
            <a:r>
              <a:rPr lang="en-US" b="1" i="1" dirty="0">
                <a:latin typeface="Times New Roman" panose="02020603050405020304" pitchFamily="18" charset="0"/>
                <a:cs typeface="Times New Roman" panose="02020603050405020304" pitchFamily="18" charset="0"/>
              </a:rPr>
              <a:t>printed</a:t>
            </a:r>
            <a:r>
              <a:rPr lang="en-US" dirty="0">
                <a:latin typeface="Times New Roman" panose="02020603050405020304" pitchFamily="18" charset="0"/>
                <a:cs typeface="Times New Roman" panose="02020603050405020304" pitchFamily="18" charset="0"/>
              </a:rPr>
              <a:t> on the </a:t>
            </a:r>
            <a:r>
              <a:rPr lang="en-US" b="1" i="1" dirty="0">
                <a:latin typeface="Times New Roman" panose="02020603050405020304" pitchFamily="18" charset="0"/>
                <a:cs typeface="Times New Roman" panose="02020603050405020304" pitchFamily="18" charset="0"/>
              </a:rPr>
              <a:t>cheques</a:t>
            </a:r>
            <a:r>
              <a:rPr lang="en-US" dirty="0">
                <a:latin typeface="Times New Roman" panose="02020603050405020304" pitchFamily="18" charset="0"/>
                <a:cs typeface="Times New Roman" panose="02020603050405020304" pitchFamily="18" charset="0"/>
              </a:rPr>
              <a:t> with a </a:t>
            </a:r>
            <a:r>
              <a:rPr lang="en-US" b="1" i="1" dirty="0">
                <a:solidFill>
                  <a:srgbClr val="FF0000"/>
                </a:solidFill>
                <a:latin typeface="Times New Roman" panose="02020603050405020304" pitchFamily="18" charset="0"/>
                <a:cs typeface="Times New Roman" panose="02020603050405020304" pitchFamily="18" charset="0"/>
              </a:rPr>
              <a:t>special type of ink </a:t>
            </a:r>
            <a:r>
              <a:rPr lang="en-US" dirty="0">
                <a:latin typeface="Times New Roman" panose="02020603050405020304" pitchFamily="18" charset="0"/>
                <a:cs typeface="Times New Roman" panose="02020603050405020304" pitchFamily="18" charset="0"/>
              </a:rPr>
              <a:t>that contains </a:t>
            </a:r>
            <a:r>
              <a:rPr lang="en-US" b="1" i="1" dirty="0">
                <a:solidFill>
                  <a:srgbClr val="0000CC"/>
                </a:solidFill>
                <a:latin typeface="Times New Roman" panose="02020603050405020304" pitchFamily="18" charset="0"/>
                <a:cs typeface="Times New Roman" panose="02020603050405020304" pitchFamily="18" charset="0"/>
              </a:rPr>
              <a:t>particles of magnetic material </a:t>
            </a:r>
            <a:r>
              <a:rPr lang="en-US" dirty="0">
                <a:latin typeface="Times New Roman" panose="02020603050405020304" pitchFamily="18" charset="0"/>
                <a:cs typeface="Times New Roman" panose="02020603050405020304" pitchFamily="18" charset="0"/>
              </a:rPr>
              <a:t>that are </a:t>
            </a:r>
            <a:r>
              <a:rPr lang="en-US" b="1" i="1" dirty="0">
                <a:solidFill>
                  <a:srgbClr val="6600CC"/>
                </a:solidFill>
                <a:latin typeface="Times New Roman" panose="02020603050405020304" pitchFamily="18" charset="0"/>
                <a:cs typeface="Times New Roman" panose="02020603050405020304" pitchFamily="18" charset="0"/>
              </a:rPr>
              <a:t>machine readable.</a:t>
            </a:r>
          </a:p>
          <a:p>
            <a:pPr algn="just">
              <a:lnSpc>
                <a:spcPct val="12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05524" y="4326722"/>
            <a:ext cx="2889558" cy="2512659"/>
          </a:xfrm>
          <a:prstGeom prst="rect">
            <a:avLst/>
          </a:prstGeom>
        </p:spPr>
      </p:pic>
      <p:sp>
        <p:nvSpPr>
          <p:cNvPr id="2" name="TextBox 1"/>
          <p:cNvSpPr txBox="1"/>
          <p:nvPr/>
        </p:nvSpPr>
        <p:spPr>
          <a:xfrm>
            <a:off x="5418161" y="4531057"/>
            <a:ext cx="6646461" cy="2677656"/>
          </a:xfrm>
          <a:prstGeom prst="rect">
            <a:avLst/>
          </a:prstGeom>
          <a:noFill/>
        </p:spPr>
        <p:txBody>
          <a:bodyPr wrap="square" rtlCol="0">
            <a:spAutoFit/>
          </a:bodyPr>
          <a:lstStyle/>
          <a:p>
            <a:pPr marL="342900" indent="-342900" algn="just">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a:t>
            </a:r>
            <a:r>
              <a:rPr lang="en-US" sz="2800" b="1" i="1" dirty="0">
                <a:latin typeface="Times New Roman" panose="02020603050405020304" pitchFamily="18" charset="0"/>
                <a:cs typeface="Times New Roman" panose="02020603050405020304" pitchFamily="18" charset="0"/>
              </a:rPr>
              <a:t>reading process </a:t>
            </a:r>
            <a:r>
              <a:rPr lang="en-US" sz="2800" dirty="0">
                <a:latin typeface="Times New Roman" panose="02020603050405020304" pitchFamily="18" charset="0"/>
                <a:cs typeface="Times New Roman" panose="02020603050405020304" pitchFamily="18" charset="0"/>
              </a:rPr>
              <a:t>is called </a:t>
            </a:r>
            <a:r>
              <a:rPr lang="en-US" sz="2800" b="1" i="1" dirty="0">
                <a:solidFill>
                  <a:srgbClr val="FF0000"/>
                </a:solidFill>
                <a:latin typeface="Times New Roman" panose="02020603050405020304" pitchFamily="18" charset="0"/>
                <a:cs typeface="Times New Roman" panose="02020603050405020304" pitchFamily="18" charset="0"/>
              </a:rPr>
              <a:t>Magnetic Ink Character Recognition (MICR). </a:t>
            </a:r>
          </a:p>
          <a:p>
            <a:pPr marL="342900" indent="-342900" algn="just">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main </a:t>
            </a:r>
            <a:r>
              <a:rPr lang="en-US" sz="2800" b="1" i="1" dirty="0">
                <a:latin typeface="Times New Roman" panose="02020603050405020304" pitchFamily="18" charset="0"/>
                <a:cs typeface="Times New Roman" panose="02020603050405020304" pitchFamily="18" charset="0"/>
              </a:rPr>
              <a:t>advantages of MICR </a:t>
            </a:r>
            <a:r>
              <a:rPr lang="en-US" sz="2800" dirty="0">
                <a:latin typeface="Times New Roman" panose="02020603050405020304" pitchFamily="18" charset="0"/>
                <a:cs typeface="Times New Roman" panose="02020603050405020304" pitchFamily="18" charset="0"/>
              </a:rPr>
              <a:t>is that it is </a:t>
            </a:r>
            <a:r>
              <a:rPr lang="en-US" sz="2800" b="1" i="1" dirty="0">
                <a:solidFill>
                  <a:srgbClr val="6600CC"/>
                </a:solidFill>
                <a:latin typeface="Times New Roman" panose="02020603050405020304" pitchFamily="18" charset="0"/>
                <a:cs typeface="Times New Roman" panose="02020603050405020304" pitchFamily="18" charset="0"/>
              </a:rPr>
              <a:t>fast</a:t>
            </a:r>
            <a:r>
              <a:rPr lang="en-US" sz="2800" dirty="0">
                <a:latin typeface="Times New Roman" panose="02020603050405020304" pitchFamily="18" charset="0"/>
                <a:cs typeface="Times New Roman" panose="02020603050405020304" pitchFamily="18" charset="0"/>
              </a:rPr>
              <a:t> and </a:t>
            </a:r>
            <a:r>
              <a:rPr lang="en-US" sz="2800" b="1" i="1" dirty="0">
                <a:solidFill>
                  <a:srgbClr val="6600CC"/>
                </a:solidFill>
                <a:latin typeface="Times New Roman" panose="02020603050405020304" pitchFamily="18" charset="0"/>
                <a:cs typeface="Times New Roman" panose="02020603050405020304" pitchFamily="18" charset="0"/>
              </a:rPr>
              <a:t>less error prone</a:t>
            </a:r>
            <a:r>
              <a:rPr lang="en-US" sz="2800" dirty="0">
                <a:latin typeface="Times New Roman" panose="02020603050405020304" pitchFamily="18" charset="0"/>
                <a:cs typeface="Times New Roman" panose="02020603050405020304" pitchFamily="18" charset="0"/>
              </a:rPr>
              <a:t>.</a:t>
            </a:r>
          </a:p>
          <a:p>
            <a:pPr algn="just">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418729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lvl="0" indent="0" algn="just">
              <a:lnSpc>
                <a:spcPct val="100000"/>
              </a:lnSpc>
              <a:spcBef>
                <a:spcPts val="0"/>
              </a:spcBef>
              <a:buNone/>
            </a:pPr>
            <a:r>
              <a:rPr lang="en-US" b="1" i="1" dirty="0">
                <a:solidFill>
                  <a:srgbClr val="0000CC"/>
                </a:solidFill>
                <a:latin typeface="Times New Roman" panose="02020603050405020304" pitchFamily="18" charset="0"/>
                <a:cs typeface="Times New Roman" panose="02020603050405020304" pitchFamily="18" charset="0"/>
              </a:rPr>
              <a:t>4. Optical Mark Recognition (OMR)</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a:t>
            </a:r>
            <a:r>
              <a:rPr lang="en-US" b="1" i="1" dirty="0">
                <a:solidFill>
                  <a:srgbClr val="D60093"/>
                </a:solidFill>
                <a:latin typeface="Times New Roman" panose="02020603050405020304" pitchFamily="18" charset="0"/>
                <a:cs typeface="Times New Roman" panose="02020603050405020304" pitchFamily="18" charset="0"/>
              </a:rPr>
              <a:t>read (determine </a:t>
            </a:r>
            <a:r>
              <a:rPr lang="en-US" b="1" i="1" cap="small" dirty="0">
                <a:solidFill>
                  <a:srgbClr val="D60093"/>
                </a:solidFill>
                <a:latin typeface="Times New Roman" panose="02020603050405020304" pitchFamily="18" charset="0"/>
                <a:cs typeface="Times New Roman" panose="02020603050405020304" pitchFamily="18" charset="0"/>
              </a:rPr>
              <a:t>location</a:t>
            </a:r>
            <a:r>
              <a:rPr lang="en-US" b="1" i="1" dirty="0">
                <a:solidFill>
                  <a:srgbClr val="D60093"/>
                </a:solidFill>
                <a:latin typeface="Times New Roman" panose="02020603050405020304" pitchFamily="18" charset="0"/>
                <a:cs typeface="Times New Roman" panose="02020603050405020304" pitchFamily="18" charset="0"/>
              </a:rPr>
              <a:t>) of any pencil marks </a:t>
            </a:r>
            <a:r>
              <a:rPr lang="en-US" dirty="0">
                <a:latin typeface="Times New Roman" panose="02020603050405020304" pitchFamily="18" charset="0"/>
                <a:cs typeface="Times New Roman" panose="02020603050405020304" pitchFamily="18" charset="0"/>
              </a:rPr>
              <a:t>on </a:t>
            </a:r>
            <a:r>
              <a:rPr lang="en-US" b="1" i="1" dirty="0">
                <a:latin typeface="Times New Roman" panose="02020603050405020304" pitchFamily="18" charset="0"/>
                <a:cs typeface="Times New Roman" panose="02020603050405020304" pitchFamily="18" charset="0"/>
              </a:rPr>
              <a:t>specially designed papers</a:t>
            </a:r>
            <a:r>
              <a:rPr lang="en-US" dirty="0">
                <a:latin typeface="Times New Roman" panose="02020603050405020304" pitchFamily="18" charset="0"/>
                <a:cs typeface="Times New Roman" panose="02020603050405020304" pitchFamily="18" charset="0"/>
              </a:rPr>
              <a:t> for this purpose.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specially used for </a:t>
            </a:r>
            <a:r>
              <a:rPr lang="en-US" b="1" i="1" dirty="0">
                <a:solidFill>
                  <a:srgbClr val="660033"/>
                </a:solidFill>
                <a:latin typeface="Times New Roman" panose="02020603050405020304" pitchFamily="18" charset="0"/>
                <a:cs typeface="Times New Roman" panose="02020603050405020304" pitchFamily="18" charset="0"/>
              </a:rPr>
              <a:t>checking the answer sheets of examinations having multiple choice questions</a:t>
            </a:r>
            <a:r>
              <a:rPr lang="en-US" dirty="0">
                <a:latin typeface="Times New Roman" panose="02020603050405020304" pitchFamily="18" charset="0"/>
                <a:cs typeface="Times New Roman" panose="02020603050405020304" pitchFamily="18" charset="0"/>
              </a:rPr>
              <a:t>.</a:t>
            </a:r>
          </a:p>
          <a:p>
            <a:pPr lvl="0"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0"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0"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lvl="0"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None/>
            </a:pPr>
            <a:r>
              <a:rPr lang="en-US" b="1" i="1" dirty="0">
                <a:solidFill>
                  <a:srgbClr val="0000CC"/>
                </a:solidFill>
                <a:latin typeface="Times New Roman" panose="02020603050405020304" pitchFamily="18" charset="0"/>
                <a:cs typeface="Times New Roman" panose="02020603050405020304" pitchFamily="18" charset="0"/>
              </a:rPr>
              <a:t>5. Optical Character Recognition (OCR) </a:t>
            </a:r>
          </a:p>
          <a:p>
            <a:pPr lvl="0" algn="just">
              <a:lnSpc>
                <a:spcPct val="100000"/>
              </a:lnSpc>
              <a:spcBef>
                <a:spcPts val="0"/>
              </a:spcBef>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OCR devices</a:t>
            </a:r>
            <a:r>
              <a:rPr lang="en-US" dirty="0">
                <a:latin typeface="Times New Roman" panose="02020603050405020304" pitchFamily="18" charset="0"/>
                <a:cs typeface="Times New Roman" panose="02020603050405020304" pitchFamily="18" charset="0"/>
              </a:rPr>
              <a:t> are very </a:t>
            </a:r>
            <a:r>
              <a:rPr lang="en-US" b="1" i="1" dirty="0">
                <a:latin typeface="Times New Roman" panose="02020603050405020304" pitchFamily="18" charset="0"/>
                <a:cs typeface="Times New Roman" panose="02020603050405020304" pitchFamily="18" charset="0"/>
              </a:rPr>
              <a:t>special </a:t>
            </a:r>
            <a:r>
              <a:rPr lang="en-US" dirty="0">
                <a:latin typeface="Times New Roman" panose="02020603050405020304" pitchFamily="18" charset="0"/>
                <a:cs typeface="Times New Roman" panose="02020603050405020304" pitchFamily="18" charset="0"/>
              </a:rPr>
              <a:t>because they do </a:t>
            </a:r>
            <a:r>
              <a:rPr lang="en-US" b="1" i="1" dirty="0">
                <a:solidFill>
                  <a:srgbClr val="FF0000"/>
                </a:solidFill>
                <a:latin typeface="Times New Roman" panose="02020603050405020304" pitchFamily="18" charset="0"/>
                <a:cs typeface="Times New Roman" panose="02020603050405020304" pitchFamily="18" charset="0"/>
              </a:rPr>
              <a:t>something more than scanning </a:t>
            </a:r>
            <a:r>
              <a:rPr lang="en-US" dirty="0">
                <a:latin typeface="Times New Roman" panose="02020603050405020304" pitchFamily="18" charset="0"/>
                <a:cs typeface="Times New Roman" panose="02020603050405020304" pitchFamily="18" charset="0"/>
              </a:rPr>
              <a:t>and that is they will </a:t>
            </a:r>
            <a:r>
              <a:rPr lang="en-US" b="1" i="1" dirty="0">
                <a:solidFill>
                  <a:srgbClr val="6600CC"/>
                </a:solidFill>
                <a:latin typeface="Times New Roman" panose="02020603050405020304" pitchFamily="18" charset="0"/>
                <a:cs typeface="Times New Roman" panose="02020603050405020304" pitchFamily="18" charset="0"/>
              </a:rPr>
              <a:t>scan (read) pre-printed characters </a:t>
            </a:r>
            <a:r>
              <a:rPr lang="en-US" dirty="0">
                <a:latin typeface="Times New Roman" panose="02020603050405020304" pitchFamily="18" charset="0"/>
                <a:cs typeface="Times New Roman" panose="02020603050405020304" pitchFamily="18" charset="0"/>
              </a:rPr>
              <a:t>and </a:t>
            </a:r>
            <a:r>
              <a:rPr lang="en-US" b="1" i="1" dirty="0">
                <a:solidFill>
                  <a:srgbClr val="D60093"/>
                </a:solidFill>
                <a:latin typeface="Times New Roman" panose="02020603050405020304" pitchFamily="18" charset="0"/>
                <a:cs typeface="Times New Roman" panose="02020603050405020304" pitchFamily="18" charset="0"/>
              </a:rPr>
              <a:t>convert the data to a digital form </a:t>
            </a:r>
            <a:r>
              <a:rPr lang="en-US" dirty="0">
                <a:latin typeface="Times New Roman" panose="02020603050405020304" pitchFamily="18" charset="0"/>
                <a:cs typeface="Times New Roman" panose="02020603050405020304" pitchFamily="18" charset="0"/>
              </a:rPr>
              <a:t>and like the </a:t>
            </a:r>
            <a:r>
              <a:rPr lang="en-US" b="1" i="1" dirty="0">
                <a:solidFill>
                  <a:srgbClr val="660033"/>
                </a:solidFill>
                <a:latin typeface="Times New Roman" panose="02020603050405020304" pitchFamily="18" charset="0"/>
                <a:cs typeface="Times New Roman" panose="02020603050405020304" pitchFamily="18" charset="0"/>
              </a:rPr>
              <a:t>text editable with a word processor program</a:t>
            </a:r>
            <a:r>
              <a:rPr lang="en-US" dirty="0">
                <a:latin typeface="Times New Roman" panose="02020603050405020304" pitchFamily="18" charset="0"/>
                <a:cs typeface="Times New Roman" panose="02020603050405020304" pitchFamily="18" charset="0"/>
              </a:rPr>
              <a:t>. </a:t>
            </a:r>
          </a:p>
          <a:p>
            <a:pPr marL="342900" lvl="1" indent="-342900" algn="just">
              <a:lnSpc>
                <a:spcPct val="100000"/>
              </a:lnSpc>
              <a:spcBef>
                <a:spcPts val="0"/>
              </a:spcBef>
              <a:buFont typeface="Wingdings" panose="05000000000000000000" pitchFamily="2" charset="2"/>
              <a:buChar char="Ø"/>
            </a:pPr>
            <a:r>
              <a:rPr lang="en-US" sz="2800" b="1" i="1" dirty="0">
                <a:latin typeface="Times New Roman" panose="02020603050405020304" pitchFamily="18" charset="0"/>
                <a:cs typeface="Times New Roman" panose="02020603050405020304" pitchFamily="18" charset="0"/>
              </a:rPr>
              <a:t>OCR works like this: </a:t>
            </a:r>
          </a:p>
          <a:p>
            <a:pPr marL="457200" lvl="1" indent="-457200" algn="just">
              <a:lnSpc>
                <a:spcPct val="10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Text will be scanned </a:t>
            </a:r>
          </a:p>
          <a:p>
            <a:pPr marL="0" lvl="1" indent="0" algn="just">
              <a:lnSpc>
                <a:spcPct val="100000"/>
              </a:lnSpc>
              <a:spcBef>
                <a:spcPts val="0"/>
              </a:spcBef>
              <a:buNone/>
            </a:pPr>
            <a:endParaRPr lang="en-US" sz="2800" dirty="0">
              <a:latin typeface="Times New Roman" panose="02020603050405020304" pitchFamily="18" charset="0"/>
              <a:cs typeface="Times New Roman" panose="02020603050405020304" pitchFamily="18" charset="0"/>
            </a:endParaRPr>
          </a:p>
          <a:p>
            <a:pPr lvl="0"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95274" y="1943028"/>
            <a:ext cx="5877864" cy="2383313"/>
          </a:xfrm>
          <a:prstGeom prst="rect">
            <a:avLst/>
          </a:prstGeom>
        </p:spPr>
      </p:pic>
    </p:spTree>
    <p:extLst>
      <p:ext uri="{BB962C8B-B14F-4D97-AF65-F5344CB8AC3E}">
        <p14:creationId xmlns:p14="http://schemas.microsoft.com/office/powerpoint/2010/main" val="42359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457200" lvl="1" indent="-457200" algn="just">
              <a:lnSpc>
                <a:spcPct val="10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page will be analyzed </a:t>
            </a:r>
            <a:r>
              <a:rPr lang="en-US" sz="2800" dirty="0">
                <a:latin typeface="Times New Roman" panose="02020603050405020304" pitchFamily="18" charset="0"/>
                <a:cs typeface="Times New Roman" panose="02020603050405020304" pitchFamily="18" charset="0"/>
              </a:rPr>
              <a:t>and here </a:t>
            </a:r>
            <a:r>
              <a:rPr lang="en-US" sz="2800" b="1" i="1" dirty="0">
                <a:solidFill>
                  <a:srgbClr val="0000CC"/>
                </a:solidFill>
                <a:latin typeface="Times New Roman" panose="02020603050405020304" pitchFamily="18" charset="0"/>
                <a:cs typeface="Times New Roman" panose="02020603050405020304" pitchFamily="18" charset="0"/>
              </a:rPr>
              <a:t>paragraphs and different formats will be identified</a:t>
            </a:r>
          </a:p>
          <a:p>
            <a:pPr marL="457200" lvl="1" indent="-457200" algn="just">
              <a:lnSpc>
                <a:spcPct val="100000"/>
              </a:lnSpc>
              <a:spcBef>
                <a:spcPts val="0"/>
              </a:spcBef>
              <a:buFont typeface="Wingdings" panose="05000000000000000000" pitchFamily="2" charset="2"/>
              <a:buChar char="§"/>
            </a:pPr>
            <a:r>
              <a:rPr lang="en-US" sz="2800" b="1" i="1" dirty="0">
                <a:solidFill>
                  <a:srgbClr val="FF0000"/>
                </a:solidFill>
                <a:latin typeface="Times New Roman" panose="02020603050405020304" pitchFamily="18" charset="0"/>
                <a:cs typeface="Times New Roman" panose="02020603050405020304" pitchFamily="18" charset="0"/>
              </a:rPr>
              <a:t>Each character will be checked with the set of characters </a:t>
            </a:r>
            <a:r>
              <a:rPr lang="en-US" sz="2800" dirty="0">
                <a:latin typeface="Times New Roman" panose="02020603050405020304" pitchFamily="18" charset="0"/>
                <a:cs typeface="Times New Roman" panose="02020603050405020304" pitchFamily="18" charset="0"/>
              </a:rPr>
              <a:t>already </a:t>
            </a:r>
            <a:r>
              <a:rPr lang="en-US" sz="2800" b="1" i="1" dirty="0">
                <a:latin typeface="Times New Roman" panose="02020603050405020304" pitchFamily="18" charset="0"/>
                <a:cs typeface="Times New Roman" panose="02020603050405020304" pitchFamily="18" charset="0"/>
              </a:rPr>
              <a:t>existing with the Software to find a match</a:t>
            </a:r>
            <a:r>
              <a:rPr lang="en-US" sz="2800" dirty="0">
                <a:latin typeface="Times New Roman" panose="02020603050405020304" pitchFamily="18" charset="0"/>
                <a:cs typeface="Times New Roman" panose="02020603050405020304" pitchFamily="18" charset="0"/>
              </a:rPr>
              <a:t>.</a:t>
            </a:r>
          </a:p>
          <a:p>
            <a:pPr marL="457200" lvl="1" indent="-457200" algn="just">
              <a:lnSpc>
                <a:spcPct val="10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Whenever the </a:t>
            </a:r>
            <a:r>
              <a:rPr lang="en-US" sz="2800" b="1" i="1" dirty="0">
                <a:solidFill>
                  <a:srgbClr val="6600CC"/>
                </a:solidFill>
                <a:latin typeface="Times New Roman" panose="02020603050405020304" pitchFamily="18" charset="0"/>
                <a:cs typeface="Times New Roman" panose="02020603050405020304" pitchFamily="18" charset="0"/>
              </a:rPr>
              <a:t>match is found, the scanned character </a:t>
            </a:r>
            <a:r>
              <a:rPr lang="en-US" sz="2800" dirty="0">
                <a:latin typeface="Times New Roman" panose="02020603050405020304" pitchFamily="18" charset="0"/>
                <a:cs typeface="Times New Roman" panose="02020603050405020304" pitchFamily="18" charset="0"/>
              </a:rPr>
              <a:t>will be </a:t>
            </a:r>
            <a:r>
              <a:rPr lang="en-US" sz="2800" b="1" i="1" dirty="0">
                <a:latin typeface="Times New Roman" panose="02020603050405020304" pitchFamily="18" charset="0"/>
                <a:cs typeface="Times New Roman" panose="02020603050405020304" pitchFamily="18" charset="0"/>
              </a:rPr>
              <a:t>replaced by the match</a:t>
            </a:r>
            <a:r>
              <a:rPr lang="en-US" sz="2800" dirty="0">
                <a:latin typeface="Times New Roman" panose="02020603050405020304" pitchFamily="18" charset="0"/>
                <a:cs typeface="Times New Roman" panose="02020603050405020304" pitchFamily="18" charset="0"/>
              </a:rPr>
              <a:t>, but if the </a:t>
            </a:r>
            <a:r>
              <a:rPr lang="en-US" sz="2800" b="1" i="1" dirty="0">
                <a:solidFill>
                  <a:srgbClr val="D60093"/>
                </a:solidFill>
                <a:latin typeface="Times New Roman" panose="02020603050405020304" pitchFamily="18" charset="0"/>
                <a:cs typeface="Times New Roman" panose="02020603050405020304" pitchFamily="18" charset="0"/>
              </a:rPr>
              <a:t>case is the opposite</a:t>
            </a:r>
            <a:r>
              <a:rPr lang="en-US" sz="2800" dirty="0">
                <a:latin typeface="Times New Roman" panose="02020603050405020304" pitchFamily="18" charset="0"/>
                <a:cs typeface="Times New Roman" panose="02020603050405020304" pitchFamily="18" charset="0"/>
              </a:rPr>
              <a:t>, then the </a:t>
            </a:r>
            <a:r>
              <a:rPr lang="en-US" sz="2800" b="1" i="1" dirty="0">
                <a:solidFill>
                  <a:srgbClr val="660033"/>
                </a:solidFill>
                <a:latin typeface="Times New Roman" panose="02020603050405020304" pitchFamily="18" charset="0"/>
                <a:cs typeface="Times New Roman" panose="02020603050405020304" pitchFamily="18" charset="0"/>
              </a:rPr>
              <a:t>software will take some measure like:</a:t>
            </a:r>
          </a:p>
          <a:p>
            <a:pPr lvl="0" algn="just">
              <a:lnSpc>
                <a:spcPct val="100000"/>
              </a:lnSpc>
              <a:spcBef>
                <a:spcPts val="0"/>
              </a:spcBef>
              <a:buFont typeface="Wingdings" panose="05000000000000000000" pitchFamily="2" charset="2"/>
              <a:buChar char="ü"/>
            </a:pPr>
            <a:r>
              <a:rPr lang="en-US" b="1" i="1" dirty="0">
                <a:solidFill>
                  <a:srgbClr val="660066"/>
                </a:solidFill>
                <a:latin typeface="Times New Roman" panose="02020603050405020304" pitchFamily="18" charset="0"/>
                <a:cs typeface="Times New Roman" panose="02020603050405020304" pitchFamily="18" charset="0"/>
              </a:rPr>
              <a:t>Replacing the character with no match by some special character</a:t>
            </a:r>
            <a:r>
              <a:rPr lang="en-US" dirty="0">
                <a:latin typeface="Times New Roman" panose="02020603050405020304" pitchFamily="18" charset="0"/>
                <a:cs typeface="Times New Roman" panose="02020603050405020304" pitchFamily="18" charset="0"/>
              </a:rPr>
              <a:t>. </a:t>
            </a:r>
          </a:p>
          <a:p>
            <a:pPr lvl="0" algn="just">
              <a:lnSpc>
                <a:spcPct val="10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Asking the </a:t>
            </a:r>
            <a:r>
              <a:rPr lang="en-US" b="1" i="1" dirty="0">
                <a:latin typeface="Times New Roman" panose="02020603050405020304" pitchFamily="18" charset="0"/>
                <a:cs typeface="Times New Roman" panose="02020603050405020304" pitchFamily="18" charset="0"/>
              </a:rPr>
              <a:t>user to enter by typing the unrecognized character. </a:t>
            </a:r>
          </a:p>
          <a:p>
            <a:pPr lvl="0" algn="just">
              <a:lnSpc>
                <a:spcPct val="10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Giving some </a:t>
            </a:r>
            <a:r>
              <a:rPr lang="en-US" b="1" i="1" dirty="0">
                <a:solidFill>
                  <a:srgbClr val="FF0000"/>
                </a:solidFill>
                <a:latin typeface="Times New Roman" panose="02020603050405020304" pitchFamily="18" charset="0"/>
                <a:cs typeface="Times New Roman" panose="02020603050405020304" pitchFamily="18" charset="0"/>
              </a:rPr>
              <a:t>suggestions and let the user to select the real character</a:t>
            </a:r>
            <a:r>
              <a:rPr lang="en-US" dirty="0">
                <a:latin typeface="Times New Roman" panose="02020603050405020304" pitchFamily="18" charset="0"/>
                <a:cs typeface="Times New Roman" panose="02020603050405020304" pitchFamily="18" charset="0"/>
              </a:rPr>
              <a:t>.</a:t>
            </a:r>
          </a:p>
          <a:p>
            <a:pPr marL="0" lv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467225" y="4365611"/>
            <a:ext cx="3694136" cy="2495162"/>
          </a:xfrm>
          <a:prstGeom prst="rect">
            <a:avLst/>
          </a:prstGeom>
        </p:spPr>
      </p:pic>
    </p:spTree>
    <p:extLst>
      <p:ext uri="{BB962C8B-B14F-4D97-AF65-F5344CB8AC3E}">
        <p14:creationId xmlns:p14="http://schemas.microsoft.com/office/powerpoint/2010/main" val="365214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b="1" i="1" dirty="0">
                <a:solidFill>
                  <a:srgbClr val="6600CC"/>
                </a:solidFill>
                <a:latin typeface="Times New Roman" panose="02020603050405020304" pitchFamily="18" charset="0"/>
                <a:cs typeface="Times New Roman" panose="02020603050405020304" pitchFamily="18" charset="0"/>
              </a:rPr>
              <a:t>D. Video Input Devices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Generally speaking these kinds of devices will change </a:t>
            </a:r>
            <a:r>
              <a:rPr lang="en-US" b="1" i="1" dirty="0">
                <a:solidFill>
                  <a:srgbClr val="FF0000"/>
                </a:solidFill>
                <a:latin typeface="Times New Roman" panose="02020603050405020304" pitchFamily="18" charset="0"/>
                <a:cs typeface="Times New Roman" panose="02020603050405020304" pitchFamily="18" charset="0"/>
              </a:rPr>
              <a:t>video data into digital data </a:t>
            </a:r>
            <a:r>
              <a:rPr lang="en-US" dirty="0">
                <a:latin typeface="Times New Roman" panose="02020603050405020304" pitchFamily="18" charset="0"/>
                <a:cs typeface="Times New Roman" panose="02020603050405020304" pitchFamily="18" charset="0"/>
              </a:rPr>
              <a:t>and eventually </a:t>
            </a:r>
            <a:r>
              <a:rPr lang="en-US" b="1" i="1" dirty="0">
                <a:latin typeface="Times New Roman" panose="02020603050405020304" pitchFamily="18" charset="0"/>
                <a:cs typeface="Times New Roman" panose="02020603050405020304" pitchFamily="18" charset="0"/>
              </a:rPr>
              <a:t>manipulated by the computer</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are always </a:t>
            </a:r>
            <a:r>
              <a:rPr lang="en-US" b="1" i="1" dirty="0">
                <a:solidFill>
                  <a:srgbClr val="D60093"/>
                </a:solidFill>
                <a:latin typeface="Times New Roman" panose="02020603050405020304" pitchFamily="18" charset="0"/>
                <a:cs typeface="Times New Roman" panose="02020603050405020304" pitchFamily="18" charset="0"/>
              </a:rPr>
              <a:t>video cards involved</a:t>
            </a:r>
          </a:p>
          <a:p>
            <a:pPr algn="just">
              <a:lnSpc>
                <a:spcPct val="100000"/>
              </a:lnSpc>
              <a:spcBef>
                <a:spcPts val="0"/>
              </a:spcBef>
              <a:buFont typeface="Wingdings" panose="05000000000000000000" pitchFamily="2" charset="2"/>
              <a:buChar char="Ø"/>
            </a:pPr>
            <a:r>
              <a:rPr lang="en-US" b="1" i="1" dirty="0">
                <a:solidFill>
                  <a:srgbClr val="660033"/>
                </a:solidFill>
                <a:latin typeface="Times New Roman" panose="02020603050405020304" pitchFamily="18" charset="0"/>
                <a:cs typeface="Times New Roman" panose="02020603050405020304" pitchFamily="18" charset="0"/>
              </a:rPr>
              <a:t>Digital Camera</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Instead of film, a digital camera uses a </a:t>
            </a:r>
            <a:r>
              <a:rPr lang="en-US" b="1" i="1" dirty="0">
                <a:solidFill>
                  <a:srgbClr val="660033"/>
                </a:solidFill>
                <a:latin typeface="Times New Roman" panose="02020603050405020304" pitchFamily="18" charset="0"/>
                <a:cs typeface="Times New Roman" panose="02020603050405020304" pitchFamily="18" charset="0"/>
              </a:rPr>
              <a:t>light sensitive screen at the back of the camera.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small computer inside the </a:t>
            </a:r>
            <a:r>
              <a:rPr lang="en-US" b="1" i="1" dirty="0">
                <a:solidFill>
                  <a:srgbClr val="6600CC"/>
                </a:solidFill>
                <a:latin typeface="Times New Roman" panose="02020603050405020304" pitchFamily="18" charset="0"/>
                <a:cs typeface="Times New Roman" panose="02020603050405020304" pitchFamily="18" charset="0"/>
              </a:rPr>
              <a:t>camera converts the pattern on the screen </a:t>
            </a:r>
            <a:r>
              <a:rPr lang="en-US" dirty="0">
                <a:latin typeface="Times New Roman" panose="02020603050405020304" pitchFamily="18" charset="0"/>
                <a:cs typeface="Times New Roman" panose="02020603050405020304" pitchFamily="18" charset="0"/>
              </a:rPr>
              <a:t>into a </a:t>
            </a:r>
            <a:r>
              <a:rPr lang="en-US" b="1" i="1" dirty="0">
                <a:solidFill>
                  <a:srgbClr val="FF0000"/>
                </a:solidFill>
                <a:latin typeface="Times New Roman" panose="02020603050405020304" pitchFamily="18" charset="0"/>
                <a:cs typeface="Times New Roman" panose="02020603050405020304" pitchFamily="18" charset="0"/>
              </a:rPr>
              <a:t>standard graphics file </a:t>
            </a:r>
            <a:r>
              <a:rPr lang="en-US" dirty="0">
                <a:latin typeface="Times New Roman" panose="02020603050405020304" pitchFamily="18" charset="0"/>
                <a:cs typeface="Times New Roman" panose="02020603050405020304" pitchFamily="18" charset="0"/>
              </a:rPr>
              <a:t>which can then be </a:t>
            </a:r>
            <a:r>
              <a:rPr lang="en-US" b="1" i="1" dirty="0">
                <a:solidFill>
                  <a:srgbClr val="660066"/>
                </a:solidFill>
                <a:latin typeface="Times New Roman" panose="02020603050405020304" pitchFamily="18" charset="0"/>
                <a:cs typeface="Times New Roman" panose="02020603050405020304" pitchFamily="18" charset="0"/>
              </a:rPr>
              <a:t>transferred to a computer</a:t>
            </a:r>
            <a:r>
              <a:rPr lang="en-US" dirty="0">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r>
              <a:rPr lang="en-US" b="1" i="1" dirty="0">
                <a:solidFill>
                  <a:srgbClr val="6600CC"/>
                </a:solidFill>
                <a:latin typeface="Times New Roman" panose="02020603050405020304" pitchFamily="18" charset="0"/>
                <a:cs typeface="Times New Roman" panose="02020603050405020304" pitchFamily="18" charset="0"/>
              </a:rPr>
              <a:t>E. Audio Input Devices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devices help the </a:t>
            </a:r>
            <a:r>
              <a:rPr lang="en-US" b="1" i="1" dirty="0">
                <a:latin typeface="Times New Roman" panose="02020603050405020304" pitchFamily="18" charset="0"/>
                <a:cs typeface="Times New Roman" panose="02020603050405020304" pitchFamily="18" charset="0"/>
              </a:rPr>
              <a:t>user to enter sound data in to the computer systems</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Ø"/>
            </a:pPr>
            <a:r>
              <a:rPr lang="en-US" b="1" i="1" dirty="0">
                <a:solidFill>
                  <a:srgbClr val="660033"/>
                </a:solidFill>
                <a:latin typeface="Times New Roman" panose="02020603050405020304" pitchFamily="18" charset="0"/>
                <a:cs typeface="Times New Roman" panose="02020603050405020304" pitchFamily="18" charset="0"/>
              </a:rPr>
              <a:t>Microphone</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a:t>
            </a:r>
            <a:r>
              <a:rPr lang="en-US" b="1" i="1" dirty="0">
                <a:solidFill>
                  <a:srgbClr val="D60093"/>
                </a:solidFill>
                <a:latin typeface="Times New Roman" panose="02020603050405020304" pitchFamily="18" charset="0"/>
                <a:cs typeface="Times New Roman" panose="02020603050405020304" pitchFamily="18" charset="0"/>
              </a:rPr>
              <a:t>microphone translates speech into an electronic signal</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Modern speech recognition software </a:t>
            </a:r>
            <a:r>
              <a:rPr lang="en-US" dirty="0">
                <a:latin typeface="Times New Roman" panose="02020603050405020304" pitchFamily="18" charset="0"/>
                <a:cs typeface="Times New Roman" panose="02020603050405020304" pitchFamily="18" charset="0"/>
              </a:rPr>
              <a:t>is able to </a:t>
            </a:r>
            <a:r>
              <a:rPr lang="en-US" b="1" i="1" dirty="0">
                <a:solidFill>
                  <a:srgbClr val="660066"/>
                </a:solidFill>
                <a:latin typeface="Times New Roman" panose="02020603050405020304" pitchFamily="18" charset="0"/>
                <a:cs typeface="Times New Roman" panose="02020603050405020304" pitchFamily="18" charset="0"/>
              </a:rPr>
              <a:t>translate this into either commands or data. </a:t>
            </a:r>
          </a:p>
          <a:p>
            <a:pPr algn="just">
              <a:lnSpc>
                <a:spcPct val="10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enables the </a:t>
            </a:r>
            <a:r>
              <a:rPr lang="en-US" b="1" i="1" dirty="0">
                <a:latin typeface="Times New Roman" panose="02020603050405020304" pitchFamily="18" charset="0"/>
                <a:cs typeface="Times New Roman" panose="02020603050405020304" pitchFamily="18" charset="0"/>
              </a:rPr>
              <a:t>user to use a microphone as an alternative to the keyboard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267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6045958"/>
            <a:ext cx="11641540" cy="659642"/>
          </a:xfrm>
        </p:spPr>
        <p:txBody>
          <a:bodyPr>
            <a:noAutofit/>
          </a:bodyPr>
          <a:lstStyle/>
          <a:p>
            <a:pPr marL="515938" indent="-515938" algn="just">
              <a:buNone/>
            </a:pPr>
            <a:r>
              <a:rPr lang="en-US" sz="2400" b="1" i="1" dirty="0">
                <a:solidFill>
                  <a:srgbClr val="0000FF"/>
                </a:solidFill>
                <a:latin typeface="Times New Roman" pitchFamily="18" charset="0"/>
                <a:cs typeface="Times New Roman" pitchFamily="18" charset="0"/>
              </a:rPr>
              <a:t>Fig: The diagram below shows how the various components of computer work together.</a:t>
            </a:r>
          </a:p>
          <a:p>
            <a:pPr marL="0" indent="0" algn="just">
              <a:buNone/>
            </a:pPr>
            <a:endParaRPr lang="en-US" sz="2400" b="1" i="1" dirty="0">
              <a:solidFill>
                <a:srgbClr val="0000FF"/>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1" y="228600"/>
            <a:ext cx="9423779" cy="554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5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95784"/>
          </a:xfrm>
        </p:spPr>
        <p:txBody>
          <a:bodyPr>
            <a:noAutofit/>
          </a:bodyPr>
          <a:lstStyle/>
          <a:p>
            <a:pPr algn="ctr"/>
            <a:br>
              <a:rPr lang="en-US" sz="3200" b="1" dirty="0">
                <a:solidFill>
                  <a:srgbClr val="FF0000"/>
                </a:solidFill>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3.1 Introduction to Computer System</a:t>
            </a:r>
            <a:br>
              <a:rPr lang="en-US" sz="3200"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95786"/>
            <a:ext cx="12192000" cy="6462214"/>
          </a:xfrm>
        </p:spPr>
        <p:txBody>
          <a:bodyPr>
            <a:noAutofit/>
          </a:bodyPr>
          <a:lstStyle/>
          <a:p>
            <a:pPr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is any collection of related component or elements (also called subsystems) that work together to achieve some objective (s).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6600CC"/>
                </a:solidFill>
                <a:latin typeface="Times New Roman" panose="02020603050405020304" pitchFamily="18" charset="0"/>
                <a:cs typeface="Times New Roman" panose="02020603050405020304" pitchFamily="18" charset="0"/>
              </a:rPr>
              <a:t>components collectively make the whole (the System). </a:t>
            </a:r>
            <a:r>
              <a:rPr lang="en-US" dirty="0">
                <a:latin typeface="Times New Roman" panose="02020603050405020304" pitchFamily="18" charset="0"/>
                <a:cs typeface="Times New Roman" panose="02020603050405020304" pitchFamily="18" charset="0"/>
              </a:rPr>
              <a:t>Each component has a </a:t>
            </a:r>
            <a:r>
              <a:rPr lang="en-US" b="1" i="1" dirty="0">
                <a:latin typeface="Times New Roman" panose="02020603050405020304" pitchFamily="18" charset="0"/>
                <a:cs typeface="Times New Roman" panose="02020603050405020304" pitchFamily="18" charset="0"/>
              </a:rPr>
              <a:t>specific task to accomplish</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a:t>
            </a:r>
            <a:r>
              <a:rPr lang="en-US" b="1" i="1" dirty="0">
                <a:solidFill>
                  <a:srgbClr val="660033"/>
                </a:solidFill>
                <a:latin typeface="Times New Roman" panose="02020603050405020304" pitchFamily="18" charset="0"/>
                <a:cs typeface="Times New Roman" panose="02020603050405020304" pitchFamily="18" charset="0"/>
              </a:rPr>
              <a:t>Computer is not a single machine</a:t>
            </a:r>
            <a:r>
              <a:rPr lang="en-US" dirty="0">
                <a:latin typeface="Times New Roman" panose="02020603050405020304" pitchFamily="18" charset="0"/>
                <a:cs typeface="Times New Roman" panose="02020603050405020304" pitchFamily="18" charset="0"/>
              </a:rPr>
              <a:t>. It is a </a:t>
            </a:r>
            <a:r>
              <a:rPr lang="en-US" b="1" i="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and the </a:t>
            </a:r>
            <a:r>
              <a:rPr lang="en-US" b="1" i="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contains lot of </a:t>
            </a:r>
            <a:r>
              <a:rPr lang="en-US" b="1" i="1" dirty="0">
                <a:solidFill>
                  <a:srgbClr val="0000CC"/>
                </a:solidFill>
                <a:latin typeface="Times New Roman" panose="02020603050405020304" pitchFamily="18" charset="0"/>
                <a:cs typeface="Times New Roman" panose="02020603050405020304" pitchFamily="18" charset="0"/>
              </a:rPr>
              <a:t>subcomponents</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i="1" dirty="0">
                <a:solidFill>
                  <a:srgbClr val="FF0000"/>
                </a:solidFill>
                <a:latin typeface="Times New Roman" panose="02020603050405020304" pitchFamily="18" charset="0"/>
                <a:cs typeface="Times New Roman" panose="02020603050405020304" pitchFamily="18" charset="0"/>
              </a:rPr>
              <a:t>Computer System </a:t>
            </a:r>
            <a:r>
              <a:rPr lang="en-US" dirty="0">
                <a:latin typeface="Times New Roman" panose="02020603050405020304" pitchFamily="18" charset="0"/>
                <a:cs typeface="Times New Roman" panose="02020603050405020304" pitchFamily="18" charset="0"/>
              </a:rPr>
              <a:t>is made up of both </a:t>
            </a:r>
            <a:r>
              <a:rPr lang="en-US" b="1" i="1" dirty="0">
                <a:solidFill>
                  <a:srgbClr val="D60093"/>
                </a:solidFill>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and </a:t>
            </a:r>
            <a:r>
              <a:rPr lang="en-US" b="1" i="1" dirty="0">
                <a:solidFill>
                  <a:srgbClr val="D60093"/>
                </a:solidFill>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Hardware</a:t>
            </a:r>
            <a:r>
              <a:rPr lang="en-US" dirty="0">
                <a:latin typeface="Times New Roman" panose="02020603050405020304" pitchFamily="18" charset="0"/>
                <a:cs typeface="Times New Roman" panose="02020603050405020304" pitchFamily="18" charset="0"/>
              </a:rPr>
              <a:t> refers to the </a:t>
            </a:r>
            <a:r>
              <a:rPr lang="en-US" b="1" i="1" dirty="0">
                <a:solidFill>
                  <a:srgbClr val="660033"/>
                </a:solidFill>
                <a:latin typeface="Times New Roman" panose="02020603050405020304" pitchFamily="18" charset="0"/>
                <a:cs typeface="Times New Roman" panose="02020603050405020304" pitchFamily="18" charset="0"/>
              </a:rPr>
              <a:t>physical components of a computer system </a:t>
            </a:r>
            <a:r>
              <a:rPr lang="en-US" dirty="0">
                <a:latin typeface="Times New Roman" panose="02020603050405020304" pitchFamily="18" charset="0"/>
                <a:cs typeface="Times New Roman" panose="02020603050405020304" pitchFamily="18" charset="0"/>
              </a:rPr>
              <a:t>that is carried out </a:t>
            </a:r>
            <a:r>
              <a:rPr lang="en-US" b="1" i="1" dirty="0">
                <a:solidFill>
                  <a:srgbClr val="6600CC"/>
                </a:solidFill>
                <a:latin typeface="Times New Roman" panose="02020603050405020304" pitchFamily="18" charset="0"/>
                <a:cs typeface="Times New Roman" panose="02020603050405020304" pitchFamily="18" charset="0"/>
              </a:rPr>
              <a:t>capturing, processing, providing output, storing data </a:t>
            </a:r>
            <a:r>
              <a:rPr lang="en-US" dirty="0">
                <a:latin typeface="Times New Roman" panose="02020603050405020304" pitchFamily="18" charset="0"/>
                <a:cs typeface="Times New Roman" panose="02020603050405020304" pitchFamily="18" charset="0"/>
              </a:rPr>
              <a:t>and </a:t>
            </a:r>
            <a:r>
              <a:rPr lang="en-US" b="1" i="1" dirty="0">
                <a:solidFill>
                  <a:srgbClr val="6600CC"/>
                </a:solidFill>
                <a:latin typeface="Times New Roman" panose="02020603050405020304" pitchFamily="18" charset="0"/>
                <a:cs typeface="Times New Roman" panose="02020603050405020304" pitchFamily="18" charset="0"/>
              </a:rPr>
              <a:t>transmission</a:t>
            </a:r>
            <a:r>
              <a:rPr lang="en-US" dirty="0">
                <a:latin typeface="Times New Roman" panose="02020603050405020304" pitchFamily="18" charset="0"/>
                <a:cs typeface="Times New Roman" panose="02020603050405020304" pitchFamily="18" charset="0"/>
              </a:rPr>
              <a:t> of </a:t>
            </a:r>
            <a:r>
              <a:rPr lang="en-US" b="1" i="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is another term for </a:t>
            </a:r>
            <a:r>
              <a:rPr lang="en-US" b="1" i="1" dirty="0">
                <a:latin typeface="Times New Roman" panose="02020603050405020304" pitchFamily="18" charset="0"/>
                <a:cs typeface="Times New Roman" panose="02020603050405020304" pitchFamily="18" charset="0"/>
              </a:rPr>
              <a:t>computer program </a:t>
            </a:r>
            <a:r>
              <a:rPr lang="en-US" dirty="0">
                <a:latin typeface="Times New Roman" panose="02020603050405020304" pitchFamily="18" charset="0"/>
                <a:cs typeface="Times New Roman" panose="02020603050405020304" pitchFamily="18" charset="0"/>
              </a:rPr>
              <a:t>i.e. is a </a:t>
            </a:r>
            <a:r>
              <a:rPr lang="en-US" b="1" i="1" dirty="0">
                <a:solidFill>
                  <a:srgbClr val="6600CC"/>
                </a:solidFill>
                <a:latin typeface="Times New Roman" panose="02020603050405020304" pitchFamily="18" charset="0"/>
                <a:cs typeface="Times New Roman" panose="02020603050405020304" pitchFamily="18" charset="0"/>
              </a:rPr>
              <a:t>series of instructions </a:t>
            </a:r>
            <a:r>
              <a:rPr lang="en-US" dirty="0">
                <a:latin typeface="Times New Roman" panose="02020603050405020304" pitchFamily="18" charset="0"/>
                <a:cs typeface="Times New Roman" panose="02020603050405020304" pitchFamily="18" charset="0"/>
              </a:rPr>
              <a:t>that tells </a:t>
            </a:r>
            <a:r>
              <a:rPr lang="en-US" b="1" i="1" dirty="0">
                <a:solidFill>
                  <a:srgbClr val="FF0000"/>
                </a:solidFill>
                <a:latin typeface="Times New Roman" panose="02020603050405020304" pitchFamily="18" charset="0"/>
                <a:cs typeface="Times New Roman" panose="02020603050405020304" pitchFamily="18" charset="0"/>
              </a:rPr>
              <a:t>a computer what to do and how to do it</a:t>
            </a:r>
            <a:r>
              <a:rPr lang="en-US"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b="1" i="1" dirty="0">
                <a:latin typeface="Times New Roman" panose="02020603050405020304" pitchFamily="18" charset="0"/>
                <a:cs typeface="Times New Roman" panose="02020603050405020304" pitchFamily="18" charset="0"/>
              </a:rPr>
              <a:t>1. Computer Hardware</a:t>
            </a:r>
            <a:endParaRPr lang="en-US" i="1"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i="1" dirty="0">
                <a:solidFill>
                  <a:srgbClr val="D60093"/>
                </a:solidFill>
                <a:latin typeface="Times New Roman" panose="02020603050405020304" pitchFamily="18" charset="0"/>
                <a:cs typeface="Times New Roman" panose="02020603050405020304" pitchFamily="18" charset="0"/>
              </a:rPr>
              <a:t>hardware of a computer system </a:t>
            </a:r>
            <a:r>
              <a:rPr lang="en-US" dirty="0">
                <a:latin typeface="Times New Roman" panose="02020603050405020304" pitchFamily="18" charset="0"/>
                <a:cs typeface="Times New Roman" panose="02020603050405020304" pitchFamily="18" charset="0"/>
              </a:rPr>
              <a:t>is made up of a </a:t>
            </a:r>
            <a:r>
              <a:rPr lang="en-US" b="1" i="1" dirty="0">
                <a:latin typeface="Times New Roman" panose="02020603050405020304" pitchFamily="18" charset="0"/>
                <a:cs typeface="Times New Roman" panose="02020603050405020304" pitchFamily="18" charset="0"/>
              </a:rPr>
              <a:t>number of electronic devices connected together</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38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0"/>
            <a:ext cx="11902440" cy="6960358"/>
          </a:xfrm>
        </p:spPr>
        <p:txBody>
          <a:bodyPr>
            <a:noAutofit/>
          </a:bodyPr>
          <a:lstStyle/>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2. Outputs Devices</a:t>
            </a:r>
            <a:endParaRPr lang="en-US" sz="32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Output devices are used to </a:t>
            </a:r>
            <a:r>
              <a:rPr lang="en-US" sz="3200" b="1" i="1" dirty="0">
                <a:solidFill>
                  <a:srgbClr val="6600CC"/>
                </a:solidFill>
                <a:latin typeface="Times New Roman" panose="02020603050405020304" pitchFamily="18" charset="0"/>
                <a:cs typeface="Times New Roman" panose="02020603050405020304" pitchFamily="18" charset="0"/>
              </a:rPr>
              <a:t>get data either in the form of softcopy or hardcopy</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It is used to </a:t>
            </a:r>
            <a:r>
              <a:rPr lang="en-US" sz="3200" b="1" i="1" dirty="0">
                <a:latin typeface="Times New Roman" panose="02020603050405020304" pitchFamily="18" charset="0"/>
                <a:cs typeface="Times New Roman" panose="02020603050405020304" pitchFamily="18" charset="0"/>
              </a:rPr>
              <a:t>convert information </a:t>
            </a:r>
            <a:r>
              <a:rPr lang="en-US" sz="3200" dirty="0">
                <a:latin typeface="Times New Roman" panose="02020603050405020304" pitchFamily="18" charset="0"/>
                <a:cs typeface="Times New Roman" panose="02020603050405020304" pitchFamily="18" charset="0"/>
              </a:rPr>
              <a:t>from </a:t>
            </a:r>
            <a:r>
              <a:rPr lang="en-US" sz="3200" b="1" i="1" dirty="0">
                <a:solidFill>
                  <a:srgbClr val="D60093"/>
                </a:solidFill>
                <a:latin typeface="Times New Roman" panose="02020603050405020304" pitchFamily="18" charset="0"/>
                <a:cs typeface="Times New Roman" panose="02020603050405020304" pitchFamily="18" charset="0"/>
              </a:rPr>
              <a:t>machine-understandable form to a human understandable form.</a:t>
            </a:r>
          </a:p>
          <a:p>
            <a:pPr lvl="0" algn="just">
              <a:lnSpc>
                <a:spcPct val="100000"/>
              </a:lnSpc>
              <a:spcBef>
                <a:spcPts val="0"/>
              </a:spcBef>
              <a:buFont typeface="Wingdings" panose="05000000000000000000" pitchFamily="2" charset="2"/>
              <a:buChar char="§"/>
            </a:pPr>
            <a:r>
              <a:rPr lang="en-US" sz="3200" b="1" i="1" dirty="0">
                <a:latin typeface="Times New Roman" panose="02020603050405020304" pitchFamily="18" charset="0"/>
                <a:cs typeface="Times New Roman" panose="02020603050405020304" pitchFamily="18" charset="0"/>
              </a:rPr>
              <a:t>Softcopy</a:t>
            </a:r>
            <a:r>
              <a:rPr lang="en-US" sz="3200" dirty="0">
                <a:latin typeface="Times New Roman" panose="02020603050405020304" pitchFamily="18" charset="0"/>
                <a:cs typeface="Times New Roman" panose="02020603050405020304" pitchFamily="18" charset="0"/>
              </a:rPr>
              <a:t>:-displayed on monitor, projector or similar devices.</a:t>
            </a:r>
          </a:p>
          <a:p>
            <a:pPr lvl="0" algn="just">
              <a:lnSpc>
                <a:spcPct val="100000"/>
              </a:lnSpc>
              <a:spcBef>
                <a:spcPts val="0"/>
              </a:spcBef>
              <a:buFont typeface="Wingdings" panose="05000000000000000000" pitchFamily="2" charset="2"/>
              <a:buChar char="§"/>
            </a:pPr>
            <a:r>
              <a:rPr lang="en-US" sz="3200" b="1" i="1" dirty="0">
                <a:latin typeface="Times New Roman" panose="02020603050405020304" pitchFamily="18" charset="0"/>
                <a:cs typeface="Times New Roman" panose="02020603050405020304" pitchFamily="18" charset="0"/>
              </a:rPr>
              <a:t>Hardcopy</a:t>
            </a:r>
            <a:r>
              <a:rPr lang="en-US" sz="3200" dirty="0">
                <a:latin typeface="Times New Roman" panose="02020603050405020304" pitchFamily="18" charset="0"/>
                <a:cs typeface="Times New Roman" panose="02020603050405020304" pitchFamily="18" charset="0"/>
              </a:rPr>
              <a:t>:-printed on paper.</a:t>
            </a:r>
          </a:p>
          <a:p>
            <a:pPr marL="514350" indent="-514350" algn="just">
              <a:lnSpc>
                <a:spcPct val="100000"/>
              </a:lnSpc>
              <a:spcBef>
                <a:spcPts val="0"/>
              </a:spcBef>
              <a:buAutoNum type="alphaUcPeriod"/>
            </a:pPr>
            <a:r>
              <a:rPr lang="en-US" sz="3200" b="1" i="1" dirty="0">
                <a:solidFill>
                  <a:srgbClr val="6600CC"/>
                </a:solidFill>
                <a:latin typeface="Times New Roman" panose="02020603050405020304" pitchFamily="18" charset="0"/>
                <a:cs typeface="Times New Roman" panose="02020603050405020304" pitchFamily="18" charset="0"/>
              </a:rPr>
              <a:t>Monitor</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It displays </a:t>
            </a:r>
            <a:r>
              <a:rPr lang="en-US" sz="3200" b="1" i="1" dirty="0">
                <a:solidFill>
                  <a:srgbClr val="660033"/>
                </a:solidFill>
                <a:latin typeface="Times New Roman" panose="02020603050405020304" pitchFamily="18" charset="0"/>
                <a:cs typeface="Times New Roman" panose="02020603050405020304" pitchFamily="18" charset="0"/>
              </a:rPr>
              <a:t>visual information to the user, </a:t>
            </a:r>
            <a:r>
              <a:rPr lang="en-US" sz="3200" dirty="0">
                <a:latin typeface="Times New Roman" panose="02020603050405020304" pitchFamily="18" charset="0"/>
                <a:cs typeface="Times New Roman" panose="02020603050405020304" pitchFamily="18" charset="0"/>
              </a:rPr>
              <a:t>and is therefore an </a:t>
            </a:r>
            <a:r>
              <a:rPr lang="en-US" sz="3200" b="1" i="1" dirty="0">
                <a:latin typeface="Times New Roman" panose="02020603050405020304" pitchFamily="18" charset="0"/>
                <a:cs typeface="Times New Roman" panose="02020603050405020304" pitchFamily="18" charset="0"/>
              </a:rPr>
              <a:t>output peripheral device. </a:t>
            </a:r>
          </a:p>
          <a:p>
            <a:pPr algn="just">
              <a:lnSpc>
                <a:spcPct val="100000"/>
              </a:lnSpc>
              <a:spcBef>
                <a:spcPts val="0"/>
              </a:spcBef>
              <a:buFont typeface="Wingdings" panose="05000000000000000000" pitchFamily="2" charset="2"/>
              <a:buChar char="§"/>
            </a:pPr>
            <a:r>
              <a:rPr lang="en-US" sz="3200" b="1" i="1" dirty="0">
                <a:solidFill>
                  <a:srgbClr val="660066"/>
                </a:solidFill>
                <a:latin typeface="Times New Roman" panose="02020603050405020304" pitchFamily="18" charset="0"/>
                <a:cs typeface="Times New Roman" panose="02020603050405020304" pitchFamily="18" charset="0"/>
              </a:rPr>
              <a:t>Computer Monitors are the display devices </a:t>
            </a:r>
            <a:r>
              <a:rPr lang="en-US" sz="3200" dirty="0">
                <a:latin typeface="Times New Roman" panose="02020603050405020304" pitchFamily="18" charset="0"/>
                <a:cs typeface="Times New Roman" panose="02020603050405020304" pitchFamily="18" charset="0"/>
              </a:rPr>
              <a:t>used to </a:t>
            </a:r>
            <a:r>
              <a:rPr lang="en-US" sz="3200" b="1" i="1" dirty="0">
                <a:solidFill>
                  <a:srgbClr val="0000CC"/>
                </a:solidFill>
                <a:latin typeface="Times New Roman" panose="02020603050405020304" pitchFamily="18" charset="0"/>
                <a:cs typeface="Times New Roman" panose="02020603050405020304" pitchFamily="18" charset="0"/>
              </a:rPr>
              <a:t>view the display output of a computer. </a:t>
            </a:r>
          </a:p>
          <a:p>
            <a:pPr algn="just">
              <a:lnSpc>
                <a:spcPct val="10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There are three types of monitories namely, </a:t>
            </a:r>
            <a:r>
              <a:rPr lang="en-US" sz="3200" b="1" i="1" dirty="0">
                <a:solidFill>
                  <a:srgbClr val="FF0000"/>
                </a:solidFill>
                <a:latin typeface="Times New Roman" panose="02020603050405020304" pitchFamily="18" charset="0"/>
                <a:cs typeface="Times New Roman" panose="02020603050405020304" pitchFamily="18" charset="0"/>
              </a:rPr>
              <a:t>CRT, LCD and LED </a:t>
            </a:r>
          </a:p>
          <a:p>
            <a:pPr marL="0" indent="0" algn="just">
              <a:lnSpc>
                <a:spcPct val="100000"/>
              </a:lnSpc>
              <a:spcBef>
                <a:spcPts val="0"/>
              </a:spcBef>
              <a:buNone/>
            </a:pP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3200" dirty="0">
              <a:latin typeface="Times New Roman" panose="02020603050405020304" pitchFamily="18" charset="0"/>
              <a:cs typeface="Times New Roman" panose="02020603050405020304" pitchFamily="18" charset="0"/>
            </a:endParaRPr>
          </a:p>
          <a:p>
            <a:pPr marL="0" indent="0">
              <a:lnSpc>
                <a:spcPct val="100000"/>
              </a:lnSpc>
              <a:buNone/>
            </a:pPr>
            <a:endParaRPr lang="en-US" sz="3200" dirty="0"/>
          </a:p>
        </p:txBody>
      </p:sp>
    </p:spTree>
    <p:extLst>
      <p:ext uri="{BB962C8B-B14F-4D97-AF65-F5344CB8AC3E}">
        <p14:creationId xmlns:p14="http://schemas.microsoft.com/office/powerpoint/2010/main" val="80083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41994"/>
          </a:xfrm>
        </p:spPr>
        <p:txBody>
          <a:bodyPr>
            <a:normAutofit/>
          </a:bodyPr>
          <a:lstStyle/>
          <a:p>
            <a:pPr marL="514350" indent="-514350" algn="just">
              <a:lnSpc>
                <a:spcPct val="100000"/>
              </a:lnSpc>
              <a:spcBef>
                <a:spcPts val="0"/>
              </a:spcBef>
              <a:buAutoNum type="arabicPeriod"/>
            </a:pPr>
            <a:r>
              <a:rPr lang="en-US" b="1" i="1" dirty="0">
                <a:solidFill>
                  <a:srgbClr val="0000CC"/>
                </a:solidFill>
                <a:latin typeface="Times New Roman" panose="02020603050405020304" pitchFamily="18" charset="0"/>
                <a:cs typeface="Times New Roman" panose="02020603050405020304" pitchFamily="18" charset="0"/>
              </a:rPr>
              <a:t>LED Monitors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full form of LED is </a:t>
            </a:r>
            <a:r>
              <a:rPr lang="en-US" b="1" i="1" dirty="0">
                <a:latin typeface="Times New Roman" panose="02020603050405020304" pitchFamily="18" charset="0"/>
                <a:cs typeface="Times New Roman" panose="02020603050405020304" pitchFamily="18" charset="0"/>
              </a:rPr>
              <a:t>Light Emitting Diode</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D60093"/>
                </a:solidFill>
                <a:latin typeface="Times New Roman" panose="02020603050405020304" pitchFamily="18" charset="0"/>
                <a:cs typeface="Times New Roman" panose="02020603050405020304" pitchFamily="18" charset="0"/>
              </a:rPr>
              <a:t>LED is a PN junction diode </a:t>
            </a:r>
            <a:r>
              <a:rPr lang="en-US" dirty="0">
                <a:latin typeface="Times New Roman" panose="02020603050405020304" pitchFamily="18" charset="0"/>
                <a:cs typeface="Times New Roman" panose="02020603050405020304" pitchFamily="18" charset="0"/>
              </a:rPr>
              <a:t>which </a:t>
            </a:r>
            <a:r>
              <a:rPr lang="en-US" b="1" i="1" dirty="0">
                <a:solidFill>
                  <a:srgbClr val="6600CC"/>
                </a:solidFill>
                <a:latin typeface="Times New Roman" panose="02020603050405020304" pitchFamily="18" charset="0"/>
                <a:cs typeface="Times New Roman" panose="02020603050405020304" pitchFamily="18" charset="0"/>
              </a:rPr>
              <a:t>emits light when an </a:t>
            </a:r>
            <a:r>
              <a:rPr lang="en-US" b="1" i="1" dirty="0">
                <a:solidFill>
                  <a:srgbClr val="6600CC"/>
                </a:solidFill>
                <a:latin typeface="Times New Roman" panose="02020603050405020304" pitchFamily="18" charset="0"/>
                <a:cs typeface="Times New Roman" panose="02020603050405020304" pitchFamily="18" charset="0"/>
                <a:hlinkClick r:id="rId3"/>
              </a:rPr>
              <a:t>electric current</a:t>
            </a:r>
            <a:r>
              <a:rPr lang="en-US" b="1" i="1" dirty="0">
                <a:solidFill>
                  <a:srgbClr val="6600CC"/>
                </a:solidFill>
                <a:latin typeface="Times New Roman" panose="02020603050405020304" pitchFamily="18" charset="0"/>
                <a:cs typeface="Times New Roman" panose="02020603050405020304" pitchFamily="18" charset="0"/>
              </a:rPr>
              <a:t> flows </a:t>
            </a:r>
            <a:r>
              <a:rPr lang="en-US" dirty="0">
                <a:latin typeface="Times New Roman" panose="02020603050405020304" pitchFamily="18" charset="0"/>
                <a:cs typeface="Times New Roman" panose="02020603050405020304" pitchFamily="18" charset="0"/>
              </a:rPr>
              <a:t>through it in the </a:t>
            </a:r>
            <a:r>
              <a:rPr lang="en-US" b="1" i="1" dirty="0">
                <a:latin typeface="Times New Roman" panose="02020603050405020304" pitchFamily="18" charset="0"/>
                <a:cs typeface="Times New Roman" panose="02020603050405020304" pitchFamily="18" charset="0"/>
              </a:rPr>
              <a:t>forward direction</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0000CC"/>
                </a:solidFill>
                <a:latin typeface="Times New Roman" panose="02020603050405020304" pitchFamily="18" charset="0"/>
                <a:cs typeface="Times New Roman" panose="02020603050405020304" pitchFamily="18" charset="0"/>
              </a:rPr>
              <a:t>LED is constructed by doping the p-type and n-type material</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the </a:t>
            </a:r>
            <a:r>
              <a:rPr lang="en-US" b="1" i="1" dirty="0">
                <a:latin typeface="Times New Roman" panose="02020603050405020304" pitchFamily="18" charset="0"/>
                <a:cs typeface="Times New Roman" panose="02020603050405020304" pitchFamily="18" charset="0"/>
              </a:rPr>
              <a:t>power is applied </a:t>
            </a:r>
            <a:r>
              <a:rPr lang="en-US" dirty="0">
                <a:latin typeface="Times New Roman" panose="02020603050405020304" pitchFamily="18" charset="0"/>
                <a:cs typeface="Times New Roman" panose="02020603050405020304" pitchFamily="18" charset="0"/>
              </a:rPr>
              <a:t>across the </a:t>
            </a:r>
            <a:r>
              <a:rPr lang="en-US" b="1" i="1" dirty="0">
                <a:latin typeface="Times New Roman" panose="02020603050405020304" pitchFamily="18" charset="0"/>
                <a:cs typeface="Times New Roman" panose="02020603050405020304" pitchFamily="18" charset="0"/>
              </a:rPr>
              <a:t>LED</a:t>
            </a:r>
            <a:r>
              <a:rPr lang="en-US" dirty="0">
                <a:latin typeface="Times New Roman" panose="02020603050405020304" pitchFamily="18" charset="0"/>
                <a:cs typeface="Times New Roman" panose="02020603050405020304" pitchFamily="18" charset="0"/>
              </a:rPr>
              <a:t> the recombination of </a:t>
            </a:r>
            <a:r>
              <a:rPr lang="en-US" b="1" i="1" dirty="0">
                <a:solidFill>
                  <a:srgbClr val="FF0000"/>
                </a:solidFill>
                <a:latin typeface="Times New Roman" panose="02020603050405020304" pitchFamily="18" charset="0"/>
                <a:cs typeface="Times New Roman" panose="02020603050405020304" pitchFamily="18" charset="0"/>
              </a:rPr>
              <a:t>P-type and N-type material charges takes places</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recombination of </a:t>
            </a:r>
            <a:r>
              <a:rPr lang="en-US" b="1" i="1" dirty="0">
                <a:solidFill>
                  <a:srgbClr val="660033"/>
                </a:solidFill>
                <a:latin typeface="Times New Roman" panose="02020603050405020304" pitchFamily="18" charset="0"/>
                <a:cs typeface="Times New Roman" panose="02020603050405020304" pitchFamily="18" charset="0"/>
              </a:rPr>
              <a:t>charges gives </a:t>
            </a:r>
            <a:r>
              <a:rPr lang="en-US" b="1" i="1" dirty="0">
                <a:solidFill>
                  <a:srgbClr val="0000CC"/>
                </a:solidFill>
                <a:latin typeface="Times New Roman" panose="02020603050405020304" pitchFamily="18" charset="0"/>
                <a:cs typeface="Times New Roman" panose="02020603050405020304" pitchFamily="18" charset="0"/>
              </a:rPr>
              <a:t>energy</a:t>
            </a:r>
            <a:r>
              <a:rPr lang="en-US" b="1" i="1" dirty="0">
                <a:solidFill>
                  <a:srgbClr val="660033"/>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form of </a:t>
            </a:r>
            <a:r>
              <a:rPr lang="en-US" b="1" i="1" dirty="0">
                <a:solidFill>
                  <a:srgbClr val="660033"/>
                </a:solidFill>
                <a:latin typeface="Times New Roman" panose="02020603050405020304" pitchFamily="18" charset="0"/>
                <a:cs typeface="Times New Roman" panose="02020603050405020304" pitchFamily="18" charset="0"/>
              </a:rPr>
              <a:t>heat </a:t>
            </a:r>
            <a:r>
              <a:rPr lang="en-US" dirty="0">
                <a:latin typeface="Times New Roman" panose="02020603050405020304" pitchFamily="18" charset="0"/>
                <a:cs typeface="Times New Roman" panose="02020603050405020304" pitchFamily="18" charset="0"/>
              </a:rPr>
              <a:t>and</a:t>
            </a:r>
            <a:r>
              <a:rPr lang="en-US" b="1" i="1" dirty="0">
                <a:solidFill>
                  <a:srgbClr val="660033"/>
                </a:solidFill>
                <a:latin typeface="Times New Roman" panose="02020603050405020304" pitchFamily="18" charset="0"/>
                <a:cs typeface="Times New Roman" panose="02020603050405020304" pitchFamily="18" charset="0"/>
              </a:rPr>
              <a:t> light.</a:t>
            </a:r>
          </a:p>
          <a:p>
            <a:pPr mar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4"/>
          <a:stretch>
            <a:fillRect/>
          </a:stretch>
        </p:blipFill>
        <p:spPr>
          <a:xfrm>
            <a:off x="2866030" y="3603434"/>
            <a:ext cx="6045958" cy="3317904"/>
          </a:xfrm>
          <a:prstGeom prst="rect">
            <a:avLst/>
          </a:prstGeom>
        </p:spPr>
      </p:pic>
    </p:spTree>
    <p:extLst>
      <p:ext uri="{BB962C8B-B14F-4D97-AF65-F5344CB8AC3E}">
        <p14:creationId xmlns:p14="http://schemas.microsoft.com/office/powerpoint/2010/main" val="194330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534"/>
            <a:ext cx="12192000" cy="6762466"/>
          </a:xfrm>
        </p:spPr>
        <p:txBody>
          <a:bodyPr>
            <a:noAutofit/>
          </a:bodyPr>
          <a:lstStyle/>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solidFill>
                  <a:srgbClr val="D60093"/>
                </a:solidFill>
                <a:latin typeface="Times New Roman" panose="02020603050405020304" pitchFamily="18" charset="0"/>
                <a:cs typeface="Times New Roman" panose="02020603050405020304" pitchFamily="18" charset="0"/>
                <a:hlinkClick r:id="rId3"/>
              </a:rPr>
              <a:t>semiconductor </a:t>
            </a:r>
            <a:r>
              <a:rPr lang="en-US" sz="3000" b="1" i="1" dirty="0">
                <a:solidFill>
                  <a:srgbClr val="D60093"/>
                </a:solidFill>
                <a:latin typeface="Times New Roman" panose="02020603050405020304" pitchFamily="18" charset="0"/>
                <a:cs typeface="Times New Roman" panose="02020603050405020304" pitchFamily="18" charset="0"/>
              </a:rPr>
              <a:t>material is translucent</a:t>
            </a:r>
            <a:r>
              <a:rPr lang="en-US" sz="3000"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allow</a:t>
            </a:r>
            <a:r>
              <a:rPr lang="en-US" sz="3000"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light to pass</a:t>
            </a:r>
            <a:r>
              <a:rPr lang="en-US" sz="3000" dirty="0">
                <a:latin typeface="Times New Roman" panose="02020603050405020304" pitchFamily="18" charset="0"/>
                <a:cs typeface="Times New Roman" panose="02020603050405020304" pitchFamily="18" charset="0"/>
              </a:rPr>
              <a:t>) and it </a:t>
            </a:r>
            <a:r>
              <a:rPr lang="en-US" sz="3000" b="1" i="1" dirty="0">
                <a:solidFill>
                  <a:srgbClr val="6600CC"/>
                </a:solidFill>
                <a:latin typeface="Times New Roman" panose="02020603050405020304" pitchFamily="18" charset="0"/>
                <a:cs typeface="Times New Roman" panose="02020603050405020304" pitchFamily="18" charset="0"/>
              </a:rPr>
              <a:t>emits light through their junction.</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semiconductor material </a:t>
            </a:r>
            <a:r>
              <a:rPr lang="en-US" sz="3000" dirty="0">
                <a:latin typeface="Times New Roman" panose="02020603050405020304" pitchFamily="18" charset="0"/>
                <a:cs typeface="Times New Roman" panose="02020603050405020304" pitchFamily="18" charset="0"/>
              </a:rPr>
              <a:t>used </a:t>
            </a:r>
            <a:r>
              <a:rPr lang="en-US" sz="3000" dirty="0" err="1">
                <a:latin typeface="Times New Roman" panose="02020603050405020304" pitchFamily="18" charset="0"/>
                <a:cs typeface="Times New Roman" panose="02020603050405020304" pitchFamily="18" charset="0"/>
              </a:rPr>
              <a:t>galvanised</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arsenides</a:t>
            </a:r>
            <a:r>
              <a:rPr lang="en-US" sz="3000" dirty="0">
                <a:latin typeface="Times New Roman" panose="02020603050405020304" pitchFamily="18" charset="0"/>
                <a:cs typeface="Times New Roman" panose="02020603050405020304" pitchFamily="18" charset="0"/>
              </a:rPr>
              <a:t>, which </a:t>
            </a:r>
            <a:r>
              <a:rPr lang="en-US" sz="3000" b="1" i="1" dirty="0">
                <a:solidFill>
                  <a:srgbClr val="0000CC"/>
                </a:solidFill>
                <a:latin typeface="Times New Roman" panose="02020603050405020304" pitchFamily="18" charset="0"/>
                <a:cs typeface="Times New Roman" panose="02020603050405020304" pitchFamily="18" charset="0"/>
              </a:rPr>
              <a:t>generates red or yellow light. </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Several LED </a:t>
            </a:r>
            <a:r>
              <a:rPr lang="en-US" sz="3000" dirty="0">
                <a:latin typeface="Times New Roman" panose="02020603050405020304" pitchFamily="18" charset="0"/>
                <a:cs typeface="Times New Roman" panose="02020603050405020304" pitchFamily="18" charset="0"/>
              </a:rPr>
              <a:t>is used for </a:t>
            </a:r>
            <a:r>
              <a:rPr lang="en-US" sz="3000" b="1" i="1" dirty="0">
                <a:solidFill>
                  <a:srgbClr val="FF0000"/>
                </a:solidFill>
                <a:latin typeface="Times New Roman" panose="02020603050405020304" pitchFamily="18" charset="0"/>
                <a:cs typeface="Times New Roman" panose="02020603050405020304" pitchFamily="18" charset="0"/>
              </a:rPr>
              <a:t>representing the one segment </a:t>
            </a:r>
            <a:r>
              <a:rPr lang="en-US" sz="3000" dirty="0">
                <a:latin typeface="Times New Roman" panose="02020603050405020304" pitchFamily="18" charset="0"/>
                <a:cs typeface="Times New Roman" panose="02020603050405020304" pitchFamily="18" charset="0"/>
              </a:rPr>
              <a:t>and the </a:t>
            </a:r>
            <a:r>
              <a:rPr lang="en-US" sz="3000" b="1" i="1" dirty="0">
                <a:solidFill>
                  <a:srgbClr val="660033"/>
                </a:solidFill>
                <a:latin typeface="Times New Roman" panose="02020603050405020304" pitchFamily="18" charset="0"/>
                <a:cs typeface="Times New Roman" panose="02020603050405020304" pitchFamily="18" charset="0"/>
              </a:rPr>
              <a:t>decimal points </a:t>
            </a:r>
            <a:r>
              <a:rPr lang="en-US" sz="3000" dirty="0">
                <a:latin typeface="Times New Roman" panose="02020603050405020304" pitchFamily="18" charset="0"/>
                <a:cs typeface="Times New Roman" panose="02020603050405020304" pitchFamily="18" charset="0"/>
              </a:rPr>
              <a:t>are represented by the </a:t>
            </a:r>
            <a:r>
              <a:rPr lang="en-US" sz="3000" b="1" i="1" dirty="0">
                <a:solidFill>
                  <a:srgbClr val="D60093"/>
                </a:solidFill>
                <a:latin typeface="Times New Roman" panose="02020603050405020304" pitchFamily="18" charset="0"/>
                <a:cs typeface="Times New Roman" panose="02020603050405020304" pitchFamily="18" charset="0"/>
              </a:rPr>
              <a:t>single LED</a:t>
            </a:r>
          </a:p>
          <a:p>
            <a:pPr marL="0" indent="0" algn="just">
              <a:lnSpc>
                <a:spcPct val="100000"/>
              </a:lnSpc>
              <a:spcBef>
                <a:spcPts val="0"/>
              </a:spcBef>
              <a:buNone/>
            </a:pPr>
            <a:r>
              <a:rPr lang="en-US" sz="3000" b="1" i="1" dirty="0">
                <a:solidFill>
                  <a:srgbClr val="0000CC"/>
                </a:solidFill>
                <a:latin typeface="Times New Roman" panose="02020603050405020304" pitchFamily="18" charset="0"/>
                <a:cs typeface="Times New Roman" panose="02020603050405020304" pitchFamily="18" charset="0"/>
              </a:rPr>
              <a:t>2. LCD Monitors</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LCD is used for displaying the </a:t>
            </a:r>
            <a:r>
              <a:rPr lang="en-US" sz="3000" b="1" i="1" dirty="0">
                <a:latin typeface="Times New Roman" panose="02020603050405020304" pitchFamily="18" charset="0"/>
                <a:cs typeface="Times New Roman" panose="02020603050405020304" pitchFamily="18" charset="0"/>
              </a:rPr>
              <a:t>texts</a:t>
            </a:r>
            <a:r>
              <a:rPr lang="en-US" sz="3000" dirty="0">
                <a:latin typeface="Times New Roman" panose="02020603050405020304" pitchFamily="18" charset="0"/>
                <a:cs typeface="Times New Roman" panose="02020603050405020304" pitchFamily="18" charset="0"/>
              </a:rPr>
              <a:t> and </a:t>
            </a:r>
            <a:r>
              <a:rPr lang="en-US" sz="3000" b="1" i="1" dirty="0">
                <a:latin typeface="Times New Roman" panose="02020603050405020304" pitchFamily="18" charset="0"/>
                <a:cs typeface="Times New Roman" panose="02020603050405020304" pitchFamily="18" charset="0"/>
              </a:rPr>
              <a:t>images</a:t>
            </a:r>
            <a:r>
              <a:rPr lang="en-US" sz="3000" dirty="0">
                <a:latin typeface="Times New Roman" panose="02020603050405020304" pitchFamily="18" charset="0"/>
                <a:cs typeface="Times New Roman" panose="02020603050405020304" pitchFamily="18" charset="0"/>
              </a:rPr>
              <a:t> in the form of </a:t>
            </a:r>
            <a:r>
              <a:rPr lang="en-US" sz="3000" b="1" i="1" dirty="0">
                <a:solidFill>
                  <a:srgbClr val="FF0000"/>
                </a:solidFill>
                <a:latin typeface="Times New Roman" panose="02020603050405020304" pitchFamily="18" charset="0"/>
                <a:cs typeface="Times New Roman" panose="02020603050405020304" pitchFamily="18" charset="0"/>
              </a:rPr>
              <a:t>dot matrix or segments.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LCD has </a:t>
            </a:r>
            <a:r>
              <a:rPr lang="en-US" sz="3000" b="1" i="1" dirty="0">
                <a:solidFill>
                  <a:srgbClr val="660066"/>
                </a:solidFill>
                <a:latin typeface="Times New Roman" panose="02020603050405020304" pitchFamily="18" charset="0"/>
                <a:cs typeface="Times New Roman" panose="02020603050405020304" pitchFamily="18" charset="0"/>
              </a:rPr>
              <a:t>liquid crystal filament </a:t>
            </a:r>
            <a:r>
              <a:rPr lang="en-US" sz="3000" dirty="0">
                <a:latin typeface="Times New Roman" panose="02020603050405020304" pitchFamily="18" charset="0"/>
                <a:cs typeface="Times New Roman" panose="02020603050405020304" pitchFamily="18" charset="0"/>
              </a:rPr>
              <a:t>which is </a:t>
            </a:r>
            <a:r>
              <a:rPr lang="en-US" sz="3000" b="1" i="1" dirty="0">
                <a:latin typeface="Times New Roman" panose="02020603050405020304" pitchFamily="18" charset="0"/>
                <a:cs typeface="Times New Roman" panose="02020603050405020304" pitchFamily="18" charset="0"/>
              </a:rPr>
              <a:t>filled</a:t>
            </a:r>
            <a:r>
              <a:rPr lang="en-US" sz="3000" dirty="0">
                <a:latin typeface="Times New Roman" panose="02020603050405020304" pitchFamily="18" charset="0"/>
                <a:cs typeface="Times New Roman" panose="02020603050405020304" pitchFamily="18" charset="0"/>
              </a:rPr>
              <a:t> between the </a:t>
            </a:r>
            <a:r>
              <a:rPr lang="en-US" sz="3000" b="1" i="1" dirty="0">
                <a:solidFill>
                  <a:srgbClr val="D60093"/>
                </a:solidFill>
                <a:latin typeface="Times New Roman" panose="02020603050405020304" pitchFamily="18" charset="0"/>
                <a:cs typeface="Times New Roman" panose="02020603050405020304" pitchFamily="18" charset="0"/>
              </a:rPr>
              <a:t>transparent electrodes.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When the </a:t>
            </a:r>
            <a:r>
              <a:rPr lang="en-US" sz="3000" b="1" i="1" dirty="0">
                <a:latin typeface="Times New Roman" panose="02020603050405020304" pitchFamily="18" charset="0"/>
                <a:cs typeface="Times New Roman" panose="02020603050405020304" pitchFamily="18" charset="0"/>
              </a:rPr>
              <a:t>current passes </a:t>
            </a:r>
            <a:r>
              <a:rPr lang="en-US" sz="3000" dirty="0">
                <a:latin typeface="Times New Roman" panose="02020603050405020304" pitchFamily="18" charset="0"/>
                <a:cs typeface="Times New Roman" panose="02020603050405020304" pitchFamily="18" charset="0"/>
              </a:rPr>
              <a:t>between the </a:t>
            </a:r>
            <a:r>
              <a:rPr lang="en-US" sz="3000" b="1" i="1" dirty="0">
                <a:latin typeface="Times New Roman" panose="02020603050405020304" pitchFamily="18" charset="0"/>
                <a:cs typeface="Times New Roman" panose="02020603050405020304" pitchFamily="18" charset="0"/>
              </a:rPr>
              <a:t>electrodes</a:t>
            </a:r>
            <a:r>
              <a:rPr lang="en-US" sz="3000" dirty="0">
                <a:latin typeface="Times New Roman" panose="02020603050405020304" pitchFamily="18" charset="0"/>
                <a:cs typeface="Times New Roman" panose="02020603050405020304" pitchFamily="18" charset="0"/>
              </a:rPr>
              <a:t>, the </a:t>
            </a:r>
            <a:r>
              <a:rPr lang="en-US" sz="3000" b="1" i="1" dirty="0">
                <a:solidFill>
                  <a:srgbClr val="6600CC"/>
                </a:solidFill>
                <a:latin typeface="Times New Roman" panose="02020603050405020304" pitchFamily="18" charset="0"/>
                <a:cs typeface="Times New Roman" panose="02020603050405020304" pitchFamily="18" charset="0"/>
              </a:rPr>
              <a:t>filaments become energized </a:t>
            </a:r>
            <a:r>
              <a:rPr lang="en-US" sz="3000" dirty="0">
                <a:latin typeface="Times New Roman" panose="02020603050405020304" pitchFamily="18" charset="0"/>
                <a:cs typeface="Times New Roman" panose="02020603050405020304" pitchFamily="18" charset="0"/>
              </a:rPr>
              <a:t>and </a:t>
            </a:r>
            <a:r>
              <a:rPr lang="en-US" sz="3000" b="1" i="1" dirty="0">
                <a:solidFill>
                  <a:srgbClr val="6600CC"/>
                </a:solidFill>
                <a:latin typeface="Times New Roman" panose="02020603050405020304" pitchFamily="18" charset="0"/>
                <a:cs typeface="Times New Roman" panose="02020603050405020304" pitchFamily="18" charset="0"/>
              </a:rPr>
              <a:t>emits visible light</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construction</a:t>
            </a:r>
            <a:r>
              <a:rPr lang="en-US" sz="3000" dirty="0">
                <a:latin typeface="Times New Roman" panose="02020603050405020304" pitchFamily="18" charset="0"/>
                <a:cs typeface="Times New Roman" panose="02020603050405020304" pitchFamily="18" charset="0"/>
              </a:rPr>
              <a:t> of </a:t>
            </a:r>
            <a:r>
              <a:rPr lang="en-US" sz="3000" b="1" i="1" dirty="0">
                <a:latin typeface="Times New Roman" panose="02020603050405020304" pitchFamily="18" charset="0"/>
                <a:cs typeface="Times New Roman" panose="02020603050405020304" pitchFamily="18" charset="0"/>
              </a:rPr>
              <a:t>liquid crystal display </a:t>
            </a:r>
            <a:r>
              <a:rPr lang="en-US" sz="3000" dirty="0">
                <a:latin typeface="Times New Roman" panose="02020603050405020304" pitchFamily="18" charset="0"/>
                <a:cs typeface="Times New Roman" panose="02020603050405020304" pitchFamily="18" charset="0"/>
              </a:rPr>
              <a:t>is shown in the next slide. </a:t>
            </a:r>
          </a:p>
          <a:p>
            <a:pPr algn="just">
              <a:lnSpc>
                <a:spcPct val="10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sz="3000" dirty="0"/>
          </a:p>
        </p:txBody>
      </p:sp>
    </p:spTree>
    <p:extLst>
      <p:ext uri="{BB962C8B-B14F-4D97-AF65-F5344CB8AC3E}">
        <p14:creationId xmlns:p14="http://schemas.microsoft.com/office/powerpoint/2010/main" val="165407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1916" cy="6858000"/>
          </a:xfrm>
        </p:spPr>
        <p:txBody>
          <a:bodyPr>
            <a:noAutofit/>
          </a:bodyPr>
          <a:lstStyle/>
          <a:p>
            <a:pPr algn="just">
              <a:lnSpc>
                <a:spcPct val="11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liquid crystal </a:t>
            </a:r>
            <a:r>
              <a:rPr lang="en-US" dirty="0">
                <a:latin typeface="Times New Roman" panose="02020603050405020304" pitchFamily="18" charset="0"/>
                <a:cs typeface="Times New Roman" panose="02020603050405020304" pitchFamily="18" charset="0"/>
              </a:rPr>
              <a:t>used in the display has the property of both the </a:t>
            </a:r>
            <a:r>
              <a:rPr lang="en-US" b="1" i="1" dirty="0">
                <a:solidFill>
                  <a:srgbClr val="6600CC"/>
                </a:solidFill>
                <a:latin typeface="Times New Roman" panose="02020603050405020304" pitchFamily="18" charset="0"/>
                <a:cs typeface="Times New Roman" panose="02020603050405020304" pitchFamily="18" charset="0"/>
              </a:rPr>
              <a:t>solid</a:t>
            </a:r>
            <a:r>
              <a:rPr lang="en-US" dirty="0">
                <a:latin typeface="Times New Roman" panose="02020603050405020304" pitchFamily="18" charset="0"/>
                <a:cs typeface="Times New Roman" panose="02020603050405020304" pitchFamily="18" charset="0"/>
              </a:rPr>
              <a:t> and the </a:t>
            </a:r>
            <a:r>
              <a:rPr lang="en-US" b="1" i="1" dirty="0">
                <a:latin typeface="Times New Roman" panose="02020603050405020304" pitchFamily="18" charset="0"/>
                <a:cs typeface="Times New Roman" panose="02020603050405020304" pitchFamily="18" charset="0"/>
              </a:rPr>
              <a:t>liquid</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the </a:t>
            </a:r>
            <a:r>
              <a:rPr lang="en-US" b="1" i="1" dirty="0">
                <a:solidFill>
                  <a:srgbClr val="D60093"/>
                </a:solidFill>
                <a:latin typeface="Times New Roman" panose="02020603050405020304" pitchFamily="18" charset="0"/>
                <a:cs typeface="Times New Roman" panose="02020603050405020304" pitchFamily="18" charset="0"/>
              </a:rPr>
              <a:t>potential is not applied across the liquid crystal</a:t>
            </a:r>
            <a:r>
              <a:rPr lang="en-US" dirty="0">
                <a:latin typeface="Times New Roman" panose="02020603050405020304" pitchFamily="18" charset="0"/>
                <a:cs typeface="Times New Roman" panose="02020603050405020304" pitchFamily="18" charset="0"/>
              </a:rPr>
              <a:t>, it becomes </a:t>
            </a:r>
            <a:r>
              <a:rPr lang="en-US" b="1" i="1" dirty="0">
                <a:solidFill>
                  <a:srgbClr val="0000CC"/>
                </a:solidFill>
                <a:latin typeface="Times New Roman" panose="02020603050405020304" pitchFamily="18" charset="0"/>
                <a:cs typeface="Times New Roman" panose="02020603050405020304" pitchFamily="18" charset="0"/>
              </a:rPr>
              <a:t>transparent</a:t>
            </a:r>
            <a:r>
              <a:rPr lang="en-US" dirty="0">
                <a:latin typeface="Times New Roman" panose="02020603050405020304" pitchFamily="18" charset="0"/>
                <a:cs typeface="Times New Roman" panose="02020603050405020304" pitchFamily="18" charset="0"/>
              </a:rPr>
              <a:t> but after </a:t>
            </a:r>
            <a:r>
              <a:rPr lang="en-US" b="1" i="1" dirty="0">
                <a:latin typeface="Times New Roman" panose="02020603050405020304" pitchFamily="18" charset="0"/>
                <a:cs typeface="Times New Roman" panose="02020603050405020304" pitchFamily="18" charset="0"/>
              </a:rPr>
              <a:t>activation</a:t>
            </a:r>
            <a:r>
              <a:rPr lang="en-US" dirty="0">
                <a:latin typeface="Times New Roman" panose="02020603050405020304" pitchFamily="18" charset="0"/>
                <a:cs typeface="Times New Roman" panose="02020603050405020304" pitchFamily="18" charset="0"/>
              </a:rPr>
              <a:t>, the </a:t>
            </a:r>
            <a:r>
              <a:rPr lang="en-US" b="1" i="1" dirty="0">
                <a:solidFill>
                  <a:srgbClr val="6600CC"/>
                </a:solidFill>
                <a:latin typeface="Times New Roman" panose="02020603050405020304" pitchFamily="18" charset="0"/>
                <a:cs typeface="Times New Roman" panose="02020603050405020304" pitchFamily="18" charset="0"/>
              </a:rPr>
              <a:t>crystal scatters light in all directions </a:t>
            </a:r>
            <a:r>
              <a:rPr lang="en-US" dirty="0">
                <a:latin typeface="Times New Roman" panose="02020603050405020304" pitchFamily="18" charset="0"/>
                <a:cs typeface="Times New Roman" panose="02020603050405020304" pitchFamily="18" charset="0"/>
              </a:rPr>
              <a:t>and </a:t>
            </a:r>
            <a:r>
              <a:rPr lang="en-US" b="1" i="1" dirty="0">
                <a:solidFill>
                  <a:srgbClr val="660033"/>
                </a:solidFill>
                <a:latin typeface="Times New Roman" panose="02020603050405020304" pitchFamily="18" charset="0"/>
                <a:cs typeface="Times New Roman" panose="02020603050405020304" pitchFamily="18" charset="0"/>
              </a:rPr>
              <a:t>appears to be bright</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FF0000"/>
                </a:solidFill>
                <a:latin typeface="Times New Roman" panose="02020603050405020304" pitchFamily="18" charset="0"/>
                <a:cs typeface="Times New Roman" panose="02020603050405020304" pitchFamily="18" charset="0"/>
              </a:rPr>
              <a:t>LCD consumes less power and also have seven segment displays</a:t>
            </a:r>
            <a:r>
              <a:rPr lang="en-US" dirty="0">
                <a:latin typeface="Times New Roman" panose="02020603050405020304" pitchFamily="18" charset="0"/>
                <a:cs typeface="Times New Roman" panose="02020603050405020304" pitchFamily="18" charset="0"/>
              </a:rPr>
              <a:t> but it is a </a:t>
            </a:r>
            <a:r>
              <a:rPr lang="en-US" b="1" i="1" dirty="0">
                <a:latin typeface="Times New Roman" panose="02020603050405020304" pitchFamily="18" charset="0"/>
                <a:cs typeface="Times New Roman" panose="02020603050405020304" pitchFamily="18" charset="0"/>
              </a:rPr>
              <a:t>slow device </a:t>
            </a:r>
            <a:r>
              <a:rPr lang="en-US" dirty="0">
                <a:latin typeface="Times New Roman" panose="02020603050405020304" pitchFamily="18" charset="0"/>
                <a:cs typeface="Times New Roman" panose="02020603050405020304" pitchFamily="18" charset="0"/>
              </a:rPr>
              <a:t>and</a:t>
            </a:r>
            <a:r>
              <a:rPr lang="en-US" b="1" i="1" dirty="0">
                <a:latin typeface="Times New Roman" panose="02020603050405020304" pitchFamily="18" charset="0"/>
                <a:cs typeface="Times New Roman" panose="02020603050405020304" pitchFamily="18" charset="0"/>
              </a:rPr>
              <a:t> requires more times</a:t>
            </a:r>
            <a:r>
              <a:rPr lang="en-US" dirty="0">
                <a:latin typeface="Times New Roman" panose="02020603050405020304" pitchFamily="18" charset="0"/>
                <a:cs typeface="Times New Roman" panose="02020603050405020304" pitchFamily="18" charset="0"/>
              </a:rPr>
              <a:t> for </a:t>
            </a:r>
            <a:r>
              <a:rPr lang="en-US" b="1" i="1" dirty="0">
                <a:latin typeface="Times New Roman" panose="02020603050405020304" pitchFamily="18" charset="0"/>
                <a:cs typeface="Times New Roman" panose="02020603050405020304" pitchFamily="18" charset="0"/>
              </a:rPr>
              <a:t>switching</a:t>
            </a:r>
            <a:r>
              <a:rPr 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D60093"/>
                </a:solidFill>
                <a:latin typeface="Times New Roman" panose="02020603050405020304" pitchFamily="18" charset="0"/>
                <a:cs typeface="Times New Roman" panose="02020603050405020304" pitchFamily="18" charset="0"/>
              </a:rPr>
              <a:t>dc reduces their lifespan </a:t>
            </a:r>
            <a:r>
              <a:rPr lang="en-US" dirty="0">
                <a:latin typeface="Times New Roman" panose="02020603050405020304" pitchFamily="18" charset="0"/>
                <a:cs typeface="Times New Roman" panose="02020603050405020304" pitchFamily="18" charset="0"/>
              </a:rPr>
              <a:t>and hence mostly they are </a:t>
            </a:r>
            <a:r>
              <a:rPr lang="en-US" b="1" i="1" dirty="0">
                <a:solidFill>
                  <a:srgbClr val="660066"/>
                </a:solidFill>
                <a:latin typeface="Times New Roman" panose="02020603050405020304" pitchFamily="18" charset="0"/>
                <a:cs typeface="Times New Roman" panose="02020603050405020304" pitchFamily="18" charset="0"/>
              </a:rPr>
              <a:t>used with AC having a frequency less than 500 Hz.</a:t>
            </a:r>
          </a:p>
          <a:p>
            <a:pPr algn="just">
              <a:lnSpc>
                <a:spcPct val="11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014165" y="-104847"/>
            <a:ext cx="4915184" cy="2356132"/>
          </a:xfrm>
          <a:prstGeom prst="rect">
            <a:avLst/>
          </a:prstGeom>
        </p:spPr>
      </p:pic>
    </p:spTree>
    <p:extLst>
      <p:ext uri="{BB962C8B-B14F-4D97-AF65-F5344CB8AC3E}">
        <p14:creationId xmlns:p14="http://schemas.microsoft.com/office/powerpoint/2010/main" val="276686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
            <a:ext cx="11217322" cy="320039"/>
          </a:xfrm>
        </p:spPr>
        <p:txBody>
          <a:bodyPr>
            <a:normAutofit fontScale="90000"/>
          </a:bodyPr>
          <a:lstStyle/>
          <a:p>
            <a:pPr algn="ctr"/>
            <a:r>
              <a:rPr lang="en-US" sz="3200" b="1" dirty="0">
                <a:solidFill>
                  <a:srgbClr val="FF0000"/>
                </a:solidFill>
                <a:latin typeface="Times New Roman" panose="02020603050405020304" pitchFamily="18" charset="0"/>
                <a:cs typeface="Times New Roman" panose="02020603050405020304" pitchFamily="18" charset="0"/>
              </a:rPr>
              <a:t>Key Difference between LCD and LED Monitors</a:t>
            </a:r>
          </a:p>
        </p:txBody>
      </p:sp>
      <p:graphicFrame>
        <p:nvGraphicFramePr>
          <p:cNvPr id="4" name="Table 3"/>
          <p:cNvGraphicFramePr>
            <a:graphicFrameLocks noGrp="1"/>
          </p:cNvGraphicFramePr>
          <p:nvPr>
            <p:extLst>
              <p:ext uri="{D42A27DB-BD31-4B8C-83A1-F6EECF244321}">
                <p14:modId xmlns:p14="http://schemas.microsoft.com/office/powerpoint/2010/main" val="114445615"/>
              </p:ext>
            </p:extLst>
          </p:nvPr>
        </p:nvGraphicFramePr>
        <p:xfrm>
          <a:off x="0" y="320040"/>
          <a:ext cx="12192000" cy="6537959"/>
        </p:xfrm>
        <a:graphic>
          <a:graphicData uri="http://schemas.openxmlformats.org/drawingml/2006/table">
            <a:tbl>
              <a:tblPr firstRow="1" bandRow="1">
                <a:tableStyleId>{5C22544A-7EE6-4342-B048-85BDC9FD1C3A}</a:tableStyleId>
              </a:tblPr>
              <a:tblGrid>
                <a:gridCol w="6263640">
                  <a:extLst>
                    <a:ext uri="{9D8B030D-6E8A-4147-A177-3AD203B41FA5}">
                      <a16:colId xmlns:a16="http://schemas.microsoft.com/office/drawing/2014/main" val="2060557439"/>
                    </a:ext>
                  </a:extLst>
                </a:gridCol>
                <a:gridCol w="5928360">
                  <a:extLst>
                    <a:ext uri="{9D8B030D-6E8A-4147-A177-3AD203B41FA5}">
                      <a16:colId xmlns:a16="http://schemas.microsoft.com/office/drawing/2014/main" val="2909974344"/>
                    </a:ext>
                  </a:extLst>
                </a:gridCol>
              </a:tblGrid>
              <a:tr h="560444">
                <a:tc>
                  <a:txBody>
                    <a:bodyPr/>
                    <a:lstStyle/>
                    <a:p>
                      <a:pPr algn="ctr"/>
                      <a:r>
                        <a:rPr lang="en-US" sz="2800" dirty="0">
                          <a:latin typeface="Times New Roman" panose="02020603050405020304" pitchFamily="18" charset="0"/>
                          <a:cs typeface="Times New Roman" panose="02020603050405020304" pitchFamily="18" charset="0"/>
                        </a:rPr>
                        <a:t>LED Monitor </a:t>
                      </a:r>
                    </a:p>
                  </a:txBody>
                  <a:tcPr/>
                </a:tc>
                <a:tc>
                  <a:txBody>
                    <a:bodyPr/>
                    <a:lstStyle/>
                    <a:p>
                      <a:pPr algn="ctr"/>
                      <a:r>
                        <a:rPr lang="en-US" sz="2800" dirty="0">
                          <a:latin typeface="Times New Roman" panose="02020603050405020304" pitchFamily="18" charset="0"/>
                          <a:cs typeface="Times New Roman" panose="02020603050405020304" pitchFamily="18" charset="0"/>
                        </a:rPr>
                        <a:t>LCD Monitor </a:t>
                      </a:r>
                    </a:p>
                  </a:txBody>
                  <a:tcPr/>
                </a:tc>
                <a:extLst>
                  <a:ext uri="{0D108BD9-81ED-4DB2-BD59-A6C34878D82A}">
                    <a16:rowId xmlns:a16="http://schemas.microsoft.com/office/drawing/2014/main" val="3474947149"/>
                  </a:ext>
                </a:extLst>
              </a:tr>
              <a:tr h="1992505">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6600CC"/>
                          </a:solidFill>
                          <a:latin typeface="Times New Roman" panose="02020603050405020304" pitchFamily="18" charset="0"/>
                          <a:cs typeface="Times New Roman" panose="02020603050405020304" pitchFamily="18" charset="0"/>
                        </a:rPr>
                        <a:t>LED is a PN junction diode </a:t>
                      </a:r>
                      <a:r>
                        <a:rPr lang="en-US" sz="2800" dirty="0">
                          <a:latin typeface="Times New Roman" panose="02020603050405020304" pitchFamily="18" charset="0"/>
                          <a:cs typeface="Times New Roman" panose="02020603050405020304" pitchFamily="18" charset="0"/>
                        </a:rPr>
                        <a:t>which </a:t>
                      </a:r>
                      <a:r>
                        <a:rPr lang="en-US" sz="2800" b="1" i="1" dirty="0">
                          <a:solidFill>
                            <a:srgbClr val="660066"/>
                          </a:solidFill>
                          <a:latin typeface="Times New Roman" panose="02020603050405020304" pitchFamily="18" charset="0"/>
                          <a:cs typeface="Times New Roman" panose="02020603050405020304" pitchFamily="18" charset="0"/>
                        </a:rPr>
                        <a:t>emits visible light </a:t>
                      </a:r>
                      <a:r>
                        <a:rPr lang="en-US" sz="2800" dirty="0">
                          <a:latin typeface="Times New Roman" panose="02020603050405020304" pitchFamily="18" charset="0"/>
                          <a:cs typeface="Times New Roman" panose="02020603050405020304" pitchFamily="18" charset="0"/>
                        </a:rPr>
                        <a:t>when the </a:t>
                      </a:r>
                      <a:r>
                        <a:rPr lang="en-US" sz="2800" b="1" i="1" dirty="0">
                          <a:solidFill>
                            <a:srgbClr val="0000CC"/>
                          </a:solidFill>
                          <a:latin typeface="Times New Roman" panose="02020603050405020304" pitchFamily="18" charset="0"/>
                          <a:cs typeface="Times New Roman" panose="02020603050405020304" pitchFamily="18" charset="0"/>
                        </a:rPr>
                        <a:t>forward</a:t>
                      </a:r>
                      <a:r>
                        <a:rPr lang="en-US" sz="2800" b="1" i="1" dirty="0">
                          <a:latin typeface="Times New Roman" panose="02020603050405020304" pitchFamily="18" charset="0"/>
                          <a:cs typeface="Times New Roman" panose="02020603050405020304" pitchFamily="18" charset="0"/>
                        </a:rPr>
                        <a:t> </a:t>
                      </a:r>
                      <a:r>
                        <a:rPr lang="en-US" sz="2800" b="1" i="1" dirty="0">
                          <a:solidFill>
                            <a:srgbClr val="FF0000"/>
                          </a:solidFill>
                          <a:latin typeface="Times New Roman" panose="02020603050405020304" pitchFamily="18" charset="0"/>
                          <a:cs typeface="Times New Roman" panose="02020603050405020304" pitchFamily="18" charset="0"/>
                        </a:rPr>
                        <a:t>bias(voltage or current) applies across </a:t>
                      </a:r>
                      <a:r>
                        <a:rPr lang="en-US" sz="2800" dirty="0">
                          <a:latin typeface="Times New Roman" panose="02020603050405020304" pitchFamily="18" charset="0"/>
                          <a:cs typeface="Times New Roman" panose="02020603050405020304" pitchFamily="18" charset="0"/>
                        </a:rPr>
                        <a:t>it</a:t>
                      </a:r>
                    </a:p>
                  </a:txBody>
                  <a:tcPr/>
                </a:tc>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0000CC"/>
                          </a:solidFill>
                          <a:latin typeface="Times New Roman" panose="02020603050405020304" pitchFamily="18" charset="0"/>
                          <a:cs typeface="Times New Roman" panose="02020603050405020304" pitchFamily="18" charset="0"/>
                        </a:rPr>
                        <a:t>LCD uses liquid filaments </a:t>
                      </a:r>
                      <a:r>
                        <a:rPr lang="en-US" sz="2800" dirty="0">
                          <a:latin typeface="Times New Roman" panose="02020603050405020304" pitchFamily="18" charset="0"/>
                          <a:cs typeface="Times New Roman" panose="02020603050405020304" pitchFamily="18" charset="0"/>
                        </a:rPr>
                        <a:t>which are </a:t>
                      </a:r>
                      <a:r>
                        <a:rPr lang="en-US" sz="2800" b="1" i="1" dirty="0">
                          <a:latin typeface="Times New Roman" panose="02020603050405020304" pitchFamily="18" charset="0"/>
                          <a:cs typeface="Times New Roman" panose="02020603050405020304" pitchFamily="18" charset="0"/>
                        </a:rPr>
                        <a:t>filled</a:t>
                      </a:r>
                      <a:r>
                        <a:rPr lang="en-US" sz="2800" dirty="0">
                          <a:latin typeface="Times New Roman" panose="02020603050405020304" pitchFamily="18" charset="0"/>
                          <a:cs typeface="Times New Roman" panose="02020603050405020304" pitchFamily="18" charset="0"/>
                        </a:rPr>
                        <a:t> between </a:t>
                      </a:r>
                      <a:r>
                        <a:rPr lang="en-US" sz="2800" b="1" i="1" dirty="0">
                          <a:solidFill>
                            <a:srgbClr val="D60093"/>
                          </a:solidFill>
                          <a:latin typeface="Times New Roman" panose="02020603050405020304" pitchFamily="18" charset="0"/>
                          <a:cs typeface="Times New Roman" panose="02020603050405020304" pitchFamily="18" charset="0"/>
                        </a:rPr>
                        <a:t>glass electrodes </a:t>
                      </a:r>
                      <a:r>
                        <a:rPr lang="en-US" sz="2800" dirty="0">
                          <a:latin typeface="Times New Roman" panose="02020603050405020304" pitchFamily="18" charset="0"/>
                          <a:cs typeface="Times New Roman" panose="02020603050405020304" pitchFamily="18" charset="0"/>
                        </a:rPr>
                        <a:t>for the </a:t>
                      </a:r>
                      <a:r>
                        <a:rPr lang="en-US" sz="2800" b="1" i="1" dirty="0">
                          <a:solidFill>
                            <a:srgbClr val="FF0000"/>
                          </a:solidFill>
                          <a:latin typeface="Times New Roman" panose="02020603050405020304" pitchFamily="18" charset="0"/>
                          <a:cs typeface="Times New Roman" panose="02020603050405020304" pitchFamily="18" charset="0"/>
                        </a:rPr>
                        <a:t>emission of light</a:t>
                      </a:r>
                      <a:r>
                        <a:rPr lang="en-US"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631620340"/>
                  </a:ext>
                </a:extLst>
              </a:tr>
              <a:tr h="1992505">
                <a:tc>
                  <a:txBody>
                    <a:bodyPr/>
                    <a:lstStyle/>
                    <a:p>
                      <a:pPr marL="457200" indent="-457200" algn="just">
                        <a:buFont typeface="Wingdings" panose="05000000000000000000" pitchFamily="2" charset="2"/>
                        <a:buChar char="§"/>
                      </a:pPr>
                      <a:r>
                        <a:rPr lang="en-US" sz="2800" b="1" i="1" dirty="0">
                          <a:solidFill>
                            <a:srgbClr val="0000CC"/>
                          </a:solidFill>
                          <a:latin typeface="Times New Roman" panose="02020603050405020304" pitchFamily="18" charset="0"/>
                          <a:cs typeface="Times New Roman" panose="02020603050405020304" pitchFamily="18" charset="0"/>
                        </a:rPr>
                        <a:t>LED uses the PN-junction diodes </a:t>
                      </a:r>
                      <a:r>
                        <a:rPr lang="en-US" sz="2800" dirty="0">
                          <a:latin typeface="Times New Roman" panose="02020603050405020304" pitchFamily="18" charset="0"/>
                          <a:cs typeface="Times New Roman" panose="02020603050405020304" pitchFamily="18" charset="0"/>
                        </a:rPr>
                        <a:t>for displaying the </a:t>
                      </a:r>
                      <a:r>
                        <a:rPr lang="en-US" sz="2800" b="1" i="1" dirty="0">
                          <a:latin typeface="Times New Roman" panose="02020603050405020304" pitchFamily="18" charset="0"/>
                          <a:cs typeface="Times New Roman" panose="02020603050405020304" pitchFamily="18" charset="0"/>
                        </a:rPr>
                        <a:t>light</a:t>
                      </a:r>
                      <a:r>
                        <a:rPr lang="en-US" sz="2800" dirty="0">
                          <a:latin typeface="Times New Roman" panose="02020603050405020304" pitchFamily="18" charset="0"/>
                          <a:cs typeface="Times New Roman" panose="02020603050405020304" pitchFamily="18" charset="0"/>
                        </a:rPr>
                        <a:t>. The </a:t>
                      </a:r>
                      <a:r>
                        <a:rPr lang="en-US" sz="2800" b="1" i="1" dirty="0">
                          <a:solidFill>
                            <a:srgbClr val="FF0000"/>
                          </a:solidFill>
                          <a:latin typeface="Times New Roman" panose="02020603050405020304" pitchFamily="18" charset="0"/>
                          <a:cs typeface="Times New Roman" panose="02020603050405020304" pitchFamily="18" charset="0"/>
                        </a:rPr>
                        <a:t>backlight</a:t>
                      </a:r>
                      <a:r>
                        <a:rPr lang="en-US" sz="2800" dirty="0">
                          <a:latin typeface="Times New Roman" panose="02020603050405020304" pitchFamily="18" charset="0"/>
                          <a:cs typeface="Times New Roman" panose="02020603050405020304" pitchFamily="18" charset="0"/>
                        </a:rPr>
                        <a:t> refers to the </a:t>
                      </a:r>
                      <a:r>
                        <a:rPr lang="en-US" sz="2800" b="1" i="1" dirty="0">
                          <a:solidFill>
                            <a:srgbClr val="D60093"/>
                          </a:solidFill>
                          <a:latin typeface="Times New Roman" panose="02020603050405020304" pitchFamily="18" charset="0"/>
                          <a:cs typeface="Times New Roman" panose="02020603050405020304" pitchFamily="18" charset="0"/>
                        </a:rPr>
                        <a:t>turning on</a:t>
                      </a:r>
                      <a:r>
                        <a:rPr lang="en-US" sz="2800" dirty="0">
                          <a:latin typeface="Times New Roman" panose="02020603050405020304" pitchFamily="18" charset="0"/>
                          <a:cs typeface="Times New Roman" panose="02020603050405020304" pitchFamily="18" charset="0"/>
                        </a:rPr>
                        <a:t> and </a:t>
                      </a:r>
                      <a:r>
                        <a:rPr lang="en-US" sz="2800" b="1" i="1" dirty="0">
                          <a:solidFill>
                            <a:srgbClr val="D60093"/>
                          </a:solidFill>
                          <a:latin typeface="Times New Roman" panose="02020603050405020304" pitchFamily="18" charset="0"/>
                          <a:cs typeface="Times New Roman" panose="02020603050405020304" pitchFamily="18" charset="0"/>
                        </a:rPr>
                        <a:t>off</a:t>
                      </a:r>
                      <a:r>
                        <a:rPr lang="en-US" sz="2800" dirty="0">
                          <a:latin typeface="Times New Roman" panose="02020603050405020304" pitchFamily="18" charset="0"/>
                          <a:cs typeface="Times New Roman" panose="02020603050405020304" pitchFamily="18" charset="0"/>
                        </a:rPr>
                        <a:t> of the </a:t>
                      </a:r>
                      <a:r>
                        <a:rPr lang="en-US" sz="2800" b="1" i="1" dirty="0">
                          <a:latin typeface="Times New Roman" panose="02020603050405020304" pitchFamily="18" charset="0"/>
                          <a:cs typeface="Times New Roman" panose="02020603050405020304" pitchFamily="18" charset="0"/>
                        </a:rPr>
                        <a:t>displays</a:t>
                      </a:r>
                      <a:r>
                        <a:rPr lang="en-US" sz="2800" dirty="0">
                          <a:latin typeface="Times New Roman" panose="02020603050405020304" pitchFamily="18" charset="0"/>
                          <a:cs typeface="Times New Roman" panose="02020603050405020304" pitchFamily="18" charset="0"/>
                        </a:rPr>
                        <a:t> for better vision</a:t>
                      </a:r>
                    </a:p>
                  </a:txBody>
                  <a:tcPr/>
                </a:tc>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6600CC"/>
                          </a:solidFill>
                          <a:latin typeface="Times New Roman" panose="02020603050405020304" pitchFamily="18" charset="0"/>
                          <a:cs typeface="Times New Roman" panose="02020603050405020304" pitchFamily="18" charset="0"/>
                        </a:rPr>
                        <a:t>LCD uses cold cathode </a:t>
                      </a:r>
                      <a:r>
                        <a:rPr lang="en-US" sz="2800" b="1" i="1" dirty="0">
                          <a:solidFill>
                            <a:srgbClr val="660033"/>
                          </a:solidFill>
                          <a:latin typeface="Times New Roman" panose="02020603050405020304" pitchFamily="18" charset="0"/>
                          <a:cs typeface="Times New Roman" panose="02020603050405020304" pitchFamily="18" charset="0"/>
                        </a:rPr>
                        <a:t>fluorescent lamp </a:t>
                      </a:r>
                      <a:r>
                        <a:rPr lang="en-US" sz="2800" dirty="0">
                          <a:latin typeface="Times New Roman" panose="02020603050405020304" pitchFamily="18" charset="0"/>
                          <a:cs typeface="Times New Roman" panose="02020603050405020304" pitchFamily="18" charset="0"/>
                        </a:rPr>
                        <a:t>which provides the </a:t>
                      </a:r>
                      <a:r>
                        <a:rPr lang="en-US" sz="2800" b="1" i="1" dirty="0">
                          <a:solidFill>
                            <a:srgbClr val="0000CC"/>
                          </a:solidFill>
                          <a:latin typeface="Times New Roman" panose="02020603050405020304" pitchFamily="18" charset="0"/>
                          <a:cs typeface="Times New Roman" panose="02020603050405020304" pitchFamily="18" charset="0"/>
                        </a:rPr>
                        <a:t>backlight of the screen</a:t>
                      </a:r>
                    </a:p>
                  </a:txBody>
                  <a:tcPr/>
                </a:tc>
                <a:extLst>
                  <a:ext uri="{0D108BD9-81ED-4DB2-BD59-A6C34878D82A}">
                    <a16:rowId xmlns:a16="http://schemas.microsoft.com/office/drawing/2014/main" val="1695854622"/>
                  </a:ext>
                </a:extLst>
              </a:tr>
              <a:tr h="1992505">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resolution of the LED </a:t>
                      </a:r>
                      <a:r>
                        <a:rPr lang="en-US" sz="2800" dirty="0">
                          <a:latin typeface="Times New Roman" panose="02020603050405020304" pitchFamily="18" charset="0"/>
                          <a:cs typeface="Times New Roman" panose="02020603050405020304" pitchFamily="18" charset="0"/>
                        </a:rPr>
                        <a:t>is much </a:t>
                      </a:r>
                      <a:r>
                        <a:rPr lang="en-US" sz="2800" b="1" i="1" dirty="0">
                          <a:latin typeface="Times New Roman" panose="02020603050405020304" pitchFamily="18" charset="0"/>
                          <a:cs typeface="Times New Roman" panose="02020603050405020304" pitchFamily="18" charset="0"/>
                        </a:rPr>
                        <a:t>better</a:t>
                      </a:r>
                      <a:r>
                        <a:rPr lang="en-US" sz="2800" dirty="0">
                          <a:latin typeface="Times New Roman" panose="02020603050405020304" pitchFamily="18" charset="0"/>
                          <a:cs typeface="Times New Roman" panose="02020603050405020304" pitchFamily="18" charset="0"/>
                        </a:rPr>
                        <a:t> than that of </a:t>
                      </a:r>
                      <a:r>
                        <a:rPr lang="en-US" sz="2800" b="1" i="1" dirty="0">
                          <a:latin typeface="Times New Roman" panose="02020603050405020304" pitchFamily="18" charset="0"/>
                          <a:cs typeface="Times New Roman" panose="02020603050405020304" pitchFamily="18" charset="0"/>
                        </a:rPr>
                        <a:t>LCD</a:t>
                      </a:r>
                      <a:r>
                        <a:rPr lang="en-US" sz="2800" dirty="0">
                          <a:latin typeface="Times New Roman" panose="02020603050405020304" pitchFamily="18" charset="0"/>
                          <a:cs typeface="Times New Roman" panose="02020603050405020304" pitchFamily="18" charset="0"/>
                        </a:rPr>
                        <a:t>. The </a:t>
                      </a:r>
                      <a:r>
                        <a:rPr lang="en-US" sz="2800" b="1" i="1" dirty="0">
                          <a:solidFill>
                            <a:srgbClr val="6600CC"/>
                          </a:solidFill>
                          <a:latin typeface="Times New Roman" panose="02020603050405020304" pitchFamily="18" charset="0"/>
                          <a:cs typeface="Times New Roman" panose="02020603050405020304" pitchFamily="18" charset="0"/>
                        </a:rPr>
                        <a:t>resolution</a:t>
                      </a:r>
                      <a:r>
                        <a:rPr lang="en-US" sz="2800" dirty="0">
                          <a:latin typeface="Times New Roman" panose="02020603050405020304" pitchFamily="18" charset="0"/>
                          <a:cs typeface="Times New Roman" panose="02020603050405020304" pitchFamily="18" charset="0"/>
                        </a:rPr>
                        <a:t> is the </a:t>
                      </a:r>
                      <a:r>
                        <a:rPr lang="en-US" sz="2800" b="1" i="1" dirty="0">
                          <a:solidFill>
                            <a:srgbClr val="FF0000"/>
                          </a:solidFill>
                          <a:latin typeface="Times New Roman" panose="02020603050405020304" pitchFamily="18" charset="0"/>
                          <a:cs typeface="Times New Roman" panose="02020603050405020304" pitchFamily="18" charset="0"/>
                        </a:rPr>
                        <a:t>number of pixels on the display of the screen</a:t>
                      </a:r>
                    </a:p>
                  </a:txBody>
                  <a:tcPr/>
                </a:tc>
                <a:tc>
                  <a:txBody>
                    <a:bodyPr/>
                    <a:lstStyle/>
                    <a:p>
                      <a:pPr marL="514350" indent="-5143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resolution of the LCD is much lesser</a:t>
                      </a:r>
                      <a:r>
                        <a:rPr lang="en-US" sz="2800" dirty="0">
                          <a:latin typeface="Times New Roman" panose="02020603050405020304" pitchFamily="18" charset="0"/>
                          <a:cs typeface="Times New Roman" panose="02020603050405020304" pitchFamily="18" charset="0"/>
                        </a:rPr>
                        <a:t> than that of </a:t>
                      </a:r>
                      <a:r>
                        <a:rPr lang="en-US" sz="2800" b="1" i="1" dirty="0">
                          <a:latin typeface="Times New Roman" panose="02020603050405020304" pitchFamily="18" charset="0"/>
                          <a:cs typeface="Times New Roman" panose="02020603050405020304" pitchFamily="18" charset="0"/>
                        </a:rPr>
                        <a:t>LED</a:t>
                      </a:r>
                    </a:p>
                  </a:txBody>
                  <a:tcPr/>
                </a:tc>
                <a:extLst>
                  <a:ext uri="{0D108BD9-81ED-4DB2-BD59-A6C34878D82A}">
                    <a16:rowId xmlns:a16="http://schemas.microsoft.com/office/drawing/2014/main" val="1781397075"/>
                  </a:ext>
                </a:extLst>
              </a:tr>
            </a:tbl>
          </a:graphicData>
        </a:graphic>
      </p:graphicFrame>
    </p:spTree>
    <p:extLst>
      <p:ext uri="{BB962C8B-B14F-4D97-AF65-F5344CB8AC3E}">
        <p14:creationId xmlns:p14="http://schemas.microsoft.com/office/powerpoint/2010/main" val="1601210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73859304"/>
              </p:ext>
            </p:extLst>
          </p:nvPr>
        </p:nvGraphicFramePr>
        <p:xfrm>
          <a:off x="0" y="0"/>
          <a:ext cx="12192000" cy="6837413"/>
        </p:xfrm>
        <a:graphic>
          <a:graphicData uri="http://schemas.openxmlformats.org/drawingml/2006/table">
            <a:tbl>
              <a:tblPr firstRow="1" bandRow="1">
                <a:tableStyleId>{5C22544A-7EE6-4342-B048-85BDC9FD1C3A}</a:tableStyleId>
              </a:tblPr>
              <a:tblGrid>
                <a:gridCol w="6160773">
                  <a:extLst>
                    <a:ext uri="{9D8B030D-6E8A-4147-A177-3AD203B41FA5}">
                      <a16:colId xmlns:a16="http://schemas.microsoft.com/office/drawing/2014/main" val="2060557439"/>
                    </a:ext>
                  </a:extLst>
                </a:gridCol>
                <a:gridCol w="6031227">
                  <a:extLst>
                    <a:ext uri="{9D8B030D-6E8A-4147-A177-3AD203B41FA5}">
                      <a16:colId xmlns:a16="http://schemas.microsoft.com/office/drawing/2014/main" val="2909974344"/>
                    </a:ext>
                  </a:extLst>
                </a:gridCol>
              </a:tblGrid>
              <a:tr h="213360">
                <a:tc gridSpan="2">
                  <a:txBody>
                    <a:bodyPr/>
                    <a:lstStyle/>
                    <a:p>
                      <a:pPr algn="just"/>
                      <a:r>
                        <a:rPr lang="en-US" sz="2800" dirty="0">
                          <a:latin typeface="Times New Roman" panose="02020603050405020304" pitchFamily="18" charset="0"/>
                          <a:cs typeface="Times New Roman" panose="02020603050405020304" pitchFamily="18" charset="0"/>
                        </a:rPr>
                        <a:t>Continued -------</a:t>
                      </a:r>
                    </a:p>
                  </a:txBody>
                  <a:tcPr/>
                </a:tc>
                <a:tc hMerge="1">
                  <a:txBody>
                    <a:bodyPr/>
                    <a:lstStyle/>
                    <a:p>
                      <a:pPr algn="just"/>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947149"/>
                  </a:ext>
                </a:extLst>
              </a:tr>
              <a:tr h="1426095">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0000CC"/>
                          </a:solidFill>
                          <a:latin typeface="Times New Roman" panose="02020603050405020304" pitchFamily="18" charset="0"/>
                          <a:cs typeface="Times New Roman" panose="02020603050405020304" pitchFamily="18" charset="0"/>
                        </a:rPr>
                        <a:t>LED consumes more power </a:t>
                      </a:r>
                      <a:r>
                        <a:rPr lang="en-US" sz="2800" dirty="0">
                          <a:latin typeface="Times New Roman" panose="02020603050405020304" pitchFamily="18" charset="0"/>
                          <a:cs typeface="Times New Roman" panose="02020603050405020304" pitchFamily="18" charset="0"/>
                        </a:rPr>
                        <a:t>as compared to </a:t>
                      </a:r>
                      <a:r>
                        <a:rPr lang="en-US" sz="2800" b="1" i="1" dirty="0">
                          <a:latin typeface="Times New Roman" panose="02020603050405020304" pitchFamily="18" charset="0"/>
                          <a:cs typeface="Times New Roman" panose="02020603050405020304" pitchFamily="18" charset="0"/>
                        </a:rPr>
                        <a:t>LCD</a:t>
                      </a:r>
                      <a:r>
                        <a:rPr lang="en-US" sz="2800" dirty="0">
                          <a:latin typeface="Times New Roman" panose="02020603050405020304" pitchFamily="18" charset="0"/>
                          <a:cs typeface="Times New Roman" panose="02020603050405020304" pitchFamily="18" charset="0"/>
                        </a:rPr>
                        <a:t> because of the </a:t>
                      </a:r>
                      <a:r>
                        <a:rPr lang="en-US" sz="2800" b="1" i="1" dirty="0">
                          <a:latin typeface="Times New Roman" panose="02020603050405020304" pitchFamily="18" charset="0"/>
                          <a:cs typeface="Times New Roman" panose="02020603050405020304" pitchFamily="18" charset="0"/>
                        </a:rPr>
                        <a:t>plasma</a:t>
                      </a:r>
                      <a:r>
                        <a:rPr lang="en-US" sz="2800" dirty="0">
                          <a:latin typeface="Times New Roman" panose="02020603050405020304" pitchFamily="18" charset="0"/>
                          <a:cs typeface="Times New Roman" panose="02020603050405020304" pitchFamily="18" charset="0"/>
                        </a:rPr>
                        <a:t>.</a:t>
                      </a:r>
                    </a:p>
                  </a:txBody>
                  <a:tcPr/>
                </a:tc>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FF0000"/>
                          </a:solidFill>
                          <a:latin typeface="Times New Roman" panose="02020603050405020304" pitchFamily="18" charset="0"/>
                          <a:cs typeface="Times New Roman" panose="02020603050405020304" pitchFamily="18" charset="0"/>
                        </a:rPr>
                        <a:t>filament used in LCD </a:t>
                      </a:r>
                      <a:r>
                        <a:rPr lang="en-US" sz="2800" dirty="0">
                          <a:latin typeface="Times New Roman" panose="02020603050405020304" pitchFamily="18" charset="0"/>
                          <a:cs typeface="Times New Roman" panose="02020603050405020304" pitchFamily="18" charset="0"/>
                        </a:rPr>
                        <a:t>is made up of </a:t>
                      </a:r>
                      <a:r>
                        <a:rPr lang="en-US" sz="2800" b="1" i="1" dirty="0">
                          <a:solidFill>
                            <a:srgbClr val="6600CC"/>
                          </a:solidFill>
                          <a:latin typeface="Times New Roman" panose="02020603050405020304" pitchFamily="18" charset="0"/>
                          <a:cs typeface="Times New Roman" panose="02020603050405020304" pitchFamily="18" charset="0"/>
                        </a:rPr>
                        <a:t>plasma</a:t>
                      </a:r>
                      <a:r>
                        <a:rPr lang="en-US" sz="2800" dirty="0">
                          <a:latin typeface="Times New Roman" panose="02020603050405020304" pitchFamily="18" charset="0"/>
                          <a:cs typeface="Times New Roman" panose="02020603050405020304" pitchFamily="18" charset="0"/>
                        </a:rPr>
                        <a:t>, which requires </a:t>
                      </a:r>
                      <a:r>
                        <a:rPr lang="en-US" sz="2800" b="1" i="1" dirty="0">
                          <a:solidFill>
                            <a:srgbClr val="D60093"/>
                          </a:solidFill>
                          <a:latin typeface="Times New Roman" panose="02020603050405020304" pitchFamily="18" charset="0"/>
                          <a:cs typeface="Times New Roman" panose="02020603050405020304" pitchFamily="18" charset="0"/>
                        </a:rPr>
                        <a:t>less power for activation</a:t>
                      </a:r>
                      <a:r>
                        <a:rPr lang="en-US"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631620340"/>
                  </a:ext>
                </a:extLst>
              </a:tr>
              <a:tr h="1869770">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660033"/>
                          </a:solidFill>
                          <a:latin typeface="Times New Roman" panose="02020603050405020304" pitchFamily="18" charset="0"/>
                          <a:cs typeface="Times New Roman" panose="02020603050405020304" pitchFamily="18" charset="0"/>
                        </a:rPr>
                        <a:t>display area </a:t>
                      </a:r>
                      <a:r>
                        <a:rPr lang="en-US" sz="2800" dirty="0">
                          <a:latin typeface="Times New Roman" panose="02020603050405020304" pitchFamily="18" charset="0"/>
                          <a:cs typeface="Times New Roman" panose="02020603050405020304" pitchFamily="18" charset="0"/>
                        </a:rPr>
                        <a:t>of the </a:t>
                      </a:r>
                      <a:r>
                        <a:rPr lang="en-US" sz="2800" b="1" i="1" dirty="0">
                          <a:solidFill>
                            <a:srgbClr val="6600CC"/>
                          </a:solidFill>
                          <a:latin typeface="Times New Roman" panose="02020603050405020304" pitchFamily="18" charset="0"/>
                          <a:cs typeface="Times New Roman" panose="02020603050405020304" pitchFamily="18" charset="0"/>
                        </a:rPr>
                        <a:t>LED is less as compared to the LCD</a:t>
                      </a:r>
                      <a:r>
                        <a:rPr lang="en-US" sz="2800" dirty="0">
                          <a:latin typeface="Times New Roman" panose="02020603050405020304" pitchFamily="18" charset="0"/>
                          <a:cs typeface="Times New Roman" panose="02020603050405020304" pitchFamily="18" charset="0"/>
                        </a:rPr>
                        <a:t> because </a:t>
                      </a:r>
                      <a:r>
                        <a:rPr lang="en-US" sz="2800" b="1" i="1" dirty="0">
                          <a:solidFill>
                            <a:srgbClr val="FF0000"/>
                          </a:solidFill>
                          <a:latin typeface="Times New Roman" panose="02020603050405020304" pitchFamily="18" charset="0"/>
                          <a:cs typeface="Times New Roman" panose="02020603050405020304" pitchFamily="18" charset="0"/>
                        </a:rPr>
                        <a:t>LED use PN-junction diode </a:t>
                      </a:r>
                      <a:r>
                        <a:rPr lang="en-US" sz="2800" dirty="0">
                          <a:latin typeface="Times New Roman" panose="02020603050405020304" pitchFamily="18" charset="0"/>
                          <a:cs typeface="Times New Roman" panose="02020603050405020304" pitchFamily="18" charset="0"/>
                        </a:rPr>
                        <a:t>which displays </a:t>
                      </a:r>
                      <a:r>
                        <a:rPr lang="en-US" sz="2800" b="1" i="1" dirty="0">
                          <a:latin typeface="Times New Roman" panose="02020603050405020304" pitchFamily="18" charset="0"/>
                          <a:cs typeface="Times New Roman" panose="02020603050405020304" pitchFamily="18" charset="0"/>
                        </a:rPr>
                        <a:t>light only in the one direction</a:t>
                      </a:r>
                    </a:p>
                  </a:txBody>
                  <a:tcPr/>
                </a:tc>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0000CC"/>
                          </a:solidFill>
                          <a:latin typeface="Times New Roman" panose="02020603050405020304" pitchFamily="18" charset="0"/>
                          <a:cs typeface="Times New Roman" panose="02020603050405020304" pitchFamily="18" charset="0"/>
                        </a:rPr>
                        <a:t>display area of LCD </a:t>
                      </a:r>
                      <a:r>
                        <a:rPr lang="en-US" sz="2800" dirty="0">
                          <a:latin typeface="Times New Roman" panose="02020603050405020304" pitchFamily="18" charset="0"/>
                          <a:cs typeface="Times New Roman" panose="02020603050405020304" pitchFamily="18" charset="0"/>
                        </a:rPr>
                        <a:t>is </a:t>
                      </a:r>
                      <a:r>
                        <a:rPr lang="en-US" sz="2800" b="1" i="1" dirty="0">
                          <a:latin typeface="Times New Roman" panose="02020603050405020304" pitchFamily="18" charset="0"/>
                          <a:cs typeface="Times New Roman" panose="02020603050405020304" pitchFamily="18" charset="0"/>
                        </a:rPr>
                        <a:t>high</a:t>
                      </a:r>
                      <a:r>
                        <a:rPr lang="en-US" sz="2800" dirty="0">
                          <a:latin typeface="Times New Roman" panose="02020603050405020304" pitchFamily="18" charset="0"/>
                          <a:cs typeface="Times New Roman" panose="02020603050405020304" pitchFamily="18" charset="0"/>
                        </a:rPr>
                        <a:t> because</a:t>
                      </a:r>
                      <a:r>
                        <a:rPr lang="en-US" sz="2800" baseline="0" dirty="0">
                          <a:latin typeface="Times New Roman" panose="02020603050405020304" pitchFamily="18" charset="0"/>
                          <a:cs typeface="Times New Roman" panose="02020603050405020304" pitchFamily="18" charset="0"/>
                        </a:rPr>
                        <a:t> </a:t>
                      </a:r>
                      <a:r>
                        <a:rPr lang="en-US" sz="2800" b="1" i="1" baseline="0" dirty="0">
                          <a:solidFill>
                            <a:srgbClr val="660033"/>
                          </a:solidFill>
                          <a:latin typeface="Times New Roman" panose="02020603050405020304" pitchFamily="18" charset="0"/>
                          <a:cs typeface="Times New Roman" panose="02020603050405020304" pitchFamily="18" charset="0"/>
                        </a:rPr>
                        <a:t>LCD display</a:t>
                      </a:r>
                      <a:r>
                        <a:rPr lang="en-US" sz="2800" b="1" i="1" dirty="0">
                          <a:solidFill>
                            <a:srgbClr val="660033"/>
                          </a:solidFill>
                          <a:latin typeface="Times New Roman" panose="02020603050405020304" pitchFamily="18" charset="0"/>
                          <a:cs typeface="Times New Roman" panose="02020603050405020304" pitchFamily="18" charset="0"/>
                        </a:rPr>
                        <a:t> lights </a:t>
                      </a:r>
                      <a:r>
                        <a:rPr lang="en-US" sz="2800" dirty="0">
                          <a:latin typeface="Times New Roman" panose="02020603050405020304" pitchFamily="18" charset="0"/>
                          <a:cs typeface="Times New Roman" panose="02020603050405020304" pitchFamily="18" charset="0"/>
                        </a:rPr>
                        <a:t>in all the </a:t>
                      </a:r>
                      <a:r>
                        <a:rPr lang="en-US" sz="2800" b="1" i="1" dirty="0">
                          <a:latin typeface="Times New Roman" panose="02020603050405020304" pitchFamily="18" charset="0"/>
                          <a:cs typeface="Times New Roman" panose="02020603050405020304" pitchFamily="18" charset="0"/>
                        </a:rPr>
                        <a:t>directions</a:t>
                      </a:r>
                      <a:r>
                        <a:rPr lang="en-US"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38916288"/>
                  </a:ext>
                </a:extLst>
              </a:tr>
              <a:tr h="1046748">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D60093"/>
                          </a:solidFill>
                          <a:latin typeface="Times New Roman" panose="02020603050405020304" pitchFamily="18" charset="0"/>
                          <a:cs typeface="Times New Roman" panose="02020603050405020304" pitchFamily="18" charset="0"/>
                        </a:rPr>
                        <a:t>LED</a:t>
                      </a:r>
                      <a:r>
                        <a:rPr lang="en-US" sz="2800" dirty="0">
                          <a:latin typeface="Times New Roman" panose="02020603050405020304" pitchFamily="18" charset="0"/>
                          <a:cs typeface="Times New Roman" panose="02020603050405020304" pitchFamily="18" charset="0"/>
                        </a:rPr>
                        <a:t> uses </a:t>
                      </a:r>
                      <a:r>
                        <a:rPr lang="en-US" sz="2800" b="1" i="1" dirty="0">
                          <a:solidFill>
                            <a:srgbClr val="FF0000"/>
                          </a:solidFill>
                          <a:latin typeface="Times New Roman" panose="02020603050405020304" pitchFamily="18" charset="0"/>
                          <a:cs typeface="Times New Roman" panose="02020603050405020304" pitchFamily="18" charset="0"/>
                        </a:rPr>
                        <a:t>gallium </a:t>
                      </a:r>
                      <a:r>
                        <a:rPr lang="en-US" sz="2800" b="1" i="1" dirty="0" err="1">
                          <a:solidFill>
                            <a:srgbClr val="FF0000"/>
                          </a:solidFill>
                          <a:latin typeface="Times New Roman" panose="02020603050405020304" pitchFamily="18" charset="0"/>
                          <a:cs typeface="Times New Roman" panose="02020603050405020304" pitchFamily="18" charset="0"/>
                        </a:rPr>
                        <a:t>arsenides</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which when </a:t>
                      </a:r>
                      <a:r>
                        <a:rPr lang="en-US" sz="2800" b="1" i="1" dirty="0">
                          <a:solidFill>
                            <a:srgbClr val="660066"/>
                          </a:solidFill>
                          <a:latin typeface="Times New Roman" panose="02020603050405020304" pitchFamily="18" charset="0"/>
                          <a:cs typeface="Times New Roman" panose="02020603050405020304" pitchFamily="18" charset="0"/>
                        </a:rPr>
                        <a:t>heated emits light </a:t>
                      </a:r>
                    </a:p>
                  </a:txBody>
                  <a:tcPr/>
                </a:tc>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6600CC"/>
                          </a:solidFill>
                          <a:latin typeface="Times New Roman" panose="02020603050405020304" pitchFamily="18" charset="0"/>
                          <a:cs typeface="Times New Roman" panose="02020603050405020304" pitchFamily="18" charset="0"/>
                        </a:rPr>
                        <a:t>LCD uses liquid crystals </a:t>
                      </a:r>
                      <a:r>
                        <a:rPr lang="en-US" sz="2800" dirty="0">
                          <a:latin typeface="Times New Roman" panose="02020603050405020304" pitchFamily="18" charset="0"/>
                          <a:cs typeface="Times New Roman" panose="02020603050405020304" pitchFamily="18" charset="0"/>
                        </a:rPr>
                        <a:t>which are </a:t>
                      </a:r>
                      <a:r>
                        <a:rPr lang="en-US" sz="2800" b="1" i="1" dirty="0">
                          <a:solidFill>
                            <a:srgbClr val="D60093"/>
                          </a:solidFill>
                          <a:latin typeface="Times New Roman" panose="02020603050405020304" pitchFamily="18" charset="0"/>
                          <a:cs typeface="Times New Roman" panose="02020603050405020304" pitchFamily="18" charset="0"/>
                        </a:rPr>
                        <a:t>energized and provides light</a:t>
                      </a:r>
                      <a:r>
                        <a:rPr lang="en-US" sz="2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695854622"/>
                  </a:ext>
                </a:extLst>
              </a:tr>
              <a:tr h="1976640">
                <a:tc>
                  <a:txBody>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i="1" dirty="0">
                          <a:solidFill>
                            <a:srgbClr val="6600CC"/>
                          </a:solidFill>
                          <a:latin typeface="Times New Roman" panose="02020603050405020304" pitchFamily="18" charset="0"/>
                          <a:cs typeface="Times New Roman" panose="02020603050405020304" pitchFamily="18" charset="0"/>
                        </a:rPr>
                        <a:t>switching time of the LED is less as compared to LCD</a:t>
                      </a:r>
                      <a:r>
                        <a:rPr lang="en-US" sz="2800" dirty="0">
                          <a:latin typeface="Times New Roman" panose="02020603050405020304" pitchFamily="18" charset="0"/>
                          <a:cs typeface="Times New Roman" panose="02020603050405020304" pitchFamily="18" charset="0"/>
                        </a:rPr>
                        <a:t>. The </a:t>
                      </a:r>
                      <a:r>
                        <a:rPr lang="en-US" sz="2800" b="1" i="1" dirty="0">
                          <a:latin typeface="Times New Roman" panose="02020603050405020304" pitchFamily="18" charset="0"/>
                          <a:cs typeface="Times New Roman" panose="02020603050405020304" pitchFamily="18" charset="0"/>
                        </a:rPr>
                        <a:t>switching time is the </a:t>
                      </a:r>
                      <a:r>
                        <a:rPr lang="en-US" sz="2800" b="1" i="1" dirty="0">
                          <a:solidFill>
                            <a:srgbClr val="FF0000"/>
                          </a:solidFill>
                          <a:latin typeface="Times New Roman" panose="02020603050405020304" pitchFamily="18" charset="0"/>
                          <a:cs typeface="Times New Roman" panose="02020603050405020304" pitchFamily="18" charset="0"/>
                        </a:rPr>
                        <a:t>active</a:t>
                      </a:r>
                      <a:r>
                        <a:rPr lang="en-US" sz="2800" dirty="0">
                          <a:latin typeface="Times New Roman" panose="02020603050405020304" pitchFamily="18" charset="0"/>
                          <a:cs typeface="Times New Roman" panose="02020603050405020304" pitchFamily="18" charset="0"/>
                        </a:rPr>
                        <a:t> and </a:t>
                      </a:r>
                      <a:r>
                        <a:rPr lang="en-US" sz="2800" b="1" i="1" dirty="0">
                          <a:solidFill>
                            <a:srgbClr val="FF0000"/>
                          </a:solidFill>
                          <a:latin typeface="Times New Roman" panose="02020603050405020304" pitchFamily="18" charset="0"/>
                          <a:cs typeface="Times New Roman" panose="02020603050405020304" pitchFamily="18" charset="0"/>
                        </a:rPr>
                        <a:t>deactivated time </a:t>
                      </a:r>
                      <a:r>
                        <a:rPr lang="en-US" sz="2800" dirty="0">
                          <a:latin typeface="Times New Roman" panose="02020603050405020304" pitchFamily="18" charset="0"/>
                          <a:cs typeface="Times New Roman" panose="02020603050405020304" pitchFamily="18" charset="0"/>
                        </a:rPr>
                        <a:t>of their display.</a:t>
                      </a:r>
                    </a:p>
                  </a:txBody>
                  <a:tcPr/>
                </a:tc>
                <a:tc>
                  <a:txBody>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800" dirty="0">
                          <a:latin typeface="Times New Roman" panose="02020603050405020304" pitchFamily="18" charset="0"/>
                          <a:cs typeface="Times New Roman" panose="02020603050405020304" pitchFamily="18" charset="0"/>
                        </a:rPr>
                        <a:t>The </a:t>
                      </a:r>
                      <a:r>
                        <a:rPr lang="en-US" sz="2800" b="1" i="1" dirty="0">
                          <a:solidFill>
                            <a:srgbClr val="0000CC"/>
                          </a:solidFill>
                          <a:latin typeface="Times New Roman" panose="02020603050405020304" pitchFamily="18" charset="0"/>
                          <a:cs typeface="Times New Roman" panose="02020603050405020304" pitchFamily="18" charset="0"/>
                        </a:rPr>
                        <a:t>switching time of the LCD </a:t>
                      </a:r>
                      <a:r>
                        <a:rPr lang="en-US" sz="2800" dirty="0">
                          <a:latin typeface="Times New Roman" panose="02020603050405020304" pitchFamily="18" charset="0"/>
                          <a:cs typeface="Times New Roman" panose="02020603050405020304" pitchFamily="18" charset="0"/>
                        </a:rPr>
                        <a:t>is </a:t>
                      </a:r>
                      <a:r>
                        <a:rPr lang="en-US" sz="2800" b="1" i="1" dirty="0">
                          <a:latin typeface="Times New Roman" panose="02020603050405020304" pitchFamily="18" charset="0"/>
                          <a:cs typeface="Times New Roman" panose="02020603050405020304" pitchFamily="18" charset="0"/>
                        </a:rPr>
                        <a:t>high</a:t>
                      </a:r>
                      <a:r>
                        <a:rPr lang="en-US" sz="2800" dirty="0">
                          <a:latin typeface="Times New Roman" panose="02020603050405020304" pitchFamily="18" charset="0"/>
                          <a:cs typeface="Times New Roman" panose="02020603050405020304" pitchFamily="18" charset="0"/>
                        </a:rPr>
                        <a:t> as compared to LED. </a:t>
                      </a:r>
                    </a:p>
                  </a:txBody>
                  <a:tcPr/>
                </a:tc>
                <a:extLst>
                  <a:ext uri="{0D108BD9-81ED-4DB2-BD59-A6C34878D82A}">
                    <a16:rowId xmlns:a16="http://schemas.microsoft.com/office/drawing/2014/main" val="1781397075"/>
                  </a:ext>
                </a:extLst>
              </a:tr>
            </a:tbl>
          </a:graphicData>
        </a:graphic>
      </p:graphicFrame>
    </p:spTree>
    <p:extLst>
      <p:ext uri="{BB962C8B-B14F-4D97-AF65-F5344CB8AC3E}">
        <p14:creationId xmlns:p14="http://schemas.microsoft.com/office/powerpoint/2010/main" val="257581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46242353"/>
              </p:ext>
            </p:extLst>
          </p:nvPr>
        </p:nvGraphicFramePr>
        <p:xfrm>
          <a:off x="0" y="0"/>
          <a:ext cx="12192000" cy="5242560"/>
        </p:xfrm>
        <a:graphic>
          <a:graphicData uri="http://schemas.openxmlformats.org/drawingml/2006/table">
            <a:tbl>
              <a:tblPr firstRow="1" bandRow="1">
                <a:tableStyleId>{5C22544A-7EE6-4342-B048-85BDC9FD1C3A}</a:tableStyleId>
              </a:tblPr>
              <a:tblGrid>
                <a:gridCol w="6160773">
                  <a:extLst>
                    <a:ext uri="{9D8B030D-6E8A-4147-A177-3AD203B41FA5}">
                      <a16:colId xmlns:a16="http://schemas.microsoft.com/office/drawing/2014/main" val="2060557439"/>
                    </a:ext>
                  </a:extLst>
                </a:gridCol>
                <a:gridCol w="6031227">
                  <a:extLst>
                    <a:ext uri="{9D8B030D-6E8A-4147-A177-3AD203B41FA5}">
                      <a16:colId xmlns:a16="http://schemas.microsoft.com/office/drawing/2014/main" val="2909974344"/>
                    </a:ext>
                  </a:extLst>
                </a:gridCol>
              </a:tblGrid>
              <a:tr h="491112">
                <a:tc gridSpan="2">
                  <a:txBody>
                    <a:bodyPr/>
                    <a:lstStyle/>
                    <a:p>
                      <a:pPr algn="just"/>
                      <a:r>
                        <a:rPr lang="en-US" sz="3200" dirty="0">
                          <a:latin typeface="Times New Roman" panose="02020603050405020304" pitchFamily="18" charset="0"/>
                          <a:cs typeface="Times New Roman" panose="02020603050405020304" pitchFamily="18" charset="0"/>
                        </a:rPr>
                        <a:t>Continued----------</a:t>
                      </a:r>
                    </a:p>
                  </a:txBody>
                  <a:tcPr/>
                </a:tc>
                <a:tc hMerge="1">
                  <a:txBody>
                    <a:bodyPr/>
                    <a:lstStyle/>
                    <a:p>
                      <a:pPr algn="just"/>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4947149"/>
                  </a:ext>
                </a:extLst>
              </a:tr>
              <a:tr h="895556">
                <a:tc>
                  <a:txBody>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solidFill>
                            <a:srgbClr val="0000CC"/>
                          </a:solidFill>
                          <a:latin typeface="Times New Roman" panose="02020603050405020304" pitchFamily="18" charset="0"/>
                          <a:cs typeface="Times New Roman" panose="02020603050405020304" pitchFamily="18" charset="0"/>
                        </a:rPr>
                        <a:t>direct current in LED </a:t>
                      </a:r>
                      <a:r>
                        <a:rPr lang="en-US" sz="3200" dirty="0">
                          <a:latin typeface="Times New Roman" panose="02020603050405020304" pitchFamily="18" charset="0"/>
                          <a:cs typeface="Times New Roman" panose="02020603050405020304" pitchFamily="18" charset="0"/>
                        </a:rPr>
                        <a:t>has </a:t>
                      </a:r>
                      <a:r>
                        <a:rPr lang="en-US" sz="3200" b="1" i="1" dirty="0">
                          <a:solidFill>
                            <a:srgbClr val="D60093"/>
                          </a:solidFill>
                          <a:latin typeface="Times New Roman" panose="02020603050405020304" pitchFamily="18" charset="0"/>
                          <a:cs typeface="Times New Roman" panose="02020603050405020304" pitchFamily="18" charset="0"/>
                        </a:rPr>
                        <a:t>no effect on its</a:t>
                      </a:r>
                      <a:r>
                        <a:rPr lang="en-US" sz="3200" b="1" i="1" baseline="0" dirty="0">
                          <a:solidFill>
                            <a:srgbClr val="D60093"/>
                          </a:solidFill>
                          <a:latin typeface="Times New Roman" panose="02020603050405020304" pitchFamily="18" charset="0"/>
                          <a:cs typeface="Times New Roman" panose="02020603050405020304" pitchFamily="18" charset="0"/>
                        </a:rPr>
                        <a:t> lifespan</a:t>
                      </a:r>
                      <a:r>
                        <a:rPr lang="en-US" sz="3200" b="1" i="1" dirty="0">
                          <a:solidFill>
                            <a:srgbClr val="D60093"/>
                          </a:solidFill>
                          <a:latin typeface="Times New Roman" panose="02020603050405020304" pitchFamily="18" charset="0"/>
                          <a:cs typeface="Times New Roman" panose="02020603050405020304" pitchFamily="18" charset="0"/>
                        </a:rPr>
                        <a:t>.</a:t>
                      </a:r>
                    </a:p>
                  </a:txBody>
                  <a:tcPr/>
                </a:tc>
                <a:tc>
                  <a:txBody>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solidFill>
                            <a:srgbClr val="6600CC"/>
                          </a:solidFill>
                          <a:latin typeface="Times New Roman" panose="02020603050405020304" pitchFamily="18" charset="0"/>
                          <a:cs typeface="Times New Roman" panose="02020603050405020304" pitchFamily="18" charset="0"/>
                        </a:rPr>
                        <a:t>direct current reduces the lifespan of LCD </a:t>
                      </a:r>
                    </a:p>
                  </a:txBody>
                  <a:tcPr/>
                </a:tc>
                <a:extLst>
                  <a:ext uri="{0D108BD9-81ED-4DB2-BD59-A6C34878D82A}">
                    <a16:rowId xmlns:a16="http://schemas.microsoft.com/office/drawing/2014/main" val="2631620340"/>
                  </a:ext>
                </a:extLst>
              </a:tr>
              <a:tr h="2108891">
                <a:tc>
                  <a:txBody>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solidFill>
                            <a:srgbClr val="FF0000"/>
                          </a:solidFill>
                          <a:latin typeface="Times New Roman" panose="02020603050405020304" pitchFamily="18" charset="0"/>
                          <a:cs typeface="Times New Roman" panose="02020603050405020304" pitchFamily="18" charset="0"/>
                        </a:rPr>
                        <a:t>contrast ratio of the LED </a:t>
                      </a:r>
                      <a:r>
                        <a:rPr lang="en-US" sz="3200" dirty="0">
                          <a:latin typeface="Times New Roman" panose="02020603050405020304" pitchFamily="18" charset="0"/>
                          <a:cs typeface="Times New Roman" panose="02020603050405020304" pitchFamily="18" charset="0"/>
                        </a:rPr>
                        <a:t>is </a:t>
                      </a:r>
                      <a:r>
                        <a:rPr lang="en-US" sz="3200" b="1" i="1" dirty="0">
                          <a:latin typeface="Times New Roman" panose="02020603050405020304" pitchFamily="18" charset="0"/>
                          <a:cs typeface="Times New Roman" panose="02020603050405020304" pitchFamily="18" charset="0"/>
                        </a:rPr>
                        <a:t>less</a:t>
                      </a:r>
                      <a:r>
                        <a:rPr lang="en-US" sz="3200" dirty="0">
                          <a:latin typeface="Times New Roman" panose="02020603050405020304" pitchFamily="18" charset="0"/>
                          <a:cs typeface="Times New Roman" panose="02020603050405020304" pitchFamily="18" charset="0"/>
                        </a:rPr>
                        <a:t> as compared to the </a:t>
                      </a:r>
                      <a:r>
                        <a:rPr lang="en-US" sz="3200" b="1" i="1" u="none" dirty="0">
                          <a:latin typeface="Times New Roman" panose="02020603050405020304" pitchFamily="18" charset="0"/>
                          <a:cs typeface="Times New Roman" panose="02020603050405020304" pitchFamily="18" charset="0"/>
                        </a:rPr>
                        <a:t>LCD</a:t>
                      </a:r>
                      <a:r>
                        <a:rPr lang="en-US" sz="3200" dirty="0">
                          <a:latin typeface="Times New Roman" panose="02020603050405020304" pitchFamily="18" charset="0"/>
                          <a:cs typeface="Times New Roman" panose="02020603050405020304" pitchFamily="18" charset="0"/>
                        </a:rPr>
                        <a:t>. The </a:t>
                      </a:r>
                      <a:r>
                        <a:rPr lang="en-US" sz="3200" b="1" i="1" dirty="0">
                          <a:solidFill>
                            <a:srgbClr val="0000CC"/>
                          </a:solidFill>
                          <a:latin typeface="Times New Roman" panose="02020603050405020304" pitchFamily="18" charset="0"/>
                          <a:cs typeface="Times New Roman" panose="02020603050405020304" pitchFamily="18" charset="0"/>
                        </a:rPr>
                        <a:t>contrast ratio is the ratio</a:t>
                      </a:r>
                      <a:r>
                        <a:rPr lang="en-US" sz="3200" dirty="0">
                          <a:latin typeface="Times New Roman" panose="02020603050405020304" pitchFamily="18" charset="0"/>
                          <a:cs typeface="Times New Roman" panose="02020603050405020304" pitchFamily="18" charset="0"/>
                        </a:rPr>
                        <a:t> of the </a:t>
                      </a:r>
                      <a:r>
                        <a:rPr lang="en-US" sz="3200" b="1" i="1" dirty="0">
                          <a:latin typeface="Times New Roman" panose="02020603050405020304" pitchFamily="18" charset="0"/>
                          <a:cs typeface="Times New Roman" panose="02020603050405020304" pitchFamily="18" charset="0"/>
                        </a:rPr>
                        <a:t>luminance</a:t>
                      </a:r>
                      <a:r>
                        <a:rPr lang="en-US" sz="3200" dirty="0">
                          <a:latin typeface="Times New Roman" panose="02020603050405020304" pitchFamily="18" charset="0"/>
                          <a:cs typeface="Times New Roman" panose="02020603050405020304" pitchFamily="18" charset="0"/>
                        </a:rPr>
                        <a:t> of the </a:t>
                      </a:r>
                      <a:r>
                        <a:rPr lang="en-US" sz="3200" b="1" i="1" dirty="0">
                          <a:solidFill>
                            <a:srgbClr val="660033"/>
                          </a:solidFill>
                          <a:latin typeface="Times New Roman" panose="02020603050405020304" pitchFamily="18" charset="0"/>
                          <a:cs typeface="Times New Roman" panose="02020603050405020304" pitchFamily="18" charset="0"/>
                        </a:rPr>
                        <a:t>visible</a:t>
                      </a:r>
                      <a:r>
                        <a:rPr lang="en-US" sz="3200" dirty="0">
                          <a:latin typeface="Times New Roman" panose="02020603050405020304" pitchFamily="18" charset="0"/>
                          <a:cs typeface="Times New Roman" panose="02020603050405020304" pitchFamily="18" charset="0"/>
                        </a:rPr>
                        <a:t> and </a:t>
                      </a:r>
                      <a:r>
                        <a:rPr lang="en-US" sz="3200" b="1" i="1" dirty="0">
                          <a:solidFill>
                            <a:srgbClr val="660033"/>
                          </a:solidFill>
                          <a:latin typeface="Times New Roman" panose="02020603050405020304" pitchFamily="18" charset="0"/>
                          <a:cs typeface="Times New Roman" panose="02020603050405020304" pitchFamily="18" charset="0"/>
                        </a:rPr>
                        <a:t>darker light </a:t>
                      </a:r>
                      <a:r>
                        <a:rPr lang="en-US" sz="3200" dirty="0">
                          <a:latin typeface="Times New Roman" panose="02020603050405020304" pitchFamily="18" charset="0"/>
                          <a:cs typeface="Times New Roman" panose="02020603050405020304" pitchFamily="18" charset="0"/>
                        </a:rPr>
                        <a:t>of the screen.</a:t>
                      </a:r>
                    </a:p>
                  </a:txBody>
                  <a:tcPr/>
                </a:tc>
                <a:tc>
                  <a:txBody>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dirty="0">
                          <a:latin typeface="Times New Roman" panose="02020603050405020304" pitchFamily="18" charset="0"/>
                          <a:cs typeface="Times New Roman" panose="02020603050405020304" pitchFamily="18" charset="0"/>
                        </a:rPr>
                        <a:t>The </a:t>
                      </a:r>
                      <a:r>
                        <a:rPr lang="en-US" sz="3200" b="1" i="1" dirty="0">
                          <a:solidFill>
                            <a:srgbClr val="660066"/>
                          </a:solidFill>
                          <a:latin typeface="Times New Roman" panose="02020603050405020304" pitchFamily="18" charset="0"/>
                          <a:cs typeface="Times New Roman" panose="02020603050405020304" pitchFamily="18" charset="0"/>
                        </a:rPr>
                        <a:t>contrast ratio of the LCD is high </a:t>
                      </a:r>
                      <a:r>
                        <a:rPr lang="en-US" sz="3200" dirty="0">
                          <a:latin typeface="Times New Roman" panose="02020603050405020304" pitchFamily="18" charset="0"/>
                          <a:cs typeface="Times New Roman" panose="02020603050405020304" pitchFamily="18" charset="0"/>
                        </a:rPr>
                        <a:t>as compared to the </a:t>
                      </a:r>
                      <a:r>
                        <a:rPr lang="en-US" sz="3200" b="1" i="1" dirty="0">
                          <a:latin typeface="Times New Roman" panose="02020603050405020304" pitchFamily="18" charset="0"/>
                          <a:cs typeface="Times New Roman" panose="02020603050405020304" pitchFamily="18" charset="0"/>
                        </a:rPr>
                        <a:t>LED</a:t>
                      </a:r>
                      <a:r>
                        <a:rPr lang="en-US" sz="3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538916288"/>
                  </a:ext>
                </a:extLst>
              </a:tr>
              <a:tr h="895556">
                <a:tc>
                  <a:txBody>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solidFill>
                            <a:srgbClr val="D60093"/>
                          </a:solidFill>
                          <a:latin typeface="Times New Roman" panose="02020603050405020304" pitchFamily="18" charset="0"/>
                          <a:cs typeface="Times New Roman" panose="02020603050405020304" pitchFamily="18" charset="0"/>
                        </a:rPr>
                        <a:t>LED does not use mercury.</a:t>
                      </a:r>
                    </a:p>
                  </a:txBody>
                  <a:tcPr/>
                </a:tc>
                <a:tc>
                  <a:txBody>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solidFill>
                            <a:srgbClr val="6600CC"/>
                          </a:solidFill>
                          <a:latin typeface="Times New Roman" panose="02020603050405020304" pitchFamily="18" charset="0"/>
                          <a:cs typeface="Times New Roman" panose="02020603050405020304" pitchFamily="18" charset="0"/>
                        </a:rPr>
                        <a:t>LCD uses mercury </a:t>
                      </a:r>
                      <a:r>
                        <a:rPr lang="en-US" sz="3200" dirty="0">
                          <a:latin typeface="Times New Roman" panose="02020603050405020304" pitchFamily="18" charset="0"/>
                          <a:cs typeface="Times New Roman" panose="02020603050405020304" pitchFamily="18" charset="0"/>
                        </a:rPr>
                        <a:t>which </a:t>
                      </a:r>
                      <a:r>
                        <a:rPr lang="en-US" sz="3200" b="1" i="1" dirty="0">
                          <a:latin typeface="Times New Roman" panose="02020603050405020304" pitchFamily="18" charset="0"/>
                          <a:cs typeface="Times New Roman" panose="02020603050405020304" pitchFamily="18" charset="0"/>
                        </a:rPr>
                        <a:t>pollutes the environments</a:t>
                      </a:r>
                    </a:p>
                  </a:txBody>
                  <a:tcPr/>
                </a:tc>
                <a:extLst>
                  <a:ext uri="{0D108BD9-81ED-4DB2-BD59-A6C34878D82A}">
                    <a16:rowId xmlns:a16="http://schemas.microsoft.com/office/drawing/2014/main" val="1695854622"/>
                  </a:ext>
                </a:extLst>
              </a:tr>
            </a:tbl>
          </a:graphicData>
        </a:graphic>
      </p:graphicFrame>
      <p:sp>
        <p:nvSpPr>
          <p:cNvPr id="5" name="TextBox 4"/>
          <p:cNvSpPr txBox="1"/>
          <p:nvPr/>
        </p:nvSpPr>
        <p:spPr>
          <a:xfrm>
            <a:off x="0" y="5517335"/>
            <a:ext cx="12010030" cy="954107"/>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i="1" u="sng" dirty="0">
                <a:latin typeface="Times New Roman" panose="02020603050405020304" pitchFamily="18" charset="0"/>
                <a:cs typeface="Times New Roman" panose="02020603050405020304" pitchFamily="18" charset="0"/>
              </a:rPr>
              <a:t>Note</a:t>
            </a:r>
            <a:r>
              <a:rPr lang="en-US" sz="2800" dirty="0">
                <a:latin typeface="Times New Roman" panose="02020603050405020304" pitchFamily="18" charset="0"/>
                <a:cs typeface="Times New Roman" panose="02020603050405020304" pitchFamily="18" charset="0"/>
              </a:rPr>
              <a:t>: The LED and LCD both are the modern technologies. But LED has more advantages than LCD and hence it is mostly used for making the displays.</a:t>
            </a:r>
          </a:p>
        </p:txBody>
      </p:sp>
    </p:spTree>
    <p:extLst>
      <p:ext uri="{BB962C8B-B14F-4D97-AF65-F5344CB8AC3E}">
        <p14:creationId xmlns:p14="http://schemas.microsoft.com/office/powerpoint/2010/main" val="233018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6239"/>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Factors that determines the Quality of the Monitor </a:t>
            </a:r>
          </a:p>
        </p:txBody>
      </p:sp>
      <p:sp>
        <p:nvSpPr>
          <p:cNvPr id="3" name="Content Placeholder 2"/>
          <p:cNvSpPr>
            <a:spLocks noGrp="1"/>
          </p:cNvSpPr>
          <p:nvPr>
            <p:ph idx="1"/>
          </p:nvPr>
        </p:nvSpPr>
        <p:spPr>
          <a:xfrm>
            <a:off x="137160" y="396240"/>
            <a:ext cx="11871960" cy="6461760"/>
          </a:xfrm>
        </p:spPr>
        <p:txBody>
          <a:bodyPr>
            <a:noAutofit/>
          </a:bodyPr>
          <a:lstStyle/>
          <a:p>
            <a:pPr marL="514350" indent="-514350" algn="just">
              <a:lnSpc>
                <a:spcPct val="100000"/>
              </a:lnSpc>
              <a:spcBef>
                <a:spcPts val="0"/>
              </a:spcBef>
              <a:buAutoNum type="alphaLcParenR"/>
            </a:pPr>
            <a:r>
              <a:rPr lang="en-US" sz="3200" b="1" i="1" dirty="0">
                <a:solidFill>
                  <a:srgbClr val="0000FF"/>
                </a:solidFill>
                <a:latin typeface="Times New Roman" pitchFamily="18" charset="0"/>
                <a:cs typeface="Times New Roman" pitchFamily="18" charset="0"/>
              </a:rPr>
              <a:t>Size</a:t>
            </a:r>
          </a:p>
          <a:p>
            <a:pPr algn="just">
              <a:lnSpc>
                <a:spcPct val="100000"/>
              </a:lnSpc>
              <a:spcBef>
                <a:spcPts val="0"/>
              </a:spcBef>
              <a:buFont typeface="Wingdings" pitchFamily="2" charset="2"/>
              <a:buChar char="§"/>
            </a:pPr>
            <a:r>
              <a:rPr lang="en-US" sz="3200" dirty="0">
                <a:latin typeface="Times New Roman" pitchFamily="18" charset="0"/>
                <a:cs typeface="Times New Roman" pitchFamily="18" charset="0"/>
              </a:rPr>
              <a:t>The </a:t>
            </a:r>
            <a:r>
              <a:rPr lang="en-US" sz="3200" b="1" i="1" dirty="0">
                <a:solidFill>
                  <a:srgbClr val="D60093"/>
                </a:solidFill>
                <a:latin typeface="Times New Roman" pitchFamily="18" charset="0"/>
                <a:cs typeface="Times New Roman" pitchFamily="18" charset="0"/>
              </a:rPr>
              <a:t>size of a monitor is measured </a:t>
            </a:r>
            <a:r>
              <a:rPr lang="en-US" sz="3200" b="1" i="1" dirty="0">
                <a:solidFill>
                  <a:srgbClr val="6600CC"/>
                </a:solidFill>
                <a:latin typeface="Times New Roman" pitchFamily="18" charset="0"/>
                <a:cs typeface="Times New Roman" pitchFamily="18" charset="0"/>
              </a:rPr>
              <a:t>diagonally across the screen</a:t>
            </a:r>
            <a:r>
              <a:rPr lang="en-US" sz="3200" b="1" i="1" dirty="0">
                <a:solidFill>
                  <a:srgbClr val="D60093"/>
                </a:solidFill>
                <a:latin typeface="Times New Roman" pitchFamily="18" charset="0"/>
                <a:cs typeface="Times New Roman" pitchFamily="18" charset="0"/>
              </a:rPr>
              <a:t>, just like TV</a:t>
            </a:r>
            <a:r>
              <a:rPr lang="en-US" sz="3200" dirty="0">
                <a:latin typeface="Times New Roman" pitchFamily="18" charset="0"/>
                <a:cs typeface="Times New Roman" pitchFamily="18" charset="0"/>
              </a:rPr>
              <a:t>s. </a:t>
            </a:r>
          </a:p>
          <a:p>
            <a:pPr algn="just">
              <a:lnSpc>
                <a:spcPct val="100000"/>
              </a:lnSpc>
              <a:spcBef>
                <a:spcPts val="0"/>
              </a:spcBef>
              <a:buFont typeface="Wingdings" pitchFamily="2" charset="2"/>
              <a:buChar char="§"/>
            </a:pPr>
            <a:r>
              <a:rPr lang="en-US" sz="3200" b="1" i="1" dirty="0">
                <a:latin typeface="Times New Roman" pitchFamily="18" charset="0"/>
                <a:cs typeface="Times New Roman" pitchFamily="18" charset="0"/>
              </a:rPr>
              <a:t>Common monitor sizes are 15, 17, 19, and 21 inches.</a:t>
            </a:r>
          </a:p>
          <a:p>
            <a:pPr algn="just">
              <a:lnSpc>
                <a:spcPct val="100000"/>
              </a:lnSpc>
              <a:spcBef>
                <a:spcPts val="0"/>
              </a:spcBef>
              <a:buFont typeface="Wingdings" pitchFamily="2" charset="2"/>
              <a:buChar char="§"/>
            </a:pPr>
            <a:r>
              <a:rPr lang="en-US" sz="3200" dirty="0">
                <a:latin typeface="Times New Roman" pitchFamily="18" charset="0"/>
                <a:cs typeface="Times New Roman" pitchFamily="18" charset="0"/>
              </a:rPr>
              <a:t>The </a:t>
            </a:r>
            <a:r>
              <a:rPr lang="en-US" sz="3200" b="1" i="1" dirty="0">
                <a:solidFill>
                  <a:srgbClr val="006600"/>
                </a:solidFill>
                <a:latin typeface="Times New Roman" pitchFamily="18" charset="0"/>
                <a:cs typeface="Times New Roman" pitchFamily="18" charset="0"/>
              </a:rPr>
              <a:t>most popular monitor size is currently 17 inches. </a:t>
            </a:r>
          </a:p>
          <a:p>
            <a:pPr marL="0" indent="0" algn="just">
              <a:lnSpc>
                <a:spcPct val="100000"/>
              </a:lnSpc>
              <a:spcBef>
                <a:spcPts val="0"/>
              </a:spcBef>
              <a:buNone/>
            </a:pPr>
            <a:r>
              <a:rPr lang="en-US" sz="3200" b="1" i="1" dirty="0">
                <a:solidFill>
                  <a:srgbClr val="0000FF"/>
                </a:solidFill>
                <a:latin typeface="Times New Roman" pitchFamily="18" charset="0"/>
                <a:cs typeface="Times New Roman" pitchFamily="18" charset="0"/>
              </a:rPr>
              <a:t>b) Resolution</a:t>
            </a:r>
          </a:p>
          <a:p>
            <a:pPr algn="just">
              <a:lnSpc>
                <a:spcPct val="100000"/>
              </a:lnSpc>
              <a:spcBef>
                <a:spcPts val="0"/>
              </a:spcBef>
              <a:buFont typeface="Wingdings" pitchFamily="2" charset="2"/>
              <a:buChar char="§"/>
            </a:pPr>
            <a:r>
              <a:rPr lang="en-US" sz="3200" b="1" i="1" dirty="0">
                <a:solidFill>
                  <a:srgbClr val="006600"/>
                </a:solidFill>
                <a:latin typeface="Times New Roman" pitchFamily="18" charset="0"/>
                <a:cs typeface="Times New Roman" pitchFamily="18" charset="0"/>
              </a:rPr>
              <a:t>Every image </a:t>
            </a:r>
            <a:r>
              <a:rPr lang="en-US" sz="3200" dirty="0">
                <a:latin typeface="Times New Roman" pitchFamily="18" charset="0"/>
                <a:cs typeface="Times New Roman" pitchFamily="18" charset="0"/>
              </a:rPr>
              <a:t>on the screen is composed of </a:t>
            </a:r>
            <a:r>
              <a:rPr lang="en-US" sz="3200" b="1" i="1" dirty="0">
                <a:solidFill>
                  <a:srgbClr val="6600CC"/>
                </a:solidFill>
                <a:latin typeface="Times New Roman" pitchFamily="18" charset="0"/>
                <a:cs typeface="Times New Roman" pitchFamily="18" charset="0"/>
              </a:rPr>
              <a:t>tiny dots(single points).</a:t>
            </a:r>
          </a:p>
          <a:p>
            <a:pPr algn="just">
              <a:lnSpc>
                <a:spcPct val="100000"/>
              </a:lnSpc>
              <a:spcBef>
                <a:spcPts val="0"/>
              </a:spcBef>
              <a:buFont typeface="Wingdings" pitchFamily="2" charset="2"/>
              <a:buChar char="§"/>
            </a:pPr>
            <a:r>
              <a:rPr lang="en-US" sz="3200" dirty="0">
                <a:latin typeface="Times New Roman" pitchFamily="18" charset="0"/>
                <a:cs typeface="Times New Roman" pitchFamily="18" charset="0"/>
              </a:rPr>
              <a:t>These</a:t>
            </a:r>
            <a:r>
              <a:rPr lang="en-US" sz="3200" b="1" i="1" dirty="0">
                <a:solidFill>
                  <a:srgbClr val="D60093"/>
                </a:solidFill>
                <a:latin typeface="Times New Roman" pitchFamily="18" charset="0"/>
                <a:cs typeface="Times New Roman" pitchFamily="18" charset="0"/>
              </a:rPr>
              <a:t> points </a:t>
            </a:r>
            <a:r>
              <a:rPr lang="en-US" sz="3200" dirty="0">
                <a:latin typeface="Times New Roman" pitchFamily="18" charset="0"/>
                <a:cs typeface="Times New Roman" pitchFamily="18" charset="0"/>
              </a:rPr>
              <a:t>are called </a:t>
            </a:r>
            <a:r>
              <a:rPr lang="en-US" sz="3200" b="1" i="1" dirty="0">
                <a:solidFill>
                  <a:srgbClr val="D60093"/>
                </a:solidFill>
                <a:latin typeface="Times New Roman" pitchFamily="18" charset="0"/>
                <a:cs typeface="Times New Roman" pitchFamily="18" charset="0"/>
              </a:rPr>
              <a:t>pixels(short for picture elements).</a:t>
            </a:r>
          </a:p>
          <a:p>
            <a:pPr algn="just">
              <a:lnSpc>
                <a:spcPct val="100000"/>
              </a:lnSpc>
              <a:spcBef>
                <a:spcPts val="0"/>
              </a:spcBef>
              <a:buFont typeface="Wingdings" pitchFamily="2" charset="2"/>
              <a:buChar char="§"/>
            </a:pPr>
            <a:r>
              <a:rPr lang="en-US" sz="3200" dirty="0">
                <a:latin typeface="Times New Roman" pitchFamily="18" charset="0"/>
                <a:cs typeface="Times New Roman" pitchFamily="18" charset="0"/>
              </a:rPr>
              <a:t>So, the </a:t>
            </a:r>
            <a:r>
              <a:rPr lang="en-US" sz="3200" b="1" i="1" dirty="0">
                <a:latin typeface="Times New Roman" pitchFamily="18" charset="0"/>
                <a:cs typeface="Times New Roman" pitchFamily="18" charset="0"/>
              </a:rPr>
              <a:t>screen </a:t>
            </a:r>
            <a:r>
              <a:rPr lang="en-US" sz="3200" dirty="0">
                <a:latin typeface="Times New Roman" pitchFamily="18" charset="0"/>
                <a:cs typeface="Times New Roman" pitchFamily="18" charset="0"/>
              </a:rPr>
              <a:t>is divided in to </a:t>
            </a:r>
            <a:r>
              <a:rPr lang="en-US" sz="3200" b="1" i="1" dirty="0">
                <a:latin typeface="Times New Roman" pitchFamily="18" charset="0"/>
                <a:cs typeface="Times New Roman" pitchFamily="18" charset="0"/>
              </a:rPr>
              <a:t>thousands(millions) </a:t>
            </a:r>
            <a:r>
              <a:rPr lang="en-US" sz="3200" dirty="0">
                <a:latin typeface="Times New Roman" pitchFamily="18" charset="0"/>
                <a:cs typeface="Times New Roman" pitchFamily="18" charset="0"/>
              </a:rPr>
              <a:t>of</a:t>
            </a:r>
            <a:r>
              <a:rPr lang="en-US" sz="3200" b="1" i="1" dirty="0">
                <a:latin typeface="Times New Roman" pitchFamily="18" charset="0"/>
                <a:cs typeface="Times New Roman" pitchFamily="18" charset="0"/>
              </a:rPr>
              <a:t> pixels </a:t>
            </a:r>
            <a:r>
              <a:rPr lang="en-US" sz="3200" dirty="0">
                <a:latin typeface="Times New Roman" pitchFamily="18" charset="0"/>
                <a:cs typeface="Times New Roman" pitchFamily="18" charset="0"/>
              </a:rPr>
              <a:t>which are arranged in</a:t>
            </a:r>
            <a:r>
              <a:rPr lang="en-US" sz="3200" b="1" i="1" dirty="0">
                <a:latin typeface="Times New Roman" pitchFamily="18" charset="0"/>
                <a:cs typeface="Times New Roman" pitchFamily="18" charset="0"/>
              </a:rPr>
              <a:t> rows </a:t>
            </a:r>
            <a:r>
              <a:rPr lang="en-US" sz="3200" dirty="0">
                <a:latin typeface="Times New Roman" pitchFamily="18" charset="0"/>
                <a:cs typeface="Times New Roman" pitchFamily="18" charset="0"/>
              </a:rPr>
              <a:t>and</a:t>
            </a:r>
            <a:r>
              <a:rPr lang="en-US" sz="3200" b="1" i="1" dirty="0">
                <a:latin typeface="Times New Roman" pitchFamily="18" charset="0"/>
                <a:cs typeface="Times New Roman" pitchFamily="18" charset="0"/>
              </a:rPr>
              <a:t> columns</a:t>
            </a:r>
            <a:r>
              <a:rPr lang="en-US" sz="3200" dirty="0">
                <a:latin typeface="Times New Roman" pitchFamily="18" charset="0"/>
                <a:cs typeface="Times New Roman" pitchFamily="18" charset="0"/>
              </a:rPr>
              <a:t>.</a:t>
            </a:r>
          </a:p>
          <a:p>
            <a:pPr algn="just">
              <a:lnSpc>
                <a:spcPct val="110000"/>
              </a:lnSpc>
              <a:spcBef>
                <a:spcPts val="0"/>
              </a:spcBef>
              <a:buFont typeface="Wingdings" pitchFamily="2" charset="2"/>
              <a:buChar char="Ø"/>
            </a:pPr>
            <a:r>
              <a:rPr lang="en-US" sz="3200" b="1" i="1" dirty="0">
                <a:solidFill>
                  <a:srgbClr val="D60093"/>
                </a:solidFill>
                <a:latin typeface="Times New Roman" pitchFamily="18" charset="0"/>
                <a:cs typeface="Times New Roman" pitchFamily="18" charset="0"/>
              </a:rPr>
              <a:t>Resolution </a:t>
            </a:r>
            <a:r>
              <a:rPr lang="en-US" sz="3200" b="1" i="1" dirty="0">
                <a:solidFill>
                  <a:srgbClr val="0000FF"/>
                </a:solidFill>
                <a:latin typeface="Times New Roman" pitchFamily="18" charset="0"/>
                <a:cs typeface="Times New Roman" pitchFamily="18" charset="0"/>
              </a:rPr>
              <a:t>refers to the number of pixels that can be displayed on the monitor screen</a:t>
            </a:r>
            <a:r>
              <a:rPr lang="en-US" sz="3200" dirty="0">
                <a:latin typeface="Times New Roman" pitchFamily="18" charset="0"/>
                <a:cs typeface="Times New Roman" pitchFamily="18" charset="0"/>
              </a:rPr>
              <a:t>.</a:t>
            </a:r>
          </a:p>
          <a:p>
            <a:pPr marL="0" indent="0" algn="just">
              <a:lnSpc>
                <a:spcPct val="100000"/>
              </a:lnSpc>
              <a:spcBef>
                <a:spcPts val="0"/>
              </a:spcBef>
              <a:buNone/>
            </a:pPr>
            <a:endParaRPr lang="en-US" sz="3200" dirty="0">
              <a:latin typeface="Times New Roman" pitchFamily="18" charset="0"/>
              <a:cs typeface="Times New Roman" pitchFamily="18" charset="0"/>
            </a:endParaRPr>
          </a:p>
          <a:p>
            <a:pPr marL="0" indent="0" algn="just">
              <a:lnSpc>
                <a:spcPct val="100000"/>
              </a:lnSpc>
              <a:spcBef>
                <a:spcPts val="0"/>
              </a:spcBef>
              <a:buNone/>
            </a:pPr>
            <a:endParaRPr lang="en-US" sz="3200" b="1" i="1" dirty="0">
              <a:solidFill>
                <a:srgbClr val="006600"/>
              </a:solidFill>
              <a:latin typeface="Times New Roman" pitchFamily="18" charset="0"/>
              <a:cs typeface="Times New Roman" pitchFamily="18" charset="0"/>
            </a:endParaRPr>
          </a:p>
          <a:p>
            <a:pPr>
              <a:lnSpc>
                <a:spcPct val="100000"/>
              </a:lnSpc>
            </a:pPr>
            <a:endParaRPr lang="en-US" sz="3200" dirty="0"/>
          </a:p>
        </p:txBody>
      </p:sp>
    </p:spTree>
    <p:extLst>
      <p:ext uri="{BB962C8B-B14F-4D97-AF65-F5344CB8AC3E}">
        <p14:creationId xmlns:p14="http://schemas.microsoft.com/office/powerpoint/2010/main" val="2050683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5"/>
          <p:cNvSpPr>
            <a:spLocks noGrp="1"/>
          </p:cNvSpPr>
          <p:nvPr>
            <p:ph type="sldNum" sz="quarter" idx="12"/>
          </p:nvPr>
        </p:nvSpPr>
        <p:spPr/>
        <p:txBody>
          <a:bodyPr/>
          <a:lstStyle/>
          <a:p>
            <a:pPr>
              <a:defRPr/>
            </a:pPr>
            <a:fld id="{23DA05DD-FCF0-47EE-AA33-2115936F447A}" type="slidenum">
              <a:rPr lang="en-US" smtClean="0"/>
              <a:pPr>
                <a:defRPr/>
              </a:pPr>
              <a:t>28</a:t>
            </a:fld>
            <a:endParaRPr lang="en-US"/>
          </a:p>
        </p:txBody>
      </p:sp>
      <p:sp>
        <p:nvSpPr>
          <p:cNvPr id="192516" name="Rectangle 3"/>
          <p:cNvSpPr>
            <a:spLocks noGrp="1" noChangeArrowheads="1"/>
          </p:cNvSpPr>
          <p:nvPr>
            <p:ph type="body" idx="1"/>
          </p:nvPr>
        </p:nvSpPr>
        <p:spPr>
          <a:xfrm>
            <a:off x="0" y="0"/>
            <a:ext cx="12192000" cy="6858000"/>
          </a:xfrm>
        </p:spPr>
        <p:txBody>
          <a:bodyPr>
            <a:noAutofit/>
          </a:bodyPr>
          <a:lstStyle/>
          <a:p>
            <a:pPr algn="just">
              <a:lnSpc>
                <a:spcPct val="100000"/>
              </a:lnSpc>
              <a:spcBef>
                <a:spcPts val="0"/>
              </a:spcBef>
              <a:buFont typeface="Wingdings" pitchFamily="2" charset="2"/>
              <a:buChar char="Ø"/>
            </a:pPr>
            <a:r>
              <a:rPr lang="en-US" sz="3200" b="1" i="1" dirty="0">
                <a:latin typeface="Times New Roman" pitchFamily="18" charset="0"/>
                <a:cs typeface="Times New Roman" pitchFamily="18" charset="0"/>
              </a:rPr>
              <a:t>Resolution is always be written as:</a:t>
            </a:r>
          </a:p>
          <a:p>
            <a:pPr marL="0" indent="0" algn="just">
              <a:lnSpc>
                <a:spcPct val="100000"/>
              </a:lnSpc>
              <a:spcBef>
                <a:spcPts val="0"/>
              </a:spcBef>
              <a:buNone/>
            </a:pPr>
            <a:r>
              <a:rPr lang="en-US" sz="3200" dirty="0">
                <a:latin typeface="Times New Roman" pitchFamily="18" charset="0"/>
                <a:cs typeface="Times New Roman" pitchFamily="18" charset="0"/>
              </a:rPr>
              <a:t>	</a:t>
            </a:r>
            <a:r>
              <a:rPr lang="en-US" sz="3200" b="1" i="1" dirty="0">
                <a:solidFill>
                  <a:srgbClr val="006600"/>
                </a:solidFill>
                <a:latin typeface="Times New Roman" pitchFamily="18" charset="0"/>
                <a:cs typeface="Times New Roman" pitchFamily="18" charset="0"/>
              </a:rPr>
              <a:t>Number of pixels horizontally x Number of pixels vertically</a:t>
            </a:r>
          </a:p>
          <a:p>
            <a:pPr algn="just">
              <a:lnSpc>
                <a:spcPct val="100000"/>
              </a:lnSpc>
              <a:spcBef>
                <a:spcPts val="0"/>
              </a:spcBef>
              <a:buFont typeface="Wingdings" pitchFamily="2" charset="2"/>
              <a:buChar char="Ø"/>
            </a:pPr>
            <a:r>
              <a:rPr lang="en-US" sz="3200" b="1" i="1" dirty="0">
                <a:solidFill>
                  <a:srgbClr val="0000FF"/>
                </a:solidFill>
                <a:latin typeface="Times New Roman" pitchFamily="18" charset="0"/>
                <a:cs typeface="Times New Roman" pitchFamily="18" charset="0"/>
              </a:rPr>
              <a:t>Example: Resolution=600 x 800:</a:t>
            </a:r>
            <a:r>
              <a:rPr lang="en-US" sz="3200" dirty="0">
                <a:latin typeface="Times New Roman" pitchFamily="18" charset="0"/>
                <a:cs typeface="Times New Roman" pitchFamily="18" charset="0"/>
              </a:rPr>
              <a:t> </a:t>
            </a:r>
          </a:p>
          <a:p>
            <a:pPr algn="just">
              <a:lnSpc>
                <a:spcPct val="100000"/>
              </a:lnSpc>
              <a:spcBef>
                <a:spcPts val="0"/>
              </a:spcBef>
              <a:buFont typeface="Wingdings" pitchFamily="2" charset="2"/>
              <a:buChar char="§"/>
            </a:pPr>
            <a:r>
              <a:rPr lang="en-US" sz="3200" dirty="0">
                <a:latin typeface="Times New Roman" pitchFamily="18" charset="0"/>
                <a:cs typeface="Times New Roman" pitchFamily="18" charset="0"/>
              </a:rPr>
              <a:t>Meaning there are </a:t>
            </a:r>
            <a:r>
              <a:rPr lang="en-US" sz="3200" b="1" i="1" dirty="0">
                <a:solidFill>
                  <a:srgbClr val="D60093"/>
                </a:solidFill>
                <a:latin typeface="Times New Roman" pitchFamily="18" charset="0"/>
                <a:cs typeface="Times New Roman" pitchFamily="18" charset="0"/>
              </a:rPr>
              <a:t>600 pixels horizontally and 800 pixels vertically and a total of 480,000 pixels</a:t>
            </a:r>
            <a:r>
              <a:rPr lang="en-US" sz="3200" dirty="0">
                <a:latin typeface="Times New Roman" pitchFamily="18" charset="0"/>
                <a:cs typeface="Times New Roman" pitchFamily="18" charset="0"/>
              </a:rPr>
              <a:t>.</a:t>
            </a:r>
          </a:p>
          <a:p>
            <a:pPr algn="just">
              <a:lnSpc>
                <a:spcPct val="100000"/>
              </a:lnSpc>
              <a:spcBef>
                <a:spcPts val="0"/>
              </a:spcBef>
              <a:buFont typeface="Wingdings" pitchFamily="2" charset="2"/>
              <a:buChar char="Ø"/>
            </a:pPr>
            <a:r>
              <a:rPr lang="en-US" sz="3200" dirty="0">
                <a:latin typeface="Times New Roman" pitchFamily="18" charset="0"/>
                <a:cs typeface="Times New Roman" pitchFamily="18" charset="0"/>
              </a:rPr>
              <a:t>As the </a:t>
            </a:r>
            <a:r>
              <a:rPr lang="en-US" sz="3200" b="1" i="1" dirty="0">
                <a:solidFill>
                  <a:srgbClr val="0000FF"/>
                </a:solidFill>
                <a:latin typeface="Times New Roman" pitchFamily="18" charset="0"/>
                <a:cs typeface="Times New Roman" pitchFamily="18" charset="0"/>
              </a:rPr>
              <a:t>resolution increases, the quality of the display increases </a:t>
            </a:r>
            <a:r>
              <a:rPr lang="en-US" sz="3200" dirty="0">
                <a:latin typeface="Times New Roman" pitchFamily="18" charset="0"/>
                <a:cs typeface="Times New Roman" pitchFamily="18" charset="0"/>
              </a:rPr>
              <a:t>and the </a:t>
            </a:r>
            <a:r>
              <a:rPr lang="en-US" sz="3200" b="1" i="1" dirty="0">
                <a:solidFill>
                  <a:srgbClr val="006600"/>
                </a:solidFill>
                <a:latin typeface="Times New Roman" pitchFamily="18" charset="0"/>
                <a:cs typeface="Times New Roman" pitchFamily="18" charset="0"/>
              </a:rPr>
              <a:t>image </a:t>
            </a:r>
            <a:r>
              <a:rPr lang="en-US" sz="3200" dirty="0">
                <a:latin typeface="Times New Roman" pitchFamily="18" charset="0"/>
                <a:cs typeface="Times New Roman" pitchFamily="18" charset="0"/>
              </a:rPr>
              <a:t>will be </a:t>
            </a:r>
            <a:r>
              <a:rPr lang="en-US" sz="3200" b="1" i="1" dirty="0">
                <a:solidFill>
                  <a:srgbClr val="FF0000"/>
                </a:solidFill>
                <a:latin typeface="Times New Roman" pitchFamily="18" charset="0"/>
                <a:cs typeface="Times New Roman" pitchFamily="18" charset="0"/>
              </a:rPr>
              <a:t>sharper</a:t>
            </a:r>
            <a:r>
              <a:rPr lang="en-US" sz="3200" b="1" i="1" dirty="0">
                <a:solidFill>
                  <a:srgbClr val="006600"/>
                </a:solidFill>
                <a:latin typeface="Times New Roman" pitchFamily="18" charset="0"/>
                <a:cs typeface="Times New Roman" pitchFamily="18" charset="0"/>
              </a:rPr>
              <a:t> </a:t>
            </a:r>
            <a:r>
              <a:rPr lang="en-US" sz="3200" dirty="0">
                <a:latin typeface="Times New Roman" pitchFamily="18" charset="0"/>
                <a:cs typeface="Times New Roman" pitchFamily="18" charset="0"/>
              </a:rPr>
              <a:t>and we can </a:t>
            </a:r>
            <a:r>
              <a:rPr lang="en-US" sz="3200" b="1" i="1" dirty="0">
                <a:solidFill>
                  <a:srgbClr val="FF0000"/>
                </a:solidFill>
                <a:latin typeface="Times New Roman" pitchFamily="18" charset="0"/>
                <a:cs typeface="Times New Roman" pitchFamily="18" charset="0"/>
              </a:rPr>
              <a:t>see more details of pictur</a:t>
            </a:r>
            <a:r>
              <a:rPr lang="en-US" sz="3200" dirty="0">
                <a:solidFill>
                  <a:srgbClr val="FF0000"/>
                </a:solidFill>
                <a:latin typeface="Times New Roman" pitchFamily="18" charset="0"/>
                <a:cs typeface="Times New Roman" pitchFamily="18" charset="0"/>
              </a:rPr>
              <a:t>es</a:t>
            </a:r>
            <a:r>
              <a:rPr lang="en-US" sz="3200" dirty="0">
                <a:latin typeface="Times New Roman" pitchFamily="18" charset="0"/>
                <a:cs typeface="Times New Roman" pitchFamily="18" charset="0"/>
              </a:rPr>
              <a:t>.</a:t>
            </a:r>
          </a:p>
          <a:p>
            <a:pPr marL="0" indent="0" algn="just">
              <a:lnSpc>
                <a:spcPct val="100000"/>
              </a:lnSpc>
              <a:spcBef>
                <a:spcPts val="0"/>
              </a:spcBef>
              <a:buNone/>
            </a:pPr>
            <a:r>
              <a:rPr lang="en-US" sz="3200" b="1" i="1" dirty="0">
                <a:solidFill>
                  <a:srgbClr val="0000FF"/>
                </a:solidFill>
                <a:latin typeface="Times New Roman" pitchFamily="18" charset="0"/>
                <a:cs typeface="Times New Roman" pitchFamily="18" charset="0"/>
              </a:rPr>
              <a:t>c) Dot Pitch:</a:t>
            </a:r>
          </a:p>
          <a:p>
            <a:pPr algn="just">
              <a:lnSpc>
                <a:spcPct val="100000"/>
              </a:lnSpc>
              <a:spcBef>
                <a:spcPts val="0"/>
              </a:spcBef>
              <a:buFont typeface="Wingdings" pitchFamily="2" charset="2"/>
              <a:buChar char="Ø"/>
            </a:pPr>
            <a:r>
              <a:rPr lang="en-US" sz="3200" b="1" i="1" dirty="0">
                <a:solidFill>
                  <a:srgbClr val="D60093"/>
                </a:solidFill>
                <a:latin typeface="Times New Roman" pitchFamily="18" charset="0"/>
                <a:cs typeface="Times New Roman" pitchFamily="18" charset="0"/>
              </a:rPr>
              <a:t>Dot pitch </a:t>
            </a:r>
            <a:r>
              <a:rPr lang="en-US" sz="3200" dirty="0">
                <a:latin typeface="Times New Roman" pitchFamily="18" charset="0"/>
                <a:cs typeface="Times New Roman" pitchFamily="18" charset="0"/>
              </a:rPr>
              <a:t>refers to the </a:t>
            </a:r>
            <a:r>
              <a:rPr lang="en-US" sz="3200" b="1" i="1" dirty="0">
                <a:solidFill>
                  <a:srgbClr val="6600CC"/>
                </a:solidFill>
                <a:latin typeface="Times New Roman" pitchFamily="18" charset="0"/>
                <a:cs typeface="Times New Roman" pitchFamily="18" charset="0"/>
              </a:rPr>
              <a:t>distance between each pixel</a:t>
            </a:r>
            <a:r>
              <a:rPr lang="en-US" sz="3200" b="1" i="1" dirty="0">
                <a:solidFill>
                  <a:srgbClr val="D60093"/>
                </a:solidFill>
                <a:latin typeface="Times New Roman" pitchFamily="18" charset="0"/>
                <a:cs typeface="Times New Roman" pitchFamily="18" charset="0"/>
              </a:rPr>
              <a:t>, or do</a:t>
            </a:r>
            <a:r>
              <a:rPr lang="en-US" sz="3200" dirty="0">
                <a:latin typeface="Times New Roman" pitchFamily="18" charset="0"/>
                <a:cs typeface="Times New Roman" pitchFamily="18" charset="0"/>
              </a:rPr>
              <a:t>t, </a:t>
            </a:r>
            <a:r>
              <a:rPr lang="en-US" sz="3200" b="1" i="1" dirty="0">
                <a:latin typeface="Times New Roman" pitchFamily="18" charset="0"/>
                <a:cs typeface="Times New Roman" pitchFamily="18" charset="0"/>
              </a:rPr>
              <a:t>on the screen, as measured in millimeters (mm)</a:t>
            </a:r>
            <a:r>
              <a:rPr lang="en-US" sz="3200" dirty="0">
                <a:latin typeface="Times New Roman" pitchFamily="18" charset="0"/>
                <a:cs typeface="Times New Roman" pitchFamily="18" charset="0"/>
              </a:rPr>
              <a:t>.</a:t>
            </a:r>
          </a:p>
          <a:p>
            <a:pPr algn="just">
              <a:lnSpc>
                <a:spcPct val="100000"/>
              </a:lnSpc>
              <a:spcBef>
                <a:spcPts val="0"/>
              </a:spcBef>
              <a:buFont typeface="Wingdings" pitchFamily="2" charset="2"/>
              <a:buChar char="§"/>
            </a:pPr>
            <a:r>
              <a:rPr lang="en-US" sz="3200" dirty="0">
                <a:latin typeface="Times New Roman" pitchFamily="18" charset="0"/>
                <a:cs typeface="Times New Roman" pitchFamily="18" charset="0"/>
              </a:rPr>
              <a:t>The </a:t>
            </a:r>
            <a:r>
              <a:rPr lang="en-US" sz="3200" b="1" i="1" dirty="0">
                <a:solidFill>
                  <a:srgbClr val="0000FF"/>
                </a:solidFill>
                <a:latin typeface="Times New Roman" pitchFamily="18" charset="0"/>
                <a:cs typeface="Times New Roman" pitchFamily="18" charset="0"/>
              </a:rPr>
              <a:t>smaller the dot pitch, the closer the dots, and the sharper the image is</a:t>
            </a:r>
            <a:r>
              <a:rPr lang="en-US" sz="3200" dirty="0">
                <a:latin typeface="Times New Roman" pitchFamily="18" charset="0"/>
                <a:cs typeface="Times New Roman" pitchFamily="18" charset="0"/>
              </a:rPr>
              <a:t>. </a:t>
            </a:r>
          </a:p>
          <a:p>
            <a:pPr algn="just">
              <a:lnSpc>
                <a:spcPct val="100000"/>
              </a:lnSpc>
              <a:spcBef>
                <a:spcPts val="0"/>
              </a:spcBef>
              <a:buFont typeface="Wingdings" pitchFamily="2" charset="2"/>
              <a:buChar char="§"/>
            </a:pPr>
            <a:r>
              <a:rPr lang="en-US" sz="3200" b="1" i="1" dirty="0">
                <a:solidFill>
                  <a:srgbClr val="006600"/>
                </a:solidFill>
                <a:latin typeface="Times New Roman" pitchFamily="18" charset="0"/>
                <a:cs typeface="Times New Roman" pitchFamily="18" charset="0"/>
              </a:rPr>
              <a:t>If you’re in the market for a monitor try to find one with a 0.28 mm or less</a:t>
            </a:r>
            <a:r>
              <a:rPr lang="en-US" sz="3200" dirty="0">
                <a:latin typeface="Times New Roman" pitchFamily="18" charset="0"/>
                <a:cs typeface="Times New Roman" pitchFamily="18" charset="0"/>
              </a:rPr>
              <a:t>. </a:t>
            </a:r>
          </a:p>
          <a:p>
            <a:pPr marL="0" indent="0" algn="just">
              <a:lnSpc>
                <a:spcPct val="100000"/>
              </a:lnSpc>
              <a:spcBef>
                <a:spcPts val="0"/>
              </a:spcBef>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777435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12192000" cy="6781800"/>
          </a:xfrm>
        </p:spPr>
        <p:txBody>
          <a:bodyPr>
            <a:noAutofit/>
          </a:bodyPr>
          <a:lstStyle/>
          <a:p>
            <a:pPr marL="0" indent="0" algn="just">
              <a:lnSpc>
                <a:spcPct val="100000"/>
              </a:lnSpc>
              <a:spcBef>
                <a:spcPts val="0"/>
              </a:spcBef>
              <a:buNone/>
            </a:pPr>
            <a:r>
              <a:rPr lang="en-US" sz="3200" b="1" i="1" dirty="0">
                <a:solidFill>
                  <a:srgbClr val="0000FF"/>
                </a:solidFill>
                <a:latin typeface="Times New Roman" panose="02020603050405020304" pitchFamily="18" charset="0"/>
                <a:cs typeface="Times New Roman" pitchFamily="18" charset="0"/>
              </a:rPr>
              <a:t>d) Refresh Rate:</a:t>
            </a:r>
          </a:p>
          <a:p>
            <a:pPr algn="just">
              <a:lnSpc>
                <a:spcPct val="10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a:t>
            </a:r>
            <a:r>
              <a:rPr lang="en-US" sz="3200" b="1" i="1" dirty="0">
                <a:latin typeface="Times New Roman" panose="02020603050405020304" pitchFamily="18" charset="0"/>
                <a:cs typeface="Times New Roman" panose="02020603050405020304" pitchFamily="18" charset="0"/>
              </a:rPr>
              <a:t>refresh rate </a:t>
            </a:r>
            <a:r>
              <a:rPr lang="en-US" sz="3200" dirty="0">
                <a:latin typeface="Times New Roman" panose="02020603050405020304" pitchFamily="18" charset="0"/>
                <a:cs typeface="Times New Roman" panose="02020603050405020304" pitchFamily="18" charset="0"/>
              </a:rPr>
              <a:t>of your display refers to </a:t>
            </a:r>
            <a:r>
              <a:rPr lang="en-US" sz="3200" b="1" i="1" dirty="0">
                <a:solidFill>
                  <a:srgbClr val="6600CC"/>
                </a:solidFill>
                <a:latin typeface="Times New Roman" panose="02020603050405020304" pitchFamily="18" charset="0"/>
                <a:cs typeface="Times New Roman" panose="02020603050405020304" pitchFamily="18" charset="0"/>
              </a:rPr>
              <a:t>how many times per second the display is able to draw a new image</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is measured in </a:t>
            </a:r>
            <a:r>
              <a:rPr lang="en-US" sz="3200" b="1" i="1" dirty="0">
                <a:latin typeface="Times New Roman" panose="02020603050405020304" pitchFamily="18" charset="0"/>
                <a:cs typeface="Times New Roman" panose="02020603050405020304" pitchFamily="18" charset="0"/>
              </a:rPr>
              <a:t>Hertz (Hz)</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For example, if your display has a </a:t>
            </a:r>
            <a:r>
              <a:rPr lang="en-US" sz="3200" b="1" i="1" dirty="0">
                <a:solidFill>
                  <a:srgbClr val="D60093"/>
                </a:solidFill>
                <a:latin typeface="Times New Roman" panose="02020603050405020304" pitchFamily="18" charset="0"/>
                <a:cs typeface="Times New Roman" panose="02020603050405020304" pitchFamily="18" charset="0"/>
              </a:rPr>
              <a:t>refresh rate of 144Hz</a:t>
            </a:r>
            <a:r>
              <a:rPr lang="en-US" sz="3200" dirty="0">
                <a:latin typeface="Times New Roman" panose="02020603050405020304" pitchFamily="18" charset="0"/>
                <a:cs typeface="Times New Roman" panose="02020603050405020304" pitchFamily="18" charset="0"/>
              </a:rPr>
              <a:t>, it is </a:t>
            </a:r>
            <a:r>
              <a:rPr lang="en-US" sz="3200" b="1" i="1" dirty="0">
                <a:solidFill>
                  <a:srgbClr val="FF0000"/>
                </a:solidFill>
                <a:latin typeface="Times New Roman" panose="02020603050405020304" pitchFamily="18" charset="0"/>
                <a:cs typeface="Times New Roman" panose="02020603050405020304" pitchFamily="18" charset="0"/>
              </a:rPr>
              <a:t>refreshing the image 144 times per second.</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 order to take advantage of </a:t>
            </a:r>
            <a:r>
              <a:rPr lang="en-US" sz="3200" b="1" i="1" dirty="0">
                <a:latin typeface="Times New Roman" panose="02020603050405020304" pitchFamily="18" charset="0"/>
                <a:cs typeface="Times New Roman" panose="02020603050405020304" pitchFamily="18" charset="0"/>
              </a:rPr>
              <a:t>higher refresh rates</a:t>
            </a:r>
            <a:r>
              <a:rPr lang="en-US" sz="3200" dirty="0">
                <a:latin typeface="Times New Roman" panose="02020603050405020304" pitchFamily="18" charset="0"/>
                <a:cs typeface="Times New Roman" panose="02020603050405020304" pitchFamily="18" charset="0"/>
              </a:rPr>
              <a:t>, </a:t>
            </a:r>
            <a:r>
              <a:rPr lang="en-US" sz="3200" b="1" i="1" dirty="0">
                <a:solidFill>
                  <a:srgbClr val="0000CC"/>
                </a:solidFill>
                <a:latin typeface="Times New Roman" panose="02020603050405020304" pitchFamily="18" charset="0"/>
                <a:cs typeface="Times New Roman" panose="02020603050405020304" pitchFamily="18" charset="0"/>
              </a:rPr>
              <a:t>three of the most important components</a:t>
            </a:r>
            <a:r>
              <a:rPr lang="en-US" sz="3200" dirty="0">
                <a:latin typeface="Times New Roman" panose="02020603050405020304" pitchFamily="18" charset="0"/>
                <a:cs typeface="Times New Roman" panose="02020603050405020304" pitchFamily="18" charset="0"/>
              </a:rPr>
              <a:t> to consider are:</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a:t>
            </a:r>
            <a:r>
              <a:rPr lang="en-US" sz="3200" b="1" i="1" dirty="0">
                <a:latin typeface="Times New Roman" panose="02020603050405020304" pitchFamily="18" charset="0"/>
                <a:cs typeface="Times New Roman" panose="02020603050405020304" pitchFamily="18" charset="0"/>
              </a:rPr>
              <a:t>monitor</a:t>
            </a:r>
            <a:r>
              <a:rPr lang="en-US" sz="3200" dirty="0">
                <a:latin typeface="Times New Roman" panose="02020603050405020304" pitchFamily="18" charset="0"/>
                <a:cs typeface="Times New Roman" panose="02020603050405020304" pitchFamily="18" charset="0"/>
              </a:rPr>
              <a:t> with the </a:t>
            </a:r>
            <a:r>
              <a:rPr lang="en-US" sz="3200" b="1" i="1" dirty="0">
                <a:solidFill>
                  <a:srgbClr val="660066"/>
                </a:solidFill>
                <a:latin typeface="Times New Roman" panose="02020603050405020304" pitchFamily="18" charset="0"/>
                <a:cs typeface="Times New Roman" panose="02020603050405020304" pitchFamily="18" charset="0"/>
              </a:rPr>
              <a:t>ability to refresh quickly</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CPU that’s fast enough to provide </a:t>
            </a:r>
            <a:r>
              <a:rPr lang="en-US" sz="3200" b="1" i="1" dirty="0">
                <a:solidFill>
                  <a:srgbClr val="FF0000"/>
                </a:solidFill>
                <a:latin typeface="Times New Roman" panose="02020603050405020304" pitchFamily="18" charset="0"/>
                <a:cs typeface="Times New Roman" panose="02020603050405020304" pitchFamily="18" charset="0"/>
              </a:rPr>
              <a:t>critical game instructions, including AI, physics, game logic</a:t>
            </a:r>
            <a:r>
              <a:rPr lang="en-US" sz="3200" dirty="0">
                <a:latin typeface="Times New Roman" panose="02020603050405020304" pitchFamily="18" charset="0"/>
                <a:cs typeface="Times New Roman" panose="02020603050405020304" pitchFamily="18" charset="0"/>
              </a:rPr>
              <a:t>, and </a:t>
            </a:r>
            <a:r>
              <a:rPr lang="en-US" sz="3200" b="1" i="1" dirty="0">
                <a:solidFill>
                  <a:srgbClr val="FF0000"/>
                </a:solidFill>
                <a:latin typeface="Times New Roman" panose="02020603050405020304" pitchFamily="18" charset="0"/>
                <a:cs typeface="Times New Roman" panose="02020603050405020304" pitchFamily="18" charset="0"/>
              </a:rPr>
              <a:t>rendering data.</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a:t>
            </a:r>
            <a:r>
              <a:rPr lang="en-US" sz="3200" b="1" i="1" dirty="0">
                <a:solidFill>
                  <a:srgbClr val="0000CC"/>
                </a:solidFill>
                <a:latin typeface="Times New Roman" panose="02020603050405020304" pitchFamily="18" charset="0"/>
                <a:cs typeface="Times New Roman" panose="02020603050405020304" pitchFamily="18" charset="0"/>
              </a:rPr>
              <a:t>GPU (Graphics Processing Unit) </a:t>
            </a:r>
            <a:r>
              <a:rPr lang="en-US" sz="3200" dirty="0">
                <a:latin typeface="Times New Roman" panose="02020603050405020304" pitchFamily="18" charset="0"/>
                <a:cs typeface="Times New Roman" panose="02020603050405020304" pitchFamily="18" charset="0"/>
              </a:rPr>
              <a:t>that’s fast enough to execute these </a:t>
            </a:r>
            <a:r>
              <a:rPr lang="en-US" sz="3200" b="1" i="1" dirty="0">
                <a:latin typeface="Times New Roman" panose="02020603050405020304" pitchFamily="18" charset="0"/>
                <a:cs typeface="Times New Roman" panose="02020603050405020304" pitchFamily="18" charset="0"/>
              </a:rPr>
              <a:t>instructions quickly </a:t>
            </a:r>
            <a:r>
              <a:rPr lang="en-US" sz="3200" dirty="0">
                <a:latin typeface="Times New Roman" panose="02020603050405020304" pitchFamily="18" charset="0"/>
                <a:cs typeface="Times New Roman" panose="02020603050405020304" pitchFamily="18" charset="0"/>
              </a:rPr>
              <a:t>and create the graphics you see on the screen.</a:t>
            </a:r>
          </a:p>
        </p:txBody>
      </p:sp>
    </p:spTree>
    <p:extLst>
      <p:ext uri="{BB962C8B-B14F-4D97-AF65-F5344CB8AC3E}">
        <p14:creationId xmlns:p14="http://schemas.microsoft.com/office/powerpoint/2010/main" val="297925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composed of a </a:t>
            </a:r>
            <a:r>
              <a:rPr lang="en-US" b="1" i="1" dirty="0">
                <a:solidFill>
                  <a:srgbClr val="6600CC"/>
                </a:solidFill>
                <a:latin typeface="Times New Roman" panose="02020603050405020304" pitchFamily="18" charset="0"/>
                <a:cs typeface="Times New Roman" panose="02020603050405020304" pitchFamily="18" charset="0"/>
              </a:rPr>
              <a:t>number of interacting physical parts </a:t>
            </a:r>
            <a:r>
              <a:rPr lang="en-US" dirty="0">
                <a:latin typeface="Times New Roman" panose="02020603050405020304" pitchFamily="18" charset="0"/>
                <a:cs typeface="Times New Roman" panose="02020603050405020304" pitchFamily="18" charset="0"/>
              </a:rPr>
              <a:t>based on the need of the </a:t>
            </a:r>
            <a:r>
              <a:rPr lang="en-US" b="1" i="1" dirty="0">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Generally, the basic elements of the </a:t>
            </a:r>
            <a:r>
              <a:rPr lang="en-US" b="1" i="1" dirty="0">
                <a:solidFill>
                  <a:srgbClr val="FF0000"/>
                </a:solidFill>
                <a:latin typeface="Times New Roman" panose="02020603050405020304" pitchFamily="18" charset="0"/>
                <a:cs typeface="Times New Roman" panose="02020603050405020304" pitchFamily="18" charset="0"/>
              </a:rPr>
              <a:t>computer hardware are categorized in to five sections.</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Input Devices</a:t>
            </a:r>
          </a:p>
          <a:p>
            <a:pPr lvl="0"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Output Devices</a:t>
            </a:r>
          </a:p>
          <a:p>
            <a:pPr lvl="0" algn="just">
              <a:lnSpc>
                <a:spcPct val="100000"/>
              </a:lnSpc>
              <a:spcBef>
                <a:spcPts val="0"/>
              </a:spcBef>
              <a:buFont typeface="Wingdings" panose="05000000000000000000" pitchFamily="2" charset="2"/>
              <a:buChar char="§"/>
            </a:pPr>
            <a:r>
              <a:rPr lang="en-US" b="1" i="1" dirty="0">
                <a:solidFill>
                  <a:srgbClr val="D60093"/>
                </a:solidFill>
                <a:latin typeface="Times New Roman" panose="02020603050405020304" pitchFamily="18" charset="0"/>
                <a:cs typeface="Times New Roman" panose="02020603050405020304" pitchFamily="18" charset="0"/>
              </a:rPr>
              <a:t>System Unit (Central Processing Unit, Expansion Slots, Memory, ports, </a:t>
            </a:r>
            <a:r>
              <a:rPr lang="en-US" dirty="0">
                <a:latin typeface="Times New Roman" panose="02020603050405020304" pitchFamily="18" charset="0"/>
                <a:cs typeface="Times New Roman" panose="02020603050405020304" pitchFamily="18" charset="0"/>
              </a:rPr>
              <a:t>hard </a:t>
            </a:r>
            <a:r>
              <a:rPr lang="en-US" b="1" i="1" dirty="0">
                <a:latin typeface="Times New Roman" panose="02020603050405020304" pitchFamily="18" charset="0"/>
                <a:cs typeface="Times New Roman" panose="02020603050405020304" pitchFamily="18" charset="0"/>
              </a:rPr>
              <a:t>drives</a:t>
            </a:r>
            <a:r>
              <a:rPr lang="en-US" dirty="0">
                <a:latin typeface="Times New Roman" panose="02020603050405020304" pitchFamily="18" charset="0"/>
                <a:cs typeface="Times New Roman" panose="02020603050405020304" pitchFamily="18" charset="0"/>
              </a:rPr>
              <a:t> and etc.)</a:t>
            </a:r>
          </a:p>
          <a:p>
            <a:pPr lvl="0" algn="just">
              <a:lnSpc>
                <a:spcPct val="100000"/>
              </a:lnSpc>
              <a:spcBef>
                <a:spcPts val="0"/>
              </a:spcBef>
              <a:buFont typeface="Wingdings" panose="05000000000000000000" pitchFamily="2" charset="2"/>
              <a:buChar char="§"/>
            </a:pPr>
            <a:r>
              <a:rPr lang="en-US" b="1" i="1" dirty="0">
                <a:solidFill>
                  <a:srgbClr val="6600CC"/>
                </a:solidFill>
                <a:latin typeface="Times New Roman" panose="02020603050405020304" pitchFamily="18" charset="0"/>
                <a:cs typeface="Times New Roman" panose="02020603050405020304" pitchFamily="18" charset="0"/>
              </a:rPr>
              <a:t>Secondary Storage Devices</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a:t>
            </a:r>
            <a:r>
              <a:rPr lang="en-US" b="1" i="1" dirty="0">
                <a:solidFill>
                  <a:srgbClr val="660066"/>
                </a:solidFill>
                <a:latin typeface="Times New Roman" panose="02020603050405020304" pitchFamily="18" charset="0"/>
                <a:cs typeface="Times New Roman" panose="02020603050405020304" pitchFamily="18" charset="0"/>
              </a:rPr>
              <a:t>communication network called Bus/Cables</a:t>
            </a:r>
            <a:r>
              <a:rPr lang="en-US" dirty="0">
                <a:latin typeface="Times New Roman" panose="02020603050405020304" pitchFamily="18" charset="0"/>
                <a:cs typeface="Times New Roman" panose="02020603050405020304" pitchFamily="18" charset="0"/>
              </a:rPr>
              <a:t>, which links all the elements of the system and connects the system to the external devices.</a:t>
            </a:r>
          </a:p>
          <a:p>
            <a:pPr marL="514350" indent="-514350" algn="just">
              <a:lnSpc>
                <a:spcPct val="100000"/>
              </a:lnSpc>
              <a:spcBef>
                <a:spcPts val="0"/>
              </a:spcBef>
              <a:buAutoNum type="arabicPeriod"/>
            </a:pPr>
            <a:r>
              <a:rPr lang="en-US" b="1" i="1" dirty="0">
                <a:solidFill>
                  <a:srgbClr val="FF0000"/>
                </a:solidFill>
                <a:latin typeface="Times New Roman" panose="02020603050405020304" pitchFamily="18" charset="0"/>
                <a:cs typeface="Times New Roman" panose="02020603050405020304" pitchFamily="18" charset="0"/>
              </a:rPr>
              <a:t>Input Devices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Input Device is any hardware device component that </a:t>
            </a:r>
            <a:r>
              <a:rPr lang="en-US" b="1" i="1" dirty="0">
                <a:solidFill>
                  <a:srgbClr val="0000CC"/>
                </a:solidFill>
                <a:latin typeface="Times New Roman" panose="02020603050405020304" pitchFamily="18" charset="0"/>
                <a:cs typeface="Times New Roman" panose="02020603050405020304" pitchFamily="18" charset="0"/>
              </a:rPr>
              <a:t>allows/enables users to enter data or programs into a computer</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device </a:t>
            </a:r>
            <a:r>
              <a:rPr lang="en-US" b="1" i="1" dirty="0">
                <a:solidFill>
                  <a:srgbClr val="FF0000"/>
                </a:solidFill>
                <a:latin typeface="Times New Roman" panose="02020603050405020304" pitchFamily="18" charset="0"/>
                <a:cs typeface="Times New Roman" panose="02020603050405020304" pitchFamily="18" charset="0"/>
              </a:rPr>
              <a:t>converts data or instructions </a:t>
            </a:r>
            <a:r>
              <a:rPr lang="en-US" dirty="0">
                <a:latin typeface="Times New Roman" panose="02020603050405020304" pitchFamily="18" charset="0"/>
                <a:cs typeface="Times New Roman" panose="02020603050405020304" pitchFamily="18" charset="0"/>
              </a:rPr>
              <a:t>from a form </a:t>
            </a:r>
            <a:r>
              <a:rPr lang="en-US" b="1" i="1" dirty="0">
                <a:latin typeface="Times New Roman" panose="02020603050405020304" pitchFamily="18" charset="0"/>
                <a:cs typeface="Times New Roman" panose="02020603050405020304" pitchFamily="18" charset="0"/>
              </a:rPr>
              <a:t>suitable to human beings to one understandable</a:t>
            </a:r>
            <a:r>
              <a:rPr lang="en-US" dirty="0">
                <a:latin typeface="Times New Roman" panose="02020603050405020304" pitchFamily="18" charset="0"/>
                <a:cs typeface="Times New Roman" panose="02020603050405020304" pitchFamily="18" charset="0"/>
              </a:rPr>
              <a:t> by the computer. </a:t>
            </a:r>
          </a:p>
        </p:txBody>
      </p:sp>
    </p:spTree>
    <p:extLst>
      <p:ext uri="{BB962C8B-B14F-4D97-AF65-F5344CB8AC3E}">
        <p14:creationId xmlns:p14="http://schemas.microsoft.com/office/powerpoint/2010/main" val="114636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buNone/>
            </a:pPr>
            <a:r>
              <a:rPr lang="en-US" sz="3200" b="1" i="1" dirty="0">
                <a:solidFill>
                  <a:srgbClr val="0000FF"/>
                </a:solidFill>
                <a:latin typeface="Times New Roman" pitchFamily="18" charset="0"/>
                <a:cs typeface="Times New Roman" pitchFamily="18" charset="0"/>
              </a:rPr>
              <a:t>e) Color Depth(Bit Depth)</a:t>
            </a:r>
          </a:p>
          <a:p>
            <a:pPr algn="just">
              <a:buFont typeface="Wingdings" pitchFamily="2" charset="2"/>
              <a:buChar char="§"/>
            </a:pPr>
            <a:r>
              <a:rPr lang="en-US" sz="3200" b="1" i="1" dirty="0">
                <a:solidFill>
                  <a:srgbClr val="D60093"/>
                </a:solidFill>
                <a:latin typeface="Times New Roman" pitchFamily="18" charset="0"/>
                <a:cs typeface="Times New Roman" pitchFamily="18" charset="0"/>
              </a:rPr>
              <a:t>Color depth is the number of colors that are displayed on the screen at once</a:t>
            </a:r>
            <a:r>
              <a:rPr lang="en-US" sz="3200" dirty="0">
                <a:latin typeface="Times New Roman" pitchFamily="18" charset="0"/>
                <a:cs typeface="Times New Roman" pitchFamily="18" charset="0"/>
              </a:rPr>
              <a:t>.</a:t>
            </a:r>
          </a:p>
          <a:p>
            <a:pPr algn="just">
              <a:buFont typeface="Wingdings" pitchFamily="2" charset="2"/>
              <a:buChar char="§"/>
            </a:pPr>
            <a:r>
              <a:rPr lang="en-US" sz="3200" dirty="0">
                <a:latin typeface="Times New Roman" pitchFamily="18" charset="0"/>
                <a:cs typeface="Times New Roman" pitchFamily="18" charset="0"/>
              </a:rPr>
              <a:t>It is </a:t>
            </a:r>
            <a:r>
              <a:rPr lang="en-US" sz="3200" b="1" i="1" dirty="0">
                <a:latin typeface="Times New Roman" pitchFamily="18" charset="0"/>
                <a:cs typeface="Times New Roman" pitchFamily="18" charset="0"/>
              </a:rPr>
              <a:t>determined by the </a:t>
            </a:r>
            <a:r>
              <a:rPr lang="en-US" sz="3200" b="1" i="1" dirty="0">
                <a:solidFill>
                  <a:srgbClr val="6600CC"/>
                </a:solidFill>
                <a:latin typeface="Times New Roman" pitchFamily="18" charset="0"/>
                <a:cs typeface="Times New Roman" pitchFamily="18" charset="0"/>
              </a:rPr>
              <a:t>number of bits used to represent a pixel</a:t>
            </a:r>
            <a:r>
              <a:rPr lang="en-US" sz="3200" dirty="0">
                <a:latin typeface="Times New Roman" pitchFamily="18" charset="0"/>
                <a:cs typeface="Times New Roman" pitchFamily="18" charset="0"/>
              </a:rPr>
              <a:t>.</a:t>
            </a:r>
          </a:p>
          <a:p>
            <a:pPr algn="just">
              <a:buFont typeface="Wingdings" pitchFamily="2" charset="2"/>
              <a:buChar char="§"/>
            </a:pPr>
            <a:r>
              <a:rPr lang="en-US" sz="3200" dirty="0">
                <a:latin typeface="Times New Roman" pitchFamily="18" charset="0"/>
                <a:cs typeface="Times New Roman" pitchFamily="18" charset="0"/>
              </a:rPr>
              <a:t>As the </a:t>
            </a:r>
            <a:r>
              <a:rPr lang="en-US" sz="3200" b="1" i="1" dirty="0">
                <a:solidFill>
                  <a:srgbClr val="FF0000"/>
                </a:solidFill>
                <a:latin typeface="Times New Roman" pitchFamily="18" charset="0"/>
                <a:cs typeface="Times New Roman" pitchFamily="18" charset="0"/>
              </a:rPr>
              <a:t>number of bits used to represent a pixel </a:t>
            </a:r>
            <a:r>
              <a:rPr lang="en-US" sz="3200" dirty="0">
                <a:latin typeface="Times New Roman" pitchFamily="18" charset="0"/>
                <a:cs typeface="Times New Roman" pitchFamily="18" charset="0"/>
              </a:rPr>
              <a:t>is</a:t>
            </a:r>
            <a:r>
              <a:rPr lang="en-US" sz="3200" b="1" i="1" dirty="0">
                <a:latin typeface="Times New Roman" pitchFamily="18" charset="0"/>
                <a:cs typeface="Times New Roman" pitchFamily="18" charset="0"/>
              </a:rPr>
              <a:t> increased,</a:t>
            </a:r>
            <a:r>
              <a:rPr lang="en-US" sz="3200" dirty="0">
                <a:latin typeface="Times New Roman" pitchFamily="18" charset="0"/>
                <a:cs typeface="Times New Roman" pitchFamily="18" charset="0"/>
              </a:rPr>
              <a:t> then the </a:t>
            </a:r>
            <a:r>
              <a:rPr lang="en-US" sz="3200" b="1" i="1" dirty="0">
                <a:solidFill>
                  <a:srgbClr val="0000FF"/>
                </a:solidFill>
                <a:latin typeface="Times New Roman" pitchFamily="18" charset="0"/>
                <a:cs typeface="Times New Roman" pitchFamily="18" charset="0"/>
              </a:rPr>
              <a:t>number of colors that a pixel can display will increase.</a:t>
            </a:r>
          </a:p>
          <a:p>
            <a:pPr algn="just">
              <a:buFont typeface="Wingdings" pitchFamily="2" charset="2"/>
              <a:buChar char="Ø"/>
            </a:pPr>
            <a:r>
              <a:rPr lang="en-US" sz="3200" b="1" i="1" dirty="0">
                <a:solidFill>
                  <a:srgbClr val="D60093"/>
                </a:solidFill>
                <a:latin typeface="Times New Roman" pitchFamily="18" charset="0"/>
                <a:cs typeface="Times New Roman" pitchFamily="18" charset="0"/>
              </a:rPr>
              <a:t>For example, </a:t>
            </a:r>
            <a:r>
              <a:rPr lang="en-US" sz="3200" dirty="0">
                <a:latin typeface="Times New Roman" pitchFamily="18" charset="0"/>
                <a:cs typeface="Times New Roman" pitchFamily="18" charset="0"/>
              </a:rPr>
              <a:t>if </a:t>
            </a:r>
            <a:r>
              <a:rPr lang="en-US" sz="3200" b="1" i="1" dirty="0">
                <a:solidFill>
                  <a:srgbClr val="006600"/>
                </a:solidFill>
                <a:latin typeface="Times New Roman" pitchFamily="18" charset="0"/>
                <a:cs typeface="Times New Roman" pitchFamily="18" charset="0"/>
              </a:rPr>
              <a:t>8 bits are used to represent a pixel</a:t>
            </a:r>
            <a:r>
              <a:rPr lang="en-US" sz="3200" dirty="0">
                <a:latin typeface="Times New Roman" pitchFamily="18" charset="0"/>
                <a:cs typeface="Times New Roman" pitchFamily="18" charset="0"/>
              </a:rPr>
              <a:t>, then </a:t>
            </a:r>
            <a:r>
              <a:rPr lang="en-US" sz="3200" b="1" i="1" dirty="0">
                <a:solidFill>
                  <a:srgbClr val="0000FF"/>
                </a:solidFill>
                <a:latin typeface="Times New Roman" pitchFamily="18" charset="0"/>
                <a:cs typeface="Times New Roman" pitchFamily="18" charset="0"/>
              </a:rPr>
              <a:t>2</a:t>
            </a:r>
            <a:r>
              <a:rPr lang="en-US" sz="3200" b="1" i="1" baseline="30000" dirty="0">
                <a:solidFill>
                  <a:srgbClr val="0000FF"/>
                </a:solidFill>
                <a:latin typeface="Times New Roman" pitchFamily="18" charset="0"/>
                <a:cs typeface="Times New Roman" pitchFamily="18" charset="0"/>
              </a:rPr>
              <a:t>8</a:t>
            </a:r>
            <a:r>
              <a:rPr lang="en-US" sz="3200" b="1" i="1" dirty="0">
                <a:solidFill>
                  <a:srgbClr val="0000FF"/>
                </a:solidFill>
                <a:latin typeface="Times New Roman" pitchFamily="18" charset="0"/>
                <a:cs typeface="Times New Roman" pitchFamily="18" charset="0"/>
              </a:rPr>
              <a:t>=256 colors can be displayed by each pixel</a:t>
            </a:r>
            <a:r>
              <a:rPr lang="en-US" sz="3200" dirty="0">
                <a:latin typeface="Times New Roman" pitchFamily="18" charset="0"/>
                <a:cs typeface="Times New Roman" pitchFamily="18" charset="0"/>
              </a:rPr>
              <a:t>.</a:t>
            </a:r>
          </a:p>
          <a:p>
            <a:pPr algn="just">
              <a:buFont typeface="Wingdings" pitchFamily="2" charset="2"/>
              <a:buChar char="Ø"/>
            </a:pPr>
            <a:r>
              <a:rPr lang="en-US" sz="3200" b="1" i="1" dirty="0">
                <a:solidFill>
                  <a:srgbClr val="660033"/>
                </a:solidFill>
                <a:latin typeface="Times New Roman" pitchFamily="18" charset="0"/>
                <a:cs typeface="Times New Roman" pitchFamily="18" charset="0"/>
              </a:rPr>
              <a:t>Example Monochrome monitor</a:t>
            </a:r>
            <a:r>
              <a:rPr lang="en-US" sz="3200" dirty="0">
                <a:solidFill>
                  <a:srgbClr val="660033"/>
                </a:solidFill>
                <a:latin typeface="Times New Roman" pitchFamily="18" charset="0"/>
                <a:cs typeface="Times New Roman" pitchFamily="18" charset="0"/>
              </a:rPr>
              <a:t>: </a:t>
            </a:r>
            <a:r>
              <a:rPr lang="en-US" sz="3200" b="1" i="1" dirty="0">
                <a:solidFill>
                  <a:srgbClr val="006600"/>
                </a:solidFill>
                <a:latin typeface="Times New Roman" pitchFamily="18" charset="0"/>
                <a:cs typeface="Times New Roman" pitchFamily="18" charset="0"/>
              </a:rPr>
              <a:t>one bit is used for one pixel</a:t>
            </a:r>
            <a:r>
              <a:rPr lang="en-US" sz="3200" dirty="0">
                <a:latin typeface="Times New Roman" pitchFamily="18" charset="0"/>
                <a:cs typeface="Times New Roman" pitchFamily="18" charset="0"/>
              </a:rPr>
              <a:t>. </a:t>
            </a:r>
          </a:p>
          <a:p>
            <a:pPr algn="just">
              <a:buFont typeface="Wingdings" pitchFamily="2" charset="2"/>
              <a:buChar char="§"/>
            </a:pPr>
            <a:r>
              <a:rPr lang="en-US" sz="3200" dirty="0">
                <a:latin typeface="Times New Roman" pitchFamily="18" charset="0"/>
                <a:cs typeface="Times New Roman" pitchFamily="18" charset="0"/>
              </a:rPr>
              <a:t>Therefore, they </a:t>
            </a:r>
            <a:r>
              <a:rPr lang="en-US" sz="3200" b="1" i="1" dirty="0">
                <a:solidFill>
                  <a:srgbClr val="0000FF"/>
                </a:solidFill>
                <a:latin typeface="Times New Roman" pitchFamily="18" charset="0"/>
                <a:cs typeface="Times New Roman" pitchFamily="18" charset="0"/>
              </a:rPr>
              <a:t>have only two types of colors(2</a:t>
            </a:r>
            <a:r>
              <a:rPr lang="en-US" sz="3200" b="1" i="1" baseline="30000" dirty="0">
                <a:solidFill>
                  <a:srgbClr val="0000FF"/>
                </a:solidFill>
                <a:latin typeface="Times New Roman" pitchFamily="18" charset="0"/>
                <a:cs typeface="Times New Roman" pitchFamily="18" charset="0"/>
              </a:rPr>
              <a:t>1</a:t>
            </a:r>
            <a:r>
              <a:rPr lang="en-US" sz="3200" b="1" i="1" dirty="0">
                <a:solidFill>
                  <a:srgbClr val="0000FF"/>
                </a:solidFill>
                <a:latin typeface="Times New Roman" pitchFamily="18" charset="0"/>
                <a:cs typeface="Times New Roman" pitchFamily="18" charset="0"/>
              </a:rPr>
              <a:t>=2).</a:t>
            </a:r>
          </a:p>
          <a:p>
            <a:pPr algn="just">
              <a:buFont typeface="Wingdings" pitchFamily="2" charset="2"/>
              <a:buChar char="Ø"/>
            </a:pPr>
            <a:r>
              <a:rPr lang="en-US" sz="3200" b="1" i="1" dirty="0">
                <a:solidFill>
                  <a:srgbClr val="FF0000"/>
                </a:solidFill>
                <a:latin typeface="Times New Roman" pitchFamily="18" charset="0"/>
                <a:cs typeface="Times New Roman" pitchFamily="18" charset="0"/>
              </a:rPr>
              <a:t>Most modern monitors use 24 bits to represent a pixel</a:t>
            </a:r>
            <a:r>
              <a:rPr lang="en-US" sz="3200" dirty="0">
                <a:latin typeface="Times New Roman" pitchFamily="18" charset="0"/>
                <a:cs typeface="Times New Roman" pitchFamily="18" charset="0"/>
              </a:rPr>
              <a:t>.</a:t>
            </a:r>
          </a:p>
          <a:p>
            <a:pPr algn="just">
              <a:buFont typeface="Wingdings" pitchFamily="2" charset="2"/>
              <a:buChar char="§"/>
            </a:pPr>
            <a:r>
              <a:rPr lang="en-US" sz="3200" dirty="0">
                <a:latin typeface="Times New Roman" pitchFamily="18" charset="0"/>
                <a:cs typeface="Times New Roman" pitchFamily="18" charset="0"/>
              </a:rPr>
              <a:t>This </a:t>
            </a:r>
            <a:r>
              <a:rPr lang="en-US" sz="3200" b="1" i="1" dirty="0">
                <a:latin typeface="Times New Roman" pitchFamily="18" charset="0"/>
                <a:cs typeface="Times New Roman" pitchFamily="18" charset="0"/>
              </a:rPr>
              <a:t>implies </a:t>
            </a:r>
            <a:r>
              <a:rPr lang="en-US" sz="3200" b="1" i="1" dirty="0">
                <a:solidFill>
                  <a:srgbClr val="D60093"/>
                </a:solidFill>
                <a:latin typeface="Times New Roman" pitchFamily="18" charset="0"/>
                <a:cs typeface="Times New Roman" pitchFamily="18" charset="0"/>
              </a:rPr>
              <a:t>2</a:t>
            </a:r>
            <a:r>
              <a:rPr lang="en-US" sz="3200" b="1" i="1" baseline="30000" dirty="0">
                <a:solidFill>
                  <a:srgbClr val="D60093"/>
                </a:solidFill>
                <a:latin typeface="Times New Roman" pitchFamily="18" charset="0"/>
                <a:cs typeface="Times New Roman" pitchFamily="18" charset="0"/>
              </a:rPr>
              <a:t>24</a:t>
            </a:r>
            <a:r>
              <a:rPr lang="en-US" sz="3200" b="1" i="1" dirty="0">
                <a:solidFill>
                  <a:srgbClr val="D60093"/>
                </a:solidFill>
                <a:latin typeface="Times New Roman" pitchFamily="18" charset="0"/>
                <a:cs typeface="Times New Roman" pitchFamily="18" charset="0"/>
              </a:rPr>
              <a:t> possible colors </a:t>
            </a:r>
            <a:r>
              <a:rPr lang="en-US" sz="3200" b="1" i="1" dirty="0">
                <a:latin typeface="Times New Roman" pitchFamily="18" charset="0"/>
                <a:cs typeface="Times New Roman" pitchFamily="18" charset="0"/>
              </a:rPr>
              <a:t>can be displayed using </a:t>
            </a:r>
            <a:r>
              <a:rPr lang="en-US" sz="3200" b="1" i="1" dirty="0">
                <a:solidFill>
                  <a:srgbClr val="6600CC"/>
                </a:solidFill>
                <a:latin typeface="Times New Roman" pitchFamily="18" charset="0"/>
                <a:cs typeface="Times New Roman" pitchFamily="18" charset="0"/>
              </a:rPr>
              <a:t>one pixel</a:t>
            </a:r>
            <a:r>
              <a:rPr lang="en-US" sz="3200" dirty="0">
                <a:latin typeface="Times New Roman" pitchFamily="18" charset="0"/>
                <a:cs typeface="Times New Roman" pitchFamily="18" charset="0"/>
              </a:rPr>
              <a:t>.</a:t>
            </a:r>
          </a:p>
          <a:p>
            <a:pPr algn="just">
              <a:buFont typeface="Wingdings" pitchFamily="2" charset="2"/>
              <a:buChar char="§"/>
            </a:pPr>
            <a:endParaRPr lang="en-US" sz="3200" dirty="0">
              <a:latin typeface="Times New Roman" pitchFamily="18" charset="0"/>
              <a:cs typeface="Times New Roman" pitchFamily="18" charset="0"/>
            </a:endParaRPr>
          </a:p>
          <a:p>
            <a:pPr algn="just">
              <a:buFont typeface="Wingdings" pitchFamily="2" charset="2"/>
              <a:buChar char="Ø"/>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474715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lnSpc>
                <a:spcPct val="100000"/>
              </a:lnSpc>
              <a:spcBef>
                <a:spcPts val="0"/>
              </a:spcBef>
              <a:buNone/>
            </a:pPr>
            <a:r>
              <a:rPr lang="en-US" sz="3200" b="1" dirty="0">
                <a:latin typeface="Times New Roman" panose="02020603050405020304" pitchFamily="18" charset="0"/>
                <a:cs typeface="Times New Roman" panose="02020603050405020304" pitchFamily="18" charset="0"/>
              </a:rPr>
              <a:t>3. System Unit</a:t>
            </a: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A System unit also known as a Base unit is the main body of a desktop computer.</a:t>
            </a:r>
          </a:p>
          <a:p>
            <a:pPr algn="just">
              <a:lnSpc>
                <a:spcPct val="10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Inside of the system unit, there are a number of components. Some of them are:-</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Memory</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CPU</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Motherboard</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Power Supply</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Cooling Fans</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Internal Disk Drivers</a:t>
            </a:r>
          </a:p>
          <a:p>
            <a:pPr lvl="0"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Expansion cards and Slots.</a:t>
            </a:r>
          </a:p>
          <a:p>
            <a:pPr algn="just">
              <a:lnSpc>
                <a:spcPct val="100000"/>
              </a:lnSpc>
              <a:spcBef>
                <a:spcPts val="0"/>
              </a:spcBef>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93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7042245"/>
          </a:xfrm>
        </p:spPr>
        <p:txBody>
          <a:bodyPr>
            <a:noAutofit/>
          </a:bodyPr>
          <a:lstStyle/>
          <a:p>
            <a:pPr marL="514350" indent="-514350" algn="just">
              <a:lnSpc>
                <a:spcPct val="110000"/>
              </a:lnSpc>
              <a:spcBef>
                <a:spcPts val="0"/>
              </a:spcBef>
              <a:buAutoNum type="alphaUcPeriod"/>
            </a:pPr>
            <a:r>
              <a:rPr lang="en-US" sz="3200" b="1" dirty="0">
                <a:latin typeface="Times New Roman" panose="02020603050405020304" pitchFamily="18" charset="0"/>
                <a:cs typeface="Times New Roman" panose="02020603050405020304" pitchFamily="18" charset="0"/>
              </a:rPr>
              <a:t>Power supply:-  </a:t>
            </a:r>
          </a:p>
          <a:p>
            <a:pPr algn="just">
              <a:lnSpc>
                <a:spcPct val="11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Pc power supply converts 120/240 volts alternating current (AC) into 5/12 volts Direct current(DC) used by the PC. </a:t>
            </a:r>
          </a:p>
          <a:p>
            <a:pPr algn="just">
              <a:lnSpc>
                <a:spcPct val="11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PC power supplies have built-in power on/off switches and power connects for the motherboard and the disk drives.</a:t>
            </a:r>
          </a:p>
          <a:p>
            <a:pPr marL="0" indent="0" algn="just">
              <a:lnSpc>
                <a:spcPct val="110000"/>
              </a:lnSpc>
              <a:spcBef>
                <a:spcPts val="0"/>
              </a:spcBef>
              <a:buNone/>
            </a:pPr>
            <a:r>
              <a:rPr lang="en-US" sz="3200" b="1" dirty="0">
                <a:latin typeface="Times New Roman" panose="02020603050405020304" pitchFamily="18" charset="0"/>
                <a:cs typeface="Times New Roman" panose="02020603050405020304" pitchFamily="18" charset="0"/>
              </a:rPr>
              <a:t>B. Motherboard</a:t>
            </a:r>
            <a:endParaRPr lang="en-US" sz="3200" dirty="0">
              <a:latin typeface="Times New Roman" panose="02020603050405020304" pitchFamily="18" charset="0"/>
              <a:cs typeface="Times New Roman" panose="02020603050405020304" pitchFamily="18" charset="0"/>
            </a:endParaRPr>
          </a:p>
          <a:p>
            <a:pPr lvl="0" algn="just">
              <a:lnSpc>
                <a:spcPct val="11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It is the Main circuit board in system unit </a:t>
            </a:r>
          </a:p>
          <a:p>
            <a:pPr lvl="0" algn="just">
              <a:lnSpc>
                <a:spcPct val="11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It Contains adapter cards, processor chips, and memory chips</a:t>
            </a:r>
          </a:p>
          <a:p>
            <a:pPr lvl="0" algn="just">
              <a:lnSpc>
                <a:spcPct val="11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Another name of mother board is called system board</a:t>
            </a:r>
          </a:p>
          <a:p>
            <a:pPr lvl="0" algn="just">
              <a:lnSpc>
                <a:spcPct val="11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Every components of a computer inside the system unit is directly or indirectly connected to the motherboard. </a:t>
            </a:r>
          </a:p>
          <a:p>
            <a:pPr lvl="0" algn="just">
              <a:lnSpc>
                <a:spcPct val="110000"/>
              </a:lnSpc>
              <a:spcBef>
                <a:spcPts val="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The following figure shows a motherboard that contains a number of components.</a:t>
            </a:r>
          </a:p>
          <a:p>
            <a:pPr marL="0" indent="0">
              <a:lnSpc>
                <a:spcPct val="110000"/>
              </a:lnSpc>
              <a:buNone/>
            </a:pPr>
            <a:endParaRPr lang="en-US" sz="3200" b="1" dirty="0"/>
          </a:p>
        </p:txBody>
      </p:sp>
    </p:spTree>
    <p:extLst>
      <p:ext uri="{BB962C8B-B14F-4D97-AF65-F5344CB8AC3E}">
        <p14:creationId xmlns:p14="http://schemas.microsoft.com/office/powerpoint/2010/main" val="3114130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5911" y="0"/>
            <a:ext cx="10699845" cy="6792340"/>
          </a:xfrm>
          <a:prstGeom prst="rect">
            <a:avLst/>
          </a:prstGeom>
        </p:spPr>
      </p:pic>
    </p:spTree>
    <p:extLst>
      <p:ext uri="{BB962C8B-B14F-4D97-AF65-F5344CB8AC3E}">
        <p14:creationId xmlns:p14="http://schemas.microsoft.com/office/powerpoint/2010/main" val="1872723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lvl="0" indent="0" algn="just">
              <a:lnSpc>
                <a:spcPct val="100000"/>
              </a:lnSpc>
              <a:spcBef>
                <a:spcPts val="0"/>
              </a:spcBef>
              <a:buNone/>
            </a:pPr>
            <a:r>
              <a:rPr lang="en-US" b="1" dirty="0">
                <a:latin typeface="Times New Roman" panose="02020603050405020304" pitchFamily="18" charset="0"/>
                <a:cs typeface="Times New Roman" panose="02020603050405020304" pitchFamily="18" charset="0"/>
              </a:rPr>
              <a:t>C. Ports</a:t>
            </a:r>
          </a:p>
          <a:p>
            <a:pPr lvl="0" algn="just">
              <a:lnSpc>
                <a:spcPct val="10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Port</a:t>
            </a:r>
            <a:r>
              <a:rPr lang="en-US" dirty="0">
                <a:latin typeface="Times New Roman" panose="02020603050405020304" pitchFamily="18" charset="0"/>
                <a:cs typeface="Times New Roman" panose="02020603050405020304" pitchFamily="18" charset="0"/>
              </a:rPr>
              <a:t> is used to connect external devices to the motherboard.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classified as Serial port and parallel port.</a:t>
            </a:r>
          </a:p>
          <a:p>
            <a:pPr lvl="0"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Serial port</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a Transmits one bit of data at a time. It connects slow-speed devices, such as mouse, keyboard, and modem.</a:t>
            </a:r>
          </a:p>
          <a:p>
            <a:pPr lvl="0"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Parallel port</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connects devices that can transfer more than one bit at a time, such as a printer and Disk Drivers.</a:t>
            </a:r>
          </a:p>
          <a:p>
            <a:pPr lvl="0"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Special-purpose port: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Allow users to attach specialized peripherals (digital video cameras, color printers, scanners, and disk drives) or transmit data to wireless devices.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example: - FireWire port, MIDI (Musical Instrument Digital Interface) port, SCSI (small computer system interface) port, IrDA (Infrared Data Association) port, and Bluetooth TM port.</a:t>
            </a:r>
          </a:p>
        </p:txBody>
      </p:sp>
    </p:spTree>
    <p:extLst>
      <p:ext uri="{BB962C8B-B14F-4D97-AF65-F5344CB8AC3E}">
        <p14:creationId xmlns:p14="http://schemas.microsoft.com/office/powerpoint/2010/main" val="347498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D. Expansion slot and Card</a:t>
            </a:r>
            <a:endParaRPr lang="en-US" sz="3000" i="1" dirty="0">
              <a:solidFill>
                <a:srgbClr val="FF0000"/>
              </a:solidFill>
              <a:latin typeface="Times New Roman" panose="02020603050405020304" pitchFamily="18" charset="0"/>
              <a:cs typeface="Times New Roman" panose="02020603050405020304" pitchFamily="18" charset="0"/>
            </a:endParaRP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Adapter card: - is used to enhance system unit or provides connections to external devices called peripherals. Adapter card is called an expansion card.</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An expansion slot: - is an opening, or socket on the mother board that can hold an adapter card with Plug and Play.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computer automatically configures cards and other devices as you install them.</a:t>
            </a:r>
            <a:r>
              <a:rPr lang="en-US" sz="3000" b="1" dirty="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E. Central Processing Unit</a:t>
            </a:r>
            <a:endParaRPr lang="en-US" sz="30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To process, the </a:t>
            </a:r>
            <a:r>
              <a:rPr lang="en-US" sz="3000" b="1" i="1" dirty="0">
                <a:latin typeface="Times New Roman" panose="02020603050405020304" pitchFamily="18" charset="0"/>
                <a:cs typeface="Times New Roman" panose="02020603050405020304" pitchFamily="18" charset="0"/>
              </a:rPr>
              <a:t>computer needs two components</a:t>
            </a:r>
            <a:r>
              <a:rPr lang="en-US" sz="3000" dirty="0">
                <a:latin typeface="Times New Roman" panose="02020603050405020304" pitchFamily="18" charset="0"/>
                <a:cs typeface="Times New Roman" panose="02020603050405020304" pitchFamily="18" charset="0"/>
              </a:rPr>
              <a:t>, the </a:t>
            </a:r>
            <a:r>
              <a:rPr lang="en-US" sz="3000" b="1" i="1" dirty="0">
                <a:solidFill>
                  <a:srgbClr val="6600CC"/>
                </a:solidFill>
                <a:latin typeface="Times New Roman" panose="02020603050405020304" pitchFamily="18" charset="0"/>
                <a:cs typeface="Times New Roman" panose="02020603050405020304" pitchFamily="18" charset="0"/>
              </a:rPr>
              <a:t>central processing unit &amp; memory.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solidFill>
                  <a:srgbClr val="660033"/>
                </a:solidFill>
                <a:latin typeface="Times New Roman" panose="02020603050405020304" pitchFamily="18" charset="0"/>
                <a:cs typeface="Times New Roman" panose="02020603050405020304" pitchFamily="18" charset="0"/>
              </a:rPr>
              <a:t>processor (CPU) </a:t>
            </a:r>
            <a:r>
              <a:rPr lang="en-US" sz="3000" dirty="0">
                <a:latin typeface="Times New Roman" panose="02020603050405020304" pitchFamily="18" charset="0"/>
                <a:cs typeface="Times New Roman" panose="02020603050405020304" pitchFamily="18" charset="0"/>
              </a:rPr>
              <a:t>is the one that actually </a:t>
            </a:r>
            <a:r>
              <a:rPr lang="en-US" sz="3000" b="1" i="1" dirty="0">
                <a:solidFill>
                  <a:srgbClr val="0000CC"/>
                </a:solidFill>
                <a:latin typeface="Times New Roman" panose="02020603050405020304" pitchFamily="18" charset="0"/>
                <a:cs typeface="Times New Roman" panose="02020603050405020304" pitchFamily="18" charset="0"/>
              </a:rPr>
              <a:t>process &amp; memory </a:t>
            </a:r>
            <a:r>
              <a:rPr lang="en-US" sz="3000" dirty="0">
                <a:latin typeface="Times New Roman" panose="02020603050405020304" pitchFamily="18" charset="0"/>
                <a:cs typeface="Times New Roman" panose="02020603050405020304" pitchFamily="18" charset="0"/>
              </a:rPr>
              <a:t>is needed to </a:t>
            </a:r>
            <a:r>
              <a:rPr lang="en-US" sz="3000" b="1" i="1" dirty="0">
                <a:solidFill>
                  <a:srgbClr val="D60093"/>
                </a:solidFill>
                <a:latin typeface="Times New Roman" panose="02020603050405020304" pitchFamily="18" charset="0"/>
                <a:cs typeface="Times New Roman" panose="02020603050405020304" pitchFamily="18" charset="0"/>
              </a:rPr>
              <a:t>store the data &amp; instructions </a:t>
            </a:r>
            <a:r>
              <a:rPr lang="en-US" sz="3000" dirty="0">
                <a:latin typeface="Times New Roman" panose="02020603050405020304" pitchFamily="18" charset="0"/>
                <a:cs typeface="Times New Roman" panose="02020603050405020304" pitchFamily="18" charset="0"/>
              </a:rPr>
              <a:t>currently used by the </a:t>
            </a:r>
            <a:r>
              <a:rPr lang="en-US" sz="3000" b="1" i="1" dirty="0">
                <a:latin typeface="Times New Roman" panose="02020603050405020304" pitchFamily="18" charset="0"/>
                <a:cs typeface="Times New Roman" panose="02020603050405020304" pitchFamily="18" charset="0"/>
              </a:rPr>
              <a:t>CPU</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solidFill>
                  <a:srgbClr val="660066"/>
                </a:solidFill>
                <a:latin typeface="Times New Roman" panose="02020603050405020304" pitchFamily="18" charset="0"/>
                <a:cs typeface="Times New Roman" panose="02020603050405020304" pitchFamily="18" charset="0"/>
              </a:rPr>
              <a:t>CPU (Central Processing Unit) or processor </a:t>
            </a:r>
            <a:r>
              <a:rPr lang="en-US" sz="3000" dirty="0">
                <a:latin typeface="Times New Roman" panose="02020603050405020304" pitchFamily="18" charset="0"/>
                <a:cs typeface="Times New Roman" panose="02020603050405020304" pitchFamily="18" charset="0"/>
              </a:rPr>
              <a:t>is a </a:t>
            </a:r>
            <a:r>
              <a:rPr lang="en-US" sz="3000" b="1" i="1" dirty="0">
                <a:solidFill>
                  <a:srgbClr val="FF0000"/>
                </a:solidFill>
                <a:latin typeface="Times New Roman" panose="02020603050405020304" pitchFamily="18" charset="0"/>
                <a:cs typeface="Times New Roman" panose="02020603050405020304" pitchFamily="18" charset="0"/>
              </a:rPr>
              <a:t>microprocessor chip (a silicon chip with complex circuits) </a:t>
            </a:r>
            <a:r>
              <a:rPr lang="en-US" sz="3000" dirty="0">
                <a:latin typeface="Times New Roman" panose="02020603050405020304" pitchFamily="18" charset="0"/>
                <a:cs typeface="Times New Roman" panose="02020603050405020304" pitchFamily="18" charset="0"/>
              </a:rPr>
              <a:t>found on the motherboard. </a:t>
            </a:r>
          </a:p>
        </p:txBody>
      </p:sp>
    </p:spTree>
    <p:extLst>
      <p:ext uri="{BB962C8B-B14F-4D97-AF65-F5344CB8AC3E}">
        <p14:creationId xmlns:p14="http://schemas.microsoft.com/office/powerpoint/2010/main" val="3447177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All </a:t>
            </a:r>
            <a:r>
              <a:rPr lang="en-US" sz="3000" b="1" i="1" dirty="0">
                <a:solidFill>
                  <a:srgbClr val="660033"/>
                </a:solidFill>
                <a:latin typeface="Times New Roman" panose="02020603050405020304" pitchFamily="18" charset="0"/>
                <a:cs typeface="Times New Roman" panose="02020603050405020304" pitchFamily="18" charset="0"/>
              </a:rPr>
              <a:t>computer operations </a:t>
            </a:r>
            <a:r>
              <a:rPr lang="en-US" sz="3000" dirty="0">
                <a:latin typeface="Times New Roman" panose="02020603050405020304" pitchFamily="18" charset="0"/>
                <a:cs typeface="Times New Roman" panose="02020603050405020304" pitchFamily="18" charset="0"/>
              </a:rPr>
              <a:t>are under the </a:t>
            </a:r>
            <a:r>
              <a:rPr lang="en-US" sz="3000" b="1" i="1" dirty="0">
                <a:solidFill>
                  <a:srgbClr val="FF0000"/>
                </a:solidFill>
                <a:latin typeface="Times New Roman" panose="02020603050405020304" pitchFamily="18" charset="0"/>
                <a:cs typeface="Times New Roman" panose="02020603050405020304" pitchFamily="18" charset="0"/>
              </a:rPr>
              <a:t>control of the CPU</a:t>
            </a:r>
            <a:r>
              <a:rPr lang="en-US" sz="3000" dirty="0">
                <a:latin typeface="Times New Roman" panose="02020603050405020304" pitchFamily="18" charset="0"/>
                <a:cs typeface="Times New Roman" panose="02020603050405020304" pitchFamily="18" charset="0"/>
              </a:rPr>
              <a:t>, which has the following functions: -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a:t>
            </a:r>
            <a:r>
              <a:rPr lang="en-US" sz="3000" b="1" i="1" dirty="0">
                <a:solidFill>
                  <a:srgbClr val="6600CC"/>
                </a:solidFill>
                <a:latin typeface="Times New Roman" panose="02020603050405020304" pitchFamily="18" charset="0"/>
                <a:cs typeface="Times New Roman" panose="02020603050405020304" pitchFamily="18" charset="0"/>
              </a:rPr>
              <a:t>controls the transmission of data from input devices to memory</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a:t>
            </a:r>
            <a:r>
              <a:rPr lang="en-US" sz="3000" b="1" i="1" dirty="0">
                <a:solidFill>
                  <a:srgbClr val="660066"/>
                </a:solidFill>
                <a:latin typeface="Times New Roman" panose="02020603050405020304" pitchFamily="18" charset="0"/>
                <a:cs typeface="Times New Roman" panose="02020603050405020304" pitchFamily="18" charset="0"/>
              </a:rPr>
              <a:t>processes the data held in main memory or execute instruction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a:t>
            </a:r>
            <a:r>
              <a:rPr lang="en-US" sz="3000" b="1" i="1" dirty="0">
                <a:solidFill>
                  <a:srgbClr val="FF0000"/>
                </a:solidFill>
                <a:latin typeface="Times New Roman" panose="02020603050405020304" pitchFamily="18" charset="0"/>
                <a:cs typeface="Times New Roman" panose="02020603050405020304" pitchFamily="18" charset="0"/>
              </a:rPr>
              <a:t>controls the transmission of information from main memory to output devices </a:t>
            </a:r>
            <a:r>
              <a:rPr lang="en-US" sz="3000" dirty="0">
                <a:latin typeface="Times New Roman" panose="02020603050405020304" pitchFamily="18" charset="0"/>
                <a:cs typeface="Times New Roman" panose="02020603050405020304" pitchFamily="18" charset="0"/>
              </a:rPr>
              <a:t>etc.</a:t>
            </a: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CPU has got three main components: </a:t>
            </a:r>
          </a:p>
          <a:p>
            <a:pPr algn="just">
              <a:lnSpc>
                <a:spcPct val="100000"/>
              </a:lnSpc>
              <a:spcBef>
                <a:spcPts val="0"/>
              </a:spcBef>
              <a:buFont typeface="Wingdings" panose="05000000000000000000" pitchFamily="2" charset="2"/>
              <a:buChar char="§"/>
            </a:pPr>
            <a:r>
              <a:rPr lang="en-US" sz="3000" b="1" i="1" dirty="0">
                <a:solidFill>
                  <a:srgbClr val="0000CC"/>
                </a:solidFill>
                <a:latin typeface="Times New Roman" panose="02020603050405020304" pitchFamily="18" charset="0"/>
                <a:cs typeface="Times New Roman" panose="02020603050405020304" pitchFamily="18" charset="0"/>
              </a:rPr>
              <a:t>Control Unit</a:t>
            </a:r>
          </a:p>
          <a:p>
            <a:pPr algn="just">
              <a:lnSpc>
                <a:spcPct val="100000"/>
              </a:lnSpc>
              <a:spcBef>
                <a:spcPts val="0"/>
              </a:spcBef>
              <a:buFont typeface="Wingdings" panose="05000000000000000000" pitchFamily="2" charset="2"/>
              <a:buChar char="§"/>
            </a:pPr>
            <a:r>
              <a:rPr lang="en-US" sz="3000" b="1" i="1" dirty="0">
                <a:solidFill>
                  <a:srgbClr val="0000CC"/>
                </a:solidFill>
                <a:latin typeface="Times New Roman" panose="02020603050405020304" pitchFamily="18" charset="0"/>
                <a:cs typeface="Times New Roman" panose="02020603050405020304" pitchFamily="18" charset="0"/>
              </a:rPr>
              <a:t>Arithmetic Logic Unit (ALU)</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Register </a:t>
            </a:r>
          </a:p>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1. Control Unit (CU) </a:t>
            </a:r>
            <a:endParaRPr lang="en-US" sz="30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a:t>
            </a:r>
            <a:r>
              <a:rPr lang="en-US" sz="3000" b="1" i="1" dirty="0">
                <a:solidFill>
                  <a:srgbClr val="6600CC"/>
                </a:solidFill>
                <a:latin typeface="Times New Roman" panose="02020603050405020304" pitchFamily="18" charset="0"/>
                <a:cs typeface="Times New Roman" panose="02020603050405020304" pitchFamily="18" charset="0"/>
              </a:rPr>
              <a:t>controls the flow of data &amp; instructions </a:t>
            </a:r>
            <a:r>
              <a:rPr lang="en-US" sz="3000" dirty="0">
                <a:latin typeface="Times New Roman" panose="02020603050405020304" pitchFamily="18" charset="0"/>
                <a:cs typeface="Times New Roman" panose="02020603050405020304" pitchFamily="18" charset="0"/>
              </a:rPr>
              <a:t>between the </a:t>
            </a:r>
            <a:r>
              <a:rPr lang="en-US" sz="3000" b="1" i="1" dirty="0">
                <a:solidFill>
                  <a:srgbClr val="660033"/>
                </a:solidFill>
                <a:latin typeface="Times New Roman" panose="02020603050405020304" pitchFamily="18" charset="0"/>
                <a:cs typeface="Times New Roman" panose="02020603050405020304" pitchFamily="18" charset="0"/>
              </a:rPr>
              <a:t>CPU &amp; Memory</a:t>
            </a:r>
            <a:r>
              <a:rPr lang="en-US" sz="3000" dirty="0">
                <a:latin typeface="Times New Roman" panose="02020603050405020304" pitchFamily="18" charset="0"/>
                <a:cs typeface="Times New Roman" panose="02020603050405020304" pitchFamily="18" charset="0"/>
              </a:rPr>
              <a:t>, between the </a:t>
            </a:r>
            <a:r>
              <a:rPr lang="en-US" sz="3000" b="1" i="1" dirty="0">
                <a:solidFill>
                  <a:srgbClr val="0000CC"/>
                </a:solidFill>
                <a:latin typeface="Times New Roman" panose="02020603050405020304" pitchFamily="18" charset="0"/>
                <a:cs typeface="Times New Roman" panose="02020603050405020304" pitchFamily="18" charset="0"/>
              </a:rPr>
              <a:t>CPU &amp; Input/ Output devices</a:t>
            </a:r>
            <a:r>
              <a:rPr lang="en-US" sz="3000" dirty="0">
                <a:latin typeface="Times New Roman" panose="02020603050405020304" pitchFamily="18" charset="0"/>
                <a:cs typeface="Times New Roman" panose="02020603050405020304" pitchFamily="18" charset="0"/>
              </a:rPr>
              <a:t>, etc.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is responsible for </a:t>
            </a:r>
            <a:r>
              <a:rPr lang="en-US" sz="3000" b="1" i="1" dirty="0">
                <a:solidFill>
                  <a:srgbClr val="D60093"/>
                </a:solidFill>
                <a:latin typeface="Times New Roman" panose="02020603050405020304" pitchFamily="18" charset="0"/>
                <a:cs typeface="Times New Roman" panose="02020603050405020304" pitchFamily="18" charset="0"/>
              </a:rPr>
              <a:t>loading, interpreting</a:t>
            </a:r>
            <a:r>
              <a:rPr lang="en-US" sz="3000" dirty="0">
                <a:latin typeface="Times New Roman" panose="02020603050405020304" pitchFamily="18" charset="0"/>
                <a:cs typeface="Times New Roman" panose="02020603050405020304" pitchFamily="18" charset="0"/>
              </a:rPr>
              <a:t> the </a:t>
            </a:r>
            <a:r>
              <a:rPr lang="en-US" sz="3000" b="1" i="1" dirty="0">
                <a:latin typeface="Times New Roman" panose="02020603050405020304" pitchFamily="18" charset="0"/>
                <a:cs typeface="Times New Roman" panose="02020603050405020304" pitchFamily="18" charset="0"/>
              </a:rPr>
              <a:t>individual instructions </a:t>
            </a:r>
            <a:r>
              <a:rPr lang="en-US" sz="3000" dirty="0">
                <a:latin typeface="Times New Roman" panose="02020603050405020304" pitchFamily="18" charset="0"/>
                <a:cs typeface="Times New Roman" panose="02020603050405020304" pitchFamily="18" charset="0"/>
              </a:rPr>
              <a:t>that comprise the </a:t>
            </a:r>
            <a:r>
              <a:rPr lang="en-US" sz="3000" b="1" i="1" dirty="0">
                <a:solidFill>
                  <a:srgbClr val="660066"/>
                </a:solidFill>
                <a:latin typeface="Times New Roman" panose="02020603050405020304" pitchFamily="18" charset="0"/>
                <a:cs typeface="Times New Roman" panose="02020603050405020304" pitchFamily="18" charset="0"/>
              </a:rPr>
              <a:t>computer program</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5800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control unit </a:t>
            </a:r>
            <a:r>
              <a:rPr lang="en-US" sz="3000" dirty="0">
                <a:latin typeface="Times New Roman" panose="02020603050405020304" pitchFamily="18" charset="0"/>
                <a:cs typeface="Times New Roman" panose="02020603050405020304" pitchFamily="18" charset="0"/>
              </a:rPr>
              <a:t>also has the task of </a:t>
            </a:r>
            <a:r>
              <a:rPr lang="en-US" sz="3000" b="1" i="1" dirty="0">
                <a:latin typeface="Times New Roman" panose="02020603050405020304" pitchFamily="18" charset="0"/>
                <a:cs typeface="Times New Roman" panose="02020603050405020304" pitchFamily="18" charset="0"/>
              </a:rPr>
              <a:t>getting the data </a:t>
            </a:r>
            <a:r>
              <a:rPr lang="en-US" sz="3000" dirty="0">
                <a:latin typeface="Times New Roman" panose="02020603050405020304" pitchFamily="18" charset="0"/>
                <a:cs typeface="Times New Roman" panose="02020603050405020304" pitchFamily="18" charset="0"/>
              </a:rPr>
              <a:t>needed by the </a:t>
            </a:r>
            <a:r>
              <a:rPr lang="en-US" sz="3000" b="1" i="1" dirty="0">
                <a:solidFill>
                  <a:srgbClr val="0000CC"/>
                </a:solidFill>
                <a:latin typeface="Times New Roman" panose="02020603050405020304" pitchFamily="18" charset="0"/>
                <a:cs typeface="Times New Roman" panose="02020603050405020304" pitchFamily="18" charset="0"/>
              </a:rPr>
              <a:t>instructions</a:t>
            </a:r>
            <a:r>
              <a:rPr lang="en-US" sz="3000" dirty="0">
                <a:latin typeface="Times New Roman" panose="02020603050405020304" pitchFamily="18" charset="0"/>
                <a:cs typeface="Times New Roman" panose="02020603050405020304" pitchFamily="18" charset="0"/>
              </a:rPr>
              <a:t> and </a:t>
            </a:r>
            <a:r>
              <a:rPr lang="en-US" sz="3000" b="1" i="1" dirty="0">
                <a:solidFill>
                  <a:srgbClr val="0000CC"/>
                </a:solidFill>
                <a:latin typeface="Times New Roman" panose="02020603050405020304" pitchFamily="18" charset="0"/>
                <a:cs typeface="Times New Roman" panose="02020603050405020304" pitchFamily="18" charset="0"/>
              </a:rPr>
              <a:t>returning</a:t>
            </a:r>
            <a:r>
              <a:rPr lang="en-US" sz="3000" dirty="0">
                <a:latin typeface="Times New Roman" panose="02020603050405020304" pitchFamily="18" charset="0"/>
                <a:cs typeface="Times New Roman" panose="02020603050405020304" pitchFamily="18" charset="0"/>
              </a:rPr>
              <a:t> the result of the </a:t>
            </a:r>
            <a:r>
              <a:rPr lang="en-US" sz="3000" b="1" i="1" dirty="0">
                <a:solidFill>
                  <a:srgbClr val="6600CC"/>
                </a:solidFill>
                <a:latin typeface="Times New Roman" panose="02020603050405020304" pitchFamily="18" charset="0"/>
                <a:cs typeface="Times New Roman" panose="02020603050405020304" pitchFamily="18" charset="0"/>
              </a:rPr>
              <a:t>processing after the instruction has been executed.</a:t>
            </a: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To </a:t>
            </a:r>
            <a:r>
              <a:rPr lang="en-US" sz="3000" b="1" i="1" dirty="0">
                <a:solidFill>
                  <a:srgbClr val="D60093"/>
                </a:solidFill>
                <a:latin typeface="Times New Roman" panose="02020603050405020304" pitchFamily="18" charset="0"/>
                <a:cs typeface="Times New Roman" panose="02020603050405020304" pitchFamily="18" charset="0"/>
              </a:rPr>
              <a:t>summarize tasks carried out by a CU are listed below: </a:t>
            </a:r>
          </a:p>
          <a:p>
            <a:pPr lvl="0" algn="just">
              <a:lnSpc>
                <a:spcPct val="100000"/>
              </a:lnSpc>
              <a:spcBef>
                <a:spcPts val="0"/>
              </a:spcBef>
              <a:buFont typeface="Wingdings" panose="05000000000000000000" pitchFamily="2" charset="2"/>
              <a:buChar char="§"/>
            </a:pPr>
            <a:r>
              <a:rPr lang="en-US" sz="3000" b="1" i="1" dirty="0">
                <a:solidFill>
                  <a:srgbClr val="0000CC"/>
                </a:solidFill>
                <a:latin typeface="Times New Roman" panose="02020603050405020304" pitchFamily="18" charset="0"/>
                <a:cs typeface="Times New Roman" panose="02020603050405020304" pitchFamily="18" charset="0"/>
              </a:rPr>
              <a:t>Decoding the instructions within a computer </a:t>
            </a:r>
          </a:p>
          <a:p>
            <a:pPr lvl="0"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Sequencing</a:t>
            </a:r>
            <a:r>
              <a:rPr lang="en-US" sz="3000" dirty="0">
                <a:latin typeface="Times New Roman" panose="02020603050405020304" pitchFamily="18" charset="0"/>
                <a:cs typeface="Times New Roman" panose="02020603050405020304" pitchFamily="18" charset="0"/>
              </a:rPr>
              <a:t> the </a:t>
            </a:r>
            <a:r>
              <a:rPr lang="en-US" sz="3000" b="1" i="1" dirty="0">
                <a:solidFill>
                  <a:srgbClr val="660066"/>
                </a:solidFill>
                <a:latin typeface="Times New Roman" panose="02020603050405020304" pitchFamily="18" charset="0"/>
                <a:cs typeface="Times New Roman" panose="02020603050405020304" pitchFamily="18" charset="0"/>
              </a:rPr>
              <a:t>reading</a:t>
            </a:r>
            <a:r>
              <a:rPr lang="en-US" sz="3000" dirty="0">
                <a:latin typeface="Times New Roman" panose="02020603050405020304" pitchFamily="18" charset="0"/>
                <a:cs typeface="Times New Roman" panose="02020603050405020304" pitchFamily="18" charset="0"/>
              </a:rPr>
              <a:t> and </a:t>
            </a:r>
            <a:r>
              <a:rPr lang="en-US" sz="3000" b="1" i="1" dirty="0">
                <a:solidFill>
                  <a:srgbClr val="660066"/>
                </a:solidFill>
                <a:latin typeface="Times New Roman" panose="02020603050405020304" pitchFamily="18" charset="0"/>
                <a:cs typeface="Times New Roman" panose="02020603050405020304" pitchFamily="18" charset="0"/>
              </a:rPr>
              <a:t>writing</a:t>
            </a:r>
            <a:r>
              <a:rPr lang="en-US" sz="3000" dirty="0">
                <a:latin typeface="Times New Roman" panose="02020603050405020304" pitchFamily="18" charset="0"/>
                <a:cs typeface="Times New Roman" panose="02020603050405020304" pitchFamily="18" charset="0"/>
              </a:rPr>
              <a:t> of </a:t>
            </a:r>
            <a:r>
              <a:rPr lang="en-US" sz="3000" b="1" i="1" dirty="0">
                <a:solidFill>
                  <a:srgbClr val="FF0000"/>
                </a:solidFill>
                <a:latin typeface="Times New Roman" panose="02020603050405020304" pitchFamily="18" charset="0"/>
                <a:cs typeface="Times New Roman" panose="02020603050405020304" pitchFamily="18" charset="0"/>
              </a:rPr>
              <a:t>data</a:t>
            </a:r>
            <a:r>
              <a:rPr lang="en-US" sz="3000" dirty="0">
                <a:latin typeface="Times New Roman" panose="02020603050405020304" pitchFamily="18" charset="0"/>
                <a:cs typeface="Times New Roman" panose="02020603050405020304" pitchFamily="18" charset="0"/>
              </a:rPr>
              <a:t> within the </a:t>
            </a:r>
            <a:r>
              <a:rPr lang="en-US" sz="3000" b="1" i="1" dirty="0">
                <a:latin typeface="Times New Roman" panose="02020603050405020304" pitchFamily="18" charset="0"/>
                <a:cs typeface="Times New Roman" panose="02020603050405020304" pitchFamily="18" charset="0"/>
              </a:rPr>
              <a:t>CPU</a:t>
            </a:r>
            <a:r>
              <a:rPr lang="en-US" sz="3000" dirty="0">
                <a:latin typeface="Times New Roman" panose="02020603050405020304" pitchFamily="18" charset="0"/>
                <a:cs typeface="Times New Roman" panose="02020603050405020304" pitchFamily="18" charset="0"/>
              </a:rPr>
              <a:t> and </a:t>
            </a:r>
            <a:r>
              <a:rPr lang="en-US" sz="3000" b="1" i="1" dirty="0">
                <a:latin typeface="Times New Roman" panose="02020603050405020304" pitchFamily="18" charset="0"/>
                <a:cs typeface="Times New Roman" panose="02020603050405020304" pitchFamily="18" charset="0"/>
              </a:rPr>
              <a:t>externally</a:t>
            </a:r>
            <a:r>
              <a:rPr lang="en-US" sz="3000" dirty="0">
                <a:latin typeface="Times New Roman" panose="02020603050405020304" pitchFamily="18" charset="0"/>
                <a:cs typeface="Times New Roman" panose="02020603050405020304" pitchFamily="18" charset="0"/>
              </a:rPr>
              <a:t> on the </a:t>
            </a:r>
            <a:r>
              <a:rPr lang="en-US" sz="3000" b="1" i="1" dirty="0">
                <a:solidFill>
                  <a:srgbClr val="FF0000"/>
                </a:solidFill>
                <a:latin typeface="Times New Roman" panose="02020603050405020304" pitchFamily="18" charset="0"/>
                <a:cs typeface="Times New Roman" panose="02020603050405020304" pitchFamily="18" charset="0"/>
              </a:rPr>
              <a:t>data bus </a:t>
            </a:r>
          </a:p>
          <a:p>
            <a:pPr lvl="0" algn="just">
              <a:lnSpc>
                <a:spcPct val="100000"/>
              </a:lnSpc>
              <a:spcBef>
                <a:spcPts val="0"/>
              </a:spcBef>
              <a:buFont typeface="Wingdings" panose="05000000000000000000" pitchFamily="2" charset="2"/>
              <a:buChar char="§"/>
            </a:pPr>
            <a:r>
              <a:rPr lang="en-US" sz="3000" b="1" i="1" dirty="0">
                <a:solidFill>
                  <a:srgbClr val="6600CC"/>
                </a:solidFill>
                <a:latin typeface="Times New Roman" panose="02020603050405020304" pitchFamily="18" charset="0"/>
                <a:cs typeface="Times New Roman" panose="02020603050405020304" pitchFamily="18" charset="0"/>
              </a:rPr>
              <a:t>Controlling the sequence in which instructions are executed </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Controlling</a:t>
            </a:r>
            <a:r>
              <a:rPr lang="en-US" sz="3000" dirty="0">
                <a:latin typeface="Times New Roman" panose="02020603050405020304" pitchFamily="18" charset="0"/>
                <a:cs typeface="Times New Roman" panose="02020603050405020304" pitchFamily="18" charset="0"/>
              </a:rPr>
              <a:t> the </a:t>
            </a:r>
            <a:r>
              <a:rPr lang="en-US" sz="3000" b="1" i="1" dirty="0">
                <a:latin typeface="Times New Roman" panose="02020603050405020304" pitchFamily="18" charset="0"/>
                <a:cs typeface="Times New Roman" panose="02020603050405020304" pitchFamily="18" charset="0"/>
              </a:rPr>
              <a:t>operations</a:t>
            </a:r>
            <a:r>
              <a:rPr lang="en-US" sz="3000" dirty="0">
                <a:latin typeface="Times New Roman" panose="02020603050405020304" pitchFamily="18" charset="0"/>
                <a:cs typeface="Times New Roman" panose="02020603050405020304" pitchFamily="18" charset="0"/>
              </a:rPr>
              <a:t> performed by the </a:t>
            </a:r>
            <a:r>
              <a:rPr lang="en-US" sz="3000" b="1" i="1" dirty="0">
                <a:latin typeface="Times New Roman" panose="02020603050405020304" pitchFamily="18" charset="0"/>
                <a:cs typeface="Times New Roman" panose="02020603050405020304" pitchFamily="18" charset="0"/>
              </a:rPr>
              <a:t>ALU</a:t>
            </a:r>
          </a:p>
          <a:p>
            <a:pPr algn="just">
              <a:lnSpc>
                <a:spcPct val="100000"/>
              </a:lnSpc>
              <a:spcBef>
                <a:spcPts val="0"/>
              </a:spcBef>
              <a:buFont typeface="Wingdings" pitchFamily="2" charset="2"/>
              <a:buChar char="Ø"/>
            </a:pPr>
            <a:r>
              <a:rPr lang="en-US" sz="3000" b="1" i="1" dirty="0">
                <a:solidFill>
                  <a:srgbClr val="D60093"/>
                </a:solidFill>
                <a:latin typeface="Times New Roman" pitchFamily="18" charset="0"/>
                <a:cs typeface="Times New Roman" pitchFamily="18" charset="0"/>
              </a:rPr>
              <a:t>Control unit does not execute instruction or it does not carry </a:t>
            </a:r>
            <a:r>
              <a:rPr lang="en-US" sz="3000" b="1" i="1" dirty="0">
                <a:solidFill>
                  <a:srgbClr val="0000FF"/>
                </a:solidFill>
                <a:latin typeface="Times New Roman" pitchFamily="18" charset="0"/>
                <a:cs typeface="Times New Roman" pitchFamily="18" charset="0"/>
              </a:rPr>
              <a:t>out instruction processing by itself  </a:t>
            </a:r>
            <a:r>
              <a:rPr lang="en-US" sz="3000" dirty="0">
                <a:latin typeface="Times New Roman" pitchFamily="18" charset="0"/>
                <a:cs typeface="Times New Roman" pitchFamily="18" charset="0"/>
              </a:rPr>
              <a:t>rather it </a:t>
            </a:r>
            <a:r>
              <a:rPr lang="en-US" sz="3000" b="1" i="1" dirty="0">
                <a:latin typeface="Times New Roman" pitchFamily="18" charset="0"/>
                <a:cs typeface="Times New Roman" pitchFamily="18" charset="0"/>
              </a:rPr>
              <a:t>directs other processing elements to execute instructions.</a:t>
            </a:r>
          </a:p>
          <a:p>
            <a:pPr algn="just">
              <a:lnSpc>
                <a:spcPct val="100000"/>
              </a:lnSpc>
              <a:spcBef>
                <a:spcPts val="0"/>
              </a:spcBef>
              <a:buFont typeface="Wingdings" pitchFamily="2" charset="2"/>
              <a:buChar char="§"/>
            </a:pPr>
            <a:r>
              <a:rPr lang="en-US" sz="3000" b="1" i="1" dirty="0">
                <a:solidFill>
                  <a:srgbClr val="FF0000"/>
                </a:solidFill>
                <a:latin typeface="Times New Roman" pitchFamily="18" charset="0"/>
                <a:cs typeface="Times New Roman" pitchFamily="18" charset="0"/>
              </a:rPr>
              <a:t>As human brain controls the body, control unit controls the computer hardware</a:t>
            </a:r>
          </a:p>
          <a:p>
            <a:pPr algn="just">
              <a:lnSpc>
                <a:spcPct val="100000"/>
              </a:lnSpc>
              <a:spcBef>
                <a:spcPts val="0"/>
              </a:spcBef>
              <a:buFont typeface="Wingdings" panose="05000000000000000000" pitchFamily="2" charset="2"/>
              <a:buChar char="ü"/>
            </a:pPr>
            <a:r>
              <a:rPr lang="en-US" sz="3000" b="1" i="1" dirty="0">
                <a:solidFill>
                  <a:srgbClr val="0000FF"/>
                </a:solidFill>
                <a:latin typeface="Times New Roman" pitchFamily="18" charset="0"/>
                <a:cs typeface="Times New Roman" pitchFamily="18" charset="0"/>
              </a:rPr>
              <a:t>In general it serves as the computer traffic cope of the computer</a:t>
            </a:r>
            <a:r>
              <a:rPr lang="en-US" sz="3000" dirty="0">
                <a:latin typeface="Times New Roman" pitchFamily="18" charset="0"/>
                <a:cs typeface="Times New Roman" pitchFamily="18" charset="0"/>
              </a:rPr>
              <a:t>.</a:t>
            </a:r>
          </a:p>
          <a:p>
            <a:pPr algn="just">
              <a:lnSpc>
                <a:spcPct val="100000"/>
              </a:lnSpc>
              <a:spcBef>
                <a:spcPts val="0"/>
              </a:spcBef>
            </a:pPr>
            <a:endParaRPr lang="en-US" sz="3000" dirty="0"/>
          </a:p>
        </p:txBody>
      </p:sp>
    </p:spTree>
    <p:extLst>
      <p:ext uri="{BB962C8B-B14F-4D97-AF65-F5344CB8AC3E}">
        <p14:creationId xmlns:p14="http://schemas.microsoft.com/office/powerpoint/2010/main" val="78478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p:cNvSpPr>
            <a:spLocks noGrp="1"/>
          </p:cNvSpPr>
          <p:nvPr>
            <p:ph type="sldNum" sz="quarter" idx="12"/>
          </p:nvPr>
        </p:nvSpPr>
        <p:spPr/>
        <p:txBody>
          <a:bodyPr/>
          <a:lstStyle/>
          <a:p>
            <a:pPr>
              <a:defRPr/>
            </a:pPr>
            <a:fld id="{6BEE0096-916B-4E60-8756-B4678E2C6ED0}" type="slidenum">
              <a:rPr lang="en-US" smtClean="0"/>
              <a:pPr>
                <a:defRPr/>
              </a:pPr>
              <a:t>38</a:t>
            </a:fld>
            <a:endParaRPr lang="en-US" dirty="0"/>
          </a:p>
        </p:txBody>
      </p:sp>
      <p:sp>
        <p:nvSpPr>
          <p:cNvPr id="172036" name="Rectangle 3"/>
          <p:cNvSpPr>
            <a:spLocks noGrp="1" noChangeArrowheads="1"/>
          </p:cNvSpPr>
          <p:nvPr>
            <p:ph type="body" idx="1"/>
          </p:nvPr>
        </p:nvSpPr>
        <p:spPr>
          <a:xfrm>
            <a:off x="0" y="0"/>
            <a:ext cx="10668000" cy="7178722"/>
          </a:xfrm>
        </p:spPr>
        <p:txBody>
          <a:bodyPr>
            <a:normAutofit lnSpcReduction="10000"/>
          </a:bodyPr>
          <a:lstStyle/>
          <a:p>
            <a:pPr algn="ctr" eaLnBrk="1" hangingPunct="1">
              <a:buFontTx/>
              <a:buNone/>
            </a:pPr>
            <a:r>
              <a:rPr lang="en-US" b="1" dirty="0">
                <a:solidFill>
                  <a:srgbClr val="0000FF"/>
                </a:solidFill>
                <a:latin typeface="Times New Roman" pitchFamily="18" charset="0"/>
                <a:cs typeface="Times New Roman" pitchFamily="18" charset="0"/>
              </a:rPr>
              <a:t>2. Arithmetic Logic Unit (ALU)</a:t>
            </a:r>
          </a:p>
          <a:p>
            <a:pPr algn="just">
              <a:buFont typeface="Wingdings" pitchFamily="2" charset="2"/>
              <a:buChar char="Ø"/>
              <a:defRPr/>
            </a:pPr>
            <a:r>
              <a:rPr lang="en-US" dirty="0">
                <a:latin typeface="Times New Roman" pitchFamily="18" charset="0"/>
                <a:cs typeface="Times New Roman" pitchFamily="18" charset="0"/>
              </a:rPr>
              <a:t> ALU </a:t>
            </a:r>
            <a:r>
              <a:rPr lang="en-US" b="1" i="1" dirty="0">
                <a:solidFill>
                  <a:srgbClr val="FF0000"/>
                </a:solidFill>
                <a:latin typeface="Times New Roman" pitchFamily="18" charset="0"/>
                <a:cs typeface="Times New Roman" pitchFamily="18" charset="0"/>
              </a:rPr>
              <a:t>performs arithmetic and logical operations of the microprocessor</a:t>
            </a:r>
            <a:r>
              <a:rPr lang="en-US" dirty="0">
                <a:solidFill>
                  <a:srgbClr val="FF0000"/>
                </a:solidFill>
                <a:latin typeface="Times New Roman" pitchFamily="18" charset="0"/>
                <a:cs typeface="Times New Roman" pitchFamily="18" charset="0"/>
              </a:rPr>
              <a:t>.</a:t>
            </a:r>
          </a:p>
          <a:p>
            <a:pPr algn="just">
              <a:buFont typeface="Wingdings" pitchFamily="2" charset="2"/>
              <a:buChar char="§"/>
              <a:defRPr/>
            </a:pPr>
            <a:r>
              <a:rPr lang="en-US" b="1" i="1" dirty="0">
                <a:solidFill>
                  <a:srgbClr val="0000FF"/>
                </a:solidFill>
                <a:latin typeface="Times New Roman" pitchFamily="18" charset="0"/>
                <a:cs typeface="Times New Roman" pitchFamily="18" charset="0"/>
              </a:rPr>
              <a:t>Arithmetic operations</a:t>
            </a:r>
            <a:r>
              <a:rPr lang="en-US" dirty="0">
                <a:latin typeface="Times New Roman" pitchFamily="18" charset="0"/>
                <a:cs typeface="Times New Roman" pitchFamily="18" charset="0"/>
              </a:rPr>
              <a:t> includes like </a:t>
            </a:r>
            <a:r>
              <a:rPr lang="en-US" b="1" i="1" dirty="0">
                <a:solidFill>
                  <a:srgbClr val="006600"/>
                </a:solidFill>
                <a:latin typeface="Times New Roman" pitchFamily="18" charset="0"/>
                <a:cs typeface="Times New Roman" pitchFamily="18" charset="0"/>
              </a:rPr>
              <a:t>addition, subtraction , multiplication and division</a:t>
            </a:r>
            <a:r>
              <a:rPr lang="en-US" dirty="0">
                <a:latin typeface="Times New Roman" pitchFamily="18" charset="0"/>
                <a:cs typeface="Times New Roman" pitchFamily="18" charset="0"/>
              </a:rPr>
              <a:t>.</a:t>
            </a:r>
          </a:p>
          <a:p>
            <a:pPr algn="just">
              <a:buFont typeface="Wingdings" pitchFamily="2" charset="2"/>
              <a:buChar char="Ø"/>
              <a:defRPr/>
            </a:pPr>
            <a:r>
              <a:rPr lang="en-US" b="1" i="1" dirty="0">
                <a:solidFill>
                  <a:srgbClr val="D60093"/>
                </a:solidFill>
                <a:latin typeface="Times New Roman" pitchFamily="18" charset="0"/>
                <a:cs typeface="Times New Roman" pitchFamily="18" charset="0"/>
              </a:rPr>
              <a:t>Logical operation is concerned with the comparison of data.</a:t>
            </a:r>
          </a:p>
          <a:p>
            <a:pPr>
              <a:lnSpc>
                <a:spcPct val="90000"/>
              </a:lnSpc>
              <a:buFont typeface="Wingdings" pitchFamily="2" charset="2"/>
              <a:buChar char="§"/>
            </a:pPr>
            <a:r>
              <a:rPr lang="en-US" dirty="0">
                <a:latin typeface="Times New Roman" pitchFamily="18" charset="0"/>
                <a:cs typeface="Times New Roman" pitchFamily="18" charset="0"/>
              </a:rPr>
              <a:t>It includes </a:t>
            </a:r>
            <a:r>
              <a:rPr lang="en-US" b="1" i="1" dirty="0">
                <a:latin typeface="Times New Roman" pitchFamily="18" charset="0"/>
                <a:cs typeface="Times New Roman" pitchFamily="18" charset="0"/>
              </a:rPr>
              <a:t>operators like less than, greater than, equal to, less or equal to, greater or equal to, different from, etc.</a:t>
            </a:r>
          </a:p>
          <a:p>
            <a:pPr>
              <a:lnSpc>
                <a:spcPct val="90000"/>
              </a:lnSpc>
              <a:buFont typeface="Wingdings" pitchFamily="2" charset="2"/>
              <a:buChar char="§"/>
            </a:pPr>
            <a:r>
              <a:rPr lang="en-US" dirty="0">
                <a:latin typeface="Times New Roman" pitchFamily="18" charset="0"/>
                <a:cs typeface="Times New Roman" pitchFamily="18" charset="0"/>
              </a:rPr>
              <a:t> </a:t>
            </a:r>
            <a:r>
              <a:rPr lang="en-US" b="1" i="1" dirty="0" err="1">
                <a:solidFill>
                  <a:srgbClr val="006600"/>
                </a:solidFill>
                <a:latin typeface="Times New Roman" pitchFamily="18" charset="0"/>
                <a:cs typeface="Times New Roman" pitchFamily="18" charset="0"/>
              </a:rPr>
              <a:t>Eg</a:t>
            </a:r>
            <a:r>
              <a:rPr lang="en-US" b="1" i="1" dirty="0">
                <a:solidFill>
                  <a:srgbClr val="006600"/>
                </a:solidFill>
                <a:latin typeface="Times New Roman" pitchFamily="18" charset="0"/>
                <a:cs typeface="Times New Roman" pitchFamily="18" charset="0"/>
              </a:rPr>
              <a:t>. If marks &gt;80, grade is “A”</a:t>
            </a:r>
          </a:p>
          <a:p>
            <a:pPr algn="just">
              <a:buFont typeface="Wingdings" pitchFamily="2" charset="2"/>
              <a:buChar char="Ø"/>
              <a:defRPr/>
            </a:pPr>
            <a:r>
              <a:rPr lang="en-US" dirty="0">
                <a:latin typeface="Times New Roman" pitchFamily="18" charset="0"/>
                <a:cs typeface="Times New Roman" pitchFamily="18" charset="0"/>
              </a:rPr>
              <a:t> ALU  also performs </a:t>
            </a:r>
            <a:r>
              <a:rPr lang="en-US" b="1" i="1" dirty="0">
                <a:solidFill>
                  <a:srgbClr val="0000FF"/>
                </a:solidFill>
                <a:latin typeface="Times New Roman" pitchFamily="18" charset="0"/>
                <a:cs typeface="Times New Roman" pitchFamily="18" charset="0"/>
              </a:rPr>
              <a:t>AND, OR, NOT and EXCLUSIVE-OR logical operation</a:t>
            </a:r>
            <a:r>
              <a:rPr lang="en-US" dirty="0">
                <a:latin typeface="Times New Roman" pitchFamily="18" charset="0"/>
                <a:cs typeface="Times New Roman" pitchFamily="18" charset="0"/>
              </a:rPr>
              <a:t>.</a:t>
            </a:r>
          </a:p>
          <a:p>
            <a:pPr algn="just">
              <a:buFont typeface="Wingdings" pitchFamily="2" charset="2"/>
              <a:buChar char="Ø"/>
              <a:defRPr/>
            </a:pPr>
            <a:r>
              <a:rPr lang="en-US" b="1" i="1" dirty="0">
                <a:solidFill>
                  <a:srgbClr val="FF0000"/>
                </a:solidFill>
                <a:latin typeface="Times New Roman" pitchFamily="18" charset="0"/>
                <a:cs typeface="Times New Roman" pitchFamily="18" charset="0"/>
              </a:rPr>
              <a:t>From where ALU gets data to perform its required operations:</a:t>
            </a:r>
          </a:p>
          <a:p>
            <a:pPr algn="just">
              <a:buFont typeface="Wingdings" pitchFamily="2" charset="2"/>
              <a:buChar char="§"/>
              <a:defRPr/>
            </a:pPr>
            <a:r>
              <a:rPr lang="en-US" dirty="0">
                <a:latin typeface="Times New Roman" pitchFamily="18" charset="0"/>
                <a:cs typeface="Times New Roman" pitchFamily="18" charset="0"/>
              </a:rPr>
              <a:t> Get Data from </a:t>
            </a:r>
            <a:r>
              <a:rPr lang="en-US" b="1" i="1" dirty="0">
                <a:solidFill>
                  <a:srgbClr val="D60093"/>
                </a:solidFill>
                <a:latin typeface="Times New Roman" pitchFamily="18" charset="0"/>
                <a:cs typeface="Times New Roman" pitchFamily="18" charset="0"/>
              </a:rPr>
              <a:t>Registers</a:t>
            </a:r>
            <a:r>
              <a:rPr lang="en-US" dirty="0">
                <a:solidFill>
                  <a:srgbClr val="D60093"/>
                </a:solidFill>
                <a:latin typeface="Times New Roman" pitchFamily="18" charset="0"/>
                <a:cs typeface="Times New Roman" pitchFamily="18" charset="0"/>
              </a:rPr>
              <a:t> of </a:t>
            </a:r>
            <a:r>
              <a:rPr lang="en-US" b="1" i="1" dirty="0">
                <a:solidFill>
                  <a:srgbClr val="D60093"/>
                </a:solidFill>
                <a:latin typeface="Times New Roman" pitchFamily="18" charset="0"/>
                <a:cs typeface="Times New Roman" pitchFamily="18" charset="0"/>
              </a:rPr>
              <a:t>the microprocessor, </a:t>
            </a:r>
          </a:p>
          <a:p>
            <a:pPr algn="just">
              <a:buFont typeface="Wingdings" pitchFamily="2" charset="2"/>
              <a:buChar char="§"/>
              <a:defRPr/>
            </a:pPr>
            <a:r>
              <a:rPr lang="en-US" b="1" i="1" dirty="0">
                <a:solidFill>
                  <a:srgbClr val="0000FF"/>
                </a:solidFill>
                <a:latin typeface="Times New Roman" pitchFamily="18" charset="0"/>
                <a:cs typeface="Times New Roman" pitchFamily="18" charset="0"/>
              </a:rPr>
              <a:t>Processes the data according to the instructions from the control unit and </a:t>
            </a:r>
          </a:p>
          <a:p>
            <a:pPr algn="just">
              <a:buFont typeface="Wingdings" pitchFamily="2" charset="2"/>
              <a:buChar char="§"/>
              <a:defRPr/>
            </a:pPr>
            <a:r>
              <a:rPr lang="en-US" b="1" i="1" dirty="0">
                <a:solidFill>
                  <a:srgbClr val="006600"/>
                </a:solidFill>
                <a:latin typeface="Times New Roman" pitchFamily="18" charset="0"/>
                <a:cs typeface="Times New Roman" pitchFamily="18" charset="0"/>
              </a:rPr>
              <a:t>Stores the results in its output registers or memory.</a:t>
            </a:r>
          </a:p>
          <a:p>
            <a:pPr eaLnBrk="1" hangingPunct="1">
              <a:buFontTx/>
              <a:buNone/>
            </a:pPr>
            <a:endParaRPr lang="en-US" dirty="0"/>
          </a:p>
        </p:txBody>
      </p:sp>
    </p:spTree>
    <p:extLst>
      <p:ext uri="{BB962C8B-B14F-4D97-AF65-F5344CB8AC3E}">
        <p14:creationId xmlns:p14="http://schemas.microsoft.com/office/powerpoint/2010/main" val="306720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p:cNvSpPr>
            <a:spLocks noGrp="1"/>
          </p:cNvSpPr>
          <p:nvPr>
            <p:ph type="sldNum" sz="quarter" idx="12"/>
          </p:nvPr>
        </p:nvSpPr>
        <p:spPr/>
        <p:txBody>
          <a:bodyPr/>
          <a:lstStyle/>
          <a:p>
            <a:pPr>
              <a:defRPr/>
            </a:pPr>
            <a:fld id="{9EDA2596-25B2-4939-9667-4CDBC598B65E}" type="slidenum">
              <a:rPr lang="en-US" smtClean="0"/>
              <a:pPr>
                <a:defRPr/>
              </a:pPr>
              <a:t>39</a:t>
            </a:fld>
            <a:endParaRPr lang="en-US"/>
          </a:p>
        </p:txBody>
      </p:sp>
      <p:sp>
        <p:nvSpPr>
          <p:cNvPr id="175107" name="Rectangle 2"/>
          <p:cNvSpPr>
            <a:spLocks noGrp="1" noChangeArrowheads="1"/>
          </p:cNvSpPr>
          <p:nvPr>
            <p:ph type="title"/>
          </p:nvPr>
        </p:nvSpPr>
        <p:spPr>
          <a:xfrm>
            <a:off x="1981200" y="-1"/>
            <a:ext cx="8229600" cy="465221"/>
          </a:xfrm>
        </p:spPr>
        <p:txBody>
          <a:bodyPr>
            <a:noAutofit/>
          </a:bodyPr>
          <a:lstStyle/>
          <a:p>
            <a:pPr algn="ctr" eaLnBrk="1" hangingPunct="1"/>
            <a:r>
              <a:rPr lang="en-US" sz="3200" b="1" dirty="0">
                <a:solidFill>
                  <a:srgbClr val="0000FF"/>
                </a:solidFill>
                <a:latin typeface="Times New Roman" pitchFamily="18" charset="0"/>
                <a:cs typeface="Times New Roman" pitchFamily="18" charset="0"/>
              </a:rPr>
              <a:t>3 Registers</a:t>
            </a:r>
          </a:p>
        </p:txBody>
      </p:sp>
      <p:sp>
        <p:nvSpPr>
          <p:cNvPr id="175108" name="Rectangle 3"/>
          <p:cNvSpPr>
            <a:spLocks noGrp="1" noChangeArrowheads="1"/>
          </p:cNvSpPr>
          <p:nvPr>
            <p:ph type="body" idx="1"/>
          </p:nvPr>
        </p:nvSpPr>
        <p:spPr>
          <a:xfrm>
            <a:off x="272716" y="465221"/>
            <a:ext cx="11710737" cy="6256254"/>
          </a:xfrm>
        </p:spPr>
        <p:txBody>
          <a:bodyPr>
            <a:noAutofit/>
          </a:bodyPr>
          <a:lstStyle/>
          <a:p>
            <a:pPr algn="just">
              <a:lnSpc>
                <a:spcPct val="100000"/>
              </a:lnSpc>
              <a:spcBef>
                <a:spcPts val="0"/>
              </a:spcBef>
              <a:buFont typeface="Wingdings" pitchFamily="2" charset="2"/>
              <a:buChar char="Ø"/>
            </a:pPr>
            <a:r>
              <a:rPr lang="en-US" sz="3200" b="1" i="1" dirty="0">
                <a:solidFill>
                  <a:srgbClr val="FF0000"/>
                </a:solidFill>
                <a:latin typeface="Times New Roman" panose="02020603050405020304" pitchFamily="18" charset="0"/>
                <a:cs typeface="Times New Roman" pitchFamily="18" charset="0"/>
              </a:rPr>
              <a:t>Fast memory locations within the CPU</a:t>
            </a:r>
            <a:r>
              <a:rPr lang="en-US" sz="3200" dirty="0">
                <a:solidFill>
                  <a:srgbClr val="FF0000"/>
                </a:solidFill>
                <a:latin typeface="Times New Roman" pitchFamily="18" charset="0"/>
                <a:cs typeface="Times New Roman" pitchFamily="18" charset="0"/>
              </a:rPr>
              <a:t> </a:t>
            </a:r>
            <a:r>
              <a:rPr lang="en-US" sz="3200" dirty="0">
                <a:latin typeface="Times New Roman" pitchFamily="18" charset="0"/>
                <a:cs typeface="Times New Roman" pitchFamily="18" charset="0"/>
              </a:rPr>
              <a:t>that are used to </a:t>
            </a:r>
            <a:r>
              <a:rPr lang="en-US" sz="3200" b="1" i="1" dirty="0">
                <a:solidFill>
                  <a:srgbClr val="0000FF"/>
                </a:solidFill>
                <a:latin typeface="Times New Roman" pitchFamily="18" charset="0"/>
                <a:cs typeface="Times New Roman" pitchFamily="18" charset="0"/>
              </a:rPr>
              <a:t>create and store the results of CPU operations and other calculations.</a:t>
            </a:r>
            <a:endParaRPr lang="en-US" sz="3200" b="1" i="1" dirty="0">
              <a:solidFill>
                <a:srgbClr val="006600"/>
              </a:solidFill>
              <a:latin typeface="Times New Roman" pitchFamily="18" charset="0"/>
              <a:cs typeface="Times New Roman"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 the </a:t>
            </a:r>
            <a:r>
              <a:rPr lang="en-US" sz="3200" b="1" dirty="0">
                <a:latin typeface="Times New Roman" panose="02020603050405020304" pitchFamily="18" charset="0"/>
                <a:cs typeface="Times New Roman" panose="02020603050405020304" pitchFamily="18" charset="0"/>
              </a:rPr>
              <a:t>Computer Architecture</a:t>
            </a:r>
            <a:r>
              <a:rPr lang="en-US" sz="3200" dirty="0">
                <a:latin typeface="Times New Roman" panose="02020603050405020304" pitchFamily="18" charset="0"/>
                <a:cs typeface="Times New Roman" panose="02020603050405020304" pitchFamily="18" charset="0"/>
              </a:rPr>
              <a:t>, registers are special types of </a:t>
            </a:r>
            <a:r>
              <a:rPr lang="en-US" sz="3200" b="1" u="sng" dirty="0">
                <a:latin typeface="Times New Roman" panose="02020603050405020304" pitchFamily="18" charset="0"/>
                <a:cs typeface="Times New Roman" panose="02020603050405020304" pitchFamily="18" charset="0"/>
                <a:hlinkClick r:id="rId2"/>
              </a:rPr>
              <a:t>computer memory </a:t>
            </a:r>
            <a:r>
              <a:rPr lang="en-US" sz="3200" dirty="0">
                <a:latin typeface="Times New Roman" panose="02020603050405020304" pitchFamily="18" charset="0"/>
                <a:cs typeface="Times New Roman" panose="02020603050405020304" pitchFamily="18" charset="0"/>
              </a:rPr>
              <a:t>which are performed their tasks quickly such as (Fetching, transferring, and storing) data and instructions.</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Register memory is smaller compare to other computer memory like as </a:t>
            </a:r>
            <a:r>
              <a:rPr lang="en-US" sz="3200" b="1" u="sng" dirty="0">
                <a:latin typeface="Times New Roman" panose="02020603050405020304" pitchFamily="18" charset="0"/>
                <a:cs typeface="Times New Roman" panose="02020603050405020304" pitchFamily="18" charset="0"/>
                <a:hlinkClick r:id="rId2"/>
              </a:rPr>
              <a:t>Main Memory</a:t>
            </a:r>
            <a:r>
              <a:rPr lang="en-US" sz="3200"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hlinkClick r:id="rId2"/>
              </a:rPr>
              <a:t>Secondary Memory</a:t>
            </a:r>
            <a:r>
              <a:rPr lang="en-US" sz="3200" dirty="0">
                <a:latin typeface="Times New Roman" panose="02020603050405020304" pitchFamily="18" charset="0"/>
                <a:cs typeface="Times New Roman" panose="02020603050405020304" pitchFamily="18" charset="0"/>
              </a:rPr>
              <a:t>, and </a:t>
            </a:r>
            <a:r>
              <a:rPr lang="en-US" sz="3200" b="1" u="sng" dirty="0">
                <a:latin typeface="Times New Roman" panose="02020603050405020304" pitchFamily="18" charset="0"/>
                <a:cs typeface="Times New Roman" panose="02020603050405020304" pitchFamily="18" charset="0"/>
                <a:hlinkClick r:id="rId3"/>
              </a:rPr>
              <a:t>Cache Memory</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itchFamily="2" charset="2"/>
              <a:buChar char="Ø"/>
            </a:pPr>
            <a:r>
              <a:rPr lang="en-US" sz="3200" dirty="0">
                <a:latin typeface="Times New Roman" panose="02020603050405020304" pitchFamily="18" charset="0"/>
                <a:cs typeface="Times New Roman" panose="02020603050405020304" pitchFamily="18" charset="0"/>
              </a:rPr>
              <a:t>All computers required these registers to manipulate data, and store memory addresses.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Main objective of using memory addresses is to identify the next instructions that to be executed, after completing execution of the currently instruction.</a:t>
            </a:r>
          </a:p>
        </p:txBody>
      </p:sp>
    </p:spTree>
    <p:extLst>
      <p:ext uri="{BB962C8B-B14F-4D97-AF65-F5344CB8AC3E}">
        <p14:creationId xmlns:p14="http://schemas.microsoft.com/office/powerpoint/2010/main" val="299423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most commonly used Input Devices are categorized as </a:t>
            </a:r>
            <a:r>
              <a:rPr lang="en-US" b="1" dirty="0">
                <a:latin typeface="Times New Roman" panose="02020603050405020304" pitchFamily="18" charset="0"/>
                <a:cs typeface="Times New Roman" panose="02020603050405020304" pitchFamily="18" charset="0"/>
              </a:rPr>
              <a:t>Keyboard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pointing device</a:t>
            </a:r>
            <a:r>
              <a:rPr lang="en-US" dirty="0">
                <a:latin typeface="Times New Roman" panose="02020603050405020304" pitchFamily="18" charset="0"/>
                <a:cs typeface="Times New Roman" panose="02020603050405020304" pitchFamily="18" charset="0"/>
              </a:rPr>
              <a:t> (example: Mouse), </a:t>
            </a:r>
            <a:r>
              <a:rPr lang="en-US" b="1" dirty="0">
                <a:latin typeface="Times New Roman" panose="02020603050405020304" pitchFamily="18" charset="0"/>
                <a:cs typeface="Times New Roman" panose="02020603050405020304" pitchFamily="18" charset="0"/>
              </a:rPr>
              <a:t>reading tools</a:t>
            </a:r>
            <a:r>
              <a:rPr lang="en-US" dirty="0">
                <a:latin typeface="Times New Roman" panose="02020603050405020304" pitchFamily="18" charset="0"/>
                <a:cs typeface="Times New Roman" panose="02020603050405020304" pitchFamily="18" charset="0"/>
              </a:rPr>
              <a:t> like Scanner and Digital Camera. </a:t>
            </a:r>
          </a:p>
          <a:p>
            <a:pPr marL="514350" indent="-514350" algn="just">
              <a:lnSpc>
                <a:spcPct val="100000"/>
              </a:lnSpc>
              <a:spcBef>
                <a:spcPts val="0"/>
              </a:spcBef>
              <a:buAutoNum type="alphaUcPeriod"/>
            </a:pPr>
            <a:r>
              <a:rPr lang="en-US" b="1" i="1" dirty="0">
                <a:solidFill>
                  <a:srgbClr val="D60093"/>
                </a:solidFill>
                <a:latin typeface="Times New Roman" panose="02020603050405020304" pitchFamily="18" charset="0"/>
                <a:cs typeface="Times New Roman" panose="02020603050405020304" pitchFamily="18" charset="0"/>
              </a:rPr>
              <a:t>Keyboard</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Keyboard is an Input Device that contains keys users press to enter data into a computer.</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Desktop computer keyboards normally consist from 101 to 105 keys.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keys can be divided into five sections.</a:t>
            </a:r>
          </a:p>
          <a:p>
            <a:pPr marL="571500" lvl="0" indent="-571500" algn="just">
              <a:lnSpc>
                <a:spcPct val="100000"/>
              </a:lnSpc>
              <a:spcBef>
                <a:spcPts val="0"/>
              </a:spcBef>
              <a:buAutoNum type="romanLcPeriod"/>
            </a:pPr>
            <a:r>
              <a:rPr lang="en-US" b="1" i="1" dirty="0">
                <a:latin typeface="Times New Roman" panose="02020603050405020304" pitchFamily="18" charset="0"/>
                <a:cs typeface="Times New Roman" panose="02020603050405020304" pitchFamily="18" charset="0"/>
              </a:rPr>
              <a:t>Typing keys:</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keys include English Alphabets A – Z, digits 0 -9, Enter Key, Space, Backspace Key, Caps Lock Key etc.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general use of typing keys is to enter characters. </a:t>
            </a:r>
          </a:p>
          <a:p>
            <a:pPr marL="0" lvl="0" indent="0" algn="just">
              <a:lnSpc>
                <a:spcPct val="100000"/>
              </a:lnSpc>
              <a:spcBef>
                <a:spcPts val="0"/>
              </a:spcBef>
              <a:buNone/>
            </a:pPr>
            <a:r>
              <a:rPr lang="en-US" b="1" i="1" dirty="0">
                <a:latin typeface="Times New Roman" panose="02020603050405020304" pitchFamily="18" charset="0"/>
                <a:cs typeface="Times New Roman" panose="02020603050405020304" pitchFamily="18" charset="0"/>
              </a:rPr>
              <a:t>ii. Computer keys</a:t>
            </a:r>
          </a:p>
          <a:p>
            <a:pPr lvl="0" algn="just">
              <a:lnSpc>
                <a:spcPct val="10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Keys like ‘Ctrl’, ‘Alt’, ‘Shift Keys’ etc.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are used usually in conjunction with other keys. </a:t>
            </a:r>
          </a:p>
          <a:p>
            <a:pPr marL="0" lvl="0" indent="0" algn="just">
              <a:lnSpc>
                <a:spcPct val="100000"/>
              </a:lnSpc>
              <a:spcBef>
                <a:spcPts val="0"/>
              </a:spcBef>
              <a:buNone/>
            </a:pPr>
            <a:r>
              <a:rPr lang="en-US" b="1" i="1" dirty="0">
                <a:latin typeface="Times New Roman" panose="02020603050405020304" pitchFamily="18" charset="0"/>
                <a:cs typeface="Times New Roman" panose="02020603050405020304" pitchFamily="18" charset="0"/>
              </a:rPr>
              <a:t>iii. Function keys</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Keys labeled F1, F2, F3… F12 are Functional Keys. </a:t>
            </a:r>
          </a:p>
          <a:p>
            <a:pPr marL="0" indent="0">
              <a:buNone/>
            </a:pPr>
            <a:endParaRPr lang="en-US" dirty="0"/>
          </a:p>
        </p:txBody>
      </p:sp>
    </p:spTree>
    <p:extLst>
      <p:ext uri="{BB962C8B-B14F-4D97-AF65-F5344CB8AC3E}">
        <p14:creationId xmlns:p14="http://schemas.microsoft.com/office/powerpoint/2010/main" val="1493064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01052"/>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Types of Registers</a:t>
            </a:r>
          </a:p>
        </p:txBody>
      </p:sp>
      <p:sp>
        <p:nvSpPr>
          <p:cNvPr id="3" name="Content Placeholder 2"/>
          <p:cNvSpPr>
            <a:spLocks noGrp="1"/>
          </p:cNvSpPr>
          <p:nvPr>
            <p:ph idx="1"/>
          </p:nvPr>
        </p:nvSpPr>
        <p:spPr>
          <a:xfrm>
            <a:off x="0" y="401052"/>
            <a:ext cx="12192000" cy="6456947"/>
          </a:xfrm>
        </p:spPr>
        <p:txBody>
          <a:bodyPr>
            <a:noAutofit/>
          </a:bodyPr>
          <a:lstStyle/>
          <a:p>
            <a:pPr algn="just">
              <a:lnSpc>
                <a:spcPct val="100000"/>
              </a:lnSpc>
              <a:spcBef>
                <a:spcPts val="0"/>
              </a:spcBef>
              <a:buFont typeface="Wingdings" panose="05000000000000000000" pitchFamily="2" charset="2"/>
              <a:buChar char="§"/>
            </a:pPr>
            <a:r>
              <a:rPr lang="en-US" b="1" i="1" dirty="0">
                <a:solidFill>
                  <a:srgbClr val="6600CC"/>
                </a:solidFill>
                <a:latin typeface="Times New Roman" panose="02020603050405020304" pitchFamily="18" charset="0"/>
                <a:cs typeface="Times New Roman" panose="02020603050405020304" pitchFamily="18" charset="0"/>
              </a:rPr>
              <a:t>Memory Address Register</a:t>
            </a:r>
          </a:p>
          <a:p>
            <a:pPr algn="just">
              <a:lnSpc>
                <a:spcPct val="100000"/>
              </a:lnSpc>
              <a:spcBef>
                <a:spcPts val="0"/>
              </a:spcBef>
              <a:buFont typeface="Wingdings" panose="05000000000000000000" pitchFamily="2" charset="2"/>
              <a:buChar char="§"/>
            </a:pPr>
            <a:r>
              <a:rPr lang="en-US" b="1" i="1" dirty="0">
                <a:solidFill>
                  <a:srgbClr val="6600CC"/>
                </a:solidFill>
                <a:latin typeface="Times New Roman" panose="02020603050405020304" pitchFamily="18" charset="0"/>
                <a:cs typeface="Times New Roman" panose="02020603050405020304" pitchFamily="18" charset="0"/>
              </a:rPr>
              <a:t>Program Counter Register</a:t>
            </a:r>
          </a:p>
          <a:p>
            <a:pPr algn="just">
              <a:lnSpc>
                <a:spcPct val="100000"/>
              </a:lnSpc>
              <a:spcBef>
                <a:spcPts val="0"/>
              </a:spcBef>
              <a:buFont typeface="Wingdings" panose="05000000000000000000" pitchFamily="2" charset="2"/>
              <a:buChar char="§"/>
            </a:pPr>
            <a:r>
              <a:rPr lang="en-US" b="1" i="1" dirty="0">
                <a:solidFill>
                  <a:srgbClr val="6600CC"/>
                </a:solidFill>
                <a:latin typeface="Times New Roman" panose="02020603050405020304" pitchFamily="18" charset="0"/>
                <a:cs typeface="Times New Roman" panose="02020603050405020304" pitchFamily="18" charset="0"/>
              </a:rPr>
              <a:t>Memory Data Register</a:t>
            </a:r>
          </a:p>
          <a:p>
            <a:pPr algn="just">
              <a:lnSpc>
                <a:spcPct val="100000"/>
              </a:lnSpc>
              <a:spcBef>
                <a:spcPts val="0"/>
              </a:spcBef>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Accumulator Register</a:t>
            </a:r>
          </a:p>
          <a:p>
            <a:pPr algn="just">
              <a:lnSpc>
                <a:spcPct val="100000"/>
              </a:lnSpc>
              <a:spcBef>
                <a:spcPts val="0"/>
              </a:spcBef>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Index Register</a:t>
            </a:r>
          </a:p>
          <a:p>
            <a:pPr algn="just">
              <a:lnSpc>
                <a:spcPct val="100000"/>
              </a:lnSpc>
              <a:spcBef>
                <a:spcPts val="0"/>
              </a:spcBef>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Memory Buffer Register</a:t>
            </a:r>
          </a:p>
          <a:p>
            <a:pPr algn="just">
              <a:lnSpc>
                <a:spcPct val="100000"/>
              </a:lnSpc>
              <a:spcBef>
                <a:spcPts val="0"/>
              </a:spcBef>
              <a:buFont typeface="Wingdings" panose="05000000000000000000" pitchFamily="2" charset="2"/>
              <a:buChar char="§"/>
            </a:pPr>
            <a:r>
              <a:rPr lang="en-US" b="1" i="1" dirty="0">
                <a:solidFill>
                  <a:srgbClr val="FF0000"/>
                </a:solidFill>
                <a:latin typeface="Times New Roman" panose="02020603050405020304" pitchFamily="18" charset="0"/>
                <a:cs typeface="Times New Roman" panose="02020603050405020304" pitchFamily="18" charset="0"/>
              </a:rPr>
              <a:t>Data Register</a:t>
            </a:r>
          </a:p>
          <a:p>
            <a:pPr algn="just">
              <a:lnSpc>
                <a:spcPct val="100000"/>
              </a:lnSpc>
              <a:spcBef>
                <a:spcPts val="0"/>
              </a:spcBef>
              <a:buFont typeface="Wingdings" panose="05000000000000000000" pitchFamily="2" charset="2"/>
              <a:buChar char="§"/>
            </a:pPr>
            <a:r>
              <a:rPr lang="en-US" b="1" i="1" dirty="0">
                <a:solidFill>
                  <a:srgbClr val="FF0000"/>
                </a:solidFill>
                <a:latin typeface="Times New Roman" panose="02020603050405020304" pitchFamily="18" charset="0"/>
                <a:cs typeface="Times New Roman" panose="02020603050405020304" pitchFamily="18" charset="0"/>
              </a:rPr>
              <a:t>Address Register</a:t>
            </a:r>
          </a:p>
          <a:p>
            <a:pPr algn="just">
              <a:lnSpc>
                <a:spcPct val="100000"/>
              </a:lnSpc>
              <a:spcBef>
                <a:spcPts val="0"/>
              </a:spcBef>
              <a:buFont typeface="Wingdings" panose="05000000000000000000" pitchFamily="2" charset="2"/>
              <a:buChar char="§"/>
            </a:pPr>
            <a:r>
              <a:rPr lang="en-US" b="1" i="1" dirty="0">
                <a:solidFill>
                  <a:srgbClr val="FF0000"/>
                </a:solidFill>
                <a:latin typeface="Times New Roman" panose="02020603050405020304" pitchFamily="18" charset="0"/>
                <a:cs typeface="Times New Roman" panose="02020603050405020304" pitchFamily="18" charset="0"/>
              </a:rPr>
              <a:t>Instruction Register</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Instruction Pointer Register</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Stack Control Register</a:t>
            </a:r>
          </a:p>
          <a:p>
            <a:pPr algn="just">
              <a:lnSpc>
                <a:spcPct val="100000"/>
              </a:lnSpc>
              <a:spcBef>
                <a:spcPts val="0"/>
              </a:spcBef>
              <a:buFont typeface="Wingdings" panose="05000000000000000000" pitchFamily="2" charset="2"/>
              <a:buChar char="§"/>
            </a:pPr>
            <a:r>
              <a:rPr lang="en-US" b="1" i="1" dirty="0">
                <a:solidFill>
                  <a:srgbClr val="0000CC"/>
                </a:solidFill>
                <a:latin typeface="Times New Roman" panose="02020603050405020304" pitchFamily="18" charset="0"/>
                <a:cs typeface="Times New Roman" panose="02020603050405020304" pitchFamily="18" charset="0"/>
              </a:rPr>
              <a:t>Flag Register</a:t>
            </a:r>
          </a:p>
          <a:p>
            <a:pPr algn="just">
              <a:lnSpc>
                <a:spcPct val="100000"/>
              </a:lnSpc>
              <a:spcBef>
                <a:spcPts val="0"/>
              </a:spcBef>
              <a:buFont typeface="Wingdings" panose="05000000000000000000" pitchFamily="2" charset="2"/>
              <a:buChar char="§"/>
            </a:pPr>
            <a:r>
              <a:rPr lang="en-US" b="1" i="1" dirty="0">
                <a:solidFill>
                  <a:srgbClr val="D60093"/>
                </a:solidFill>
                <a:latin typeface="Times New Roman" panose="02020603050405020304" pitchFamily="18" charset="0"/>
                <a:cs typeface="Times New Roman" panose="02020603050405020304" pitchFamily="18" charset="0"/>
              </a:rPr>
              <a:t>General Purpose Registers</a:t>
            </a:r>
          </a:p>
          <a:p>
            <a:pPr algn="just">
              <a:lnSpc>
                <a:spcPct val="100000"/>
              </a:lnSpc>
              <a:spcBef>
                <a:spcPts val="0"/>
              </a:spcBef>
              <a:buFont typeface="Wingdings" panose="05000000000000000000" pitchFamily="2" charset="2"/>
              <a:buChar char="§"/>
            </a:pPr>
            <a:r>
              <a:rPr lang="en-US" b="1" i="1" dirty="0">
                <a:solidFill>
                  <a:srgbClr val="D60093"/>
                </a:solidFill>
                <a:latin typeface="Times New Roman" panose="02020603050405020304" pitchFamily="18" charset="0"/>
                <a:cs typeface="Times New Roman" panose="02020603050405020304" pitchFamily="18" charset="0"/>
              </a:rPr>
              <a:t>Special Purpose Register</a:t>
            </a:r>
          </a:p>
          <a:p>
            <a:pPr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020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A. Memory Address Register (MAR)</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main objective of this register is to </a:t>
            </a:r>
            <a:r>
              <a:rPr lang="en-US" sz="3200" b="1" i="1" dirty="0">
                <a:solidFill>
                  <a:srgbClr val="6600CC"/>
                </a:solidFill>
                <a:latin typeface="Times New Roman" panose="02020603050405020304" pitchFamily="18" charset="0"/>
                <a:cs typeface="Times New Roman" panose="02020603050405020304" pitchFamily="18" charset="0"/>
              </a:rPr>
              <a:t>store all memory addresses of entire data</a:t>
            </a:r>
            <a:r>
              <a:rPr lang="en-US" sz="3200" dirty="0">
                <a:latin typeface="Times New Roman" panose="02020603050405020304" pitchFamily="18" charset="0"/>
                <a:cs typeface="Times New Roman" panose="02020603050405020304" pitchFamily="18" charset="0"/>
              </a:rPr>
              <a:t> and </a:t>
            </a:r>
            <a:r>
              <a:rPr lang="en-US" sz="3200" b="1" i="1" dirty="0">
                <a:solidFill>
                  <a:srgbClr val="6600CC"/>
                </a:solidFill>
                <a:latin typeface="Times New Roman" panose="02020603050405020304" pitchFamily="18" charset="0"/>
                <a:cs typeface="Times New Roman" panose="02020603050405020304" pitchFamily="18" charset="0"/>
              </a:rPr>
              <a:t>instructions</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MAR helps to make the </a:t>
            </a:r>
            <a:r>
              <a:rPr lang="en-US" sz="3200" b="1" i="1" dirty="0">
                <a:latin typeface="Times New Roman" panose="02020603050405020304" pitchFamily="18" charset="0"/>
                <a:cs typeface="Times New Roman" panose="02020603050405020304" pitchFamily="18" charset="0"/>
              </a:rPr>
              <a:t>communication</a:t>
            </a:r>
            <a:r>
              <a:rPr lang="en-US" sz="3200" dirty="0">
                <a:latin typeface="Times New Roman" panose="02020603050405020304" pitchFamily="18" charset="0"/>
                <a:cs typeface="Times New Roman" panose="02020603050405020304" pitchFamily="18" charset="0"/>
              </a:rPr>
              <a:t> with using of </a:t>
            </a:r>
            <a:r>
              <a:rPr lang="en-US" sz="3200" b="1" i="1" dirty="0">
                <a:solidFill>
                  <a:srgbClr val="660066"/>
                </a:solidFill>
                <a:latin typeface="Times New Roman" panose="02020603050405020304" pitchFamily="18" charset="0"/>
                <a:cs typeface="Times New Roman" panose="02020603050405020304" pitchFamily="18" charset="0"/>
              </a:rPr>
              <a:t>MDR (Memory Data Register</a:t>
            </a:r>
            <a:r>
              <a:rPr lang="en-US" sz="3200" dirty="0">
                <a:latin typeface="Times New Roman" panose="02020603050405020304" pitchFamily="18" charset="0"/>
                <a:cs typeface="Times New Roman" panose="02020603050405020304" pitchFamily="18" charset="0"/>
              </a:rPr>
              <a:t>) in between the </a:t>
            </a:r>
            <a:r>
              <a:rPr lang="en-US" sz="3200" b="1" i="1" u="sng" dirty="0">
                <a:latin typeface="Times New Roman" panose="02020603050405020304" pitchFamily="18" charset="0"/>
                <a:cs typeface="Times New Roman" panose="02020603050405020304" pitchFamily="18" charset="0"/>
                <a:hlinkClick r:id="rId2"/>
              </a:rPr>
              <a:t>CPU</a:t>
            </a:r>
            <a:r>
              <a:rPr lang="en-US" sz="3200" dirty="0">
                <a:latin typeface="Times New Roman" panose="02020603050405020304" pitchFamily="18" charset="0"/>
                <a:cs typeface="Times New Roman" panose="02020603050405020304" pitchFamily="18" charset="0"/>
              </a:rPr>
              <a:t> and </a:t>
            </a:r>
            <a:r>
              <a:rPr lang="en-US" sz="3200" b="1" i="1" u="sng" dirty="0">
                <a:latin typeface="Times New Roman" panose="02020603050405020304" pitchFamily="18" charset="0"/>
                <a:cs typeface="Times New Roman" panose="02020603050405020304" pitchFamily="18" charset="0"/>
                <a:hlinkClick r:id="rId3"/>
              </a:rPr>
              <a:t>Main Memory</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For example – If, </a:t>
            </a:r>
            <a:r>
              <a:rPr lang="en-US" sz="3200" b="1" i="1" dirty="0">
                <a:solidFill>
                  <a:srgbClr val="D60093"/>
                </a:solidFill>
                <a:latin typeface="Times New Roman" panose="02020603050405020304" pitchFamily="18" charset="0"/>
                <a:cs typeface="Times New Roman" panose="02020603050405020304" pitchFamily="18" charset="0"/>
              </a:rPr>
              <a:t>CPU (Center Processing Unit) </a:t>
            </a:r>
            <a:r>
              <a:rPr lang="en-US" sz="3200" dirty="0">
                <a:latin typeface="Times New Roman" panose="02020603050405020304" pitchFamily="18" charset="0"/>
                <a:cs typeface="Times New Roman" panose="02020603050405020304" pitchFamily="18" charset="0"/>
              </a:rPr>
              <a:t>needs to </a:t>
            </a:r>
            <a:r>
              <a:rPr lang="en-US" sz="3200" b="1" i="1" dirty="0">
                <a:latin typeface="Times New Roman" panose="02020603050405020304" pitchFamily="18" charset="0"/>
                <a:cs typeface="Times New Roman" panose="02020603050405020304" pitchFamily="18" charset="0"/>
              </a:rPr>
              <a:t>hold few data in to </a:t>
            </a:r>
            <a:r>
              <a:rPr lang="en-US" sz="3200" b="1" i="1" u="sng" dirty="0">
                <a:latin typeface="Times New Roman" panose="02020603050405020304" pitchFamily="18" charset="0"/>
                <a:cs typeface="Times New Roman" panose="02020603050405020304" pitchFamily="18" charset="0"/>
                <a:hlinkClick r:id="rId2"/>
              </a:rPr>
              <a:t>Primary Memory</a:t>
            </a:r>
            <a:r>
              <a:rPr lang="en-US" sz="3200" b="1"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otherwise to </a:t>
            </a:r>
            <a:r>
              <a:rPr lang="en-US" sz="3200" b="1" i="1" dirty="0">
                <a:solidFill>
                  <a:srgbClr val="6600CC"/>
                </a:solidFill>
                <a:latin typeface="Times New Roman" panose="02020603050405020304" pitchFamily="18" charset="0"/>
                <a:cs typeface="Times New Roman" panose="02020603050405020304" pitchFamily="18" charset="0"/>
              </a:rPr>
              <a:t>fetch some data from memory side</a:t>
            </a:r>
            <a:r>
              <a:rPr lang="en-US" sz="3200" dirty="0">
                <a:latin typeface="Times New Roman" panose="02020603050405020304" pitchFamily="18" charset="0"/>
                <a:cs typeface="Times New Roman" panose="02020603050405020304" pitchFamily="18" charset="0"/>
              </a:rPr>
              <a:t>, then it places those </a:t>
            </a:r>
            <a:r>
              <a:rPr lang="en-US" sz="3200" b="1" i="1" dirty="0">
                <a:solidFill>
                  <a:srgbClr val="660033"/>
                </a:solidFill>
                <a:latin typeface="Times New Roman" panose="02020603050405020304" pitchFamily="18" charset="0"/>
                <a:cs typeface="Times New Roman" panose="02020603050405020304" pitchFamily="18" charset="0"/>
              </a:rPr>
              <a:t>addresses which are needed into main memory </a:t>
            </a:r>
            <a:r>
              <a:rPr lang="en-US" sz="3200" dirty="0">
                <a:latin typeface="Times New Roman" panose="02020603050405020304" pitchFamily="18" charset="0"/>
                <a:cs typeface="Times New Roman" panose="02020603050405020304" pitchFamily="18" charset="0"/>
              </a:rPr>
              <a:t>in the </a:t>
            </a:r>
            <a:r>
              <a:rPr lang="en-US" sz="3200" b="1" i="1" dirty="0">
                <a:latin typeface="Times New Roman" panose="02020603050405020304" pitchFamily="18" charset="0"/>
                <a:cs typeface="Times New Roman" panose="02020603050405020304" pitchFamily="18" charset="0"/>
              </a:rPr>
              <a:t>MAR (Memory Address Register).</a:t>
            </a:r>
          </a:p>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B. Program Counter (PC)</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It is also known as </a:t>
            </a:r>
            <a:r>
              <a:rPr lang="en-US" sz="3200" b="1" i="1" dirty="0">
                <a:latin typeface="Times New Roman" panose="02020603050405020304" pitchFamily="18" charset="0"/>
                <a:cs typeface="Times New Roman" panose="02020603050405020304" pitchFamily="18" charset="0"/>
              </a:rPr>
              <a:t>Instruction Pointer (IP) </a:t>
            </a:r>
            <a:r>
              <a:rPr lang="en-US" sz="3200" dirty="0">
                <a:latin typeface="Times New Roman" panose="02020603050405020304" pitchFamily="18" charset="0"/>
                <a:cs typeface="Times New Roman" panose="02020603050405020304" pitchFamily="18" charset="0"/>
              </a:rPr>
              <a:t>in the </a:t>
            </a:r>
            <a:r>
              <a:rPr lang="en-US" sz="3200" b="1" i="1" u="sng" dirty="0">
                <a:latin typeface="Times New Roman" panose="02020603050405020304" pitchFamily="18" charset="0"/>
                <a:cs typeface="Times New Roman" panose="02020603050405020304" pitchFamily="18" charset="0"/>
                <a:hlinkClick r:id="rId4"/>
              </a:rPr>
              <a:t>Microprocessors</a:t>
            </a:r>
            <a:r>
              <a:rPr lang="en-US" sz="3200" dirty="0">
                <a:latin typeface="Times New Roman" panose="02020603050405020304" pitchFamily="18" charset="0"/>
                <a:cs typeface="Times New Roman" panose="02020603050405020304" pitchFamily="18" charset="0"/>
              </a:rPr>
              <a:t>, but sometimes few people is known as named with </a:t>
            </a:r>
            <a:r>
              <a:rPr lang="en-US" sz="3200" b="1" i="1" dirty="0">
                <a:solidFill>
                  <a:srgbClr val="0000CC"/>
                </a:solidFill>
                <a:latin typeface="Times New Roman" panose="02020603050405020304" pitchFamily="18" charset="0"/>
                <a:cs typeface="Times New Roman" panose="02020603050405020304" pitchFamily="18" charset="0"/>
              </a:rPr>
              <a:t>“Instruction Address Register”.</a:t>
            </a:r>
          </a:p>
          <a:p>
            <a:pPr algn="just">
              <a:lnSpc>
                <a:spcPct val="100000"/>
              </a:lnSpc>
              <a:spcBef>
                <a:spcPts val="0"/>
              </a:spcBef>
            </a:pP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364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sz="3200" b="1" i="1" dirty="0">
                <a:latin typeface="Times New Roman" panose="02020603050405020304" pitchFamily="18" charset="0"/>
                <a:cs typeface="Times New Roman" panose="02020603050405020304" pitchFamily="18" charset="0"/>
              </a:rPr>
              <a:t>Program Counter register’s function </a:t>
            </a:r>
            <a:r>
              <a:rPr lang="en-US" sz="3200" dirty="0">
                <a:latin typeface="Times New Roman" panose="02020603050405020304" pitchFamily="18" charset="0"/>
                <a:cs typeface="Times New Roman" panose="02020603050405020304" pitchFamily="18" charset="0"/>
              </a:rPr>
              <a:t>is to </a:t>
            </a:r>
            <a:r>
              <a:rPr lang="en-US" sz="3200" b="1" i="1" dirty="0">
                <a:solidFill>
                  <a:srgbClr val="FF0000"/>
                </a:solidFill>
                <a:latin typeface="Times New Roman" panose="02020603050405020304" pitchFamily="18" charset="0"/>
                <a:cs typeface="Times New Roman" panose="02020603050405020304" pitchFamily="18" charset="0"/>
              </a:rPr>
              <a:t>hold all </a:t>
            </a:r>
            <a:r>
              <a:rPr lang="en-US" sz="3200" b="1" i="1" u="sng" dirty="0">
                <a:solidFill>
                  <a:srgbClr val="FF0000"/>
                </a:solidFill>
                <a:latin typeface="Times New Roman" panose="02020603050405020304" pitchFamily="18" charset="0"/>
                <a:cs typeface="Times New Roman" panose="02020603050405020304" pitchFamily="18" charset="0"/>
                <a:hlinkClick r:id="rId2"/>
              </a:rPr>
              <a:t>records</a:t>
            </a:r>
            <a:r>
              <a:rPr lang="en-US" sz="3200" b="1" i="1" dirty="0">
                <a:solidFill>
                  <a:srgbClr val="FF0000"/>
                </a:solidFill>
                <a:latin typeface="Times New Roman" panose="02020603050405020304" pitchFamily="18" charset="0"/>
                <a:cs typeface="Times New Roman" panose="02020603050405020304" pitchFamily="18" charset="0"/>
              </a:rPr>
              <a:t> in sequence of entire execution of programs</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PC has the </a:t>
            </a:r>
            <a:r>
              <a:rPr lang="en-US" sz="3200" b="1" i="1" dirty="0">
                <a:solidFill>
                  <a:srgbClr val="D60093"/>
                </a:solidFill>
                <a:latin typeface="Times New Roman" panose="02020603050405020304" pitchFamily="18" charset="0"/>
                <a:cs typeface="Times New Roman" panose="02020603050405020304" pitchFamily="18" charset="0"/>
              </a:rPr>
              <a:t>memory address </a:t>
            </a:r>
            <a:r>
              <a:rPr lang="en-US" sz="3200" dirty="0">
                <a:latin typeface="Times New Roman" panose="02020603050405020304" pitchFamily="18" charset="0"/>
                <a:cs typeface="Times New Roman" panose="02020603050405020304" pitchFamily="18" charset="0"/>
              </a:rPr>
              <a:t>of further </a:t>
            </a:r>
            <a:r>
              <a:rPr lang="en-US" sz="3200" b="1" i="1" dirty="0">
                <a:latin typeface="Times New Roman" panose="02020603050405020304" pitchFamily="18" charset="0"/>
                <a:cs typeface="Times New Roman" panose="02020603050405020304" pitchFamily="18" charset="0"/>
              </a:rPr>
              <a:t>instruction</a:t>
            </a:r>
            <a:r>
              <a:rPr lang="en-US" sz="3200" dirty="0">
                <a:latin typeface="Times New Roman" panose="02020603050405020304" pitchFamily="18" charset="0"/>
                <a:cs typeface="Times New Roman" panose="02020603050405020304" pitchFamily="18" charset="0"/>
              </a:rPr>
              <a:t> that is </a:t>
            </a:r>
            <a:r>
              <a:rPr lang="en-US" sz="3200" b="1" i="1" dirty="0">
                <a:latin typeface="Times New Roman" panose="02020603050405020304" pitchFamily="18" charset="0"/>
                <a:cs typeface="Times New Roman" panose="02020603050405020304" pitchFamily="18" charset="0"/>
              </a:rPr>
              <a:t>fetched in next step </a:t>
            </a:r>
            <a:r>
              <a:rPr lang="en-US" sz="3200" dirty="0">
                <a:latin typeface="Times New Roman" panose="02020603050405020304" pitchFamily="18" charset="0"/>
                <a:cs typeface="Times New Roman" panose="02020603050405020304" pitchFamily="18" charset="0"/>
              </a:rPr>
              <a:t>(stores the next instruction to be executed by the CPU).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PC </a:t>
            </a:r>
            <a:r>
              <a:rPr lang="en-US" sz="3200" b="1" i="1" dirty="0">
                <a:solidFill>
                  <a:srgbClr val="6600CC"/>
                </a:solidFill>
                <a:latin typeface="Times New Roman" panose="02020603050405020304" pitchFamily="18" charset="0"/>
                <a:cs typeface="Times New Roman" panose="02020603050405020304" pitchFamily="18" charset="0"/>
              </a:rPr>
              <a:t>registers to keep track the address of next instruction </a:t>
            </a:r>
            <a:r>
              <a:rPr lang="en-US" sz="3200" dirty="0">
                <a:latin typeface="Times New Roman" panose="02020603050405020304" pitchFamily="18" charset="0"/>
                <a:cs typeface="Times New Roman" panose="02020603050405020304" pitchFamily="18" charset="0"/>
              </a:rPr>
              <a:t>which to be </a:t>
            </a:r>
            <a:r>
              <a:rPr lang="en-US" sz="3200" b="1" i="1" dirty="0">
                <a:latin typeface="Times New Roman" panose="02020603050405020304" pitchFamily="18" charset="0"/>
                <a:cs typeface="Times New Roman" panose="02020603050405020304" pitchFamily="18" charset="0"/>
              </a:rPr>
              <a:t>fetched from the </a:t>
            </a:r>
            <a:r>
              <a:rPr lang="en-US" sz="3200" b="1" i="1" u="sng" dirty="0">
                <a:latin typeface="Times New Roman" panose="02020603050405020304" pitchFamily="18" charset="0"/>
                <a:cs typeface="Times New Roman" panose="02020603050405020304" pitchFamily="18" charset="0"/>
                <a:hlinkClick r:id="rId3"/>
              </a:rPr>
              <a:t>primary memory</a:t>
            </a:r>
            <a:r>
              <a:rPr lang="en-US" sz="3200" dirty="0">
                <a:latin typeface="Times New Roman" panose="02020603050405020304" pitchFamily="18" charset="0"/>
                <a:cs typeface="Times New Roman" panose="02020603050405020304" pitchFamily="18" charset="0"/>
              </a:rPr>
              <a:t>, if recently instruction is completely executed.</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It helps to </a:t>
            </a:r>
            <a:r>
              <a:rPr lang="en-US" sz="3200" b="1" i="1" dirty="0">
                <a:solidFill>
                  <a:srgbClr val="660033"/>
                </a:solidFill>
                <a:latin typeface="Times New Roman" panose="02020603050405020304" pitchFamily="18" charset="0"/>
                <a:cs typeface="Times New Roman" panose="02020603050405020304" pitchFamily="18" charset="0"/>
              </a:rPr>
              <a:t>count all numbers of entire instructions</a:t>
            </a:r>
            <a:r>
              <a:rPr lang="en-US" sz="3200" dirty="0">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C. Memory Data Register (MDR)</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register is needed after </a:t>
            </a:r>
            <a:r>
              <a:rPr lang="en-US" sz="3200" b="1" i="1" dirty="0">
                <a:solidFill>
                  <a:srgbClr val="0000CC"/>
                </a:solidFill>
                <a:latin typeface="Times New Roman" panose="02020603050405020304" pitchFamily="18" charset="0"/>
                <a:cs typeface="Times New Roman" panose="02020603050405020304" pitchFamily="18" charset="0"/>
              </a:rPr>
              <a:t>completing the execution in PC register</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sz="3200" b="1" u="sng" dirty="0">
                <a:latin typeface="Times New Roman" panose="02020603050405020304" pitchFamily="18" charset="0"/>
                <a:cs typeface="Times New Roman" panose="02020603050405020304" pitchFamily="18" charset="0"/>
                <a:hlinkClick r:id="rId4"/>
              </a:rPr>
              <a:t>CPU</a:t>
            </a:r>
            <a:r>
              <a:rPr lang="en-US" sz="3200" dirty="0">
                <a:latin typeface="Times New Roman" panose="02020603050405020304" pitchFamily="18" charset="0"/>
                <a:cs typeface="Times New Roman" panose="02020603050405020304" pitchFamily="18" charset="0"/>
              </a:rPr>
              <a:t> fetches some </a:t>
            </a:r>
            <a:r>
              <a:rPr lang="en-US" sz="3200" b="1" i="1" dirty="0">
                <a:latin typeface="Times New Roman" panose="02020603050405020304" pitchFamily="18" charset="0"/>
                <a:cs typeface="Times New Roman" panose="02020603050405020304" pitchFamily="18" charset="0"/>
              </a:rPr>
              <a:t>mandatory</a:t>
            </a:r>
            <a:r>
              <a:rPr lang="en-US" sz="3200" dirty="0">
                <a:latin typeface="Times New Roman" panose="02020603050405020304" pitchFamily="18" charset="0"/>
                <a:cs typeface="Times New Roman" panose="02020603050405020304" pitchFamily="18" charset="0"/>
              </a:rPr>
              <a:t> </a:t>
            </a:r>
            <a:r>
              <a:rPr lang="en-US" sz="3200" b="1" i="1" dirty="0">
                <a:solidFill>
                  <a:srgbClr val="FF0000"/>
                </a:solidFill>
                <a:latin typeface="Times New Roman" panose="02020603050405020304" pitchFamily="18" charset="0"/>
                <a:cs typeface="Times New Roman" panose="02020603050405020304" pitchFamily="18" charset="0"/>
              </a:rPr>
              <a:t>instructions</a:t>
            </a:r>
            <a:r>
              <a:rPr lang="en-US" sz="3200" dirty="0">
                <a:latin typeface="Times New Roman" panose="02020603050405020304" pitchFamily="18" charset="0"/>
                <a:cs typeface="Times New Roman" panose="02020603050405020304" pitchFamily="18" charset="0"/>
              </a:rPr>
              <a:t> and </a:t>
            </a:r>
            <a:r>
              <a:rPr lang="en-US" sz="3200" b="1" i="1" dirty="0">
                <a:solidFill>
                  <a:srgbClr val="FF0000"/>
                </a:solidFill>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from </a:t>
            </a:r>
            <a:r>
              <a:rPr lang="en-US" sz="3200" b="1" i="1" u="sng" dirty="0">
                <a:latin typeface="Times New Roman" panose="02020603050405020304" pitchFamily="18" charset="0"/>
                <a:cs typeface="Times New Roman" panose="02020603050405020304" pitchFamily="18" charset="0"/>
                <a:hlinkClick r:id="rId3"/>
              </a:rPr>
              <a:t>main memory</a:t>
            </a:r>
            <a:r>
              <a:rPr lang="en-US" sz="3200" dirty="0">
                <a:latin typeface="Times New Roman" panose="02020603050405020304" pitchFamily="18" charset="0"/>
                <a:cs typeface="Times New Roman" panose="02020603050405020304" pitchFamily="18" charset="0"/>
              </a:rPr>
              <a:t> side then </a:t>
            </a:r>
            <a:r>
              <a:rPr lang="en-US" sz="3200" b="1" i="1" dirty="0">
                <a:solidFill>
                  <a:srgbClr val="660066"/>
                </a:solidFill>
                <a:latin typeface="Times New Roman" panose="02020603050405020304" pitchFamily="18" charset="0"/>
                <a:cs typeface="Times New Roman" panose="02020603050405020304" pitchFamily="18" charset="0"/>
              </a:rPr>
              <a:t>its temporary copy is saved </a:t>
            </a:r>
            <a:r>
              <a:rPr lang="en-US" sz="3200" dirty="0">
                <a:latin typeface="Times New Roman" panose="02020603050405020304" pitchFamily="18" charset="0"/>
                <a:cs typeface="Times New Roman" panose="02020603050405020304" pitchFamily="18" charset="0"/>
              </a:rPr>
              <a:t>into this </a:t>
            </a:r>
            <a:r>
              <a:rPr lang="en-US" sz="3200" b="1" i="1" dirty="0">
                <a:latin typeface="Times New Roman" panose="02020603050405020304" pitchFamily="18" charset="0"/>
                <a:cs typeface="Times New Roman" panose="02020603050405020304" pitchFamily="18" charset="0"/>
              </a:rPr>
              <a:t>data register before decoding this data</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So, MDR register works as a </a:t>
            </a:r>
            <a:r>
              <a:rPr lang="en-US" sz="3200" b="1" i="1" dirty="0">
                <a:solidFill>
                  <a:srgbClr val="660066"/>
                </a:solidFill>
                <a:latin typeface="Times New Roman" panose="02020603050405020304" pitchFamily="18" charset="0"/>
                <a:cs typeface="Times New Roman" panose="02020603050405020304" pitchFamily="18" charset="0"/>
              </a:rPr>
              <a:t>middle buffer</a:t>
            </a:r>
          </a:p>
        </p:txBody>
      </p:sp>
    </p:spTree>
    <p:extLst>
      <p:ext uri="{BB962C8B-B14F-4D97-AF65-F5344CB8AC3E}">
        <p14:creationId xmlns:p14="http://schemas.microsoft.com/office/powerpoint/2010/main" val="2623539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D. AC Register</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AC register is also called of the </a:t>
            </a:r>
            <a:r>
              <a:rPr lang="en-US" sz="3200" i="1" dirty="0">
                <a:solidFill>
                  <a:srgbClr val="6600CC"/>
                </a:solidFill>
                <a:latin typeface="Times New Roman" panose="02020603050405020304" pitchFamily="18" charset="0"/>
                <a:cs typeface="Times New Roman" panose="02020603050405020304" pitchFamily="18" charset="0"/>
              </a:rPr>
              <a:t>“</a:t>
            </a:r>
            <a:r>
              <a:rPr lang="en-US" sz="3200" b="1" i="1" dirty="0">
                <a:solidFill>
                  <a:srgbClr val="6600CC"/>
                </a:solidFill>
                <a:latin typeface="Times New Roman" panose="02020603050405020304" pitchFamily="18" charset="0"/>
                <a:cs typeface="Times New Roman" panose="02020603050405020304" pitchFamily="18" charset="0"/>
              </a:rPr>
              <a:t>Accumulator Register</a:t>
            </a:r>
            <a:r>
              <a:rPr lang="en-US" sz="3200" i="1" dirty="0">
                <a:solidFill>
                  <a:srgbClr val="6600CC"/>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because this </a:t>
            </a:r>
            <a:r>
              <a:rPr lang="en-US" sz="3200" b="1" i="1" dirty="0">
                <a:latin typeface="Times New Roman" panose="02020603050405020304" pitchFamily="18" charset="0"/>
                <a:cs typeface="Times New Roman" panose="02020603050405020304" pitchFamily="18" charset="0"/>
              </a:rPr>
              <a:t>register holds </a:t>
            </a:r>
            <a:r>
              <a:rPr lang="en-US" sz="3200" dirty="0">
                <a:latin typeface="Times New Roman" panose="02020603050405020304" pitchFamily="18" charset="0"/>
                <a:cs typeface="Times New Roman" panose="02020603050405020304" pitchFamily="18" charset="0"/>
              </a:rPr>
              <a:t>the </a:t>
            </a:r>
            <a:r>
              <a:rPr lang="en-US" sz="3200" b="1" i="1" dirty="0">
                <a:solidFill>
                  <a:srgbClr val="FF0000"/>
                </a:solidFill>
                <a:latin typeface="Times New Roman" panose="02020603050405020304" pitchFamily="18" charset="0"/>
                <a:cs typeface="Times New Roman" panose="02020603050405020304" pitchFamily="18" charset="0"/>
              </a:rPr>
              <a:t>integer values </a:t>
            </a:r>
            <a:r>
              <a:rPr lang="en-US" sz="3200" dirty="0">
                <a:latin typeface="Times New Roman" panose="02020603050405020304" pitchFamily="18" charset="0"/>
                <a:cs typeface="Times New Roman" panose="02020603050405020304" pitchFamily="18" charset="0"/>
              </a:rPr>
              <a:t>which are needed by the </a:t>
            </a:r>
            <a:r>
              <a:rPr lang="en-US" sz="3200" b="1" i="1" dirty="0">
                <a:solidFill>
                  <a:srgbClr val="0000CC"/>
                </a:solidFill>
                <a:latin typeface="Times New Roman" panose="02020603050405020304" pitchFamily="18" charset="0"/>
                <a:cs typeface="Times New Roman" panose="02020603050405020304" pitchFamily="18" charset="0"/>
              </a:rPr>
              <a:t>ALU (Arithmetically Logical Unit) </a:t>
            </a:r>
            <a:r>
              <a:rPr lang="en-US" sz="3200" dirty="0">
                <a:latin typeface="Times New Roman" panose="02020603050405020304" pitchFamily="18" charset="0"/>
                <a:cs typeface="Times New Roman" panose="02020603050405020304" pitchFamily="18" charset="0"/>
              </a:rPr>
              <a:t>while </a:t>
            </a:r>
            <a:r>
              <a:rPr lang="en-US" sz="3200" b="1" i="1" dirty="0">
                <a:latin typeface="Times New Roman" panose="02020603050405020304" pitchFamily="18" charset="0"/>
                <a:cs typeface="Times New Roman" panose="02020603050405020304" pitchFamily="18" charset="0"/>
              </a:rPr>
              <a:t>executing of any specific instruction.</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main function of </a:t>
            </a:r>
            <a:r>
              <a:rPr lang="en-US" sz="3200" b="1" i="1" dirty="0">
                <a:solidFill>
                  <a:srgbClr val="D60093"/>
                </a:solidFill>
                <a:latin typeface="Times New Roman" panose="02020603050405020304" pitchFamily="18" charset="0"/>
                <a:cs typeface="Times New Roman" panose="02020603050405020304" pitchFamily="18" charset="0"/>
              </a:rPr>
              <a:t>Accumulator Register </a:t>
            </a:r>
            <a:r>
              <a:rPr lang="en-US" sz="3200" dirty="0">
                <a:latin typeface="Times New Roman" panose="02020603050405020304" pitchFamily="18" charset="0"/>
                <a:cs typeface="Times New Roman" panose="02020603050405020304" pitchFamily="18" charset="0"/>
              </a:rPr>
              <a:t>is to </a:t>
            </a:r>
            <a:r>
              <a:rPr lang="en-US" sz="3200" b="1" i="1" dirty="0">
                <a:solidFill>
                  <a:srgbClr val="6600CC"/>
                </a:solidFill>
                <a:latin typeface="Times New Roman" panose="02020603050405020304" pitchFamily="18" charset="0"/>
                <a:cs typeface="Times New Roman" panose="02020603050405020304" pitchFamily="18" charset="0"/>
              </a:rPr>
              <a:t>store the output </a:t>
            </a:r>
            <a:r>
              <a:rPr lang="en-US" sz="3200" dirty="0">
                <a:latin typeface="Times New Roman" panose="02020603050405020304" pitchFamily="18" charset="0"/>
                <a:cs typeface="Times New Roman" panose="02020603050405020304" pitchFamily="18" charset="0"/>
              </a:rPr>
              <a:t>which is </a:t>
            </a:r>
            <a:r>
              <a:rPr lang="en-US" sz="3200" b="1" i="1" dirty="0">
                <a:solidFill>
                  <a:srgbClr val="660033"/>
                </a:solidFill>
                <a:latin typeface="Times New Roman" panose="02020603050405020304" pitchFamily="18" charset="0"/>
                <a:cs typeface="Times New Roman" panose="02020603050405020304" pitchFamily="18" charset="0"/>
              </a:rPr>
              <a:t>generated by your system</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When </a:t>
            </a:r>
            <a:r>
              <a:rPr lang="en-US" sz="3200" b="1" i="1" dirty="0">
                <a:latin typeface="Times New Roman" panose="02020603050405020304" pitchFamily="18" charset="0"/>
                <a:cs typeface="Times New Roman" panose="02020603050405020304" pitchFamily="18" charset="0"/>
              </a:rPr>
              <a:t>CPU (Center Processing Unit) </a:t>
            </a:r>
            <a:r>
              <a:rPr lang="en-US" sz="3200" dirty="0">
                <a:latin typeface="Times New Roman" panose="02020603050405020304" pitchFamily="18" charset="0"/>
                <a:cs typeface="Times New Roman" panose="02020603050405020304" pitchFamily="18" charset="0"/>
              </a:rPr>
              <a:t>will </a:t>
            </a:r>
            <a:r>
              <a:rPr lang="en-US" sz="3200" b="1" i="1" dirty="0">
                <a:solidFill>
                  <a:srgbClr val="6600CC"/>
                </a:solidFill>
                <a:latin typeface="Times New Roman" panose="02020603050405020304" pitchFamily="18" charset="0"/>
                <a:cs typeface="Times New Roman" panose="02020603050405020304" pitchFamily="18" charset="0"/>
              </a:rPr>
              <a:t>execute some instruction </a:t>
            </a:r>
            <a:r>
              <a:rPr lang="en-US" sz="3200" dirty="0">
                <a:latin typeface="Times New Roman" panose="02020603050405020304" pitchFamily="18" charset="0"/>
                <a:cs typeface="Times New Roman" panose="02020603050405020304" pitchFamily="18" charset="0"/>
              </a:rPr>
              <a:t>then it will produce the </a:t>
            </a:r>
            <a:r>
              <a:rPr lang="en-US" sz="3200" b="1" i="1" dirty="0">
                <a:solidFill>
                  <a:srgbClr val="6600CC"/>
                </a:solidFill>
                <a:latin typeface="Times New Roman" panose="02020603050405020304" pitchFamily="18" charset="0"/>
                <a:cs typeface="Times New Roman" panose="02020603050405020304" pitchFamily="18" charset="0"/>
              </a:rPr>
              <a:t>result</a:t>
            </a:r>
            <a:r>
              <a:rPr lang="en-US" sz="3200" dirty="0">
                <a:latin typeface="Times New Roman" panose="02020603050405020304" pitchFamily="18" charset="0"/>
                <a:cs typeface="Times New Roman" panose="02020603050405020304" pitchFamily="18" charset="0"/>
              </a:rPr>
              <a:t>, now </a:t>
            </a:r>
            <a:r>
              <a:rPr lang="en-US" sz="3200" b="1" i="1" dirty="0">
                <a:solidFill>
                  <a:srgbClr val="0000CC"/>
                </a:solidFill>
                <a:latin typeface="Times New Roman" panose="02020603050405020304" pitchFamily="18" charset="0"/>
                <a:cs typeface="Times New Roman" panose="02020603050405020304" pitchFamily="18" charset="0"/>
              </a:rPr>
              <a:t>AC register is needed to store those produced data.</a:t>
            </a:r>
          </a:p>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E. Index Register</a:t>
            </a:r>
            <a:endParaRPr lang="en-US" sz="32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Index register helps to </a:t>
            </a:r>
            <a:r>
              <a:rPr lang="en-US" sz="3200" b="1" i="1" dirty="0">
                <a:solidFill>
                  <a:srgbClr val="660066"/>
                </a:solidFill>
                <a:latin typeface="Times New Roman" panose="02020603050405020304" pitchFamily="18" charset="0"/>
                <a:cs typeface="Times New Roman" panose="02020603050405020304" pitchFamily="18" charset="0"/>
              </a:rPr>
              <a:t>update operand </a:t>
            </a:r>
            <a:r>
              <a:rPr lang="en-US" sz="3200" dirty="0">
                <a:latin typeface="Times New Roman" panose="02020603050405020304" pitchFamily="18" charset="0"/>
                <a:cs typeface="Times New Roman" panose="02020603050405020304" pitchFamily="18" charset="0"/>
              </a:rPr>
              <a:t>while </a:t>
            </a:r>
            <a:r>
              <a:rPr lang="en-US" sz="3200" b="1" i="1" dirty="0">
                <a:latin typeface="Times New Roman" panose="02020603050405020304" pitchFamily="18" charset="0"/>
                <a:cs typeface="Times New Roman" panose="02020603050405020304" pitchFamily="18" charset="0"/>
              </a:rPr>
              <a:t>running of the programs </a:t>
            </a:r>
            <a:r>
              <a:rPr lang="en-US" sz="3200" dirty="0">
                <a:latin typeface="Times New Roman" panose="02020603050405020304" pitchFamily="18" charset="0"/>
                <a:cs typeface="Times New Roman" panose="02020603050405020304" pitchFamily="18" charset="0"/>
              </a:rPr>
              <a:t>in the </a:t>
            </a:r>
            <a:r>
              <a:rPr lang="en-US" sz="3200" b="1" i="1" dirty="0">
                <a:solidFill>
                  <a:srgbClr val="D60093"/>
                </a:solidFill>
                <a:latin typeface="Times New Roman" panose="02020603050405020304" pitchFamily="18" charset="0"/>
                <a:cs typeface="Times New Roman" panose="02020603050405020304" pitchFamily="18" charset="0"/>
              </a:rPr>
              <a:t>computer’s CPU.</a:t>
            </a:r>
          </a:p>
          <a:p>
            <a:pPr algn="just">
              <a:lnSpc>
                <a:spcPct val="100000"/>
              </a:lnSpc>
              <a:spcBef>
                <a:spcPts val="0"/>
              </a:spcBef>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678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2" y="232228"/>
            <a:ext cx="11843657" cy="6625771"/>
          </a:xfrm>
        </p:spPr>
        <p:txBody>
          <a:bodyPr>
            <a:noAutofit/>
          </a:bodyPr>
          <a:lstStyle/>
          <a:p>
            <a:pPr marL="0" indent="0" algn="just">
              <a:lnSpc>
                <a:spcPct val="100000"/>
              </a:lnSpc>
              <a:spcBef>
                <a:spcPts val="0"/>
              </a:spcBef>
              <a:buNone/>
            </a:pPr>
            <a:r>
              <a:rPr lang="en-US" sz="3100" b="1" i="1" dirty="0">
                <a:solidFill>
                  <a:srgbClr val="FF0000"/>
                </a:solidFill>
                <a:latin typeface="Times New Roman" panose="02020603050405020304" pitchFamily="18" charset="0"/>
                <a:cs typeface="Times New Roman" panose="02020603050405020304" pitchFamily="18" charset="0"/>
              </a:rPr>
              <a:t>F. Memory Buffer Register (MBR)</a:t>
            </a:r>
          </a:p>
          <a:p>
            <a:pPr algn="just">
              <a:lnSpc>
                <a:spcPct val="100000"/>
              </a:lnSpc>
              <a:spcBef>
                <a:spcPts val="0"/>
              </a:spcBef>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This register contains the information of </a:t>
            </a:r>
            <a:r>
              <a:rPr lang="en-US" sz="3100" b="1" i="1" dirty="0">
                <a:solidFill>
                  <a:srgbClr val="6600CC"/>
                </a:solidFill>
                <a:latin typeface="Times New Roman" panose="02020603050405020304" pitchFamily="18" charset="0"/>
                <a:cs typeface="Times New Roman" panose="02020603050405020304" pitchFamily="18" charset="0"/>
              </a:rPr>
              <a:t>data or instruction </a:t>
            </a:r>
            <a:r>
              <a:rPr lang="en-US" sz="3100" dirty="0">
                <a:latin typeface="Times New Roman" panose="02020603050405020304" pitchFamily="18" charset="0"/>
                <a:cs typeface="Times New Roman" panose="02020603050405020304" pitchFamily="18" charset="0"/>
              </a:rPr>
              <a:t>which are </a:t>
            </a:r>
            <a:r>
              <a:rPr lang="en-US" sz="3100" b="1" i="1" dirty="0">
                <a:latin typeface="Times New Roman" panose="02020603050405020304" pitchFamily="18" charset="0"/>
                <a:cs typeface="Times New Roman" panose="02020603050405020304" pitchFamily="18" charset="0"/>
              </a:rPr>
              <a:t>read</a:t>
            </a:r>
            <a:r>
              <a:rPr lang="en-US" sz="3100" dirty="0">
                <a:latin typeface="Times New Roman" panose="02020603050405020304" pitchFamily="18" charset="0"/>
                <a:cs typeface="Times New Roman" panose="02020603050405020304" pitchFamily="18" charset="0"/>
              </a:rPr>
              <a:t> or </a:t>
            </a:r>
            <a:r>
              <a:rPr lang="en-US" sz="3100" b="1" i="1" dirty="0">
                <a:latin typeface="Times New Roman" panose="02020603050405020304" pitchFamily="18" charset="0"/>
                <a:cs typeface="Times New Roman" panose="02020603050405020304" pitchFamily="18" charset="0"/>
              </a:rPr>
              <a:t>written</a:t>
            </a:r>
            <a:r>
              <a:rPr lang="en-US" sz="3100" dirty="0">
                <a:latin typeface="Times New Roman" panose="02020603050405020304" pitchFamily="18" charset="0"/>
                <a:cs typeface="Times New Roman" panose="02020603050405020304" pitchFamily="18" charset="0"/>
              </a:rPr>
              <a:t> in the </a:t>
            </a:r>
            <a:r>
              <a:rPr lang="en-US" sz="3100" b="1" i="1" u="sng" dirty="0">
                <a:latin typeface="Times New Roman" panose="02020603050405020304" pitchFamily="18" charset="0"/>
                <a:cs typeface="Times New Roman" panose="02020603050405020304" pitchFamily="18" charset="0"/>
                <a:hlinkClick r:id="rId3"/>
              </a:rPr>
              <a:t>main memory</a:t>
            </a:r>
            <a:r>
              <a:rPr lang="en-US" sz="3100" i="1"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So, </a:t>
            </a:r>
            <a:r>
              <a:rPr lang="en-US" sz="3100" b="1" i="1" dirty="0">
                <a:solidFill>
                  <a:srgbClr val="D60093"/>
                </a:solidFill>
                <a:latin typeface="Times New Roman" panose="02020603050405020304" pitchFamily="18" charset="0"/>
                <a:cs typeface="Times New Roman" panose="02020603050405020304" pitchFamily="18" charset="0"/>
              </a:rPr>
              <a:t>Memory Buffer Register’ </a:t>
            </a:r>
            <a:r>
              <a:rPr lang="en-US" sz="3100" dirty="0">
                <a:latin typeface="Times New Roman" panose="02020603050405020304" pitchFamily="18" charset="0"/>
                <a:cs typeface="Times New Roman" panose="02020603050405020304" pitchFamily="18" charset="0"/>
              </a:rPr>
              <a:t>function is to </a:t>
            </a:r>
            <a:r>
              <a:rPr lang="en-US" sz="3100" b="1" i="1" dirty="0">
                <a:solidFill>
                  <a:srgbClr val="0000CC"/>
                </a:solidFill>
                <a:latin typeface="Times New Roman" panose="02020603050405020304" pitchFamily="18" charset="0"/>
                <a:cs typeface="Times New Roman" panose="02020603050405020304" pitchFamily="18" charset="0"/>
              </a:rPr>
              <a:t>hold all data and instruction </a:t>
            </a:r>
            <a:r>
              <a:rPr lang="en-US" sz="3100" dirty="0">
                <a:latin typeface="Times New Roman" panose="02020603050405020304" pitchFamily="18" charset="0"/>
                <a:cs typeface="Times New Roman" panose="02020603050405020304" pitchFamily="18" charset="0"/>
              </a:rPr>
              <a:t>that are </a:t>
            </a:r>
            <a:r>
              <a:rPr lang="en-US" sz="3100" b="1" i="1" dirty="0">
                <a:latin typeface="Times New Roman" panose="02020603050405020304" pitchFamily="18" charset="0"/>
                <a:cs typeface="Times New Roman" panose="02020603050405020304" pitchFamily="18" charset="0"/>
              </a:rPr>
              <a:t>fetching</a:t>
            </a:r>
            <a:r>
              <a:rPr lang="en-US" sz="3100" dirty="0">
                <a:latin typeface="Times New Roman" panose="02020603050405020304" pitchFamily="18" charset="0"/>
                <a:cs typeface="Times New Roman" panose="02020603050405020304" pitchFamily="18" charset="0"/>
              </a:rPr>
              <a:t> or </a:t>
            </a:r>
            <a:r>
              <a:rPr lang="en-US" sz="3100" b="1" i="1" dirty="0">
                <a:latin typeface="Times New Roman" panose="02020603050405020304" pitchFamily="18" charset="0"/>
                <a:cs typeface="Times New Roman" panose="02020603050405020304" pitchFamily="18" charset="0"/>
              </a:rPr>
              <a:t>going</a:t>
            </a:r>
            <a:r>
              <a:rPr lang="en-US" sz="3100" dirty="0">
                <a:latin typeface="Times New Roman" panose="02020603050405020304" pitchFamily="18" charset="0"/>
                <a:cs typeface="Times New Roman" panose="02020603050405020304" pitchFamily="18" charset="0"/>
              </a:rPr>
              <a:t> to the </a:t>
            </a:r>
            <a:r>
              <a:rPr lang="en-US" sz="3100" b="1" i="1" u="sng" dirty="0">
                <a:latin typeface="Times New Roman" panose="02020603050405020304" pitchFamily="18" charset="0"/>
                <a:cs typeface="Times New Roman" panose="02020603050405020304" pitchFamily="18" charset="0"/>
                <a:hlinkClick r:id="rId3"/>
              </a:rPr>
              <a:t>primary memory</a:t>
            </a:r>
            <a:r>
              <a:rPr lang="en-US" sz="3100" b="1" i="1" dirty="0">
                <a:latin typeface="Times New Roman" panose="02020603050405020304" pitchFamily="18" charset="0"/>
                <a:cs typeface="Times New Roman" panose="02020603050405020304" pitchFamily="18" charset="0"/>
              </a:rPr>
              <a:t> side.</a:t>
            </a:r>
          </a:p>
          <a:p>
            <a:pPr marL="0" indent="0" algn="just">
              <a:lnSpc>
                <a:spcPct val="100000"/>
              </a:lnSpc>
              <a:spcBef>
                <a:spcPts val="0"/>
              </a:spcBef>
              <a:buNone/>
            </a:pPr>
            <a:r>
              <a:rPr lang="en-US" sz="3100" b="1" i="1" dirty="0">
                <a:solidFill>
                  <a:srgbClr val="FF0000"/>
                </a:solidFill>
                <a:latin typeface="Times New Roman" panose="02020603050405020304" pitchFamily="18" charset="0"/>
                <a:cs typeface="Times New Roman" panose="02020603050405020304" pitchFamily="18" charset="0"/>
              </a:rPr>
              <a:t>G. Data Register</a:t>
            </a:r>
          </a:p>
          <a:p>
            <a:pPr algn="just">
              <a:lnSpc>
                <a:spcPct val="100000"/>
              </a:lnSpc>
              <a:spcBef>
                <a:spcPts val="0"/>
              </a:spcBef>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Mostly, these types of </a:t>
            </a:r>
            <a:r>
              <a:rPr lang="en-US" sz="3100" b="1" i="1" dirty="0">
                <a:latin typeface="Times New Roman" panose="02020603050405020304" pitchFamily="18" charset="0"/>
                <a:cs typeface="Times New Roman" panose="02020603050405020304" pitchFamily="18" charset="0"/>
              </a:rPr>
              <a:t>register</a:t>
            </a:r>
            <a:r>
              <a:rPr lang="en-US" sz="3100" dirty="0">
                <a:latin typeface="Times New Roman" panose="02020603050405020304" pitchFamily="18" charset="0"/>
                <a:cs typeface="Times New Roman" panose="02020603050405020304" pitchFamily="18" charset="0"/>
              </a:rPr>
              <a:t> are embedded into </a:t>
            </a:r>
            <a:r>
              <a:rPr lang="en-US" sz="3100" b="1" i="1" u="sng" dirty="0">
                <a:latin typeface="Times New Roman" panose="02020603050405020304" pitchFamily="18" charset="0"/>
                <a:cs typeface="Times New Roman" panose="02020603050405020304" pitchFamily="18" charset="0"/>
                <a:hlinkClick r:id="rId4"/>
              </a:rPr>
              <a:t>microcomputers</a:t>
            </a:r>
            <a:r>
              <a:rPr lang="en-US" sz="3100" dirty="0">
                <a:latin typeface="Times New Roman" panose="02020603050405020304" pitchFamily="18" charset="0"/>
                <a:cs typeface="Times New Roman" panose="02020603050405020304" pitchFamily="18" charset="0"/>
              </a:rPr>
              <a:t> for </a:t>
            </a:r>
            <a:r>
              <a:rPr lang="en-US" sz="3100" b="1" i="1" dirty="0">
                <a:solidFill>
                  <a:srgbClr val="6600CC"/>
                </a:solidFill>
                <a:latin typeface="Times New Roman" panose="02020603050405020304" pitchFamily="18" charset="0"/>
                <a:cs typeface="Times New Roman" panose="02020603050405020304" pitchFamily="18" charset="0"/>
              </a:rPr>
              <a:t>temporary storing data </a:t>
            </a:r>
            <a:r>
              <a:rPr lang="en-US" sz="3100" dirty="0">
                <a:latin typeface="Times New Roman" panose="02020603050405020304" pitchFamily="18" charset="0"/>
                <a:cs typeface="Times New Roman" panose="02020603050405020304" pitchFamily="18" charset="0"/>
              </a:rPr>
              <a:t>being </a:t>
            </a:r>
            <a:r>
              <a:rPr lang="en-US" sz="3100" b="1" i="1" dirty="0">
                <a:latin typeface="Times New Roman" panose="02020603050405020304" pitchFamily="18" charset="0"/>
                <a:cs typeface="Times New Roman" panose="02020603050405020304" pitchFamily="18" charset="0"/>
              </a:rPr>
              <a:t>transmitted</a:t>
            </a:r>
            <a:r>
              <a:rPr lang="en-US" sz="3100" dirty="0">
                <a:latin typeface="Times New Roman" panose="02020603050405020304" pitchFamily="18" charset="0"/>
                <a:cs typeface="Times New Roman" panose="02020603050405020304" pitchFamily="18" charset="0"/>
              </a:rPr>
              <a:t> or from other </a:t>
            </a:r>
            <a:r>
              <a:rPr lang="en-US" sz="3100" b="1" i="1" dirty="0">
                <a:solidFill>
                  <a:srgbClr val="660066"/>
                </a:solidFill>
                <a:latin typeface="Times New Roman" panose="02020603050405020304" pitchFamily="18" charset="0"/>
                <a:cs typeface="Times New Roman" panose="02020603050405020304" pitchFamily="18" charset="0"/>
              </a:rPr>
              <a:t>peripheral devices.</a:t>
            </a:r>
          </a:p>
          <a:p>
            <a:pPr marL="0" indent="0" algn="just">
              <a:lnSpc>
                <a:spcPct val="100000"/>
              </a:lnSpc>
              <a:spcBef>
                <a:spcPts val="0"/>
              </a:spcBef>
              <a:buNone/>
            </a:pPr>
            <a:r>
              <a:rPr lang="en-US" sz="3100" b="1" i="1" dirty="0">
                <a:solidFill>
                  <a:srgbClr val="FF0000"/>
                </a:solidFill>
                <a:latin typeface="Times New Roman" panose="02020603050405020304" pitchFamily="18" charset="0"/>
                <a:cs typeface="Times New Roman" panose="02020603050405020304" pitchFamily="18" charset="0"/>
              </a:rPr>
              <a:t>H. Address Register(AR)</a:t>
            </a:r>
          </a:p>
          <a:p>
            <a:pPr algn="just">
              <a:lnSpc>
                <a:spcPct val="100000"/>
              </a:lnSpc>
              <a:spcBef>
                <a:spcPts val="0"/>
              </a:spcBef>
              <a:buFont typeface="Wingdings" panose="05000000000000000000" pitchFamily="2" charset="2"/>
              <a:buChar char="§"/>
            </a:pPr>
            <a:r>
              <a:rPr lang="en-US" sz="3100" dirty="0">
                <a:latin typeface="Times New Roman" panose="02020603050405020304" pitchFamily="18" charset="0"/>
                <a:cs typeface="Times New Roman" panose="02020603050405020304" pitchFamily="18" charset="0"/>
              </a:rPr>
              <a:t>The </a:t>
            </a:r>
            <a:r>
              <a:rPr lang="en-US" sz="3100" b="1" i="1" dirty="0">
                <a:latin typeface="Times New Roman" panose="02020603050405020304" pitchFamily="18" charset="0"/>
                <a:cs typeface="Times New Roman" panose="02020603050405020304" pitchFamily="18" charset="0"/>
              </a:rPr>
              <a:t>main function </a:t>
            </a:r>
            <a:r>
              <a:rPr lang="en-US" sz="3100" dirty="0">
                <a:latin typeface="Times New Roman" panose="02020603050405020304" pitchFamily="18" charset="0"/>
                <a:cs typeface="Times New Roman" panose="02020603050405020304" pitchFamily="18" charset="0"/>
              </a:rPr>
              <a:t>of this </a:t>
            </a:r>
            <a:r>
              <a:rPr lang="en-US" sz="3100" b="1" i="1" dirty="0">
                <a:solidFill>
                  <a:srgbClr val="6600CC"/>
                </a:solidFill>
                <a:latin typeface="Times New Roman" panose="02020603050405020304" pitchFamily="18" charset="0"/>
                <a:cs typeface="Times New Roman" panose="02020603050405020304" pitchFamily="18" charset="0"/>
              </a:rPr>
              <a:t>register</a:t>
            </a:r>
            <a:r>
              <a:rPr lang="en-US" sz="3100" dirty="0">
                <a:latin typeface="Times New Roman" panose="02020603050405020304" pitchFamily="18" charset="0"/>
                <a:cs typeface="Times New Roman" panose="02020603050405020304" pitchFamily="18" charset="0"/>
              </a:rPr>
              <a:t> is to </a:t>
            </a:r>
            <a:r>
              <a:rPr lang="en-US" sz="3100" b="1" i="1" dirty="0">
                <a:solidFill>
                  <a:srgbClr val="FF0000"/>
                </a:solidFill>
                <a:latin typeface="Times New Roman" panose="02020603050405020304" pitchFamily="18" charset="0"/>
                <a:cs typeface="Times New Roman" panose="02020603050405020304" pitchFamily="18" charset="0"/>
              </a:rPr>
              <a:t>hold the memory location </a:t>
            </a:r>
            <a:r>
              <a:rPr lang="en-US" sz="3100" dirty="0">
                <a:latin typeface="Times New Roman" panose="02020603050405020304" pitchFamily="18" charset="0"/>
                <a:cs typeface="Times New Roman" panose="02020603050405020304" pitchFamily="18" charset="0"/>
              </a:rPr>
              <a:t>of </a:t>
            </a:r>
            <a:r>
              <a:rPr lang="en-US" sz="3100" b="1" i="1" dirty="0">
                <a:solidFill>
                  <a:srgbClr val="0000CC"/>
                </a:solidFill>
                <a:latin typeface="Times New Roman" panose="02020603050405020304" pitchFamily="18" charset="0"/>
                <a:cs typeface="Times New Roman" panose="02020603050405020304" pitchFamily="18" charset="0"/>
              </a:rPr>
              <a:t>instruction</a:t>
            </a:r>
            <a:r>
              <a:rPr lang="en-US" sz="3100" dirty="0">
                <a:latin typeface="Times New Roman" panose="02020603050405020304" pitchFamily="18" charset="0"/>
                <a:cs typeface="Times New Roman" panose="02020603050405020304" pitchFamily="18" charset="0"/>
              </a:rPr>
              <a:t> which is being </a:t>
            </a:r>
            <a:r>
              <a:rPr lang="en-US" sz="3100" b="1" i="1" dirty="0">
                <a:latin typeface="Times New Roman" panose="02020603050405020304" pitchFamily="18" charset="0"/>
                <a:cs typeface="Times New Roman" panose="02020603050405020304" pitchFamily="18" charset="0"/>
              </a:rPr>
              <a:t>executed</a:t>
            </a:r>
            <a:r>
              <a:rPr lang="en-US" sz="31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989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I. Instruction Register (IR)</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This </a:t>
            </a:r>
            <a:r>
              <a:rPr lang="en-US" sz="3000" b="1" i="1" dirty="0">
                <a:latin typeface="Times New Roman" panose="02020603050405020304" pitchFamily="18" charset="0"/>
                <a:cs typeface="Times New Roman" panose="02020603050405020304" pitchFamily="18" charset="0"/>
              </a:rPr>
              <a:t>register</a:t>
            </a:r>
            <a:r>
              <a:rPr lang="en-US" sz="3000" dirty="0">
                <a:latin typeface="Times New Roman" panose="02020603050405020304" pitchFamily="18" charset="0"/>
                <a:cs typeface="Times New Roman" panose="02020603050405020304" pitchFamily="18" charset="0"/>
              </a:rPr>
              <a:t> is used to </a:t>
            </a:r>
            <a:r>
              <a:rPr lang="en-US" sz="3000" b="1" i="1" dirty="0">
                <a:latin typeface="Times New Roman" panose="02020603050405020304" pitchFamily="18" charset="0"/>
                <a:cs typeface="Times New Roman" panose="02020603050405020304" pitchFamily="18" charset="0"/>
              </a:rPr>
              <a:t>store</a:t>
            </a:r>
            <a:r>
              <a:rPr lang="en-US" sz="3000" dirty="0">
                <a:latin typeface="Times New Roman" panose="02020603050405020304" pitchFamily="18" charset="0"/>
                <a:cs typeface="Times New Roman" panose="02020603050405020304" pitchFamily="18" charset="0"/>
              </a:rPr>
              <a:t> those </a:t>
            </a:r>
            <a:r>
              <a:rPr lang="en-US" sz="3000" b="1" i="1" dirty="0">
                <a:latin typeface="Times New Roman" panose="02020603050405020304" pitchFamily="18" charset="0"/>
                <a:cs typeface="Times New Roman" panose="02020603050405020304" pitchFamily="18" charset="0"/>
              </a:rPr>
              <a:t>data</a:t>
            </a:r>
            <a:r>
              <a:rPr lang="en-US" sz="3000" dirty="0">
                <a:latin typeface="Times New Roman" panose="02020603050405020304" pitchFamily="18" charset="0"/>
                <a:cs typeface="Times New Roman" panose="02020603050405020304" pitchFamily="18" charset="0"/>
              </a:rPr>
              <a:t> which are needed in </a:t>
            </a:r>
            <a:r>
              <a:rPr lang="en-US" sz="3000" b="1" i="1" dirty="0">
                <a:solidFill>
                  <a:srgbClr val="6600CC"/>
                </a:solidFill>
                <a:latin typeface="Times New Roman" panose="02020603050405020304" pitchFamily="18" charset="0"/>
                <a:cs typeface="Times New Roman" panose="02020603050405020304" pitchFamily="18" charset="0"/>
              </a:rPr>
              <a:t>currently execution period.</a:t>
            </a:r>
          </a:p>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J. Instruction Pointer Register (IPR)</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main function of this register is to </a:t>
            </a:r>
            <a:r>
              <a:rPr lang="en-US" sz="3000" b="1" i="1" dirty="0">
                <a:solidFill>
                  <a:srgbClr val="D60093"/>
                </a:solidFill>
                <a:latin typeface="Times New Roman" panose="02020603050405020304" pitchFamily="18" charset="0"/>
                <a:cs typeface="Times New Roman" panose="02020603050405020304" pitchFamily="18" charset="0"/>
              </a:rPr>
              <a:t>hold memory location </a:t>
            </a:r>
            <a:r>
              <a:rPr lang="en-US" sz="3000" dirty="0">
                <a:latin typeface="Times New Roman" panose="02020603050405020304" pitchFamily="18" charset="0"/>
                <a:cs typeface="Times New Roman" panose="02020603050405020304" pitchFamily="18" charset="0"/>
              </a:rPr>
              <a:t>that is </a:t>
            </a:r>
            <a:r>
              <a:rPr lang="en-US" sz="3000" b="1" i="1" dirty="0">
                <a:latin typeface="Times New Roman" panose="02020603050405020304" pitchFamily="18" charset="0"/>
                <a:cs typeface="Times New Roman" panose="02020603050405020304" pitchFamily="18" charset="0"/>
              </a:rPr>
              <a:t>executed</a:t>
            </a:r>
            <a:r>
              <a:rPr lang="en-US" sz="3000" dirty="0">
                <a:latin typeface="Times New Roman" panose="02020603050405020304" pitchFamily="18" charset="0"/>
                <a:cs typeface="Times New Roman" panose="02020603050405020304" pitchFamily="18" charset="0"/>
              </a:rPr>
              <a:t> in the </a:t>
            </a:r>
            <a:r>
              <a:rPr lang="en-US" sz="3000" b="1" i="1" dirty="0">
                <a:latin typeface="Times New Roman" panose="02020603050405020304" pitchFamily="18" charset="0"/>
                <a:cs typeface="Times New Roman" panose="02020603050405020304" pitchFamily="18" charset="0"/>
              </a:rPr>
              <a:t>next level</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So, </a:t>
            </a:r>
            <a:r>
              <a:rPr lang="en-US" sz="3000" b="1" i="1" dirty="0">
                <a:solidFill>
                  <a:srgbClr val="0000CC"/>
                </a:solidFill>
                <a:latin typeface="Times New Roman" panose="02020603050405020304" pitchFamily="18" charset="0"/>
                <a:cs typeface="Times New Roman" panose="02020603050405020304" pitchFamily="18" charset="0"/>
              </a:rPr>
              <a:t>IP register stores </a:t>
            </a:r>
            <a:r>
              <a:rPr lang="en-US" sz="3000" dirty="0">
                <a:latin typeface="Times New Roman" panose="02020603050405020304" pitchFamily="18" charset="0"/>
                <a:cs typeface="Times New Roman" panose="02020603050405020304" pitchFamily="18" charset="0"/>
              </a:rPr>
              <a:t>the </a:t>
            </a:r>
            <a:r>
              <a:rPr lang="en-US" sz="3000" b="1" i="1" dirty="0">
                <a:solidFill>
                  <a:srgbClr val="660066"/>
                </a:solidFill>
                <a:latin typeface="Times New Roman" panose="02020603050405020304" pitchFamily="18" charset="0"/>
                <a:cs typeface="Times New Roman" panose="02020603050405020304" pitchFamily="18" charset="0"/>
              </a:rPr>
              <a:t>sequence of all instructions </a:t>
            </a:r>
            <a:r>
              <a:rPr lang="en-US" sz="3000" dirty="0">
                <a:latin typeface="Times New Roman" panose="02020603050405020304" pitchFamily="18" charset="0"/>
                <a:cs typeface="Times New Roman" panose="02020603050405020304" pitchFamily="18" charset="0"/>
              </a:rPr>
              <a:t>that are to be </a:t>
            </a:r>
            <a:r>
              <a:rPr lang="en-US" sz="3000" b="1" i="1" dirty="0">
                <a:latin typeface="Times New Roman" panose="02020603050405020304" pitchFamily="18" charset="0"/>
                <a:cs typeface="Times New Roman" panose="02020603050405020304" pitchFamily="18" charset="0"/>
              </a:rPr>
              <a:t>performed</a:t>
            </a:r>
            <a:r>
              <a:rPr lang="en-US" sz="3000" dirty="0">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K. Stack Control Register(SCR)</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is pre </a:t>
            </a:r>
            <a:r>
              <a:rPr lang="en-US" sz="3000" b="1" i="1" dirty="0">
                <a:latin typeface="Times New Roman" panose="02020603050405020304" pitchFamily="18" charset="0"/>
                <a:cs typeface="Times New Roman" panose="02020603050405020304" pitchFamily="18" charset="0"/>
              </a:rPr>
              <a:t>set memory location </a:t>
            </a:r>
            <a:r>
              <a:rPr lang="en-US" sz="3000" dirty="0">
                <a:latin typeface="Times New Roman" panose="02020603050405020304" pitchFamily="18" charset="0"/>
                <a:cs typeface="Times New Roman" panose="02020603050405020304" pitchFamily="18" charset="0"/>
              </a:rPr>
              <a:t>in which </a:t>
            </a:r>
            <a:r>
              <a:rPr lang="en-US" sz="3000" b="1" i="1" dirty="0">
                <a:solidFill>
                  <a:srgbClr val="6600CC"/>
                </a:solidFill>
                <a:latin typeface="Times New Roman" panose="02020603050405020304" pitchFamily="18" charset="0"/>
                <a:cs typeface="Times New Roman" panose="02020603050405020304" pitchFamily="18" charset="0"/>
              </a:rPr>
              <a:t>data is saved </a:t>
            </a:r>
            <a:r>
              <a:rPr lang="en-US" sz="3000" dirty="0">
                <a:latin typeface="Times New Roman" panose="02020603050405020304" pitchFamily="18" charset="0"/>
                <a:cs typeface="Times New Roman" panose="02020603050405020304" pitchFamily="18" charset="0"/>
              </a:rPr>
              <a:t>and </a:t>
            </a:r>
            <a:r>
              <a:rPr lang="en-US" sz="3000" b="1" i="1" dirty="0">
                <a:solidFill>
                  <a:srgbClr val="6600CC"/>
                </a:solidFill>
                <a:latin typeface="Times New Roman" panose="02020603050405020304" pitchFamily="18" charset="0"/>
                <a:cs typeface="Times New Roman" panose="02020603050405020304" pitchFamily="18" charset="0"/>
              </a:rPr>
              <a:t>retrieved</a:t>
            </a:r>
            <a:r>
              <a:rPr lang="en-US" sz="3000" dirty="0">
                <a:latin typeface="Times New Roman" panose="02020603050405020304" pitchFamily="18" charset="0"/>
                <a:cs typeface="Times New Roman" panose="02020603050405020304" pitchFamily="18" charset="0"/>
              </a:rPr>
              <a:t> in the specific order </a:t>
            </a:r>
            <a:r>
              <a:rPr lang="en-US" sz="3000" b="1" i="1" dirty="0">
                <a:solidFill>
                  <a:srgbClr val="0000CC"/>
                </a:solidFill>
                <a:latin typeface="Times New Roman" panose="02020603050405020304" pitchFamily="18" charset="0"/>
                <a:cs typeface="Times New Roman" panose="02020603050405020304" pitchFamily="18" charset="0"/>
              </a:rPr>
              <a:t>LIFO (Last-In-First-Out).</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main function of SCR Register </a:t>
            </a:r>
            <a:r>
              <a:rPr lang="en-US" sz="3000" dirty="0">
                <a:latin typeface="Times New Roman" panose="02020603050405020304" pitchFamily="18" charset="0"/>
                <a:cs typeface="Times New Roman" panose="02020603050405020304" pitchFamily="18" charset="0"/>
              </a:rPr>
              <a:t>is to </a:t>
            </a:r>
            <a:r>
              <a:rPr lang="en-US" sz="3000" b="1" i="1" dirty="0">
                <a:solidFill>
                  <a:srgbClr val="6600CC"/>
                </a:solidFill>
                <a:latin typeface="Times New Roman" panose="02020603050405020304" pitchFamily="18" charset="0"/>
                <a:cs typeface="Times New Roman" panose="02020603050405020304" pitchFamily="18" charset="0"/>
              </a:rPr>
              <a:t>handle the stack in the Computer System</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 manage stack functionality, to use two special registers (SP and BP).</a:t>
            </a:r>
          </a:p>
          <a:p>
            <a:pPr algn="just">
              <a:lnSpc>
                <a:spcPct val="10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020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Autofit/>
          </a:bodyPr>
          <a:lstStyle/>
          <a:p>
            <a:pPr marL="0" indent="0" algn="just">
              <a:lnSpc>
                <a:spcPct val="10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L. Flag Register (FR)</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a:t>
            </a:r>
            <a:r>
              <a:rPr lang="en-US" b="1" i="1" dirty="0">
                <a:latin typeface="Times New Roman" panose="02020603050405020304" pitchFamily="18" charset="0"/>
                <a:cs typeface="Times New Roman" panose="02020603050405020304" pitchFamily="18" charset="0"/>
              </a:rPr>
              <a:t>register</a:t>
            </a:r>
            <a:r>
              <a:rPr lang="en-US" dirty="0">
                <a:latin typeface="Times New Roman" panose="02020603050405020304" pitchFamily="18" charset="0"/>
                <a:cs typeface="Times New Roman" panose="02020603050405020304" pitchFamily="18" charset="0"/>
              </a:rPr>
              <a:t> helps to </a:t>
            </a:r>
            <a:r>
              <a:rPr lang="en-US" b="1" i="1" dirty="0">
                <a:latin typeface="Times New Roman" panose="02020603050405020304" pitchFamily="18" charset="0"/>
                <a:cs typeface="Times New Roman" panose="02020603050405020304" pitchFamily="18" charset="0"/>
              </a:rPr>
              <a:t>indicate the specific condition</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b="1" i="1" dirty="0">
                <a:solidFill>
                  <a:srgbClr val="6600CC"/>
                </a:solidFill>
                <a:latin typeface="Times New Roman" panose="02020603050405020304" pitchFamily="18" charset="0"/>
                <a:cs typeface="Times New Roman" panose="02020603050405020304" pitchFamily="18" charset="0"/>
              </a:rPr>
              <a:t>Flag register contains </a:t>
            </a:r>
            <a:r>
              <a:rPr lang="en-US" dirty="0">
                <a:latin typeface="Times New Roman" panose="02020603050405020304" pitchFamily="18" charset="0"/>
                <a:cs typeface="Times New Roman" panose="02020603050405020304" pitchFamily="18" charset="0"/>
              </a:rPr>
              <a:t>the one or </a:t>
            </a:r>
            <a:r>
              <a:rPr lang="en-US" b="1" i="1" dirty="0">
                <a:solidFill>
                  <a:srgbClr val="6600CC"/>
                </a:solidFill>
                <a:latin typeface="Times New Roman" panose="02020603050405020304" pitchFamily="18" charset="0"/>
                <a:cs typeface="Times New Roman" panose="02020603050405020304" pitchFamily="18" charset="0"/>
              </a:rPr>
              <a:t>two bytes</a:t>
            </a:r>
            <a:r>
              <a:rPr lang="en-US" dirty="0">
                <a:latin typeface="Times New Roman" panose="02020603050405020304" pitchFamily="18" charset="0"/>
                <a:cs typeface="Times New Roman" panose="02020603050405020304" pitchFamily="18" charset="0"/>
              </a:rPr>
              <a:t>, and further every </a:t>
            </a:r>
            <a:r>
              <a:rPr lang="en-US" b="1" i="1" dirty="0">
                <a:latin typeface="Times New Roman" panose="02020603050405020304" pitchFamily="18" charset="0"/>
                <a:cs typeface="Times New Roman" panose="02020603050405020304" pitchFamily="18" charset="0"/>
              </a:rPr>
              <a:t>byte is </a:t>
            </a:r>
            <a:r>
              <a:rPr lang="en-US" b="1" i="1" dirty="0" err="1">
                <a:latin typeface="Times New Roman" panose="02020603050405020304" pitchFamily="18" charset="0"/>
                <a:cs typeface="Times New Roman" panose="02020603050405020304" pitchFamily="18" charset="0"/>
              </a:rPr>
              <a:t>splitted</a:t>
            </a:r>
            <a:r>
              <a:rPr lang="en-US" b="1" i="1" dirty="0">
                <a:latin typeface="Times New Roman" panose="02020603050405020304" pitchFamily="18" charset="0"/>
                <a:cs typeface="Times New Roman" panose="02020603050405020304" pitchFamily="18" charset="0"/>
              </a:rPr>
              <a:t> into 8 bits</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And every </a:t>
            </a:r>
            <a:r>
              <a:rPr lang="en-US" b="1" i="1" dirty="0">
                <a:solidFill>
                  <a:srgbClr val="660033"/>
                </a:solidFill>
                <a:latin typeface="Times New Roman" panose="02020603050405020304" pitchFamily="18" charset="0"/>
                <a:cs typeface="Times New Roman" panose="02020603050405020304" pitchFamily="18" charset="0"/>
              </a:rPr>
              <a:t>bit delivers the flag means condition</a:t>
            </a:r>
            <a:r>
              <a:rPr lang="en-US"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Few flags register are </a:t>
            </a:r>
            <a:r>
              <a:rPr lang="en-US" b="1" i="1" dirty="0">
                <a:solidFill>
                  <a:srgbClr val="0000CC"/>
                </a:solidFill>
                <a:latin typeface="Times New Roman" panose="02020603050405020304" pitchFamily="18" charset="0"/>
                <a:cs typeface="Times New Roman" panose="02020603050405020304" pitchFamily="18" charset="0"/>
              </a:rPr>
              <a:t>Carry flag, Parity flag, Sign flag, Zero flags</a:t>
            </a:r>
            <a:r>
              <a:rPr lang="en-US" dirty="0">
                <a:latin typeface="Times New Roman" panose="02020603050405020304" pitchFamily="18" charset="0"/>
                <a:cs typeface="Times New Roman" panose="02020603050405020304" pitchFamily="18" charset="0"/>
              </a:rPr>
              <a:t>, and </a:t>
            </a:r>
            <a:r>
              <a:rPr lang="en-US" b="1" i="1" dirty="0">
                <a:solidFill>
                  <a:srgbClr val="D60093"/>
                </a:solidFill>
                <a:latin typeface="Times New Roman" panose="02020603050405020304" pitchFamily="18" charset="0"/>
                <a:cs typeface="Times New Roman" panose="02020603050405020304" pitchFamily="18" charset="0"/>
              </a:rPr>
              <a:t>Overflow flag.</a:t>
            </a:r>
          </a:p>
          <a:p>
            <a:pPr marL="0" indent="0" algn="just">
              <a:lnSpc>
                <a:spcPct val="10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M. General Purpose Register(GPR)</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are </a:t>
            </a:r>
            <a:r>
              <a:rPr lang="en-US" b="1" i="1" dirty="0">
                <a:solidFill>
                  <a:srgbClr val="660033"/>
                </a:solidFill>
                <a:latin typeface="Times New Roman" panose="02020603050405020304" pitchFamily="18" charset="0"/>
                <a:cs typeface="Times New Roman" panose="02020603050405020304" pitchFamily="18" charset="0"/>
              </a:rPr>
              <a:t>unified types of registers</a:t>
            </a:r>
            <a:r>
              <a:rPr lang="en-US" dirty="0">
                <a:solidFill>
                  <a:srgbClr val="660033"/>
                </a:solidFill>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a:t>
            </a:r>
            <a:r>
              <a:rPr lang="en-US" b="1" i="1" dirty="0">
                <a:latin typeface="Times New Roman" panose="02020603050405020304" pitchFamily="18" charset="0"/>
                <a:cs typeface="Times New Roman" panose="02020603050405020304" pitchFamily="18" charset="0"/>
              </a:rPr>
              <a:t>registers are capable </a:t>
            </a:r>
            <a:r>
              <a:rPr lang="en-US" dirty="0">
                <a:latin typeface="Times New Roman" panose="02020603050405020304" pitchFamily="18" charset="0"/>
                <a:cs typeface="Times New Roman" panose="02020603050405020304" pitchFamily="18" charset="0"/>
              </a:rPr>
              <a:t>to </a:t>
            </a:r>
            <a:r>
              <a:rPr lang="en-US" b="1" i="1" dirty="0">
                <a:solidFill>
                  <a:srgbClr val="6600CC"/>
                </a:solidFill>
                <a:latin typeface="Times New Roman" panose="02020603050405020304" pitchFamily="18" charset="0"/>
                <a:cs typeface="Times New Roman" panose="02020603050405020304" pitchFamily="18" charset="0"/>
              </a:rPr>
              <a:t>store the memory addresses, data values </a:t>
            </a:r>
            <a:r>
              <a:rPr lang="en-US" dirty="0">
                <a:latin typeface="Times New Roman" panose="02020603050405020304" pitchFamily="18" charset="0"/>
                <a:cs typeface="Times New Roman" panose="02020603050405020304" pitchFamily="18" charset="0"/>
              </a:rPr>
              <a:t>as well as </a:t>
            </a:r>
            <a:r>
              <a:rPr lang="en-US" b="1" i="1" dirty="0">
                <a:solidFill>
                  <a:srgbClr val="660066"/>
                </a:solidFill>
                <a:latin typeface="Times New Roman" panose="02020603050405020304" pitchFamily="18" charset="0"/>
                <a:cs typeface="Times New Roman" panose="02020603050405020304" pitchFamily="18" charset="0"/>
              </a:rPr>
              <a:t>floating-point values</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Mostly, GPR </a:t>
            </a:r>
            <a:r>
              <a:rPr lang="en-US" b="1" i="1" dirty="0">
                <a:latin typeface="Times New Roman" panose="02020603050405020304" pitchFamily="18" charset="0"/>
                <a:cs typeface="Times New Roman" panose="02020603050405020304" pitchFamily="18" charset="0"/>
              </a:rPr>
              <a:t>registers</a:t>
            </a:r>
            <a:r>
              <a:rPr lang="en-US" dirty="0">
                <a:latin typeface="Times New Roman" panose="02020603050405020304" pitchFamily="18" charset="0"/>
                <a:cs typeface="Times New Roman" panose="02020603050405020304" pitchFamily="18" charset="0"/>
              </a:rPr>
              <a:t> are used into </a:t>
            </a:r>
            <a:r>
              <a:rPr lang="en-US" b="1" i="1" dirty="0">
                <a:solidFill>
                  <a:srgbClr val="0000CC"/>
                </a:solidFill>
                <a:latin typeface="Times New Roman" panose="02020603050405020304" pitchFamily="18" charset="0"/>
                <a:cs typeface="Times New Roman" panose="02020603050405020304" pitchFamily="18" charset="0"/>
              </a:rPr>
              <a:t>modern </a:t>
            </a:r>
            <a:r>
              <a:rPr lang="en-US" b="1" i="1" u="sng" dirty="0">
                <a:solidFill>
                  <a:srgbClr val="0000CC"/>
                </a:solidFill>
                <a:latin typeface="Times New Roman" panose="02020603050405020304" pitchFamily="18" charset="0"/>
                <a:cs typeface="Times New Roman" panose="02020603050405020304" pitchFamily="18" charset="0"/>
                <a:hlinkClick r:id="rId2"/>
              </a:rPr>
              <a:t>CPU</a:t>
            </a:r>
            <a:r>
              <a:rPr lang="en-US" b="1" i="1" dirty="0">
                <a:solidFill>
                  <a:srgbClr val="0000C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s due to their best flexibility. </a:t>
            </a:r>
          </a:p>
          <a:p>
            <a:pPr marL="0" indent="0" algn="just">
              <a:lnSpc>
                <a:spcPct val="10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N. Special Purpose Register (SPR)</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register is used to </a:t>
            </a:r>
            <a:r>
              <a:rPr lang="en-US" b="1" i="1" dirty="0">
                <a:solidFill>
                  <a:srgbClr val="D60093"/>
                </a:solidFill>
                <a:latin typeface="Times New Roman" panose="02020603050405020304" pitchFamily="18" charset="0"/>
                <a:cs typeface="Times New Roman" panose="02020603050405020304" pitchFamily="18" charset="0"/>
              </a:rPr>
              <a:t>hold the program state</a:t>
            </a:r>
            <a:r>
              <a:rPr 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SPR registers are enabled with </a:t>
            </a:r>
            <a:r>
              <a:rPr lang="en-US" b="1" i="1" dirty="0">
                <a:latin typeface="Times New Roman" panose="02020603050405020304" pitchFamily="18" charset="0"/>
                <a:cs typeface="Times New Roman" panose="02020603050405020304" pitchFamily="18" charset="0"/>
              </a:rPr>
              <a:t>PC (Program Counter)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SR (Status Register).</a:t>
            </a:r>
          </a:p>
          <a:p>
            <a:pPr algn="just">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10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3200400"/>
          </a:xfrm>
        </p:spPr>
        <p:txBody>
          <a:bodyPr>
            <a:normAutofit/>
          </a:bodyPr>
          <a:lstStyle/>
          <a:p>
            <a:pPr lvl="0" algn="ctr" fontAlgn="base">
              <a:lnSpc>
                <a:spcPct val="100000"/>
              </a:lnSpc>
              <a:spcBef>
                <a:spcPct val="0"/>
              </a:spcBef>
              <a:spcAft>
                <a:spcPct val="0"/>
              </a:spcAft>
              <a:buNone/>
            </a:pPr>
            <a:r>
              <a:rPr lang="en-US" sz="3500" b="1" i="1" u="sng" dirty="0">
                <a:solidFill>
                  <a:srgbClr val="0000FF"/>
                </a:solidFill>
                <a:latin typeface="Times New Roman" pitchFamily="18" charset="0"/>
                <a:ea typeface="Times New Roman" pitchFamily="18" charset="0"/>
                <a:cs typeface="Times New Roman" pitchFamily="18" charset="0"/>
              </a:rPr>
              <a:t>Processing Cycle of CPU</a:t>
            </a:r>
            <a:endParaRPr lang="en-US" b="1" i="1" dirty="0">
              <a:solidFill>
                <a:srgbClr val="D60093"/>
              </a:solidFill>
              <a:latin typeface="Times New Roman" pitchFamily="18" charset="0"/>
              <a:cs typeface="Times New Roman" pitchFamily="18" charset="0"/>
            </a:endParaRPr>
          </a:p>
          <a:p>
            <a:pPr lvl="0" algn="just" eaLnBrk="0" fontAlgn="base" hangingPunct="0">
              <a:lnSpc>
                <a:spcPct val="100000"/>
              </a:lnSpc>
              <a:spcBef>
                <a:spcPct val="0"/>
              </a:spcBef>
              <a:spcAft>
                <a:spcPct val="0"/>
              </a:spcAft>
              <a:buFont typeface="Wingdings" pitchFamily="2" charset="2"/>
              <a:buChar char="§"/>
            </a:pPr>
            <a:r>
              <a:rPr lang="en-US" b="1" i="1" dirty="0">
                <a:solidFill>
                  <a:srgbClr val="FF0000"/>
                </a:solidFill>
                <a:latin typeface="Times New Roman" pitchFamily="18" charset="0"/>
                <a:ea typeface="Times New Roman" pitchFamily="18" charset="0"/>
                <a:cs typeface="Times New Roman" pitchFamily="18" charset="0"/>
              </a:rPr>
              <a:t>Fetch</a:t>
            </a:r>
            <a:r>
              <a:rPr lang="en-US" b="1" dirty="0">
                <a:latin typeface="Times New Roman" pitchFamily="18" charset="0"/>
                <a:ea typeface="Times New Roman" pitchFamily="18" charset="0"/>
                <a:cs typeface="Times New Roman" pitchFamily="18" charset="0"/>
              </a:rPr>
              <a:t>:</a:t>
            </a:r>
            <a:r>
              <a:rPr lang="en-US" dirty="0">
                <a:latin typeface="Times New Roman" pitchFamily="18" charset="0"/>
                <a:ea typeface="Times New Roman" pitchFamily="18" charset="0"/>
                <a:cs typeface="Times New Roman" pitchFamily="18" charset="0"/>
              </a:rPr>
              <a:t> The </a:t>
            </a:r>
            <a:r>
              <a:rPr lang="en-US" b="1" i="1" dirty="0">
                <a:solidFill>
                  <a:srgbClr val="D60093"/>
                </a:solidFill>
                <a:latin typeface="Times New Roman" pitchFamily="18" charset="0"/>
                <a:ea typeface="Times New Roman" pitchFamily="18" charset="0"/>
                <a:cs typeface="Times New Roman" pitchFamily="18" charset="0"/>
              </a:rPr>
              <a:t>CPU read instruction/data  from the memory </a:t>
            </a:r>
          </a:p>
          <a:p>
            <a:pPr lvl="0" algn="just" eaLnBrk="0" fontAlgn="base" hangingPunct="0">
              <a:lnSpc>
                <a:spcPct val="100000"/>
              </a:lnSpc>
              <a:spcBef>
                <a:spcPct val="0"/>
              </a:spcBef>
              <a:spcAft>
                <a:spcPct val="0"/>
              </a:spcAft>
              <a:buFont typeface="Wingdings" pitchFamily="2" charset="2"/>
              <a:buChar char="§"/>
            </a:pPr>
            <a:r>
              <a:rPr lang="en-US" b="1" i="1" dirty="0">
                <a:solidFill>
                  <a:srgbClr val="FF0000"/>
                </a:solidFill>
                <a:latin typeface="Times New Roman" pitchFamily="18" charset="0"/>
                <a:ea typeface="Times New Roman" pitchFamily="18" charset="0"/>
                <a:cs typeface="Times New Roman" pitchFamily="18" charset="0"/>
              </a:rPr>
              <a:t>Decode</a:t>
            </a:r>
            <a:r>
              <a:rPr lang="en-US" b="1" dirty="0">
                <a:latin typeface="Times New Roman" pitchFamily="18" charset="0"/>
                <a:ea typeface="Times New Roman" pitchFamily="18" charset="0"/>
                <a:cs typeface="Times New Roman" pitchFamily="18" charset="0"/>
              </a:rPr>
              <a:t>:</a:t>
            </a:r>
            <a:r>
              <a:rPr lang="en-US" dirty="0">
                <a:latin typeface="Times New Roman" pitchFamily="18" charset="0"/>
                <a:ea typeface="Times New Roman" pitchFamily="18" charset="0"/>
                <a:cs typeface="Times New Roman" pitchFamily="18" charset="0"/>
              </a:rPr>
              <a:t> </a:t>
            </a:r>
            <a:r>
              <a:rPr lang="en-US" b="1" i="1" dirty="0">
                <a:solidFill>
                  <a:srgbClr val="FF0000"/>
                </a:solidFill>
                <a:latin typeface="Times New Roman" pitchFamily="18" charset="0"/>
                <a:ea typeface="Times New Roman" pitchFamily="18" charset="0"/>
                <a:cs typeface="Times New Roman" pitchFamily="18" charset="0"/>
              </a:rPr>
              <a:t>D</a:t>
            </a:r>
            <a:r>
              <a:rPr lang="en-US" b="1" i="1" dirty="0">
                <a:solidFill>
                  <a:srgbClr val="006600"/>
                </a:solidFill>
                <a:latin typeface="Times New Roman" pitchFamily="18" charset="0"/>
                <a:ea typeface="Times New Roman" pitchFamily="18" charset="0"/>
                <a:cs typeface="Times New Roman" pitchFamily="18" charset="0"/>
              </a:rPr>
              <a:t>ecoded or interpret</a:t>
            </a:r>
            <a:r>
              <a:rPr lang="en-US" dirty="0">
                <a:latin typeface="Times New Roman" pitchFamily="18" charset="0"/>
                <a:ea typeface="Times New Roman" pitchFamily="18" charset="0"/>
                <a:cs typeface="Times New Roman" pitchFamily="18" charset="0"/>
              </a:rPr>
              <a:t>  the </a:t>
            </a:r>
            <a:r>
              <a:rPr lang="en-US" b="1" i="1" dirty="0">
                <a:solidFill>
                  <a:srgbClr val="0000FF"/>
                </a:solidFill>
                <a:latin typeface="Times New Roman" pitchFamily="18" charset="0"/>
                <a:ea typeface="Times New Roman" pitchFamily="18" charset="0"/>
                <a:cs typeface="Times New Roman" pitchFamily="18" charset="0"/>
              </a:rPr>
              <a:t>instruction to Computer understandable format</a:t>
            </a:r>
            <a:r>
              <a:rPr lang="en-US" dirty="0">
                <a:latin typeface="Times New Roman" pitchFamily="18" charset="0"/>
                <a:ea typeface="Times New Roman" pitchFamily="18" charset="0"/>
                <a:cs typeface="Times New Roman" pitchFamily="18" charset="0"/>
              </a:rPr>
              <a:t>.</a:t>
            </a:r>
            <a:endParaRPr lang="en-US" b="1" i="1" dirty="0">
              <a:solidFill>
                <a:srgbClr val="D60093"/>
              </a:solidFill>
              <a:latin typeface="Times New Roman" pitchFamily="18" charset="0"/>
              <a:ea typeface="Times New Roman" pitchFamily="18" charset="0"/>
              <a:cs typeface="Times New Roman" pitchFamily="18" charset="0"/>
            </a:endParaRPr>
          </a:p>
          <a:p>
            <a:pPr lvl="0" algn="just" eaLnBrk="0" fontAlgn="base" hangingPunct="0">
              <a:lnSpc>
                <a:spcPct val="100000"/>
              </a:lnSpc>
              <a:spcBef>
                <a:spcPct val="0"/>
              </a:spcBef>
              <a:spcAft>
                <a:spcPct val="0"/>
              </a:spcAft>
              <a:buFont typeface="Wingdings" pitchFamily="2" charset="2"/>
              <a:buChar char="§"/>
            </a:pPr>
            <a:r>
              <a:rPr lang="en-US" b="1" i="1" dirty="0">
                <a:solidFill>
                  <a:srgbClr val="FF0000"/>
                </a:solidFill>
                <a:latin typeface="Times New Roman" pitchFamily="18" charset="0"/>
                <a:ea typeface="Times New Roman" pitchFamily="18" charset="0"/>
                <a:cs typeface="Times New Roman" pitchFamily="18" charset="0"/>
              </a:rPr>
              <a:t>Execute</a:t>
            </a:r>
            <a:r>
              <a:rPr lang="en-US" b="1" dirty="0">
                <a:latin typeface="Times New Roman" pitchFamily="18" charset="0"/>
                <a:ea typeface="Times New Roman" pitchFamily="18" charset="0"/>
                <a:cs typeface="Times New Roman" pitchFamily="18" charset="0"/>
              </a:rPr>
              <a:t>:</a:t>
            </a:r>
            <a:r>
              <a:rPr lang="en-US" dirty="0">
                <a:latin typeface="Times New Roman" pitchFamily="18" charset="0"/>
                <a:ea typeface="Times New Roman" pitchFamily="18" charset="0"/>
                <a:cs typeface="Times New Roman" pitchFamily="18" charset="0"/>
              </a:rPr>
              <a:t> The </a:t>
            </a:r>
            <a:r>
              <a:rPr lang="en-US" b="1" i="1" dirty="0">
                <a:solidFill>
                  <a:srgbClr val="0000FF"/>
                </a:solidFill>
                <a:latin typeface="Times New Roman" pitchFamily="18" charset="0"/>
                <a:ea typeface="Times New Roman" pitchFamily="18" charset="0"/>
                <a:cs typeface="Times New Roman" pitchFamily="18" charset="0"/>
              </a:rPr>
              <a:t>execution of an instruction may require </a:t>
            </a:r>
            <a:r>
              <a:rPr lang="en-US" b="1" i="1" dirty="0">
                <a:latin typeface="Times New Roman" pitchFamily="18" charset="0"/>
                <a:ea typeface="Times New Roman" pitchFamily="18" charset="0"/>
                <a:cs typeface="Times New Roman" pitchFamily="18" charset="0"/>
              </a:rPr>
              <a:t>performing some </a:t>
            </a:r>
            <a:r>
              <a:rPr lang="en-US" b="1" i="1" dirty="0">
                <a:solidFill>
                  <a:srgbClr val="D60093"/>
                </a:solidFill>
                <a:latin typeface="Times New Roman" pitchFamily="18" charset="0"/>
                <a:ea typeface="Times New Roman" pitchFamily="18" charset="0"/>
                <a:cs typeface="Times New Roman" pitchFamily="18" charset="0"/>
              </a:rPr>
              <a:t>arithmetic or logical operation on data</a:t>
            </a:r>
            <a:r>
              <a:rPr lang="en-US" dirty="0">
                <a:latin typeface="Times New Roman" pitchFamily="18" charset="0"/>
                <a:ea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eaLnBrk="0" fontAlgn="base" hangingPunct="0">
              <a:lnSpc>
                <a:spcPct val="100000"/>
              </a:lnSpc>
              <a:spcBef>
                <a:spcPct val="0"/>
              </a:spcBef>
              <a:spcAft>
                <a:spcPct val="0"/>
              </a:spcAft>
              <a:buFont typeface="Wingdings" pitchFamily="2" charset="2"/>
              <a:buChar char="§"/>
            </a:pPr>
            <a:r>
              <a:rPr lang="en-US" b="1" i="1" dirty="0">
                <a:solidFill>
                  <a:srgbClr val="FF0000"/>
                </a:solidFill>
                <a:latin typeface="Times New Roman" pitchFamily="18" charset="0"/>
                <a:ea typeface="Times New Roman" pitchFamily="18" charset="0"/>
                <a:cs typeface="Times New Roman" pitchFamily="18" charset="0"/>
              </a:rPr>
              <a:t>Store</a:t>
            </a:r>
            <a:r>
              <a:rPr lang="en-US" b="1" dirty="0">
                <a:latin typeface="Times New Roman" pitchFamily="18" charset="0"/>
                <a:ea typeface="Times New Roman" pitchFamily="18" charset="0"/>
                <a:cs typeface="Times New Roman" pitchFamily="18" charset="0"/>
              </a:rPr>
              <a:t>:</a:t>
            </a:r>
            <a:r>
              <a:rPr lang="en-US" dirty="0">
                <a:latin typeface="Times New Roman" pitchFamily="18" charset="0"/>
                <a:ea typeface="Times New Roman" pitchFamily="18" charset="0"/>
                <a:cs typeface="Times New Roman" pitchFamily="18" charset="0"/>
              </a:rPr>
              <a:t> The </a:t>
            </a:r>
            <a:r>
              <a:rPr lang="en-US" b="1" i="1" dirty="0">
                <a:solidFill>
                  <a:srgbClr val="006600"/>
                </a:solidFill>
                <a:latin typeface="Times New Roman" pitchFamily="18" charset="0"/>
                <a:ea typeface="Times New Roman" pitchFamily="18" charset="0"/>
                <a:cs typeface="Times New Roman" pitchFamily="18" charset="0"/>
              </a:rPr>
              <a:t>result of an execution may require writing data to memory.</a:t>
            </a:r>
            <a:endParaRPr lang="en-US" b="1" i="1" dirty="0">
              <a:solidFill>
                <a:srgbClr val="006600"/>
              </a:solidFill>
              <a:latin typeface="Times New Roman" pitchFamily="18" charset="0"/>
              <a:cs typeface="Times New Roman" pitchFamily="18" charset="0"/>
            </a:endParaRPr>
          </a:p>
          <a:p>
            <a:pPr algn="just">
              <a:lnSpc>
                <a:spcPct val="100000"/>
              </a:lnSpc>
              <a:buFont typeface="Wingdings" pitchFamily="2" charset="2"/>
              <a:buChar char="§"/>
            </a:pPr>
            <a:endParaRPr lang="en-US" dirty="0">
              <a:latin typeface="Times New Roman" pitchFamily="18" charset="0"/>
              <a:cs typeface="Times New Roman" pitchFamily="18" charset="0"/>
            </a:endParaRPr>
          </a:p>
        </p:txBody>
      </p:sp>
      <p:sp>
        <p:nvSpPr>
          <p:cNvPr id="4" name="Rectangle 2"/>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descr="machin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116" y="3200400"/>
            <a:ext cx="3664869" cy="355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654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Number Placeholder 5"/>
          <p:cNvSpPr>
            <a:spLocks noGrp="1"/>
          </p:cNvSpPr>
          <p:nvPr>
            <p:ph type="sldNum" sz="quarter" idx="12"/>
          </p:nvPr>
        </p:nvSpPr>
        <p:spPr/>
        <p:txBody>
          <a:bodyPr/>
          <a:lstStyle/>
          <a:p>
            <a:pPr>
              <a:defRPr/>
            </a:pPr>
            <a:fld id="{F4043455-F491-4FAA-A7DA-108EA195BC48}" type="slidenum">
              <a:rPr lang="en-US" smtClean="0"/>
              <a:pPr>
                <a:defRPr/>
              </a:pPr>
              <a:t>48</a:t>
            </a:fld>
            <a:endParaRPr lang="en-US"/>
          </a:p>
        </p:txBody>
      </p:sp>
      <p:sp>
        <p:nvSpPr>
          <p:cNvPr id="176131" name="Rectangle 2"/>
          <p:cNvSpPr>
            <a:spLocks noGrp="1" noChangeArrowheads="1"/>
          </p:cNvSpPr>
          <p:nvPr>
            <p:ph type="title"/>
          </p:nvPr>
        </p:nvSpPr>
        <p:spPr>
          <a:xfrm>
            <a:off x="1981200" y="0"/>
            <a:ext cx="8229600" cy="457200"/>
          </a:xfrm>
        </p:spPr>
        <p:txBody>
          <a:bodyPr>
            <a:noAutofit/>
          </a:bodyPr>
          <a:lstStyle/>
          <a:p>
            <a:pPr eaLnBrk="1" hangingPunct="1"/>
            <a:r>
              <a:rPr lang="en-US" sz="3200" b="1" dirty="0">
                <a:solidFill>
                  <a:srgbClr val="0000FF"/>
                </a:solidFill>
                <a:latin typeface="Times New Roman" pitchFamily="18" charset="0"/>
                <a:cs typeface="Times New Roman" pitchFamily="18" charset="0"/>
              </a:rPr>
              <a:t>Types of Processors </a:t>
            </a:r>
          </a:p>
        </p:txBody>
      </p:sp>
      <p:sp>
        <p:nvSpPr>
          <p:cNvPr id="176132" name="Rectangle 3"/>
          <p:cNvSpPr>
            <a:spLocks noGrp="1" noChangeArrowheads="1"/>
          </p:cNvSpPr>
          <p:nvPr>
            <p:ph type="body" idx="1"/>
          </p:nvPr>
        </p:nvSpPr>
        <p:spPr>
          <a:xfrm>
            <a:off x="0" y="381000"/>
            <a:ext cx="12192000" cy="6477000"/>
          </a:xfrm>
        </p:spPr>
        <p:txBody>
          <a:bodyPr>
            <a:noAutofit/>
          </a:bodyPr>
          <a:lstStyle/>
          <a:p>
            <a:pPr marL="339725" indent="-339725" algn="just">
              <a:lnSpc>
                <a:spcPct val="110000"/>
              </a:lnSpc>
              <a:spcBef>
                <a:spcPts val="0"/>
              </a:spcBef>
              <a:buFont typeface="Wingdings" pitchFamily="2" charset="2"/>
              <a:buChar char="Ø"/>
            </a:pPr>
            <a:r>
              <a:rPr lang="en-US" dirty="0">
                <a:latin typeface="Times New Roman" pitchFamily="18" charset="0"/>
                <a:cs typeface="Times New Roman" pitchFamily="18" charset="0"/>
              </a:rPr>
              <a:t>There are </a:t>
            </a:r>
            <a:r>
              <a:rPr lang="en-US" b="1" i="1" dirty="0">
                <a:solidFill>
                  <a:srgbClr val="D60093"/>
                </a:solidFill>
                <a:latin typeface="Times New Roman" pitchFamily="18" charset="0"/>
                <a:cs typeface="Times New Roman" pitchFamily="18" charset="0"/>
              </a:rPr>
              <a:t>different types of CPUs with different family groups provided by different manufacturers</a:t>
            </a:r>
            <a:r>
              <a:rPr lang="en-US" dirty="0">
                <a:latin typeface="Times New Roman" pitchFamily="18" charset="0"/>
                <a:cs typeface="Times New Roman" pitchFamily="18" charset="0"/>
              </a:rPr>
              <a:t>. The following </a:t>
            </a:r>
            <a:r>
              <a:rPr lang="en-US" b="1" i="1" dirty="0">
                <a:latin typeface="Times New Roman" pitchFamily="18" charset="0"/>
                <a:cs typeface="Times New Roman" pitchFamily="18" charset="0"/>
              </a:rPr>
              <a:t>two factors are important to classify CPUs</a:t>
            </a:r>
            <a:r>
              <a:rPr lang="en-US" dirty="0">
                <a:latin typeface="Times New Roman" pitchFamily="18" charset="0"/>
                <a:cs typeface="Times New Roman" pitchFamily="18" charset="0"/>
              </a:rPr>
              <a:t>.</a:t>
            </a:r>
          </a:p>
          <a:p>
            <a:pPr marL="0" indent="0" algn="just">
              <a:lnSpc>
                <a:spcPct val="110000"/>
              </a:lnSpc>
              <a:spcBef>
                <a:spcPts val="0"/>
              </a:spcBef>
              <a:buNone/>
            </a:pPr>
            <a:r>
              <a:rPr lang="en-US" b="1" i="1" dirty="0" err="1">
                <a:solidFill>
                  <a:srgbClr val="0000FF"/>
                </a:solidFill>
                <a:latin typeface="Times New Roman" pitchFamily="18" charset="0"/>
                <a:cs typeface="Times New Roman" pitchFamily="18" charset="0"/>
              </a:rPr>
              <a:t>i</a:t>
            </a:r>
            <a:r>
              <a:rPr lang="en-US" b="1" i="1" dirty="0">
                <a:solidFill>
                  <a:srgbClr val="0000FF"/>
                </a:solidFill>
                <a:latin typeface="Times New Roman" pitchFamily="18" charset="0"/>
                <a:cs typeface="Times New Roman" pitchFamily="18" charset="0"/>
              </a:rPr>
              <a:t>) Compatibility</a:t>
            </a:r>
          </a:p>
          <a:p>
            <a:pPr algn="just" eaLnBrk="1" hangingPunct="1">
              <a:lnSpc>
                <a:spcPct val="110000"/>
              </a:lnSpc>
              <a:spcBef>
                <a:spcPts val="0"/>
              </a:spcBef>
              <a:buFont typeface="Wingdings" pitchFamily="2" charset="2"/>
              <a:buChar char="§"/>
            </a:pPr>
            <a:r>
              <a:rPr lang="en-US" b="1" i="1" dirty="0">
                <a:solidFill>
                  <a:srgbClr val="006600"/>
                </a:solidFill>
                <a:latin typeface="Times New Roman" pitchFamily="18" charset="0"/>
                <a:cs typeface="Times New Roman" pitchFamily="18" charset="0"/>
              </a:rPr>
              <a:t>Every processor has its own set of vocabularies to understand instructions</a:t>
            </a:r>
            <a:r>
              <a:rPr lang="en-US" dirty="0">
                <a:latin typeface="Times New Roman" pitchFamily="18" charset="0"/>
                <a:cs typeface="Times New Roman" pitchFamily="18" charset="0"/>
              </a:rPr>
              <a:t>.</a:t>
            </a:r>
          </a:p>
          <a:p>
            <a:pPr algn="just" eaLnBrk="1" hangingPunct="1">
              <a:lnSpc>
                <a:spcPct val="110000"/>
              </a:lnSpc>
              <a:spcBef>
                <a:spcPts val="0"/>
              </a:spcBef>
              <a:buFont typeface="Wingdings" pitchFamily="2" charset="2"/>
              <a:buChar char="§"/>
            </a:pPr>
            <a:r>
              <a:rPr lang="en-US" dirty="0">
                <a:latin typeface="Times New Roman" pitchFamily="18" charset="0"/>
                <a:cs typeface="Times New Roman" pitchFamily="18" charset="0"/>
              </a:rPr>
              <a:t>So, </a:t>
            </a:r>
            <a:r>
              <a:rPr lang="en-US" b="1" i="1" dirty="0">
                <a:solidFill>
                  <a:srgbClr val="0000FF"/>
                </a:solidFill>
                <a:latin typeface="Times New Roman" pitchFamily="18" charset="0"/>
                <a:cs typeface="Times New Roman" pitchFamily="18" charset="0"/>
              </a:rPr>
              <a:t>software written for one CPU may not work with another</a:t>
            </a:r>
            <a:r>
              <a:rPr lang="en-US" dirty="0">
                <a:latin typeface="Times New Roman" pitchFamily="18" charset="0"/>
                <a:cs typeface="Times New Roman" pitchFamily="18" charset="0"/>
              </a:rPr>
              <a:t>.</a:t>
            </a:r>
          </a:p>
          <a:p>
            <a:pPr algn="just" eaLnBrk="1" hangingPunct="1">
              <a:lnSpc>
                <a:spcPct val="110000"/>
              </a:lnSpc>
              <a:spcBef>
                <a:spcPts val="0"/>
              </a:spcBef>
              <a:buFont typeface="Wingdings" pitchFamily="2" charset="2"/>
              <a:buChar char="§"/>
            </a:pPr>
            <a:r>
              <a:rPr lang="en-US" dirty="0">
                <a:latin typeface="Times New Roman" pitchFamily="18" charset="0"/>
                <a:cs typeface="Times New Roman" pitchFamily="18" charset="0"/>
              </a:rPr>
              <a:t>Especially </a:t>
            </a:r>
            <a:r>
              <a:rPr lang="en-US" b="1" i="1" dirty="0">
                <a:solidFill>
                  <a:srgbClr val="D60093"/>
                </a:solidFill>
                <a:latin typeface="Times New Roman" pitchFamily="18" charset="0"/>
                <a:cs typeface="Times New Roman" pitchFamily="18" charset="0"/>
              </a:rPr>
              <a:t>CPUs, which are not in the same family, will differ regarding this</a:t>
            </a:r>
            <a:r>
              <a:rPr lang="en-US" dirty="0">
                <a:latin typeface="Times New Roman" pitchFamily="18" charset="0"/>
                <a:cs typeface="Times New Roman" pitchFamily="18" charset="0"/>
              </a:rPr>
              <a:t>.</a:t>
            </a:r>
          </a:p>
          <a:p>
            <a:pPr algn="just" eaLnBrk="1" hangingPunct="1">
              <a:lnSpc>
                <a:spcPct val="110000"/>
              </a:lnSpc>
              <a:spcBef>
                <a:spcPts val="0"/>
              </a:spcBef>
              <a:buFont typeface="Wingdings" pitchFamily="2" charset="2"/>
              <a:buChar char="§"/>
            </a:pPr>
            <a:r>
              <a:rPr lang="en-US" b="1" i="1" dirty="0">
                <a:solidFill>
                  <a:srgbClr val="FF0000"/>
                </a:solidFill>
                <a:latin typeface="Times New Roman" pitchFamily="18" charset="0"/>
                <a:cs typeface="Times New Roman" pitchFamily="18" charset="0"/>
              </a:rPr>
              <a:t>CPUs in the same family are most of the time backward compatible</a:t>
            </a:r>
          </a:p>
          <a:p>
            <a:pPr algn="just" eaLnBrk="1" hangingPunct="1">
              <a:lnSpc>
                <a:spcPct val="110000"/>
              </a:lnSpc>
              <a:spcBef>
                <a:spcPts val="0"/>
              </a:spcBef>
              <a:buFont typeface="Wingdings" pitchFamily="2" charset="2"/>
              <a:buChar char="Ø"/>
            </a:pP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Pentium III is compatible with Pentium II.</a:t>
            </a:r>
          </a:p>
          <a:p>
            <a:pPr algn="just" eaLnBrk="1" hangingPunct="1">
              <a:lnSpc>
                <a:spcPct val="110000"/>
              </a:lnSpc>
              <a:spcBef>
                <a:spcPts val="0"/>
              </a:spcBef>
              <a:buFont typeface="Wingdings" pitchFamily="2" charset="2"/>
              <a:buChar char="§"/>
            </a:pPr>
            <a:r>
              <a:rPr lang="en-US" dirty="0">
                <a:latin typeface="Times New Roman" pitchFamily="18" charset="0"/>
                <a:cs typeface="Times New Roman" pitchFamily="18" charset="0"/>
              </a:rPr>
              <a:t>Because </a:t>
            </a:r>
            <a:r>
              <a:rPr lang="en-US" b="1" i="1" dirty="0">
                <a:solidFill>
                  <a:srgbClr val="006600"/>
                </a:solidFill>
                <a:latin typeface="Times New Roman" pitchFamily="18" charset="0"/>
                <a:cs typeface="Times New Roman" pitchFamily="18" charset="0"/>
              </a:rPr>
              <a:t>Pentium III is an improved version of Pentium than Pentium II </a:t>
            </a:r>
            <a:r>
              <a:rPr lang="en-US" dirty="0">
                <a:latin typeface="Times New Roman" pitchFamily="18" charset="0"/>
                <a:cs typeface="Times New Roman" pitchFamily="18" charset="0"/>
              </a:rPr>
              <a:t>and it </a:t>
            </a:r>
            <a:r>
              <a:rPr lang="en-US" b="1" i="1" dirty="0">
                <a:latin typeface="Times New Roman" pitchFamily="18" charset="0"/>
                <a:cs typeface="Times New Roman" pitchFamily="18" charset="0"/>
              </a:rPr>
              <a:t>contains all the instructions understood by Pentium II</a:t>
            </a:r>
            <a:r>
              <a:rPr lang="en-US" dirty="0">
                <a:latin typeface="Times New Roman" pitchFamily="18" charset="0"/>
                <a:cs typeface="Times New Roman" pitchFamily="18" charset="0"/>
              </a:rPr>
              <a:t>.</a:t>
            </a:r>
          </a:p>
          <a:p>
            <a:pPr marL="0" indent="0" algn="just">
              <a:lnSpc>
                <a:spcPct val="110000"/>
              </a:lnSpc>
              <a:spcBef>
                <a:spcPts val="0"/>
              </a:spcBef>
              <a:buNone/>
            </a:pPr>
            <a:r>
              <a:rPr lang="en-US" b="1" i="1" dirty="0">
                <a:solidFill>
                  <a:srgbClr val="0000FF"/>
                </a:solidFill>
                <a:latin typeface="Times New Roman" pitchFamily="18" charset="0"/>
                <a:cs typeface="Times New Roman" pitchFamily="18" charset="0"/>
              </a:rPr>
              <a:t>ii) Speed </a:t>
            </a:r>
          </a:p>
          <a:p>
            <a:pPr algn="just">
              <a:lnSpc>
                <a:spcPct val="110000"/>
              </a:lnSpc>
              <a:spcBef>
                <a:spcPts val="0"/>
              </a:spcBef>
              <a:buFont typeface="Wingdings" pitchFamily="2" charset="2"/>
              <a:buChar char="Ø"/>
            </a:pPr>
            <a:r>
              <a:rPr lang="en-US" b="1" i="1" dirty="0">
                <a:solidFill>
                  <a:srgbClr val="D60093"/>
                </a:solidFill>
                <a:latin typeface="Times New Roman" pitchFamily="18" charset="0"/>
                <a:cs typeface="Times New Roman" pitchFamily="18" charset="0"/>
              </a:rPr>
              <a:t>Speed of CPU is one factor</a:t>
            </a:r>
            <a:r>
              <a:rPr lang="en-US" dirty="0">
                <a:latin typeface="Times New Roman" pitchFamily="18" charset="0"/>
                <a:cs typeface="Times New Roman" pitchFamily="18" charset="0"/>
              </a:rPr>
              <a:t> that determines the </a:t>
            </a:r>
            <a:r>
              <a:rPr lang="en-US" b="1" i="1" dirty="0">
                <a:solidFill>
                  <a:srgbClr val="0000FF"/>
                </a:solidFill>
                <a:latin typeface="Times New Roman" pitchFamily="18" charset="0"/>
                <a:cs typeface="Times New Roman" pitchFamily="18" charset="0"/>
              </a:rPr>
              <a:t>performance of the computer.</a:t>
            </a:r>
          </a:p>
        </p:txBody>
      </p:sp>
    </p:spTree>
    <p:extLst>
      <p:ext uri="{BB962C8B-B14F-4D97-AF65-F5344CB8AC3E}">
        <p14:creationId xmlns:p14="http://schemas.microsoft.com/office/powerpoint/2010/main" val="284820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
            <a:ext cx="12192001" cy="6858001"/>
          </a:xfrm>
        </p:spPr>
        <p:txBody>
          <a:bodyPr>
            <a:noAutofit/>
          </a:bodyPr>
          <a:lstStyle/>
          <a:p>
            <a:pPr algn="just">
              <a:lnSpc>
                <a:spcPct val="120000"/>
              </a:lnSpc>
              <a:spcBef>
                <a:spcPts val="0"/>
              </a:spcBef>
              <a:buFont typeface="Wingdings" pitchFamily="2" charset="2"/>
              <a:buChar char="Ø"/>
            </a:pPr>
            <a:r>
              <a:rPr lang="en-US" dirty="0">
                <a:latin typeface="Times New Roman" pitchFamily="18" charset="0"/>
                <a:cs typeface="Times New Roman" pitchFamily="18" charset="0"/>
              </a:rPr>
              <a:t>But there are also other </a:t>
            </a:r>
            <a:r>
              <a:rPr lang="en-US" b="1" i="1" dirty="0">
                <a:latin typeface="Times New Roman" pitchFamily="18" charset="0"/>
                <a:cs typeface="Times New Roman" pitchFamily="18" charset="0"/>
              </a:rPr>
              <a:t>factors that determines the performance of the computer such as</a:t>
            </a:r>
            <a:r>
              <a:rPr lang="en-US" dirty="0">
                <a:latin typeface="Times New Roman" pitchFamily="18" charset="0"/>
                <a:cs typeface="Times New Roman" pitchFamily="18" charset="0"/>
              </a:rPr>
              <a:t>:</a:t>
            </a:r>
          </a:p>
          <a:p>
            <a:pPr algn="just">
              <a:lnSpc>
                <a:spcPct val="120000"/>
              </a:lnSpc>
              <a:spcBef>
                <a:spcPts val="0"/>
              </a:spcBef>
              <a:buFont typeface="Wingdings" pitchFamily="2" charset="2"/>
              <a:buChar char="§"/>
            </a:pPr>
            <a:r>
              <a:rPr lang="en-US" b="1" i="1" dirty="0">
                <a:solidFill>
                  <a:srgbClr val="0000FF"/>
                </a:solidFill>
                <a:latin typeface="Times New Roman" pitchFamily="18" charset="0"/>
                <a:cs typeface="Times New Roman" pitchFamily="18" charset="0"/>
              </a:rPr>
              <a:t>Amount of memory or RAM, </a:t>
            </a:r>
          </a:p>
          <a:p>
            <a:pPr algn="just">
              <a:lnSpc>
                <a:spcPct val="120000"/>
              </a:lnSpc>
              <a:spcBef>
                <a:spcPts val="0"/>
              </a:spcBef>
              <a:buFont typeface="Wingdings" pitchFamily="2" charset="2"/>
              <a:buChar char="§"/>
            </a:pPr>
            <a:r>
              <a:rPr lang="en-US" b="1" i="1" dirty="0">
                <a:solidFill>
                  <a:srgbClr val="D60093"/>
                </a:solidFill>
                <a:latin typeface="Times New Roman" pitchFamily="18" charset="0"/>
                <a:cs typeface="Times New Roman" pitchFamily="18" charset="0"/>
              </a:rPr>
              <a:t>Type and speed of the video card</a:t>
            </a:r>
            <a:r>
              <a:rPr lang="en-US" dirty="0">
                <a:solidFill>
                  <a:srgbClr val="D60093"/>
                </a:solidFill>
                <a:latin typeface="Times New Roman" pitchFamily="18" charset="0"/>
                <a:cs typeface="Times New Roman" pitchFamily="18" charset="0"/>
              </a:rPr>
              <a:t>,  </a:t>
            </a:r>
          </a:p>
          <a:p>
            <a:pPr algn="just">
              <a:lnSpc>
                <a:spcPct val="120000"/>
              </a:lnSpc>
              <a:spcBef>
                <a:spcPts val="0"/>
              </a:spcBef>
              <a:buFont typeface="Wingdings" pitchFamily="2" charset="2"/>
              <a:buChar char="§"/>
            </a:pPr>
            <a:r>
              <a:rPr lang="en-US" b="1" i="1" dirty="0">
                <a:solidFill>
                  <a:srgbClr val="006600"/>
                </a:solidFill>
                <a:latin typeface="Times New Roman" pitchFamily="18" charset="0"/>
                <a:cs typeface="Times New Roman" pitchFamily="18" charset="0"/>
              </a:rPr>
              <a:t>Hard disk’s speed, free space, and fragmentation </a:t>
            </a:r>
          </a:p>
          <a:p>
            <a:pPr algn="just">
              <a:lnSpc>
                <a:spcPct val="120000"/>
              </a:lnSpc>
              <a:spcBef>
                <a:spcPts val="0"/>
              </a:spcBef>
              <a:buFont typeface="Wingdings" pitchFamily="2" charset="2"/>
              <a:buChar char="§"/>
            </a:pPr>
            <a:r>
              <a:rPr lang="en-US" b="1" i="1" dirty="0">
                <a:solidFill>
                  <a:srgbClr val="FF0000"/>
                </a:solidFill>
                <a:latin typeface="Times New Roman" pitchFamily="18" charset="0"/>
                <a:cs typeface="Times New Roman" pitchFamily="18" charset="0"/>
              </a:rPr>
              <a:t>How many programs are running, or multitasking, at the same time</a:t>
            </a:r>
            <a:r>
              <a:rPr lang="en-US" dirty="0">
                <a:latin typeface="Times New Roman" pitchFamily="18" charset="0"/>
                <a:cs typeface="Times New Roman" pitchFamily="18" charset="0"/>
              </a:rPr>
              <a:t>.</a:t>
            </a:r>
          </a:p>
          <a:p>
            <a:pPr algn="just">
              <a:lnSpc>
                <a:spcPct val="120000"/>
              </a:lnSpc>
              <a:spcBef>
                <a:spcPts val="0"/>
              </a:spcBef>
              <a:buFont typeface="Wingdings" pitchFamily="2" charset="2"/>
              <a:buChar char="Ø"/>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speed of CPU is the speed of its internal clock</a:t>
            </a:r>
            <a:r>
              <a:rPr lang="en-US" dirty="0">
                <a:latin typeface="Times New Roman" pitchFamily="18" charset="0"/>
                <a:cs typeface="Times New Roman" pitchFamily="18" charset="0"/>
              </a:rPr>
              <a:t>.</a:t>
            </a:r>
          </a:p>
          <a:p>
            <a:pPr algn="just">
              <a:lnSpc>
                <a:spcPct val="120000"/>
              </a:lnSpc>
              <a:spcBef>
                <a:spcPts val="0"/>
              </a:spcBef>
              <a:buFont typeface="Wingdings" pitchFamily="2" charset="2"/>
              <a:buChar char="§"/>
            </a:pPr>
            <a:r>
              <a:rPr lang="en-US" dirty="0">
                <a:latin typeface="Times New Roman" pitchFamily="18" charset="0"/>
                <a:cs typeface="Times New Roman" pitchFamily="18" charset="0"/>
              </a:rPr>
              <a:t> </a:t>
            </a:r>
            <a:r>
              <a:rPr lang="en-US" b="1" i="1" dirty="0">
                <a:solidFill>
                  <a:srgbClr val="D60093"/>
                </a:solidFill>
                <a:latin typeface="Times New Roman" pitchFamily="18" charset="0"/>
                <a:cs typeface="Times New Roman" pitchFamily="18" charset="0"/>
              </a:rPr>
              <a:t>It is measured in hertz(Hz</a:t>
            </a:r>
            <a:r>
              <a:rPr lang="en-US" dirty="0">
                <a:solidFill>
                  <a:srgbClr val="D60093"/>
                </a:solidFill>
                <a:latin typeface="Times New Roman" pitchFamily="18" charset="0"/>
                <a:cs typeface="Times New Roman" pitchFamily="18" charset="0"/>
              </a:rPr>
              <a:t>). </a:t>
            </a:r>
          </a:p>
          <a:p>
            <a:pPr algn="just">
              <a:lnSpc>
                <a:spcPct val="120000"/>
              </a:lnSpc>
              <a:spcBef>
                <a:spcPts val="0"/>
              </a:spcBef>
              <a:buFont typeface="Wingdings" pitchFamily="2" charset="2"/>
              <a:buChar char="§"/>
            </a:pPr>
            <a:r>
              <a:rPr lang="en-US" b="1" i="1" dirty="0">
                <a:solidFill>
                  <a:srgbClr val="0000FF"/>
                </a:solidFill>
                <a:latin typeface="Times New Roman" pitchFamily="18" charset="0"/>
                <a:cs typeface="Times New Roman" pitchFamily="18" charset="0"/>
              </a:rPr>
              <a:t>Hertz is the number of cycles per second. </a:t>
            </a:r>
          </a:p>
          <a:p>
            <a:pPr algn="just">
              <a:lnSpc>
                <a:spcPct val="120000"/>
              </a:lnSpc>
              <a:spcBef>
                <a:spcPts val="0"/>
              </a:spcBef>
              <a:buFont typeface="Wingdings" pitchFamily="2" charset="2"/>
              <a:buChar char="§"/>
            </a:pPr>
            <a:r>
              <a:rPr lang="en-US" b="1" i="1" dirty="0">
                <a:solidFill>
                  <a:srgbClr val="0000FF"/>
                </a:solidFill>
                <a:latin typeface="Times New Roman" pitchFamily="18" charset="0"/>
                <a:cs typeface="Times New Roman" pitchFamily="18" charset="0"/>
              </a:rPr>
              <a:t>1Hz= 1 cycle per second</a:t>
            </a:r>
          </a:p>
          <a:p>
            <a:pPr algn="just">
              <a:lnSpc>
                <a:spcPct val="120000"/>
              </a:lnSpc>
              <a:spcBef>
                <a:spcPts val="0"/>
              </a:spcBef>
              <a:buFont typeface="Wingdings" pitchFamily="2" charset="2"/>
              <a:buChar char="§"/>
            </a:pPr>
            <a:r>
              <a:rPr lang="en-US" b="1" i="1" dirty="0">
                <a:solidFill>
                  <a:srgbClr val="0000FF"/>
                </a:solidFill>
                <a:latin typeface="Times New Roman" pitchFamily="18" charset="0"/>
                <a:cs typeface="Times New Roman" pitchFamily="18" charset="0"/>
              </a:rPr>
              <a:t>20Hz=20 cycles per second</a:t>
            </a:r>
          </a:p>
          <a:p>
            <a:pPr algn="just">
              <a:lnSpc>
                <a:spcPct val="120000"/>
              </a:lnSpc>
              <a:spcBef>
                <a:spcPts val="0"/>
              </a:spcBef>
              <a:buFont typeface="Wingdings" pitchFamily="2" charset="2"/>
              <a:buChar char="Ø"/>
            </a:pPr>
            <a:r>
              <a:rPr lang="en-US" b="1" i="1" dirty="0">
                <a:solidFill>
                  <a:srgbClr val="006600"/>
                </a:solidFill>
                <a:latin typeface="Times New Roman" pitchFamily="18" charset="0"/>
                <a:cs typeface="Times New Roman" pitchFamily="18" charset="0"/>
              </a:rPr>
              <a:t>Large units are KHz (kilo hertz), MHz (mega hertz), GHz (giga hertz), </a:t>
            </a:r>
            <a:r>
              <a:rPr lang="en-US" dirty="0">
                <a:latin typeface="Times New Roman" pitchFamily="18" charset="0"/>
                <a:cs typeface="Times New Roman" pitchFamily="18" charset="0"/>
              </a:rPr>
              <a:t>etc</a:t>
            </a:r>
          </a:p>
          <a:p>
            <a:pPr algn="just">
              <a:lnSpc>
                <a:spcPct val="120000"/>
              </a:lnSpc>
              <a:spcBef>
                <a:spcPts val="0"/>
              </a:spcBef>
              <a:buFont typeface="Wingdings" pitchFamily="2" charset="2"/>
              <a:buChar char="Ø"/>
            </a:pPr>
            <a:r>
              <a:rPr lang="en-US" b="1" i="1" dirty="0">
                <a:solidFill>
                  <a:srgbClr val="0000FF"/>
                </a:solidFill>
                <a:latin typeface="Times New Roman" pitchFamily="18" charset="0"/>
                <a:cs typeface="Times New Roman" pitchFamily="18" charset="0"/>
              </a:rPr>
              <a:t>Current CPUs are as fast as 2-3 GHz(2-3 billion cycles per second).</a:t>
            </a:r>
          </a:p>
          <a:p>
            <a:pPr algn="just">
              <a:lnSpc>
                <a:spcPct val="12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20000"/>
              </a:lnSpc>
              <a:spcBef>
                <a:spcPts val="0"/>
              </a:spcBef>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995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60358"/>
          </a:xfrm>
        </p:spPr>
        <p:txBody>
          <a:bodyPr>
            <a:normAutofit/>
          </a:bodyPr>
          <a:lstStyle/>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Keys perform different tasks based on the type of software/program being used. </a:t>
            </a:r>
          </a:p>
          <a:p>
            <a:pPr marL="0" lvl="0" indent="0" algn="just">
              <a:lnSpc>
                <a:spcPct val="100000"/>
              </a:lnSpc>
              <a:spcBef>
                <a:spcPts val="0"/>
              </a:spcBef>
              <a:buNone/>
            </a:pPr>
            <a:r>
              <a:rPr lang="en-US" b="1" i="1" dirty="0">
                <a:latin typeface="Times New Roman" panose="02020603050405020304" pitchFamily="18" charset="0"/>
                <a:cs typeface="Times New Roman" panose="02020603050405020304" pitchFamily="18" charset="0"/>
              </a:rPr>
              <a:t>v. Numeric keys</a:t>
            </a:r>
          </a:p>
          <a:p>
            <a:pPr lvl="0" algn="just">
              <a:lnSpc>
                <a:spcPct val="10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hese keys let you enter numerical data more easily when you are working on number intensive tasks.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numeric key contains mainly the numeric digits keys </a:t>
            </a:r>
            <a:r>
              <a:rPr lang="en-US" b="1" i="1" dirty="0">
                <a:latin typeface="Times New Roman" panose="02020603050405020304" pitchFamily="18" charset="0"/>
                <a:cs typeface="Times New Roman" panose="02020603050405020304" pitchFamily="18" charset="0"/>
              </a:rPr>
              <a:t>(0 – 9), the four mathematical operators (+,-,*, /) </a:t>
            </a:r>
            <a:r>
              <a:rPr lang="en-US" dirty="0">
                <a:latin typeface="Times New Roman" panose="02020603050405020304" pitchFamily="18" charset="0"/>
                <a:cs typeface="Times New Roman" panose="02020603050405020304" pitchFamily="18" charset="0"/>
              </a:rPr>
              <a:t>etc.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use this section, the keyboard makes sure that the Num Lock key in your Keyboard is on.</a:t>
            </a:r>
          </a:p>
          <a:p>
            <a:pPr marL="0" lvl="0" indent="0" algn="just">
              <a:lnSpc>
                <a:spcPct val="100000"/>
              </a:lnSpc>
              <a:spcBef>
                <a:spcPts val="0"/>
              </a:spcBef>
              <a:buNone/>
            </a:pPr>
            <a:r>
              <a:rPr lang="en-US" b="1" i="1" dirty="0">
                <a:latin typeface="Times New Roman" panose="02020603050405020304" pitchFamily="18" charset="0"/>
                <a:cs typeface="Times New Roman" panose="02020603050405020304" pitchFamily="18" charset="0"/>
              </a:rPr>
              <a:t>vi. Navigation keys / Cursor movement keys</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are keys that are used to navigate through your document. </a:t>
            </a:r>
          </a:p>
          <a:p>
            <a:pPr lvl="0"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are  used to move pointers and/ or cursors around the monitor screen.</a:t>
            </a:r>
          </a:p>
          <a:p>
            <a:pPr algn="just">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following are Navigation Keys: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Page  up, Page down, Home, End                           and etc</a:t>
            </a:r>
          </a:p>
          <a:p>
            <a:pPr>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following </a:t>
            </a:r>
            <a:r>
              <a:rPr lang="en-US" b="1" i="1" dirty="0">
                <a:solidFill>
                  <a:srgbClr val="FF0000"/>
                </a:solidFill>
                <a:latin typeface="Times New Roman" panose="02020603050405020304" pitchFamily="18" charset="0"/>
                <a:cs typeface="Times New Roman" panose="02020603050405020304" pitchFamily="18" charset="0"/>
              </a:rPr>
              <a:t>keys are very important:</a:t>
            </a:r>
          </a:p>
          <a:p>
            <a:pPr marL="0" lv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5708036" y="5581936"/>
            <a:ext cx="1649384" cy="559612"/>
          </a:xfrm>
          <a:prstGeom prst="rect">
            <a:avLst/>
          </a:prstGeom>
        </p:spPr>
      </p:pic>
    </p:spTree>
    <p:extLst>
      <p:ext uri="{BB962C8B-B14F-4D97-AF65-F5344CB8AC3E}">
        <p14:creationId xmlns:p14="http://schemas.microsoft.com/office/powerpoint/2010/main" val="1799603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p:cNvSpPr>
            <a:spLocks noGrp="1"/>
          </p:cNvSpPr>
          <p:nvPr>
            <p:ph type="sldNum" sz="quarter" idx="12"/>
          </p:nvPr>
        </p:nvSpPr>
        <p:spPr/>
        <p:txBody>
          <a:bodyPr/>
          <a:lstStyle/>
          <a:p>
            <a:pPr>
              <a:defRPr/>
            </a:pPr>
            <a:fld id="{50CD6D5C-C45D-46E5-8051-6BE6E4D5ED34}" type="slidenum">
              <a:rPr lang="en-US" smtClean="0"/>
              <a:pPr>
                <a:defRPr/>
              </a:pPr>
              <a:t>50</a:t>
            </a:fld>
            <a:endParaRPr lang="en-US"/>
          </a:p>
        </p:txBody>
      </p:sp>
      <p:sp>
        <p:nvSpPr>
          <p:cNvPr id="177156" name="Rectangle 3"/>
          <p:cNvSpPr>
            <a:spLocks noGrp="1" noChangeArrowheads="1"/>
          </p:cNvSpPr>
          <p:nvPr>
            <p:ph type="body" idx="1"/>
          </p:nvPr>
        </p:nvSpPr>
        <p:spPr>
          <a:xfrm>
            <a:off x="0" y="0"/>
            <a:ext cx="12192000" cy="6858000"/>
          </a:xfrm>
        </p:spPr>
        <p:txBody>
          <a:bodyPr>
            <a:normAutofit/>
          </a:bodyPr>
          <a:lstStyle/>
          <a:p>
            <a:pPr algn="just">
              <a:lnSpc>
                <a:spcPct val="120000"/>
              </a:lnSpc>
              <a:spcBef>
                <a:spcPts val="0"/>
              </a:spcBef>
              <a:buFont typeface="Wingdings" pitchFamily="2" charset="2"/>
              <a:buChar char="Ø"/>
            </a:pPr>
            <a:r>
              <a:rPr lang="en-US" b="1" i="1" dirty="0">
                <a:solidFill>
                  <a:srgbClr val="D60093"/>
                </a:solidFill>
                <a:latin typeface="Times New Roman" pitchFamily="18" charset="0"/>
                <a:cs typeface="Times New Roman" pitchFamily="18" charset="0"/>
              </a:rPr>
              <a:t>Note:</a:t>
            </a:r>
          </a:p>
          <a:p>
            <a:pPr algn="just">
              <a:lnSpc>
                <a:spcPct val="120000"/>
              </a:lnSpc>
              <a:spcBef>
                <a:spcPts val="0"/>
              </a:spcBef>
              <a:buFont typeface="Wingdings" pitchFamily="2" charset="2"/>
              <a:buChar char="§"/>
            </a:pPr>
            <a:r>
              <a:rPr lang="en-US" dirty="0">
                <a:latin typeface="Times New Roman" pitchFamily="18" charset="0"/>
                <a:cs typeface="Times New Roman" pitchFamily="18" charset="0"/>
              </a:rPr>
              <a:t>Actually </a:t>
            </a:r>
            <a:r>
              <a:rPr lang="en-US" b="1" i="1" dirty="0">
                <a:solidFill>
                  <a:srgbClr val="FF0000"/>
                </a:solidFill>
                <a:latin typeface="Times New Roman" pitchFamily="18" charset="0"/>
                <a:cs typeface="Times New Roman" pitchFamily="18" charset="0"/>
              </a:rPr>
              <a:t>numbers expressed in Hz to </a:t>
            </a:r>
            <a:r>
              <a:rPr lang="en-US" b="1" i="1" dirty="0">
                <a:solidFill>
                  <a:srgbClr val="D60093"/>
                </a:solidFill>
                <a:latin typeface="Times New Roman" pitchFamily="18" charset="0"/>
                <a:cs typeface="Times New Roman" pitchFamily="18" charset="0"/>
              </a:rPr>
              <a:t>specify speed may not show the exact performance of the system </a:t>
            </a:r>
            <a:r>
              <a:rPr lang="en-US" b="1" i="1" dirty="0">
                <a:solidFill>
                  <a:srgbClr val="006600"/>
                </a:solidFill>
                <a:latin typeface="Times New Roman" pitchFamily="18" charset="0"/>
                <a:cs typeface="Times New Roman" pitchFamily="18" charset="0"/>
              </a:rPr>
              <a:t>or the computer</a:t>
            </a:r>
            <a:r>
              <a:rPr lang="en-US" dirty="0">
                <a:latin typeface="Times New Roman" pitchFamily="18" charset="0"/>
                <a:cs typeface="Times New Roman" pitchFamily="18" charset="0"/>
              </a:rPr>
              <a:t>.</a:t>
            </a:r>
          </a:p>
          <a:p>
            <a:pPr algn="just">
              <a:lnSpc>
                <a:spcPct val="120000"/>
              </a:lnSpc>
              <a:spcBef>
                <a:spcPts val="0"/>
              </a:spcBef>
              <a:buFont typeface="Wingdings" pitchFamily="2" charset="2"/>
              <a:buChar char="§"/>
            </a:pPr>
            <a:r>
              <a:rPr lang="en-US" dirty="0">
                <a:latin typeface="Times New Roman" pitchFamily="18" charset="0"/>
                <a:cs typeface="Times New Roman" pitchFamily="18" charset="0"/>
              </a:rPr>
              <a:t>Because the </a:t>
            </a:r>
            <a:r>
              <a:rPr lang="en-US" b="1" i="1" dirty="0">
                <a:solidFill>
                  <a:srgbClr val="0000FF"/>
                </a:solidFill>
                <a:latin typeface="Times New Roman" pitchFamily="18" charset="0"/>
                <a:cs typeface="Times New Roman" pitchFamily="18" charset="0"/>
              </a:rPr>
              <a:t>internal architecture of CPUs really has got a role in the performance of computer system</a:t>
            </a:r>
            <a:r>
              <a:rPr lang="en-US" dirty="0">
                <a:latin typeface="Times New Roman" pitchFamily="18" charset="0"/>
                <a:cs typeface="Times New Roman" pitchFamily="18" charset="0"/>
              </a:rPr>
              <a:t>.</a:t>
            </a:r>
          </a:p>
          <a:p>
            <a:pPr algn="just">
              <a:lnSpc>
                <a:spcPct val="120000"/>
              </a:lnSpc>
              <a:spcBef>
                <a:spcPts val="0"/>
              </a:spcBef>
              <a:buFont typeface="Wingdings" pitchFamily="2" charset="2"/>
              <a:buChar char="§"/>
            </a:pPr>
            <a:r>
              <a:rPr lang="en-US" b="1" i="1" dirty="0">
                <a:solidFill>
                  <a:srgbClr val="D60093"/>
                </a:solidFill>
                <a:latin typeface="Times New Roman" pitchFamily="18" charset="0"/>
                <a:cs typeface="Times New Roman" pitchFamily="18" charset="0"/>
              </a:rPr>
              <a:t>For example, </a:t>
            </a:r>
            <a:r>
              <a:rPr lang="en-US" dirty="0">
                <a:latin typeface="Times New Roman" pitchFamily="18" charset="0"/>
                <a:cs typeface="Times New Roman" pitchFamily="18" charset="0"/>
              </a:rPr>
              <a:t>we can </a:t>
            </a:r>
            <a:r>
              <a:rPr lang="en-US" b="1" i="1" dirty="0">
                <a:solidFill>
                  <a:srgbClr val="FF0000"/>
                </a:solidFill>
                <a:latin typeface="Times New Roman" pitchFamily="18" charset="0"/>
                <a:cs typeface="Times New Roman" pitchFamily="18" charset="0"/>
              </a:rPr>
              <a:t>not say with full confidence the 400MHz CPU is faster than the 350 MHz CPU </a:t>
            </a:r>
            <a:r>
              <a:rPr lang="en-US" b="1" i="1" dirty="0">
                <a:solidFill>
                  <a:srgbClr val="0000FF"/>
                </a:solidFill>
                <a:latin typeface="Times New Roman" pitchFamily="18" charset="0"/>
                <a:cs typeface="Times New Roman" pitchFamily="18" charset="0"/>
              </a:rPr>
              <a:t>unless and otherwise the architecture of the CPUs are considered.</a:t>
            </a:r>
          </a:p>
          <a:p>
            <a:pPr algn="just">
              <a:lnSpc>
                <a:spcPct val="120000"/>
              </a:lnSpc>
              <a:spcBef>
                <a:spcPts val="0"/>
              </a:spcBef>
            </a:pPr>
            <a:endParaRPr lang="en-US" dirty="0">
              <a:latin typeface="Times New Roman" pitchFamily="18" charset="0"/>
              <a:cs typeface="Times New Roman" pitchFamily="18" charset="0"/>
            </a:endParaRPr>
          </a:p>
          <a:p>
            <a:pPr marL="0" indent="0" algn="just">
              <a:lnSpc>
                <a:spcPct val="120000"/>
              </a:lnSpc>
              <a:spcBef>
                <a:spcPts val="0"/>
              </a:spcBef>
              <a:buNone/>
            </a:pPr>
            <a:endParaRPr lang="en-US" b="1" i="1" dirty="0">
              <a:solidFill>
                <a:srgbClr val="0000FF"/>
              </a:solidFill>
              <a:latin typeface="Times New Roman" pitchFamily="18" charset="0"/>
              <a:cs typeface="Times New Roman" pitchFamily="18" charset="0"/>
            </a:endParaRPr>
          </a:p>
          <a:p>
            <a:pPr algn="just">
              <a:lnSpc>
                <a:spcPct val="12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20000"/>
              </a:lnSpc>
              <a:spcBef>
                <a:spcPts val="0"/>
              </a:spcBef>
              <a:buFont typeface="Wingdings" pitchFamily="2" charset="2"/>
              <a:buChar char="§"/>
            </a:pPr>
            <a:endParaRPr lang="en-US" dirty="0">
              <a:latin typeface="Times New Roman" pitchFamily="18" charset="0"/>
              <a:cs typeface="Times New Roman" pitchFamily="18" charset="0"/>
            </a:endParaRPr>
          </a:p>
          <a:p>
            <a:pPr algn="just">
              <a:spcBef>
                <a:spcPts val="0"/>
              </a:spcBef>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2343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Autofit/>
          </a:bodyPr>
          <a:lstStyle/>
          <a:p>
            <a:pPr marL="0" indent="0" algn="just">
              <a:lnSpc>
                <a:spcPct val="120000"/>
              </a:lnSpc>
              <a:spcBef>
                <a:spcPts val="0"/>
              </a:spcBef>
              <a:buNone/>
            </a:pPr>
            <a:r>
              <a:rPr lang="en-US" b="1" i="1" dirty="0">
                <a:solidFill>
                  <a:srgbClr val="6600CC"/>
                </a:solidFill>
                <a:latin typeface="Times New Roman" panose="02020603050405020304" pitchFamily="18" charset="0"/>
                <a:cs typeface="Times New Roman" panose="02020603050405020304" pitchFamily="18" charset="0"/>
              </a:rPr>
              <a:t>F. Memory</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the </a:t>
            </a:r>
            <a:r>
              <a:rPr lang="en-US" b="1" i="1" dirty="0">
                <a:latin typeface="Times New Roman" panose="02020603050405020304" pitchFamily="18" charset="0"/>
                <a:cs typeface="Times New Roman" panose="02020603050405020304" pitchFamily="18" charset="0"/>
              </a:rPr>
              <a:t>work area of the computer system</a:t>
            </a:r>
            <a:r>
              <a:rPr lang="en-US" dirty="0">
                <a:latin typeface="Times New Roman" panose="02020603050405020304" pitchFamily="18" charset="0"/>
                <a:cs typeface="Times New Roman" panose="02020603050405020304" pitchFamily="18" charset="0"/>
              </a:rPr>
              <a:t>. There are two categories of memory: Primary and Secondary.</a:t>
            </a:r>
          </a:p>
          <a:p>
            <a:pPr algn="just">
              <a:lnSpc>
                <a:spcPct val="120000"/>
              </a:lnSpc>
              <a:spcBef>
                <a:spcPts val="0"/>
              </a:spcBef>
              <a:buFont typeface="Wingdings" panose="05000000000000000000" pitchFamily="2" charset="2"/>
              <a:buChar char="Ø"/>
            </a:pPr>
            <a:r>
              <a:rPr lang="en-US" b="1" i="1" dirty="0">
                <a:solidFill>
                  <a:srgbClr val="FF0000"/>
                </a:solidFill>
                <a:latin typeface="Times New Roman" panose="02020603050405020304" pitchFamily="18" charset="0"/>
                <a:cs typeface="Times New Roman" panose="02020603050405020304" pitchFamily="18" charset="0"/>
              </a:rPr>
              <a:t>Secondary Memory</a:t>
            </a:r>
            <a:r>
              <a:rPr lang="en-US" b="1" dirty="0">
                <a:solidFill>
                  <a:srgbClr val="FF0000"/>
                </a:solidFill>
                <a:latin typeface="Times New Roman" panose="02020603050405020304" pitchFamily="18" charset="0"/>
                <a:cs typeface="Times New Roman" panose="02020603050405020304" pitchFamily="18" charset="0"/>
              </a:rPr>
              <a:t>: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Consists of the various devices that are able to store data &amp; programs even when the power is off. Example Hard drives, Flash Drives, CD &amp; DVD etc…</a:t>
            </a:r>
          </a:p>
          <a:p>
            <a:pPr algn="just">
              <a:lnSpc>
                <a:spcPct val="120000"/>
              </a:lnSpc>
              <a:spcBef>
                <a:spcPts val="0"/>
              </a:spcBef>
              <a:buFont typeface="Wingdings" panose="05000000000000000000" pitchFamily="2" charset="2"/>
              <a:buChar char="Ø"/>
            </a:pPr>
            <a:r>
              <a:rPr lang="en-US" b="1" i="1" dirty="0">
                <a:solidFill>
                  <a:srgbClr val="FF0000"/>
                </a:solidFill>
                <a:latin typeface="Times New Roman" panose="02020603050405020304" pitchFamily="18" charset="0"/>
                <a:cs typeface="Times New Roman" panose="02020603050405020304" pitchFamily="18" charset="0"/>
              </a:rPr>
              <a:t>Primary Memory</a:t>
            </a:r>
            <a:r>
              <a:rPr lang="en-US" b="1" dirty="0">
                <a:solidFill>
                  <a:srgbClr val="FF0000"/>
                </a:solidFill>
                <a:latin typeface="Times New Roman" panose="02020603050405020304" pitchFamily="18" charset="0"/>
                <a:cs typeface="Times New Roman" panose="02020603050405020304" pitchFamily="18" charset="0"/>
              </a:rPr>
              <a:t>:</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 the memory that is intimately associated with the </a:t>
            </a:r>
            <a:r>
              <a:rPr lang="en-US" b="1" i="1" dirty="0">
                <a:solidFill>
                  <a:srgbClr val="0000CC"/>
                </a:solidFill>
                <a:latin typeface="Times New Roman" panose="02020603050405020304" pitchFamily="18" charset="0"/>
                <a:cs typeface="Times New Roman" panose="02020603050405020304" pitchFamily="18" charset="0"/>
              </a:rPr>
              <a:t>actual working of the computers.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includes memory that </a:t>
            </a:r>
            <a:r>
              <a:rPr lang="en-US" b="1" i="1" dirty="0">
                <a:latin typeface="Times New Roman" panose="02020603050405020304" pitchFamily="18" charset="0"/>
                <a:cs typeface="Times New Roman" panose="02020603050405020304" pitchFamily="18" charset="0"/>
              </a:rPr>
              <a:t>holds the start up routines </a:t>
            </a:r>
            <a:r>
              <a:rPr lang="en-US" dirty="0">
                <a:latin typeface="Times New Roman" panose="02020603050405020304" pitchFamily="18" charset="0"/>
                <a:cs typeface="Times New Roman" panose="02020603050405020304" pitchFamily="18" charset="0"/>
              </a:rPr>
              <a:t>as well as the </a:t>
            </a:r>
            <a:r>
              <a:rPr lang="en-US" b="1" i="1" dirty="0">
                <a:latin typeface="Times New Roman" panose="02020603050405020304" pitchFamily="18" charset="0"/>
                <a:cs typeface="Times New Roman" panose="02020603050405020304" pitchFamily="18" charset="0"/>
              </a:rPr>
              <a:t>current program &amp; data</a:t>
            </a:r>
            <a:r>
              <a:rPr lang="en-US" dirty="0">
                <a:latin typeface="Times New Roman" panose="02020603050405020304" pitchFamily="18" charset="0"/>
                <a:cs typeface="Times New Roman" panose="02020603050405020304" pitchFamily="18" charset="0"/>
              </a:rPr>
              <a:t> it is working with.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Mainly, there are two types of primary memory. </a:t>
            </a:r>
          </a:p>
          <a:p>
            <a:pPr algn="just">
              <a:lnSpc>
                <a:spcPct val="12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are</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866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lgn="just">
              <a:lnSpc>
                <a:spcPct val="120000"/>
              </a:lnSpc>
              <a:spcBef>
                <a:spcPts val="0"/>
              </a:spcBef>
              <a:buNone/>
            </a:pPr>
            <a:r>
              <a:rPr lang="en-US" b="1" i="1" dirty="0">
                <a:solidFill>
                  <a:srgbClr val="6600CC"/>
                </a:solidFill>
                <a:latin typeface="Times New Roman" panose="02020603050405020304" pitchFamily="18" charset="0"/>
                <a:cs typeface="Times New Roman" panose="02020603050405020304" pitchFamily="18" charset="0"/>
              </a:rPr>
              <a:t>1. RAM (Random Access Memory)</a:t>
            </a:r>
          </a:p>
          <a:p>
            <a:pPr algn="just">
              <a:lnSpc>
                <a:spcPct val="12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is a memory mainly used to </a:t>
            </a:r>
            <a:r>
              <a:rPr lang="en-US" b="1" i="1" dirty="0">
                <a:solidFill>
                  <a:srgbClr val="D60093"/>
                </a:solidFill>
                <a:latin typeface="Times New Roman" panose="02020603050405020304" pitchFamily="18" charset="0"/>
                <a:cs typeface="Times New Roman" panose="02020603050405020304" pitchFamily="18" charset="0"/>
              </a:rPr>
              <a:t>store instruction </a:t>
            </a:r>
            <a:r>
              <a:rPr lang="en-US" dirty="0">
                <a:latin typeface="Times New Roman" panose="02020603050405020304" pitchFamily="18" charset="0"/>
                <a:cs typeface="Times New Roman" panose="02020603050405020304" pitchFamily="18" charset="0"/>
              </a:rPr>
              <a:t>and</a:t>
            </a:r>
            <a:r>
              <a:rPr lang="en-US" b="1" i="1" dirty="0">
                <a:solidFill>
                  <a:srgbClr val="D60093"/>
                </a:solidFill>
                <a:latin typeface="Times New Roman" panose="02020603050405020304" pitchFamily="18" charset="0"/>
                <a:cs typeface="Times New Roman" panose="02020603050405020304" pitchFamily="18" charset="0"/>
              </a:rPr>
              <a:t> data</a:t>
            </a:r>
            <a:r>
              <a:rPr lang="en-US" dirty="0">
                <a:latin typeface="Times New Roman" panose="02020603050405020304" pitchFamily="18" charset="0"/>
                <a:cs typeface="Times New Roman" panose="02020603050405020304" pitchFamily="18" charset="0"/>
              </a:rPr>
              <a:t> currently used by the </a:t>
            </a:r>
            <a:r>
              <a:rPr lang="en-US" b="1" i="1" dirty="0">
                <a:latin typeface="Times New Roman" panose="02020603050405020304" pitchFamily="18" charset="0"/>
                <a:cs typeface="Times New Roman" panose="02020603050405020304" pitchFamily="18" charset="0"/>
              </a:rPr>
              <a:t>central processing unit</a:t>
            </a:r>
            <a:r>
              <a:rPr lang="en-US" dirty="0">
                <a:latin typeface="Times New Roman" panose="02020603050405020304" pitchFamily="18" charset="0"/>
                <a:cs typeface="Times New Roman" panose="02020603050405020304" pitchFamily="18" charset="0"/>
              </a:rPr>
              <a:t>.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a result, it is called </a:t>
            </a:r>
            <a:r>
              <a:rPr lang="en-US" b="1" i="1" dirty="0">
                <a:latin typeface="Times New Roman" panose="02020603050405020304" pitchFamily="18" charset="0"/>
                <a:cs typeface="Times New Roman" panose="02020603050405020304" pitchFamily="18" charset="0"/>
              </a:rPr>
              <a:t>working storage </a:t>
            </a:r>
            <a:r>
              <a:rPr lang="en-US" dirty="0">
                <a:latin typeface="Times New Roman" panose="02020603050405020304" pitchFamily="18" charset="0"/>
                <a:cs typeface="Times New Roman" panose="02020603050405020304" pitchFamily="18" charset="0"/>
              </a:rPr>
              <a:t>and it is a memory that has a direct </a:t>
            </a:r>
            <a:r>
              <a:rPr lang="en-US" b="1" i="1" dirty="0">
                <a:solidFill>
                  <a:srgbClr val="660033"/>
                </a:solidFill>
                <a:latin typeface="Times New Roman" panose="02020603050405020304" pitchFamily="18" charset="0"/>
                <a:cs typeface="Times New Roman" panose="02020603050405020304" pitchFamily="18" charset="0"/>
              </a:rPr>
              <a:t>relationship with the ALU and CU</a:t>
            </a:r>
            <a:r>
              <a:rPr lang="en-US" dirty="0">
                <a:latin typeface="Times New Roman" panose="02020603050405020304" pitchFamily="18" charset="0"/>
                <a:cs typeface="Times New Roman" panose="02020603050405020304" pitchFamily="18" charset="0"/>
              </a:rPr>
              <a:t>, which are components of the central processing unit. </a:t>
            </a:r>
          </a:p>
          <a:p>
            <a:pPr algn="just">
              <a:lnSpc>
                <a:spcPct val="120000"/>
              </a:lnSpc>
              <a:spcBef>
                <a:spcPts val="0"/>
              </a:spcBef>
              <a:buFont typeface="Wingdings" pitchFamily="2" charset="2"/>
              <a:buChar char="Ø"/>
            </a:pPr>
            <a:r>
              <a:rPr lang="en-US" b="1" i="1" dirty="0">
                <a:solidFill>
                  <a:srgbClr val="0000FF"/>
                </a:solidFill>
                <a:latin typeface="Times New Roman" pitchFamily="18" charset="0"/>
                <a:cs typeface="Times New Roman" pitchFamily="18" charset="0"/>
              </a:rPr>
              <a:t>RAM is a memory that is </a:t>
            </a:r>
            <a:r>
              <a:rPr lang="en-US" b="1" i="1" dirty="0">
                <a:solidFill>
                  <a:srgbClr val="FF0000"/>
                </a:solidFill>
                <a:latin typeface="Times New Roman" pitchFamily="18" charset="0"/>
                <a:cs typeface="Times New Roman" pitchFamily="18" charset="0"/>
              </a:rPr>
              <a:t>logically divided in to many equal sized cells </a:t>
            </a:r>
            <a:r>
              <a:rPr lang="en-US" b="1" i="1" dirty="0">
                <a:solidFill>
                  <a:srgbClr val="006600"/>
                </a:solidFill>
                <a:latin typeface="Times New Roman" pitchFamily="18" charset="0"/>
                <a:cs typeface="Times New Roman" pitchFamily="18" charset="0"/>
              </a:rPr>
              <a:t>called memory locations</a:t>
            </a:r>
            <a:r>
              <a:rPr lang="en-US" dirty="0">
                <a:latin typeface="Times New Roman" pitchFamily="18" charset="0"/>
                <a:cs typeface="Times New Roman" pitchFamily="18" charset="0"/>
              </a:rPr>
              <a:t>.</a:t>
            </a:r>
          </a:p>
          <a:p>
            <a:pPr algn="just">
              <a:lnSpc>
                <a:spcPct val="120000"/>
              </a:lnSpc>
              <a:spcBef>
                <a:spcPts val="0"/>
              </a:spcBef>
              <a:buFont typeface="Wingdings" pitchFamily="2" charset="2"/>
              <a:buChar char="§"/>
            </a:pPr>
            <a:r>
              <a:rPr lang="en-US" b="1" i="1" dirty="0">
                <a:solidFill>
                  <a:srgbClr val="D60093"/>
                </a:solidFill>
                <a:latin typeface="Times New Roman" pitchFamily="18" charset="0"/>
                <a:cs typeface="Times New Roman" pitchFamily="18" charset="0"/>
              </a:rPr>
              <a:t>Each memory location has got a unique address </a:t>
            </a:r>
            <a:r>
              <a:rPr lang="en-US" dirty="0">
                <a:latin typeface="Times New Roman" pitchFamily="18" charset="0"/>
                <a:cs typeface="Times New Roman" pitchFamily="18" charset="0"/>
              </a:rPr>
              <a:t>and every </a:t>
            </a:r>
            <a:r>
              <a:rPr lang="en-US" b="1" i="1" dirty="0">
                <a:solidFill>
                  <a:srgbClr val="0000FF"/>
                </a:solidFill>
                <a:latin typeface="Times New Roman" pitchFamily="18" charset="0"/>
                <a:cs typeface="Times New Roman" pitchFamily="18" charset="0"/>
              </a:rPr>
              <a:t>memory locations will be accessed using these unique addre</a:t>
            </a:r>
            <a:r>
              <a:rPr lang="en-US" dirty="0">
                <a:latin typeface="Times New Roman" pitchFamily="18" charset="0"/>
                <a:cs typeface="Times New Roman" pitchFamily="18" charset="0"/>
              </a:rPr>
              <a:t>sses.</a:t>
            </a:r>
          </a:p>
          <a:p>
            <a:pPr algn="just">
              <a:buFont typeface="Wingdings" pitchFamily="2" charset="2"/>
              <a:buChar char="Ø"/>
            </a:pPr>
            <a:r>
              <a:rPr lang="en-US" b="1" i="1" dirty="0">
                <a:solidFill>
                  <a:srgbClr val="FF0000"/>
                </a:solidFill>
                <a:latin typeface="Times New Roman" pitchFamily="18" charset="0"/>
                <a:cs typeface="Times New Roman" pitchFamily="18" charset="0"/>
              </a:rPr>
              <a:t>Memory is a group of storage locations labeled from zero up  to </a:t>
            </a:r>
            <a:r>
              <a:rPr lang="en-US" b="1" i="1" dirty="0">
                <a:solidFill>
                  <a:srgbClr val="0000FF"/>
                </a:solidFill>
                <a:latin typeface="Times New Roman" pitchFamily="18" charset="0"/>
                <a:cs typeface="Times New Roman" pitchFamily="18" charset="0"/>
              </a:rPr>
              <a:t>2</a:t>
            </a:r>
            <a:r>
              <a:rPr lang="en-US" b="1" i="1" baseline="30000" dirty="0">
                <a:solidFill>
                  <a:srgbClr val="0000FF"/>
                </a:solidFill>
                <a:latin typeface="Times New Roman" pitchFamily="18" charset="0"/>
                <a:cs typeface="Times New Roman" pitchFamily="18" charset="0"/>
              </a:rPr>
              <a:t>n</a:t>
            </a:r>
            <a:r>
              <a:rPr lang="en-US" b="1" i="1" dirty="0">
                <a:solidFill>
                  <a:srgbClr val="0000FF"/>
                </a:solidFill>
                <a:latin typeface="Times New Roman" pitchFamily="18" charset="0"/>
                <a:cs typeface="Times New Roman" pitchFamily="18" charset="0"/>
              </a:rPr>
              <a:t>-1</a:t>
            </a:r>
            <a:r>
              <a:rPr lang="en-US" b="1" i="1" dirty="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a:p>
            <a:pPr algn="just">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label</a:t>
            </a:r>
            <a:r>
              <a:rPr lang="en-US" b="1" i="1" dirty="0">
                <a:solidFill>
                  <a:srgbClr val="006600"/>
                </a:solidFill>
                <a:latin typeface="Times New Roman" pitchFamily="18" charset="0"/>
                <a:cs typeface="Times New Roman" pitchFamily="18" charset="0"/>
              </a:rPr>
              <a:t> of a location is called its  </a:t>
            </a:r>
            <a:r>
              <a:rPr lang="en-US" b="1" i="1" dirty="0">
                <a:solidFill>
                  <a:srgbClr val="0000FF"/>
                </a:solidFill>
                <a:latin typeface="Times New Roman" pitchFamily="18" charset="0"/>
                <a:cs typeface="Times New Roman" pitchFamily="18" charset="0"/>
              </a:rPr>
              <a:t>address</a:t>
            </a:r>
            <a:r>
              <a:rPr lang="en-US" b="1" i="1" dirty="0">
                <a:solidFill>
                  <a:srgbClr val="006600"/>
                </a:solidFill>
                <a:latin typeface="Times New Roman" pitchFamily="18" charset="0"/>
                <a:cs typeface="Times New Roman" pitchFamily="18" charset="0"/>
              </a:rPr>
              <a:t>.</a:t>
            </a:r>
            <a:r>
              <a:rPr lang="en-US" dirty="0">
                <a:solidFill>
                  <a:srgbClr val="006600"/>
                </a:solidFill>
                <a:latin typeface="Times New Roman" pitchFamily="18" charset="0"/>
                <a:cs typeface="Times New Roman" pitchFamily="18" charset="0"/>
              </a:rPr>
              <a:t> </a:t>
            </a:r>
          </a:p>
          <a:p>
            <a:pPr algn="just">
              <a:buFont typeface="Wingdings" pitchFamily="2" charset="2"/>
              <a:buChar char="§"/>
            </a:pPr>
            <a:r>
              <a:rPr lang="en-US" dirty="0">
                <a:latin typeface="Times New Roman" pitchFamily="18" charset="0"/>
                <a:cs typeface="Times New Roman" pitchFamily="18" charset="0"/>
              </a:rPr>
              <a:t>The </a:t>
            </a:r>
            <a:r>
              <a:rPr lang="en-US" b="1" i="1" dirty="0">
                <a:solidFill>
                  <a:srgbClr val="D60093"/>
                </a:solidFill>
                <a:latin typeface="Times New Roman" pitchFamily="18" charset="0"/>
                <a:cs typeface="Times New Roman" pitchFamily="18" charset="0"/>
              </a:rPr>
              <a:t>computer can get the </a:t>
            </a:r>
            <a:r>
              <a:rPr lang="en-US" b="1" i="1" dirty="0">
                <a:solidFill>
                  <a:srgbClr val="0000FF"/>
                </a:solidFill>
                <a:latin typeface="Times New Roman" pitchFamily="18" charset="0"/>
                <a:cs typeface="Times New Roman" pitchFamily="18" charset="0"/>
              </a:rPr>
              <a:t>contents of any storage location using these address.</a:t>
            </a:r>
          </a:p>
          <a:p>
            <a:pPr algn="just">
              <a:buFont typeface="Wingdings" pitchFamily="2" charset="2"/>
              <a:buChar char="§"/>
            </a:pPr>
            <a:r>
              <a:rPr lang="en-US" dirty="0">
                <a:latin typeface="Times New Roman" pitchFamily="18" charset="0"/>
                <a:cs typeface="Times New Roman" pitchFamily="18" charset="0"/>
              </a:rPr>
              <a:t>Each </a:t>
            </a:r>
            <a:r>
              <a:rPr lang="en-US" b="1" i="1" dirty="0">
                <a:solidFill>
                  <a:srgbClr val="FF0000"/>
                </a:solidFill>
                <a:latin typeface="Times New Roman" pitchFamily="18" charset="0"/>
                <a:cs typeface="Times New Roman" pitchFamily="18" charset="0"/>
              </a:rPr>
              <a:t>cell can store either a 0 or a 1, called a binary digit or bit</a:t>
            </a:r>
            <a:r>
              <a:rPr lang="en-US" dirty="0">
                <a:solidFill>
                  <a:srgbClr val="FF0000"/>
                </a:solidFill>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2824805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Number Placeholder 5"/>
          <p:cNvSpPr>
            <a:spLocks noGrp="1"/>
          </p:cNvSpPr>
          <p:nvPr>
            <p:ph type="sldNum" sz="quarter" idx="12"/>
          </p:nvPr>
        </p:nvSpPr>
        <p:spPr/>
        <p:txBody>
          <a:bodyPr/>
          <a:lstStyle/>
          <a:p>
            <a:pPr>
              <a:defRPr/>
            </a:pPr>
            <a:fld id="{A90E5B77-3286-4C88-8EA2-7F800C8E9FA7}" type="slidenum">
              <a:rPr lang="en-US" smtClean="0"/>
              <a:pPr>
                <a:defRPr/>
              </a:pPr>
              <a:t>53</a:t>
            </a:fld>
            <a:endParaRPr lang="en-US"/>
          </a:p>
        </p:txBody>
      </p:sp>
      <p:sp>
        <p:nvSpPr>
          <p:cNvPr id="180228" name="Rectangle 3"/>
          <p:cNvSpPr>
            <a:spLocks noGrp="1" noChangeArrowheads="1"/>
          </p:cNvSpPr>
          <p:nvPr>
            <p:ph type="body" idx="1"/>
          </p:nvPr>
        </p:nvSpPr>
        <p:spPr>
          <a:xfrm>
            <a:off x="-1" y="381000"/>
            <a:ext cx="12119213" cy="6477000"/>
          </a:xfrm>
        </p:spPr>
        <p:txBody>
          <a:bodyPr>
            <a:normAutofit/>
          </a:bodyPr>
          <a:lstStyle/>
          <a:p>
            <a:pPr marL="571500" indent="-571500" algn="just">
              <a:lnSpc>
                <a:spcPct val="100000"/>
              </a:lnSpc>
              <a:spcBef>
                <a:spcPts val="0"/>
              </a:spcBef>
              <a:buAutoNum type="romanLcParenR"/>
            </a:pPr>
            <a:r>
              <a:rPr lang="en-US" b="1" i="1" dirty="0">
                <a:solidFill>
                  <a:srgbClr val="D60093"/>
                </a:solidFill>
                <a:latin typeface="Times New Roman" pitchFamily="18" charset="0"/>
                <a:cs typeface="Times New Roman" pitchFamily="18" charset="0"/>
              </a:rPr>
              <a:t>RAM is volatile</a:t>
            </a:r>
          </a:p>
          <a:p>
            <a:pPr algn="just">
              <a:lnSpc>
                <a:spcPct val="100000"/>
              </a:lnSpc>
              <a:spcBef>
                <a:spcPts val="0"/>
              </a:spcBef>
              <a:buFont typeface="Wingdings" panose="05000000000000000000" pitchFamily="2" charset="2"/>
              <a:buChar char="§"/>
            </a:pPr>
            <a:r>
              <a:rPr lang="en-US" b="1" i="1" dirty="0">
                <a:solidFill>
                  <a:srgbClr val="D60093"/>
                </a:solidFill>
                <a:latin typeface="Times New Roman" pitchFamily="18" charset="0"/>
                <a:cs typeface="Times New Roman" pitchFamily="18" charset="0"/>
              </a:rPr>
              <a:t>A</a:t>
            </a:r>
            <a:r>
              <a:rPr lang="en-US" dirty="0">
                <a:latin typeface="Times New Roman" pitchFamily="18" charset="0"/>
                <a:cs typeface="Times New Roman" pitchFamily="18" charset="0"/>
              </a:rPr>
              <a:t>ny </a:t>
            </a:r>
            <a:r>
              <a:rPr lang="en-US" b="1" i="1" dirty="0">
                <a:solidFill>
                  <a:srgbClr val="006600"/>
                </a:solidFill>
                <a:latin typeface="Times New Roman" pitchFamily="18" charset="0"/>
                <a:cs typeface="Times New Roman" pitchFamily="18" charset="0"/>
              </a:rPr>
              <a:t>data on RAM will be lost when power is turned OFF</a:t>
            </a:r>
            <a:r>
              <a:rPr lang="en-US" dirty="0">
                <a:latin typeface="Times New Roman" pitchFamily="18" charset="0"/>
                <a:cs typeface="Times New Roman" pitchFamily="18" charset="0"/>
              </a:rPr>
              <a:t> or when the </a:t>
            </a:r>
            <a:r>
              <a:rPr lang="en-US" b="1" i="1" dirty="0">
                <a:solidFill>
                  <a:srgbClr val="0000FF"/>
                </a:solidFill>
                <a:latin typeface="Times New Roman" pitchFamily="18" charset="0"/>
                <a:cs typeface="Times New Roman" pitchFamily="18" charset="0"/>
              </a:rPr>
              <a:t>current program  running is closed.</a:t>
            </a:r>
            <a:endParaRPr lang="en-US" dirty="0">
              <a:latin typeface="Times New Roman" pitchFamily="18" charset="0"/>
              <a:cs typeface="Times New Roman" pitchFamily="18" charset="0"/>
            </a:endParaRPr>
          </a:p>
          <a:p>
            <a:pPr marL="0" indent="0" algn="just">
              <a:lnSpc>
                <a:spcPct val="100000"/>
              </a:lnSpc>
              <a:spcBef>
                <a:spcPts val="0"/>
              </a:spcBef>
              <a:buNone/>
            </a:pPr>
            <a:r>
              <a:rPr lang="en-US" b="1" i="1" dirty="0">
                <a:solidFill>
                  <a:srgbClr val="D60093"/>
                </a:solidFill>
                <a:latin typeface="Times New Roman" pitchFamily="18" charset="0"/>
                <a:cs typeface="Times New Roman" pitchFamily="18" charset="0"/>
              </a:rPr>
              <a:t>ii) RAM is read-write memory- </a:t>
            </a:r>
          </a:p>
          <a:p>
            <a:pPr algn="just">
              <a:lnSpc>
                <a:spcPct val="100000"/>
              </a:lnSpc>
              <a:spcBef>
                <a:spcPts val="0"/>
              </a:spcBef>
              <a:buFont typeface="Wingdings" panose="05000000000000000000" pitchFamily="2" charset="2"/>
              <a:buChar char="§"/>
            </a:pPr>
            <a:r>
              <a:rPr lang="en-US" b="1" i="1" dirty="0">
                <a:latin typeface="Times New Roman" pitchFamily="18" charset="0"/>
                <a:cs typeface="Times New Roman" pitchFamily="18" charset="0"/>
              </a:rPr>
              <a:t>Can read(retrieve) data from RAM and again write(store) </a:t>
            </a:r>
            <a:r>
              <a:rPr lang="en-US" b="1" i="1" dirty="0">
                <a:solidFill>
                  <a:srgbClr val="FF0000"/>
                </a:solidFill>
                <a:latin typeface="Times New Roman" pitchFamily="18" charset="0"/>
                <a:cs typeface="Times New Roman" pitchFamily="18" charset="0"/>
              </a:rPr>
              <a:t>to RAM.</a:t>
            </a:r>
          </a:p>
          <a:p>
            <a:pPr algn="just">
              <a:lnSpc>
                <a:spcPct val="100000"/>
              </a:lnSpc>
              <a:spcBef>
                <a:spcPts val="0"/>
              </a:spcBef>
              <a:buFont typeface="Wingdings" panose="05000000000000000000" pitchFamily="2" charset="2"/>
              <a:buChar char="§"/>
            </a:pPr>
            <a:r>
              <a:rPr lang="en-US" dirty="0">
                <a:latin typeface="Times New Roman" pitchFamily="18" charset="0"/>
                <a:cs typeface="Times New Roman" pitchFamily="18" charset="0"/>
              </a:rPr>
              <a:t>In </a:t>
            </a:r>
            <a:r>
              <a:rPr lang="en-US" b="1" i="1" dirty="0">
                <a:solidFill>
                  <a:srgbClr val="0000FF"/>
                </a:solidFill>
                <a:latin typeface="Times New Roman" pitchFamily="18" charset="0"/>
                <a:cs typeface="Times New Roman" pitchFamily="18" charset="0"/>
              </a:rPr>
              <a:t>RAM, each memory position can be sensed (read</a:t>
            </a:r>
            <a:r>
              <a:rPr lang="en-US" dirty="0">
                <a:latin typeface="Times New Roman" pitchFamily="18" charset="0"/>
                <a:cs typeface="Times New Roman" pitchFamily="18" charset="0"/>
              </a:rPr>
              <a:t>) or </a:t>
            </a:r>
            <a:r>
              <a:rPr lang="en-US" b="1" i="1" dirty="0">
                <a:latin typeface="Times New Roman" pitchFamily="18" charset="0"/>
                <a:cs typeface="Times New Roman" pitchFamily="18" charset="0"/>
              </a:rPr>
              <a:t>changed (written) so it is also called </a:t>
            </a:r>
            <a:r>
              <a:rPr lang="en-US" b="1" i="1" dirty="0">
                <a:solidFill>
                  <a:srgbClr val="FF0000"/>
                </a:solidFill>
                <a:latin typeface="Times New Roman" pitchFamily="18" charset="0"/>
                <a:cs typeface="Times New Roman" pitchFamily="18" charset="0"/>
              </a:rPr>
              <a:t>read- write memory </a:t>
            </a:r>
          </a:p>
          <a:p>
            <a:pPr marL="0" indent="0" algn="just">
              <a:lnSpc>
                <a:spcPct val="100000"/>
              </a:lnSpc>
              <a:spcBef>
                <a:spcPts val="0"/>
              </a:spcBef>
              <a:buNone/>
            </a:pPr>
            <a:r>
              <a:rPr lang="en-US" b="1" i="1" dirty="0">
                <a:solidFill>
                  <a:srgbClr val="006600"/>
                </a:solidFill>
                <a:latin typeface="Times New Roman" pitchFamily="18" charset="0"/>
                <a:cs typeface="Times New Roman" pitchFamily="18" charset="0"/>
              </a:rPr>
              <a:t>iii) RAM is upgradable memory</a:t>
            </a:r>
            <a:r>
              <a:rPr lang="en-US" dirty="0">
                <a:latin typeface="Times New Roman" pitchFamily="18" charset="0"/>
                <a:cs typeface="Times New Roman" pitchFamily="18" charset="0"/>
              </a:rPr>
              <a:t>.</a:t>
            </a:r>
          </a:p>
          <a:p>
            <a:pPr marL="457200" indent="-457200" algn="just">
              <a:lnSpc>
                <a:spcPct val="100000"/>
              </a:lnSpc>
              <a:spcBef>
                <a:spcPts val="0"/>
              </a:spcBef>
              <a:buNone/>
            </a:pPr>
            <a:r>
              <a:rPr lang="en-US" b="1" i="1" dirty="0">
                <a:solidFill>
                  <a:srgbClr val="0000FF"/>
                </a:solidFill>
                <a:latin typeface="Times New Roman" pitchFamily="18" charset="0"/>
                <a:cs typeface="Times New Roman" pitchFamily="18" charset="0"/>
              </a:rPr>
              <a:t>iv) RAM is a memory that can be randomly accessed</a:t>
            </a:r>
            <a:endParaRPr lang="en-US" dirty="0">
              <a:latin typeface="Times New Roman" pitchFamily="18" charset="0"/>
              <a:cs typeface="Times New Roman" pitchFamily="18" charset="0"/>
            </a:endParaRPr>
          </a:p>
          <a:p>
            <a:pPr algn="just">
              <a:lnSpc>
                <a:spcPct val="100000"/>
              </a:lnSpc>
              <a:spcBef>
                <a:spcPts val="0"/>
              </a:spcBef>
              <a:buFont typeface="Wingdings" pitchFamily="2" charset="2"/>
              <a:buChar char="§"/>
            </a:pPr>
            <a:r>
              <a:rPr lang="en-US" dirty="0">
                <a:latin typeface="Times New Roman" pitchFamily="18" charset="0"/>
                <a:cs typeface="Times New Roman" pitchFamily="18" charset="0"/>
              </a:rPr>
              <a:t>You can </a:t>
            </a:r>
            <a:r>
              <a:rPr lang="en-US" b="1" i="1" dirty="0">
                <a:solidFill>
                  <a:srgbClr val="D60093"/>
                </a:solidFill>
                <a:latin typeface="Times New Roman" pitchFamily="18" charset="0"/>
                <a:cs typeface="Times New Roman" pitchFamily="18" charset="0"/>
              </a:rPr>
              <a:t>access any byte without touching the preceding bytes</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pPr>
            <a:r>
              <a:rPr lang="en-US" dirty="0">
                <a:latin typeface="Times New Roman" pitchFamily="18" charset="0"/>
                <a:cs typeface="Times New Roman" pitchFamily="18" charset="0"/>
              </a:rPr>
              <a:t>That </a:t>
            </a:r>
            <a:r>
              <a:rPr lang="en-US" b="1" i="1" dirty="0">
                <a:latin typeface="Times New Roman" pitchFamily="18" charset="0"/>
                <a:cs typeface="Times New Roman" pitchFamily="18" charset="0"/>
              </a:rPr>
              <a:t>is why it is called RAM </a:t>
            </a:r>
            <a:r>
              <a:rPr lang="en-US" dirty="0">
                <a:latin typeface="Times New Roman" pitchFamily="18" charset="0"/>
                <a:cs typeface="Times New Roman" pitchFamily="18" charset="0"/>
              </a:rPr>
              <a:t>because </a:t>
            </a:r>
            <a:r>
              <a:rPr lang="en-US" b="1" i="1" dirty="0">
                <a:solidFill>
                  <a:srgbClr val="006600"/>
                </a:solidFill>
                <a:latin typeface="Times New Roman" pitchFamily="18" charset="0"/>
                <a:cs typeface="Times New Roman" pitchFamily="18" charset="0"/>
              </a:rPr>
              <a:t>each memory location can be accessed randomly using memory address</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pPr>
            <a:r>
              <a:rPr lang="en-US" b="1" i="1" dirty="0">
                <a:solidFill>
                  <a:srgbClr val="FF0000"/>
                </a:solidFill>
                <a:latin typeface="Times New Roman" pitchFamily="18" charset="0"/>
                <a:cs typeface="Times New Roman" pitchFamily="18" charset="0"/>
              </a:rPr>
              <a:t>Each unit in RAM has </a:t>
            </a:r>
            <a:r>
              <a:rPr lang="en-US" b="1" i="1" dirty="0">
                <a:solidFill>
                  <a:srgbClr val="0000FF"/>
                </a:solidFill>
                <a:latin typeface="Times New Roman" pitchFamily="18" charset="0"/>
                <a:cs typeface="Times New Roman" pitchFamily="18" charset="0"/>
              </a:rPr>
              <a:t>memory address </a:t>
            </a:r>
            <a:r>
              <a:rPr lang="en-US" b="1" i="1" dirty="0">
                <a:solidFill>
                  <a:srgbClr val="FF0000"/>
                </a:solidFill>
                <a:latin typeface="Times New Roman" pitchFamily="18" charset="0"/>
                <a:cs typeface="Times New Roman" pitchFamily="18" charset="0"/>
              </a:rPr>
              <a:t>by which it can be easily </a:t>
            </a:r>
            <a:r>
              <a:rPr lang="en-US" b="1" i="1" dirty="0">
                <a:solidFill>
                  <a:srgbClr val="0000FF"/>
                </a:solidFill>
                <a:latin typeface="Times New Roman" pitchFamily="18" charset="0"/>
                <a:cs typeface="Times New Roman" pitchFamily="18" charset="0"/>
              </a:rPr>
              <a:t>accessed or referenced</a:t>
            </a:r>
          </a:p>
          <a:p>
            <a:pPr marL="457200" indent="-457200" algn="just">
              <a:lnSpc>
                <a:spcPct val="100000"/>
              </a:lnSpc>
              <a:spcBef>
                <a:spcPts val="0"/>
              </a:spcBef>
              <a:buNone/>
            </a:pPr>
            <a:endParaRPr lang="en-US" dirty="0">
              <a:solidFill>
                <a:srgbClr val="FF0000"/>
              </a:solidFill>
              <a:latin typeface="Times New Roman" pitchFamily="18" charset="0"/>
              <a:cs typeface="Times New Roman" pitchFamily="18" charset="0"/>
            </a:endParaRPr>
          </a:p>
          <a:p>
            <a:pPr marL="571500" indent="-571500" algn="just">
              <a:lnSpc>
                <a:spcPct val="100000"/>
              </a:lnSpc>
              <a:spcBef>
                <a:spcPts val="0"/>
              </a:spcBef>
              <a:buAutoNum type="romanLcParenR"/>
            </a:pPr>
            <a:endParaRPr lang="en-US" dirty="0">
              <a:latin typeface="Times New Roman" pitchFamily="18" charset="0"/>
              <a:cs typeface="Times New Roman" pitchFamily="18" charset="0"/>
            </a:endParaRPr>
          </a:p>
          <a:p>
            <a:pPr algn="just">
              <a:lnSpc>
                <a:spcPct val="100000"/>
              </a:lnSpc>
              <a:spcBef>
                <a:spcPts val="0"/>
              </a:spcBef>
              <a:buFont typeface="Wingdings" pitchFamily="2" charset="2"/>
              <a:buChar char="§"/>
            </a:pP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1981200" y="0"/>
            <a:ext cx="8229600" cy="381000"/>
          </a:xfrm>
        </p:spPr>
        <p:txBody>
          <a:bodyPr>
            <a:noAutofit/>
          </a:bodyPr>
          <a:lstStyle/>
          <a:p>
            <a:r>
              <a:rPr lang="en-US" sz="3200" b="1" dirty="0">
                <a:solidFill>
                  <a:srgbClr val="0000FF"/>
                </a:solidFill>
                <a:latin typeface="Times New Roman" pitchFamily="18" charset="0"/>
                <a:cs typeface="Times New Roman" pitchFamily="18" charset="0"/>
              </a:rPr>
              <a:t>Properties of RAM </a:t>
            </a:r>
          </a:p>
        </p:txBody>
      </p:sp>
    </p:spTree>
    <p:extLst>
      <p:ext uri="{BB962C8B-B14F-4D97-AF65-F5344CB8AC3E}">
        <p14:creationId xmlns:p14="http://schemas.microsoft.com/office/powerpoint/2010/main" val="251965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p:cNvSpPr>
            <a:spLocks noGrp="1"/>
          </p:cNvSpPr>
          <p:nvPr>
            <p:ph type="sldNum" sz="quarter" idx="12"/>
          </p:nvPr>
        </p:nvSpPr>
        <p:spPr/>
        <p:txBody>
          <a:bodyPr/>
          <a:lstStyle/>
          <a:p>
            <a:pPr>
              <a:defRPr/>
            </a:pPr>
            <a:fld id="{217224D3-E757-4847-B68B-6B6112B3BA5F}" type="slidenum">
              <a:rPr lang="en-US" smtClean="0"/>
              <a:pPr>
                <a:defRPr/>
              </a:pPr>
              <a:t>54</a:t>
            </a:fld>
            <a:endParaRPr lang="en-US"/>
          </a:p>
        </p:txBody>
      </p:sp>
      <p:sp>
        <p:nvSpPr>
          <p:cNvPr id="181252" name="Rectangle 3"/>
          <p:cNvSpPr>
            <a:spLocks noGrp="1" noChangeArrowheads="1"/>
          </p:cNvSpPr>
          <p:nvPr>
            <p:ph type="body" idx="1"/>
          </p:nvPr>
        </p:nvSpPr>
        <p:spPr>
          <a:xfrm>
            <a:off x="0" y="76200"/>
            <a:ext cx="12192000" cy="6705600"/>
          </a:xfrm>
        </p:spPr>
        <p:txBody>
          <a:bodyPr>
            <a:normAutofit/>
          </a:bodyPr>
          <a:lstStyle/>
          <a:p>
            <a:pPr algn="just" eaLnBrk="1" hangingPunct="1">
              <a:buFont typeface="Wingdings" pitchFamily="2" charset="2"/>
              <a:buChar char="Ø"/>
            </a:pPr>
            <a:r>
              <a:rPr lang="en-US" dirty="0">
                <a:latin typeface="Times New Roman" pitchFamily="18" charset="0"/>
                <a:cs typeface="Times New Roman" pitchFamily="18" charset="0"/>
              </a:rPr>
              <a:t>As stated earlier the </a:t>
            </a:r>
            <a:r>
              <a:rPr lang="en-US" b="1" i="1" dirty="0">
                <a:solidFill>
                  <a:srgbClr val="0000FF"/>
                </a:solidFill>
                <a:latin typeface="Times New Roman" pitchFamily="18" charset="0"/>
                <a:cs typeface="Times New Roman" pitchFamily="18" charset="0"/>
              </a:rPr>
              <a:t>size</a:t>
            </a:r>
            <a:r>
              <a:rPr lang="en-US" dirty="0">
                <a:latin typeface="Times New Roman" pitchFamily="18" charset="0"/>
                <a:cs typeface="Times New Roman" pitchFamily="18" charset="0"/>
              </a:rPr>
              <a:t> of </a:t>
            </a:r>
            <a:r>
              <a:rPr lang="en-US" b="1" i="1" dirty="0">
                <a:solidFill>
                  <a:srgbClr val="FF0000"/>
                </a:solidFill>
                <a:latin typeface="Times New Roman" pitchFamily="18" charset="0"/>
                <a:cs typeface="Times New Roman" pitchFamily="18" charset="0"/>
              </a:rPr>
              <a:t>RAM is one factors to determine the performance of the computer</a:t>
            </a:r>
            <a:r>
              <a:rPr lang="en-US" dirty="0">
                <a:latin typeface="Times New Roman" pitchFamily="18" charset="0"/>
                <a:cs typeface="Times New Roman" pitchFamily="18" charset="0"/>
              </a:rPr>
              <a:t>.</a:t>
            </a:r>
          </a:p>
          <a:p>
            <a:pPr algn="just" eaLnBrk="1" hangingPunct="1">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size or capacity of RAM is increased through time </a:t>
            </a:r>
            <a:r>
              <a:rPr lang="en-US" dirty="0">
                <a:latin typeface="Times New Roman" pitchFamily="18" charset="0"/>
                <a:cs typeface="Times New Roman" pitchFamily="18" charset="0"/>
              </a:rPr>
              <a:t>particularly with </a:t>
            </a:r>
            <a:r>
              <a:rPr lang="en-US" b="1" i="1" dirty="0">
                <a:solidFill>
                  <a:srgbClr val="006600"/>
                </a:solidFill>
                <a:latin typeface="Times New Roman" pitchFamily="18" charset="0"/>
                <a:cs typeface="Times New Roman" pitchFamily="18" charset="0"/>
              </a:rPr>
              <a:t>the upgrading of the </a:t>
            </a:r>
            <a:r>
              <a:rPr lang="en-US" b="1" i="1" dirty="0">
                <a:solidFill>
                  <a:srgbClr val="FF0000"/>
                </a:solidFill>
                <a:latin typeface="Times New Roman" pitchFamily="18" charset="0"/>
                <a:cs typeface="Times New Roman" pitchFamily="18" charset="0"/>
              </a:rPr>
              <a:t>CPU processor speed</a:t>
            </a:r>
            <a:r>
              <a:rPr lang="en-US" b="1" i="1" dirty="0">
                <a:solidFill>
                  <a:srgbClr val="006600"/>
                </a:solidFill>
                <a:latin typeface="Times New Roman" pitchFamily="18" charset="0"/>
                <a:cs typeface="Times New Roman" pitchFamily="18" charset="0"/>
              </a:rPr>
              <a:t> to make </a:t>
            </a:r>
            <a:r>
              <a:rPr lang="en-US" b="1" i="1" dirty="0">
                <a:solidFill>
                  <a:srgbClr val="D60093"/>
                </a:solidFill>
                <a:latin typeface="Times New Roman" pitchFamily="18" charset="0"/>
                <a:cs typeface="Times New Roman" pitchFamily="18" charset="0"/>
              </a:rPr>
              <a:t>compatible among each other</a:t>
            </a:r>
            <a:r>
              <a:rPr lang="en-US" dirty="0">
                <a:latin typeface="Times New Roman" pitchFamily="18" charset="0"/>
                <a:cs typeface="Times New Roman" pitchFamily="18" charset="0"/>
              </a:rPr>
              <a:t>.</a:t>
            </a:r>
          </a:p>
          <a:p>
            <a:pPr algn="just" eaLnBrk="1" hangingPunct="1">
              <a:buFont typeface="Wingdings" pitchFamily="2" charset="2"/>
              <a:buChar char="Ø"/>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following are the  most common capacity or size of the memory</a:t>
            </a:r>
            <a:r>
              <a:rPr lang="en-US" dirty="0">
                <a:latin typeface="Times New Roman" pitchFamily="18" charset="0"/>
                <a:cs typeface="Times New Roman" pitchFamily="18" charset="0"/>
              </a:rPr>
              <a:t>:</a:t>
            </a:r>
          </a:p>
          <a:p>
            <a:pPr lvl="2" algn="just" eaLnBrk="1" hangingPunct="1">
              <a:buFont typeface="Wingdings" pitchFamily="2" charset="2"/>
              <a:buChar char="§"/>
            </a:pPr>
            <a:r>
              <a:rPr lang="en-US" sz="2800" b="1" i="1" dirty="0">
                <a:solidFill>
                  <a:srgbClr val="D60093"/>
                </a:solidFill>
                <a:latin typeface="Times New Roman" pitchFamily="18" charset="0"/>
                <a:cs typeface="Times New Roman" pitchFamily="18" charset="0"/>
              </a:rPr>
              <a:t>128 MB</a:t>
            </a:r>
          </a:p>
          <a:p>
            <a:pPr lvl="2" algn="just" eaLnBrk="1" hangingPunct="1">
              <a:buFont typeface="Wingdings" pitchFamily="2" charset="2"/>
              <a:buChar char="§"/>
            </a:pPr>
            <a:r>
              <a:rPr lang="en-US" sz="2800" b="1" i="1" dirty="0">
                <a:solidFill>
                  <a:srgbClr val="D60093"/>
                </a:solidFill>
                <a:latin typeface="Times New Roman" pitchFamily="18" charset="0"/>
                <a:cs typeface="Times New Roman" pitchFamily="18" charset="0"/>
              </a:rPr>
              <a:t>256MB</a:t>
            </a:r>
          </a:p>
          <a:p>
            <a:pPr lvl="2" algn="just" eaLnBrk="1" hangingPunct="1">
              <a:buFont typeface="Wingdings" pitchFamily="2" charset="2"/>
              <a:buChar char="§"/>
            </a:pPr>
            <a:r>
              <a:rPr lang="en-US" sz="2800" b="1" i="1" dirty="0">
                <a:solidFill>
                  <a:srgbClr val="D60093"/>
                </a:solidFill>
                <a:latin typeface="Times New Roman" pitchFamily="18" charset="0"/>
                <a:cs typeface="Times New Roman" pitchFamily="18" charset="0"/>
              </a:rPr>
              <a:t>512MB </a:t>
            </a:r>
          </a:p>
          <a:p>
            <a:pPr lvl="2" algn="just" eaLnBrk="1" hangingPunct="1">
              <a:buFont typeface="Wingdings" pitchFamily="2" charset="2"/>
              <a:buChar char="§"/>
            </a:pPr>
            <a:r>
              <a:rPr lang="en-US" sz="2800" b="1" i="1" dirty="0">
                <a:latin typeface="Times New Roman" pitchFamily="18" charset="0"/>
                <a:cs typeface="Times New Roman" pitchFamily="18" charset="0"/>
              </a:rPr>
              <a:t>1GB</a:t>
            </a:r>
          </a:p>
          <a:p>
            <a:pPr lvl="2" algn="just" eaLnBrk="1" hangingPunct="1">
              <a:buFont typeface="Wingdings" pitchFamily="2" charset="2"/>
              <a:buChar char="§"/>
            </a:pPr>
            <a:r>
              <a:rPr lang="en-US" sz="2800" b="1" i="1" dirty="0">
                <a:latin typeface="Times New Roman" pitchFamily="18" charset="0"/>
                <a:cs typeface="Times New Roman" pitchFamily="18" charset="0"/>
              </a:rPr>
              <a:t>2GB</a:t>
            </a:r>
          </a:p>
          <a:p>
            <a:pPr lvl="2" algn="just" eaLnBrk="1" hangingPunct="1">
              <a:buFont typeface="Wingdings" pitchFamily="2" charset="2"/>
              <a:buChar char="§"/>
            </a:pPr>
            <a:r>
              <a:rPr lang="en-US" sz="2800" b="1" i="1" dirty="0">
                <a:solidFill>
                  <a:srgbClr val="006600"/>
                </a:solidFill>
                <a:latin typeface="Times New Roman" pitchFamily="18" charset="0"/>
                <a:cs typeface="Times New Roman" pitchFamily="18" charset="0"/>
              </a:rPr>
              <a:t>4GB and </a:t>
            </a:r>
          </a:p>
          <a:p>
            <a:pPr lvl="2" algn="just" eaLnBrk="1" hangingPunct="1">
              <a:buFont typeface="Wingdings" pitchFamily="2" charset="2"/>
              <a:buChar char="§"/>
            </a:pPr>
            <a:r>
              <a:rPr lang="en-US" sz="2800" b="1" i="1" dirty="0">
                <a:solidFill>
                  <a:srgbClr val="006600"/>
                </a:solidFill>
                <a:latin typeface="Times New Roman" pitchFamily="18" charset="0"/>
                <a:cs typeface="Times New Roman" pitchFamily="18" charset="0"/>
              </a:rPr>
              <a:t>8GB, 16 GB currently</a:t>
            </a:r>
          </a:p>
        </p:txBody>
      </p:sp>
    </p:spTree>
    <p:extLst>
      <p:ext uri="{BB962C8B-B14F-4D97-AF65-F5344CB8AC3E}">
        <p14:creationId xmlns:p14="http://schemas.microsoft.com/office/powerpoint/2010/main" val="2364806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534"/>
            <a:ext cx="12192000" cy="6762466"/>
          </a:xfrm>
        </p:spPr>
        <p:txBody>
          <a:bodyPr>
            <a:noAutofit/>
          </a:bodyPr>
          <a:lstStyle/>
          <a:p>
            <a:pPr marL="0" indent="0" algn="just">
              <a:lnSpc>
                <a:spcPct val="100000"/>
              </a:lnSpc>
              <a:spcBef>
                <a:spcPts val="0"/>
              </a:spcBef>
              <a:buNone/>
            </a:pPr>
            <a:r>
              <a:rPr lang="en-US" sz="3000" b="1" i="1" dirty="0">
                <a:solidFill>
                  <a:srgbClr val="6600CC"/>
                </a:solidFill>
                <a:latin typeface="Times New Roman" panose="02020603050405020304" pitchFamily="18" charset="0"/>
                <a:cs typeface="Times New Roman" panose="02020603050405020304" pitchFamily="18" charset="0"/>
              </a:rPr>
              <a:t>2. ROM (Read Only Memory)</a:t>
            </a:r>
          </a:p>
          <a:p>
            <a:pPr algn="just">
              <a:lnSpc>
                <a:spcPct val="100000"/>
              </a:lnSpc>
              <a:spcBef>
                <a:spcPts val="0"/>
              </a:spcBef>
              <a:buFont typeface="Wingdings" panose="05000000000000000000" pitchFamily="2" charset="2"/>
              <a:buChar char="§"/>
            </a:pP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ROM is a memory used to </a:t>
            </a:r>
            <a:r>
              <a:rPr lang="en-US" sz="3000" b="1" i="1" dirty="0">
                <a:latin typeface="Times New Roman" panose="02020603050405020304" pitchFamily="18" charset="0"/>
                <a:cs typeface="Times New Roman" panose="02020603050405020304" pitchFamily="18" charset="0"/>
              </a:rPr>
              <a:t>store critical instructions </a:t>
            </a:r>
            <a:r>
              <a:rPr lang="en-US" sz="3000" dirty="0">
                <a:latin typeface="Times New Roman" panose="02020603050405020304" pitchFamily="18" charset="0"/>
                <a:cs typeface="Times New Roman" panose="02020603050405020304" pitchFamily="18" charset="0"/>
              </a:rPr>
              <a:t>that are used to </a:t>
            </a:r>
            <a:r>
              <a:rPr lang="en-US" sz="3000" b="1" i="1" dirty="0">
                <a:solidFill>
                  <a:srgbClr val="FF0000"/>
                </a:solidFill>
                <a:latin typeface="Times New Roman" panose="02020603050405020304" pitchFamily="18" charset="0"/>
                <a:cs typeface="Times New Roman" panose="02020603050405020304" pitchFamily="18" charset="0"/>
              </a:rPr>
              <a:t>boot (start) the computer</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b="1" i="1" dirty="0">
                <a:solidFill>
                  <a:srgbClr val="0000CC"/>
                </a:solidFill>
                <a:latin typeface="Times New Roman" panose="02020603050405020304" pitchFamily="18" charset="0"/>
                <a:cs typeface="Times New Roman" panose="02020603050405020304" pitchFamily="18" charset="0"/>
              </a:rPr>
              <a:t>Data on ROM is etched when it is fabricated </a:t>
            </a:r>
            <a:r>
              <a:rPr lang="en-US" sz="3000" dirty="0">
                <a:latin typeface="Times New Roman" panose="02020603050405020304" pitchFamily="18" charset="0"/>
                <a:cs typeface="Times New Roman" panose="02020603050405020304" pitchFamily="18" charset="0"/>
              </a:rPr>
              <a:t>and because of this ROM sometimes is referred as </a:t>
            </a:r>
            <a:r>
              <a:rPr lang="en-US" sz="3000" b="1" i="1" dirty="0">
                <a:latin typeface="Times New Roman" panose="02020603050405020304" pitchFamily="18" charset="0"/>
                <a:cs typeface="Times New Roman" panose="02020603050405020304" pitchFamily="18" charset="0"/>
              </a:rPr>
              <a:t>firmware</a:t>
            </a:r>
            <a:r>
              <a:rPr lang="en-US" sz="3000" dirty="0">
                <a:latin typeface="Times New Roman" panose="02020603050405020304" pitchFamily="18" charset="0"/>
                <a:cs typeface="Times New Roman" panose="02020603050405020304" pitchFamily="18" charset="0"/>
              </a:rPr>
              <a:t>, which means between the </a:t>
            </a:r>
            <a:r>
              <a:rPr lang="en-US" sz="3000" b="1" i="1" dirty="0">
                <a:solidFill>
                  <a:srgbClr val="FF0000"/>
                </a:solidFill>
                <a:latin typeface="Times New Roman" panose="02020603050405020304" pitchFamily="18" charset="0"/>
                <a:cs typeface="Times New Roman" panose="02020603050405020304" pitchFamily="18" charset="0"/>
              </a:rPr>
              <a:t>hardware</a:t>
            </a:r>
            <a:r>
              <a:rPr lang="en-US" sz="3000" dirty="0">
                <a:latin typeface="Times New Roman" panose="02020603050405020304" pitchFamily="18" charset="0"/>
                <a:cs typeface="Times New Roman" panose="02020603050405020304" pitchFamily="18" charset="0"/>
              </a:rPr>
              <a:t> and </a:t>
            </a:r>
            <a:r>
              <a:rPr lang="en-US" sz="3000" b="1" i="1" dirty="0">
                <a:solidFill>
                  <a:srgbClr val="FF0000"/>
                </a:solidFill>
                <a:latin typeface="Times New Roman" panose="02020603050405020304" pitchFamily="18" charset="0"/>
                <a:cs typeface="Times New Roman" panose="02020603050405020304" pitchFamily="18" charset="0"/>
              </a:rPr>
              <a:t>software</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pPr>
            <a:r>
              <a:rPr lang="en-US" sz="3000" b="1" i="1" dirty="0">
                <a:latin typeface="Times New Roman" panose="02020603050405020304" pitchFamily="18" charset="0"/>
                <a:cs typeface="Times New Roman" panose="02020603050405020304" pitchFamily="18" charset="0"/>
              </a:rPr>
              <a:t>Characteristics of ROM</a:t>
            </a:r>
            <a:endParaRPr lang="en-US" sz="3000" i="1"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3000" b="1" i="1" dirty="0" err="1">
                <a:latin typeface="Times New Roman" panose="02020603050405020304" pitchFamily="18" charset="0"/>
                <a:cs typeface="Times New Roman" panose="02020603050405020304" pitchFamily="18" charset="0"/>
              </a:rPr>
              <a:t>i</a:t>
            </a:r>
            <a:r>
              <a:rPr lang="en-US" sz="3000" b="1" i="1" dirty="0">
                <a:latin typeface="Times New Roman" panose="02020603050405020304" pitchFamily="18" charset="0"/>
                <a:cs typeface="Times New Roman" panose="02020603050405020304" pitchFamily="18" charset="0"/>
              </a:rPr>
              <a:t>.</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It is </a:t>
            </a:r>
            <a:r>
              <a:rPr lang="en-US" sz="3000" b="1" i="1" dirty="0">
                <a:solidFill>
                  <a:srgbClr val="D60093"/>
                </a:solidFill>
                <a:latin typeface="Times New Roman" panose="02020603050405020304" pitchFamily="18" charset="0"/>
                <a:cs typeface="Times New Roman" panose="02020603050405020304" pitchFamily="18" charset="0"/>
              </a:rPr>
              <a:t>non-volatile memory: </a:t>
            </a:r>
          </a:p>
          <a:p>
            <a:pPr algn="just">
              <a:lnSpc>
                <a:spcPct val="100000"/>
              </a:lnSpc>
              <a:spcBef>
                <a:spcPts val="0"/>
              </a:spcBef>
              <a:buFont typeface="Wingdings" panose="05000000000000000000" pitchFamily="2" charset="2"/>
              <a:buChar char="ü"/>
            </a:pPr>
            <a:r>
              <a:rPr lang="en-US" sz="3000" b="1" i="1" dirty="0">
                <a:solidFill>
                  <a:srgbClr val="6600CC"/>
                </a:solidFill>
                <a:latin typeface="Times New Roman" panose="02020603050405020304" pitchFamily="18" charset="0"/>
                <a:cs typeface="Times New Roman" panose="02020603050405020304" pitchFamily="18" charset="0"/>
              </a:rPr>
              <a:t>Data stored on ROM </a:t>
            </a:r>
            <a:r>
              <a:rPr lang="en-US" sz="3000" dirty="0">
                <a:latin typeface="Times New Roman" panose="02020603050405020304" pitchFamily="18" charset="0"/>
                <a:cs typeface="Times New Roman" panose="02020603050405020304" pitchFamily="18" charset="0"/>
              </a:rPr>
              <a:t>will </a:t>
            </a:r>
            <a:r>
              <a:rPr lang="en-US" sz="3000" b="1" i="1" dirty="0">
                <a:latin typeface="Times New Roman" panose="02020603050405020304" pitchFamily="18" charset="0"/>
                <a:cs typeface="Times New Roman" panose="02020603050405020304" pitchFamily="18" charset="0"/>
              </a:rPr>
              <a:t>not be lost when the power is interrupted</a:t>
            </a:r>
          </a:p>
          <a:p>
            <a:pPr marL="0" lvl="0" indent="0" algn="just">
              <a:lnSpc>
                <a:spcPct val="100000"/>
              </a:lnSpc>
              <a:spcBef>
                <a:spcPts val="0"/>
              </a:spcBef>
              <a:buNone/>
            </a:pPr>
            <a:r>
              <a:rPr lang="en-US" sz="3000" dirty="0">
                <a:latin typeface="Times New Roman" panose="02020603050405020304" pitchFamily="18" charset="0"/>
                <a:cs typeface="Times New Roman" panose="02020603050405020304" pitchFamily="18" charset="0"/>
              </a:rPr>
              <a:t>ii. It is a </a:t>
            </a:r>
            <a:r>
              <a:rPr lang="en-US" sz="3000" b="1" i="1" dirty="0">
                <a:solidFill>
                  <a:srgbClr val="D60093"/>
                </a:solidFill>
                <a:latin typeface="Times New Roman" panose="02020603050405020304" pitchFamily="18" charset="0"/>
                <a:cs typeface="Times New Roman" panose="02020603050405020304" pitchFamily="18" charset="0"/>
              </a:rPr>
              <a:t>read only memory</a:t>
            </a:r>
            <a:r>
              <a:rPr lang="en-US" sz="3000" dirty="0">
                <a:latin typeface="Times New Roman" panose="02020603050405020304" pitchFamily="18" charset="0"/>
                <a:cs typeface="Times New Roman" panose="02020603050405020304" pitchFamily="18" charset="0"/>
              </a:rPr>
              <a:t>: </a:t>
            </a:r>
          </a:p>
          <a:p>
            <a:pPr lvl="0"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We can read or retrieve data from  ROM but we can </a:t>
            </a:r>
            <a:r>
              <a:rPr lang="en-US" sz="3000" b="1" i="1" dirty="0">
                <a:solidFill>
                  <a:srgbClr val="0000CC"/>
                </a:solidFill>
                <a:latin typeface="Times New Roman" panose="02020603050405020304" pitchFamily="18" charset="0"/>
                <a:cs typeface="Times New Roman" panose="02020603050405020304" pitchFamily="18" charset="0"/>
              </a:rPr>
              <a:t>not ‘write’ (store) data in to ROM. </a:t>
            </a:r>
          </a:p>
          <a:p>
            <a:pPr marL="0" lvl="0" indent="0" algn="just">
              <a:lnSpc>
                <a:spcPct val="100000"/>
              </a:lnSpc>
              <a:spcBef>
                <a:spcPts val="0"/>
              </a:spcBef>
              <a:buNone/>
            </a:pPr>
            <a:r>
              <a:rPr lang="en-US" sz="3000" dirty="0">
                <a:latin typeface="Times New Roman" panose="02020603050405020304" pitchFamily="18" charset="0"/>
                <a:cs typeface="Times New Roman" panose="02020603050405020304" pitchFamily="18" charset="0"/>
              </a:rPr>
              <a:t>iii. Data on the ROM can not be deleted or modified, &amp;&amp; that is why it contains the boot up instructions.</a:t>
            </a:r>
          </a:p>
          <a:p>
            <a:pPr marL="0" lvl="0" indent="0" algn="just">
              <a:lnSpc>
                <a:spcPct val="100000"/>
              </a:lnSpc>
              <a:spcBef>
                <a:spcPts val="0"/>
              </a:spcBef>
              <a:buNone/>
            </a:pPr>
            <a:r>
              <a:rPr lang="en-US" sz="3000" dirty="0">
                <a:latin typeface="Times New Roman" panose="02020603050405020304" pitchFamily="18" charset="0"/>
                <a:cs typeface="Times New Roman" panose="02020603050405020304" pitchFamily="18" charset="0"/>
              </a:rPr>
              <a:t>iv. ROM can also be randomly accessed memory </a:t>
            </a:r>
          </a:p>
          <a:p>
            <a:pPr algn="just">
              <a:lnSpc>
                <a:spcPct val="100000"/>
              </a:lnSpc>
              <a:spcBef>
                <a:spcPts val="0"/>
              </a:spcBef>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241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4. Secondary Storage Devices</a:t>
            </a:r>
            <a:endParaRPr lang="en-US" sz="30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need of secondary storage devices is that to store data permanently. </a:t>
            </a:r>
          </a:p>
          <a:p>
            <a:pPr algn="just">
              <a:lnSpc>
                <a:spcPct val="100000"/>
              </a:lnSpc>
              <a:spcBef>
                <a:spcPts val="0"/>
              </a:spcBef>
              <a:buFont typeface="Wingdings" panose="05000000000000000000" pitchFamily="2" charset="2"/>
              <a:buChar char="Ø"/>
            </a:pPr>
            <a:r>
              <a:rPr lang="en-US" sz="3000" b="1" i="1" dirty="0">
                <a:latin typeface="Times New Roman" panose="02020603050405020304" pitchFamily="18" charset="0"/>
                <a:cs typeface="Times New Roman" panose="02020603050405020304" pitchFamily="18" charset="0"/>
              </a:rPr>
              <a:t>Factors that determine secondary storage devices:</a:t>
            </a:r>
            <a:endParaRPr lang="en-US" sz="3000" dirty="0">
              <a:latin typeface="Times New Roman" panose="02020603050405020304" pitchFamily="18" charset="0"/>
              <a:cs typeface="Times New Roman" panose="02020603050405020304" pitchFamily="18" charset="0"/>
            </a:endParaRPr>
          </a:p>
          <a:p>
            <a:pPr marL="514350" indent="-514350" algn="just">
              <a:lnSpc>
                <a:spcPct val="100000"/>
              </a:lnSpc>
              <a:spcBef>
                <a:spcPts val="0"/>
              </a:spcBef>
              <a:buAutoNum type="alphaUcPeriod"/>
            </a:pPr>
            <a:r>
              <a:rPr lang="en-US" sz="3000" b="1" i="1" dirty="0">
                <a:solidFill>
                  <a:srgbClr val="6600CC"/>
                </a:solidFill>
                <a:latin typeface="Times New Roman" panose="02020603050405020304" pitchFamily="18" charset="0"/>
                <a:cs typeface="Times New Roman" panose="02020603050405020304" pitchFamily="18" charset="0"/>
              </a:rPr>
              <a:t>Access Type: </a:t>
            </a: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There are </a:t>
            </a:r>
            <a:r>
              <a:rPr lang="en-US" sz="3000" b="1" i="1" dirty="0">
                <a:solidFill>
                  <a:srgbClr val="660066"/>
                </a:solidFill>
                <a:latin typeface="Times New Roman" panose="02020603050405020304" pitchFamily="18" charset="0"/>
                <a:cs typeface="Times New Roman" panose="02020603050405020304" pitchFamily="18" charset="0"/>
              </a:rPr>
              <a:t>two types of accessing data </a:t>
            </a:r>
            <a:r>
              <a:rPr lang="en-US" sz="3000" dirty="0">
                <a:latin typeface="Times New Roman" panose="02020603050405020304" pitchFamily="18" charset="0"/>
                <a:cs typeface="Times New Roman" panose="02020603050405020304" pitchFamily="18" charset="0"/>
              </a:rPr>
              <a:t>from </a:t>
            </a:r>
            <a:r>
              <a:rPr lang="en-US" sz="3000" b="1" i="1" dirty="0">
                <a:solidFill>
                  <a:srgbClr val="D60093"/>
                </a:solidFill>
                <a:latin typeface="Times New Roman" panose="02020603050405020304" pitchFamily="18" charset="0"/>
                <a:cs typeface="Times New Roman" panose="02020603050405020304" pitchFamily="18" charset="0"/>
              </a:rPr>
              <a:t>secondary storage devices</a:t>
            </a:r>
            <a:r>
              <a:rPr lang="en-US" sz="3000"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sequential</a:t>
            </a:r>
            <a:r>
              <a:rPr lang="en-US" sz="3000" dirty="0">
                <a:latin typeface="Times New Roman" panose="02020603050405020304" pitchFamily="18" charset="0"/>
                <a:cs typeface="Times New Roman" panose="02020603050405020304" pitchFamily="18" charset="0"/>
              </a:rPr>
              <a:t> and </a:t>
            </a:r>
            <a:r>
              <a:rPr lang="en-US" sz="3000" b="1" i="1" dirty="0">
                <a:latin typeface="Times New Roman" panose="02020603050405020304" pitchFamily="18" charset="0"/>
                <a:cs typeface="Times New Roman" panose="02020603050405020304" pitchFamily="18" charset="0"/>
              </a:rPr>
              <a:t>random</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b="1" i="1" dirty="0">
                <a:solidFill>
                  <a:srgbClr val="0000CC"/>
                </a:solidFill>
                <a:latin typeface="Times New Roman" panose="02020603050405020304" pitchFamily="18" charset="0"/>
                <a:cs typeface="Times New Roman" panose="02020603050405020304" pitchFamily="18" charset="0"/>
              </a:rPr>
              <a:t>Sequential access means to access a particular data</a:t>
            </a:r>
            <a:r>
              <a:rPr lang="en-US" sz="3000" dirty="0">
                <a:latin typeface="Times New Roman" panose="02020603050405020304" pitchFamily="18" charset="0"/>
                <a:cs typeface="Times New Roman" panose="02020603050405020304" pitchFamily="18" charset="0"/>
              </a:rPr>
              <a:t>; you need to go through the, </a:t>
            </a:r>
            <a:r>
              <a:rPr lang="en-US" sz="3000" b="1" i="1" dirty="0">
                <a:solidFill>
                  <a:srgbClr val="660033"/>
                </a:solidFill>
                <a:latin typeface="Times New Roman" panose="02020603050405020304" pitchFamily="18" charset="0"/>
                <a:cs typeface="Times New Roman" panose="02020603050405020304" pitchFamily="18" charset="0"/>
              </a:rPr>
              <a:t>preceding data before reaching to the required data.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In the case of </a:t>
            </a:r>
            <a:r>
              <a:rPr lang="en-US" sz="3000" b="1" i="1" dirty="0">
                <a:solidFill>
                  <a:srgbClr val="FF0000"/>
                </a:solidFill>
                <a:latin typeface="Times New Roman" panose="02020603050405020304" pitchFamily="18" charset="0"/>
                <a:cs typeface="Times New Roman" panose="02020603050405020304" pitchFamily="18" charset="0"/>
              </a:rPr>
              <a:t>random access</a:t>
            </a:r>
            <a:r>
              <a:rPr lang="en-US" sz="3000" dirty="0">
                <a:latin typeface="Times New Roman" panose="02020603050405020304" pitchFamily="18" charset="0"/>
                <a:cs typeface="Times New Roman" panose="02020603050405020304" pitchFamily="18" charset="0"/>
              </a:rPr>
              <a:t>, any </a:t>
            </a:r>
            <a:r>
              <a:rPr lang="en-US" sz="3000" b="1" i="1" dirty="0">
                <a:solidFill>
                  <a:srgbClr val="0000CC"/>
                </a:solidFill>
                <a:latin typeface="Times New Roman" panose="02020603050405020304" pitchFamily="18" charset="0"/>
                <a:cs typeface="Times New Roman" panose="02020603050405020304" pitchFamily="18" charset="0"/>
              </a:rPr>
              <a:t>random access any data can be accessed randomly </a:t>
            </a:r>
            <a:r>
              <a:rPr lang="en-US" sz="3000" dirty="0">
                <a:latin typeface="Times New Roman" panose="02020603050405020304" pitchFamily="18" charset="0"/>
                <a:cs typeface="Times New Roman" panose="02020603050405020304" pitchFamily="18" charset="0"/>
              </a:rPr>
              <a:t>without considering the </a:t>
            </a:r>
            <a:r>
              <a:rPr lang="en-US" sz="3000" b="1" i="1" dirty="0">
                <a:latin typeface="Times New Roman" panose="02020603050405020304" pitchFamily="18" charset="0"/>
                <a:cs typeface="Times New Roman" panose="02020603050405020304" pitchFamily="18" charset="0"/>
              </a:rPr>
              <a:t>preceding data</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 </a:t>
            </a:r>
            <a:r>
              <a:rPr lang="en-US" sz="3000" b="1" i="1" dirty="0">
                <a:latin typeface="Times New Roman" panose="02020603050405020304" pitchFamily="18" charset="0"/>
                <a:cs typeface="Times New Roman" panose="02020603050405020304" pitchFamily="18" charset="0"/>
              </a:rPr>
              <a:t>storage device </a:t>
            </a:r>
            <a:r>
              <a:rPr lang="en-US" sz="3000" dirty="0">
                <a:latin typeface="Times New Roman" panose="02020603050405020304" pitchFamily="18" charset="0"/>
                <a:cs typeface="Times New Roman" panose="02020603050405020304" pitchFamily="18" charset="0"/>
              </a:rPr>
              <a:t>that has </a:t>
            </a:r>
            <a:r>
              <a:rPr lang="en-US" sz="3000" b="1" i="1" dirty="0">
                <a:solidFill>
                  <a:srgbClr val="D60093"/>
                </a:solidFill>
                <a:latin typeface="Times New Roman" panose="02020603050405020304" pitchFamily="18" charset="0"/>
                <a:cs typeface="Times New Roman" panose="02020603050405020304" pitchFamily="18" charset="0"/>
              </a:rPr>
              <a:t>fast access type (direct access type) is preferred</a:t>
            </a:r>
            <a:r>
              <a:rPr lang="en-US" sz="30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3000" b="1" i="1" dirty="0">
                <a:solidFill>
                  <a:srgbClr val="6600CC"/>
                </a:solidFill>
                <a:latin typeface="Times New Roman" panose="02020603050405020304" pitchFamily="18" charset="0"/>
                <a:cs typeface="Times New Roman" panose="02020603050405020304" pitchFamily="18" charset="0"/>
              </a:rPr>
              <a:t>B. Storage Capacity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refers to the </a:t>
            </a:r>
            <a:r>
              <a:rPr lang="en-US" sz="3000" b="1" i="1" dirty="0">
                <a:solidFill>
                  <a:srgbClr val="660033"/>
                </a:solidFill>
                <a:latin typeface="Times New Roman" panose="02020603050405020304" pitchFamily="18" charset="0"/>
                <a:cs typeface="Times New Roman" panose="02020603050405020304" pitchFamily="18" charset="0"/>
              </a:rPr>
              <a:t>capacity of the devices to store data</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is measured in </a:t>
            </a:r>
            <a:r>
              <a:rPr lang="en-US" sz="3000" b="1" i="1" dirty="0">
                <a:latin typeface="Times New Roman" panose="02020603050405020304" pitchFamily="18" charset="0"/>
                <a:cs typeface="Times New Roman" panose="02020603050405020304" pitchFamily="18" charset="0"/>
              </a:rPr>
              <a:t>bytes</a:t>
            </a:r>
            <a:r>
              <a:rPr lang="en-US" sz="3000" dirty="0">
                <a:latin typeface="Times New Roman" panose="02020603050405020304" pitchFamily="18" charset="0"/>
                <a:cs typeface="Times New Roman" panose="02020603050405020304" pitchFamily="18" charset="0"/>
              </a:rPr>
              <a:t> usually with prefixes </a:t>
            </a:r>
            <a:r>
              <a:rPr lang="en-US" sz="3000" b="1" i="1" dirty="0">
                <a:solidFill>
                  <a:srgbClr val="660066"/>
                </a:solidFill>
                <a:latin typeface="Times New Roman" panose="02020603050405020304" pitchFamily="18" charset="0"/>
                <a:cs typeface="Times New Roman" panose="02020603050405020304" pitchFamily="18" charset="0"/>
              </a:rPr>
              <a:t>Kilo byte, Mega Byte, Giga byte </a:t>
            </a:r>
            <a:r>
              <a:rPr lang="en-US" sz="3000" dirty="0">
                <a:latin typeface="Times New Roman" panose="02020603050405020304" pitchFamily="18" charset="0"/>
                <a:cs typeface="Times New Roman" panose="02020603050405020304" pitchFamily="18" charset="0"/>
              </a:rPr>
              <a:t>etc.</a:t>
            </a:r>
          </a:p>
          <a:p>
            <a:pPr algn="just">
              <a:lnSpc>
                <a:spcPct val="100000"/>
              </a:lnSpc>
              <a:spcBef>
                <a:spcPts val="0"/>
              </a:spcBef>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420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000" b="1" i="1" dirty="0">
                <a:solidFill>
                  <a:srgbClr val="6600CC"/>
                </a:solidFill>
                <a:latin typeface="Times New Roman" panose="02020603050405020304" pitchFamily="18" charset="0"/>
                <a:cs typeface="Times New Roman" panose="02020603050405020304" pitchFamily="18" charset="0"/>
              </a:rPr>
              <a:t>C. Removabl</a:t>
            </a:r>
            <a:r>
              <a:rPr lang="en-US" sz="3000" i="1" dirty="0">
                <a:solidFill>
                  <a:srgbClr val="6600CC"/>
                </a:solidFill>
                <a:latin typeface="Times New Roman" panose="02020603050405020304" pitchFamily="18" charset="0"/>
                <a:cs typeface="Times New Roman" panose="02020603050405020304" pitchFamily="18" charset="0"/>
              </a:rPr>
              <a:t>e:</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This one is about whether they are </a:t>
            </a:r>
            <a:r>
              <a:rPr lang="en-US" sz="3000" b="1" i="1" dirty="0">
                <a:solidFill>
                  <a:srgbClr val="660066"/>
                </a:solidFill>
                <a:latin typeface="Times New Roman" panose="02020603050405020304" pitchFamily="18" charset="0"/>
                <a:cs typeface="Times New Roman" panose="02020603050405020304" pitchFamily="18" charset="0"/>
              </a:rPr>
              <a:t>removable (meaning can be carried </a:t>
            </a:r>
            <a:r>
              <a:rPr lang="en-US" sz="3000" dirty="0">
                <a:latin typeface="Times New Roman" panose="02020603050405020304" pitchFamily="18" charset="0"/>
                <a:cs typeface="Times New Roman" panose="02020603050405020304" pitchFamily="18" charset="0"/>
              </a:rPr>
              <a:t>and moved easily) or </a:t>
            </a:r>
            <a:r>
              <a:rPr lang="en-US" sz="3000" b="1" i="1" dirty="0">
                <a:latin typeface="Times New Roman" panose="02020603050405020304" pitchFamily="18" charset="0"/>
                <a:cs typeface="Times New Roman" panose="02020603050405020304" pitchFamily="18" charset="0"/>
              </a:rPr>
              <a:t>not</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There are some </a:t>
            </a:r>
            <a:r>
              <a:rPr lang="en-US" sz="3000" b="1" i="1" dirty="0">
                <a:latin typeface="Times New Roman" panose="02020603050405020304" pitchFamily="18" charset="0"/>
                <a:cs typeface="Times New Roman" panose="02020603050405020304" pitchFamily="18" charset="0"/>
              </a:rPr>
              <a:t>secondary storage devices that are needed very much </a:t>
            </a:r>
            <a:r>
              <a:rPr lang="en-US" sz="3000" dirty="0">
                <a:latin typeface="Times New Roman" panose="02020603050405020304" pitchFamily="18" charset="0"/>
                <a:cs typeface="Times New Roman" panose="02020603050405020304" pitchFamily="18" charset="0"/>
              </a:rPr>
              <a:t>because of this property even if they can store fewer amounts of data and they are slow. </a:t>
            </a:r>
          </a:p>
          <a:p>
            <a:pPr algn="just">
              <a:lnSpc>
                <a:spcPct val="100000"/>
              </a:lnSpc>
              <a:spcBef>
                <a:spcPts val="0"/>
              </a:spcBef>
              <a:buFont typeface="Wingdings" panose="05000000000000000000" pitchFamily="2" charset="2"/>
              <a:buChar char="Ø"/>
            </a:pPr>
            <a:r>
              <a:rPr lang="en-US" sz="3000" b="1" u="sng" dirty="0">
                <a:latin typeface="Times New Roman" panose="02020603050405020304" pitchFamily="18" charset="0"/>
                <a:cs typeface="Times New Roman" panose="02020603050405020304" pitchFamily="18" charset="0"/>
              </a:rPr>
              <a:t>Notice: </a:t>
            </a:r>
          </a:p>
          <a:p>
            <a:pPr algn="just">
              <a:lnSpc>
                <a:spcPct val="100000"/>
              </a:lnSpc>
              <a:spcBef>
                <a:spcPts val="0"/>
              </a:spcBef>
              <a:buFont typeface="Wingdings" panose="05000000000000000000" pitchFamily="2" charset="2"/>
              <a:buChar char="§"/>
            </a:pPr>
            <a:r>
              <a:rPr lang="en-US" sz="3000" b="1" i="1" dirty="0">
                <a:solidFill>
                  <a:srgbClr val="0000CC"/>
                </a:solidFill>
                <a:latin typeface="Times New Roman" panose="02020603050405020304" pitchFamily="18" charset="0"/>
                <a:cs typeface="Times New Roman" panose="02020603050405020304" pitchFamily="18" charset="0"/>
              </a:rPr>
              <a:t>Secondary storage devices can be classified based on different criteria</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For example based on their </a:t>
            </a:r>
            <a:r>
              <a:rPr lang="en-US" sz="3000" b="1" i="1" dirty="0">
                <a:latin typeface="Times New Roman" panose="02020603050405020304" pitchFamily="18" charset="0"/>
                <a:cs typeface="Times New Roman" panose="02020603050405020304" pitchFamily="18" charset="0"/>
              </a:rPr>
              <a:t>portability,</a:t>
            </a:r>
            <a:r>
              <a:rPr lang="en-US" sz="3000" dirty="0">
                <a:latin typeface="Times New Roman" panose="02020603050405020304" pitchFamily="18" charset="0"/>
                <a:cs typeface="Times New Roman" panose="02020603050405020304" pitchFamily="18" charset="0"/>
              </a:rPr>
              <a:t> we can classify them as </a:t>
            </a:r>
            <a:r>
              <a:rPr lang="en-US" sz="3000" b="1" i="1" dirty="0">
                <a:latin typeface="Times New Roman" panose="02020603050405020304" pitchFamily="18" charset="0"/>
                <a:cs typeface="Times New Roman" panose="02020603050405020304" pitchFamily="18" charset="0"/>
              </a:rPr>
              <a:t>External</a:t>
            </a:r>
            <a:r>
              <a:rPr lang="en-US" sz="3000" dirty="0">
                <a:latin typeface="Times New Roman" panose="02020603050405020304" pitchFamily="18" charset="0"/>
                <a:cs typeface="Times New Roman" panose="02020603050405020304" pitchFamily="18" charset="0"/>
              </a:rPr>
              <a:t>&amp; </a:t>
            </a:r>
            <a:r>
              <a:rPr lang="en-US" sz="3000" b="1" i="1" dirty="0">
                <a:latin typeface="Times New Roman" panose="02020603050405020304" pitchFamily="18" charset="0"/>
                <a:cs typeface="Times New Roman" panose="02020603050405020304" pitchFamily="18" charset="0"/>
              </a:rPr>
              <a:t>Internal</a:t>
            </a:r>
            <a:r>
              <a:rPr lang="en-US" sz="3000" dirty="0">
                <a:latin typeface="Times New Roman" panose="02020603050405020304" pitchFamily="18" charset="0"/>
                <a:cs typeface="Times New Roman" panose="02020603050405020304" pitchFamily="18" charset="0"/>
              </a:rPr>
              <a:t> and based on the </a:t>
            </a:r>
            <a:r>
              <a:rPr lang="en-US" sz="3000" b="1" i="1" dirty="0">
                <a:latin typeface="Times New Roman" panose="02020603050405020304" pitchFamily="18" charset="0"/>
                <a:cs typeface="Times New Roman" panose="02020603050405020304" pitchFamily="18" charset="0"/>
              </a:rPr>
              <a:t>Technology they used Magnetic &amp; optical Storage devices. </a:t>
            </a:r>
          </a:p>
          <a:p>
            <a:pPr algn="just">
              <a:lnSpc>
                <a:spcPct val="100000"/>
              </a:lnSpc>
              <a:spcBef>
                <a:spcPts val="0"/>
              </a:spcBef>
              <a:buFont typeface="Wingdings" panose="05000000000000000000" pitchFamily="2" charset="2"/>
              <a:buChar char="Ø"/>
            </a:pPr>
            <a:r>
              <a:rPr lang="en-US" sz="3000" b="1" dirty="0">
                <a:latin typeface="Times New Roman" panose="02020603050405020304" pitchFamily="18" charset="0"/>
                <a:cs typeface="Times New Roman" panose="02020603050405020304" pitchFamily="18" charset="0"/>
              </a:rPr>
              <a:t>S</a:t>
            </a:r>
            <a:r>
              <a:rPr lang="en-US" sz="3000" b="1" i="1" dirty="0">
                <a:latin typeface="Times New Roman" panose="02020603050405020304" pitchFamily="18" charset="0"/>
                <a:cs typeface="Times New Roman" panose="02020603050405020304" pitchFamily="18" charset="0"/>
              </a:rPr>
              <a:t>econdary Storage Technologies-</a:t>
            </a:r>
            <a:r>
              <a:rPr lang="en-US" sz="3000" dirty="0">
                <a:latin typeface="Times New Roman" panose="02020603050405020304" pitchFamily="18" charset="0"/>
                <a:cs typeface="Times New Roman" panose="02020603050405020304" pitchFamily="18" charset="0"/>
              </a:rPr>
              <a:t>three types of storage technologies: </a:t>
            </a:r>
          </a:p>
          <a:p>
            <a:pPr lvl="0" algn="just">
              <a:lnSpc>
                <a:spcPct val="100000"/>
              </a:lnSpc>
              <a:spcBef>
                <a:spcPts val="0"/>
              </a:spcBef>
              <a:buFont typeface="Wingdings" panose="05000000000000000000" pitchFamily="2" charset="2"/>
              <a:buChar char="§"/>
            </a:pPr>
            <a:r>
              <a:rPr lang="en-US" sz="3000" b="1" i="1" dirty="0">
                <a:solidFill>
                  <a:srgbClr val="FF0000"/>
                </a:solidFill>
                <a:latin typeface="Times New Roman" panose="02020603050405020304" pitchFamily="18" charset="0"/>
                <a:cs typeface="Times New Roman" panose="02020603050405020304" pitchFamily="18" charset="0"/>
              </a:rPr>
              <a:t>Magnetic storage </a:t>
            </a:r>
          </a:p>
          <a:p>
            <a:pPr lvl="0" algn="just">
              <a:lnSpc>
                <a:spcPct val="100000"/>
              </a:lnSpc>
              <a:spcBef>
                <a:spcPts val="0"/>
              </a:spcBef>
              <a:buFont typeface="Wingdings" panose="05000000000000000000" pitchFamily="2" charset="2"/>
              <a:buChar char="§"/>
            </a:pPr>
            <a:r>
              <a:rPr lang="en-US" sz="3000" b="1" i="1" dirty="0">
                <a:solidFill>
                  <a:srgbClr val="FF0000"/>
                </a:solidFill>
                <a:latin typeface="Times New Roman" panose="02020603050405020304" pitchFamily="18" charset="0"/>
                <a:cs typeface="Times New Roman" panose="02020603050405020304" pitchFamily="18" charset="0"/>
              </a:rPr>
              <a:t>Optical storage </a:t>
            </a:r>
          </a:p>
          <a:p>
            <a:pPr algn="just">
              <a:lnSpc>
                <a:spcPct val="100000"/>
              </a:lnSpc>
              <a:spcBef>
                <a:spcPts val="0"/>
              </a:spcBef>
              <a:buFont typeface="Wingdings" panose="05000000000000000000" pitchFamily="2" charset="2"/>
              <a:buChar char="§"/>
            </a:pPr>
            <a:r>
              <a:rPr lang="en-US" sz="3000" b="1" i="1" dirty="0">
                <a:solidFill>
                  <a:srgbClr val="FF0000"/>
                </a:solidFill>
                <a:latin typeface="Times New Roman" panose="02020603050405020304" pitchFamily="18" charset="0"/>
                <a:cs typeface="Times New Roman" panose="02020603050405020304" pitchFamily="18" charset="0"/>
              </a:rPr>
              <a:t>Solid State Storage </a:t>
            </a:r>
          </a:p>
        </p:txBody>
      </p:sp>
    </p:spTree>
    <p:extLst>
      <p:ext uri="{BB962C8B-B14F-4D97-AF65-F5344CB8AC3E}">
        <p14:creationId xmlns:p14="http://schemas.microsoft.com/office/powerpoint/2010/main" val="2841881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1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1. Magnetic Storage Principles:</a:t>
            </a:r>
            <a:endParaRPr lang="en-US" i="1" dirty="0">
              <a:solidFill>
                <a:srgbClr val="FF0000"/>
              </a:solidFill>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r>
              <a:rPr lang="en-US" b="1" i="1" dirty="0">
                <a:solidFill>
                  <a:srgbClr val="6600CC"/>
                </a:solidFill>
                <a:latin typeface="Times New Roman" panose="02020603050405020304" pitchFamily="18" charset="0"/>
                <a:cs typeface="Times New Roman" panose="02020603050405020304" pitchFamily="18" charset="0"/>
              </a:rPr>
              <a:t>Electromagnetism</a:t>
            </a:r>
            <a:r>
              <a:rPr lang="en-US" dirty="0">
                <a:latin typeface="Times New Roman" panose="02020603050405020304" pitchFamily="18" charset="0"/>
                <a:cs typeface="Times New Roman" panose="02020603050405020304" pitchFamily="18" charset="0"/>
              </a:rPr>
              <a:t> is about the relationship between </a:t>
            </a:r>
            <a:r>
              <a:rPr lang="en-US" b="1" i="1" dirty="0">
                <a:latin typeface="Times New Roman" panose="02020603050405020304" pitchFamily="18" charset="0"/>
                <a:cs typeface="Times New Roman" panose="02020603050405020304" pitchFamily="18" charset="0"/>
              </a:rPr>
              <a:t>magnets</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electricity</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a:t>
            </a:r>
            <a:r>
              <a:rPr lang="en-US" b="1" i="1" dirty="0">
                <a:solidFill>
                  <a:srgbClr val="D60093"/>
                </a:solidFill>
                <a:latin typeface="Times New Roman" panose="02020603050405020304" pitchFamily="18" charset="0"/>
                <a:cs typeface="Times New Roman" panose="02020603050405020304" pitchFamily="18" charset="0"/>
              </a:rPr>
              <a:t>transistors</a:t>
            </a:r>
            <a:r>
              <a:rPr lang="en-US" dirty="0">
                <a:latin typeface="Times New Roman" panose="02020603050405020304" pitchFamily="18" charset="0"/>
                <a:cs typeface="Times New Roman" panose="02020603050405020304" pitchFamily="18" charset="0"/>
              </a:rPr>
              <a:t> become </a:t>
            </a:r>
            <a:r>
              <a:rPr lang="en-US" b="1" i="1" dirty="0">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or </a:t>
            </a:r>
            <a:r>
              <a:rPr lang="en-US" b="1" i="1" dirty="0">
                <a:latin typeface="Times New Roman" panose="02020603050405020304" pitchFamily="18" charset="0"/>
                <a:cs typeface="Times New Roman" panose="02020603050405020304" pitchFamily="18" charset="0"/>
              </a:rPr>
              <a:t>off</a:t>
            </a:r>
            <a:r>
              <a:rPr lang="en-US" dirty="0">
                <a:latin typeface="Times New Roman" panose="02020603050405020304" pitchFamily="18" charset="0"/>
                <a:cs typeface="Times New Roman" panose="02020603050405020304" pitchFamily="18" charset="0"/>
              </a:rPr>
              <a:t> to represent </a:t>
            </a:r>
            <a:r>
              <a:rPr lang="en-US" b="1" i="1" dirty="0">
                <a:solidFill>
                  <a:srgbClr val="660066"/>
                </a:solidFill>
                <a:latin typeface="Times New Roman" panose="02020603050405020304" pitchFamily="18" charset="0"/>
                <a:cs typeface="Times New Roman" panose="02020603050405020304" pitchFamily="18" charset="0"/>
              </a:rPr>
              <a:t>1 and 0 (bits) in memory</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bits</a:t>
            </a:r>
            <a:r>
              <a:rPr lang="en-US" dirty="0">
                <a:latin typeface="Times New Roman" panose="02020603050405020304" pitchFamily="18" charset="0"/>
                <a:cs typeface="Times New Roman" panose="02020603050405020304" pitchFamily="18" charset="0"/>
              </a:rPr>
              <a:t> are represented on </a:t>
            </a:r>
            <a:r>
              <a:rPr lang="en-US" b="1" i="1" dirty="0">
                <a:solidFill>
                  <a:srgbClr val="0000CC"/>
                </a:solidFill>
                <a:latin typeface="Times New Roman" panose="02020603050405020304" pitchFamily="18" charset="0"/>
                <a:cs typeface="Times New Roman" panose="02020603050405020304" pitchFamily="18" charset="0"/>
              </a:rPr>
              <a:t>magnetic storage devices </a:t>
            </a:r>
            <a:r>
              <a:rPr lang="en-US" dirty="0">
                <a:latin typeface="Times New Roman" panose="02020603050405020304" pitchFamily="18" charset="0"/>
                <a:cs typeface="Times New Roman" panose="02020603050405020304" pitchFamily="18" charset="0"/>
              </a:rPr>
              <a:t>by </a:t>
            </a:r>
            <a:r>
              <a:rPr lang="en-US" b="1" i="1" dirty="0">
                <a:solidFill>
                  <a:srgbClr val="FF0000"/>
                </a:solidFill>
                <a:latin typeface="Times New Roman" panose="02020603050405020304" pitchFamily="18" charset="0"/>
                <a:cs typeface="Times New Roman" panose="02020603050405020304" pitchFamily="18" charset="0"/>
              </a:rPr>
              <a:t>magnetizing very tiny iron particles </a:t>
            </a:r>
            <a:r>
              <a:rPr lang="en-US" dirty="0">
                <a:latin typeface="Times New Roman" panose="02020603050405020304" pitchFamily="18" charset="0"/>
                <a:cs typeface="Times New Roman" panose="02020603050405020304" pitchFamily="18" charset="0"/>
              </a:rPr>
              <a:t>found on the </a:t>
            </a:r>
            <a:r>
              <a:rPr lang="en-US" b="1" i="1" dirty="0">
                <a:latin typeface="Times New Roman" panose="02020603050405020304" pitchFamily="18" charset="0"/>
                <a:cs typeface="Times New Roman" panose="02020603050405020304" pitchFamily="18" charset="0"/>
              </a:rPr>
              <a:t>media</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6600CC"/>
                </a:solidFill>
                <a:latin typeface="Times New Roman" panose="02020603050405020304" pitchFamily="18" charset="0"/>
                <a:cs typeface="Times New Roman" panose="02020603050405020304" pitchFamily="18" charset="0"/>
              </a:rPr>
              <a:t>data storage media of magnetic devices</a:t>
            </a:r>
            <a:r>
              <a:rPr lang="en-US" dirty="0">
                <a:latin typeface="Times New Roman" panose="02020603050405020304" pitchFamily="18" charset="0"/>
                <a:cs typeface="Times New Roman" panose="02020603050405020304" pitchFamily="18" charset="0"/>
              </a:rPr>
              <a:t> is coated with </a:t>
            </a:r>
            <a:r>
              <a:rPr lang="en-US" b="1" i="1" dirty="0">
                <a:solidFill>
                  <a:srgbClr val="660033"/>
                </a:solidFill>
                <a:latin typeface="Times New Roman" panose="02020603050405020304" pitchFamily="18" charset="0"/>
                <a:cs typeface="Times New Roman" panose="02020603050405020304" pitchFamily="18" charset="0"/>
              </a:rPr>
              <a:t>magnetically sensitive material like Iron oxide</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And these </a:t>
            </a:r>
            <a:r>
              <a:rPr lang="en-US" b="1" i="1" dirty="0">
                <a:latin typeface="Times New Roman" panose="02020603050405020304" pitchFamily="18" charset="0"/>
                <a:cs typeface="Times New Roman" panose="02020603050405020304" pitchFamily="18" charset="0"/>
              </a:rPr>
              <a:t>small tiny iron particles will be magnetized </a:t>
            </a:r>
            <a:r>
              <a:rPr lang="en-US" dirty="0">
                <a:latin typeface="Times New Roman" panose="02020603050405020304" pitchFamily="18" charset="0"/>
                <a:cs typeface="Times New Roman" panose="02020603050405020304" pitchFamily="18" charset="0"/>
              </a:rPr>
              <a:t>by the </a:t>
            </a:r>
            <a:r>
              <a:rPr lang="en-US" b="1" i="1" dirty="0">
                <a:latin typeface="Times New Roman" panose="02020603050405020304" pitchFamily="18" charset="0"/>
                <a:cs typeface="Times New Roman" panose="02020603050405020304" pitchFamily="18" charset="0"/>
              </a:rPr>
              <a:t>current passing </a:t>
            </a:r>
            <a:r>
              <a:rPr lang="en-US" dirty="0">
                <a:latin typeface="Times New Roman" panose="02020603050405020304" pitchFamily="18" charset="0"/>
                <a:cs typeface="Times New Roman" panose="02020603050405020304" pitchFamily="18" charset="0"/>
              </a:rPr>
              <a:t>through the </a:t>
            </a:r>
            <a:r>
              <a:rPr lang="en-US" b="1" i="1" dirty="0">
                <a:solidFill>
                  <a:srgbClr val="660066"/>
                </a:solidFill>
                <a:latin typeface="Times New Roman" panose="02020603050405020304" pitchFamily="18" charset="0"/>
                <a:cs typeface="Times New Roman" panose="02020603050405020304" pitchFamily="18" charset="0"/>
              </a:rPr>
              <a:t>read-write head</a:t>
            </a:r>
            <a:r>
              <a:rPr lang="en-US" dirty="0">
                <a:latin typeface="Times New Roman" panose="02020603050405020304" pitchFamily="18" charset="0"/>
                <a:cs typeface="Times New Roman" panose="02020603050405020304" pitchFamily="18" charset="0"/>
              </a:rPr>
              <a:t> and </a:t>
            </a:r>
            <a:r>
              <a:rPr lang="en-US" b="1" i="1" dirty="0">
                <a:solidFill>
                  <a:srgbClr val="660066"/>
                </a:solidFill>
                <a:latin typeface="Times New Roman" panose="02020603050405020304" pitchFamily="18" charset="0"/>
                <a:cs typeface="Times New Roman" panose="02020603050405020304" pitchFamily="18" charset="0"/>
              </a:rPr>
              <a:t>aligned</a:t>
            </a:r>
            <a:r>
              <a:rPr lang="en-US" dirty="0">
                <a:latin typeface="Times New Roman" panose="02020603050405020304" pitchFamily="18" charset="0"/>
                <a:cs typeface="Times New Roman" panose="02020603050405020304" pitchFamily="18" charset="0"/>
              </a:rPr>
              <a:t> in some fashion.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can wait </a:t>
            </a:r>
            <a:r>
              <a:rPr lang="en-US" b="1" i="1" dirty="0">
                <a:latin typeface="Times New Roman" panose="02020603050405020304" pitchFamily="18" charset="0"/>
                <a:cs typeface="Times New Roman" panose="02020603050405020304" pitchFamily="18" charset="0"/>
              </a:rPr>
              <a:t>magnetized</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aligned</a:t>
            </a:r>
            <a:r>
              <a:rPr lang="en-US" dirty="0">
                <a:latin typeface="Times New Roman" panose="02020603050405020304" pitchFamily="18" charset="0"/>
                <a:cs typeface="Times New Roman" panose="02020603050405020304" pitchFamily="18" charset="0"/>
              </a:rPr>
              <a:t> whenever there is </a:t>
            </a:r>
            <a:r>
              <a:rPr lang="en-US" b="1" i="1" dirty="0">
                <a:solidFill>
                  <a:srgbClr val="0000CC"/>
                </a:solidFill>
                <a:latin typeface="Times New Roman" panose="02020603050405020304" pitchFamily="18" charset="0"/>
                <a:cs typeface="Times New Roman" panose="02020603050405020304" pitchFamily="18" charset="0"/>
              </a:rPr>
              <a:t>no electric power </a:t>
            </a:r>
            <a:r>
              <a:rPr lang="en-US" dirty="0">
                <a:latin typeface="Times New Roman" panose="02020603050405020304" pitchFamily="18" charset="0"/>
                <a:cs typeface="Times New Roman" panose="02020603050405020304" pitchFamily="18" charset="0"/>
              </a:rPr>
              <a:t>and that is why they are </a:t>
            </a:r>
            <a:r>
              <a:rPr lang="en-US" b="1" i="1" dirty="0">
                <a:solidFill>
                  <a:srgbClr val="FF0000"/>
                </a:solidFill>
                <a:latin typeface="Times New Roman" panose="02020603050405020304" pitchFamily="18" charset="0"/>
                <a:cs typeface="Times New Roman" panose="02020603050405020304" pitchFamily="18" charset="0"/>
              </a:rPr>
              <a:t>permanent storage devices</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are </a:t>
            </a:r>
            <a:r>
              <a:rPr lang="en-US" b="1" i="1" dirty="0">
                <a:latin typeface="Times New Roman" panose="02020603050405020304" pitchFamily="18" charset="0"/>
                <a:cs typeface="Times New Roman" panose="02020603050405020304" pitchFamily="18" charset="0"/>
              </a:rPr>
              <a:t>lots of devices </a:t>
            </a:r>
            <a:r>
              <a:rPr lang="en-US" dirty="0">
                <a:latin typeface="Times New Roman" panose="02020603050405020304" pitchFamily="18" charset="0"/>
                <a:cs typeface="Times New Roman" panose="02020603050405020304" pitchFamily="18" charset="0"/>
              </a:rPr>
              <a:t>that use basically this </a:t>
            </a:r>
            <a:r>
              <a:rPr lang="en-US" b="1" i="1" dirty="0">
                <a:latin typeface="Times New Roman" panose="02020603050405020304" pitchFamily="18" charset="0"/>
                <a:cs typeface="Times New Roman" panose="02020603050405020304" pitchFamily="18" charset="0"/>
              </a:rPr>
              <a:t>principle</a:t>
            </a:r>
            <a:r>
              <a:rPr lang="en-US" dirty="0">
                <a:latin typeface="Times New Roman" panose="02020603050405020304" pitchFamily="18" charset="0"/>
                <a:cs typeface="Times New Roman" panose="02020603050405020304" pitchFamily="18" charset="0"/>
              </a:rPr>
              <a:t> to </a:t>
            </a:r>
            <a:r>
              <a:rPr lang="en-US" b="1" i="1" dirty="0">
                <a:latin typeface="Times New Roman" panose="02020603050405020304" pitchFamily="18" charset="0"/>
                <a:cs typeface="Times New Roman" panose="02020603050405020304" pitchFamily="18" charset="0"/>
              </a:rPr>
              <a:t>store data </a:t>
            </a:r>
            <a:r>
              <a:rPr lang="en-US" dirty="0">
                <a:latin typeface="Times New Roman" panose="02020603050405020304" pitchFamily="18" charset="0"/>
                <a:cs typeface="Times New Roman" panose="02020603050405020304" pitchFamily="18" charset="0"/>
              </a:rPr>
              <a:t>even if they are totally different in different aspects to each other. Some of them are </a:t>
            </a:r>
            <a:r>
              <a:rPr lang="en-US" b="1" i="1" dirty="0">
                <a:solidFill>
                  <a:srgbClr val="FF0000"/>
                </a:solidFill>
                <a:latin typeface="Times New Roman" panose="02020603050405020304" pitchFamily="18" charset="0"/>
                <a:cs typeface="Times New Roman" panose="02020603050405020304" pitchFamily="18" charset="0"/>
              </a:rPr>
              <a:t>Magnetic</a:t>
            </a:r>
            <a:r>
              <a:rPr lang="en-US" dirty="0">
                <a:latin typeface="Times New Roman" panose="02020603050405020304" pitchFamily="18" charset="0"/>
                <a:cs typeface="Times New Roman" panose="02020603050405020304" pitchFamily="18" charset="0"/>
              </a:rPr>
              <a:t> </a:t>
            </a:r>
            <a:r>
              <a:rPr lang="en-US" b="1" i="1" dirty="0">
                <a:solidFill>
                  <a:srgbClr val="FF0000"/>
                </a:solidFill>
                <a:latin typeface="Times New Roman" panose="02020603050405020304" pitchFamily="18" charset="0"/>
                <a:cs typeface="Times New Roman" panose="02020603050405020304" pitchFamily="18" charset="0"/>
              </a:rPr>
              <a:t>Tapes</a:t>
            </a:r>
            <a:r>
              <a:rPr lang="en-US" dirty="0">
                <a:latin typeface="Times New Roman" panose="02020603050405020304" pitchFamily="18" charset="0"/>
                <a:cs typeface="Times New Roman" panose="02020603050405020304" pitchFamily="18" charset="0"/>
              </a:rPr>
              <a:t> and </a:t>
            </a:r>
            <a:r>
              <a:rPr lang="en-US" b="1" i="1" dirty="0">
                <a:solidFill>
                  <a:srgbClr val="FF0000"/>
                </a:solidFill>
                <a:latin typeface="Times New Roman" panose="02020603050405020304" pitchFamily="18" charset="0"/>
                <a:cs typeface="Times New Roman" panose="02020603050405020304" pitchFamily="18" charset="0"/>
              </a:rPr>
              <a:t>Magnetic Disks</a:t>
            </a:r>
            <a:r>
              <a:rPr lang="en-US" dirty="0">
                <a:latin typeface="Times New Roman" panose="02020603050405020304" pitchFamily="18" charset="0"/>
                <a:cs typeface="Times New Roman" panose="02020603050405020304" pitchFamily="18" charset="0"/>
              </a:rPr>
              <a:t>.</a:t>
            </a:r>
          </a:p>
          <a:p>
            <a:pPr algn="just">
              <a:lnSpc>
                <a:spcPct val="110000"/>
              </a:lnSpc>
              <a:spcBef>
                <a:spcPts val="0"/>
              </a:spcBef>
            </a:pPr>
            <a:endParaRPr lang="en-US" dirty="0">
              <a:latin typeface="Times New Roman" panose="02020603050405020304" pitchFamily="18" charset="0"/>
              <a:cs typeface="Times New Roman" panose="02020603050405020304" pitchFamily="18" charset="0"/>
            </a:endParaRPr>
          </a:p>
          <a:p>
            <a:pPr marL="0" indent="0" algn="just">
              <a:lnSpc>
                <a:spcPct val="110000"/>
              </a:lnSpc>
              <a:spcBef>
                <a:spcPts val="0"/>
              </a:spcBef>
              <a:buNone/>
            </a:pPr>
            <a:endParaRPr lang="en-US" dirty="0">
              <a:latin typeface="Times New Roman" panose="02020603050405020304" pitchFamily="18" charset="0"/>
              <a:cs typeface="Times New Roman" panose="02020603050405020304" pitchFamily="18" charset="0"/>
            </a:endParaRPr>
          </a:p>
          <a:p>
            <a:pPr>
              <a:lnSpc>
                <a:spcPct val="110000"/>
              </a:lnSpc>
            </a:pPr>
            <a:endParaRPr lang="en-US" dirty="0"/>
          </a:p>
        </p:txBody>
      </p:sp>
    </p:spTree>
    <p:extLst>
      <p:ext uri="{BB962C8B-B14F-4D97-AF65-F5344CB8AC3E}">
        <p14:creationId xmlns:p14="http://schemas.microsoft.com/office/powerpoint/2010/main" val="3119699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lvl="0" indent="0" algn="just">
              <a:lnSpc>
                <a:spcPct val="100000"/>
              </a:lnSpc>
              <a:spcBef>
                <a:spcPts val="0"/>
              </a:spcBef>
              <a:buNone/>
            </a:pPr>
            <a:r>
              <a:rPr lang="en-US" sz="3000" b="1" i="1" dirty="0">
                <a:solidFill>
                  <a:srgbClr val="0000CC"/>
                </a:solidFill>
                <a:latin typeface="Times New Roman" panose="02020603050405020304" pitchFamily="18" charset="0"/>
                <a:cs typeface="Times New Roman" panose="02020603050405020304" pitchFamily="18" charset="0"/>
              </a:rPr>
              <a:t>1. 1 Magnetic Tapes</a:t>
            </a:r>
            <a:endParaRPr lang="en-US" sz="3000" dirty="0">
              <a:solidFill>
                <a:srgbClr val="0000CC"/>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Magnetic tapes are magnetic storage devices which are the cheaper ones and are slower than the other </a:t>
            </a:r>
            <a:r>
              <a:rPr lang="en-US" sz="3000" b="1" i="1" dirty="0">
                <a:latin typeface="Times New Roman" panose="02020603050405020304" pitchFamily="18" charset="0"/>
                <a:cs typeface="Times New Roman" panose="02020603050405020304" pitchFamily="18" charset="0"/>
              </a:rPr>
              <a:t>magnetic storage devices.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They are </a:t>
            </a:r>
            <a:r>
              <a:rPr lang="en-US" sz="3000" b="1" i="1" dirty="0">
                <a:solidFill>
                  <a:srgbClr val="FF0000"/>
                </a:solidFill>
                <a:latin typeface="Times New Roman" panose="02020603050405020304" pitchFamily="18" charset="0"/>
                <a:cs typeface="Times New Roman" panose="02020603050405020304" pitchFamily="18" charset="0"/>
              </a:rPr>
              <a:t>slow</a:t>
            </a:r>
            <a:r>
              <a:rPr lang="en-US" sz="3000" dirty="0">
                <a:latin typeface="Times New Roman" panose="02020603050405020304" pitchFamily="18" charset="0"/>
                <a:cs typeface="Times New Roman" panose="02020603050405020304" pitchFamily="18" charset="0"/>
              </a:rPr>
              <a:t> because their </a:t>
            </a:r>
            <a:r>
              <a:rPr lang="en-US" sz="3000" b="1" i="1" dirty="0">
                <a:solidFill>
                  <a:srgbClr val="6600CC"/>
                </a:solidFill>
                <a:latin typeface="Times New Roman" panose="02020603050405020304" pitchFamily="18" charset="0"/>
                <a:cs typeface="Times New Roman" panose="02020603050405020304" pitchFamily="18" charset="0"/>
              </a:rPr>
              <a:t>data is accessed sequentially</a:t>
            </a:r>
            <a:r>
              <a:rPr lang="en-US" sz="3000" dirty="0">
                <a:latin typeface="Times New Roman" panose="02020603050405020304" pitchFamily="18" charset="0"/>
                <a:cs typeface="Times New Roman" panose="02020603050405020304" pitchFamily="18" charset="0"/>
              </a:rPr>
              <a:t> and at the same time they are </a:t>
            </a:r>
            <a:r>
              <a:rPr lang="en-US" sz="3000" b="1" i="1" dirty="0">
                <a:solidFill>
                  <a:srgbClr val="D60093"/>
                </a:solidFill>
                <a:latin typeface="Times New Roman" panose="02020603050405020304" pitchFamily="18" charset="0"/>
                <a:cs typeface="Times New Roman" panose="02020603050405020304" pitchFamily="18" charset="0"/>
              </a:rPr>
              <a:t>very cheap</a:t>
            </a:r>
            <a:r>
              <a:rPr lang="en-US" sz="3000" dirty="0">
                <a:latin typeface="Times New Roman" panose="02020603050405020304" pitchFamily="18" charset="0"/>
                <a:cs typeface="Times New Roman" panose="02020603050405020304" pitchFamily="18" charset="0"/>
              </a:rPr>
              <a:t>, with a </a:t>
            </a:r>
            <a:r>
              <a:rPr lang="en-US" sz="3000" b="1" i="1" dirty="0">
                <a:solidFill>
                  <a:srgbClr val="FF0000"/>
                </a:solidFill>
                <a:latin typeface="Times New Roman" panose="02020603050405020304" pitchFamily="18" charset="0"/>
                <a:cs typeface="Times New Roman" panose="02020603050405020304" pitchFamily="18" charset="0"/>
              </a:rPr>
              <a:t>low cost, you can have high storage capacity.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Thus, </a:t>
            </a:r>
            <a:r>
              <a:rPr lang="en-US" sz="3000" b="1" i="1" dirty="0">
                <a:latin typeface="Times New Roman" panose="02020603050405020304" pitchFamily="18" charset="0"/>
                <a:cs typeface="Times New Roman" panose="02020603050405020304" pitchFamily="18" charset="0"/>
              </a:rPr>
              <a:t>magnetic tapes </a:t>
            </a:r>
            <a:r>
              <a:rPr lang="en-US" sz="3000" dirty="0">
                <a:latin typeface="Times New Roman" panose="02020603050405020304" pitchFamily="18" charset="0"/>
                <a:cs typeface="Times New Roman" panose="02020603050405020304" pitchFamily="18" charset="0"/>
              </a:rPr>
              <a:t>are </a:t>
            </a:r>
            <a:r>
              <a:rPr lang="en-US" sz="3000" b="1" i="1" dirty="0">
                <a:solidFill>
                  <a:srgbClr val="660066"/>
                </a:solidFill>
                <a:latin typeface="Times New Roman" panose="02020603050405020304" pitchFamily="18" charset="0"/>
                <a:cs typeface="Times New Roman" panose="02020603050405020304" pitchFamily="18" charset="0"/>
              </a:rPr>
              <a:t>not common to end-users</a:t>
            </a:r>
            <a:r>
              <a:rPr lang="en-US" sz="3000" dirty="0">
                <a:latin typeface="Times New Roman" panose="02020603050405020304" pitchFamily="18" charset="0"/>
                <a:cs typeface="Times New Roman" panose="02020603050405020304" pitchFamily="18" charset="0"/>
              </a:rPr>
              <a:t>. But they have advantages: </a:t>
            </a:r>
          </a:p>
          <a:p>
            <a:pPr marL="0" indent="0" algn="just">
              <a:lnSpc>
                <a:spcPct val="100000"/>
              </a:lnSpc>
              <a:spcBef>
                <a:spcPts val="0"/>
              </a:spcBef>
              <a:buNone/>
            </a:pP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They are used to </a:t>
            </a:r>
            <a:r>
              <a:rPr lang="en-US" sz="3000" b="1" i="1" dirty="0">
                <a:solidFill>
                  <a:srgbClr val="0000CC"/>
                </a:solidFill>
                <a:latin typeface="Times New Roman" panose="02020603050405020304" pitchFamily="18" charset="0"/>
                <a:cs typeface="Times New Roman" panose="02020603050405020304" pitchFamily="18" charset="0"/>
              </a:rPr>
              <a:t>store data, which is not needed frequently</a:t>
            </a:r>
            <a:r>
              <a:rPr lang="en-US" sz="30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3000" dirty="0">
                <a:latin typeface="Times New Roman" panose="02020603050405020304" pitchFamily="18" charset="0"/>
                <a:cs typeface="Times New Roman" panose="02020603050405020304" pitchFamily="18" charset="0"/>
              </a:rPr>
              <a:t>ii. They could be </a:t>
            </a:r>
            <a:r>
              <a:rPr lang="en-US" sz="3000" b="1" i="1" dirty="0">
                <a:latin typeface="Times New Roman" panose="02020603050405020304" pitchFamily="18" charset="0"/>
                <a:cs typeface="Times New Roman" panose="02020603050405020304" pitchFamily="18" charset="0"/>
              </a:rPr>
              <a:t>used as a back up storage devices</a:t>
            </a:r>
            <a:r>
              <a:rPr lang="en-US" sz="3000" dirty="0">
                <a:latin typeface="Times New Roman" panose="02020603050405020304" pitchFamily="18" charset="0"/>
                <a:cs typeface="Times New Roman" panose="02020603050405020304" pitchFamily="18" charset="0"/>
              </a:rPr>
              <a:t>. </a:t>
            </a:r>
          </a:p>
          <a:p>
            <a:pPr marL="0" lvl="0" indent="0" algn="just">
              <a:lnSpc>
                <a:spcPct val="100000"/>
              </a:lnSpc>
              <a:spcBef>
                <a:spcPts val="0"/>
              </a:spcBef>
              <a:buNone/>
            </a:pPr>
            <a:r>
              <a:rPr lang="en-US" sz="3000" b="1" i="1" dirty="0">
                <a:solidFill>
                  <a:srgbClr val="0000CC"/>
                </a:solidFill>
                <a:latin typeface="Times New Roman" panose="02020603050405020304" pitchFamily="18" charset="0"/>
                <a:cs typeface="Times New Roman" panose="02020603050405020304" pitchFamily="18" charset="0"/>
              </a:rPr>
              <a:t>1.2 Magnetic Disks</a:t>
            </a:r>
            <a:endParaRPr lang="en-US" sz="3000" dirty="0">
              <a:solidFill>
                <a:srgbClr val="0000CC"/>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Magnetic disks can be </a:t>
            </a:r>
            <a:r>
              <a:rPr lang="en-US" sz="3000" b="1" i="1" dirty="0">
                <a:solidFill>
                  <a:srgbClr val="D60093"/>
                </a:solidFill>
                <a:latin typeface="Times New Roman" panose="02020603050405020304" pitchFamily="18" charset="0"/>
                <a:cs typeface="Times New Roman" panose="02020603050405020304" pitchFamily="18" charset="0"/>
              </a:rPr>
              <a:t>accessed randomly and are faster than magnetic tapes.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Hard disk is a set of </a:t>
            </a:r>
            <a:r>
              <a:rPr lang="en-US" sz="3000" b="1" i="1" dirty="0">
                <a:latin typeface="Times New Roman" panose="02020603050405020304" pitchFamily="18" charset="0"/>
                <a:cs typeface="Times New Roman" panose="02020603050405020304" pitchFamily="18" charset="0"/>
              </a:rPr>
              <a:t>magnetic disks </a:t>
            </a:r>
            <a:r>
              <a:rPr lang="en-US" sz="3000" dirty="0">
                <a:latin typeface="Times New Roman" panose="02020603050405020304" pitchFamily="18" charset="0"/>
                <a:cs typeface="Times New Roman" panose="02020603050405020304" pitchFamily="18" charset="0"/>
              </a:rPr>
              <a:t>which are </a:t>
            </a:r>
            <a:r>
              <a:rPr lang="en-US" sz="3000" b="1" i="1" dirty="0">
                <a:latin typeface="Times New Roman" panose="02020603050405020304" pitchFamily="18" charset="0"/>
                <a:cs typeface="Times New Roman" panose="02020603050405020304" pitchFamily="18" charset="0"/>
              </a:rPr>
              <a:t>mounted together and covered by a rigid '. </a:t>
            </a:r>
          </a:p>
        </p:txBody>
      </p:sp>
    </p:spTree>
    <p:extLst>
      <p:ext uri="{BB962C8B-B14F-4D97-AF65-F5344CB8AC3E}">
        <p14:creationId xmlns:p14="http://schemas.microsoft.com/office/powerpoint/2010/main" val="312343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Shift</a:t>
            </a:r>
            <a:r>
              <a:rPr lang="en-US" dirty="0">
                <a:latin typeface="Times New Roman" panose="02020603050405020304" pitchFamily="18" charset="0"/>
                <a:cs typeface="Times New Roman" panose="02020603050405020304" pitchFamily="18" charset="0"/>
              </a:rPr>
              <a:t> keys are used to type capital characters when you are working with small letters and </a:t>
            </a:r>
            <a:r>
              <a:rPr lang="en-US" b="1" i="1" dirty="0">
                <a:latin typeface="Times New Roman" panose="02020603050405020304" pitchFamily="18" charset="0"/>
                <a:cs typeface="Times New Roman" panose="02020603050405020304" pitchFamily="18" charset="0"/>
              </a:rPr>
              <a:t>special characters labeled </a:t>
            </a:r>
            <a:r>
              <a:rPr lang="en-US" dirty="0">
                <a:latin typeface="Times New Roman" panose="02020603050405020304" pitchFamily="18" charset="0"/>
                <a:cs typeface="Times New Roman" panose="02020603050405020304" pitchFamily="18" charset="0"/>
              </a:rPr>
              <a:t>on the keys such as ?, !, @, &amp;, #, $, *, etc.</a:t>
            </a:r>
          </a:p>
          <a:p>
            <a:pPr>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6600CC"/>
                </a:solidFill>
                <a:latin typeface="Times New Roman" panose="02020603050405020304" pitchFamily="18" charset="0"/>
                <a:cs typeface="Times New Roman" panose="02020603050405020304" pitchFamily="18" charset="0"/>
              </a:rPr>
              <a:t>Print Screen key </a:t>
            </a:r>
            <a:r>
              <a:rPr lang="en-US" dirty="0">
                <a:latin typeface="Times New Roman" panose="02020603050405020304" pitchFamily="18" charset="0"/>
                <a:cs typeface="Times New Roman" panose="02020603050405020304" pitchFamily="18" charset="0"/>
              </a:rPr>
              <a:t>is used to print a paper copy of whatever is on the screen when the key is pressed (if a printer is attached).</a:t>
            </a:r>
          </a:p>
          <a:p>
            <a:pPr>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Pause key </a:t>
            </a:r>
            <a:r>
              <a:rPr lang="en-US" dirty="0">
                <a:latin typeface="Times New Roman" panose="02020603050405020304" pitchFamily="18" charset="0"/>
                <a:cs typeface="Times New Roman" panose="02020603050405020304" pitchFamily="18" charset="0"/>
              </a:rPr>
              <a:t>temporarily </a:t>
            </a:r>
            <a:r>
              <a:rPr lang="en-US" b="1" i="1" dirty="0">
                <a:solidFill>
                  <a:srgbClr val="FF0000"/>
                </a:solidFill>
                <a:latin typeface="Times New Roman" panose="02020603050405020304" pitchFamily="18" charset="0"/>
                <a:cs typeface="Times New Roman" panose="02020603050405020304" pitchFamily="18" charset="0"/>
              </a:rPr>
              <a:t>suspends an activity</a:t>
            </a:r>
            <a:r>
              <a:rPr lang="en-US" dirty="0">
                <a:latin typeface="Times New Roman" panose="02020603050405020304" pitchFamily="18" charset="0"/>
                <a:cs typeface="Times New Roman" panose="02020603050405020304" pitchFamily="18" charset="0"/>
              </a:rPr>
              <a:t>, pressing the pause key once stops the activity, pressing any typing key (except shift, caps lock) resumes the activity.</a:t>
            </a:r>
          </a:p>
          <a:p>
            <a:pPr marL="0" indent="0">
              <a:lnSpc>
                <a:spcPct val="10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B. Pointing Devices</a:t>
            </a:r>
          </a:p>
          <a:p>
            <a:pPr>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Pointing device is an input device that allows a user to control a pointer on the screen. </a:t>
            </a:r>
          </a:p>
          <a:p>
            <a:pPr marL="514350" indent="-514350" algn="just">
              <a:lnSpc>
                <a:spcPct val="100000"/>
              </a:lnSpc>
              <a:spcBef>
                <a:spcPts val="0"/>
              </a:spcBef>
              <a:buAutoNum type="alphaLcPeriod"/>
            </a:pPr>
            <a:r>
              <a:rPr lang="en-US" b="1" i="1" dirty="0">
                <a:latin typeface="Times New Roman" panose="02020603050405020304" pitchFamily="18" charset="0"/>
                <a:cs typeface="Times New Roman" panose="02020603050405020304" pitchFamily="18" charset="0"/>
              </a:rPr>
              <a:t>Mouse</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Mouse is used to move the cursor on your computer screen, to give instructions to your computer and to run programs and applications.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can be used to select menu commands, move icons, size windows, start programs, close windows etc.</a:t>
            </a:r>
          </a:p>
          <a:p>
            <a:pPr>
              <a:lnSpc>
                <a:spcPct val="10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86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Here the </a:t>
            </a:r>
            <a:r>
              <a:rPr lang="en-US" sz="3000" b="1" i="1" dirty="0">
                <a:solidFill>
                  <a:srgbClr val="D60093"/>
                </a:solidFill>
                <a:latin typeface="Times New Roman" panose="02020603050405020304" pitchFamily="18" charset="0"/>
                <a:cs typeface="Times New Roman" panose="02020603050405020304" pitchFamily="18" charset="0"/>
              </a:rPr>
              <a:t>read-write head</a:t>
            </a:r>
            <a:r>
              <a:rPr lang="en-US" sz="3000" dirty="0">
                <a:latin typeface="Times New Roman" panose="02020603050405020304" pitchFamily="18" charset="0"/>
                <a:cs typeface="Times New Roman" panose="02020603050405020304" pitchFamily="18" charset="0"/>
              </a:rPr>
              <a:t>, the </a:t>
            </a:r>
            <a:r>
              <a:rPr lang="en-US" sz="3000" b="1" i="1" dirty="0">
                <a:latin typeface="Times New Roman" panose="02020603050405020304" pitchFamily="18" charset="0"/>
                <a:cs typeface="Times New Roman" panose="02020603050405020304" pitchFamily="18" charset="0"/>
              </a:rPr>
              <a:t>disks</a:t>
            </a:r>
            <a:r>
              <a:rPr lang="en-US" sz="3000" dirty="0">
                <a:latin typeface="Times New Roman" panose="02020603050405020304" pitchFamily="18" charset="0"/>
                <a:cs typeface="Times New Roman" panose="02020603050405020304" pitchFamily="18" charset="0"/>
              </a:rPr>
              <a:t> and the </a:t>
            </a:r>
            <a:r>
              <a:rPr lang="en-US" sz="3000" b="1" i="1" dirty="0">
                <a:latin typeface="Times New Roman" panose="02020603050405020304" pitchFamily="18" charset="0"/>
                <a:cs typeface="Times New Roman" panose="02020603050405020304" pitchFamily="18" charset="0"/>
              </a:rPr>
              <a:t>drive</a:t>
            </a:r>
            <a:r>
              <a:rPr lang="en-US" sz="3000" dirty="0">
                <a:latin typeface="Times New Roman" panose="02020603050405020304" pitchFamily="18" charset="0"/>
                <a:cs typeface="Times New Roman" panose="02020603050405020304" pitchFamily="18" charset="0"/>
              </a:rPr>
              <a:t> are sealed together. That is why these sometimes called </a:t>
            </a:r>
            <a:r>
              <a:rPr lang="en-US" sz="3000" b="1" i="1" dirty="0">
                <a:solidFill>
                  <a:srgbClr val="6600CC"/>
                </a:solidFill>
                <a:latin typeface="Times New Roman" panose="02020603050405020304" pitchFamily="18" charset="0"/>
                <a:cs typeface="Times New Roman" panose="02020603050405020304" pitchFamily="18" charset="0"/>
              </a:rPr>
              <a:t>hard drives</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ü"/>
            </a:pPr>
            <a:r>
              <a:rPr lang="en-US" sz="3000" b="1" i="1" dirty="0">
                <a:solidFill>
                  <a:srgbClr val="FF0000"/>
                </a:solidFill>
                <a:latin typeface="Times New Roman" panose="02020603050405020304" pitchFamily="18" charset="0"/>
                <a:cs typeface="Times New Roman" panose="02020603050405020304" pitchFamily="18" charset="0"/>
              </a:rPr>
              <a:t>How hard drives work? </a:t>
            </a:r>
            <a:r>
              <a:rPr lang="en-US" sz="3000" dirty="0">
                <a:latin typeface="Times New Roman" panose="02020603050405020304" pitchFamily="18" charset="0"/>
                <a:cs typeface="Times New Roman" panose="02020603050405020304" pitchFamily="18" charset="0"/>
              </a:rPr>
              <a:t>Hard disk drives consist of:</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One or more </a:t>
            </a:r>
            <a:r>
              <a:rPr lang="en-US" sz="3000" b="1" i="1" dirty="0">
                <a:solidFill>
                  <a:srgbClr val="0000CC"/>
                </a:solidFill>
                <a:latin typeface="Times New Roman" panose="02020603050405020304" pitchFamily="18" charset="0"/>
                <a:cs typeface="Times New Roman" panose="02020603050405020304" pitchFamily="18" charset="0"/>
              </a:rPr>
              <a:t>magnetically sensitive platters</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An </a:t>
            </a:r>
            <a:r>
              <a:rPr lang="en-US" sz="3000" b="1" i="1" dirty="0">
                <a:latin typeface="Times New Roman" panose="02020603050405020304" pitchFamily="18" charset="0"/>
                <a:cs typeface="Times New Roman" panose="02020603050405020304" pitchFamily="18" charset="0"/>
              </a:rPr>
              <a:t>actuator</a:t>
            </a:r>
            <a:r>
              <a:rPr lang="en-US" sz="3000"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arm</a:t>
            </a:r>
            <a:r>
              <a:rPr lang="en-US" sz="3000" dirty="0">
                <a:latin typeface="Times New Roman" panose="02020603050405020304" pitchFamily="18" charset="0"/>
                <a:cs typeface="Times New Roman" panose="02020603050405020304" pitchFamily="18" charset="0"/>
              </a:rPr>
              <a:t> with a </a:t>
            </a:r>
            <a:r>
              <a:rPr lang="en-US" sz="3000" b="1" i="1" dirty="0">
                <a:solidFill>
                  <a:srgbClr val="660033"/>
                </a:solidFill>
                <a:latin typeface="Times New Roman" panose="02020603050405020304" pitchFamily="18" charset="0"/>
                <a:cs typeface="Times New Roman" panose="02020603050405020304" pitchFamily="18" charset="0"/>
              </a:rPr>
              <a:t>read/write head on it for each platter</a:t>
            </a:r>
            <a:r>
              <a:rPr lang="en-US" sz="3000" dirty="0">
                <a:latin typeface="Times New Roman" panose="02020603050405020304" pitchFamily="18" charset="0"/>
                <a:cs typeface="Times New Roman" panose="02020603050405020304" pitchFamily="18" charset="0"/>
              </a:rPr>
              <a:t>, and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 </a:t>
            </a:r>
            <a:r>
              <a:rPr lang="en-US" sz="3000" b="1" i="1" dirty="0">
                <a:solidFill>
                  <a:srgbClr val="D60093"/>
                </a:solidFill>
                <a:latin typeface="Times New Roman" panose="02020603050405020304" pitchFamily="18" charset="0"/>
                <a:cs typeface="Times New Roman" panose="02020603050405020304" pitchFamily="18" charset="0"/>
              </a:rPr>
              <a:t>motor to spin </a:t>
            </a:r>
            <a:r>
              <a:rPr lang="en-US" sz="3000" dirty="0">
                <a:latin typeface="Times New Roman" panose="02020603050405020304" pitchFamily="18" charset="0"/>
                <a:cs typeface="Times New Roman" panose="02020603050405020304" pitchFamily="18" charset="0"/>
              </a:rPr>
              <a:t>the </a:t>
            </a:r>
            <a:r>
              <a:rPr lang="en-US" sz="3000" b="1" i="1" dirty="0">
                <a:latin typeface="Times New Roman" panose="02020603050405020304" pitchFamily="18" charset="0"/>
                <a:cs typeface="Times New Roman" panose="02020603050405020304" pitchFamily="18" charset="0"/>
              </a:rPr>
              <a:t>platters</a:t>
            </a:r>
            <a:r>
              <a:rPr lang="en-US" sz="3000" dirty="0">
                <a:latin typeface="Times New Roman" panose="02020603050405020304" pitchFamily="18" charset="0"/>
                <a:cs typeface="Times New Roman" panose="02020603050405020304" pitchFamily="18" charset="0"/>
              </a:rPr>
              <a:t> and </a:t>
            </a:r>
            <a:r>
              <a:rPr lang="en-US" sz="3000" b="1" i="1" dirty="0">
                <a:latin typeface="Times New Roman" panose="02020603050405020304" pitchFamily="18" charset="0"/>
                <a:cs typeface="Times New Roman" panose="02020603050405020304" pitchFamily="18" charset="0"/>
              </a:rPr>
              <a:t>move the arms</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An </a:t>
            </a:r>
            <a:r>
              <a:rPr lang="en-US" sz="3000" b="1" i="1" dirty="0">
                <a:solidFill>
                  <a:srgbClr val="6600CC"/>
                </a:solidFill>
                <a:latin typeface="Times New Roman" panose="02020603050405020304" pitchFamily="18" charset="0"/>
                <a:cs typeface="Times New Roman" panose="02020603050405020304" pitchFamily="18" charset="0"/>
              </a:rPr>
              <a:t>I/O controller </a:t>
            </a:r>
            <a:r>
              <a:rPr lang="en-US" sz="3000" dirty="0">
                <a:latin typeface="Times New Roman" panose="02020603050405020304" pitchFamily="18" charset="0"/>
                <a:cs typeface="Times New Roman" panose="02020603050405020304" pitchFamily="18" charset="0"/>
              </a:rPr>
              <a:t>and </a:t>
            </a:r>
            <a:r>
              <a:rPr lang="en-US" sz="3000" b="1" i="1" dirty="0">
                <a:solidFill>
                  <a:srgbClr val="6600CC"/>
                </a:solidFill>
                <a:latin typeface="Times New Roman" panose="02020603050405020304" pitchFamily="18" charset="0"/>
                <a:cs typeface="Times New Roman" panose="02020603050405020304" pitchFamily="18" charset="0"/>
              </a:rPr>
              <a:t>firmware</a:t>
            </a:r>
            <a:r>
              <a:rPr lang="en-US" sz="3000" dirty="0">
                <a:latin typeface="Times New Roman" panose="02020603050405020304" pitchFamily="18" charset="0"/>
                <a:cs typeface="Times New Roman" panose="02020603050405020304" pitchFamily="18" charset="0"/>
              </a:rPr>
              <a:t> that tells the </a:t>
            </a:r>
            <a:r>
              <a:rPr lang="en-US" sz="3000" b="1" i="1" dirty="0">
                <a:latin typeface="Times New Roman" panose="02020603050405020304" pitchFamily="18" charset="0"/>
                <a:cs typeface="Times New Roman" panose="02020603050405020304" pitchFamily="18" charset="0"/>
              </a:rPr>
              <a:t>hardware</a:t>
            </a:r>
            <a:r>
              <a:rPr lang="en-US" sz="3000" dirty="0">
                <a:latin typeface="Times New Roman" panose="02020603050405020304" pitchFamily="18" charset="0"/>
                <a:cs typeface="Times New Roman" panose="02020603050405020304" pitchFamily="18" charset="0"/>
              </a:rPr>
              <a:t> </a:t>
            </a:r>
            <a:r>
              <a:rPr lang="en-US" sz="3000" b="1" i="1" dirty="0">
                <a:solidFill>
                  <a:srgbClr val="FF0000"/>
                </a:solidFill>
                <a:latin typeface="Times New Roman" panose="02020603050405020304" pitchFamily="18" charset="0"/>
                <a:cs typeface="Times New Roman" panose="02020603050405020304" pitchFamily="18" charset="0"/>
              </a:rPr>
              <a:t>what to do</a:t>
            </a:r>
            <a:r>
              <a:rPr lang="en-US" sz="3000" dirty="0">
                <a:latin typeface="Times New Roman" panose="02020603050405020304" pitchFamily="18" charset="0"/>
                <a:cs typeface="Times New Roman" panose="02020603050405020304" pitchFamily="18" charset="0"/>
              </a:rPr>
              <a:t> and </a:t>
            </a:r>
            <a:r>
              <a:rPr lang="en-US" sz="3000" b="1" i="1" dirty="0">
                <a:solidFill>
                  <a:srgbClr val="660066"/>
                </a:solidFill>
                <a:latin typeface="Times New Roman" panose="02020603050405020304" pitchFamily="18" charset="0"/>
                <a:cs typeface="Times New Roman" panose="02020603050405020304" pitchFamily="18" charset="0"/>
              </a:rPr>
              <a:t>communicates with the rest of the system</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Each </a:t>
            </a:r>
            <a:r>
              <a:rPr lang="en-US" sz="3000" b="1" i="1" dirty="0">
                <a:solidFill>
                  <a:srgbClr val="FF0000"/>
                </a:solidFill>
                <a:latin typeface="Times New Roman" panose="02020603050405020304" pitchFamily="18" charset="0"/>
                <a:cs typeface="Times New Roman" panose="02020603050405020304" pitchFamily="18" charset="0"/>
              </a:rPr>
              <a:t>platter is organized into concentric circles called tracks</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ü"/>
            </a:pPr>
            <a:r>
              <a:rPr lang="en-US" sz="3000" b="1" i="1" dirty="0">
                <a:latin typeface="Times New Roman" panose="02020603050405020304" pitchFamily="18" charset="0"/>
                <a:cs typeface="Times New Roman" panose="02020603050405020304" pitchFamily="18" charset="0"/>
              </a:rPr>
              <a:t>Tracks</a:t>
            </a:r>
            <a:r>
              <a:rPr lang="en-US" sz="3000" dirty="0">
                <a:latin typeface="Times New Roman" panose="02020603050405020304" pitchFamily="18" charset="0"/>
                <a:cs typeface="Times New Roman" panose="02020603050405020304" pitchFamily="18" charset="0"/>
              </a:rPr>
              <a:t> are divided into </a:t>
            </a:r>
            <a:r>
              <a:rPr lang="en-US" sz="3000" b="1" i="1" dirty="0">
                <a:latin typeface="Times New Roman" panose="02020603050405020304" pitchFamily="18" charset="0"/>
                <a:cs typeface="Times New Roman" panose="02020603050405020304" pitchFamily="18" charset="0"/>
              </a:rPr>
              <a:t>logical units called sectors</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Each </a:t>
            </a:r>
            <a:r>
              <a:rPr lang="en-US" sz="3000" b="1" i="1" dirty="0">
                <a:latin typeface="Times New Roman" panose="02020603050405020304" pitchFamily="18" charset="0"/>
                <a:cs typeface="Times New Roman" panose="02020603050405020304" pitchFamily="18" charset="0"/>
              </a:rPr>
              <a:t>track</a:t>
            </a:r>
            <a:r>
              <a:rPr lang="en-US" sz="3000" dirty="0">
                <a:latin typeface="Times New Roman" panose="02020603050405020304" pitchFamily="18" charset="0"/>
                <a:cs typeface="Times New Roman" panose="02020603050405020304" pitchFamily="18" charset="0"/>
              </a:rPr>
              <a:t> and </a:t>
            </a:r>
            <a:r>
              <a:rPr lang="en-US" sz="3000" b="1" i="1" dirty="0">
                <a:latin typeface="Times New Roman" panose="02020603050405020304" pitchFamily="18" charset="0"/>
                <a:cs typeface="Times New Roman" panose="02020603050405020304" pitchFamily="18" charset="0"/>
              </a:rPr>
              <a:t>sector</a:t>
            </a:r>
            <a:r>
              <a:rPr lang="en-US" sz="3000" dirty="0">
                <a:latin typeface="Times New Roman" panose="02020603050405020304" pitchFamily="18" charset="0"/>
                <a:cs typeface="Times New Roman" panose="02020603050405020304" pitchFamily="18" charset="0"/>
              </a:rPr>
              <a:t> number results in a </a:t>
            </a:r>
            <a:r>
              <a:rPr lang="en-US" sz="3000" b="1" i="1" dirty="0">
                <a:solidFill>
                  <a:srgbClr val="0000CC"/>
                </a:solidFill>
                <a:latin typeface="Times New Roman" panose="02020603050405020304" pitchFamily="18" charset="0"/>
                <a:cs typeface="Times New Roman" panose="02020603050405020304" pitchFamily="18" charset="0"/>
              </a:rPr>
              <a:t>unique address </a:t>
            </a:r>
            <a:r>
              <a:rPr lang="en-US" sz="3000" dirty="0">
                <a:latin typeface="Times New Roman" panose="02020603050405020304" pitchFamily="18" charset="0"/>
                <a:cs typeface="Times New Roman" panose="02020603050405020304" pitchFamily="18" charset="0"/>
              </a:rPr>
              <a:t>that can be used to </a:t>
            </a:r>
            <a:r>
              <a:rPr lang="en-US" sz="3000" b="1" i="1" dirty="0">
                <a:solidFill>
                  <a:srgbClr val="660033"/>
                </a:solidFill>
                <a:latin typeface="Times New Roman" panose="02020603050405020304" pitchFamily="18" charset="0"/>
                <a:cs typeface="Times New Roman" panose="02020603050405020304" pitchFamily="18" charset="0"/>
              </a:rPr>
              <a:t>organize</a:t>
            </a:r>
            <a:r>
              <a:rPr lang="en-US" sz="3000" dirty="0">
                <a:latin typeface="Times New Roman" panose="02020603050405020304" pitchFamily="18" charset="0"/>
                <a:cs typeface="Times New Roman" panose="02020603050405020304" pitchFamily="18" charset="0"/>
              </a:rPr>
              <a:t> and </a:t>
            </a:r>
            <a:r>
              <a:rPr lang="en-US" sz="3000" b="1" i="1" dirty="0">
                <a:solidFill>
                  <a:srgbClr val="660033"/>
                </a:solidFill>
                <a:latin typeface="Times New Roman" panose="02020603050405020304" pitchFamily="18" charset="0"/>
                <a:cs typeface="Times New Roman" panose="02020603050405020304" pitchFamily="18" charset="0"/>
              </a:rPr>
              <a:t>locate data</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ü"/>
            </a:pPr>
            <a:r>
              <a:rPr lang="en-US" sz="3000" b="1" i="1" dirty="0">
                <a:solidFill>
                  <a:srgbClr val="D60093"/>
                </a:solidFill>
                <a:latin typeface="Times New Roman" panose="02020603050405020304" pitchFamily="18" charset="0"/>
                <a:cs typeface="Times New Roman" panose="02020603050405020304" pitchFamily="18" charset="0"/>
              </a:rPr>
              <a:t>Data is written </a:t>
            </a:r>
            <a:r>
              <a:rPr lang="en-US" sz="3000" dirty="0">
                <a:latin typeface="Times New Roman" panose="02020603050405020304" pitchFamily="18" charset="0"/>
                <a:cs typeface="Times New Roman" panose="02020603050405020304" pitchFamily="18" charset="0"/>
              </a:rPr>
              <a:t>to the </a:t>
            </a:r>
            <a:r>
              <a:rPr lang="en-US" sz="3000" b="1" i="1" dirty="0">
                <a:latin typeface="Times New Roman" panose="02020603050405020304" pitchFamily="18" charset="0"/>
                <a:cs typeface="Times New Roman" panose="02020603050405020304" pitchFamily="18" charset="0"/>
              </a:rPr>
              <a:t>nearest available area</a:t>
            </a: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There is an </a:t>
            </a:r>
            <a:r>
              <a:rPr lang="en-US" sz="3000" b="1" i="1" dirty="0">
                <a:solidFill>
                  <a:srgbClr val="6600CC"/>
                </a:solidFill>
                <a:latin typeface="Times New Roman" panose="02020603050405020304" pitchFamily="18" charset="0"/>
                <a:cs typeface="Times New Roman" panose="02020603050405020304" pitchFamily="18" charset="0"/>
              </a:rPr>
              <a:t>algorithm</a:t>
            </a:r>
            <a:r>
              <a:rPr lang="en-US" sz="3000" dirty="0">
                <a:latin typeface="Times New Roman" panose="02020603050405020304" pitchFamily="18" charset="0"/>
                <a:cs typeface="Times New Roman" panose="02020603050405020304" pitchFamily="18" charset="0"/>
              </a:rPr>
              <a:t> that </a:t>
            </a:r>
            <a:r>
              <a:rPr lang="en-US" sz="3000" b="1" i="1" dirty="0">
                <a:solidFill>
                  <a:srgbClr val="6600CC"/>
                </a:solidFill>
                <a:latin typeface="Times New Roman" panose="02020603050405020304" pitchFamily="18" charset="0"/>
                <a:cs typeface="Times New Roman" panose="02020603050405020304" pitchFamily="18" charset="0"/>
              </a:rPr>
              <a:t>processes</a:t>
            </a:r>
            <a:r>
              <a:rPr lang="en-US" sz="3000" dirty="0">
                <a:latin typeface="Times New Roman" panose="02020603050405020304" pitchFamily="18" charset="0"/>
                <a:cs typeface="Times New Roman" panose="02020603050405020304" pitchFamily="18" charset="0"/>
              </a:rPr>
              <a:t> the </a:t>
            </a:r>
            <a:r>
              <a:rPr lang="en-US" sz="3000" b="1" i="1" dirty="0">
                <a:solidFill>
                  <a:srgbClr val="6600CC"/>
                </a:solidFill>
                <a:latin typeface="Times New Roman" panose="02020603050405020304" pitchFamily="18" charset="0"/>
                <a:cs typeface="Times New Roman" panose="02020603050405020304" pitchFamily="18" charset="0"/>
              </a:rPr>
              <a:t>data</a:t>
            </a:r>
            <a:r>
              <a:rPr lang="en-US" sz="3000" dirty="0">
                <a:latin typeface="Times New Roman" panose="02020603050405020304" pitchFamily="18" charset="0"/>
                <a:cs typeface="Times New Roman" panose="02020603050405020304" pitchFamily="18" charset="0"/>
              </a:rPr>
              <a:t> before it’s </a:t>
            </a:r>
            <a:r>
              <a:rPr lang="en-US" sz="3000" b="1" i="1" dirty="0">
                <a:solidFill>
                  <a:srgbClr val="FF0000"/>
                </a:solidFill>
                <a:latin typeface="Times New Roman" panose="02020603050405020304" pitchFamily="18" charset="0"/>
                <a:cs typeface="Times New Roman" panose="02020603050405020304" pitchFamily="18" charset="0"/>
              </a:rPr>
              <a:t>written, allowing the firmware to detect and correct errors</a:t>
            </a:r>
            <a:r>
              <a:rPr lang="en-US" sz="3000" dirty="0">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endParaRPr lang="en-US" sz="30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30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608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D60093"/>
                </a:solidFill>
                <a:latin typeface="Times New Roman" panose="02020603050405020304" pitchFamily="18" charset="0"/>
                <a:cs typeface="Times New Roman" panose="02020603050405020304" pitchFamily="18" charset="0"/>
              </a:rPr>
              <a:t>platters spin at pre-set speeds (4200 rpm to 7200 rpm </a:t>
            </a:r>
            <a:r>
              <a:rPr lang="en-US" dirty="0">
                <a:latin typeface="Times New Roman" panose="02020603050405020304" pitchFamily="18" charset="0"/>
                <a:cs typeface="Times New Roman" panose="02020603050405020304" pitchFamily="18" charset="0"/>
              </a:rPr>
              <a:t>for consumer computers).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Those </a:t>
            </a:r>
            <a:r>
              <a:rPr lang="en-US" b="1" i="1" dirty="0">
                <a:latin typeface="Times New Roman" panose="02020603050405020304" pitchFamily="18" charset="0"/>
                <a:cs typeface="Times New Roman" panose="02020603050405020304" pitchFamily="18" charset="0"/>
              </a:rPr>
              <a:t>speeds correlate to read/write rates</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i="1" dirty="0">
                <a:solidFill>
                  <a:srgbClr val="FF0000"/>
                </a:solidFill>
                <a:latin typeface="Times New Roman" panose="02020603050405020304" pitchFamily="18" charset="0"/>
                <a:cs typeface="Times New Roman" panose="02020603050405020304" pitchFamily="18" charset="0"/>
              </a:rPr>
              <a:t>higher the pre-set speed, the faster a hard drive</a:t>
            </a:r>
            <a:r>
              <a:rPr lang="en-US" dirty="0">
                <a:latin typeface="Times New Roman" panose="02020603050405020304" pitchFamily="18" charset="0"/>
                <a:cs typeface="Times New Roman" panose="02020603050405020304" pitchFamily="18" charset="0"/>
              </a:rPr>
              <a:t> will be able to </a:t>
            </a:r>
            <a:r>
              <a:rPr lang="en-US" b="1" i="1" dirty="0">
                <a:latin typeface="Times New Roman" panose="02020603050405020304" pitchFamily="18" charset="0"/>
                <a:cs typeface="Times New Roman" panose="02020603050405020304" pitchFamily="18" charset="0"/>
              </a:rPr>
              <a:t>read</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write data</a:t>
            </a:r>
            <a:r>
              <a:rPr 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Ø"/>
            </a:pPr>
            <a:r>
              <a:rPr lang="en-US" b="1" i="1" dirty="0">
                <a:solidFill>
                  <a:srgbClr val="FF0000"/>
                </a:solidFill>
                <a:latin typeface="Times New Roman" panose="02020603050405020304" pitchFamily="18" charset="0"/>
                <a:cs typeface="Times New Roman" panose="02020603050405020304" pitchFamily="18" charset="0"/>
              </a:rPr>
              <a:t>Reading and writing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time you ask your </a:t>
            </a:r>
            <a:r>
              <a:rPr lang="en-US" b="1" i="1" dirty="0">
                <a:solidFill>
                  <a:srgbClr val="660066"/>
                </a:solidFill>
                <a:latin typeface="Times New Roman" panose="02020603050405020304" pitchFamily="18" charset="0"/>
                <a:cs typeface="Times New Roman" panose="02020603050405020304" pitchFamily="18" charset="0"/>
              </a:rPr>
              <a:t>computer to retrieve or update data</a:t>
            </a:r>
            <a:r>
              <a:rPr 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ü"/>
            </a:pPr>
            <a:r>
              <a:rPr lang="en-US" b="1" i="1" dirty="0">
                <a:solidFill>
                  <a:srgbClr val="6600CC"/>
                </a:solidFill>
                <a:latin typeface="Times New Roman" panose="02020603050405020304" pitchFamily="18" charset="0"/>
                <a:cs typeface="Times New Roman" panose="02020603050405020304" pitchFamily="18" charset="0"/>
              </a:rPr>
              <a:t>The I/O controller tells the actuator arm </a:t>
            </a:r>
            <a:r>
              <a:rPr lang="en-US" dirty="0">
                <a:latin typeface="Times New Roman" panose="02020603050405020304" pitchFamily="18" charset="0"/>
                <a:cs typeface="Times New Roman" panose="02020603050405020304" pitchFamily="18" charset="0"/>
              </a:rPr>
              <a:t>where that </a:t>
            </a:r>
            <a:r>
              <a:rPr lang="en-US" b="1" i="1" dirty="0">
                <a:latin typeface="Times New Roman" panose="02020603050405020304" pitchFamily="18" charset="0"/>
                <a:cs typeface="Times New Roman" panose="02020603050405020304" pitchFamily="18" charset="0"/>
              </a:rPr>
              <a:t>data is located</a:t>
            </a:r>
            <a:r>
              <a:rPr 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And the </a:t>
            </a:r>
            <a:r>
              <a:rPr lang="en-US" b="1" i="1" dirty="0">
                <a:solidFill>
                  <a:srgbClr val="D60093"/>
                </a:solidFill>
                <a:latin typeface="Times New Roman" panose="02020603050405020304" pitchFamily="18" charset="0"/>
                <a:cs typeface="Times New Roman" panose="02020603050405020304" pitchFamily="18" charset="0"/>
              </a:rPr>
              <a:t>read/write head </a:t>
            </a:r>
            <a:r>
              <a:rPr lang="en-US" dirty="0">
                <a:latin typeface="Times New Roman" panose="02020603050405020304" pitchFamily="18" charset="0"/>
                <a:cs typeface="Times New Roman" panose="02020603050405020304" pitchFamily="18" charset="0"/>
              </a:rPr>
              <a:t>gathers the </a:t>
            </a:r>
            <a:r>
              <a:rPr lang="en-US" b="1" i="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by </a:t>
            </a:r>
            <a:r>
              <a:rPr lang="en-US" b="1" i="1" dirty="0">
                <a:latin typeface="Times New Roman" panose="02020603050405020304" pitchFamily="18" charset="0"/>
                <a:cs typeface="Times New Roman" panose="02020603050405020304" pitchFamily="18" charset="0"/>
              </a:rPr>
              <a:t>reading</a:t>
            </a:r>
            <a:r>
              <a:rPr lang="en-US" dirty="0">
                <a:latin typeface="Times New Roman" panose="02020603050405020304" pitchFamily="18" charset="0"/>
                <a:cs typeface="Times New Roman" panose="02020603050405020304" pitchFamily="18" charset="0"/>
              </a:rPr>
              <a:t> the </a:t>
            </a:r>
            <a:r>
              <a:rPr lang="en-US" b="1" i="1" dirty="0">
                <a:solidFill>
                  <a:srgbClr val="0000CC"/>
                </a:solidFill>
                <a:latin typeface="Times New Roman" panose="02020603050405020304" pitchFamily="18" charset="0"/>
                <a:cs typeface="Times New Roman" panose="02020603050405020304" pitchFamily="18" charset="0"/>
              </a:rPr>
              <a:t>presence</a:t>
            </a:r>
            <a:r>
              <a:rPr lang="en-US" dirty="0">
                <a:latin typeface="Times New Roman" panose="02020603050405020304" pitchFamily="18" charset="0"/>
                <a:cs typeface="Times New Roman" panose="02020603050405020304" pitchFamily="18" charset="0"/>
              </a:rPr>
              <a:t> or </a:t>
            </a:r>
            <a:r>
              <a:rPr lang="en-US" b="1" i="1" dirty="0">
                <a:solidFill>
                  <a:srgbClr val="0000CC"/>
                </a:solidFill>
                <a:latin typeface="Times New Roman" panose="02020603050405020304" pitchFamily="18" charset="0"/>
                <a:cs typeface="Times New Roman" panose="02020603050405020304" pitchFamily="18" charset="0"/>
              </a:rPr>
              <a:t>absence</a:t>
            </a:r>
            <a:r>
              <a:rPr lang="en-US" dirty="0">
                <a:latin typeface="Times New Roman" panose="02020603050405020304" pitchFamily="18" charset="0"/>
                <a:cs typeface="Times New Roman" panose="02020603050405020304" pitchFamily="18" charset="0"/>
              </a:rPr>
              <a:t> of a </a:t>
            </a:r>
            <a:r>
              <a:rPr lang="en-US" b="1" i="1" dirty="0">
                <a:solidFill>
                  <a:srgbClr val="660033"/>
                </a:solidFill>
                <a:latin typeface="Times New Roman" panose="02020603050405020304" pitchFamily="18" charset="0"/>
                <a:cs typeface="Times New Roman" panose="02020603050405020304" pitchFamily="18" charset="0"/>
              </a:rPr>
              <a:t>charge in each address. </a:t>
            </a:r>
          </a:p>
          <a:p>
            <a:pPr algn="just">
              <a:lnSpc>
                <a:spcPct val="11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the request was to </a:t>
            </a:r>
            <a:r>
              <a:rPr lang="en-US" b="1" i="1" dirty="0">
                <a:solidFill>
                  <a:srgbClr val="FF0000"/>
                </a:solidFill>
                <a:latin typeface="Times New Roman" panose="02020603050405020304" pitchFamily="18" charset="0"/>
                <a:cs typeface="Times New Roman" panose="02020603050405020304" pitchFamily="18" charset="0"/>
              </a:rPr>
              <a:t>update the data</a:t>
            </a:r>
            <a:r>
              <a:rPr lang="en-US" dirty="0">
                <a:latin typeface="Times New Roman" panose="02020603050405020304" pitchFamily="18" charset="0"/>
                <a:cs typeface="Times New Roman" panose="02020603050405020304" pitchFamily="18" charset="0"/>
              </a:rPr>
              <a:t>, the </a:t>
            </a:r>
            <a:r>
              <a:rPr lang="en-US" b="1" i="1" dirty="0">
                <a:solidFill>
                  <a:srgbClr val="6600CC"/>
                </a:solidFill>
                <a:latin typeface="Times New Roman" panose="02020603050405020304" pitchFamily="18" charset="0"/>
                <a:cs typeface="Times New Roman" panose="02020603050405020304" pitchFamily="18" charset="0"/>
              </a:rPr>
              <a:t>read/write head changes </a:t>
            </a:r>
            <a:r>
              <a:rPr lang="en-US" dirty="0">
                <a:latin typeface="Times New Roman" panose="02020603050405020304" pitchFamily="18" charset="0"/>
                <a:cs typeface="Times New Roman" panose="02020603050405020304" pitchFamily="18" charset="0"/>
              </a:rPr>
              <a:t>the </a:t>
            </a:r>
            <a:r>
              <a:rPr lang="en-US" b="1" i="1" dirty="0">
                <a:solidFill>
                  <a:srgbClr val="660066"/>
                </a:solidFill>
                <a:latin typeface="Times New Roman" panose="02020603050405020304" pitchFamily="18" charset="0"/>
                <a:cs typeface="Times New Roman" panose="02020603050405020304" pitchFamily="18" charset="0"/>
              </a:rPr>
              <a:t>charge on the affected track and sector</a:t>
            </a:r>
            <a:r>
              <a:rPr 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 it takes for the </a:t>
            </a:r>
            <a:r>
              <a:rPr lang="en-US" b="1" i="1" dirty="0">
                <a:solidFill>
                  <a:srgbClr val="0000CC"/>
                </a:solidFill>
                <a:latin typeface="Times New Roman" panose="02020603050405020304" pitchFamily="18" charset="0"/>
                <a:cs typeface="Times New Roman" panose="02020603050405020304" pitchFamily="18" charset="0"/>
              </a:rPr>
              <a:t>platter to spin and the actuator arm</a:t>
            </a:r>
            <a:r>
              <a:rPr lang="en-US" dirty="0">
                <a:latin typeface="Times New Roman" panose="02020603050405020304" pitchFamily="18" charset="0"/>
                <a:cs typeface="Times New Roman" panose="02020603050405020304" pitchFamily="18" charset="0"/>
              </a:rPr>
              <a:t> to find the correct </a:t>
            </a:r>
            <a:r>
              <a:rPr lang="en-US" b="1" i="1" dirty="0">
                <a:latin typeface="Times New Roman" panose="02020603050405020304" pitchFamily="18" charset="0"/>
                <a:cs typeface="Times New Roman" panose="02020603050405020304" pitchFamily="18" charset="0"/>
              </a:rPr>
              <a:t>track</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sector</a:t>
            </a:r>
            <a:r>
              <a:rPr lang="en-US" dirty="0">
                <a:latin typeface="Times New Roman" panose="02020603050405020304" pitchFamily="18" charset="0"/>
                <a:cs typeface="Times New Roman" panose="02020603050405020304" pitchFamily="18" charset="0"/>
              </a:rPr>
              <a:t> is known as </a:t>
            </a:r>
            <a:r>
              <a:rPr lang="en-US" b="1" i="1" dirty="0">
                <a:solidFill>
                  <a:srgbClr val="FF0000"/>
                </a:solidFill>
                <a:latin typeface="Times New Roman" panose="02020603050405020304" pitchFamily="18" charset="0"/>
                <a:cs typeface="Times New Roman" panose="02020603050405020304" pitchFamily="18" charset="0"/>
                <a:hlinkClick r:id="rId2"/>
              </a:rPr>
              <a:t>latency</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478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20841"/>
          </a:xfrm>
        </p:spPr>
        <p:txBody>
          <a:bodyPr>
            <a:normAutofit fontScale="90000"/>
          </a:bodyPr>
          <a:lstStyle/>
          <a:p>
            <a:pPr algn="ctr"/>
            <a:br>
              <a:rPr lang="en-US"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Advantages of Hard Disk Drive (HDD)</a:t>
            </a:r>
            <a:br>
              <a:rPr lang="en-US" sz="3600" b="1"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842"/>
            <a:ext cx="12192000" cy="6537158"/>
          </a:xfrm>
        </p:spPr>
        <p:txBody>
          <a:bodyPr>
            <a:noAutofit/>
          </a:bodyPr>
          <a:lstStyle/>
          <a:p>
            <a:pPr marL="514350" indent="-514350" algn="just">
              <a:lnSpc>
                <a:spcPct val="100000"/>
              </a:lnSpc>
              <a:spcBef>
                <a:spcPts val="0"/>
              </a:spcBef>
              <a:buAutoNum type="arabicPeriod"/>
            </a:pPr>
            <a:r>
              <a:rPr lang="en-US" sz="3200" b="1" i="1" dirty="0">
                <a:solidFill>
                  <a:srgbClr val="FF0000"/>
                </a:solidFill>
                <a:latin typeface="Times New Roman" panose="02020603050405020304" pitchFamily="18" charset="0"/>
                <a:cs typeface="Times New Roman" panose="02020603050405020304" pitchFamily="18" charset="0"/>
              </a:rPr>
              <a:t>Low Cost </a:t>
            </a:r>
            <a:endParaRPr lang="en-US" sz="3200" i="1" dirty="0">
              <a:solidFill>
                <a:srgbClr val="FF0000"/>
              </a:solidFill>
              <a:latin typeface="Times New Roman" panose="02020603050405020304" pitchFamily="18" charset="0"/>
              <a:cs typeface="Times New Roman" panose="02020603050405020304" pitchFamily="18" charset="0"/>
            </a:endParaRPr>
          </a:p>
          <a:p>
            <a:pPr marL="457200" lvl="0" indent="-457200" algn="just">
              <a:lnSpc>
                <a:spcPct val="10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Low cost or less price than a solid state drive of the same capacity. </a:t>
            </a:r>
          </a:p>
          <a:p>
            <a:pPr marL="0" indent="0" algn="just" fontAlgn="t">
              <a:lnSpc>
                <a:spcPct val="100000"/>
              </a:lnSpc>
              <a:spcBef>
                <a:spcPts val="0"/>
              </a:spcBef>
              <a:buNone/>
            </a:pPr>
            <a:r>
              <a:rPr lang="en-US" sz="3200" b="1" i="1" dirty="0">
                <a:latin typeface="Times New Roman" panose="02020603050405020304" pitchFamily="18" charset="0"/>
                <a:cs typeface="Times New Roman" panose="02020603050405020304" pitchFamily="18" charset="0"/>
              </a:rPr>
              <a:t>2. HDD is High Storage Capacity </a:t>
            </a:r>
            <a:r>
              <a:rPr lang="en-US" sz="3200" b="1" dirty="0">
                <a:latin typeface="Times New Roman" panose="02020603050405020304" pitchFamily="18" charset="0"/>
                <a:cs typeface="Times New Roman" panose="02020603050405020304" pitchFamily="18" charset="0"/>
              </a:rPr>
              <a:t>than a SSD</a:t>
            </a:r>
            <a:endParaRPr lang="en-US" sz="3200" dirty="0">
              <a:latin typeface="Times New Roman" panose="02020603050405020304" pitchFamily="18" charset="0"/>
              <a:cs typeface="Times New Roman" panose="02020603050405020304" pitchFamily="18" charset="0"/>
            </a:endParaRPr>
          </a:p>
          <a:p>
            <a:pPr marL="336550" indent="-336550" algn="just" fontAlgn="t">
              <a:lnSpc>
                <a:spcPct val="100000"/>
              </a:lnSpc>
              <a:spcBef>
                <a:spcPts val="0"/>
              </a:spcBef>
              <a:buNone/>
            </a:pPr>
            <a:r>
              <a:rPr lang="en-US" sz="3200" b="1" i="1" dirty="0">
                <a:latin typeface="Times New Roman" panose="02020603050405020304" pitchFamily="18" charset="0"/>
                <a:cs typeface="Times New Roman" panose="02020603050405020304" pitchFamily="18" charset="0"/>
              </a:rPr>
              <a:t>3. </a:t>
            </a:r>
            <a:r>
              <a:rPr lang="en-US" sz="3200" dirty="0">
                <a:latin typeface="Times New Roman" panose="02020603050405020304" pitchFamily="18" charset="0"/>
                <a:cs typeface="Times New Roman" panose="02020603050405020304" pitchFamily="18" charset="0"/>
              </a:rPr>
              <a:t>It is </a:t>
            </a:r>
            <a:r>
              <a:rPr lang="en-US" sz="3200" b="1" i="1" dirty="0">
                <a:solidFill>
                  <a:srgbClr val="0000CC"/>
                </a:solidFill>
                <a:latin typeface="Times New Roman" panose="02020603050405020304" pitchFamily="18" charset="0"/>
                <a:cs typeface="Times New Roman" panose="02020603050405020304" pitchFamily="18" charset="0"/>
              </a:rPr>
              <a:t>highly available in the market for the </a:t>
            </a:r>
            <a:r>
              <a:rPr lang="en-US" sz="3200" dirty="0">
                <a:latin typeface="Times New Roman" panose="02020603050405020304" pitchFamily="18" charset="0"/>
                <a:cs typeface="Times New Roman" panose="02020603050405020304" pitchFamily="18" charset="0"/>
              </a:rPr>
              <a:t>users who are looking to upgrade their PC or build a new system. </a:t>
            </a:r>
          </a:p>
          <a:p>
            <a:pPr marL="401638" indent="-401638" algn="just" fontAlgn="t">
              <a:lnSpc>
                <a:spcPct val="100000"/>
              </a:lnSpc>
              <a:spcBef>
                <a:spcPts val="0"/>
              </a:spcBef>
              <a:buNone/>
            </a:pPr>
            <a:r>
              <a:rPr lang="en-US" sz="3200" dirty="0">
                <a:latin typeface="Times New Roman" panose="02020603050405020304" pitchFamily="18" charset="0"/>
                <a:cs typeface="Times New Roman" panose="02020603050405020304" pitchFamily="18" charset="0"/>
              </a:rPr>
              <a:t>4. The lifespan of HDD is better than SSD because data present on a </a:t>
            </a:r>
            <a:r>
              <a:rPr lang="en-US" sz="3200" b="1" i="1" dirty="0">
                <a:latin typeface="Times New Roman" panose="02020603050405020304" pitchFamily="18" charset="0"/>
                <a:cs typeface="Times New Roman" panose="02020603050405020304" pitchFamily="18" charset="0"/>
              </a:rPr>
              <a:t>hard disk drive is directly written </a:t>
            </a:r>
            <a:r>
              <a:rPr lang="en-US" sz="3200" dirty="0">
                <a:latin typeface="Times New Roman" panose="02020603050405020304" pitchFamily="18" charset="0"/>
                <a:cs typeface="Times New Roman" panose="02020603050405020304" pitchFamily="18" charset="0"/>
              </a:rPr>
              <a:t>on the </a:t>
            </a:r>
            <a:r>
              <a:rPr lang="en-US" sz="3200" b="1" i="1" dirty="0">
                <a:latin typeface="Times New Roman" panose="02020603050405020304" pitchFamily="18" charset="0"/>
                <a:cs typeface="Times New Roman" panose="02020603050405020304" pitchFamily="18" charset="0"/>
              </a:rPr>
              <a:t>platter disks </a:t>
            </a:r>
            <a:r>
              <a:rPr lang="en-US" sz="3200" dirty="0">
                <a:latin typeface="Times New Roman" panose="02020603050405020304" pitchFamily="18" charset="0"/>
                <a:cs typeface="Times New Roman" panose="02020603050405020304" pitchFamily="18" charset="0"/>
              </a:rPr>
              <a:t>which normally </a:t>
            </a:r>
            <a:r>
              <a:rPr lang="en-US" sz="3200" b="1" i="1" dirty="0">
                <a:latin typeface="Times New Roman" panose="02020603050405020304" pitchFamily="18" charset="0"/>
                <a:cs typeface="Times New Roman" panose="02020603050405020304" pitchFamily="18" charset="0"/>
              </a:rPr>
              <a:t>does not wear out</a:t>
            </a:r>
            <a:r>
              <a:rPr lang="en-US" sz="32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3200" b="1" i="1" dirty="0">
                <a:solidFill>
                  <a:srgbClr val="FF0000"/>
                </a:solidFill>
                <a:latin typeface="Times New Roman" panose="02020603050405020304" pitchFamily="18" charset="0"/>
                <a:cs typeface="Times New Roman" panose="02020603050405020304" pitchFamily="18" charset="0"/>
              </a:rPr>
              <a:t>5. Non-Volatile </a:t>
            </a:r>
            <a:endParaRPr lang="en-US" sz="32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hard drive uses magnetic platters disks for storing information's.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These disks have the capability to retrieve the data even when there is no power. </a:t>
            </a:r>
          </a:p>
          <a:p>
            <a:pPr marL="0" indent="0" algn="just" fontAlgn="t">
              <a:lnSpc>
                <a:spcPct val="100000"/>
              </a:lnSpc>
              <a:spcBef>
                <a:spcPts val="0"/>
              </a:spcBef>
              <a:buNone/>
            </a:pPr>
            <a:endParaRPr lang="en-US" sz="32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021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1262"/>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Disadvantages of HDD</a:t>
            </a:r>
          </a:p>
        </p:txBody>
      </p:sp>
      <p:sp>
        <p:nvSpPr>
          <p:cNvPr id="3" name="Content Placeholder 2"/>
          <p:cNvSpPr>
            <a:spLocks noGrp="1"/>
          </p:cNvSpPr>
          <p:nvPr>
            <p:ph idx="1"/>
          </p:nvPr>
        </p:nvSpPr>
        <p:spPr>
          <a:xfrm>
            <a:off x="0" y="336884"/>
            <a:ext cx="12192000" cy="6521116"/>
          </a:xfrm>
        </p:spPr>
        <p:txBody>
          <a:bodyPr>
            <a:normAutofit/>
          </a:bodyPr>
          <a:lstStyle/>
          <a:p>
            <a:pPr marL="514350" indent="-514350" algn="just">
              <a:lnSpc>
                <a:spcPct val="100000"/>
              </a:lnSpc>
              <a:spcBef>
                <a:spcPts val="0"/>
              </a:spcBef>
              <a:buAutoNum type="arabicPeriod"/>
            </a:pPr>
            <a:r>
              <a:rPr lang="en-US" b="1" dirty="0">
                <a:latin typeface="Times New Roman" panose="02020603050405020304" pitchFamily="18" charset="0"/>
                <a:cs typeface="Times New Roman" panose="02020603050405020304" pitchFamily="18" charset="0"/>
              </a:rPr>
              <a:t>Speed </a:t>
            </a: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speed of a hard drive depend upon its Revolutions Per Minute (RPM).</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However a traditional hard drive will perform slower compared to a flash memory basically due to its mechanical nature and also the data present in them is fragmented.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means that computers that have installed hard drives will experience slower boot times and file transfers.</a:t>
            </a:r>
          </a:p>
          <a:p>
            <a:pPr marL="0" indent="0" algn="just">
              <a:lnSpc>
                <a:spcPct val="100000"/>
              </a:lnSpc>
              <a:spcBef>
                <a:spcPts val="0"/>
              </a:spcBef>
              <a:buNone/>
            </a:pPr>
            <a:r>
              <a:rPr lang="en-US" b="1" dirty="0">
                <a:latin typeface="Times New Roman" panose="02020603050405020304" pitchFamily="18" charset="0"/>
                <a:cs typeface="Times New Roman" panose="02020603050405020304" pitchFamily="18" charset="0"/>
              </a:rPr>
              <a:t>2. Form Factor </a:t>
            </a: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Another major disadvantage present in a hard disk drive is its large form factor.</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of the presence of mechanical parts, a hard drive cannot be manufactured smaller than a certain limit.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makes them not ideal for portable computing devices such as the laptop, tablets and the smartphones.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Moreover these types of devices always prefer SSD as their storage medium.</a:t>
            </a:r>
          </a:p>
        </p:txBody>
      </p:sp>
    </p:spTree>
    <p:extLst>
      <p:ext uri="{BB962C8B-B14F-4D97-AF65-F5344CB8AC3E}">
        <p14:creationId xmlns:p14="http://schemas.microsoft.com/office/powerpoint/2010/main" val="1787330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200" b="1" dirty="0">
                <a:latin typeface="Times New Roman" panose="02020603050405020304" pitchFamily="18" charset="0"/>
                <a:cs typeface="Times New Roman" panose="02020603050405020304" pitchFamily="18" charset="0"/>
              </a:rPr>
              <a:t>3. Power Consumption </a:t>
            </a: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For writing data, HDDs constantly relies upon the rotation of platter disks and the movement of read/write head.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These mechanical parts need a power input for them to function.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is one of the primary reasons why manufacturers consider SSDs if they build a computer with limited battery life</a:t>
            </a:r>
          </a:p>
          <a:p>
            <a:pPr marL="0" indent="0" algn="just">
              <a:lnSpc>
                <a:spcPct val="100000"/>
              </a:lnSpc>
              <a:spcBef>
                <a:spcPts val="0"/>
              </a:spcBef>
              <a:buNone/>
            </a:pPr>
            <a:r>
              <a:rPr lang="en-US" sz="3200" b="1" dirty="0">
                <a:latin typeface="Times New Roman" panose="02020603050405020304" pitchFamily="18" charset="0"/>
                <a:cs typeface="Times New Roman" panose="02020603050405020304" pitchFamily="18" charset="0"/>
              </a:rPr>
              <a:t>4. Noise </a:t>
            </a:r>
            <a:endParaRPr 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As we all know that hard drives consists of mechanical parts.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Due to the constant rotation of the platter disks and the movement of read/write head there is a distracting noise produced by the hard drive.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also contributes to vibrations.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Furthermore this noise is more noticeable when the hard drive is in heavy operations like storing large files.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Meanwhile a SSD essentially produces no noise at all.</a:t>
            </a:r>
          </a:p>
        </p:txBody>
      </p:sp>
    </p:spTree>
    <p:extLst>
      <p:ext uri="{BB962C8B-B14F-4D97-AF65-F5344CB8AC3E}">
        <p14:creationId xmlns:p14="http://schemas.microsoft.com/office/powerpoint/2010/main" val="427976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sz="3200" b="1" dirty="0">
                <a:latin typeface="Times New Roman" panose="02020603050405020304" pitchFamily="18" charset="0"/>
                <a:cs typeface="Times New Roman" panose="02020603050405020304" pitchFamily="18" charset="0"/>
              </a:rPr>
              <a:t>5. Mechanical Failure </a:t>
            </a: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hard disk drive is more vulnerable to mechanical failures since they contain moving parts. </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platter disks and the read/write head present in a HDD is located in close proximity to each other. </a:t>
            </a:r>
          </a:p>
          <a:p>
            <a:pPr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Therefore, whenever there is a drops and shudders they can scrape each other causing damages. </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can result in overall device corruption. </a:t>
            </a:r>
          </a:p>
        </p:txBody>
      </p:sp>
    </p:spTree>
    <p:extLst>
      <p:ext uri="{BB962C8B-B14F-4D97-AF65-F5344CB8AC3E}">
        <p14:creationId xmlns:p14="http://schemas.microsoft.com/office/powerpoint/2010/main" val="4579400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10000"/>
              </a:lnSpc>
              <a:spcBef>
                <a:spcPts val="0"/>
              </a:spcBef>
              <a:buNone/>
            </a:pPr>
            <a:r>
              <a:rPr lang="en-US" b="1" i="1" dirty="0">
                <a:solidFill>
                  <a:srgbClr val="0000CC"/>
                </a:solidFill>
                <a:latin typeface="Times New Roman" panose="02020603050405020304" pitchFamily="18" charset="0"/>
                <a:cs typeface="Times New Roman" panose="02020603050405020304" pitchFamily="18" charset="0"/>
              </a:rPr>
              <a:t>2. Flash Memory Devices</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flash memory device contains trillions of interconnected flash memory cells that store data.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cells hold millions of transistors that when switched on or off represent 1s and 0s in binary code, allowing a computer to read and write information.</a:t>
            </a:r>
          </a:p>
          <a:p>
            <a:pPr marL="0" indent="0" algn="just">
              <a:lnSpc>
                <a:spcPct val="11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2.1 Flash Drive</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One of the most recognizable type of flash memory device that uses solid state technology</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also known as a thumb drive or a memory stick, these small, portable storage devices have long been a popular choice for extra computer storage.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Before it was quick and easy to share files online, USB-flash drives were essential for easily moving files from one device to another.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However, they can only be used on devices with a USB port. </a:t>
            </a:r>
          </a:p>
          <a:p>
            <a:pPr algn="just">
              <a:lnSpc>
                <a:spcPct val="11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Most older computers have a USB port, but newer ones may require an adapter.</a:t>
            </a:r>
          </a:p>
        </p:txBody>
      </p:sp>
    </p:spTree>
    <p:extLst>
      <p:ext uri="{BB962C8B-B14F-4D97-AF65-F5344CB8AC3E}">
        <p14:creationId xmlns:p14="http://schemas.microsoft.com/office/powerpoint/2010/main" val="1983272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days, a USB flash drive can hold up to 2 TB of storage.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They’re more expensive per gigabyte than an external hard drive, but they have prevailed as a simple, convenient solution for storing and transferring smaller files.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Aside from USB drives, flash memory devices also include SD and memory cards, which you’ll recognize as the storage medium used in digital cameras.</a:t>
            </a:r>
          </a:p>
          <a:p>
            <a:pPr marL="0" indent="0" algn="just">
              <a:lnSpc>
                <a:spcPct val="100000"/>
              </a:lnSpc>
              <a:spcBef>
                <a:spcPts val="0"/>
              </a:spcBef>
              <a:buNone/>
            </a:pPr>
            <a:r>
              <a:rPr lang="en-US" b="1" i="1" dirty="0">
                <a:solidFill>
                  <a:srgbClr val="FF0000"/>
                </a:solidFill>
                <a:latin typeface="Times New Roman" panose="02020603050405020304" pitchFamily="18" charset="0"/>
                <a:cs typeface="Times New Roman" panose="02020603050405020304" pitchFamily="18" charset="0"/>
              </a:rPr>
              <a:t>2.2 Solid-State Drives (SSD)</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SSDs don’t rely on magnets tapes and disks, instead they use a type of flash memory called NAND (NAND is shortly called "NOT AND,“) .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an SSD, semiconductors store information by changing the electrical current of circuits contained within the drive.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means that unlike HDDs, SSDs don’t require moving parts to operate.</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of this, SSDs not only work faster and smoother than HDDs (HDDs take longer to gather information due to the mechanical nature of their platters and heads), they also generally last longer than HDDs (with so many intricate moving parts, HDDs are vulnerable to damage and wear).</a:t>
            </a:r>
          </a:p>
          <a:p>
            <a:pPr mar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73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Solid state drives use flash memory to deliver superior performance and durability.</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there are lots of small, moving parts inside your hard drive — magnetic heads, spindles, and spinning platters — it's easy for things to go wrong and you could lose your important data. Without moving parts, SSDs are more durable, run cooler and use less energy. </a:t>
            </a:r>
          </a:p>
          <a:p>
            <a:pPr algn="just">
              <a:lnSpc>
                <a:spcPct val="100000"/>
              </a:lnSpc>
              <a:spcBef>
                <a:spcPts val="0"/>
              </a:spcBef>
              <a:buFont typeface="Wingdings" panose="05000000000000000000" pitchFamily="2" charset="2"/>
              <a:buChar char="Ø"/>
            </a:pPr>
            <a:r>
              <a:rPr lang="en-US" b="1" i="1" dirty="0">
                <a:solidFill>
                  <a:srgbClr val="FF0000"/>
                </a:solidFill>
                <a:latin typeface="Times New Roman" panose="02020603050405020304" pitchFamily="18" charset="0"/>
                <a:cs typeface="Times New Roman" panose="02020603050405020304" pitchFamily="18" charset="0"/>
              </a:rPr>
              <a:t>How NAND works?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SSDs can be thought of as large USB drives; they use the same base technology.</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NAND, the technology in solid state drives, is a type of flash memory.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 the lowest level, floating gate transistors record a charge (or lack of a charge) to store data.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gates are organized in a grid pattern, which is further organized into a block.</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Block size can vary, but each row that makes up the grid is called a page.</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SSD controller performs several functions, including keeping track of where data is located.</a:t>
            </a:r>
          </a:p>
        </p:txBody>
      </p:sp>
    </p:spTree>
    <p:extLst>
      <p:ext uri="{BB962C8B-B14F-4D97-AF65-F5344CB8AC3E}">
        <p14:creationId xmlns:p14="http://schemas.microsoft.com/office/powerpoint/2010/main" val="27828765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lnSpc>
                <a:spcPct val="10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Reading and writing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Updating data is more complex for SSDs. All the data in a block must be refreshed when any portion of it is updated.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data on the old block is copied to a different block, the block is erased, and the data is rewritten with the changes to a new block.</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time you ask your computer to retrieve or update data, the SSD controller looks at the address of the data requested and reads the charge status.</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the drive is idle, a process called </a:t>
            </a:r>
            <a:r>
              <a:rPr lang="en-US" dirty="0">
                <a:latin typeface="Times New Roman" panose="02020603050405020304" pitchFamily="18" charset="0"/>
                <a:cs typeface="Times New Roman" panose="02020603050405020304" pitchFamily="18" charset="0"/>
                <a:hlinkClick r:id="rId2"/>
              </a:rPr>
              <a:t>garbage collection</a:t>
            </a:r>
            <a:r>
              <a:rPr lang="en-US" dirty="0">
                <a:latin typeface="Times New Roman" panose="02020603050405020304" pitchFamily="18" charset="0"/>
                <a:cs typeface="Times New Roman" panose="02020603050405020304" pitchFamily="18" charset="0"/>
              </a:rPr>
              <a:t> goes through and makes sure the information in the old block is erased and that the block is free to be written to again.</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is another process called </a:t>
            </a:r>
            <a:r>
              <a:rPr lang="en-US" dirty="0">
                <a:latin typeface="Times New Roman" panose="02020603050405020304" pitchFamily="18" charset="0"/>
                <a:cs typeface="Times New Roman" panose="02020603050405020304" pitchFamily="18" charset="0"/>
                <a:hlinkClick r:id="rId3"/>
              </a:rPr>
              <a:t>TRIM</a:t>
            </a:r>
            <a:r>
              <a:rPr lang="en-US" dirty="0">
                <a:latin typeface="Times New Roman" panose="02020603050405020304" pitchFamily="18" charset="0"/>
                <a:cs typeface="Times New Roman" panose="02020603050405020304" pitchFamily="18" charset="0"/>
              </a:rPr>
              <a:t> that informs the SSD that it can skip rewriting certain data when it erases blocks.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Because there are a finite number of times any block can be rewritten, this is an important process that prevents premature wear on the storage drive.</a:t>
            </a:r>
          </a:p>
          <a:p>
            <a:pPr algn="just">
              <a:lnSpc>
                <a:spcPct val="100000"/>
              </a:lnSpc>
              <a:spcBef>
                <a:spcPts val="0"/>
              </a:spcBef>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930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pPr>
            <a:r>
              <a:rPr lang="en-US" sz="3000" b="1" i="1" dirty="0">
                <a:latin typeface="Times New Roman" panose="02020603050405020304" pitchFamily="18" charset="0"/>
                <a:cs typeface="Times New Roman" panose="02020603050405020304" pitchFamily="18" charset="0"/>
              </a:rPr>
              <a:t>b. Touch screen</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It allows the user to operate a </a:t>
            </a:r>
            <a:r>
              <a:rPr lang="en-US" sz="3000" b="1" i="1" dirty="0">
                <a:solidFill>
                  <a:srgbClr val="660066"/>
                </a:solidFill>
                <a:latin typeface="Times New Roman" panose="02020603050405020304" pitchFamily="18" charset="0"/>
                <a:cs typeface="Times New Roman" panose="02020603050405020304" pitchFamily="18" charset="0"/>
              </a:rPr>
              <a:t>computer by simply touching the display screen</a:t>
            </a:r>
            <a:r>
              <a:rPr lang="en-US" sz="30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pPr>
            <a:r>
              <a:rPr lang="en-US" sz="3000" b="1" i="1" dirty="0">
                <a:solidFill>
                  <a:srgbClr val="D60093"/>
                </a:solidFill>
                <a:latin typeface="Times New Roman" panose="02020603050405020304" pitchFamily="18" charset="0"/>
                <a:cs typeface="Times New Roman" panose="02020603050405020304" pitchFamily="18" charset="0"/>
              </a:rPr>
              <a:t>Example of a Touch Screen:</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Phones, </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Laptops, </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Tablets </a:t>
            </a:r>
            <a:r>
              <a:rPr lang="en-US" sz="3000" dirty="0">
                <a:latin typeface="Times New Roman" panose="02020603050405020304" pitchFamily="18" charset="0"/>
                <a:cs typeface="Times New Roman" panose="02020603050405020304" pitchFamily="18" charset="0"/>
              </a:rPr>
              <a:t>and , </a:t>
            </a:r>
          </a:p>
          <a:p>
            <a:pPr algn="just">
              <a:lnSpc>
                <a:spcPct val="100000"/>
              </a:lnSpc>
              <a:spcBef>
                <a:spcPts val="0"/>
              </a:spcBef>
              <a:buFont typeface="Wingdings" panose="05000000000000000000" pitchFamily="2" charset="2"/>
              <a:buChar char="§"/>
            </a:pPr>
            <a:r>
              <a:rPr lang="en-US" sz="3000" b="1" i="1" dirty="0">
                <a:latin typeface="Times New Roman" panose="02020603050405020304" pitchFamily="18" charset="0"/>
                <a:cs typeface="Times New Roman" panose="02020603050405020304" pitchFamily="18" charset="0"/>
              </a:rPr>
              <a:t>ATM</a:t>
            </a:r>
            <a:r>
              <a:rPr lang="en-US" sz="3000" dirty="0">
                <a:latin typeface="Times New Roman" panose="02020603050405020304" pitchFamily="18" charset="0"/>
                <a:cs typeface="Times New Roman" panose="02020603050405020304" pitchFamily="18" charset="0"/>
              </a:rPr>
              <a:t> at a bank.</a:t>
            </a:r>
          </a:p>
          <a:p>
            <a:pPr algn="just">
              <a:lnSpc>
                <a:spcPct val="100000"/>
              </a:lnSpc>
              <a:spcBef>
                <a:spcPts val="0"/>
              </a:spcBef>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most common </a:t>
            </a:r>
            <a:r>
              <a:rPr lang="en-US" sz="3000" b="1" i="1" dirty="0">
                <a:latin typeface="Times New Roman" panose="02020603050405020304" pitchFamily="18" charset="0"/>
                <a:cs typeface="Times New Roman" panose="02020603050405020304" pitchFamily="18" charset="0"/>
              </a:rPr>
              <a:t>screens we interact </a:t>
            </a:r>
            <a:r>
              <a:rPr lang="en-US" sz="3000" dirty="0">
                <a:latin typeface="Times New Roman" panose="02020603050405020304" pitchFamily="18" charset="0"/>
                <a:cs typeface="Times New Roman" panose="02020603050405020304" pitchFamily="18" charset="0"/>
              </a:rPr>
              <a:t>with today are </a:t>
            </a:r>
            <a:r>
              <a:rPr lang="en-US" sz="3000" b="1" i="1" dirty="0">
                <a:solidFill>
                  <a:srgbClr val="FF0000"/>
                </a:solidFill>
                <a:latin typeface="Times New Roman" panose="02020603050405020304" pitchFamily="18" charset="0"/>
                <a:cs typeface="Times New Roman" panose="02020603050405020304" pitchFamily="18" charset="0"/>
              </a:rPr>
              <a:t>capacitive</a:t>
            </a:r>
            <a:r>
              <a:rPr lang="en-US" sz="3000" dirty="0">
                <a:latin typeface="Times New Roman" panose="02020603050405020304" pitchFamily="18" charset="0"/>
                <a:cs typeface="Times New Roman" panose="02020603050405020304" pitchFamily="18" charset="0"/>
              </a:rPr>
              <a:t> and </a:t>
            </a:r>
            <a:r>
              <a:rPr lang="en-US" sz="3000" b="1" i="1" dirty="0">
                <a:solidFill>
                  <a:srgbClr val="FF0000"/>
                </a:solidFill>
                <a:latin typeface="Times New Roman" panose="02020603050405020304" pitchFamily="18" charset="0"/>
                <a:cs typeface="Times New Roman" panose="02020603050405020304" pitchFamily="18" charset="0"/>
              </a:rPr>
              <a:t>resistive</a:t>
            </a:r>
            <a:r>
              <a:rPr lang="en-US" sz="3000"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touch screens</a:t>
            </a:r>
          </a:p>
          <a:p>
            <a:pPr marL="0" indent="0" algn="just">
              <a:lnSpc>
                <a:spcPct val="100000"/>
              </a:lnSpc>
              <a:spcBef>
                <a:spcPts val="0"/>
              </a:spcBef>
              <a:buNone/>
            </a:pPr>
            <a:r>
              <a:rPr lang="en-US" sz="3000" b="1" i="1" dirty="0">
                <a:solidFill>
                  <a:srgbClr val="0000CC"/>
                </a:solidFill>
                <a:latin typeface="Times New Roman" panose="02020603050405020304" pitchFamily="18" charset="0"/>
                <a:cs typeface="Times New Roman" panose="02020603050405020304" pitchFamily="18" charset="0"/>
              </a:rPr>
              <a:t>1. Capacitive Touch Screens</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Capacitive screens are made up of </a:t>
            </a:r>
            <a:r>
              <a:rPr lang="en-US" sz="3000" b="1" i="1" dirty="0">
                <a:solidFill>
                  <a:srgbClr val="6600CC"/>
                </a:solidFill>
                <a:latin typeface="Times New Roman" panose="02020603050405020304" pitchFamily="18" charset="0"/>
                <a:cs typeface="Times New Roman" panose="02020603050405020304" pitchFamily="18" charset="0"/>
              </a:rPr>
              <a:t>multiple layers of glass </a:t>
            </a:r>
            <a:r>
              <a:rPr lang="en-US" sz="3000" dirty="0">
                <a:latin typeface="Times New Roman" panose="02020603050405020304" pitchFamily="18" charset="0"/>
                <a:cs typeface="Times New Roman" panose="02020603050405020304" pitchFamily="18" charset="0"/>
              </a:rPr>
              <a:t>and</a:t>
            </a:r>
            <a:r>
              <a:rPr lang="en-US" sz="3000" b="1" i="1" dirty="0">
                <a:solidFill>
                  <a:srgbClr val="6600CC"/>
                </a:solidFill>
                <a:latin typeface="Times New Roman" panose="02020603050405020304" pitchFamily="18" charset="0"/>
                <a:cs typeface="Times New Roman" panose="02020603050405020304" pitchFamily="18" charset="0"/>
              </a:rPr>
              <a:t> plastic, coated </a:t>
            </a:r>
            <a:r>
              <a:rPr lang="en-US" sz="3000" dirty="0">
                <a:latin typeface="Times New Roman" panose="02020603050405020304" pitchFamily="18" charset="0"/>
                <a:cs typeface="Times New Roman" panose="02020603050405020304" pitchFamily="18" charset="0"/>
              </a:rPr>
              <a:t>with a </a:t>
            </a:r>
            <a:r>
              <a:rPr lang="en-US" sz="3000" b="1" i="1" dirty="0">
                <a:solidFill>
                  <a:srgbClr val="FF0000"/>
                </a:solidFill>
                <a:latin typeface="Times New Roman" panose="02020603050405020304" pitchFamily="18" charset="0"/>
                <a:cs typeface="Times New Roman" panose="02020603050405020304" pitchFamily="18" charset="0"/>
              </a:rPr>
              <a:t>conductor material </a:t>
            </a:r>
            <a:r>
              <a:rPr lang="en-US" sz="3000" dirty="0">
                <a:latin typeface="Times New Roman" panose="02020603050405020304" pitchFamily="18" charset="0"/>
                <a:cs typeface="Times New Roman" panose="02020603050405020304" pitchFamily="18" charset="0"/>
              </a:rPr>
              <a:t>like</a:t>
            </a:r>
            <a:r>
              <a:rPr lang="en-US" sz="3000" b="1" i="1" dirty="0">
                <a:latin typeface="Times New Roman" panose="02020603050405020304" pitchFamily="18" charset="0"/>
                <a:cs typeface="Times New Roman" panose="02020603050405020304" pitchFamily="18" charset="0"/>
              </a:rPr>
              <a:t> </a:t>
            </a:r>
            <a:r>
              <a:rPr lang="en-US" sz="3000" b="1" i="1" dirty="0">
                <a:solidFill>
                  <a:srgbClr val="660033"/>
                </a:solidFill>
                <a:latin typeface="Times New Roman" panose="02020603050405020304" pitchFamily="18" charset="0"/>
                <a:cs typeface="Times New Roman" panose="02020603050405020304" pitchFamily="18" charset="0"/>
              </a:rPr>
              <a:t>indium tin oxide or copper.</a:t>
            </a:r>
            <a:r>
              <a:rPr lang="en-US"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This </a:t>
            </a:r>
            <a:r>
              <a:rPr lang="en-US" sz="3000" b="1" i="1" dirty="0">
                <a:solidFill>
                  <a:srgbClr val="D60093"/>
                </a:solidFill>
                <a:latin typeface="Times New Roman" panose="02020603050405020304" pitchFamily="18" charset="0"/>
                <a:cs typeface="Times New Roman" panose="02020603050405020304" pitchFamily="18" charset="0"/>
              </a:rPr>
              <a:t>conductive material </a:t>
            </a:r>
            <a:r>
              <a:rPr lang="en-US" sz="3000" dirty="0">
                <a:latin typeface="Times New Roman" panose="02020603050405020304" pitchFamily="18" charset="0"/>
                <a:cs typeface="Times New Roman" panose="02020603050405020304" pitchFamily="18" charset="0"/>
              </a:rPr>
              <a:t>responds when </a:t>
            </a:r>
            <a:r>
              <a:rPr lang="en-US" sz="3000" b="1" i="1" dirty="0">
                <a:solidFill>
                  <a:srgbClr val="660066"/>
                </a:solidFill>
                <a:latin typeface="Times New Roman" panose="02020603050405020304" pitchFamily="18" charset="0"/>
                <a:cs typeface="Times New Roman" panose="02020603050405020304" pitchFamily="18" charset="0"/>
              </a:rPr>
              <a:t>contacted by another electrical conductor, like your bare finger</a:t>
            </a:r>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451342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further prevent wear on the drive, there is an algorithm to make sure that each block in the drive gets an equal amount of read/write processes.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process is called wear leveling and happens automatically as the drive is working.</a:t>
            </a:r>
          </a:p>
          <a:p>
            <a:pPr algn="just">
              <a:lnSpc>
                <a:spcPct val="12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Because the read/write process requires data movement, SSDs are usually overprovisioned with storage; there is always a certain amount of the drive that is not reported to the operating system, and not accessible to the user. </a:t>
            </a:r>
          </a:p>
          <a:p>
            <a:pPr algn="just">
              <a:lnSpc>
                <a:spcPct val="12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allows room for the drive to move and delete items without affecting the overall storage capacity.</a:t>
            </a:r>
          </a:p>
          <a:p>
            <a:pPr marL="0" indent="0" algn="just">
              <a:lnSpc>
                <a:spcPct val="12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2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744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2152695"/>
              </p:ext>
            </p:extLst>
          </p:nvPr>
        </p:nvGraphicFramePr>
        <p:xfrm>
          <a:off x="0" y="109182"/>
          <a:ext cx="12192000" cy="7955280"/>
        </p:xfrm>
        <a:graphic>
          <a:graphicData uri="http://schemas.openxmlformats.org/drawingml/2006/table">
            <a:tbl>
              <a:tblPr firstRow="1" bandRow="1">
                <a:tableStyleId>{5C22544A-7EE6-4342-B048-85BDC9FD1C3A}</a:tableStyleId>
              </a:tblPr>
              <a:tblGrid>
                <a:gridCol w="2283357">
                  <a:extLst>
                    <a:ext uri="{9D8B030D-6E8A-4147-A177-3AD203B41FA5}">
                      <a16:colId xmlns:a16="http://schemas.microsoft.com/office/drawing/2014/main" val="664606917"/>
                    </a:ext>
                  </a:extLst>
                </a:gridCol>
                <a:gridCol w="9908643">
                  <a:extLst>
                    <a:ext uri="{9D8B030D-6E8A-4147-A177-3AD203B41FA5}">
                      <a16:colId xmlns:a16="http://schemas.microsoft.com/office/drawing/2014/main" val="3802425668"/>
                    </a:ext>
                  </a:extLst>
                </a:gridCol>
              </a:tblGrid>
              <a:tr h="3707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Benefits of SSD</a:t>
                      </a:r>
                      <a:endParaRPr lang="en-US" sz="2800" dirty="0">
                        <a:latin typeface="Times New Roman" panose="02020603050405020304" pitchFamily="18" charset="0"/>
                        <a:cs typeface="Times New Roman" panose="02020603050405020304" pitchFamily="18" charset="0"/>
                      </a:endParaRPr>
                    </a:p>
                  </a:txBody>
                  <a:tcPr/>
                </a:tc>
                <a:tc>
                  <a:txBody>
                    <a:bodyPr/>
                    <a:lstStyle/>
                    <a:p>
                      <a:pPr algn="just"/>
                      <a:r>
                        <a:rPr lang="en-US" sz="2800" dirty="0">
                          <a:latin typeface="Times New Roman" panose="02020603050405020304" pitchFamily="18" charset="0"/>
                          <a:cs typeface="Times New Roman" panose="02020603050405020304" pitchFamily="18" charset="0"/>
                        </a:rPr>
                        <a:t>Description </a:t>
                      </a:r>
                    </a:p>
                  </a:txBody>
                  <a:tcPr/>
                </a:tc>
                <a:extLst>
                  <a:ext uri="{0D108BD9-81ED-4DB2-BD59-A6C34878D82A}">
                    <a16:rowId xmlns:a16="http://schemas.microsoft.com/office/drawing/2014/main" val="537511016"/>
                  </a:ext>
                </a:extLst>
              </a:tr>
              <a:tr h="370751">
                <a:tc>
                  <a:txBody>
                    <a:bodyPr/>
                    <a:lstStyle/>
                    <a:p>
                      <a:pPr algn="just"/>
                      <a:r>
                        <a:rPr lang="en-US" sz="2800" dirty="0">
                          <a:latin typeface="Times New Roman" panose="02020603050405020304" pitchFamily="18" charset="0"/>
                          <a:cs typeface="Times New Roman" panose="02020603050405020304" pitchFamily="18" charset="0"/>
                        </a:rPr>
                        <a:t>1. Speed </a:t>
                      </a:r>
                    </a:p>
                  </a:txBody>
                  <a:tcPr/>
                </a:tc>
                <a:tc>
                  <a:txBody>
                    <a:bodyPr/>
                    <a:lstStyle/>
                    <a:p>
                      <a:pPr algn="just"/>
                      <a:r>
                        <a:rPr lang="en-US" sz="2800" dirty="0">
                          <a:latin typeface="Times New Roman" panose="02020603050405020304" pitchFamily="18" charset="0"/>
                          <a:cs typeface="Times New Roman" panose="02020603050405020304" pitchFamily="18" charset="0"/>
                        </a:rPr>
                        <a:t>Because of the fact that there is no any mechanical parts in SSDs, it performs fast operations. A normal SSD is about 25-100x faster than a traditional HDD. This paves the way for faster boot times, file transfer, application loading and other basic computing works. Moreover all the read/write functions takes place inside the flash memory chips. Due to this the normal read/write functions are better and faster compared to a HDD.</a:t>
                      </a:r>
                    </a:p>
                  </a:txBody>
                  <a:tcPr/>
                </a:tc>
                <a:extLst>
                  <a:ext uri="{0D108BD9-81ED-4DB2-BD59-A6C34878D82A}">
                    <a16:rowId xmlns:a16="http://schemas.microsoft.com/office/drawing/2014/main" val="1880436007"/>
                  </a:ext>
                </a:extLst>
              </a:tr>
              <a:tr h="370751">
                <a:tc>
                  <a:txBody>
                    <a:bodyPr/>
                    <a:lstStyle/>
                    <a:p>
                      <a:pPr algn="just"/>
                      <a:r>
                        <a:rPr lang="en-US" sz="2800" b="1" dirty="0">
                          <a:latin typeface="Times New Roman" panose="02020603050405020304" pitchFamily="18" charset="0"/>
                          <a:cs typeface="Times New Roman" panose="02020603050405020304" pitchFamily="18" charset="0"/>
                        </a:rPr>
                        <a:t>2. Durability </a:t>
                      </a:r>
                      <a:endParaRPr lang="en-US" sz="2800" dirty="0">
                        <a:latin typeface="Times New Roman" panose="02020603050405020304" pitchFamily="18" charset="0"/>
                        <a:cs typeface="Times New Roman" panose="02020603050405020304" pitchFamily="18" charset="0"/>
                      </a:endParaRPr>
                    </a:p>
                  </a:txBody>
                  <a:tcPr/>
                </a:tc>
                <a:tc>
                  <a:txBody>
                    <a:bodyPr/>
                    <a:lstStyle/>
                    <a:p>
                      <a:pPr algn="just"/>
                      <a:r>
                        <a:rPr lang="en-US" sz="2800" dirty="0">
                          <a:latin typeface="Times New Roman" panose="02020603050405020304" pitchFamily="18" charset="0"/>
                          <a:cs typeface="Times New Roman" panose="02020603050405020304" pitchFamily="18" charset="0"/>
                        </a:rPr>
                        <a:t>Non-mechanical nature present in SSD is its durability. As there is no any physical components in SSD, it is not affected by external traumas. Therefore, it is more durable and resistant to drops and shudders. </a:t>
                      </a:r>
                    </a:p>
                    <a:p>
                      <a:pPr algn="just"/>
                      <a:r>
                        <a:rPr lang="en-US" sz="2800" dirty="0">
                          <a:latin typeface="Times New Roman" panose="02020603050405020304" pitchFamily="18" charset="0"/>
                          <a:cs typeface="Times New Roman" panose="02020603050405020304" pitchFamily="18" charset="0"/>
                        </a:rPr>
                        <a:t>Perhaps even in the event of dropping, SSDs will not face any data losses</a:t>
                      </a:r>
                      <a:r>
                        <a:rPr lang="en-US" sz="2800" baseline="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making it more data secure.</a:t>
                      </a:r>
                    </a:p>
                    <a:p>
                      <a:pPr algn="just"/>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8584043"/>
                  </a:ext>
                </a:extLst>
              </a:tr>
            </a:tbl>
          </a:graphicData>
        </a:graphic>
      </p:graphicFrame>
    </p:spTree>
    <p:extLst>
      <p:ext uri="{BB962C8B-B14F-4D97-AF65-F5344CB8AC3E}">
        <p14:creationId xmlns:p14="http://schemas.microsoft.com/office/powerpoint/2010/main" val="3437990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248268"/>
              </p:ext>
            </p:extLst>
          </p:nvPr>
        </p:nvGraphicFramePr>
        <p:xfrm>
          <a:off x="0" y="109182"/>
          <a:ext cx="12192000" cy="7894320"/>
        </p:xfrm>
        <a:graphic>
          <a:graphicData uri="http://schemas.openxmlformats.org/drawingml/2006/table">
            <a:tbl>
              <a:tblPr firstRow="1" bandRow="1">
                <a:tableStyleId>{5C22544A-7EE6-4342-B048-85BDC9FD1C3A}</a:tableStyleId>
              </a:tblPr>
              <a:tblGrid>
                <a:gridCol w="2283357">
                  <a:extLst>
                    <a:ext uri="{9D8B030D-6E8A-4147-A177-3AD203B41FA5}">
                      <a16:colId xmlns:a16="http://schemas.microsoft.com/office/drawing/2014/main" val="664606917"/>
                    </a:ext>
                  </a:extLst>
                </a:gridCol>
                <a:gridCol w="9908643">
                  <a:extLst>
                    <a:ext uri="{9D8B030D-6E8A-4147-A177-3AD203B41FA5}">
                      <a16:colId xmlns:a16="http://schemas.microsoft.com/office/drawing/2014/main" val="3802425668"/>
                    </a:ext>
                  </a:extLst>
                </a:gridCol>
              </a:tblGrid>
              <a:tr h="3707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00" b="1" dirty="0">
                          <a:latin typeface="Times New Roman" panose="02020603050405020304" pitchFamily="18" charset="0"/>
                          <a:cs typeface="Times New Roman" panose="02020603050405020304" pitchFamily="18" charset="0"/>
                        </a:rPr>
                        <a:t>Benefits of SSD</a:t>
                      </a:r>
                      <a:endParaRPr lang="en-US" sz="2600" dirty="0">
                        <a:latin typeface="Times New Roman" panose="02020603050405020304" pitchFamily="18" charset="0"/>
                        <a:cs typeface="Times New Roman" panose="02020603050405020304" pitchFamily="18" charset="0"/>
                      </a:endParaRPr>
                    </a:p>
                  </a:txBody>
                  <a:tcPr/>
                </a:tc>
                <a:tc>
                  <a:txBody>
                    <a:bodyPr/>
                    <a:lstStyle/>
                    <a:p>
                      <a:pPr algn="just"/>
                      <a:r>
                        <a:rPr lang="en-US" sz="2600" dirty="0">
                          <a:latin typeface="Times New Roman" panose="02020603050405020304" pitchFamily="18" charset="0"/>
                          <a:cs typeface="Times New Roman" panose="02020603050405020304" pitchFamily="18" charset="0"/>
                        </a:rPr>
                        <a:t>Description </a:t>
                      </a:r>
                    </a:p>
                  </a:txBody>
                  <a:tcPr/>
                </a:tc>
                <a:extLst>
                  <a:ext uri="{0D108BD9-81ED-4DB2-BD59-A6C34878D82A}">
                    <a16:rowId xmlns:a16="http://schemas.microsoft.com/office/drawing/2014/main" val="537511016"/>
                  </a:ext>
                </a:extLst>
              </a:tr>
              <a:tr h="370751">
                <a:tc>
                  <a:txBody>
                    <a:bodyPr/>
                    <a:lstStyle/>
                    <a:p>
                      <a:pPr algn="just"/>
                      <a:r>
                        <a:rPr lang="en-US" sz="2600" b="1" dirty="0">
                          <a:latin typeface="Times New Roman" panose="02020603050405020304" pitchFamily="18" charset="0"/>
                          <a:cs typeface="Times New Roman" panose="02020603050405020304" pitchFamily="18" charset="0"/>
                        </a:rPr>
                        <a:t>3. Compact </a:t>
                      </a:r>
                      <a:endParaRPr lang="en-US" sz="2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There is a certain limit for the size that can be manufactured in HDD but in SSDs there is no such limitations. Due to the lack of moving parts, a SSD is more compact than a HDD. Because of their compact nature they are most suited for portable electronic devices. Therefore, whenever a portable electronic device such as ultra book and tablets need the use of storage medium then SSDs will be the best option.</a:t>
                      </a:r>
                    </a:p>
                  </a:txBody>
                  <a:tcPr/>
                </a:tc>
                <a:extLst>
                  <a:ext uri="{0D108BD9-81ED-4DB2-BD59-A6C34878D82A}">
                    <a16:rowId xmlns:a16="http://schemas.microsoft.com/office/drawing/2014/main" val="1880436007"/>
                  </a:ext>
                </a:extLst>
              </a:tr>
              <a:tr h="370751">
                <a:tc>
                  <a:txBody>
                    <a:bodyPr/>
                    <a:lstStyle/>
                    <a:p>
                      <a:pPr algn="just"/>
                      <a:r>
                        <a:rPr lang="en-US" sz="2600" b="1" dirty="0">
                          <a:latin typeface="Times New Roman" panose="02020603050405020304" pitchFamily="18" charset="0"/>
                          <a:cs typeface="Times New Roman" panose="02020603050405020304" pitchFamily="18" charset="0"/>
                        </a:rPr>
                        <a:t>4. Less Noise </a:t>
                      </a:r>
                      <a:endParaRPr lang="en-US" sz="2600" dirty="0">
                        <a:latin typeface="Times New Roman" panose="02020603050405020304" pitchFamily="18" charset="0"/>
                        <a:cs typeface="Times New Roman" panose="02020603050405020304" pitchFamily="18" charset="0"/>
                      </a:endParaRPr>
                    </a:p>
                  </a:txBody>
                  <a:tcPr/>
                </a:tc>
                <a:tc>
                  <a:txBody>
                    <a:bodyPr/>
                    <a:lstStyle/>
                    <a:p>
                      <a:pPr algn="just"/>
                      <a:r>
                        <a:rPr lang="en-US" sz="2600" dirty="0">
                          <a:latin typeface="Times New Roman" panose="02020603050405020304" pitchFamily="18" charset="0"/>
                          <a:cs typeface="Times New Roman" panose="02020603050405020304" pitchFamily="18" charset="0"/>
                        </a:rPr>
                        <a:t>Due to the constant rotation of the metal platters and the movement of read/write arms, there is a frequent noise produced by the HDD. But unlike in a HDD there is no metal platters and read/write arms in SSDs. Therefore, when the SSDs are in operations it produces no noise at all. The noise value of SSDs have found to be 0 decibels. </a:t>
                      </a:r>
                    </a:p>
                  </a:txBody>
                  <a:tcPr/>
                </a:tc>
                <a:extLst>
                  <a:ext uri="{0D108BD9-81ED-4DB2-BD59-A6C34878D82A}">
                    <a16:rowId xmlns:a16="http://schemas.microsoft.com/office/drawing/2014/main" val="2868584043"/>
                  </a:ext>
                </a:extLst>
              </a:tr>
              <a:tr h="370751">
                <a:tc>
                  <a:txBody>
                    <a:bodyPr/>
                    <a:lstStyle/>
                    <a:p>
                      <a:pPr algn="just"/>
                      <a:r>
                        <a:rPr lang="en-US" sz="2600" b="1" dirty="0">
                          <a:latin typeface="Times New Roman" panose="02020603050405020304" pitchFamily="18" charset="0"/>
                          <a:cs typeface="Times New Roman" panose="02020603050405020304" pitchFamily="18" charset="0"/>
                        </a:rPr>
                        <a:t>5. Power Consumption</a:t>
                      </a:r>
                      <a:endParaRPr lang="en-US" sz="2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Unlike a HDD where it relies upon the magnetic coated platters disks for read/write functioning, there is no any moving parts in involved in SSDs. Because of this it generally consumes less power. Since there is no much power consumed by the SSDs it is considered to be highly energy efficient and less heat dissipation.</a:t>
                      </a:r>
                    </a:p>
                    <a:p>
                      <a:pPr algn="just"/>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0355280"/>
                  </a:ext>
                </a:extLst>
              </a:tr>
            </a:tbl>
          </a:graphicData>
        </a:graphic>
      </p:graphicFrame>
    </p:spTree>
    <p:extLst>
      <p:ext uri="{BB962C8B-B14F-4D97-AF65-F5344CB8AC3E}">
        <p14:creationId xmlns:p14="http://schemas.microsoft.com/office/powerpoint/2010/main" val="36704583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57107342"/>
              </p:ext>
            </p:extLst>
          </p:nvPr>
        </p:nvGraphicFramePr>
        <p:xfrm>
          <a:off x="0" y="109182"/>
          <a:ext cx="12192000" cy="6766560"/>
        </p:xfrm>
        <a:graphic>
          <a:graphicData uri="http://schemas.openxmlformats.org/drawingml/2006/table">
            <a:tbl>
              <a:tblPr firstRow="1" bandRow="1">
                <a:tableStyleId>{5C22544A-7EE6-4342-B048-85BDC9FD1C3A}</a:tableStyleId>
              </a:tblPr>
              <a:tblGrid>
                <a:gridCol w="2283357">
                  <a:extLst>
                    <a:ext uri="{9D8B030D-6E8A-4147-A177-3AD203B41FA5}">
                      <a16:colId xmlns:a16="http://schemas.microsoft.com/office/drawing/2014/main" val="664606917"/>
                    </a:ext>
                  </a:extLst>
                </a:gridCol>
                <a:gridCol w="9908643">
                  <a:extLst>
                    <a:ext uri="{9D8B030D-6E8A-4147-A177-3AD203B41FA5}">
                      <a16:colId xmlns:a16="http://schemas.microsoft.com/office/drawing/2014/main" val="3802425668"/>
                    </a:ext>
                  </a:extLst>
                </a:gridCol>
              </a:tblGrid>
              <a:tr h="3707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Drawbacks of SSD</a:t>
                      </a:r>
                      <a:endParaRPr lang="en-US" sz="2800" dirty="0">
                        <a:latin typeface="Times New Roman" panose="02020603050405020304" pitchFamily="18" charset="0"/>
                        <a:cs typeface="Times New Roman" panose="02020603050405020304" pitchFamily="18" charset="0"/>
                      </a:endParaRPr>
                    </a:p>
                  </a:txBody>
                  <a:tcPr/>
                </a:tc>
                <a:tc>
                  <a:txBody>
                    <a:bodyPr/>
                    <a:lstStyle/>
                    <a:p>
                      <a:pPr algn="just"/>
                      <a:r>
                        <a:rPr lang="en-US" sz="2800" dirty="0">
                          <a:latin typeface="Times New Roman" panose="02020603050405020304" pitchFamily="18" charset="0"/>
                          <a:cs typeface="Times New Roman" panose="02020603050405020304" pitchFamily="18" charset="0"/>
                        </a:rPr>
                        <a:t>Description </a:t>
                      </a:r>
                    </a:p>
                  </a:txBody>
                  <a:tcPr/>
                </a:tc>
                <a:extLst>
                  <a:ext uri="{0D108BD9-81ED-4DB2-BD59-A6C34878D82A}">
                    <a16:rowId xmlns:a16="http://schemas.microsoft.com/office/drawing/2014/main" val="537511016"/>
                  </a:ext>
                </a:extLst>
              </a:tr>
              <a:tr h="370751">
                <a:tc>
                  <a:txBody>
                    <a:bodyPr/>
                    <a:lstStyle/>
                    <a:p>
                      <a:pPr algn="just"/>
                      <a:r>
                        <a:rPr lang="en-US" sz="2400" b="1" dirty="0">
                          <a:latin typeface="Times New Roman" panose="02020603050405020304" pitchFamily="18" charset="0"/>
                          <a:cs typeface="Times New Roman" panose="02020603050405020304" pitchFamily="18" charset="0"/>
                        </a:rPr>
                        <a:t>1. Cost </a:t>
                      </a:r>
                      <a:endParaRPr lang="en-US" sz="2400" dirty="0">
                        <a:latin typeface="Times New Roman" panose="02020603050405020304" pitchFamily="18" charset="0"/>
                        <a:cs typeface="Times New Roman" panose="02020603050405020304" pitchFamily="18" charset="0"/>
                      </a:endParaRPr>
                    </a:p>
                  </a:txBody>
                  <a:tcPr/>
                </a:tc>
                <a:tc>
                  <a:txBody>
                    <a:bodyPr/>
                    <a:lstStyle/>
                    <a:p>
                      <a:pPr algn="just"/>
                      <a:r>
                        <a:rPr lang="en-US" sz="2800" dirty="0">
                          <a:latin typeface="Times New Roman" panose="02020603050405020304" pitchFamily="18" charset="0"/>
                          <a:cs typeface="Times New Roman" panose="02020603050405020304" pitchFamily="18" charset="0"/>
                        </a:rPr>
                        <a:t>The primary disadvantage of using a SSD is its cost. The cost of a SSD costs more than twice that of a HDD of similar storage capacity. Eventually the computers with the SSDs as their primary storage medium is going to be more expensive. </a:t>
                      </a:r>
                    </a:p>
                  </a:txBody>
                  <a:tcPr/>
                </a:tc>
                <a:extLst>
                  <a:ext uri="{0D108BD9-81ED-4DB2-BD59-A6C34878D82A}">
                    <a16:rowId xmlns:a16="http://schemas.microsoft.com/office/drawing/2014/main" val="1880436007"/>
                  </a:ext>
                </a:extLst>
              </a:tr>
              <a:tr h="370751">
                <a:tc>
                  <a:txBody>
                    <a:bodyPr/>
                    <a:lstStyle/>
                    <a:p>
                      <a:pPr algn="just"/>
                      <a:r>
                        <a:rPr lang="en-US" sz="2400" b="1" dirty="0">
                          <a:latin typeface="Times New Roman" panose="02020603050405020304" pitchFamily="18" charset="0"/>
                          <a:cs typeface="Times New Roman" panose="02020603050405020304" pitchFamily="18" charset="0"/>
                        </a:rPr>
                        <a:t>2. Storage Space </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The storage space offered by a SSD is limited to certain values. The base storage capacity of a SSD is 128GB. SSDs with higher storage capacities are extremely rare to find. Moreover when the storage capacity of a SSD goes up then automatically the device cost keeps increasing as well.</a:t>
                      </a:r>
                    </a:p>
                  </a:txBody>
                  <a:tcPr/>
                </a:tc>
                <a:extLst>
                  <a:ext uri="{0D108BD9-81ED-4DB2-BD59-A6C34878D82A}">
                    <a16:rowId xmlns:a16="http://schemas.microsoft.com/office/drawing/2014/main" val="2868584043"/>
                  </a:ext>
                </a:extLst>
              </a:tr>
              <a:tr h="370751">
                <a:tc>
                  <a:txBody>
                    <a:bodyPr/>
                    <a:lstStyle/>
                    <a:p>
                      <a:pPr algn="just"/>
                      <a:r>
                        <a:rPr lang="en-US" sz="2400" b="1" dirty="0">
                          <a:latin typeface="Times New Roman" panose="02020603050405020304" pitchFamily="18" charset="0"/>
                          <a:cs typeface="Times New Roman" panose="02020603050405020304" pitchFamily="18" charset="0"/>
                        </a:rPr>
                        <a:t>3. Availability </a:t>
                      </a:r>
                      <a:endParaRPr lang="en-US" sz="2400" dirty="0">
                        <a:latin typeface="Times New Roman" panose="02020603050405020304" pitchFamily="18" charset="0"/>
                        <a:cs typeface="Times New Roman" panose="02020603050405020304" pitchFamily="18" charset="0"/>
                      </a:endParaRPr>
                    </a:p>
                  </a:txBody>
                  <a:tcPr/>
                </a:tc>
                <a:tc>
                  <a:txBody>
                    <a:bodyPr/>
                    <a:lstStyle/>
                    <a:p>
                      <a:pPr algn="just"/>
                      <a:r>
                        <a:rPr lang="en-US" sz="2800" dirty="0">
                          <a:latin typeface="Times New Roman" panose="02020603050405020304" pitchFamily="18" charset="0"/>
                          <a:cs typeface="Times New Roman" panose="02020603050405020304" pitchFamily="18" charset="0"/>
                        </a:rPr>
                        <a:t>Comparing to a HDD, SSDs are harder to find in the market and expensive piece of devices. But since the advancement of the portable technology, there is a gradual rise of SSD manufacturing, which means that SSDs are becoming more available.</a:t>
                      </a:r>
                      <a:r>
                        <a:rPr lang="en-US" sz="2800" baseline="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0355280"/>
                  </a:ext>
                </a:extLst>
              </a:tr>
            </a:tbl>
          </a:graphicData>
        </a:graphic>
      </p:graphicFrame>
    </p:spTree>
    <p:extLst>
      <p:ext uri="{BB962C8B-B14F-4D97-AF65-F5344CB8AC3E}">
        <p14:creationId xmlns:p14="http://schemas.microsoft.com/office/powerpoint/2010/main" val="7158953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1420245"/>
              </p:ext>
            </p:extLst>
          </p:nvPr>
        </p:nvGraphicFramePr>
        <p:xfrm>
          <a:off x="0" y="109182"/>
          <a:ext cx="12192000" cy="6614160"/>
        </p:xfrm>
        <a:graphic>
          <a:graphicData uri="http://schemas.openxmlformats.org/drawingml/2006/table">
            <a:tbl>
              <a:tblPr firstRow="1" bandRow="1">
                <a:tableStyleId>{5C22544A-7EE6-4342-B048-85BDC9FD1C3A}</a:tableStyleId>
              </a:tblPr>
              <a:tblGrid>
                <a:gridCol w="2283357">
                  <a:extLst>
                    <a:ext uri="{9D8B030D-6E8A-4147-A177-3AD203B41FA5}">
                      <a16:colId xmlns:a16="http://schemas.microsoft.com/office/drawing/2014/main" val="664606917"/>
                    </a:ext>
                  </a:extLst>
                </a:gridCol>
                <a:gridCol w="9908643">
                  <a:extLst>
                    <a:ext uri="{9D8B030D-6E8A-4147-A177-3AD203B41FA5}">
                      <a16:colId xmlns:a16="http://schemas.microsoft.com/office/drawing/2014/main" val="3802425668"/>
                    </a:ext>
                  </a:extLst>
                </a:gridCol>
              </a:tblGrid>
              <a:tr h="37075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00" b="1" dirty="0">
                          <a:latin typeface="Times New Roman" panose="02020603050405020304" pitchFamily="18" charset="0"/>
                          <a:cs typeface="Times New Roman" panose="02020603050405020304" pitchFamily="18" charset="0"/>
                        </a:rPr>
                        <a:t>Drawbacks of SSD</a:t>
                      </a:r>
                      <a:endParaRPr lang="en-US" sz="2600" dirty="0">
                        <a:latin typeface="Times New Roman" panose="02020603050405020304" pitchFamily="18" charset="0"/>
                        <a:cs typeface="Times New Roman" panose="02020603050405020304" pitchFamily="18" charset="0"/>
                      </a:endParaRPr>
                    </a:p>
                  </a:txBody>
                  <a:tcPr/>
                </a:tc>
                <a:tc>
                  <a:txBody>
                    <a:bodyPr/>
                    <a:lstStyle/>
                    <a:p>
                      <a:pPr algn="just"/>
                      <a:r>
                        <a:rPr lang="en-US" sz="2600" dirty="0">
                          <a:latin typeface="Times New Roman" panose="02020603050405020304" pitchFamily="18" charset="0"/>
                          <a:cs typeface="Times New Roman" panose="02020603050405020304" pitchFamily="18" charset="0"/>
                        </a:rPr>
                        <a:t>Description </a:t>
                      </a:r>
                    </a:p>
                  </a:txBody>
                  <a:tcPr/>
                </a:tc>
                <a:extLst>
                  <a:ext uri="{0D108BD9-81ED-4DB2-BD59-A6C34878D82A}">
                    <a16:rowId xmlns:a16="http://schemas.microsoft.com/office/drawing/2014/main" val="537511016"/>
                  </a:ext>
                </a:extLst>
              </a:tr>
              <a:tr h="370751">
                <a:tc>
                  <a:txBody>
                    <a:bodyPr/>
                    <a:lstStyle/>
                    <a:p>
                      <a:pPr algn="just"/>
                      <a:r>
                        <a:rPr lang="en-US" sz="2600" b="1" dirty="0">
                          <a:latin typeface="Times New Roman" panose="02020603050405020304" pitchFamily="18" charset="0"/>
                          <a:cs typeface="Times New Roman" panose="02020603050405020304" pitchFamily="18" charset="0"/>
                        </a:rPr>
                        <a:t>4. Lifespan</a:t>
                      </a:r>
                      <a:endParaRPr lang="en-US" sz="2600" dirty="0">
                        <a:latin typeface="Times New Roman" panose="02020603050405020304" pitchFamily="18" charset="0"/>
                        <a:cs typeface="Times New Roman" panose="02020603050405020304" pitchFamily="18" charset="0"/>
                      </a:endParaRPr>
                    </a:p>
                  </a:txBody>
                  <a:tcPr/>
                </a:tc>
                <a:tc>
                  <a:txBody>
                    <a:bodyPr/>
                    <a:lstStyle/>
                    <a:p>
                      <a:pPr algn="just"/>
                      <a:r>
                        <a:rPr lang="en-US" sz="2600" dirty="0">
                          <a:latin typeface="Times New Roman" panose="02020603050405020304" pitchFamily="18" charset="0"/>
                          <a:cs typeface="Times New Roman" panose="02020603050405020304" pitchFamily="18" charset="0"/>
                        </a:rPr>
                        <a:t>The flash memories those are used in SSDs are limited to certain number of writes. Because of this the lifecycles present in a SSD is limited. In order for writing data to a SSD, it uses a process known as Write cycles. In this process when a data is written on a SSD the previous blocks present in them will be erased. Whenever this process is completed this eventually lead to cell decaying. Cell decaying basically means that your SSD is slowly facing towards failure.</a:t>
                      </a:r>
                    </a:p>
                  </a:txBody>
                  <a:tcPr/>
                </a:tc>
                <a:extLst>
                  <a:ext uri="{0D108BD9-81ED-4DB2-BD59-A6C34878D82A}">
                    <a16:rowId xmlns:a16="http://schemas.microsoft.com/office/drawing/2014/main" val="1880436007"/>
                  </a:ext>
                </a:extLst>
              </a:tr>
              <a:tr h="370751">
                <a:tc>
                  <a:txBody>
                    <a:bodyPr/>
                    <a:lstStyle/>
                    <a:p>
                      <a:pPr algn="just"/>
                      <a:r>
                        <a:rPr lang="en-US" sz="2600" b="1" dirty="0">
                          <a:latin typeface="Times New Roman" panose="02020603050405020304" pitchFamily="18" charset="0"/>
                          <a:cs typeface="Times New Roman" panose="02020603050405020304" pitchFamily="18" charset="0"/>
                        </a:rPr>
                        <a:t>5. Data Recovery </a:t>
                      </a:r>
                      <a:endParaRPr lang="en-US" sz="2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In the event of a data deletion on a SSD, it is almost impossible to recover the data back. Even though this can be advantageous in terms of data security, this can lead to serious issues if there is no proper backups made. Moreover unlike a HDD, the data present in a SSD is scattered inside the flash memories. Whenever there is any damage to the flash memories there will be no option to recover the data inside it.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8584043"/>
                  </a:ext>
                </a:extLst>
              </a:tr>
            </a:tbl>
          </a:graphicData>
        </a:graphic>
      </p:graphicFrame>
    </p:spTree>
    <p:extLst>
      <p:ext uri="{BB962C8B-B14F-4D97-AF65-F5344CB8AC3E}">
        <p14:creationId xmlns:p14="http://schemas.microsoft.com/office/powerpoint/2010/main" val="26563694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lvl="0" indent="0" algn="just">
              <a:lnSpc>
                <a:spcPct val="100000"/>
              </a:lnSpc>
              <a:spcBef>
                <a:spcPts val="0"/>
              </a:spcBef>
              <a:buNone/>
            </a:pPr>
            <a:r>
              <a:rPr lang="en-US" sz="3000" b="1" i="1" dirty="0">
                <a:solidFill>
                  <a:srgbClr val="FF0000"/>
                </a:solidFill>
                <a:latin typeface="Times New Roman" panose="02020603050405020304" pitchFamily="18" charset="0"/>
                <a:cs typeface="Times New Roman" panose="02020603050405020304" pitchFamily="18" charset="0"/>
              </a:rPr>
              <a:t>3. Optical Disks</a:t>
            </a:r>
            <a:endParaRPr lang="en-US" sz="3000"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In the </a:t>
            </a:r>
            <a:r>
              <a:rPr lang="en-US" sz="3000" b="1" dirty="0">
                <a:latin typeface="Times New Roman" panose="02020603050405020304" pitchFamily="18" charset="0"/>
                <a:cs typeface="Times New Roman" panose="02020603050405020304" pitchFamily="18" charset="0"/>
              </a:rPr>
              <a:t>optical storage devices</a:t>
            </a:r>
            <a:r>
              <a:rPr lang="en-US" sz="3000" dirty="0">
                <a:latin typeface="Times New Roman" panose="02020603050405020304" pitchFamily="18" charset="0"/>
                <a:cs typeface="Times New Roman" panose="02020603050405020304" pitchFamily="18" charset="0"/>
              </a:rPr>
              <a:t>, all read and write activities are performed by light.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All recording information stores at an optical disk. </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Their big advantages are not more costly, light weight, and easy to transport because it is removable device unlike hard drive</a:t>
            </a:r>
          </a:p>
          <a:p>
            <a:pPr algn="just">
              <a:lnSpc>
                <a:spcPct val="100000"/>
              </a:lnSpc>
              <a:spcBef>
                <a:spcPts val="0"/>
              </a:spcBef>
              <a:buFont typeface="Wingdings" panose="05000000000000000000" pitchFamily="2" charset="2"/>
              <a:buChar char="Ø"/>
            </a:pPr>
            <a:r>
              <a:rPr lang="en-US" sz="3000" b="1" dirty="0">
                <a:latin typeface="Times New Roman" panose="02020603050405020304" pitchFamily="18" charset="0"/>
                <a:cs typeface="Times New Roman" panose="02020603050405020304" pitchFamily="18" charset="0"/>
              </a:rPr>
              <a:t>Why to Use Optical Storage</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In the </a:t>
            </a:r>
            <a:r>
              <a:rPr lang="en-US" sz="3000" b="1" dirty="0">
                <a:latin typeface="Times New Roman" panose="02020603050405020304" pitchFamily="18" charset="0"/>
                <a:cs typeface="Times New Roman" panose="02020603050405020304" pitchFamily="18" charset="0"/>
              </a:rPr>
              <a:t>optical storage devices</a:t>
            </a:r>
            <a:r>
              <a:rPr lang="en-US" sz="3000" dirty="0">
                <a:latin typeface="Times New Roman" panose="02020603050405020304" pitchFamily="18" charset="0"/>
                <a:cs typeface="Times New Roman" panose="02020603050405020304" pitchFamily="18" charset="0"/>
              </a:rPr>
              <a:t>, all data is saved like as patterns of dots which can be easily read with using of LIGHT. Laser Beam is used like as “Light Source”.</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data is read while bouncing laser beam on the surface of storage medium.</a:t>
            </a:r>
          </a:p>
          <a:p>
            <a:pPr algn="just">
              <a:lnSpc>
                <a:spcPct val="10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 Laser beam creates the all Dots while reading process, but it is used with high power mode to mark the surface of storage medium, and make a dot.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entire process is also called the “Burning” data onto Disc </a:t>
            </a:r>
          </a:p>
          <a:p>
            <a:pPr marL="0" indent="0" algn="just">
              <a:lnSpc>
                <a:spcPct val="100000"/>
              </a:lnSpc>
              <a:spcBef>
                <a:spcPts val="0"/>
              </a:spcBef>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66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lnSpc>
                <a:spcPct val="100000"/>
              </a:lnSpc>
              <a:spcBef>
                <a:spcPts val="0"/>
              </a:spcBef>
              <a:buNone/>
            </a:pPr>
            <a:r>
              <a:rPr lang="en-US" dirty="0">
                <a:latin typeface="Times New Roman" panose="02020603050405020304" pitchFamily="18" charset="0"/>
                <a:cs typeface="Times New Roman" panose="02020603050405020304" pitchFamily="18" charset="0"/>
              </a:rPr>
              <a:t> 3.1 </a:t>
            </a:r>
            <a:r>
              <a:rPr lang="en-US" b="1" i="1" dirty="0">
                <a:latin typeface="Times New Roman" panose="02020603050405020304" pitchFamily="18" charset="0"/>
                <a:cs typeface="Times New Roman" panose="02020603050405020304" pitchFamily="18" charset="0"/>
              </a:rPr>
              <a:t>CD-ROM (Compact Disk Read Only Memory)</a:t>
            </a: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have high storage capacity (up to 700 MB). CD-ROM drives will read data, but will not write. The data will be there when they are manufactured. Many application programs are coming stored using a CD-ROM. </a:t>
            </a:r>
          </a:p>
          <a:p>
            <a:pPr marL="0" lvl="0" indent="0" algn="just">
              <a:lnSpc>
                <a:spcPct val="100000"/>
              </a:lnSpc>
              <a:spcBef>
                <a:spcPts val="0"/>
              </a:spcBef>
              <a:buNone/>
            </a:pPr>
            <a:r>
              <a:rPr lang="en-US" b="1" i="1" dirty="0">
                <a:latin typeface="Times New Roman" panose="02020603050405020304" pitchFamily="18" charset="0"/>
                <a:cs typeface="Times New Roman" panose="02020603050405020304" pitchFamily="18" charset="0"/>
              </a:rPr>
              <a:t>3.2 CD-R (CD-Recordable-WORM) {Write Once Read Many) </a:t>
            </a: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is a blank CD and data is going to be recorded by a peripheral device called CD burner or CD writer.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could be recorded by CD-R only once which means data could not be erased and replaced by another one. </a:t>
            </a: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That is why they are called WARM (Write Once Read Many).</a:t>
            </a:r>
          </a:p>
          <a:p>
            <a:pPr marL="0" indent="0" algn="just">
              <a:lnSpc>
                <a:spcPct val="100000"/>
              </a:lnSpc>
              <a:spcBef>
                <a:spcPts val="0"/>
              </a:spcBef>
              <a:buNone/>
            </a:pPr>
            <a:r>
              <a:rPr lang="en-US" dirty="0">
                <a:latin typeface="Times New Roman" panose="02020603050405020304" pitchFamily="18" charset="0"/>
                <a:cs typeface="Times New Roman" panose="02020603050405020304" pitchFamily="18" charset="0"/>
              </a:rPr>
              <a:t>3.3 </a:t>
            </a:r>
            <a:r>
              <a:rPr lang="en-US" b="1" i="1" dirty="0">
                <a:latin typeface="Times New Roman" panose="02020603050405020304" pitchFamily="18" charset="0"/>
                <a:cs typeface="Times New Roman" panose="02020603050405020304" pitchFamily="18" charset="0"/>
              </a:rPr>
              <a:t>CD-RW (CD-Rewritable) </a:t>
            </a: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types are erasable or recordable many times. There are also coming high speed optical disks called D VD-ROM with the same size like CD- ROMS but have higher storage capacity.</a:t>
            </a:r>
          </a:p>
          <a:p>
            <a:pPr marL="0" indent="0" algn="just">
              <a:lnSpc>
                <a:spcPct val="100000"/>
              </a:lnSpc>
              <a:spcBef>
                <a:spcPts val="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9288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1298575" y="2948438"/>
            <a:ext cx="8683625" cy="1165225"/>
          </a:xfrm>
        </p:spPr>
        <p:txBody>
          <a:bodyPr>
            <a:noAutofit/>
          </a:bodyPr>
          <a:lstStyle/>
          <a:p>
            <a:pPr>
              <a:defRPr/>
            </a:pPr>
            <a:r>
              <a:rPr sz="3600" b="1" dirty="0">
                <a:solidFill>
                  <a:srgbClr val="FF0000"/>
                </a:solidFill>
                <a:latin typeface="Times New Roman" panose="02020603050405020304" pitchFamily="18" charset="0"/>
                <a:cs typeface="Times New Roman" panose="02020603050405020304" pitchFamily="18" charset="0"/>
              </a:rPr>
              <a:t> </a:t>
            </a:r>
            <a:br>
              <a:rPr sz="3600" b="1" dirty="0">
                <a:solidFill>
                  <a:srgbClr val="FF0000"/>
                </a:solidFill>
                <a:latin typeface="Times New Roman" panose="02020603050405020304" pitchFamily="18" charset="0"/>
                <a:cs typeface="Times New Roman" panose="02020603050405020304" pitchFamily="18" charset="0"/>
              </a:rPr>
            </a:br>
            <a:r>
              <a:rPr sz="3600" b="1" dirty="0">
                <a:solidFill>
                  <a:srgbClr val="FF0000"/>
                </a:solidFill>
                <a:latin typeface="Times New Roman" panose="02020603050405020304" pitchFamily="18" charset="0"/>
                <a:cs typeface="Times New Roman" panose="02020603050405020304" pitchFamily="18" charset="0"/>
              </a:rPr>
              <a:t>BASICS OF </a:t>
            </a:r>
            <a:r>
              <a:rPr lang="en-GB" sz="3600" b="1" dirty="0">
                <a:solidFill>
                  <a:srgbClr val="FF0000"/>
                </a:solidFill>
                <a:latin typeface="Times New Roman" panose="02020603050405020304" pitchFamily="18" charset="0"/>
                <a:cs typeface="Times New Roman" panose="02020603050405020304" pitchFamily="18" charset="0"/>
              </a:rPr>
              <a:t>COMPUTER </a:t>
            </a:r>
            <a:r>
              <a:rPr sz="3600" b="1" dirty="0">
                <a:solidFill>
                  <a:srgbClr val="FF0000"/>
                </a:solidFill>
                <a:latin typeface="Times New Roman" panose="02020603050405020304" pitchFamily="18" charset="0"/>
                <a:cs typeface="Times New Roman" panose="02020603050405020304" pitchFamily="18" charset="0"/>
              </a:rPr>
              <a:t>SOFTWARE</a:t>
            </a:r>
            <a:br>
              <a:rPr sz="3600" b="1" dirty="0">
                <a:solidFill>
                  <a:srgbClr val="FF0000"/>
                </a:solidFill>
                <a:latin typeface="Times New Roman" panose="02020603050405020304" pitchFamily="18" charset="0"/>
                <a:cs typeface="Times New Roman" panose="02020603050405020304" pitchFamily="18" charset="0"/>
              </a:rPr>
            </a:br>
            <a:endParaRPr sz="3600" dirty="0">
              <a:solidFill>
                <a:srgbClr val="FF0000"/>
              </a:solidFill>
              <a:latin typeface="Times New Roman" panose="02020603050405020304" pitchFamily="18" charset="0"/>
              <a:cs typeface="Times New Roman" panose="02020603050405020304" pitchFamily="18" charset="0"/>
            </a:endParaRPr>
          </a:p>
        </p:txBody>
      </p:sp>
      <p:sp>
        <p:nvSpPr>
          <p:cNvPr id="8195" name="Slide Number Placeholder 2"/>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CD8E0DEC-FC55-4776-BA3B-0F3CAE8FC3F7}" type="slidenum">
              <a:rPr lang="en-US" altLang="en-US" smtClean="0">
                <a:solidFill>
                  <a:srgbClr val="FFFFFF"/>
                </a:solidFill>
                <a:latin typeface="Franklin Gothic Book" panose="020B0503020102020204" pitchFamily="34" charset="0"/>
              </a:rPr>
              <a:pPr/>
              <a:t>77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995416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7C7D72B7-6F8C-4B8A-8A72-1D4CFF19D6D4}" type="slidenum">
              <a:rPr lang="en-US" altLang="en-US" smtClean="0">
                <a:solidFill>
                  <a:srgbClr val="FFFFFF"/>
                </a:solidFill>
                <a:latin typeface="Franklin Gothic Book" panose="020B0503020102020204" pitchFamily="34" charset="0"/>
              </a:rPr>
              <a:pPr/>
              <a:t>78</a:t>
            </a:fld>
            <a:endParaRPr lang="en-US" altLang="en-US">
              <a:solidFill>
                <a:srgbClr val="FFFFFF"/>
              </a:solidFill>
              <a:latin typeface="Franklin Gothic Book" panose="020B0503020102020204" pitchFamily="34" charset="0"/>
            </a:endParaRPr>
          </a:p>
        </p:txBody>
      </p:sp>
      <p:sp>
        <p:nvSpPr>
          <p:cNvPr id="10243" name="Rectangle 2"/>
          <p:cNvSpPr>
            <a:spLocks noGrp="1" noChangeArrowheads="1"/>
          </p:cNvSpPr>
          <p:nvPr>
            <p:ph type="title"/>
          </p:nvPr>
        </p:nvSpPr>
        <p:spPr>
          <a:xfrm>
            <a:off x="1981200" y="1"/>
            <a:ext cx="8229600" cy="538163"/>
          </a:xfrm>
        </p:spPr>
        <p:txBody>
          <a:bodyPr>
            <a:noAutofit/>
          </a:bodyPr>
          <a:lstStyle/>
          <a:p>
            <a:pPr algn="ctr"/>
            <a:br>
              <a:rPr lang="en-US" altLang="en-US" sz="3200" b="1" dirty="0">
                <a:solidFill>
                  <a:srgbClr val="0000FF"/>
                </a:solidFill>
                <a:latin typeface="Times New Roman" panose="02020603050405020304" pitchFamily="18" charset="0"/>
                <a:cs typeface="Times New Roman" panose="02020603050405020304" pitchFamily="18" charset="0"/>
              </a:rPr>
            </a:br>
            <a:br>
              <a:rPr lang="en-US" altLang="en-US" sz="3200" b="1" dirty="0">
                <a:solidFill>
                  <a:srgbClr val="0000FF"/>
                </a:solidFill>
                <a:latin typeface="Times New Roman" panose="02020603050405020304" pitchFamily="18" charset="0"/>
                <a:cs typeface="Times New Roman" panose="02020603050405020304" pitchFamily="18" charset="0"/>
              </a:rPr>
            </a:br>
            <a:br>
              <a:rPr lang="en-US" altLang="en-US" sz="3200" b="1" dirty="0">
                <a:solidFill>
                  <a:srgbClr val="0000FF"/>
                </a:solidFill>
                <a:latin typeface="Times New Roman" panose="02020603050405020304" pitchFamily="18" charset="0"/>
                <a:cs typeface="Times New Roman" panose="02020603050405020304" pitchFamily="18" charset="0"/>
              </a:rPr>
            </a:br>
            <a:r>
              <a:rPr lang="en-US" altLang="en-US" sz="3200" b="1" dirty="0">
                <a:solidFill>
                  <a:srgbClr val="0000FF"/>
                </a:solidFill>
                <a:latin typeface="Times New Roman" panose="02020603050405020304" pitchFamily="18" charset="0"/>
                <a:cs typeface="Times New Roman" panose="02020603050405020304" pitchFamily="18" charset="0"/>
              </a:rPr>
              <a:t>Computer Software</a:t>
            </a:r>
            <a:br>
              <a:rPr lang="en-US" altLang="en-US" sz="3200" b="1" dirty="0">
                <a:solidFill>
                  <a:srgbClr val="0000FF"/>
                </a:solidFill>
                <a:latin typeface="Times New Roman" panose="02020603050405020304" pitchFamily="18" charset="0"/>
                <a:cs typeface="Times New Roman" panose="02020603050405020304" pitchFamily="18" charset="0"/>
              </a:rPr>
            </a:br>
            <a:br>
              <a:rPr lang="en-US" altLang="en-US" sz="3200" b="1" dirty="0">
                <a:solidFill>
                  <a:srgbClr val="0000FF"/>
                </a:solidFill>
                <a:latin typeface="Times New Roman" panose="02020603050405020304" pitchFamily="18" charset="0"/>
                <a:cs typeface="Times New Roman" panose="02020603050405020304" pitchFamily="18" charset="0"/>
              </a:rPr>
            </a:br>
            <a:br>
              <a:rPr lang="en-US" altLang="en-US" sz="3200" b="1" dirty="0">
                <a:solidFill>
                  <a:srgbClr val="0000FF"/>
                </a:solidFill>
                <a:latin typeface="Times New Roman" panose="02020603050405020304" pitchFamily="18" charset="0"/>
                <a:cs typeface="Times New Roman" panose="02020603050405020304" pitchFamily="18" charset="0"/>
              </a:rPr>
            </a:br>
            <a:endParaRPr lang="en-US" altLang="en-US" sz="3200" b="1" dirty="0">
              <a:solidFill>
                <a:srgbClr val="0000FF"/>
              </a:solidFill>
              <a:latin typeface="Times New Roman" panose="02020603050405020304" pitchFamily="18" charset="0"/>
              <a:cs typeface="Times New Roman" panose="02020603050405020304" pitchFamily="18" charset="0"/>
            </a:endParaRPr>
          </a:p>
        </p:txBody>
      </p:sp>
      <p:sp>
        <p:nvSpPr>
          <p:cNvPr id="10244" name="Rectangle 3"/>
          <p:cNvSpPr>
            <a:spLocks noGrp="1" noChangeArrowheads="1"/>
          </p:cNvSpPr>
          <p:nvPr>
            <p:ph type="body" idx="1"/>
          </p:nvPr>
        </p:nvSpPr>
        <p:spPr>
          <a:xfrm>
            <a:off x="0" y="414068"/>
            <a:ext cx="12059727" cy="6307407"/>
          </a:xfrm>
        </p:spPr>
        <p:txBody>
          <a:bodyPr>
            <a:normAutofit fontScale="92500" lnSpcReduction="20000"/>
          </a:bodyPr>
          <a:lstStyle/>
          <a:p>
            <a:pPr algn="just">
              <a:lnSpc>
                <a:spcPct val="110000"/>
              </a:lnSpc>
              <a:spcBef>
                <a:spcPct val="0"/>
              </a:spcBef>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The </a:t>
            </a:r>
            <a:r>
              <a:rPr lang="en-US" altLang="en-US" sz="3200" b="1" i="1" dirty="0">
                <a:solidFill>
                  <a:srgbClr val="FF0000"/>
                </a:solidFill>
                <a:latin typeface="Times New Roman" panose="02020603050405020304" pitchFamily="18" charset="0"/>
                <a:cs typeface="Times New Roman" panose="02020603050405020304" pitchFamily="18" charset="0"/>
              </a:rPr>
              <a:t>computer hardware </a:t>
            </a:r>
            <a:r>
              <a:rPr lang="en-US" altLang="en-US" sz="3200" b="1" i="1" dirty="0">
                <a:solidFill>
                  <a:srgbClr val="339933"/>
                </a:solidFill>
                <a:latin typeface="Times New Roman" panose="02020603050405020304" pitchFamily="18" charset="0"/>
                <a:cs typeface="Times New Roman" panose="02020603050405020304" pitchFamily="18" charset="0"/>
              </a:rPr>
              <a:t>is an electronic device which has the potential of </a:t>
            </a:r>
            <a:r>
              <a:rPr lang="en-US" altLang="en-US" sz="3200" b="1" i="1" dirty="0">
                <a:solidFill>
                  <a:srgbClr val="FF0000"/>
                </a:solidFill>
                <a:latin typeface="Times New Roman" panose="02020603050405020304" pitchFamily="18" charset="0"/>
                <a:cs typeface="Times New Roman" panose="02020603050405020304" pitchFamily="18" charset="0"/>
              </a:rPr>
              <a:t>performing the task of solving a problem</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10000"/>
              </a:lnSpc>
              <a:spcBef>
                <a:spcPct val="0"/>
              </a:spcBef>
              <a:buClrTx/>
              <a:buFont typeface="Wingdings" panose="05000000000000000000" pitchFamily="2" charset="2"/>
              <a:buChar char="§"/>
            </a:pPr>
            <a:r>
              <a:rPr lang="en-US" altLang="en-US" sz="3200" dirty="0">
                <a:solidFill>
                  <a:srgbClr val="000000"/>
                </a:solidFill>
                <a:latin typeface="Times New Roman" panose="02020603050405020304" pitchFamily="18" charset="0"/>
                <a:cs typeface="Times New Roman" panose="02020603050405020304" pitchFamily="18" charset="0"/>
              </a:rPr>
              <a:t>Without its </a:t>
            </a:r>
            <a:r>
              <a:rPr lang="en-US" altLang="en-US" sz="3200" b="1" i="1" dirty="0">
                <a:solidFill>
                  <a:srgbClr val="000000"/>
                </a:solidFill>
                <a:latin typeface="Times New Roman" panose="02020603050405020304" pitchFamily="18" charset="0"/>
                <a:cs typeface="Times New Roman" panose="02020603050405020304" pitchFamily="18" charset="0"/>
              </a:rPr>
              <a:t>software</a:t>
            </a:r>
            <a:r>
              <a:rPr lang="en-US" altLang="en-US" sz="3200" dirty="0">
                <a:solidFill>
                  <a:srgbClr val="000000"/>
                </a:solidFill>
                <a:latin typeface="Times New Roman" panose="02020603050405020304" pitchFamily="18" charset="0"/>
                <a:cs typeface="Times New Roman" panose="02020603050405020304" pitchFamily="18" charset="0"/>
              </a:rPr>
              <a:t>, a </a:t>
            </a:r>
            <a:r>
              <a:rPr lang="en-US" altLang="en-US" sz="3200" b="1" i="1" dirty="0">
                <a:solidFill>
                  <a:srgbClr val="162BF6"/>
                </a:solidFill>
                <a:latin typeface="Times New Roman" panose="02020603050405020304" pitchFamily="18" charset="0"/>
                <a:cs typeface="Times New Roman" panose="02020603050405020304" pitchFamily="18" charset="0"/>
              </a:rPr>
              <a:t>computer is basically a useless lump of metal</a:t>
            </a:r>
            <a:r>
              <a:rPr lang="en-US" altLang="en-US" sz="3200" dirty="0">
                <a:solidFill>
                  <a:srgbClr val="000000"/>
                </a:solidFill>
                <a:latin typeface="Times New Roman" panose="02020603050405020304" pitchFamily="18" charset="0"/>
                <a:cs typeface="Times New Roman" panose="02020603050405020304" pitchFamily="18" charset="0"/>
              </a:rPr>
              <a:t>. </a:t>
            </a:r>
          </a:p>
          <a:p>
            <a:pPr algn="just" eaLnBrk="1" hangingPunct="1">
              <a:lnSpc>
                <a:spcPct val="110000"/>
              </a:lnSpc>
              <a:spcBef>
                <a:spcPct val="0"/>
              </a:spcBef>
              <a:buClrTx/>
              <a:buFont typeface="Wingdings" panose="05000000000000000000" pitchFamily="2" charset="2"/>
              <a:buChar char="§"/>
            </a:pPr>
            <a:r>
              <a:rPr lang="en-US" altLang="en-US" sz="3200" dirty="0">
                <a:solidFill>
                  <a:srgbClr val="000000"/>
                </a:solidFill>
                <a:latin typeface="Times New Roman" panose="02020603050405020304" pitchFamily="18" charset="0"/>
                <a:cs typeface="Times New Roman" panose="02020603050405020304" pitchFamily="18" charset="0"/>
              </a:rPr>
              <a:t>With </a:t>
            </a:r>
            <a:r>
              <a:rPr lang="en-US" altLang="en-US" sz="3200" b="1" i="1" dirty="0">
                <a:solidFill>
                  <a:srgbClr val="000000"/>
                </a:solidFill>
                <a:latin typeface="Times New Roman" panose="02020603050405020304" pitchFamily="18" charset="0"/>
                <a:cs typeface="Times New Roman" panose="02020603050405020304" pitchFamily="18" charset="0"/>
              </a:rPr>
              <a:t>Software</a:t>
            </a:r>
            <a:r>
              <a:rPr lang="en-US" altLang="en-US" sz="3200" dirty="0">
                <a:solidFill>
                  <a:srgbClr val="000000"/>
                </a:solidFill>
                <a:latin typeface="Times New Roman" panose="02020603050405020304" pitchFamily="18" charset="0"/>
                <a:cs typeface="Times New Roman" panose="02020603050405020304" pitchFamily="18" charset="0"/>
              </a:rPr>
              <a:t>, a computer can </a:t>
            </a:r>
            <a:r>
              <a:rPr lang="en-US" altLang="en-US" sz="3200" b="1" i="1" dirty="0">
                <a:solidFill>
                  <a:srgbClr val="FF0000"/>
                </a:solidFill>
                <a:latin typeface="Times New Roman" panose="02020603050405020304" pitchFamily="18" charset="0"/>
                <a:cs typeface="Times New Roman" panose="02020603050405020304" pitchFamily="18" charset="0"/>
              </a:rPr>
              <a:t>store, process, and retrieve information</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b="1" i="1" dirty="0">
                <a:solidFill>
                  <a:srgbClr val="D60093"/>
                </a:solidFill>
                <a:latin typeface="Times New Roman" panose="02020603050405020304" pitchFamily="18" charset="0"/>
                <a:cs typeface="Times New Roman" panose="02020603050405020304" pitchFamily="18" charset="0"/>
              </a:rPr>
              <a:t>play music and videos; send e-mail, search the Internet</a:t>
            </a:r>
            <a:r>
              <a:rPr lang="en-US" altLang="en-US" sz="3200" dirty="0">
                <a:solidFill>
                  <a:srgbClr val="000000"/>
                </a:solidFill>
                <a:latin typeface="Times New Roman" panose="02020603050405020304" pitchFamily="18" charset="0"/>
                <a:cs typeface="Times New Roman" panose="02020603050405020304" pitchFamily="18" charset="0"/>
              </a:rPr>
              <a:t>; and </a:t>
            </a:r>
            <a:r>
              <a:rPr lang="en-US" altLang="en-US" sz="3200" b="1" i="1" dirty="0">
                <a:solidFill>
                  <a:srgbClr val="000000"/>
                </a:solidFill>
                <a:latin typeface="Times New Roman" panose="02020603050405020304" pitchFamily="18" charset="0"/>
                <a:cs typeface="Times New Roman" panose="02020603050405020304" pitchFamily="18" charset="0"/>
              </a:rPr>
              <a:t>engage in many other valuable activities to earn its keep</a:t>
            </a:r>
            <a:r>
              <a:rPr lang="en-US" altLang="en-US" sz="3200" dirty="0">
                <a:solidFill>
                  <a:srgbClr val="000000"/>
                </a:solidFill>
                <a:latin typeface="Times New Roman" panose="02020603050405020304" pitchFamily="18" charset="0"/>
                <a:cs typeface="Times New Roman" panose="02020603050405020304" pitchFamily="18" charset="0"/>
              </a:rPr>
              <a:t>.</a:t>
            </a:r>
          </a:p>
          <a:p>
            <a:pPr algn="just" eaLnBrk="1" hangingPunct="1">
              <a:lnSpc>
                <a:spcPct val="110000"/>
              </a:lnSpc>
              <a:spcBef>
                <a:spcPct val="0"/>
              </a:spcBef>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 Software is a set of programs that instruct the computer to perform a certain action. </a:t>
            </a:r>
          </a:p>
          <a:p>
            <a:pPr algn="just" eaLnBrk="1" hangingPunct="1">
              <a:lnSpc>
                <a:spcPct val="11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 Software is a sequence of electronic instructions that tells the computer how to do certain tasks. </a:t>
            </a:r>
          </a:p>
          <a:p>
            <a:pPr algn="just" eaLnBrk="1" hangingPunct="1">
              <a:lnSpc>
                <a:spcPct val="11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sequence of instructions used to carry out some task is often  called a program. </a:t>
            </a:r>
          </a:p>
          <a:p>
            <a:pPr algn="just">
              <a:lnSpc>
                <a:spcPct val="11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When a computer is using a particular program, it is  said to be running or executing the program.  </a:t>
            </a:r>
          </a:p>
          <a:p>
            <a:pPr algn="just">
              <a:lnSpc>
                <a:spcPct val="11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one who writes those programs is known as a programmer. </a:t>
            </a:r>
          </a:p>
          <a:p>
            <a:pPr marL="0" indent="0" algn="just" eaLnBrk="1" hangingPunct="1">
              <a:lnSpc>
                <a:spcPct val="110000"/>
              </a:lnSpc>
              <a:spcBef>
                <a:spcPct val="0"/>
              </a:spcBef>
              <a:buNone/>
            </a:pPr>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60275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0"/>
            <a:ext cx="12192000" cy="6858000"/>
          </a:xfrm>
        </p:spPr>
        <p:txBody>
          <a:bodyPr>
            <a:normAutofit fontScale="92500" lnSpcReduction="10000"/>
          </a:bodyPr>
          <a:lstStyle/>
          <a:p>
            <a:pPr algn="just">
              <a:lnSpc>
                <a:spcPct val="110000"/>
              </a:lnSpc>
              <a:spcBef>
                <a:spcPts val="0"/>
              </a:spcBef>
              <a:buFont typeface="Wingdings" panose="05000000000000000000" pitchFamily="2" charset="2"/>
              <a:buChar char="Ø"/>
            </a:pPr>
            <a:r>
              <a:rPr lang="en-US" altLang="en-US" sz="3200" b="1" i="1" dirty="0">
                <a:latin typeface="Times New Roman" panose="02020603050405020304" pitchFamily="18" charset="0"/>
                <a:cs typeface="Times New Roman" panose="02020603050405020304" pitchFamily="18" charset="0"/>
              </a:rPr>
              <a:t>Software</a:t>
            </a:r>
            <a:r>
              <a:rPr lang="en-US" altLang="en-US" sz="3200" dirty="0">
                <a:latin typeface="Times New Roman" panose="02020603050405020304" pitchFamily="18" charset="0"/>
                <a:cs typeface="Times New Roman" panose="02020603050405020304" pitchFamily="18" charset="0"/>
              </a:rPr>
              <a:t> is  </a:t>
            </a:r>
            <a:r>
              <a:rPr lang="en-US" altLang="en-US" sz="3200" b="1" i="1" dirty="0">
                <a:solidFill>
                  <a:srgbClr val="339933"/>
                </a:solidFill>
                <a:latin typeface="Times New Roman" panose="02020603050405020304" pitchFamily="18" charset="0"/>
                <a:cs typeface="Times New Roman" panose="02020603050405020304" pitchFamily="18" charset="0"/>
              </a:rPr>
              <a:t>written in </a:t>
            </a:r>
            <a:r>
              <a:rPr lang="en-US" altLang="en-US" sz="3200" b="1" i="1" dirty="0">
                <a:solidFill>
                  <a:srgbClr val="FF0000"/>
                </a:solidFill>
                <a:latin typeface="Times New Roman" panose="02020603050405020304" pitchFamily="18" charset="0"/>
                <a:cs typeface="Times New Roman" panose="02020603050405020304" pitchFamily="18" charset="0"/>
              </a:rPr>
              <a:t>high-level programming languages </a:t>
            </a:r>
            <a:r>
              <a:rPr lang="en-US" altLang="en-US" sz="3200" b="1" i="1" dirty="0">
                <a:solidFill>
                  <a:srgbClr val="339933"/>
                </a:solidFill>
                <a:latin typeface="Times New Roman" panose="02020603050405020304" pitchFamily="18" charset="0"/>
                <a:cs typeface="Times New Roman" panose="02020603050405020304" pitchFamily="18" charset="0"/>
              </a:rPr>
              <a:t>that are </a:t>
            </a:r>
            <a:r>
              <a:rPr lang="en-US" altLang="en-US" sz="3200" b="1" i="1" dirty="0">
                <a:solidFill>
                  <a:srgbClr val="162BF6"/>
                </a:solidFill>
                <a:latin typeface="Times New Roman" panose="02020603050405020304" pitchFamily="18" charset="0"/>
                <a:cs typeface="Times New Roman" panose="02020603050405020304" pitchFamily="18" charset="0"/>
              </a:rPr>
              <a:t>easier</a:t>
            </a:r>
            <a:r>
              <a:rPr lang="en-US" altLang="en-US" sz="3200" b="1" i="1" dirty="0">
                <a:solidFill>
                  <a:srgbClr val="339933"/>
                </a:solidFill>
                <a:latin typeface="Times New Roman" panose="02020603050405020304" pitchFamily="18" charset="0"/>
                <a:cs typeface="Times New Roman" panose="02020603050405020304" pitchFamily="18" charset="0"/>
              </a:rPr>
              <a:t> and more </a:t>
            </a:r>
            <a:r>
              <a:rPr lang="en-US" altLang="en-US" sz="3200" b="1" i="1" dirty="0">
                <a:solidFill>
                  <a:srgbClr val="162BF6"/>
                </a:solidFill>
                <a:latin typeface="Times New Roman" panose="02020603050405020304" pitchFamily="18" charset="0"/>
                <a:cs typeface="Times New Roman" panose="02020603050405020304" pitchFamily="18" charset="0"/>
              </a:rPr>
              <a:t>efficient</a:t>
            </a:r>
            <a:r>
              <a:rPr lang="en-US" altLang="en-US" sz="3200" b="1" i="1" dirty="0">
                <a:solidFill>
                  <a:srgbClr val="339933"/>
                </a:solidFill>
                <a:latin typeface="Times New Roman" panose="02020603050405020304" pitchFamily="18" charset="0"/>
                <a:cs typeface="Times New Roman" panose="02020603050405020304" pitchFamily="18" charset="0"/>
              </a:rPr>
              <a:t> for humans to use  </a:t>
            </a:r>
            <a:r>
              <a:rPr lang="en-US" altLang="en-US" sz="3200" b="1" i="1" dirty="0">
                <a:latin typeface="Times New Roman" panose="02020603050405020304" pitchFamily="18" charset="0"/>
                <a:cs typeface="Times New Roman" panose="02020603050405020304" pitchFamily="18" charset="0"/>
              </a:rPr>
              <a:t>(</a:t>
            </a:r>
            <a:r>
              <a:rPr lang="en-US" altLang="en-US" sz="3200" b="1" i="1" dirty="0">
                <a:solidFill>
                  <a:srgbClr val="D60093"/>
                </a:solidFill>
                <a:latin typeface="Times New Roman" panose="02020603050405020304" pitchFamily="18" charset="0"/>
                <a:cs typeface="Times New Roman" panose="02020603050405020304" pitchFamily="18" charset="0"/>
              </a:rPr>
              <a:t>closer to natural language</a:t>
            </a:r>
            <a:r>
              <a:rPr lang="en-US" altLang="en-US" sz="3200" b="1" i="1" dirty="0">
                <a:latin typeface="Times New Roman" panose="02020603050405020304" pitchFamily="18" charset="0"/>
                <a:cs typeface="Times New Roman" panose="02020603050405020304" pitchFamily="18" charset="0"/>
              </a:rPr>
              <a:t>) than </a:t>
            </a:r>
            <a:r>
              <a:rPr lang="en-US" altLang="en-US" sz="3200" b="1" i="1" dirty="0">
                <a:solidFill>
                  <a:srgbClr val="162BF6"/>
                </a:solidFill>
                <a:latin typeface="Times New Roman" panose="02020603050405020304" pitchFamily="18" charset="0"/>
                <a:cs typeface="Times New Roman" panose="02020603050405020304" pitchFamily="18" charset="0"/>
              </a:rPr>
              <a:t>machine language</a:t>
            </a:r>
            <a:r>
              <a:rPr lang="en-US" altLang="en-US" sz="3200"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altLang="en-US" sz="3200" b="1" i="1" dirty="0">
                <a:solidFill>
                  <a:srgbClr val="D60093"/>
                </a:solidFill>
                <a:latin typeface="Times New Roman" panose="02020603050405020304" pitchFamily="18" charset="0"/>
                <a:cs typeface="Times New Roman" panose="02020603050405020304" pitchFamily="18" charset="0"/>
              </a:rPr>
              <a:t>Software</a:t>
            </a:r>
            <a:r>
              <a:rPr lang="en-US" altLang="en-US" sz="3200" dirty="0">
                <a:latin typeface="Times New Roman" panose="02020603050405020304" pitchFamily="18" charset="0"/>
                <a:cs typeface="Times New Roman" panose="02020603050405020304" pitchFamily="18" charset="0"/>
              </a:rPr>
              <a:t> has historically been </a:t>
            </a:r>
            <a:r>
              <a:rPr lang="en-US" altLang="en-US" sz="3200" b="1" i="1" dirty="0">
                <a:latin typeface="Times New Roman" panose="02020603050405020304" pitchFamily="18" charset="0"/>
                <a:cs typeface="Times New Roman" panose="02020603050405020304" pitchFamily="18" charset="0"/>
              </a:rPr>
              <a:t>considered</a:t>
            </a:r>
            <a:r>
              <a:rPr lang="en-US" altLang="en-US" sz="3200" dirty="0">
                <a:latin typeface="Times New Roman" panose="02020603050405020304" pitchFamily="18" charset="0"/>
                <a:cs typeface="Times New Roman" panose="02020603050405020304" pitchFamily="18" charset="0"/>
              </a:rPr>
              <a:t> an </a:t>
            </a:r>
            <a:r>
              <a:rPr lang="en-US" altLang="en-US" sz="3200" b="1" i="1" dirty="0">
                <a:solidFill>
                  <a:srgbClr val="0000FF"/>
                </a:solidFill>
                <a:latin typeface="Times New Roman" panose="02020603050405020304" pitchFamily="18" charset="0"/>
                <a:cs typeface="Times New Roman" panose="02020603050405020304" pitchFamily="18" charset="0"/>
              </a:rPr>
              <a:t>intermediary between </a:t>
            </a:r>
            <a:r>
              <a:rPr lang="en-US" altLang="en-US" sz="3200" b="1" i="1" dirty="0">
                <a:solidFill>
                  <a:srgbClr val="FF0000"/>
                </a:solidFill>
                <a:latin typeface="Times New Roman" panose="02020603050405020304" pitchFamily="18" charset="0"/>
                <a:cs typeface="Times New Roman" panose="02020603050405020304" pitchFamily="18" charset="0"/>
              </a:rPr>
              <a:t>electronic hardware and data</a:t>
            </a:r>
            <a:r>
              <a:rPr lang="en-US" altLang="en-US" sz="3200" b="1" i="1" dirty="0">
                <a:solidFill>
                  <a:srgbClr val="0000FF"/>
                </a:solidFill>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which later the </a:t>
            </a:r>
            <a:r>
              <a:rPr lang="en-US" altLang="en-US" sz="3200" b="1" i="1" dirty="0">
                <a:solidFill>
                  <a:srgbClr val="339933"/>
                </a:solidFill>
                <a:latin typeface="Times New Roman" panose="02020603050405020304" pitchFamily="18" charset="0"/>
                <a:cs typeface="Times New Roman" panose="02020603050405020304" pitchFamily="18" charset="0"/>
              </a:rPr>
              <a:t>hardware processes according to the </a:t>
            </a:r>
            <a:r>
              <a:rPr lang="en-US" altLang="en-US" sz="3200" b="1" i="1" dirty="0">
                <a:solidFill>
                  <a:srgbClr val="162BF6"/>
                </a:solidFill>
                <a:latin typeface="Times New Roman" panose="02020603050405020304" pitchFamily="18" charset="0"/>
                <a:cs typeface="Times New Roman" panose="02020603050405020304" pitchFamily="18" charset="0"/>
              </a:rPr>
              <a:t>sequence</a:t>
            </a:r>
            <a:r>
              <a:rPr lang="en-US" altLang="en-US" sz="3200" b="1" i="1" dirty="0">
                <a:solidFill>
                  <a:srgbClr val="D60093"/>
                </a:solidFill>
                <a:latin typeface="Times New Roman" panose="02020603050405020304" pitchFamily="18" charset="0"/>
                <a:cs typeface="Times New Roman" panose="02020603050405020304" pitchFamily="18" charset="0"/>
              </a:rPr>
              <a:t> of </a:t>
            </a:r>
            <a:r>
              <a:rPr lang="en-US" altLang="en-US" sz="3200" b="1" i="1" dirty="0">
                <a:solidFill>
                  <a:srgbClr val="162BF6"/>
                </a:solidFill>
                <a:latin typeface="Times New Roman" panose="02020603050405020304" pitchFamily="18" charset="0"/>
                <a:cs typeface="Times New Roman" panose="02020603050405020304" pitchFamily="18" charset="0"/>
              </a:rPr>
              <a:t>instructions</a:t>
            </a:r>
            <a:r>
              <a:rPr lang="en-US" altLang="en-US" sz="3200" b="1" i="1" dirty="0">
                <a:solidFill>
                  <a:srgbClr val="D60093"/>
                </a:solidFill>
                <a:latin typeface="Times New Roman" panose="02020603050405020304" pitchFamily="18" charset="0"/>
                <a:cs typeface="Times New Roman" panose="02020603050405020304" pitchFamily="18" charset="0"/>
              </a:rPr>
              <a:t> defined by the software</a:t>
            </a:r>
          </a:p>
          <a:p>
            <a:pPr algn="just">
              <a:lnSpc>
                <a:spcPct val="110000"/>
              </a:lnSpc>
              <a:spcBef>
                <a:spcPts val="0"/>
              </a:spcBef>
              <a:buFont typeface="Wingdings" pitchFamily="2" charset="2"/>
              <a:buChar char="Ø"/>
              <a:defRPr/>
            </a:pPr>
            <a:r>
              <a:rPr lang="en-US" b="1" i="1" dirty="0">
                <a:solidFill>
                  <a:srgbClr val="0000FF"/>
                </a:solidFill>
                <a:latin typeface="Times New Roman" pitchFamily="18" charset="0"/>
                <a:cs typeface="Times New Roman" pitchFamily="18" charset="0"/>
              </a:rPr>
              <a:t>Software:-</a:t>
            </a: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is a </a:t>
            </a:r>
            <a:r>
              <a:rPr lang="en-US" b="1" i="1" dirty="0">
                <a:solidFill>
                  <a:srgbClr val="339933"/>
                </a:solidFill>
                <a:latin typeface="Times New Roman" pitchFamily="18" charset="0"/>
                <a:cs typeface="Times New Roman" pitchFamily="18" charset="0"/>
              </a:rPr>
              <a:t>collection of </a:t>
            </a:r>
            <a:r>
              <a:rPr lang="en-US" b="1" i="1" dirty="0">
                <a:solidFill>
                  <a:srgbClr val="FF0000"/>
                </a:solidFill>
                <a:latin typeface="Times New Roman" pitchFamily="18" charset="0"/>
                <a:cs typeface="Times New Roman" pitchFamily="18" charset="0"/>
              </a:rPr>
              <a:t>programs and routines </a:t>
            </a:r>
            <a:r>
              <a:rPr lang="en-US" b="1" i="1" dirty="0">
                <a:solidFill>
                  <a:srgbClr val="339933"/>
                </a:solidFill>
                <a:latin typeface="Times New Roman" pitchFamily="18" charset="0"/>
                <a:cs typeface="Times New Roman" pitchFamily="18" charset="0"/>
              </a:rPr>
              <a:t>that support the </a:t>
            </a:r>
            <a:r>
              <a:rPr lang="en-US" b="1" i="1" dirty="0">
                <a:solidFill>
                  <a:srgbClr val="162BF6"/>
                </a:solidFill>
                <a:latin typeface="Times New Roman" pitchFamily="18" charset="0"/>
                <a:cs typeface="Times New Roman" pitchFamily="18" charset="0"/>
              </a:rPr>
              <a:t>operations of performing a task </a:t>
            </a:r>
            <a:r>
              <a:rPr lang="en-US" b="1" i="1" dirty="0">
                <a:solidFill>
                  <a:srgbClr val="339933"/>
                </a:solidFill>
                <a:latin typeface="Times New Roman" pitchFamily="18" charset="0"/>
                <a:cs typeface="Times New Roman" pitchFamily="18" charset="0"/>
              </a:rPr>
              <a:t>using a computer</a:t>
            </a:r>
            <a:r>
              <a:rPr lang="en-US" dirty="0">
                <a:latin typeface="Times New Roman" pitchFamily="18" charset="0"/>
                <a:cs typeface="Times New Roman" pitchFamily="18" charset="0"/>
              </a:rPr>
              <a:t>. </a:t>
            </a:r>
          </a:p>
          <a:p>
            <a:pPr algn="just">
              <a:lnSpc>
                <a:spcPct val="110000"/>
              </a:lnSpc>
              <a:spcBef>
                <a:spcPts val="0"/>
              </a:spcBef>
              <a:buFont typeface="Wingdings" panose="05000000000000000000" pitchFamily="2" charset="2"/>
              <a:buChar char="§"/>
              <a:defRPr/>
            </a:pPr>
            <a:r>
              <a:rPr lang="en-US" b="1" i="1" dirty="0">
                <a:latin typeface="Times New Roman" pitchFamily="18" charset="0"/>
                <a:cs typeface="Times New Roman" pitchFamily="18" charset="0"/>
              </a:rPr>
              <a:t>Software</a:t>
            </a:r>
            <a:r>
              <a:rPr lang="en-US" dirty="0">
                <a:latin typeface="Times New Roman" pitchFamily="18" charset="0"/>
                <a:cs typeface="Times New Roman" pitchFamily="18" charset="0"/>
              </a:rPr>
              <a:t> also includes </a:t>
            </a:r>
            <a:r>
              <a:rPr lang="en-US" b="1" i="1" dirty="0">
                <a:solidFill>
                  <a:srgbClr val="0000FF"/>
                </a:solidFill>
                <a:latin typeface="Times New Roman" pitchFamily="18" charset="0"/>
                <a:cs typeface="Times New Roman" pitchFamily="18" charset="0"/>
              </a:rPr>
              <a:t>documentations, rules and operational procedures</a:t>
            </a:r>
            <a:r>
              <a:rPr lang="en-US" dirty="0">
                <a:latin typeface="Times New Roman" pitchFamily="18" charset="0"/>
                <a:cs typeface="Times New Roman" pitchFamily="18" charset="0"/>
              </a:rPr>
              <a:t>. </a:t>
            </a:r>
          </a:p>
          <a:p>
            <a:pPr marL="342900" lvl="2" indent="-342900" algn="just">
              <a:lnSpc>
                <a:spcPct val="110000"/>
              </a:lnSpc>
              <a:spcBef>
                <a:spcPts val="0"/>
              </a:spcBef>
              <a:buFont typeface="Wingdings" pitchFamily="2" charset="2"/>
              <a:buChar char="Ø"/>
              <a:defRPr/>
            </a:pPr>
            <a:r>
              <a:rPr lang="en-US" sz="2800" b="1" i="1" dirty="0">
                <a:solidFill>
                  <a:srgbClr val="162BF6"/>
                </a:solidFill>
                <a:latin typeface="Times New Roman" panose="02020603050405020304" pitchFamily="18" charset="0"/>
                <a:cs typeface="Times New Roman" panose="02020603050405020304" pitchFamily="18" charset="0"/>
              </a:rPr>
              <a:t>Computer software </a:t>
            </a:r>
            <a:r>
              <a:rPr lang="en-US" sz="2800" dirty="0">
                <a:solidFill>
                  <a:srgbClr val="000000"/>
                </a:solidFill>
                <a:latin typeface="Times New Roman" panose="02020603050405020304" pitchFamily="18" charset="0"/>
                <a:cs typeface="Times New Roman" panose="02020603050405020304" pitchFamily="18" charset="0"/>
              </a:rPr>
              <a:t>can be </a:t>
            </a:r>
            <a:r>
              <a:rPr lang="en-US" sz="2800" b="1" i="1" dirty="0">
                <a:solidFill>
                  <a:srgbClr val="000000"/>
                </a:solidFill>
                <a:latin typeface="Times New Roman" panose="02020603050405020304" pitchFamily="18" charset="0"/>
                <a:cs typeface="Times New Roman" panose="02020603050405020304" pitchFamily="18" charset="0"/>
              </a:rPr>
              <a:t>divided roughly into two categories</a:t>
            </a:r>
            <a:r>
              <a:rPr lang="en-US" sz="2800" dirty="0">
                <a:solidFill>
                  <a:srgbClr val="000000"/>
                </a:solidFill>
                <a:latin typeface="Times New Roman" panose="02020603050405020304" pitchFamily="18" charset="0"/>
                <a:cs typeface="Times New Roman" panose="02020603050405020304" pitchFamily="18" charset="0"/>
              </a:rPr>
              <a:t>:</a:t>
            </a:r>
            <a:endParaRPr lang="en-GB" sz="2800" dirty="0">
              <a:solidFill>
                <a:srgbClr val="000000"/>
              </a:solidFill>
              <a:latin typeface="Times New Roman" panose="02020603050405020304" pitchFamily="18" charset="0"/>
              <a:cs typeface="Times New Roman" panose="02020603050405020304" pitchFamily="18" charset="0"/>
            </a:endParaRPr>
          </a:p>
          <a:p>
            <a:pPr marL="617220" lvl="2" indent="-342900" algn="just">
              <a:lnSpc>
                <a:spcPct val="110000"/>
              </a:lnSpc>
              <a:spcBef>
                <a:spcPts val="0"/>
              </a:spcBef>
              <a:buFont typeface="+mj-lt"/>
              <a:buAutoNum type="arabicPeriod"/>
              <a:defRPr/>
            </a:pPr>
            <a:r>
              <a:rPr lang="en-US" sz="2800" b="1" i="1" dirty="0">
                <a:solidFill>
                  <a:srgbClr val="FF0000"/>
                </a:solidFill>
                <a:latin typeface="Times New Roman" panose="02020603050405020304" pitchFamily="18" charset="0"/>
                <a:cs typeface="Times New Roman" panose="02020603050405020304" pitchFamily="18" charset="0"/>
              </a:rPr>
              <a:t>System Software</a:t>
            </a:r>
            <a:r>
              <a:rPr lang="en-US" sz="2800" b="1" dirty="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which </a:t>
            </a:r>
            <a:r>
              <a:rPr lang="en-US" sz="2800" b="1" i="1" dirty="0">
                <a:solidFill>
                  <a:srgbClr val="339966"/>
                </a:solidFill>
                <a:latin typeface="Times New Roman" panose="02020603050405020304" pitchFamily="18" charset="0"/>
                <a:cs typeface="Times New Roman" panose="02020603050405020304" pitchFamily="18" charset="0"/>
              </a:rPr>
              <a:t>manages the </a:t>
            </a:r>
            <a:r>
              <a:rPr lang="en-US" sz="2800" b="1" i="1" dirty="0">
                <a:solidFill>
                  <a:srgbClr val="FF0000"/>
                </a:solidFill>
                <a:latin typeface="Times New Roman" panose="02020603050405020304" pitchFamily="18" charset="0"/>
                <a:cs typeface="Times New Roman" panose="02020603050405020304" pitchFamily="18" charset="0"/>
              </a:rPr>
              <a:t>operation</a:t>
            </a:r>
            <a:r>
              <a:rPr lang="en-US" sz="2800" b="1" i="1" dirty="0">
                <a:solidFill>
                  <a:srgbClr val="339966"/>
                </a:solidFill>
                <a:latin typeface="Times New Roman" panose="02020603050405020304" pitchFamily="18" charset="0"/>
                <a:cs typeface="Times New Roman" panose="02020603050405020304" pitchFamily="18" charset="0"/>
              </a:rPr>
              <a:t> of the </a:t>
            </a:r>
            <a:r>
              <a:rPr lang="en-US" sz="2800" b="1" i="1" dirty="0">
                <a:solidFill>
                  <a:srgbClr val="162BF6"/>
                </a:solidFill>
                <a:latin typeface="Times New Roman" panose="02020603050405020304" pitchFamily="18" charset="0"/>
                <a:cs typeface="Times New Roman" panose="02020603050405020304" pitchFamily="18" charset="0"/>
              </a:rPr>
              <a:t>computer</a:t>
            </a:r>
            <a:r>
              <a:rPr lang="en-US" sz="2800" b="1" i="1" dirty="0">
                <a:solidFill>
                  <a:srgbClr val="339966"/>
                </a:solidFill>
                <a:latin typeface="Times New Roman" panose="02020603050405020304" pitchFamily="18" charset="0"/>
                <a:cs typeface="Times New Roman" panose="02020603050405020304" pitchFamily="18" charset="0"/>
              </a:rPr>
              <a:t> itself.</a:t>
            </a:r>
          </a:p>
          <a:p>
            <a:pPr marL="617220" lvl="2" indent="-342900" algn="just">
              <a:lnSpc>
                <a:spcPct val="110000"/>
              </a:lnSpc>
              <a:spcBef>
                <a:spcPts val="0"/>
              </a:spcBef>
              <a:buFont typeface="+mj-lt"/>
              <a:buAutoNum type="arabicPeriod"/>
              <a:defRPr/>
            </a:pPr>
            <a:r>
              <a:rPr lang="en-US" sz="2800" b="1" i="1" dirty="0">
                <a:solidFill>
                  <a:srgbClr val="FF0000"/>
                </a:solidFill>
                <a:latin typeface="Times New Roman" panose="02020603050405020304" pitchFamily="18" charset="0"/>
                <a:cs typeface="Times New Roman" panose="02020603050405020304" pitchFamily="18" charset="0"/>
              </a:rPr>
              <a:t>Application Software</a:t>
            </a:r>
            <a:r>
              <a:rPr lang="en-US" sz="2800" b="1" dirty="0">
                <a:solidFill>
                  <a:srgbClr val="000000"/>
                </a:solidFill>
                <a:latin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cs typeface="Times New Roman" panose="02020603050405020304" pitchFamily="18" charset="0"/>
              </a:rPr>
              <a:t>which </a:t>
            </a:r>
            <a:r>
              <a:rPr lang="en-US" sz="2800" b="1" i="1" dirty="0">
                <a:solidFill>
                  <a:srgbClr val="000000"/>
                </a:solidFill>
                <a:latin typeface="Times New Roman" panose="02020603050405020304" pitchFamily="18" charset="0"/>
                <a:cs typeface="Times New Roman" panose="02020603050405020304" pitchFamily="18" charset="0"/>
              </a:rPr>
              <a:t>performs the actual work the user wants</a:t>
            </a:r>
            <a:r>
              <a:rPr lang="en-US" sz="2800" dirty="0">
                <a:solidFill>
                  <a:srgbClr val="000000"/>
                </a:solidFill>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Ø"/>
              <a:defRPr/>
            </a:pPr>
            <a:r>
              <a:rPr lang="en-US" b="1" i="1" dirty="0">
                <a:solidFill>
                  <a:srgbClr val="FF0000"/>
                </a:solidFill>
                <a:latin typeface="Times New Roman" pitchFamily="18" charset="0"/>
                <a:cs typeface="Times New Roman" pitchFamily="18" charset="0"/>
              </a:rPr>
              <a:t>System software </a:t>
            </a:r>
            <a:r>
              <a:rPr lang="en-US" b="1" i="1" dirty="0">
                <a:solidFill>
                  <a:srgbClr val="D60093"/>
                </a:solidFill>
                <a:latin typeface="Times New Roman" pitchFamily="18" charset="0"/>
                <a:cs typeface="Times New Roman" pitchFamily="18" charset="0"/>
              </a:rPr>
              <a:t>consists of </a:t>
            </a:r>
            <a:r>
              <a:rPr lang="en-US" b="1" i="1" dirty="0">
                <a:solidFill>
                  <a:srgbClr val="003300"/>
                </a:solidFill>
                <a:latin typeface="Times New Roman" pitchFamily="18" charset="0"/>
                <a:cs typeface="Times New Roman" pitchFamily="18" charset="0"/>
              </a:rPr>
              <a:t>instructions</a:t>
            </a:r>
            <a:r>
              <a:rPr lang="en-US" b="1" i="1" dirty="0">
                <a:solidFill>
                  <a:srgbClr val="D60093"/>
                </a:solidFill>
                <a:latin typeface="Times New Roman" pitchFamily="18" charset="0"/>
                <a:cs typeface="Times New Roman" pitchFamily="18" charset="0"/>
              </a:rPr>
              <a:t> or </a:t>
            </a:r>
            <a:r>
              <a:rPr lang="en-US" b="1" i="1" dirty="0">
                <a:solidFill>
                  <a:srgbClr val="003300"/>
                </a:solidFill>
                <a:latin typeface="Times New Roman" pitchFamily="18" charset="0"/>
                <a:cs typeface="Times New Roman" pitchFamily="18" charset="0"/>
              </a:rPr>
              <a:t>programs</a:t>
            </a:r>
            <a:r>
              <a:rPr lang="en-US" b="1" i="1" dirty="0">
                <a:solidFill>
                  <a:srgbClr val="D60093"/>
                </a:solidFill>
                <a:latin typeface="Times New Roman" pitchFamily="18" charset="0"/>
                <a:cs typeface="Times New Roman" pitchFamily="18" charset="0"/>
              </a:rPr>
              <a:t> </a:t>
            </a:r>
            <a:r>
              <a:rPr lang="en-US" dirty="0">
                <a:latin typeface="Times New Roman" pitchFamily="18" charset="0"/>
                <a:cs typeface="Times New Roman" pitchFamily="18" charset="0"/>
              </a:rPr>
              <a:t>that are used to </a:t>
            </a:r>
            <a:r>
              <a:rPr lang="en-US" b="1" i="1" dirty="0">
                <a:solidFill>
                  <a:srgbClr val="003300"/>
                </a:solidFill>
                <a:latin typeface="Times New Roman" pitchFamily="18" charset="0"/>
                <a:cs typeface="Times New Roman" pitchFamily="18" charset="0"/>
              </a:rPr>
              <a:t>manage</a:t>
            </a:r>
            <a:r>
              <a:rPr lang="en-US" b="1" i="1" dirty="0">
                <a:solidFill>
                  <a:srgbClr val="0000FF"/>
                </a:solidFill>
                <a:latin typeface="Times New Roman" pitchFamily="18" charset="0"/>
                <a:cs typeface="Times New Roman" pitchFamily="18" charset="0"/>
              </a:rPr>
              <a:t> the hardware resources of a computer </a:t>
            </a:r>
            <a:r>
              <a:rPr lang="en-US" dirty="0">
                <a:latin typeface="Times New Roman" pitchFamily="18" charset="0"/>
                <a:cs typeface="Times New Roman" pitchFamily="18" charset="0"/>
              </a:rPr>
              <a:t>and </a:t>
            </a:r>
            <a:r>
              <a:rPr lang="en-US" b="1" i="1" dirty="0">
                <a:solidFill>
                  <a:srgbClr val="003300"/>
                </a:solidFill>
                <a:latin typeface="Times New Roman" pitchFamily="18" charset="0"/>
                <a:cs typeface="Times New Roman" pitchFamily="18" charset="0"/>
              </a:rPr>
              <a:t>perform</a:t>
            </a:r>
            <a:r>
              <a:rPr lang="en-US" b="1" i="1" dirty="0">
                <a:solidFill>
                  <a:srgbClr val="339933"/>
                </a:solidFill>
                <a:latin typeface="Times New Roman" pitchFamily="18" charset="0"/>
                <a:cs typeface="Times New Roman" pitchFamily="18" charset="0"/>
              </a:rPr>
              <a:t> required information processing tasks</a:t>
            </a:r>
            <a:r>
              <a:rPr lang="en-US"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b="1" i="1" dirty="0">
                <a:solidFill>
                  <a:srgbClr val="FF0000"/>
                </a:solidFill>
                <a:latin typeface="Times New Roman" pitchFamily="18" charset="0"/>
                <a:cs typeface="Times New Roman" pitchFamily="18" charset="0"/>
              </a:rPr>
              <a:t>System software</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helps to </a:t>
            </a:r>
            <a:r>
              <a:rPr lang="en-US" b="1" i="1" dirty="0">
                <a:latin typeface="Times New Roman" pitchFamily="18" charset="0"/>
                <a:cs typeface="Times New Roman" pitchFamily="18" charset="0"/>
              </a:rPr>
              <a:t>run the </a:t>
            </a:r>
            <a:r>
              <a:rPr lang="en-US" b="1" i="1" dirty="0">
                <a:solidFill>
                  <a:srgbClr val="D60093"/>
                </a:solidFill>
                <a:latin typeface="Times New Roman" pitchFamily="18" charset="0"/>
                <a:cs typeface="Times New Roman" pitchFamily="18" charset="0"/>
              </a:rPr>
              <a:t>computer hardware </a:t>
            </a:r>
            <a:r>
              <a:rPr lang="en-US" b="1" i="1" dirty="0">
                <a:solidFill>
                  <a:srgbClr val="003300"/>
                </a:solidFill>
                <a:latin typeface="Times New Roman" pitchFamily="18" charset="0"/>
                <a:cs typeface="Times New Roman" pitchFamily="18" charset="0"/>
              </a:rPr>
              <a:t>and</a:t>
            </a:r>
            <a:r>
              <a:rPr lang="en-US" b="1" i="1" dirty="0">
                <a:solidFill>
                  <a:srgbClr val="D60093"/>
                </a:solidFill>
                <a:latin typeface="Times New Roman" pitchFamily="18" charset="0"/>
                <a:cs typeface="Times New Roman" pitchFamily="18" charset="0"/>
              </a:rPr>
              <a:t> </a:t>
            </a:r>
            <a:r>
              <a:rPr lang="en-US" b="1" i="1" dirty="0">
                <a:solidFill>
                  <a:srgbClr val="162BF6"/>
                </a:solidFill>
                <a:latin typeface="Times New Roman" pitchFamily="18" charset="0"/>
                <a:cs typeface="Times New Roman" pitchFamily="18" charset="0"/>
              </a:rPr>
              <a:t>computer system</a:t>
            </a:r>
            <a:r>
              <a:rPr lang="en-US" dirty="0">
                <a:latin typeface="Times New Roman" pitchFamily="18" charset="0"/>
                <a:cs typeface="Times New Roman" pitchFamily="18" charset="0"/>
              </a:rPr>
              <a:t>.  </a:t>
            </a:r>
          </a:p>
          <a:p>
            <a:pPr algn="just">
              <a:lnSpc>
                <a:spcPct val="110000"/>
              </a:lnSpc>
              <a:spcBef>
                <a:spcPts val="0"/>
              </a:spcBef>
              <a:buFont typeface="Wingdings" pitchFamily="2" charset="2"/>
              <a:buChar char="Ø"/>
              <a:defRPr/>
            </a:pPr>
            <a:endParaRPr lang="en-US" dirty="0">
              <a:latin typeface="Times New Roman" pitchFamily="18" charset="0"/>
              <a:cs typeface="Times New Roman" pitchFamily="18" charset="0"/>
            </a:endParaRPr>
          </a:p>
          <a:p>
            <a:pPr marL="0" indent="0" algn="just">
              <a:lnSpc>
                <a:spcPct val="110000"/>
              </a:lnSpc>
              <a:spcBef>
                <a:spcPts val="0"/>
              </a:spcBef>
              <a:buNone/>
              <a:defRPr/>
            </a:pPr>
            <a:endParaRPr lang="en-US" dirty="0">
              <a:latin typeface="Times New Roman" pitchFamily="18" charset="0"/>
              <a:cs typeface="Times New Roman" pitchFamily="18" charset="0"/>
            </a:endParaRPr>
          </a:p>
          <a:p>
            <a:pPr algn="just">
              <a:lnSpc>
                <a:spcPct val="110000"/>
              </a:lnSpc>
              <a:spcBef>
                <a:spcPts val="0"/>
              </a:spcBef>
              <a:defRPr/>
            </a:pPr>
            <a:endParaRPr lang="en-US" dirty="0">
              <a:latin typeface="Times New Roman" pitchFamily="18" charset="0"/>
              <a:cs typeface="Times New Roman" pitchFamily="18" charset="0"/>
            </a:endParaRPr>
          </a:p>
          <a:p>
            <a:pPr marL="274320" lvl="2" indent="0" algn="just">
              <a:lnSpc>
                <a:spcPct val="110000"/>
              </a:lnSpc>
              <a:spcBef>
                <a:spcPts val="0"/>
              </a:spcBef>
              <a:buNone/>
              <a:defRPr/>
            </a:pPr>
            <a:endParaRPr lang="en-US" sz="2800" dirty="0">
              <a:solidFill>
                <a:srgbClr val="000000"/>
              </a:solidFill>
              <a:latin typeface="Times New Roman" panose="02020603050405020304" pitchFamily="18" charset="0"/>
              <a:cs typeface="Times New Roman" panose="02020603050405020304" pitchFamily="18" charset="0"/>
            </a:endParaRPr>
          </a:p>
          <a:p>
            <a:pPr marL="0" indent="0" algn="just">
              <a:lnSpc>
                <a:spcPct val="110000"/>
              </a:lnSpc>
              <a:spcBef>
                <a:spcPts val="0"/>
              </a:spcBef>
              <a:buNone/>
            </a:pPr>
            <a:endParaRPr lang="en-US" altLang="en-US" sz="3200" b="1" i="1" dirty="0">
              <a:solidFill>
                <a:srgbClr val="D60093"/>
              </a:solidFill>
              <a:latin typeface="Times New Roman" panose="02020603050405020304" pitchFamily="18" charset="0"/>
              <a:cs typeface="Times New Roman" panose="02020603050405020304" pitchFamily="18" charset="0"/>
            </a:endParaRPr>
          </a:p>
        </p:txBody>
      </p:sp>
      <p:sp>
        <p:nvSpPr>
          <p:cNvPr id="11267"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B8702127-6A94-49D3-89C1-15EF350927A3}" type="slidenum">
              <a:rPr lang="en-US" altLang="en-US" smtClean="0">
                <a:solidFill>
                  <a:srgbClr val="FFFFFF"/>
                </a:solidFill>
                <a:latin typeface="Franklin Gothic Book" panose="020B0503020102020204" pitchFamily="34" charset="0"/>
              </a:rPr>
              <a:pPr/>
              <a:t>79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9706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anose="05000000000000000000" pitchFamily="2" charset="2"/>
              <a:buChar char="Ø"/>
            </a:pPr>
            <a:r>
              <a:rPr lang="en-US" sz="3200" b="1" i="1" dirty="0">
                <a:latin typeface="Times New Roman" panose="02020603050405020304" pitchFamily="18" charset="0"/>
                <a:cs typeface="Times New Roman" panose="02020603050405020304" pitchFamily="18" charset="0"/>
              </a:rPr>
              <a:t>When you touch your screen:</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An </a:t>
            </a:r>
            <a:r>
              <a:rPr lang="en-US" sz="3200" b="1" i="1" dirty="0">
                <a:solidFill>
                  <a:srgbClr val="6600CC"/>
                </a:solidFill>
                <a:latin typeface="Times New Roman" panose="02020603050405020304" pitchFamily="18" charset="0"/>
                <a:cs typeface="Times New Roman" panose="02020603050405020304" pitchFamily="18" charset="0"/>
              </a:rPr>
              <a:t>electric circuit </a:t>
            </a:r>
            <a:r>
              <a:rPr lang="en-US" sz="3200" dirty="0">
                <a:latin typeface="Times New Roman" panose="02020603050405020304" pitchFamily="18" charset="0"/>
                <a:cs typeface="Times New Roman" panose="02020603050405020304" pitchFamily="18" charset="0"/>
              </a:rPr>
              <a:t>is</a:t>
            </a:r>
            <a:r>
              <a:rPr lang="en-US" sz="3200" b="1" i="1" dirty="0">
                <a:solidFill>
                  <a:srgbClr val="6600CC"/>
                </a:solidFill>
                <a:latin typeface="Times New Roman" panose="02020603050405020304" pitchFamily="18" charset="0"/>
                <a:cs typeface="Times New Roman" panose="02020603050405020304" pitchFamily="18" charset="0"/>
              </a:rPr>
              <a:t> completed </a:t>
            </a:r>
            <a:r>
              <a:rPr lang="en-US" sz="3200" dirty="0">
                <a:latin typeface="Times New Roman" panose="02020603050405020304" pitchFamily="18" charset="0"/>
                <a:cs typeface="Times New Roman" panose="02020603050405020304" pitchFamily="18" charset="0"/>
              </a:rPr>
              <a:t>at the </a:t>
            </a:r>
            <a:r>
              <a:rPr lang="en-US" sz="3200" b="1" i="1" dirty="0">
                <a:solidFill>
                  <a:srgbClr val="6600CC"/>
                </a:solidFill>
                <a:latin typeface="Times New Roman" panose="02020603050405020304" pitchFamily="18" charset="0"/>
                <a:cs typeface="Times New Roman" panose="02020603050405020304" pitchFamily="18" charset="0"/>
              </a:rPr>
              <a:t>point </a:t>
            </a:r>
            <a:r>
              <a:rPr lang="en-US" sz="3200" dirty="0">
                <a:latin typeface="Times New Roman" panose="02020603050405020304" pitchFamily="18" charset="0"/>
                <a:cs typeface="Times New Roman" panose="02020603050405020304" pitchFamily="18" charset="0"/>
              </a:rPr>
              <a:t>where your </a:t>
            </a:r>
            <a:r>
              <a:rPr lang="en-US" sz="3200" b="1" i="1" dirty="0">
                <a:latin typeface="Times New Roman" panose="02020603050405020304" pitchFamily="18" charset="0"/>
                <a:cs typeface="Times New Roman" panose="02020603050405020304" pitchFamily="18" charset="0"/>
              </a:rPr>
              <a:t>finger makes contact, </a:t>
            </a:r>
            <a:r>
              <a:rPr lang="en-US" sz="3200" b="1" i="1" dirty="0">
                <a:solidFill>
                  <a:srgbClr val="FF0000"/>
                </a:solidFill>
                <a:latin typeface="Times New Roman" panose="02020603050405020304" pitchFamily="18" charset="0"/>
                <a:cs typeface="Times New Roman" panose="02020603050405020304" pitchFamily="18" charset="0"/>
              </a:rPr>
              <a:t>changing </a:t>
            </a:r>
            <a:r>
              <a:rPr lang="en-US" sz="3200" dirty="0">
                <a:latin typeface="Times New Roman" panose="02020603050405020304" pitchFamily="18" charset="0"/>
                <a:cs typeface="Times New Roman" panose="02020603050405020304" pitchFamily="18" charset="0"/>
              </a:rPr>
              <a:t>the</a:t>
            </a:r>
            <a:r>
              <a:rPr lang="en-US" sz="3200" b="1" i="1" dirty="0">
                <a:solidFill>
                  <a:srgbClr val="FF0000"/>
                </a:solidFill>
                <a:latin typeface="Times New Roman" panose="02020603050405020304" pitchFamily="18" charset="0"/>
                <a:cs typeface="Times New Roman" panose="02020603050405020304" pitchFamily="18" charset="0"/>
              </a:rPr>
              <a:t> electrical charge </a:t>
            </a:r>
            <a:r>
              <a:rPr lang="en-US" sz="3200" dirty="0">
                <a:latin typeface="Times New Roman" panose="02020603050405020304" pitchFamily="18" charset="0"/>
                <a:cs typeface="Times New Roman" panose="02020603050405020304" pitchFamily="18" charset="0"/>
              </a:rPr>
              <a:t>at this </a:t>
            </a:r>
            <a:r>
              <a:rPr lang="en-US" sz="3200" b="1" i="1" dirty="0">
                <a:solidFill>
                  <a:srgbClr val="FF0000"/>
                </a:solidFill>
                <a:latin typeface="Times New Roman" panose="02020603050405020304" pitchFamily="18" charset="0"/>
                <a:cs typeface="Times New Roman" panose="02020603050405020304" pitchFamily="18" charset="0"/>
              </a:rPr>
              <a:t>location</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solidFill>
                  <a:srgbClr val="660033"/>
                </a:solidFill>
                <a:latin typeface="Times New Roman" panose="02020603050405020304" pitchFamily="18" charset="0"/>
                <a:cs typeface="Times New Roman" panose="02020603050405020304" pitchFamily="18" charset="0"/>
              </a:rPr>
              <a:t>device registers </a:t>
            </a:r>
            <a:r>
              <a:rPr lang="en-US" sz="3200" dirty="0">
                <a:latin typeface="Times New Roman" panose="02020603050405020304" pitchFamily="18" charset="0"/>
                <a:cs typeface="Times New Roman" panose="02020603050405020304" pitchFamily="18" charset="0"/>
              </a:rPr>
              <a:t>this</a:t>
            </a:r>
            <a:r>
              <a:rPr lang="en-US" sz="3200" b="1" i="1" dirty="0">
                <a:solidFill>
                  <a:srgbClr val="660033"/>
                </a:solidFill>
                <a:latin typeface="Times New Roman" panose="02020603050405020304" pitchFamily="18" charset="0"/>
                <a:cs typeface="Times New Roman" panose="02020603050405020304" pitchFamily="18" charset="0"/>
              </a:rPr>
              <a:t> information as a “touch event.”</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Once a </a:t>
            </a:r>
            <a:r>
              <a:rPr lang="en-US" sz="3200" b="1" i="1" dirty="0">
                <a:latin typeface="Times New Roman" panose="02020603050405020304" pitchFamily="18" charset="0"/>
                <a:cs typeface="Times New Roman" panose="02020603050405020304" pitchFamily="18" charset="0"/>
              </a:rPr>
              <a:t>touch event </a:t>
            </a:r>
            <a:r>
              <a:rPr lang="en-US" sz="3200" dirty="0">
                <a:latin typeface="Times New Roman" panose="02020603050405020304" pitchFamily="18" charset="0"/>
                <a:cs typeface="Times New Roman" panose="02020603050405020304" pitchFamily="18" charset="0"/>
              </a:rPr>
              <a:t>has been </a:t>
            </a:r>
            <a:r>
              <a:rPr lang="en-US" sz="3200" b="1" i="1" dirty="0">
                <a:latin typeface="Times New Roman" panose="02020603050405020304" pitchFamily="18" charset="0"/>
                <a:cs typeface="Times New Roman" panose="02020603050405020304" pitchFamily="18" charset="0"/>
              </a:rPr>
              <a:t>registered</a:t>
            </a:r>
            <a:r>
              <a:rPr lang="en-US" sz="3200" dirty="0">
                <a:latin typeface="Times New Roman" panose="02020603050405020304" pitchFamily="18" charset="0"/>
                <a:cs typeface="Times New Roman" panose="02020603050405020304" pitchFamily="18" charset="0"/>
              </a:rPr>
              <a:t>, the </a:t>
            </a:r>
            <a:r>
              <a:rPr lang="en-US" sz="3200" b="1" i="1" dirty="0">
                <a:solidFill>
                  <a:srgbClr val="D60093"/>
                </a:solidFill>
                <a:latin typeface="Times New Roman" panose="02020603050405020304" pitchFamily="18" charset="0"/>
                <a:cs typeface="Times New Roman" panose="02020603050405020304" pitchFamily="18" charset="0"/>
              </a:rPr>
              <a:t>screen’s receptors signal </a:t>
            </a:r>
            <a:r>
              <a:rPr lang="en-US" sz="3200" dirty="0">
                <a:latin typeface="Times New Roman" panose="02020603050405020304" pitchFamily="18" charset="0"/>
                <a:cs typeface="Times New Roman" panose="02020603050405020304" pitchFamily="18" charset="0"/>
              </a:rPr>
              <a:t>this</a:t>
            </a:r>
            <a:r>
              <a:rPr lang="en-US" sz="3200" b="1" i="1" dirty="0">
                <a:solidFill>
                  <a:srgbClr val="D60093"/>
                </a:solidFill>
                <a:latin typeface="Times New Roman" panose="02020603050405020304" pitchFamily="18" charset="0"/>
                <a:cs typeface="Times New Roman" panose="02020603050405020304" pitchFamily="18" charset="0"/>
              </a:rPr>
              <a:t> event </a:t>
            </a:r>
            <a:r>
              <a:rPr lang="en-US" sz="3200" dirty="0">
                <a:latin typeface="Times New Roman" panose="02020603050405020304" pitchFamily="18" charset="0"/>
                <a:cs typeface="Times New Roman" panose="02020603050405020304" pitchFamily="18" charset="0"/>
              </a:rPr>
              <a:t>to the </a:t>
            </a:r>
            <a:r>
              <a:rPr lang="en-US" sz="3200" b="1" i="1" dirty="0">
                <a:solidFill>
                  <a:srgbClr val="D60093"/>
                </a:solidFill>
                <a:latin typeface="Times New Roman" panose="02020603050405020304" pitchFamily="18" charset="0"/>
                <a:cs typeface="Times New Roman" panose="02020603050405020304" pitchFamily="18" charset="0"/>
              </a:rPr>
              <a:t>operating system</a:t>
            </a:r>
            <a:r>
              <a:rPr lang="en-US" sz="3200" dirty="0">
                <a:latin typeface="Times New Roman" panose="02020603050405020304" pitchFamily="18" charset="0"/>
                <a:cs typeface="Times New Roman" panose="02020603050405020304" pitchFamily="18" charset="0"/>
              </a:rPr>
              <a:t>, </a:t>
            </a:r>
            <a:r>
              <a:rPr lang="en-US" sz="3200" b="1" i="1" dirty="0">
                <a:solidFill>
                  <a:srgbClr val="0000CC"/>
                </a:solidFill>
                <a:latin typeface="Times New Roman" panose="02020603050405020304" pitchFamily="18" charset="0"/>
                <a:cs typeface="Times New Roman" panose="02020603050405020304" pitchFamily="18" charset="0"/>
              </a:rPr>
              <a:t>prompting </a:t>
            </a:r>
            <a:r>
              <a:rPr lang="en-US" sz="3200" dirty="0">
                <a:latin typeface="Times New Roman" panose="02020603050405020304" pitchFamily="18" charset="0"/>
                <a:cs typeface="Times New Roman" panose="02020603050405020304" pitchFamily="18" charset="0"/>
              </a:rPr>
              <a:t>a </a:t>
            </a:r>
            <a:r>
              <a:rPr lang="en-US" sz="3200" b="1" i="1" dirty="0">
                <a:solidFill>
                  <a:srgbClr val="0000CC"/>
                </a:solidFill>
                <a:latin typeface="Times New Roman" panose="02020603050405020304" pitchFamily="18" charset="0"/>
                <a:cs typeface="Times New Roman" panose="02020603050405020304" pitchFamily="18" charset="0"/>
              </a:rPr>
              <a:t>response </a:t>
            </a:r>
            <a:r>
              <a:rPr lang="en-US" sz="3200" dirty="0">
                <a:latin typeface="Times New Roman" panose="02020603050405020304" pitchFamily="18" charset="0"/>
                <a:cs typeface="Times New Roman" panose="02020603050405020304" pitchFamily="18" charset="0"/>
              </a:rPr>
              <a:t>from your </a:t>
            </a:r>
            <a:r>
              <a:rPr lang="en-US" sz="3200" b="1" i="1" dirty="0">
                <a:solidFill>
                  <a:srgbClr val="0000CC"/>
                </a:solidFill>
                <a:latin typeface="Times New Roman" panose="02020603050405020304" pitchFamily="18" charset="0"/>
                <a:cs typeface="Times New Roman" panose="02020603050405020304" pitchFamily="18" charset="0"/>
              </a:rPr>
              <a:t>device</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Ø"/>
            </a:pPr>
            <a:r>
              <a:rPr lang="en-US" sz="3200" b="1" i="1" dirty="0">
                <a:solidFill>
                  <a:srgbClr val="FF0000"/>
                </a:solidFill>
                <a:latin typeface="Times New Roman" panose="02020603050405020304" pitchFamily="18" charset="0"/>
                <a:cs typeface="Times New Roman" panose="02020603050405020304" pitchFamily="18" charset="0"/>
              </a:rPr>
              <a:t>Capacitive touch screens</a:t>
            </a:r>
            <a:r>
              <a:rPr lang="en-US" sz="3200" dirty="0">
                <a:latin typeface="Times New Roman" panose="02020603050405020304" pitchFamily="18" charset="0"/>
                <a:cs typeface="Times New Roman" panose="02020603050405020304" pitchFamily="18" charset="0"/>
              </a:rPr>
              <a:t> generally have a </a:t>
            </a:r>
            <a:r>
              <a:rPr lang="en-US" sz="3200" b="1" i="1" dirty="0">
                <a:solidFill>
                  <a:srgbClr val="6600CC"/>
                </a:solidFill>
                <a:latin typeface="Times New Roman" panose="02020603050405020304" pitchFamily="18" charset="0"/>
                <a:cs typeface="Times New Roman" panose="02020603050405020304" pitchFamily="18" charset="0"/>
              </a:rPr>
              <a:t>brighter, clearer appearance </a:t>
            </a:r>
            <a:r>
              <a:rPr lang="en-US" sz="3200" dirty="0">
                <a:latin typeface="Times New Roman" panose="02020603050405020304" pitchFamily="18" charset="0"/>
                <a:cs typeface="Times New Roman" panose="02020603050405020304" pitchFamily="18" charset="0"/>
              </a:rPr>
              <a:t>and are much more </a:t>
            </a:r>
            <a:r>
              <a:rPr lang="en-US" sz="3200" b="1" i="1" dirty="0">
                <a:solidFill>
                  <a:srgbClr val="660033"/>
                </a:solidFill>
                <a:latin typeface="Times New Roman" panose="02020603050405020304" pitchFamily="18" charset="0"/>
                <a:cs typeface="Times New Roman" panose="02020603050405020304" pitchFamily="18" charset="0"/>
              </a:rPr>
              <a:t>sensitive than resistive touch screens</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We tend to see </a:t>
            </a:r>
            <a:r>
              <a:rPr lang="en-US" sz="3200" b="1" i="1" dirty="0">
                <a:latin typeface="Times New Roman" panose="02020603050405020304" pitchFamily="18" charset="0"/>
                <a:cs typeface="Times New Roman" panose="02020603050405020304" pitchFamily="18" charset="0"/>
              </a:rPr>
              <a:t>capacitive touch screens in more modern technologies </a:t>
            </a:r>
            <a:r>
              <a:rPr lang="en-US" sz="3200" dirty="0">
                <a:latin typeface="Times New Roman" panose="02020603050405020304" pitchFamily="18" charset="0"/>
                <a:cs typeface="Times New Roman" panose="02020603050405020304" pitchFamily="18" charset="0"/>
              </a:rPr>
              <a:t>like </a:t>
            </a:r>
            <a:r>
              <a:rPr lang="en-US" sz="3200" b="1" i="1" dirty="0">
                <a:solidFill>
                  <a:srgbClr val="D60093"/>
                </a:solidFill>
                <a:latin typeface="Times New Roman" panose="02020603050405020304" pitchFamily="18" charset="0"/>
                <a:cs typeface="Times New Roman" panose="02020603050405020304" pitchFamily="18" charset="0"/>
              </a:rPr>
              <a:t>smartphones, laptops </a:t>
            </a:r>
            <a:r>
              <a:rPr lang="en-US" sz="3200" dirty="0">
                <a:latin typeface="Times New Roman" panose="02020603050405020304" pitchFamily="18" charset="0"/>
                <a:cs typeface="Times New Roman" panose="02020603050405020304" pitchFamily="18" charset="0"/>
              </a:rPr>
              <a:t>and</a:t>
            </a:r>
            <a:r>
              <a:rPr lang="en-US" sz="3200" b="1" i="1" dirty="0">
                <a:solidFill>
                  <a:srgbClr val="D60093"/>
                </a:solidFill>
                <a:latin typeface="Times New Roman" panose="02020603050405020304" pitchFamily="18" charset="0"/>
                <a:cs typeface="Times New Roman" panose="02020603050405020304" pitchFamily="18" charset="0"/>
              </a:rPr>
              <a:t> tablets</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They give us the ability to </a:t>
            </a:r>
            <a:r>
              <a:rPr lang="en-US" sz="3200" b="1" i="1" dirty="0">
                <a:solidFill>
                  <a:srgbClr val="6600CC"/>
                </a:solidFill>
                <a:latin typeface="Times New Roman" panose="02020603050405020304" pitchFamily="18" charset="0"/>
                <a:cs typeface="Times New Roman" panose="02020603050405020304" pitchFamily="18" charset="0"/>
              </a:rPr>
              <a:t>experience high-quality imagery that imitates reality</a:t>
            </a:r>
          </a:p>
        </p:txBody>
      </p:sp>
    </p:spTree>
    <p:extLst>
      <p:ext uri="{BB962C8B-B14F-4D97-AF65-F5344CB8AC3E}">
        <p14:creationId xmlns:p14="http://schemas.microsoft.com/office/powerpoint/2010/main" val="10148341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0" y="0"/>
            <a:ext cx="12191999" cy="6667501"/>
          </a:xfrm>
        </p:spPr>
        <p:txBody>
          <a:bodyPr>
            <a:normAutofit/>
          </a:bodyPr>
          <a:lstStyle/>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System software primarily exists for the computer itself. </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System software consists of instructions or programs that are used to manage the hardware resources of a computer. </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It placed between the hardware and the application software, i.e. it is used as an intermediate for the communication between the hardware and the application software of a computer system.</a:t>
            </a:r>
          </a:p>
          <a:p>
            <a:pPr algn="just">
              <a:spcBef>
                <a:spcPct val="0"/>
              </a:spcBef>
              <a:buFont typeface="Wingdings" panose="05000000000000000000" pitchFamily="2" charset="2"/>
              <a:buChar char="Ø"/>
            </a:pPr>
            <a:r>
              <a:rPr lang="en-US" altLang="en-US" sz="3600" b="1" i="1" dirty="0">
                <a:solidFill>
                  <a:srgbClr val="162BF6"/>
                </a:solidFill>
                <a:latin typeface="Times New Roman" panose="02020603050405020304" pitchFamily="18" charset="0"/>
                <a:cs typeface="Times New Roman" panose="02020603050405020304" pitchFamily="18" charset="0"/>
              </a:rPr>
              <a:t>System Software </a:t>
            </a:r>
            <a:r>
              <a:rPr lang="en-US" altLang="en-US" sz="3600" b="1" i="1" dirty="0">
                <a:solidFill>
                  <a:srgbClr val="339966"/>
                </a:solidFill>
                <a:latin typeface="Times New Roman" panose="02020603050405020304" pitchFamily="18" charset="0"/>
                <a:cs typeface="Times New Roman" panose="02020603050405020304" pitchFamily="18" charset="0"/>
              </a:rPr>
              <a:t>includes</a:t>
            </a:r>
            <a:r>
              <a:rPr lang="en-US" altLang="en-US" sz="3600" b="1" i="1" dirty="0">
                <a:solidFill>
                  <a:srgbClr val="162BF6"/>
                </a:solidFill>
                <a:latin typeface="Times New Roman" panose="02020603050405020304" pitchFamily="18" charset="0"/>
                <a:cs typeface="Times New Roman" panose="02020603050405020304" pitchFamily="18" charset="0"/>
              </a:rPr>
              <a:t>:</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Driver Software</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Server Software</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Utility Software </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Programming Language Software</a:t>
            </a:r>
          </a:p>
          <a:p>
            <a:pPr algn="just">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Operating System Software</a:t>
            </a:r>
          </a:p>
          <a:p>
            <a:pPr algn="just">
              <a:spcBef>
                <a:spcPct val="0"/>
              </a:spcBef>
              <a:buFont typeface="Wingdings" panose="05000000000000000000" pitchFamily="2" charset="2"/>
              <a:buChar char="§"/>
            </a:pPr>
            <a:endParaRPr lang="en-US" altLang="en-US" sz="3600" dirty="0">
              <a:latin typeface="Times New Roman" panose="02020603050405020304" pitchFamily="18" charset="0"/>
              <a:cs typeface="Times New Roman" panose="02020603050405020304" pitchFamily="18" charset="0"/>
            </a:endParaRPr>
          </a:p>
          <a:p>
            <a:pPr algn="just">
              <a:spcBef>
                <a:spcPct val="0"/>
              </a:spcBef>
            </a:pPr>
            <a:endParaRPr lang="en-US" altLang="en-US" sz="3600" dirty="0">
              <a:latin typeface="Times New Roman" panose="02020603050405020304" pitchFamily="18" charset="0"/>
              <a:cs typeface="Times New Roman" panose="02020603050405020304" pitchFamily="18" charset="0"/>
            </a:endParaRPr>
          </a:p>
        </p:txBody>
      </p:sp>
      <p:sp>
        <p:nvSpPr>
          <p:cNvPr id="14339"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F02D00B0-0F5B-4FFA-A140-AD2409332BC2}" type="slidenum">
              <a:rPr lang="en-US" altLang="en-US" smtClean="0">
                <a:solidFill>
                  <a:srgbClr val="FFFFFF"/>
                </a:solidFill>
                <a:latin typeface="Franklin Gothic Book" panose="020B0503020102020204" pitchFamily="34" charset="0"/>
              </a:rPr>
              <a:pPr/>
              <a:t>80</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116072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770" y="0"/>
            <a:ext cx="12071230" cy="6858000"/>
          </a:xfrm>
        </p:spPr>
        <p:txBody>
          <a:bodyPr>
            <a:noAutofit/>
          </a:bodyPr>
          <a:lstStyle/>
          <a:p>
            <a:pPr marL="514350" indent="-514350" algn="just">
              <a:lnSpc>
                <a:spcPct val="110000"/>
              </a:lnSpc>
              <a:spcBef>
                <a:spcPts val="0"/>
              </a:spcBef>
              <a:buNone/>
              <a:defRPr/>
            </a:pPr>
            <a:r>
              <a:rPr lang="en-US" sz="3200" b="1" i="1" dirty="0">
                <a:solidFill>
                  <a:srgbClr val="0000FF"/>
                </a:solidFill>
                <a:latin typeface="Times New Roman" pitchFamily="18" charset="0"/>
                <a:cs typeface="Times New Roman" pitchFamily="18" charset="0"/>
              </a:rPr>
              <a:t>1. Device Drivers </a:t>
            </a:r>
            <a:r>
              <a:rPr lang="en-US" sz="3200" b="1" i="1" dirty="0">
                <a:solidFill>
                  <a:srgbClr val="D60093"/>
                </a:solidFill>
                <a:latin typeface="Times New Roman" pitchFamily="18" charset="0"/>
                <a:cs typeface="Times New Roman" pitchFamily="18" charset="0"/>
              </a:rPr>
              <a:t>(Sound, Network Interface Card, Modem Card, VGA,  Printer, USB driver  and etc.) </a:t>
            </a:r>
            <a:r>
              <a:rPr lang="en-US" sz="3200" b="1" i="1" dirty="0">
                <a:solidFill>
                  <a:srgbClr val="0000FF"/>
                </a:solidFill>
                <a:latin typeface="Times New Roman" pitchFamily="18" charset="0"/>
                <a:cs typeface="Times New Roman" pitchFamily="18" charset="0"/>
              </a:rPr>
              <a:t>that are used to </a:t>
            </a:r>
            <a:r>
              <a:rPr lang="en-US" sz="3200" b="1" i="1" dirty="0">
                <a:solidFill>
                  <a:srgbClr val="FF0000"/>
                </a:solidFill>
                <a:latin typeface="Times New Roman" pitchFamily="18" charset="0"/>
                <a:cs typeface="Times New Roman" pitchFamily="18" charset="0"/>
              </a:rPr>
              <a:t>instruct the devices </a:t>
            </a:r>
            <a:r>
              <a:rPr lang="en-US" sz="3200" b="1" i="1" dirty="0">
                <a:solidFill>
                  <a:srgbClr val="0000FF"/>
                </a:solidFill>
                <a:latin typeface="Times New Roman" pitchFamily="18" charset="0"/>
                <a:cs typeface="Times New Roman" pitchFamily="18" charset="0"/>
              </a:rPr>
              <a:t>to perform its required operations.</a:t>
            </a:r>
          </a:p>
          <a:p>
            <a:pPr marL="400050" indent="-400050" algn="just">
              <a:lnSpc>
                <a:spcPct val="110000"/>
              </a:lnSpc>
              <a:spcBef>
                <a:spcPts val="0"/>
              </a:spcBef>
              <a:buNone/>
              <a:defRPr/>
            </a:pPr>
            <a:r>
              <a:rPr lang="en-US" sz="3200" b="1" i="1" dirty="0">
                <a:solidFill>
                  <a:srgbClr val="0000FF"/>
                </a:solidFill>
                <a:latin typeface="Times New Roman" pitchFamily="18" charset="0"/>
                <a:cs typeface="Times New Roman" pitchFamily="18" charset="0"/>
              </a:rPr>
              <a:t>2. Server Software- </a:t>
            </a:r>
            <a:r>
              <a:rPr lang="en-US" sz="3200" b="1" i="1" dirty="0">
                <a:solidFill>
                  <a:srgbClr val="339933"/>
                </a:solidFill>
                <a:latin typeface="Times New Roman" pitchFamily="18" charset="0"/>
                <a:cs typeface="Times New Roman" pitchFamily="18" charset="0"/>
              </a:rPr>
              <a:t>are software's that </a:t>
            </a:r>
            <a:r>
              <a:rPr lang="en-US" sz="3200" b="1" i="1" dirty="0">
                <a:solidFill>
                  <a:srgbClr val="FF0000"/>
                </a:solidFill>
                <a:latin typeface="Times New Roman" pitchFamily="18" charset="0"/>
                <a:cs typeface="Times New Roman" pitchFamily="18" charset="0"/>
              </a:rPr>
              <a:t>manages a server computer</a:t>
            </a:r>
            <a:r>
              <a:rPr lang="en-US" sz="3200" b="1" i="1" dirty="0">
                <a:solidFill>
                  <a:srgbClr val="339933"/>
                </a:solidFill>
                <a:latin typeface="Times New Roman" pitchFamily="18" charset="0"/>
                <a:cs typeface="Times New Roman" pitchFamily="18" charset="0"/>
              </a:rPr>
              <a:t> to provide a </a:t>
            </a:r>
            <a:r>
              <a:rPr lang="en-US" sz="3200" b="1" i="1" dirty="0">
                <a:latin typeface="Times New Roman" pitchFamily="18" charset="0"/>
                <a:cs typeface="Times New Roman" pitchFamily="18" charset="0"/>
              </a:rPr>
              <a:t>services to the other computers </a:t>
            </a:r>
            <a:r>
              <a:rPr lang="en-US" sz="3200" b="1" i="1" dirty="0">
                <a:solidFill>
                  <a:srgbClr val="D60093"/>
                </a:solidFill>
                <a:latin typeface="Times New Roman" pitchFamily="18" charset="0"/>
                <a:cs typeface="Times New Roman" pitchFamily="18" charset="0"/>
              </a:rPr>
              <a:t>(client-computer) </a:t>
            </a:r>
            <a:r>
              <a:rPr lang="en-US" sz="3200" b="1" i="1" dirty="0">
                <a:latin typeface="Times New Roman" pitchFamily="18" charset="0"/>
                <a:cs typeface="Times New Roman" pitchFamily="18" charset="0"/>
              </a:rPr>
              <a:t>and </a:t>
            </a:r>
            <a:r>
              <a:rPr lang="en-US" sz="3200" b="1" i="1" dirty="0">
                <a:solidFill>
                  <a:srgbClr val="162BF6"/>
                </a:solidFill>
                <a:latin typeface="Times New Roman" pitchFamily="18" charset="0"/>
                <a:cs typeface="Times New Roman" pitchFamily="18" charset="0"/>
              </a:rPr>
              <a:t>other applications</a:t>
            </a:r>
            <a:r>
              <a:rPr lang="en-US" sz="3200" b="1" i="1" dirty="0">
                <a:solidFill>
                  <a:srgbClr val="0000FF"/>
                </a:solidFill>
                <a:latin typeface="Times New Roman" pitchFamily="18" charset="0"/>
                <a:cs typeface="Times New Roman" pitchFamily="18" charset="0"/>
              </a:rPr>
              <a:t>. </a:t>
            </a:r>
            <a:r>
              <a:rPr lang="en-US" sz="3200" b="1" i="1" dirty="0">
                <a:solidFill>
                  <a:srgbClr val="339933"/>
                </a:solidFill>
                <a:latin typeface="Times New Roman" pitchFamily="18" charset="0"/>
                <a:cs typeface="Times New Roman" pitchFamily="18" charset="0"/>
              </a:rPr>
              <a:t> </a:t>
            </a:r>
          </a:p>
          <a:p>
            <a:pPr marL="342900" indent="-342900" algn="just">
              <a:lnSpc>
                <a:spcPct val="110000"/>
              </a:lnSpc>
              <a:spcBef>
                <a:spcPts val="0"/>
              </a:spcBef>
              <a:buNone/>
              <a:defRPr/>
            </a:pPr>
            <a:r>
              <a:rPr lang="en-US" sz="3200" b="1" i="1" dirty="0">
                <a:solidFill>
                  <a:srgbClr val="339933"/>
                </a:solidFill>
                <a:latin typeface="Times New Roman" pitchFamily="18" charset="0"/>
                <a:cs typeface="Times New Roman" pitchFamily="18" charset="0"/>
              </a:rPr>
              <a:t>3. </a:t>
            </a:r>
            <a:r>
              <a:rPr lang="en-US" sz="3200" b="1" i="1" dirty="0">
                <a:solidFill>
                  <a:srgbClr val="0000FF"/>
                </a:solidFill>
                <a:latin typeface="Times New Roman" pitchFamily="18" charset="0"/>
                <a:cs typeface="Times New Roman" pitchFamily="18" charset="0"/>
              </a:rPr>
              <a:t>Utilities Software- </a:t>
            </a:r>
            <a:r>
              <a:rPr lang="en-US" sz="3200" b="1" i="1" dirty="0">
                <a:solidFill>
                  <a:srgbClr val="D60093"/>
                </a:solidFill>
                <a:latin typeface="Times New Roman" pitchFamily="18" charset="0"/>
                <a:cs typeface="Times New Roman" pitchFamily="18" charset="0"/>
              </a:rPr>
              <a:t>are software's such as anti-virus that are used to </a:t>
            </a:r>
            <a:r>
              <a:rPr lang="en-US" sz="3200" b="1" i="1" dirty="0">
                <a:solidFill>
                  <a:srgbClr val="FF0000"/>
                </a:solidFill>
                <a:latin typeface="Times New Roman" pitchFamily="18" charset="0"/>
                <a:cs typeface="Times New Roman" pitchFamily="18" charset="0"/>
              </a:rPr>
              <a:t>protect computers </a:t>
            </a:r>
            <a:r>
              <a:rPr lang="en-US" sz="3200" b="1" i="1" dirty="0">
                <a:latin typeface="Times New Roman" pitchFamily="18" charset="0"/>
                <a:cs typeface="Times New Roman" pitchFamily="18" charset="0"/>
              </a:rPr>
              <a:t>attacked by </a:t>
            </a:r>
            <a:r>
              <a:rPr lang="en-US" sz="3200" b="1" i="1" dirty="0">
                <a:solidFill>
                  <a:srgbClr val="FF0000"/>
                </a:solidFill>
                <a:latin typeface="Times New Roman" pitchFamily="18" charset="0"/>
                <a:cs typeface="Times New Roman" pitchFamily="18" charset="0"/>
              </a:rPr>
              <a:t>malicious programs</a:t>
            </a:r>
            <a:r>
              <a:rPr lang="en-US" sz="3200" b="1" i="1" dirty="0">
                <a:solidFill>
                  <a:srgbClr val="339933"/>
                </a:solidFill>
                <a:latin typeface="Times New Roman" pitchFamily="18" charset="0"/>
                <a:cs typeface="Times New Roman" pitchFamily="18" charset="0"/>
              </a:rPr>
              <a:t>. </a:t>
            </a:r>
          </a:p>
          <a:p>
            <a:pPr marL="0" indent="0" algn="just">
              <a:lnSpc>
                <a:spcPct val="110000"/>
              </a:lnSpc>
              <a:spcBef>
                <a:spcPts val="0"/>
              </a:spcBef>
              <a:buNone/>
              <a:defRPr/>
            </a:pPr>
            <a:r>
              <a:rPr lang="en-US" sz="3200" b="1" i="1" dirty="0">
                <a:solidFill>
                  <a:srgbClr val="339933"/>
                </a:solidFill>
                <a:latin typeface="Times New Roman" pitchFamily="18" charset="0"/>
                <a:cs typeface="Times New Roman" pitchFamily="18" charset="0"/>
              </a:rPr>
              <a:t>4. </a:t>
            </a:r>
            <a:r>
              <a:rPr lang="en-US" sz="3200" b="1" i="1" dirty="0">
                <a:solidFill>
                  <a:srgbClr val="0000FF"/>
                </a:solidFill>
                <a:latin typeface="Times New Roman" pitchFamily="18" charset="0"/>
                <a:cs typeface="Times New Roman" pitchFamily="18" charset="0"/>
              </a:rPr>
              <a:t>System Development(Translating) Software</a:t>
            </a:r>
          </a:p>
          <a:p>
            <a:pPr algn="just">
              <a:lnSpc>
                <a:spcPct val="110000"/>
              </a:lnSpc>
              <a:spcBef>
                <a:spcPts val="0"/>
              </a:spcBef>
              <a:buFont typeface="Wingdings" pitchFamily="2" charset="2"/>
              <a:buChar char="§"/>
              <a:defRPr/>
            </a:pPr>
            <a:r>
              <a:rPr lang="en-US" sz="3200" b="1" i="1" dirty="0">
                <a:solidFill>
                  <a:srgbClr val="339933"/>
                </a:solidFill>
                <a:latin typeface="Times New Roman" pitchFamily="18" charset="0"/>
                <a:cs typeface="Times New Roman" pitchFamily="18" charset="0"/>
              </a:rPr>
              <a:t>Are </a:t>
            </a:r>
            <a:r>
              <a:rPr lang="en-US" sz="3200" b="1" i="1" dirty="0">
                <a:solidFill>
                  <a:srgbClr val="FF0000"/>
                </a:solidFill>
                <a:latin typeface="Times New Roman" pitchFamily="18" charset="0"/>
                <a:cs typeface="Times New Roman" pitchFamily="18" charset="0"/>
              </a:rPr>
              <a:t>tools to assist a programmer </a:t>
            </a:r>
            <a:r>
              <a:rPr lang="en-US" sz="3200" b="1" i="1" dirty="0">
                <a:solidFill>
                  <a:srgbClr val="339933"/>
                </a:solidFill>
                <a:latin typeface="Times New Roman" pitchFamily="18" charset="0"/>
                <a:cs typeface="Times New Roman" pitchFamily="18" charset="0"/>
              </a:rPr>
              <a:t>in </a:t>
            </a:r>
            <a:r>
              <a:rPr lang="en-US" sz="3200" b="1" i="1" dirty="0">
                <a:solidFill>
                  <a:srgbClr val="D60093"/>
                </a:solidFill>
                <a:latin typeface="Times New Roman" pitchFamily="18" charset="0"/>
                <a:cs typeface="Times New Roman" pitchFamily="18" charset="0"/>
              </a:rPr>
              <a:t>writing computer programs and software</a:t>
            </a:r>
            <a:r>
              <a:rPr lang="en-US" sz="3200" b="1" i="1" dirty="0">
                <a:solidFill>
                  <a:srgbClr val="339933"/>
                </a:solidFill>
                <a:latin typeface="Times New Roman" pitchFamily="18" charset="0"/>
                <a:cs typeface="Times New Roman" pitchFamily="18" charset="0"/>
              </a:rPr>
              <a:t> using different </a:t>
            </a:r>
            <a:r>
              <a:rPr lang="en-US" sz="3200" b="1" i="1" dirty="0">
                <a:solidFill>
                  <a:srgbClr val="162BF6"/>
                </a:solidFill>
                <a:latin typeface="Times New Roman" pitchFamily="18" charset="0"/>
                <a:cs typeface="Times New Roman" pitchFamily="18" charset="0"/>
              </a:rPr>
              <a:t>programming languages</a:t>
            </a:r>
            <a:r>
              <a:rPr lang="en-US" sz="3200" b="1" i="1" dirty="0">
                <a:solidFill>
                  <a:srgbClr val="339933"/>
                </a:solidFill>
                <a:latin typeface="Times New Roman" pitchFamily="18" charset="0"/>
                <a:cs typeface="Times New Roman" pitchFamily="18" charset="0"/>
              </a:rPr>
              <a:t> in a more convenient way. </a:t>
            </a:r>
          </a:p>
        </p:txBody>
      </p:sp>
      <p:sp>
        <p:nvSpPr>
          <p:cNvPr id="16387"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2A2F9870-47D3-434E-A44E-4B862DD7397D}" type="slidenum">
              <a:rPr lang="en-US" altLang="en-US" smtClean="0">
                <a:solidFill>
                  <a:srgbClr val="FFFFFF"/>
                </a:solidFill>
                <a:latin typeface="Franklin Gothic Book" panose="020B0503020102020204" pitchFamily="34" charset="0"/>
              </a:rPr>
              <a:pPr/>
              <a:t>81</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671872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12191999" cy="6721475"/>
          </a:xfrm>
        </p:spPr>
        <p:txBody>
          <a:bodyPr>
            <a:normAutofit/>
          </a:bodyPr>
          <a:lstStyle/>
          <a:p>
            <a:pPr algn="just">
              <a:lnSpc>
                <a:spcPct val="110000"/>
              </a:lnSpc>
              <a:spcBef>
                <a:spcPts val="0"/>
              </a:spcBef>
              <a:buFont typeface="Wingdings" pitchFamily="2" charset="2"/>
              <a:buChar char="§"/>
              <a:defRPr/>
            </a:pPr>
            <a:r>
              <a:rPr lang="en-US" sz="3200" b="1" i="1" dirty="0">
                <a:latin typeface="Times New Roman" pitchFamily="18" charset="0"/>
                <a:cs typeface="Times New Roman" pitchFamily="18" charset="0"/>
              </a:rPr>
              <a:t>The tools include </a:t>
            </a:r>
            <a:r>
              <a:rPr lang="en-US" sz="3200" b="1" i="1" dirty="0">
                <a:solidFill>
                  <a:srgbClr val="0000FF"/>
                </a:solidFill>
                <a:latin typeface="Times New Roman" pitchFamily="18" charset="0"/>
                <a:cs typeface="Times New Roman" pitchFamily="18" charset="0"/>
              </a:rPr>
              <a:t>text editors, compilers, interpreters, linkers, debuggers,  and so on</a:t>
            </a:r>
            <a:r>
              <a:rPr lang="en-US" sz="3200" b="1" i="1" dirty="0">
                <a:solidFill>
                  <a:srgbClr val="339933"/>
                </a:solidFill>
                <a:latin typeface="Times New Roman" pitchFamily="18" charset="0"/>
                <a:cs typeface="Times New Roman" pitchFamily="18" charset="0"/>
              </a:rPr>
              <a:t>. </a:t>
            </a:r>
          </a:p>
          <a:p>
            <a:pPr algn="just">
              <a:lnSpc>
                <a:spcPct val="110000"/>
              </a:lnSpc>
              <a:spcBef>
                <a:spcPts val="0"/>
              </a:spcBef>
              <a:buFont typeface="Wingdings" panose="05000000000000000000" pitchFamily="2" charset="2"/>
              <a:buChar char="Ø"/>
              <a:defRPr/>
            </a:pPr>
            <a:r>
              <a:rPr lang="en-US" sz="3200" b="1" i="1" dirty="0">
                <a:solidFill>
                  <a:srgbClr val="339933"/>
                </a:solidFill>
                <a:latin typeface="Times New Roman" pitchFamily="18" charset="0"/>
                <a:cs typeface="Times New Roman" pitchFamily="18" charset="0"/>
              </a:rPr>
              <a:t>An </a:t>
            </a:r>
            <a:r>
              <a:rPr lang="en-US" sz="3200" b="1" i="1" dirty="0">
                <a:solidFill>
                  <a:srgbClr val="FF0000"/>
                </a:solidFill>
                <a:latin typeface="Times New Roman" pitchFamily="18" charset="0"/>
                <a:cs typeface="Times New Roman" pitchFamily="18" charset="0"/>
              </a:rPr>
              <a:t>Integrated Development Environment (IDE) </a:t>
            </a:r>
            <a:r>
              <a:rPr lang="en-US" sz="3200" b="1" i="1" dirty="0">
                <a:solidFill>
                  <a:srgbClr val="D60093"/>
                </a:solidFill>
                <a:latin typeface="Times New Roman" pitchFamily="18" charset="0"/>
                <a:cs typeface="Times New Roman" pitchFamily="18" charset="0"/>
              </a:rPr>
              <a:t>merges </a:t>
            </a:r>
            <a:r>
              <a:rPr lang="en-US" sz="3200" b="1" i="1" dirty="0">
                <a:solidFill>
                  <a:srgbClr val="339966"/>
                </a:solidFill>
                <a:latin typeface="Times New Roman" pitchFamily="18" charset="0"/>
                <a:cs typeface="Times New Roman" pitchFamily="18" charset="0"/>
              </a:rPr>
              <a:t>those tools into </a:t>
            </a:r>
            <a:r>
              <a:rPr lang="en-US" sz="3200" b="1" i="1" dirty="0">
                <a:solidFill>
                  <a:srgbClr val="D60093"/>
                </a:solidFill>
                <a:latin typeface="Times New Roman" pitchFamily="18" charset="0"/>
                <a:cs typeface="Times New Roman" pitchFamily="18" charset="0"/>
              </a:rPr>
              <a:t>a </a:t>
            </a:r>
            <a:r>
              <a:rPr lang="en-US" sz="3200" b="1" i="1" dirty="0">
                <a:solidFill>
                  <a:srgbClr val="162BF6"/>
                </a:solidFill>
                <a:latin typeface="Times New Roman" pitchFamily="18" charset="0"/>
                <a:cs typeface="Times New Roman" pitchFamily="18" charset="0"/>
              </a:rPr>
              <a:t>software bundle</a:t>
            </a:r>
            <a:r>
              <a:rPr lang="en-US" sz="3200" b="1" i="1" dirty="0">
                <a:solidFill>
                  <a:srgbClr val="339933"/>
                </a:solidFill>
                <a:latin typeface="Times New Roman" pitchFamily="18" charset="0"/>
                <a:cs typeface="Times New Roman" pitchFamily="18" charset="0"/>
              </a:rPr>
              <a:t>, and a programmer may </a:t>
            </a:r>
            <a:r>
              <a:rPr lang="en-US" sz="3200" b="1" i="1" dirty="0">
                <a:solidFill>
                  <a:srgbClr val="D60093"/>
                </a:solidFill>
                <a:latin typeface="Times New Roman" pitchFamily="18" charset="0"/>
                <a:cs typeface="Times New Roman" pitchFamily="18" charset="0"/>
              </a:rPr>
              <a:t>not need to type </a:t>
            </a:r>
            <a:r>
              <a:rPr lang="en-US" sz="3200" b="1" i="1" dirty="0">
                <a:latin typeface="Times New Roman" pitchFamily="18" charset="0"/>
                <a:cs typeface="Times New Roman" pitchFamily="18" charset="0"/>
              </a:rPr>
              <a:t>multiple commands </a:t>
            </a:r>
            <a:r>
              <a:rPr lang="en-US" sz="3200" b="1" i="1" dirty="0">
                <a:solidFill>
                  <a:srgbClr val="339933"/>
                </a:solidFill>
                <a:latin typeface="Times New Roman" pitchFamily="18" charset="0"/>
                <a:cs typeface="Times New Roman" pitchFamily="18" charset="0"/>
              </a:rPr>
              <a:t>for </a:t>
            </a:r>
            <a:r>
              <a:rPr lang="en-US" sz="3200" b="1" i="1" dirty="0">
                <a:solidFill>
                  <a:srgbClr val="162BF6"/>
                </a:solidFill>
                <a:latin typeface="Times New Roman" pitchFamily="18" charset="0"/>
                <a:cs typeface="Times New Roman" pitchFamily="18" charset="0"/>
              </a:rPr>
              <a:t>compiling, interpreter, debugging, tracing</a:t>
            </a:r>
            <a:r>
              <a:rPr lang="en-US" sz="3200" b="1" i="1" dirty="0">
                <a:solidFill>
                  <a:srgbClr val="339933"/>
                </a:solidFill>
                <a:latin typeface="Times New Roman" pitchFamily="18" charset="0"/>
                <a:cs typeface="Times New Roman" pitchFamily="18" charset="0"/>
              </a:rPr>
              <a:t>, and etc.</a:t>
            </a:r>
          </a:p>
          <a:p>
            <a:pPr algn="just">
              <a:lnSpc>
                <a:spcPct val="110000"/>
              </a:lnSpc>
              <a:spcBef>
                <a:spcPts val="0"/>
              </a:spcBef>
              <a:buFont typeface="Wingdings" panose="05000000000000000000" pitchFamily="2" charset="2"/>
              <a:buChar char="§"/>
              <a:defRPr/>
            </a:pPr>
            <a:r>
              <a:rPr lang="en-US" sz="3200" b="1" i="1" dirty="0">
                <a:solidFill>
                  <a:srgbClr val="D60093"/>
                </a:solidFill>
                <a:latin typeface="Times New Roman" pitchFamily="18" charset="0"/>
                <a:cs typeface="Times New Roman" pitchFamily="18" charset="0"/>
              </a:rPr>
              <a:t>Because the </a:t>
            </a:r>
            <a:r>
              <a:rPr lang="en-US" sz="3200" b="1" i="1" dirty="0">
                <a:latin typeface="Times New Roman" pitchFamily="18" charset="0"/>
                <a:cs typeface="Times New Roman" pitchFamily="18" charset="0"/>
              </a:rPr>
              <a:t>IDE</a:t>
            </a:r>
            <a:r>
              <a:rPr lang="en-US" sz="3200" b="1" i="1" dirty="0">
                <a:solidFill>
                  <a:srgbClr val="D60093"/>
                </a:solidFill>
                <a:latin typeface="Times New Roman" pitchFamily="18" charset="0"/>
                <a:cs typeface="Times New Roman" pitchFamily="18" charset="0"/>
              </a:rPr>
              <a:t> usually has an </a:t>
            </a:r>
            <a:r>
              <a:rPr lang="en-US" sz="3200" b="1" i="1" dirty="0">
                <a:solidFill>
                  <a:srgbClr val="FF0000"/>
                </a:solidFill>
                <a:latin typeface="Times New Roman" pitchFamily="18" charset="0"/>
                <a:cs typeface="Times New Roman" pitchFamily="18" charset="0"/>
              </a:rPr>
              <a:t>advanced graphical user interface, to </a:t>
            </a:r>
            <a:r>
              <a:rPr lang="en-US" sz="3200" b="1" i="1" dirty="0">
                <a:latin typeface="Times New Roman" pitchFamily="18" charset="0"/>
                <a:cs typeface="Times New Roman" pitchFamily="18" charset="0"/>
              </a:rPr>
              <a:t>allows the </a:t>
            </a:r>
            <a:r>
              <a:rPr lang="en-US" sz="3200" b="1" i="1" dirty="0">
                <a:solidFill>
                  <a:srgbClr val="162BF6"/>
                </a:solidFill>
                <a:latin typeface="Times New Roman" pitchFamily="18" charset="0"/>
                <a:cs typeface="Times New Roman" pitchFamily="18" charset="0"/>
              </a:rPr>
              <a:t>user</a:t>
            </a:r>
            <a:r>
              <a:rPr lang="en-US" sz="3200" b="1" i="1" dirty="0">
                <a:latin typeface="Times New Roman" pitchFamily="18" charset="0"/>
                <a:cs typeface="Times New Roman" pitchFamily="18" charset="0"/>
              </a:rPr>
              <a:t> to use without </a:t>
            </a:r>
            <a:r>
              <a:rPr lang="en-US" sz="3200" b="1" i="1" dirty="0">
                <a:solidFill>
                  <a:srgbClr val="990033"/>
                </a:solidFill>
                <a:latin typeface="Times New Roman" pitchFamily="18" charset="0"/>
                <a:cs typeface="Times New Roman" pitchFamily="18" charset="0"/>
              </a:rPr>
              <a:t>typing multiple commands</a:t>
            </a:r>
          </a:p>
          <a:p>
            <a:pPr marL="0" indent="0" algn="just">
              <a:lnSpc>
                <a:spcPct val="110000"/>
              </a:lnSpc>
              <a:spcBef>
                <a:spcPts val="0"/>
              </a:spcBef>
              <a:buNone/>
              <a:defRPr/>
            </a:pPr>
            <a:r>
              <a:rPr lang="en-US" sz="3200" b="1" i="1" dirty="0">
                <a:solidFill>
                  <a:srgbClr val="162BF6"/>
                </a:solidFill>
                <a:latin typeface="Times New Roman" pitchFamily="18" charset="0"/>
                <a:cs typeface="Times New Roman" pitchFamily="18" charset="0"/>
              </a:rPr>
              <a:t>5. Operating System</a:t>
            </a:r>
          </a:p>
          <a:p>
            <a:pPr marL="273050" lvl="2" indent="-273050" algn="just">
              <a:lnSpc>
                <a:spcPct val="110000"/>
              </a:lnSpc>
              <a:spcBef>
                <a:spcPts val="0"/>
              </a:spcBef>
              <a:buClr>
                <a:schemeClr val="accent1"/>
              </a:buClr>
              <a:buFont typeface="Wingdings" pitchFamily="2" charset="2"/>
              <a:buChar char="Ø"/>
              <a:defRPr/>
            </a:pPr>
            <a:r>
              <a:rPr lang="en-US" sz="3200" dirty="0">
                <a:solidFill>
                  <a:srgbClr val="000000"/>
                </a:solidFill>
                <a:latin typeface="Times New Roman" panose="02020603050405020304" pitchFamily="18" charset="0"/>
                <a:cs typeface="Times New Roman" panose="02020603050405020304" pitchFamily="18" charset="0"/>
              </a:rPr>
              <a:t>It is the most important </a:t>
            </a:r>
            <a:r>
              <a:rPr lang="en-US" sz="3200" b="1" i="1" dirty="0">
                <a:solidFill>
                  <a:srgbClr val="FF0000"/>
                </a:solidFill>
                <a:latin typeface="Times New Roman" panose="02020603050405020304" pitchFamily="18" charset="0"/>
                <a:cs typeface="Times New Roman" panose="02020603050405020304" pitchFamily="18" charset="0"/>
              </a:rPr>
              <a:t>system program </a:t>
            </a:r>
            <a:r>
              <a:rPr lang="en-US" sz="3200" b="1" i="1" dirty="0">
                <a:latin typeface="Times New Roman" panose="02020603050405020304" pitchFamily="18" charset="0"/>
                <a:cs typeface="Times New Roman" panose="02020603050405020304" pitchFamily="18" charset="0"/>
              </a:rPr>
              <a:t>used</a:t>
            </a:r>
            <a:r>
              <a:rPr lang="en-US" sz="3200" dirty="0">
                <a:solidFill>
                  <a:srgbClr val="000000"/>
                </a:solidFill>
                <a:latin typeface="Times New Roman" panose="02020603050405020304" pitchFamily="18" charset="0"/>
                <a:cs typeface="Times New Roman" panose="02020603050405020304" pitchFamily="18" charset="0"/>
              </a:rPr>
              <a:t> to </a:t>
            </a:r>
            <a:r>
              <a:rPr lang="en-US" sz="3200" b="1" i="1" dirty="0">
                <a:solidFill>
                  <a:srgbClr val="FF0000"/>
                </a:solidFill>
                <a:latin typeface="Times New Roman" panose="02020603050405020304" pitchFamily="18" charset="0"/>
                <a:cs typeface="Times New Roman" panose="02020603050405020304" pitchFamily="18" charset="0"/>
              </a:rPr>
              <a:t>control </a:t>
            </a:r>
            <a:r>
              <a:rPr lang="en-US" sz="3200" b="1" i="1" dirty="0">
                <a:latin typeface="Times New Roman" panose="02020603050405020304" pitchFamily="18" charset="0"/>
                <a:cs typeface="Times New Roman" panose="02020603050405020304" pitchFamily="18" charset="0"/>
              </a:rPr>
              <a:t>all the </a:t>
            </a:r>
            <a:r>
              <a:rPr lang="en-US" sz="3200" b="1" i="1" dirty="0">
                <a:solidFill>
                  <a:srgbClr val="FF0000"/>
                </a:solidFill>
                <a:latin typeface="Times New Roman" panose="02020603050405020304" pitchFamily="18" charset="0"/>
                <a:cs typeface="Times New Roman" panose="02020603050405020304" pitchFamily="18" charset="0"/>
              </a:rPr>
              <a:t>computer's resources</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i="1" dirty="0">
                <a:solidFill>
                  <a:srgbClr val="000000"/>
                </a:solidFill>
                <a:latin typeface="Times New Roman" panose="02020603050405020304" pitchFamily="18" charset="0"/>
                <a:cs typeface="Times New Roman" panose="02020603050405020304" pitchFamily="18" charset="0"/>
              </a:rPr>
              <a:t>provide</a:t>
            </a:r>
            <a:r>
              <a:rPr lang="en-US" sz="3200" dirty="0">
                <a:solidFill>
                  <a:srgbClr val="000000"/>
                </a:solidFill>
                <a:latin typeface="Times New Roman" panose="02020603050405020304" pitchFamily="18" charset="0"/>
                <a:cs typeface="Times New Roman" panose="02020603050405020304" pitchFamily="18" charset="0"/>
              </a:rPr>
              <a:t> a </a:t>
            </a:r>
            <a:r>
              <a:rPr lang="en-US" sz="3200" b="1" i="1" dirty="0">
                <a:solidFill>
                  <a:srgbClr val="D60093"/>
                </a:solidFill>
                <a:latin typeface="Times New Roman" panose="02020603050405020304" pitchFamily="18" charset="0"/>
                <a:cs typeface="Times New Roman" panose="02020603050405020304" pitchFamily="18" charset="0"/>
              </a:rPr>
              <a:t>base</a:t>
            </a:r>
            <a:r>
              <a:rPr lang="en-US" sz="3200" dirty="0">
                <a:solidFill>
                  <a:srgbClr val="000000"/>
                </a:solidFill>
                <a:latin typeface="Times New Roman" panose="02020603050405020304" pitchFamily="18" charset="0"/>
                <a:cs typeface="Times New Roman" panose="02020603050405020304" pitchFamily="18" charset="0"/>
              </a:rPr>
              <a:t> </a:t>
            </a:r>
            <a:r>
              <a:rPr lang="en-US" sz="3200" b="1" i="1" dirty="0">
                <a:solidFill>
                  <a:srgbClr val="000000"/>
                </a:solidFill>
                <a:latin typeface="Times New Roman" panose="02020603050405020304" pitchFamily="18" charset="0"/>
                <a:cs typeface="Times New Roman" panose="02020603050405020304" pitchFamily="18" charset="0"/>
              </a:rPr>
              <a:t>upon which </a:t>
            </a:r>
            <a:r>
              <a:rPr lang="en-US" sz="3200" dirty="0">
                <a:solidFill>
                  <a:srgbClr val="000000"/>
                </a:solidFill>
                <a:latin typeface="Times New Roman" panose="02020603050405020304" pitchFamily="18" charset="0"/>
                <a:cs typeface="Times New Roman" panose="02020603050405020304" pitchFamily="18" charset="0"/>
              </a:rPr>
              <a:t>the </a:t>
            </a:r>
            <a:r>
              <a:rPr lang="en-US" sz="3200" b="1" i="1" dirty="0">
                <a:solidFill>
                  <a:srgbClr val="990033"/>
                </a:solidFill>
                <a:latin typeface="Times New Roman" panose="02020603050405020304" pitchFamily="18" charset="0"/>
                <a:cs typeface="Times New Roman" panose="02020603050405020304" pitchFamily="18" charset="0"/>
              </a:rPr>
              <a:t>application programs </a:t>
            </a:r>
            <a:r>
              <a:rPr lang="en-US" sz="3200" b="1" i="1" dirty="0">
                <a:solidFill>
                  <a:srgbClr val="162BF6"/>
                </a:solidFill>
                <a:latin typeface="Times New Roman" panose="02020603050405020304" pitchFamily="18" charset="0"/>
                <a:cs typeface="Times New Roman" panose="02020603050405020304" pitchFamily="18" charset="0"/>
              </a:rPr>
              <a:t>can be </a:t>
            </a:r>
            <a:r>
              <a:rPr lang="en-US" sz="3200" b="1" i="1" dirty="0">
                <a:solidFill>
                  <a:srgbClr val="FF0000"/>
                </a:solidFill>
                <a:latin typeface="Times New Roman" panose="02020603050405020304" pitchFamily="18" charset="0"/>
                <a:cs typeface="Times New Roman" panose="02020603050405020304" pitchFamily="18" charset="0"/>
              </a:rPr>
              <a:t>written</a:t>
            </a:r>
            <a:r>
              <a:rPr lang="en-US" sz="3200" b="1" i="1" dirty="0">
                <a:solidFill>
                  <a:srgbClr val="162BF6"/>
                </a:solidFill>
                <a:latin typeface="Times New Roman" panose="02020603050405020304" pitchFamily="18" charset="0"/>
                <a:cs typeface="Times New Roman" panose="02020603050405020304" pitchFamily="18" charset="0"/>
              </a:rPr>
              <a:t> and </a:t>
            </a:r>
            <a:r>
              <a:rPr lang="en-US" sz="3200" b="1" i="1" dirty="0">
                <a:solidFill>
                  <a:srgbClr val="FF0000"/>
                </a:solidFill>
                <a:latin typeface="Times New Roman" panose="02020603050405020304" pitchFamily="18" charset="0"/>
                <a:cs typeface="Times New Roman" panose="02020603050405020304" pitchFamily="18" charset="0"/>
              </a:rPr>
              <a:t>installed</a:t>
            </a:r>
            <a:r>
              <a:rPr lang="en-US" sz="3200" dirty="0">
                <a:solidFill>
                  <a:srgbClr val="000000"/>
                </a:solidFill>
                <a:latin typeface="Times New Roman" panose="02020603050405020304" pitchFamily="18" charset="0"/>
                <a:cs typeface="Times New Roman" panose="02020603050405020304" pitchFamily="18" charset="0"/>
              </a:rPr>
              <a:t>. </a:t>
            </a:r>
          </a:p>
          <a:p>
            <a:pPr marL="273050" lvl="2" indent="-273050" algn="just">
              <a:lnSpc>
                <a:spcPct val="110000"/>
              </a:lnSpc>
              <a:spcBef>
                <a:spcPts val="0"/>
              </a:spcBef>
              <a:buClr>
                <a:schemeClr val="accent1"/>
              </a:buClr>
              <a:buFont typeface="Wingdings" pitchFamily="2" charset="2"/>
              <a:buChar char="Ø"/>
              <a:defRPr/>
            </a:pPr>
            <a:endParaRPr lang="en-US" sz="3200" dirty="0">
              <a:solidFill>
                <a:srgbClr val="000000"/>
              </a:solidFill>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itchFamily="2" charset="2"/>
              <a:buChar char="Ø"/>
              <a:defRPr/>
            </a:pPr>
            <a:endParaRPr lang="en-US" sz="3200" b="1" i="1" dirty="0">
              <a:solidFill>
                <a:srgbClr val="339933"/>
              </a:solidFill>
              <a:latin typeface="Times New Roman" pitchFamily="18" charset="0"/>
              <a:cs typeface="Times New Roman" pitchFamily="18" charset="0"/>
            </a:endParaRPr>
          </a:p>
          <a:p>
            <a:pPr algn="just">
              <a:lnSpc>
                <a:spcPct val="110000"/>
              </a:lnSpc>
              <a:spcBef>
                <a:spcPts val="0"/>
              </a:spcBef>
              <a:buFont typeface="Wingdings" pitchFamily="2" charset="2"/>
              <a:buChar char="§"/>
              <a:defRPr/>
            </a:pPr>
            <a:endParaRPr lang="en-US" sz="3200" b="1" i="1" dirty="0">
              <a:solidFill>
                <a:srgbClr val="339933"/>
              </a:solidFill>
              <a:latin typeface="Times New Roman" pitchFamily="18" charset="0"/>
              <a:cs typeface="Times New Roman" pitchFamily="18" charset="0"/>
            </a:endParaRPr>
          </a:p>
          <a:p>
            <a:pPr algn="just">
              <a:lnSpc>
                <a:spcPct val="110000"/>
              </a:lnSpc>
              <a:spcBef>
                <a:spcPts val="0"/>
              </a:spcBef>
              <a:buFont typeface="Wingdings" pitchFamily="2" charset="2"/>
              <a:buChar char="Ø"/>
              <a:defRPr/>
            </a:pPr>
            <a:endParaRPr lang="en-US" sz="3200" b="1" dirty="0">
              <a:solidFill>
                <a:srgbClr val="0000CC"/>
              </a:solidFill>
              <a:latin typeface="Times New Roman" pitchFamily="18" charset="0"/>
              <a:cs typeface="Times New Roman" pitchFamily="18" charset="0"/>
            </a:endParaRPr>
          </a:p>
          <a:p>
            <a:pPr algn="just">
              <a:defRPr/>
            </a:pPr>
            <a:endParaRPr lang="en-US" sz="3200" dirty="0">
              <a:latin typeface="Times New Roman" panose="02020603050405020304" pitchFamily="18" charset="0"/>
              <a:cs typeface="Times New Roman" panose="02020603050405020304" pitchFamily="18" charset="0"/>
            </a:endParaRPr>
          </a:p>
          <a:p>
            <a:pPr algn="just">
              <a:defRPr/>
            </a:pPr>
            <a:endParaRPr lang="en-US" sz="3200" dirty="0">
              <a:latin typeface="Times New Roman" panose="02020603050405020304" pitchFamily="18" charset="0"/>
              <a:cs typeface="Times New Roman" panose="02020603050405020304" pitchFamily="18" charset="0"/>
            </a:endParaRPr>
          </a:p>
        </p:txBody>
      </p:sp>
      <p:sp>
        <p:nvSpPr>
          <p:cNvPr id="17411"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F7FD5CE-F654-4C64-BA91-6A6820ADCCD9}" type="slidenum">
              <a:rPr lang="en-US" altLang="en-US" smtClean="0">
                <a:solidFill>
                  <a:srgbClr val="FFFFFF"/>
                </a:solidFill>
                <a:latin typeface="Franklin Gothic Book" panose="020B0503020102020204" pitchFamily="34" charset="0"/>
              </a:rPr>
              <a:pPr/>
              <a:t>82</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711625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7"/>
          <p:cNvSpPr>
            <a:spLocks noGrp="1" noChangeArrowheads="1"/>
          </p:cNvSpPr>
          <p:nvPr>
            <p:ph sz="quarter" idx="1"/>
          </p:nvPr>
        </p:nvSpPr>
        <p:spPr>
          <a:xfrm>
            <a:off x="0" y="128588"/>
            <a:ext cx="12192000" cy="6538912"/>
          </a:xfrm>
        </p:spPr>
        <p:txBody>
          <a:bodyPr>
            <a:normAutofit/>
          </a:bodyPr>
          <a:lstStyle/>
          <a:p>
            <a:pPr algn="just" eaLnBrk="1" hangingPunct="1">
              <a:spcBef>
                <a:spcPct val="0"/>
              </a:spcBef>
              <a:buClrTx/>
              <a:buFont typeface="Wingdings" panose="05000000000000000000" pitchFamily="2" charset="2"/>
              <a:buChar char="Ø"/>
            </a:pPr>
            <a:r>
              <a:rPr lang="en-US" altLang="en-US" sz="3200" b="1" i="1" dirty="0">
                <a:solidFill>
                  <a:srgbClr val="162BF6"/>
                </a:solidFill>
                <a:latin typeface="Times New Roman" panose="02020603050405020304" pitchFamily="18" charset="0"/>
                <a:cs typeface="Times New Roman" panose="02020603050405020304" pitchFamily="18" charset="0"/>
              </a:rPr>
              <a:t>Operating System </a:t>
            </a:r>
          </a:p>
          <a:p>
            <a:pPr algn="just" eaLnBrk="1" hangingPunct="1">
              <a:spcBef>
                <a:spcPct val="0"/>
              </a:spcBef>
              <a:buClrTx/>
              <a:buFont typeface="Wingdings" panose="05000000000000000000" pitchFamily="2" charset="2"/>
              <a:buChar char="§"/>
            </a:pPr>
            <a:r>
              <a:rPr lang="en-US" altLang="en-US" sz="3200" dirty="0">
                <a:solidFill>
                  <a:srgbClr val="000000"/>
                </a:solidFill>
                <a:latin typeface="Times New Roman" panose="02020603050405020304" pitchFamily="18" charset="0"/>
                <a:cs typeface="Times New Roman" panose="02020603050405020304" pitchFamily="18" charset="0"/>
              </a:rPr>
              <a:t>is a </a:t>
            </a:r>
            <a:r>
              <a:rPr lang="en-US" altLang="en-US" sz="3200" b="1" i="1" dirty="0">
                <a:solidFill>
                  <a:srgbClr val="000000"/>
                </a:solidFill>
                <a:latin typeface="Times New Roman" panose="02020603050405020304" pitchFamily="18" charset="0"/>
                <a:cs typeface="Times New Roman" panose="02020603050405020304" pitchFamily="18" charset="0"/>
              </a:rPr>
              <a:t>program</a:t>
            </a:r>
            <a:r>
              <a:rPr lang="en-US" altLang="en-US" sz="3200" dirty="0">
                <a:solidFill>
                  <a:srgbClr val="000000"/>
                </a:solidFill>
                <a:latin typeface="Times New Roman" panose="02020603050405020304" pitchFamily="18" charset="0"/>
                <a:cs typeface="Times New Roman" panose="02020603050405020304" pitchFamily="18" charset="0"/>
              </a:rPr>
              <a:t> that acts as an </a:t>
            </a:r>
            <a:r>
              <a:rPr lang="en-US" altLang="en-US" sz="3200" b="1" i="1" dirty="0">
                <a:solidFill>
                  <a:srgbClr val="FF0000"/>
                </a:solidFill>
                <a:latin typeface="Times New Roman" panose="02020603050405020304" pitchFamily="18" charset="0"/>
                <a:cs typeface="Times New Roman" panose="02020603050405020304" pitchFamily="18" charset="0"/>
              </a:rPr>
              <a:t>intermediary </a:t>
            </a:r>
            <a:r>
              <a:rPr lang="en-US" altLang="en-US" sz="3200" b="1" i="1" dirty="0">
                <a:solidFill>
                  <a:srgbClr val="162BF6"/>
                </a:solidFill>
                <a:latin typeface="Times New Roman" panose="02020603050405020304" pitchFamily="18" charset="0"/>
                <a:cs typeface="Times New Roman" panose="02020603050405020304" pitchFamily="18" charset="0"/>
              </a:rPr>
              <a:t>(interface)</a:t>
            </a:r>
            <a:r>
              <a:rPr lang="en-US" altLang="en-US" sz="3200" dirty="0">
                <a:solidFill>
                  <a:srgbClr val="000000"/>
                </a:solidFill>
                <a:latin typeface="Times New Roman" panose="02020603050405020304" pitchFamily="18" charset="0"/>
                <a:cs typeface="Times New Roman" panose="02020603050405020304" pitchFamily="18" charset="0"/>
              </a:rPr>
              <a:t> between a </a:t>
            </a:r>
            <a:r>
              <a:rPr lang="en-US" altLang="en-US" sz="3200" b="1" i="1" dirty="0">
                <a:solidFill>
                  <a:srgbClr val="FF0000"/>
                </a:solidFill>
                <a:latin typeface="Times New Roman" panose="02020603050405020304" pitchFamily="18" charset="0"/>
                <a:cs typeface="Times New Roman" panose="02020603050405020304" pitchFamily="18" charset="0"/>
              </a:rPr>
              <a:t>user of a computer </a:t>
            </a:r>
            <a:r>
              <a:rPr lang="en-US" altLang="en-US" sz="3200" b="1" i="1" dirty="0">
                <a:latin typeface="Times New Roman" panose="02020603050405020304" pitchFamily="18" charset="0"/>
                <a:cs typeface="Times New Roman" panose="02020603050405020304" pitchFamily="18" charset="0"/>
              </a:rPr>
              <a:t>and the </a:t>
            </a:r>
            <a:r>
              <a:rPr lang="en-US" altLang="en-US" sz="3200" b="1" i="1" dirty="0">
                <a:solidFill>
                  <a:srgbClr val="FF0000"/>
                </a:solidFill>
                <a:latin typeface="Times New Roman" panose="02020603050405020304" pitchFamily="18" charset="0"/>
                <a:cs typeface="Times New Roman" panose="02020603050405020304" pitchFamily="18" charset="0"/>
              </a:rPr>
              <a:t>computer hardware</a:t>
            </a:r>
            <a:r>
              <a:rPr lang="en-US" altLang="en-US" sz="32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0"/>
              </a:spcBef>
              <a:buClrTx/>
              <a:buFont typeface="Wingdings" panose="05000000000000000000" pitchFamily="2" charset="2"/>
              <a:buChar char="§"/>
            </a:pPr>
            <a:r>
              <a:rPr lang="en-US" altLang="en-US" sz="3200" dirty="0">
                <a:solidFill>
                  <a:srgbClr val="000000"/>
                </a:solidFill>
                <a:latin typeface="Times New Roman" panose="02020603050405020304" pitchFamily="18" charset="0"/>
                <a:cs typeface="Times New Roman" panose="02020603050405020304" pitchFamily="18" charset="0"/>
              </a:rPr>
              <a:t>is a </a:t>
            </a:r>
            <a:r>
              <a:rPr lang="en-US" altLang="en-US" sz="3200" b="1" i="1" dirty="0">
                <a:solidFill>
                  <a:srgbClr val="000000"/>
                </a:solidFill>
                <a:latin typeface="Times New Roman" panose="02020603050405020304" pitchFamily="18" charset="0"/>
                <a:cs typeface="Times New Roman" panose="02020603050405020304" pitchFamily="18" charset="0"/>
              </a:rPr>
              <a:t>program</a:t>
            </a:r>
            <a:r>
              <a:rPr lang="en-US" altLang="en-US" sz="3200" dirty="0">
                <a:solidFill>
                  <a:srgbClr val="000000"/>
                </a:solidFill>
                <a:latin typeface="Times New Roman" panose="02020603050405020304" pitchFamily="18" charset="0"/>
                <a:cs typeface="Times New Roman" panose="02020603050405020304" pitchFamily="18" charset="0"/>
              </a:rPr>
              <a:t> that </a:t>
            </a:r>
            <a:r>
              <a:rPr lang="en-US" altLang="en-US" sz="3200" b="1" i="1" dirty="0">
                <a:solidFill>
                  <a:srgbClr val="162BF6"/>
                </a:solidFill>
                <a:latin typeface="Times New Roman" panose="02020603050405020304" pitchFamily="18" charset="0"/>
                <a:cs typeface="Times New Roman" panose="02020603050405020304" pitchFamily="18" charset="0"/>
              </a:rPr>
              <a:t>controls</a:t>
            </a:r>
            <a:r>
              <a:rPr lang="en-US" altLang="en-US" sz="3200" dirty="0">
                <a:solidFill>
                  <a:srgbClr val="000000"/>
                </a:solidFill>
                <a:latin typeface="Times New Roman" panose="02020603050405020304" pitchFamily="18" charset="0"/>
                <a:cs typeface="Times New Roman" panose="02020603050405020304" pitchFamily="18" charset="0"/>
              </a:rPr>
              <a:t> the </a:t>
            </a:r>
            <a:r>
              <a:rPr lang="en-US" altLang="en-US" sz="3200" b="1" i="1" dirty="0">
                <a:solidFill>
                  <a:srgbClr val="D60093"/>
                </a:solidFill>
                <a:latin typeface="Times New Roman" panose="02020603050405020304" pitchFamily="18" charset="0"/>
                <a:cs typeface="Times New Roman" panose="02020603050405020304" pitchFamily="18" charset="0"/>
              </a:rPr>
              <a:t>execution of application programs</a:t>
            </a:r>
            <a:r>
              <a:rPr lang="en-US" altLang="en-US" sz="32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0"/>
              </a:spcBef>
              <a:buClrTx/>
              <a:buFont typeface="Wingdings" panose="05000000000000000000" pitchFamily="2" charset="2"/>
              <a:buChar char="§"/>
            </a:pPr>
            <a:r>
              <a:rPr lang="en-GB" altLang="en-US" sz="3200" dirty="0">
                <a:solidFill>
                  <a:srgbClr val="000000"/>
                </a:solidFill>
                <a:latin typeface="Times New Roman" panose="02020603050405020304" pitchFamily="18" charset="0"/>
                <a:cs typeface="Times New Roman" panose="02020603050405020304" pitchFamily="18" charset="0"/>
              </a:rPr>
              <a:t>It is a </a:t>
            </a:r>
            <a:r>
              <a:rPr lang="en-GB" altLang="en-US" sz="3200" b="1" i="1" dirty="0">
                <a:solidFill>
                  <a:srgbClr val="000000"/>
                </a:solidFill>
                <a:latin typeface="Times New Roman" panose="02020603050405020304" pitchFamily="18" charset="0"/>
                <a:cs typeface="Times New Roman" panose="02020603050405020304" pitchFamily="18" charset="0"/>
              </a:rPr>
              <a:t>system software </a:t>
            </a:r>
            <a:r>
              <a:rPr lang="en-GB" altLang="en-US" sz="3200" dirty="0">
                <a:solidFill>
                  <a:srgbClr val="000000"/>
                </a:solidFill>
                <a:latin typeface="Times New Roman" panose="02020603050405020304" pitchFamily="18" charset="0"/>
                <a:cs typeface="Times New Roman" panose="02020603050405020304" pitchFamily="18" charset="0"/>
              </a:rPr>
              <a:t>that </a:t>
            </a:r>
            <a:r>
              <a:rPr lang="en-GB" altLang="en-US" sz="3200" b="1" i="1" dirty="0">
                <a:solidFill>
                  <a:srgbClr val="FF0000"/>
                </a:solidFill>
                <a:latin typeface="Times New Roman" panose="02020603050405020304" pitchFamily="18" charset="0"/>
                <a:cs typeface="Times New Roman" panose="02020603050405020304" pitchFamily="18" charset="0"/>
              </a:rPr>
              <a:t>controls </a:t>
            </a:r>
            <a:r>
              <a:rPr lang="en-GB" altLang="en-US" sz="3200" b="1" i="1" dirty="0">
                <a:latin typeface="Times New Roman" panose="02020603050405020304" pitchFamily="18" charset="0"/>
                <a:cs typeface="Times New Roman" panose="02020603050405020304" pitchFamily="18" charset="0"/>
              </a:rPr>
              <a:t>and</a:t>
            </a:r>
            <a:r>
              <a:rPr lang="en-GB" altLang="en-US" sz="3200" b="1" i="1" dirty="0">
                <a:solidFill>
                  <a:srgbClr val="FF0000"/>
                </a:solidFill>
                <a:latin typeface="Times New Roman" panose="02020603050405020304" pitchFamily="18" charset="0"/>
                <a:cs typeface="Times New Roman" panose="02020603050405020304" pitchFamily="18" charset="0"/>
              </a:rPr>
              <a:t> coordinates </a:t>
            </a:r>
            <a:r>
              <a:rPr lang="en-GB" altLang="en-US" sz="3200" b="1" i="1" dirty="0">
                <a:solidFill>
                  <a:srgbClr val="000000"/>
                </a:solidFill>
                <a:latin typeface="Times New Roman" panose="02020603050405020304" pitchFamily="18" charset="0"/>
                <a:cs typeface="Times New Roman" panose="02020603050405020304" pitchFamily="18" charset="0"/>
              </a:rPr>
              <a:t>use</a:t>
            </a:r>
            <a:r>
              <a:rPr lang="en-GB" altLang="en-US" sz="3200" dirty="0">
                <a:solidFill>
                  <a:srgbClr val="000000"/>
                </a:solidFill>
                <a:latin typeface="Times New Roman" panose="02020603050405020304" pitchFamily="18" charset="0"/>
                <a:cs typeface="Times New Roman" panose="02020603050405020304" pitchFamily="18" charset="0"/>
              </a:rPr>
              <a:t> of </a:t>
            </a:r>
            <a:r>
              <a:rPr lang="en-GB" altLang="en-US" sz="3200" b="1" i="1" dirty="0">
                <a:solidFill>
                  <a:srgbClr val="162BF6"/>
                </a:solidFill>
                <a:latin typeface="Times New Roman" panose="02020603050405020304" pitchFamily="18" charset="0"/>
                <a:cs typeface="Times New Roman" panose="02020603050405020304" pitchFamily="18" charset="0"/>
              </a:rPr>
              <a:t>hardware </a:t>
            </a:r>
            <a:r>
              <a:rPr lang="en-GB" altLang="en-US" sz="3200" b="1" i="1" dirty="0">
                <a:latin typeface="Times New Roman" panose="02020603050405020304" pitchFamily="18" charset="0"/>
                <a:cs typeface="Times New Roman" panose="02020603050405020304" pitchFamily="18" charset="0"/>
              </a:rPr>
              <a:t>among various </a:t>
            </a:r>
            <a:r>
              <a:rPr lang="en-GB" altLang="en-US" sz="3200" b="1" i="1" dirty="0">
                <a:solidFill>
                  <a:srgbClr val="162BF6"/>
                </a:solidFill>
                <a:latin typeface="Times New Roman" panose="02020603050405020304" pitchFamily="18" charset="0"/>
                <a:cs typeface="Times New Roman" panose="02020603050405020304" pitchFamily="18" charset="0"/>
              </a:rPr>
              <a:t>applications </a:t>
            </a:r>
            <a:r>
              <a:rPr lang="en-GB" altLang="en-US" sz="3200" b="1" i="1" dirty="0">
                <a:solidFill>
                  <a:srgbClr val="990033"/>
                </a:solidFill>
                <a:latin typeface="Times New Roman" panose="02020603050405020304" pitchFamily="18" charset="0"/>
                <a:cs typeface="Times New Roman" panose="02020603050405020304" pitchFamily="18" charset="0"/>
              </a:rPr>
              <a:t>and</a:t>
            </a:r>
            <a:r>
              <a:rPr lang="en-GB" altLang="en-US" sz="3200" b="1" i="1" dirty="0">
                <a:solidFill>
                  <a:srgbClr val="162BF6"/>
                </a:solidFill>
                <a:latin typeface="Times New Roman" panose="02020603050405020304" pitchFamily="18" charset="0"/>
                <a:cs typeface="Times New Roman" panose="02020603050405020304" pitchFamily="18" charset="0"/>
              </a:rPr>
              <a:t> users</a:t>
            </a:r>
            <a:r>
              <a:rPr lang="en-GB" altLang="en-US" sz="32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0"/>
              </a:spcBef>
              <a:buClrTx/>
              <a:buFont typeface="Wingdings" panose="05000000000000000000" pitchFamily="2" charset="2"/>
              <a:buChar char="§"/>
            </a:pPr>
            <a:r>
              <a:rPr lang="en-US" altLang="en-US" sz="3200" dirty="0">
                <a:solidFill>
                  <a:srgbClr val="000000"/>
                </a:solidFill>
                <a:latin typeface="Times New Roman" panose="02020603050405020304" pitchFamily="18" charset="0"/>
                <a:cs typeface="Times New Roman" panose="02020603050405020304" pitchFamily="18" charset="0"/>
              </a:rPr>
              <a:t>It is a program that </a:t>
            </a:r>
            <a:r>
              <a:rPr lang="en-US" altLang="en-US" sz="3200" b="1" i="1" dirty="0">
                <a:solidFill>
                  <a:srgbClr val="000000"/>
                </a:solidFill>
                <a:latin typeface="Times New Roman" panose="02020603050405020304" pitchFamily="18" charset="0"/>
                <a:cs typeface="Times New Roman" panose="02020603050405020304" pitchFamily="18" charset="0"/>
              </a:rPr>
              <a:t>provides</a:t>
            </a:r>
            <a:r>
              <a:rPr lang="en-US" altLang="en-US" sz="3200" dirty="0">
                <a:solidFill>
                  <a:srgbClr val="000000"/>
                </a:solidFill>
                <a:latin typeface="Times New Roman" panose="02020603050405020304" pitchFamily="18" charset="0"/>
                <a:cs typeface="Times New Roman" panose="02020603050405020304" pitchFamily="18" charset="0"/>
              </a:rPr>
              <a:t> an </a:t>
            </a:r>
            <a:r>
              <a:rPr lang="en-US" altLang="en-US" sz="3200" b="1" i="1" dirty="0">
                <a:solidFill>
                  <a:srgbClr val="FF0000"/>
                </a:solidFill>
                <a:latin typeface="Times New Roman" panose="02020603050405020304" pitchFamily="18" charset="0"/>
                <a:cs typeface="Times New Roman" panose="02020603050405020304" pitchFamily="18" charset="0"/>
              </a:rPr>
              <a:t>environment</a:t>
            </a:r>
            <a:r>
              <a:rPr lang="en-US" altLang="en-US" sz="3200" dirty="0">
                <a:solidFill>
                  <a:srgbClr val="000000"/>
                </a:solidFill>
                <a:latin typeface="Times New Roman" panose="02020603050405020304" pitchFamily="18" charset="0"/>
                <a:cs typeface="Times New Roman" panose="02020603050405020304" pitchFamily="18" charset="0"/>
              </a:rPr>
              <a:t> with which </a:t>
            </a:r>
            <a:r>
              <a:rPr lang="en-US" altLang="en-US" sz="3200" b="1" i="1" dirty="0">
                <a:solidFill>
                  <a:srgbClr val="D60093"/>
                </a:solidFill>
                <a:latin typeface="Times New Roman" panose="02020603050405020304" pitchFamily="18" charset="0"/>
                <a:cs typeface="Times New Roman" panose="02020603050405020304" pitchFamily="18" charset="0"/>
              </a:rPr>
              <a:t>other programs can do useful work</a:t>
            </a:r>
            <a:r>
              <a:rPr lang="en-US" altLang="en-US" sz="3200" dirty="0">
                <a:solidFill>
                  <a:srgbClr val="000000"/>
                </a:solidFill>
                <a:latin typeface="Times New Roman" panose="02020603050405020304" pitchFamily="18" charset="0"/>
                <a:cs typeface="Times New Roman" panose="02020603050405020304" pitchFamily="18" charset="0"/>
              </a:rPr>
              <a:t>.</a:t>
            </a:r>
          </a:p>
          <a:p>
            <a:pPr algn="just" eaLnBrk="1" hangingPunct="1">
              <a:spcBef>
                <a:spcPct val="0"/>
              </a:spcBef>
              <a:buClrTx/>
              <a:buFont typeface="Wingdings" panose="05000000000000000000" pitchFamily="2" charset="2"/>
              <a:buChar char="§"/>
            </a:pPr>
            <a:r>
              <a:rPr lang="en-US" altLang="en-US" sz="3200" b="1" i="1" dirty="0">
                <a:solidFill>
                  <a:srgbClr val="162BF6"/>
                </a:solidFill>
                <a:latin typeface="Times New Roman" panose="02020603050405020304" pitchFamily="18" charset="0"/>
                <a:cs typeface="Times New Roman" panose="02020603050405020304" pitchFamily="18" charset="0"/>
              </a:rPr>
              <a:t>It </a:t>
            </a:r>
            <a:r>
              <a:rPr lang="en-US" altLang="en-US" sz="3200" b="1" i="1" dirty="0">
                <a:solidFill>
                  <a:srgbClr val="FF0000"/>
                </a:solidFill>
                <a:latin typeface="Times New Roman" panose="02020603050405020304" pitchFamily="18" charset="0"/>
                <a:cs typeface="Times New Roman" panose="02020603050405020304" pitchFamily="18" charset="0"/>
              </a:rPr>
              <a:t>is a program </a:t>
            </a:r>
            <a:r>
              <a:rPr lang="en-US" altLang="en-US" sz="3200" dirty="0">
                <a:solidFill>
                  <a:srgbClr val="162BF6"/>
                </a:solidFill>
                <a:latin typeface="Times New Roman" panose="02020603050405020304" pitchFamily="18" charset="0"/>
                <a:cs typeface="Times New Roman" panose="02020603050405020304" pitchFamily="18" charset="0"/>
              </a:rPr>
              <a:t>that </a:t>
            </a:r>
            <a:r>
              <a:rPr lang="en-US" altLang="en-US" sz="3200" b="1" i="1" dirty="0">
                <a:solidFill>
                  <a:srgbClr val="000000"/>
                </a:solidFill>
                <a:latin typeface="Times New Roman" panose="02020603050405020304" pitchFamily="18" charset="0"/>
                <a:cs typeface="Times New Roman" panose="02020603050405020304" pitchFamily="18" charset="0"/>
              </a:rPr>
              <a:t>performs basic tasks such as:</a:t>
            </a:r>
          </a:p>
          <a:p>
            <a:pPr marL="457200" lvl="2" indent="-457200" algn="just">
              <a:spcBef>
                <a:spcPct val="0"/>
              </a:spcBef>
              <a:buFont typeface="Wingdings" panose="05000000000000000000" pitchFamily="2" charset="2"/>
              <a:buChar char="ü"/>
            </a:pPr>
            <a:r>
              <a:rPr lang="en-US" altLang="en-US" sz="3200" b="1" i="1" dirty="0">
                <a:solidFill>
                  <a:srgbClr val="339966"/>
                </a:solidFill>
                <a:latin typeface="Times New Roman" panose="02020603050405020304" pitchFamily="18" charset="0"/>
                <a:cs typeface="Times New Roman" panose="02020603050405020304" pitchFamily="18" charset="0"/>
              </a:rPr>
              <a:t>Recognizing input from the keyboard</a:t>
            </a:r>
            <a:r>
              <a:rPr lang="en-US" altLang="en-US" sz="3200" dirty="0">
                <a:solidFill>
                  <a:srgbClr val="000000"/>
                </a:solidFill>
                <a:latin typeface="Times New Roman" panose="02020603050405020304" pitchFamily="18" charset="0"/>
                <a:cs typeface="Times New Roman" panose="02020603050405020304" pitchFamily="18" charset="0"/>
              </a:rPr>
              <a:t>, </a:t>
            </a:r>
          </a:p>
          <a:p>
            <a:pPr marL="457200" lvl="2" indent="-457200" algn="just">
              <a:spcBef>
                <a:spcPct val="0"/>
              </a:spcBef>
              <a:buFont typeface="Wingdings" panose="05000000000000000000" pitchFamily="2" charset="2"/>
              <a:buChar char="ü"/>
            </a:pPr>
            <a:r>
              <a:rPr lang="en-US" altLang="en-US" sz="3200" b="1" i="1" dirty="0">
                <a:solidFill>
                  <a:srgbClr val="162BF6"/>
                </a:solidFill>
                <a:latin typeface="Times New Roman" panose="02020603050405020304" pitchFamily="18" charset="0"/>
                <a:cs typeface="Times New Roman" panose="02020603050405020304" pitchFamily="18" charset="0"/>
              </a:rPr>
              <a:t>Keeping track of files and directories on the disk</a:t>
            </a:r>
            <a:r>
              <a:rPr lang="en-US" altLang="en-US" sz="3200" dirty="0">
                <a:solidFill>
                  <a:srgbClr val="000000"/>
                </a:solidFill>
                <a:latin typeface="Times New Roman" panose="02020603050405020304" pitchFamily="18" charset="0"/>
                <a:cs typeface="Times New Roman" panose="02020603050405020304" pitchFamily="18" charset="0"/>
              </a:rPr>
              <a:t>, </a:t>
            </a:r>
          </a:p>
          <a:p>
            <a:pPr marL="457200" lvl="2" indent="-457200" algn="just">
              <a:spcBef>
                <a:spcPct val="0"/>
              </a:spcBef>
              <a:buFont typeface="Wingdings" panose="05000000000000000000" pitchFamily="2" charset="2"/>
              <a:buChar char="ü"/>
            </a:pPr>
            <a:r>
              <a:rPr lang="en-US" altLang="en-US" sz="3200" b="1" i="1" dirty="0">
                <a:solidFill>
                  <a:srgbClr val="000000"/>
                </a:solidFill>
                <a:latin typeface="Times New Roman" panose="02020603050405020304" pitchFamily="18" charset="0"/>
                <a:cs typeface="Times New Roman" panose="02020603050405020304" pitchFamily="18" charset="0"/>
              </a:rPr>
              <a:t>Sending output to the display screen </a:t>
            </a:r>
            <a:r>
              <a:rPr lang="en-US" altLang="en-US" sz="3200" dirty="0">
                <a:solidFill>
                  <a:srgbClr val="000000"/>
                </a:solidFill>
                <a:latin typeface="Times New Roman" panose="02020603050405020304" pitchFamily="18" charset="0"/>
                <a:cs typeface="Times New Roman" panose="02020603050405020304" pitchFamily="18" charset="0"/>
              </a:rPr>
              <a:t>and </a:t>
            </a:r>
            <a:r>
              <a:rPr lang="en-US" altLang="en-US" sz="3200" b="1" i="1" dirty="0">
                <a:solidFill>
                  <a:srgbClr val="FF0000"/>
                </a:solidFill>
                <a:latin typeface="Times New Roman" panose="02020603050405020304" pitchFamily="18" charset="0"/>
                <a:cs typeface="Times New Roman" panose="02020603050405020304" pitchFamily="18" charset="0"/>
              </a:rPr>
              <a:t>controlling peripheral devices</a:t>
            </a:r>
            <a:r>
              <a:rPr lang="en-US" altLang="en-US" sz="3200" dirty="0">
                <a:solidFill>
                  <a:srgbClr val="000000"/>
                </a:solidFill>
                <a:latin typeface="Times New Roman" panose="02020603050405020304" pitchFamily="18" charset="0"/>
                <a:cs typeface="Times New Roman" panose="02020603050405020304" pitchFamily="18" charset="0"/>
              </a:rPr>
              <a:t>.</a:t>
            </a:r>
          </a:p>
          <a:p>
            <a:pPr marL="457200" lvl="2" indent="-457200" algn="just">
              <a:spcBef>
                <a:spcPct val="0"/>
              </a:spcBef>
              <a:buFont typeface="Wingdings" panose="05000000000000000000" pitchFamily="2" charset="2"/>
              <a:buChar char="ü"/>
            </a:pPr>
            <a:r>
              <a:rPr lang="en-US" altLang="en-US" sz="3200" b="1" i="1" dirty="0">
                <a:solidFill>
                  <a:srgbClr val="D60093"/>
                </a:solidFill>
                <a:latin typeface="Times New Roman" panose="02020603050405020304" pitchFamily="18" charset="0"/>
                <a:cs typeface="Times New Roman" panose="02020603050405020304" pitchFamily="18" charset="0"/>
              </a:rPr>
              <a:t>Allocate and deallocate </a:t>
            </a:r>
            <a:r>
              <a:rPr lang="en-US" altLang="en-US" sz="3200" b="1" i="1" dirty="0">
                <a:solidFill>
                  <a:srgbClr val="000000"/>
                </a:solidFill>
                <a:latin typeface="Times New Roman" panose="02020603050405020304" pitchFamily="18" charset="0"/>
                <a:cs typeface="Times New Roman" panose="02020603050405020304" pitchFamily="18" charset="0"/>
              </a:rPr>
              <a:t>Memory spaces</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b="1" i="1" dirty="0">
                <a:solidFill>
                  <a:srgbClr val="162BF6"/>
                </a:solidFill>
                <a:latin typeface="Times New Roman" panose="02020603050405020304" pitchFamily="18" charset="0"/>
                <a:cs typeface="Times New Roman" panose="02020603050405020304" pitchFamily="18" charset="0"/>
              </a:rPr>
              <a:t>scheduling of CPU jobs</a:t>
            </a:r>
            <a:r>
              <a:rPr lang="en-US" altLang="en-US" sz="3200" dirty="0">
                <a:solidFill>
                  <a:srgbClr val="000000"/>
                </a:solidFill>
                <a:latin typeface="Times New Roman" panose="02020603050405020304" pitchFamily="18" charset="0"/>
                <a:cs typeface="Times New Roman" panose="02020603050405020304" pitchFamily="18" charset="0"/>
              </a:rPr>
              <a:t>.</a:t>
            </a:r>
          </a:p>
        </p:txBody>
      </p:sp>
      <p:sp>
        <p:nvSpPr>
          <p:cNvPr id="18435"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9ADA59C-5290-43B9-A8BD-70D40353D8E1}" type="slidenum">
              <a:rPr lang="en-US" altLang="en-US" smtClean="0">
                <a:solidFill>
                  <a:srgbClr val="FFFFFF"/>
                </a:solidFill>
                <a:latin typeface="Franklin Gothic Book" panose="020B0503020102020204" pitchFamily="34" charset="0"/>
              </a:rPr>
              <a:pPr/>
              <a:t>83</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3719458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981200" y="1"/>
            <a:ext cx="8301038" cy="485775"/>
          </a:xfrm>
        </p:spPr>
        <p:txBody>
          <a:bodyPr>
            <a:normAutofit/>
          </a:bodyPr>
          <a:lstStyle/>
          <a:p>
            <a:pPr>
              <a:defRPr/>
            </a:pPr>
            <a:r>
              <a:rPr lang="en-US" sz="2400" b="1" dirty="0">
                <a:solidFill>
                  <a:srgbClr val="00B050"/>
                </a:solidFill>
                <a:latin typeface="Andalus" pitchFamily="18" charset="-78"/>
                <a:cs typeface="Andalus" pitchFamily="18" charset="-78"/>
              </a:rPr>
              <a:t>Contd.</a:t>
            </a:r>
            <a:endParaRPr lang="en-US" sz="2800" b="1" dirty="0">
              <a:solidFill>
                <a:srgbClr val="00B050"/>
              </a:solidFill>
              <a:latin typeface="Andalus" pitchFamily="18" charset="-78"/>
              <a:cs typeface="Andalus" pitchFamily="18" charset="-78"/>
            </a:endParaRPr>
          </a:p>
        </p:txBody>
      </p:sp>
      <p:sp>
        <p:nvSpPr>
          <p:cNvPr id="11267" name="Rectangle 1027"/>
          <p:cNvSpPr>
            <a:spLocks noGrp="1" noChangeArrowheads="1"/>
          </p:cNvSpPr>
          <p:nvPr>
            <p:ph sz="quarter" idx="1"/>
          </p:nvPr>
        </p:nvSpPr>
        <p:spPr>
          <a:xfrm>
            <a:off x="120770" y="342900"/>
            <a:ext cx="12071230" cy="6324600"/>
          </a:xfrm>
        </p:spPr>
        <p:txBody>
          <a:bodyPr>
            <a:noAutofit/>
          </a:bodyPr>
          <a:lstStyle/>
          <a:p>
            <a:pPr algn="just">
              <a:spcBef>
                <a:spcPts val="0"/>
              </a:spcBef>
              <a:buFont typeface="Wingdings" panose="05000000000000000000" pitchFamily="2" charset="2"/>
              <a:buChar char="Ø"/>
              <a:defRPr/>
            </a:pPr>
            <a:r>
              <a:rPr lang="en-US" sz="3200" dirty="0">
                <a:solidFill>
                  <a:srgbClr val="000000"/>
                </a:solidFill>
                <a:latin typeface="Times New Roman" panose="02020603050405020304" pitchFamily="18" charset="0"/>
                <a:cs typeface="Times New Roman" panose="02020603050405020304" pitchFamily="18" charset="0"/>
              </a:rPr>
              <a:t>The </a:t>
            </a:r>
            <a:r>
              <a:rPr lang="en-US" sz="3200" b="1" i="1" dirty="0">
                <a:solidFill>
                  <a:srgbClr val="D60093"/>
                </a:solidFill>
                <a:latin typeface="Times New Roman" panose="02020603050405020304" pitchFamily="18" charset="0"/>
                <a:cs typeface="Times New Roman" panose="02020603050405020304" pitchFamily="18" charset="0"/>
              </a:rPr>
              <a:t>OS must </a:t>
            </a:r>
            <a:r>
              <a:rPr lang="en-US" sz="3200" b="1" i="1" dirty="0">
                <a:solidFill>
                  <a:srgbClr val="162BF6"/>
                </a:solidFill>
                <a:latin typeface="Times New Roman" panose="02020603050405020304" pitchFamily="18" charset="0"/>
                <a:cs typeface="Times New Roman" panose="02020603050405020304" pitchFamily="18" charset="0"/>
              </a:rPr>
              <a:t>support</a:t>
            </a:r>
            <a:r>
              <a:rPr lang="en-US" sz="3200" b="1" i="1" dirty="0">
                <a:solidFill>
                  <a:srgbClr val="D60093"/>
                </a:solidFill>
                <a:latin typeface="Times New Roman" panose="02020603050405020304" pitchFamily="18" charset="0"/>
                <a:cs typeface="Times New Roman" panose="02020603050405020304" pitchFamily="18" charset="0"/>
              </a:rPr>
              <a:t> the following tasks:</a:t>
            </a:r>
          </a:p>
          <a:p>
            <a:pPr marL="617220" lvl="2" indent="-342900" algn="just">
              <a:spcBef>
                <a:spcPts val="0"/>
              </a:spcBef>
              <a:buFont typeface="+mj-lt"/>
              <a:buAutoNum type="arabicPeriod"/>
              <a:defRPr/>
            </a:pPr>
            <a:r>
              <a:rPr lang="en-US" sz="3200" b="1" i="1" dirty="0">
                <a:solidFill>
                  <a:srgbClr val="003300"/>
                </a:solidFill>
                <a:latin typeface="Times New Roman" panose="02020603050405020304" pitchFamily="18" charset="0"/>
                <a:cs typeface="Times New Roman" panose="02020603050405020304" pitchFamily="18" charset="0"/>
              </a:rPr>
              <a:t>Providing the facility </a:t>
            </a:r>
            <a:r>
              <a:rPr lang="en-US" sz="3200" dirty="0">
                <a:solidFill>
                  <a:srgbClr val="0066FF"/>
                </a:solidFill>
                <a:latin typeface="Times New Roman" panose="02020603050405020304" pitchFamily="18" charset="0"/>
                <a:cs typeface="Times New Roman" panose="02020603050405020304" pitchFamily="18" charset="0"/>
              </a:rPr>
              <a:t>to </a:t>
            </a:r>
            <a:r>
              <a:rPr lang="en-US" sz="3200" b="1" i="1" dirty="0">
                <a:solidFill>
                  <a:srgbClr val="FF0000"/>
                </a:solidFill>
                <a:latin typeface="Times New Roman" panose="02020603050405020304" pitchFamily="18" charset="0"/>
                <a:cs typeface="Times New Roman" panose="02020603050405020304" pitchFamily="18" charset="0"/>
              </a:rPr>
              <a:t>create and modify program and data using an editor</a:t>
            </a:r>
            <a:r>
              <a:rPr lang="en-US" sz="3200" dirty="0">
                <a:solidFill>
                  <a:srgbClr val="0066FF"/>
                </a:solidFill>
                <a:latin typeface="Times New Roman" panose="02020603050405020304" pitchFamily="18" charset="0"/>
                <a:cs typeface="Times New Roman" panose="02020603050405020304" pitchFamily="18" charset="0"/>
              </a:rPr>
              <a:t>.</a:t>
            </a:r>
          </a:p>
          <a:p>
            <a:pPr marL="617220" lvl="2" indent="-342900" algn="just">
              <a:spcBef>
                <a:spcPts val="0"/>
              </a:spcBef>
              <a:buFont typeface="+mj-lt"/>
              <a:buAutoNum type="arabicPeriod"/>
              <a:defRPr/>
            </a:pPr>
            <a:r>
              <a:rPr lang="en-US" sz="3200" b="1" i="1" dirty="0">
                <a:solidFill>
                  <a:srgbClr val="162BF6"/>
                </a:solidFill>
                <a:latin typeface="Times New Roman" panose="02020603050405020304" pitchFamily="18" charset="0"/>
                <a:cs typeface="Times New Roman" panose="02020603050405020304" pitchFamily="18" charset="0"/>
              </a:rPr>
              <a:t>Access to the compiler </a:t>
            </a:r>
            <a:r>
              <a:rPr lang="en-US" sz="3200" dirty="0">
                <a:solidFill>
                  <a:srgbClr val="0066FF"/>
                </a:solidFill>
                <a:latin typeface="Times New Roman" panose="02020603050405020304" pitchFamily="18" charset="0"/>
                <a:cs typeface="Times New Roman" panose="02020603050405020304" pitchFamily="18" charset="0"/>
              </a:rPr>
              <a:t>for </a:t>
            </a:r>
            <a:r>
              <a:rPr lang="en-US" sz="3200" b="1" i="1" dirty="0">
                <a:solidFill>
                  <a:srgbClr val="D60093"/>
                </a:solidFill>
                <a:latin typeface="Times New Roman" panose="02020603050405020304" pitchFamily="18" charset="0"/>
                <a:cs typeface="Times New Roman" panose="02020603050405020304" pitchFamily="18" charset="0"/>
              </a:rPr>
              <a:t>translating the user program </a:t>
            </a:r>
            <a:r>
              <a:rPr lang="en-US" sz="3200" dirty="0">
                <a:solidFill>
                  <a:srgbClr val="0066FF"/>
                </a:solidFill>
                <a:latin typeface="Times New Roman" panose="02020603050405020304" pitchFamily="18" charset="0"/>
                <a:cs typeface="Times New Roman" panose="02020603050405020304" pitchFamily="18" charset="0"/>
              </a:rPr>
              <a:t>from </a:t>
            </a:r>
            <a:r>
              <a:rPr lang="en-US" sz="3200" b="1" i="1" dirty="0">
                <a:latin typeface="Times New Roman" panose="02020603050405020304" pitchFamily="18" charset="0"/>
                <a:cs typeface="Times New Roman" panose="02020603050405020304" pitchFamily="18" charset="0"/>
              </a:rPr>
              <a:t>high-level language </a:t>
            </a:r>
            <a:r>
              <a:rPr lang="en-US" sz="3200" b="1" i="1" dirty="0">
                <a:solidFill>
                  <a:srgbClr val="339966"/>
                </a:solidFill>
                <a:latin typeface="Times New Roman" panose="02020603050405020304" pitchFamily="18" charset="0"/>
                <a:cs typeface="Times New Roman" panose="02020603050405020304" pitchFamily="18" charset="0"/>
              </a:rPr>
              <a:t>to </a:t>
            </a:r>
            <a:r>
              <a:rPr lang="en-US" sz="3200" b="1" i="1" dirty="0">
                <a:latin typeface="Times New Roman" panose="02020603050405020304" pitchFamily="18" charset="0"/>
                <a:cs typeface="Times New Roman" panose="02020603050405020304" pitchFamily="18" charset="0"/>
              </a:rPr>
              <a:t>machine language</a:t>
            </a:r>
            <a:r>
              <a:rPr lang="en-US" sz="3200" dirty="0">
                <a:latin typeface="Times New Roman" panose="02020603050405020304" pitchFamily="18" charset="0"/>
                <a:cs typeface="Times New Roman" panose="02020603050405020304" pitchFamily="18" charset="0"/>
              </a:rPr>
              <a:t>.</a:t>
            </a:r>
          </a:p>
          <a:p>
            <a:pPr marL="617220" lvl="2" indent="-342900" algn="just">
              <a:spcBef>
                <a:spcPts val="0"/>
              </a:spcBef>
              <a:buFont typeface="+mj-lt"/>
              <a:buAutoNum type="arabicPeriod"/>
              <a:defRPr/>
            </a:pPr>
            <a:r>
              <a:rPr lang="en-US" sz="3200" b="1" i="1" dirty="0">
                <a:solidFill>
                  <a:srgbClr val="FF0000"/>
                </a:solidFill>
                <a:latin typeface="Times New Roman" panose="02020603050405020304" pitchFamily="18" charset="0"/>
                <a:cs typeface="Times New Roman" panose="02020603050405020304" pitchFamily="18" charset="0"/>
              </a:rPr>
              <a:t>Providing a loader program </a:t>
            </a:r>
            <a:r>
              <a:rPr lang="en-US" sz="3200" dirty="0">
                <a:solidFill>
                  <a:srgbClr val="0066FF"/>
                </a:solidFill>
                <a:latin typeface="Times New Roman" panose="02020603050405020304" pitchFamily="18" charset="0"/>
                <a:cs typeface="Times New Roman" panose="02020603050405020304" pitchFamily="18" charset="0"/>
              </a:rPr>
              <a:t>to </a:t>
            </a:r>
            <a:r>
              <a:rPr lang="en-US" sz="3200" b="1" i="1" dirty="0">
                <a:solidFill>
                  <a:srgbClr val="162BF6"/>
                </a:solidFill>
                <a:latin typeface="Times New Roman" panose="02020603050405020304" pitchFamily="18" charset="0"/>
                <a:cs typeface="Times New Roman" panose="02020603050405020304" pitchFamily="18" charset="0"/>
              </a:rPr>
              <a:t>move the compiled program code</a:t>
            </a:r>
            <a:r>
              <a:rPr lang="en-US" sz="3200" dirty="0">
                <a:solidFill>
                  <a:srgbClr val="0066FF"/>
                </a:solidFill>
                <a:latin typeface="Times New Roman" panose="02020603050405020304" pitchFamily="18" charset="0"/>
                <a:cs typeface="Times New Roman" panose="02020603050405020304" pitchFamily="18" charset="0"/>
              </a:rPr>
              <a:t> to the </a:t>
            </a:r>
            <a:r>
              <a:rPr lang="en-US" sz="3200" b="1" i="1" dirty="0">
                <a:solidFill>
                  <a:srgbClr val="D60093"/>
                </a:solidFill>
                <a:latin typeface="Times New Roman" panose="02020603050405020304" pitchFamily="18" charset="0"/>
                <a:cs typeface="Times New Roman" panose="02020603050405020304" pitchFamily="18" charset="0"/>
              </a:rPr>
              <a:t>computer’s memory for execution</a:t>
            </a:r>
            <a:r>
              <a:rPr lang="en-US" sz="3200" dirty="0">
                <a:solidFill>
                  <a:srgbClr val="0066FF"/>
                </a:solidFill>
                <a:latin typeface="Times New Roman" panose="02020603050405020304" pitchFamily="18" charset="0"/>
                <a:cs typeface="Times New Roman" panose="02020603050405020304" pitchFamily="18" charset="0"/>
              </a:rPr>
              <a:t>.</a:t>
            </a:r>
          </a:p>
          <a:p>
            <a:pPr marL="617220" lvl="2" indent="-342900" algn="just">
              <a:spcBef>
                <a:spcPts val="0"/>
              </a:spcBef>
              <a:buFont typeface="+mj-lt"/>
              <a:buAutoNum type="arabicPeriod"/>
              <a:defRPr/>
            </a:pPr>
            <a:r>
              <a:rPr lang="en-US" sz="3200" b="1" i="1" dirty="0">
                <a:solidFill>
                  <a:srgbClr val="FF0000"/>
                </a:solidFill>
                <a:latin typeface="Times New Roman" panose="02020603050405020304" pitchFamily="18" charset="0"/>
                <a:cs typeface="Times New Roman" panose="02020603050405020304" pitchFamily="18" charset="0"/>
              </a:rPr>
              <a:t>Providing routines </a:t>
            </a:r>
            <a:r>
              <a:rPr lang="en-US" sz="3200" dirty="0">
                <a:solidFill>
                  <a:srgbClr val="0066FF"/>
                </a:solidFill>
                <a:latin typeface="Times New Roman" panose="02020603050405020304" pitchFamily="18" charset="0"/>
                <a:cs typeface="Times New Roman" panose="02020603050405020304" pitchFamily="18" charset="0"/>
              </a:rPr>
              <a:t>that </a:t>
            </a:r>
            <a:r>
              <a:rPr lang="en-US" sz="3200" b="1" i="1" dirty="0">
                <a:solidFill>
                  <a:srgbClr val="0066FF"/>
                </a:solidFill>
                <a:latin typeface="Times New Roman" panose="02020603050405020304" pitchFamily="18" charset="0"/>
                <a:cs typeface="Times New Roman" panose="02020603050405020304" pitchFamily="18" charset="0"/>
              </a:rPr>
              <a:t>handle the details </a:t>
            </a:r>
            <a:r>
              <a:rPr lang="en-US" sz="3200" dirty="0">
                <a:solidFill>
                  <a:srgbClr val="0066FF"/>
                </a:solidFill>
                <a:latin typeface="Times New Roman" panose="02020603050405020304" pitchFamily="18" charset="0"/>
                <a:cs typeface="Times New Roman" panose="02020603050405020304" pitchFamily="18" charset="0"/>
              </a:rPr>
              <a:t>of </a:t>
            </a:r>
            <a:r>
              <a:rPr lang="en-US" sz="3200" b="1" i="1" dirty="0">
                <a:solidFill>
                  <a:srgbClr val="0066FF"/>
                </a:solidFill>
                <a:latin typeface="Times New Roman" panose="02020603050405020304" pitchFamily="18" charset="0"/>
                <a:cs typeface="Times New Roman" panose="02020603050405020304" pitchFamily="18" charset="0"/>
              </a:rPr>
              <a:t>I/O programming</a:t>
            </a:r>
            <a:r>
              <a:rPr lang="en-US" sz="3200" dirty="0">
                <a:solidFill>
                  <a:srgbClr val="0066FF"/>
                </a:solidFill>
                <a:latin typeface="Times New Roman" panose="02020603050405020304" pitchFamily="18" charset="0"/>
                <a:cs typeface="Times New Roman" panose="02020603050405020304" pitchFamily="18" charset="0"/>
              </a:rPr>
              <a:t>.</a:t>
            </a:r>
          </a:p>
          <a:p>
            <a:pPr marL="342900" lvl="2" indent="-342900" algn="just">
              <a:spcBef>
                <a:spcPts val="0"/>
              </a:spcBef>
              <a:buFont typeface="Wingdings" pitchFamily="2" charset="2"/>
              <a:buChar char="Ø"/>
              <a:defRPr/>
            </a:pPr>
            <a:r>
              <a:rPr lang="fr-FR" sz="3200" b="1" i="1" dirty="0">
                <a:solidFill>
                  <a:srgbClr val="D60093"/>
                </a:solidFill>
                <a:latin typeface="Times New Roman" panose="02020603050405020304" pitchFamily="18" charset="0"/>
                <a:cs typeface="Times New Roman" panose="02020603050405020304" pitchFamily="18" charset="0"/>
              </a:rPr>
              <a:t>Operating system </a:t>
            </a:r>
            <a:r>
              <a:rPr lang="fr-FR" sz="3200" dirty="0" err="1">
                <a:solidFill>
                  <a:srgbClr val="000000"/>
                </a:solidFill>
                <a:latin typeface="Times New Roman" panose="02020603050405020304" pitchFamily="18" charset="0"/>
                <a:cs typeface="Times New Roman" panose="02020603050405020304" pitchFamily="18" charset="0"/>
              </a:rPr>
              <a:t>is</a:t>
            </a:r>
            <a:r>
              <a:rPr lang="fr-FR" sz="3200" dirty="0">
                <a:solidFill>
                  <a:srgbClr val="000000"/>
                </a:solidFill>
                <a:latin typeface="Times New Roman" panose="02020603050405020304" pitchFamily="18" charset="0"/>
                <a:cs typeface="Times New Roman" panose="02020603050405020304" pitchFamily="18" charset="0"/>
              </a:rPr>
              <a:t> the </a:t>
            </a:r>
            <a:r>
              <a:rPr lang="fr-FR" sz="3200" b="1" i="1" dirty="0">
                <a:solidFill>
                  <a:srgbClr val="339966"/>
                </a:solidFill>
                <a:latin typeface="Times New Roman" panose="02020603050405020304" pitchFamily="18" charset="0"/>
                <a:cs typeface="Times New Roman" panose="02020603050405020304" pitchFamily="18" charset="0"/>
              </a:rPr>
              <a:t>first layer of software </a:t>
            </a:r>
            <a:r>
              <a:rPr lang="en-US" sz="3200" b="1" i="1" dirty="0">
                <a:solidFill>
                  <a:srgbClr val="339966"/>
                </a:solidFill>
                <a:latin typeface="Times New Roman" panose="02020603050405020304" pitchFamily="18" charset="0"/>
                <a:cs typeface="Times New Roman" panose="02020603050405020304" pitchFamily="18" charset="0"/>
              </a:rPr>
              <a:t>loaded</a:t>
            </a:r>
            <a:r>
              <a:rPr lang="fr-FR" sz="3200" b="1" i="1" dirty="0">
                <a:solidFill>
                  <a:srgbClr val="339966"/>
                </a:solidFill>
                <a:latin typeface="Times New Roman" panose="02020603050405020304" pitchFamily="18" charset="0"/>
                <a:cs typeface="Times New Roman" panose="02020603050405020304" pitchFamily="18" charset="0"/>
              </a:rPr>
              <a:t> </a:t>
            </a:r>
            <a:r>
              <a:rPr lang="fr-FR" sz="3200" dirty="0">
                <a:solidFill>
                  <a:srgbClr val="000000"/>
                </a:solidFill>
                <a:latin typeface="Times New Roman" panose="02020603050405020304" pitchFamily="18" charset="0"/>
                <a:cs typeface="Times New Roman" panose="02020603050405020304" pitchFamily="18" charset="0"/>
              </a:rPr>
              <a:t>in to the </a:t>
            </a:r>
            <a:r>
              <a:rPr lang="fr-FR" sz="3200" b="1" i="1" dirty="0">
                <a:solidFill>
                  <a:srgbClr val="162BF6"/>
                </a:solidFill>
                <a:latin typeface="Times New Roman" panose="02020603050405020304" pitchFamily="18" charset="0"/>
                <a:cs typeface="Times New Roman" panose="02020603050405020304" pitchFamily="18" charset="0"/>
              </a:rPr>
              <a:t>computer </a:t>
            </a:r>
            <a:r>
              <a:rPr lang="en-US" sz="3200" b="1" i="1" dirty="0">
                <a:solidFill>
                  <a:srgbClr val="162BF6"/>
                </a:solidFill>
                <a:latin typeface="Times New Roman" panose="02020603050405020304" pitchFamily="18" charset="0"/>
                <a:cs typeface="Times New Roman" panose="02020603050405020304" pitchFamily="18" charset="0"/>
              </a:rPr>
              <a:t>working memory</a:t>
            </a:r>
            <a:r>
              <a:rPr lang="en-US" sz="3200" dirty="0">
                <a:solidFill>
                  <a:srgbClr val="000000"/>
                </a:solidFill>
                <a:latin typeface="Times New Roman" panose="02020603050405020304" pitchFamily="18" charset="0"/>
                <a:cs typeface="Times New Roman" panose="02020603050405020304" pitchFamily="18" charset="0"/>
              </a:rPr>
              <a:t>.</a:t>
            </a:r>
          </a:p>
          <a:p>
            <a:pPr marL="342900" lvl="2" indent="-342900" algn="just">
              <a:spcBef>
                <a:spcPts val="0"/>
              </a:spcBef>
              <a:buFont typeface="Wingdings" pitchFamily="2" charset="2"/>
              <a:buChar char="Ø"/>
              <a:defRPr/>
            </a:pPr>
            <a:r>
              <a:rPr lang="fr-FR" sz="3200" dirty="0">
                <a:solidFill>
                  <a:srgbClr val="000000"/>
                </a:solidFill>
                <a:latin typeface="Times New Roman" panose="02020603050405020304" pitchFamily="18" charset="0"/>
                <a:cs typeface="Times New Roman" panose="02020603050405020304" pitchFamily="18" charset="0"/>
              </a:rPr>
              <a:t> It </a:t>
            </a:r>
            <a:r>
              <a:rPr lang="fr-FR" sz="3200" dirty="0" err="1">
                <a:solidFill>
                  <a:srgbClr val="000000"/>
                </a:solidFill>
                <a:latin typeface="Times New Roman" panose="02020603050405020304" pitchFamily="18" charset="0"/>
                <a:cs typeface="Times New Roman" panose="02020603050405020304" pitchFamily="18" charset="0"/>
              </a:rPr>
              <a:t>is</a:t>
            </a:r>
            <a:r>
              <a:rPr lang="fr-FR" sz="3200" dirty="0">
                <a:solidFill>
                  <a:srgbClr val="000000"/>
                </a:solidFill>
                <a:latin typeface="Times New Roman" panose="02020603050405020304" pitchFamily="18" charset="0"/>
                <a:cs typeface="Times New Roman" panose="02020603050405020304" pitchFamily="18" charset="0"/>
              </a:rPr>
              <a:t> a program </a:t>
            </a:r>
            <a:r>
              <a:rPr lang="fr-FR" sz="3200" dirty="0" err="1">
                <a:solidFill>
                  <a:srgbClr val="000000"/>
                </a:solidFill>
                <a:latin typeface="Times New Roman" panose="02020603050405020304" pitchFamily="18" charset="0"/>
                <a:cs typeface="Times New Roman" panose="02020603050405020304" pitchFamily="18" charset="0"/>
              </a:rPr>
              <a:t>that</a:t>
            </a:r>
            <a:r>
              <a:rPr lang="fr-FR" sz="3200" dirty="0">
                <a:solidFill>
                  <a:srgbClr val="000000"/>
                </a:solidFill>
                <a:latin typeface="Times New Roman" panose="02020603050405020304" pitchFamily="18" charset="0"/>
                <a:cs typeface="Times New Roman" panose="02020603050405020304" pitchFamily="18" charset="0"/>
              </a:rPr>
              <a:t> </a:t>
            </a:r>
            <a:r>
              <a:rPr lang="fr-FR" sz="3200" dirty="0" err="1">
                <a:solidFill>
                  <a:srgbClr val="000000"/>
                </a:solidFill>
                <a:latin typeface="Times New Roman" panose="02020603050405020304" pitchFamily="18" charset="0"/>
                <a:cs typeface="Times New Roman" panose="02020603050405020304" pitchFamily="18" charset="0"/>
              </a:rPr>
              <a:t>acts</a:t>
            </a:r>
            <a:r>
              <a:rPr lang="fr-FR" sz="3200"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as an </a:t>
            </a:r>
            <a:r>
              <a:rPr lang="en-US" sz="3200" b="1" i="1" dirty="0">
                <a:solidFill>
                  <a:srgbClr val="FF0000"/>
                </a:solidFill>
                <a:latin typeface="Times New Roman" panose="02020603050405020304" pitchFamily="18" charset="0"/>
                <a:cs typeface="Times New Roman" panose="02020603050405020304" pitchFamily="18" charset="0"/>
              </a:rPr>
              <a:t>interface between the user</a:t>
            </a:r>
            <a:r>
              <a:rPr lang="en-US" sz="3200" dirty="0">
                <a:solidFill>
                  <a:srgbClr val="000000"/>
                </a:solidFill>
                <a:latin typeface="Times New Roman" panose="02020603050405020304" pitchFamily="18" charset="0"/>
                <a:cs typeface="Times New Roman" panose="02020603050405020304" pitchFamily="18" charset="0"/>
              </a:rPr>
              <a:t>, the </a:t>
            </a:r>
            <a:r>
              <a:rPr lang="en-US" sz="3200" b="1" i="1" dirty="0">
                <a:solidFill>
                  <a:srgbClr val="162BF6"/>
                </a:solidFill>
                <a:latin typeface="Times New Roman" panose="02020603050405020304" pitchFamily="18" charset="0"/>
                <a:cs typeface="Times New Roman" panose="02020603050405020304" pitchFamily="18" charset="0"/>
              </a:rPr>
              <a:t>computer software </a:t>
            </a:r>
            <a:r>
              <a:rPr lang="en-US" sz="3200" b="1" i="1" dirty="0">
                <a:latin typeface="Times New Roman" panose="02020603050405020304" pitchFamily="18" charset="0"/>
                <a:cs typeface="Times New Roman" panose="02020603050405020304" pitchFamily="18" charset="0"/>
              </a:rPr>
              <a:t>and</a:t>
            </a:r>
            <a:r>
              <a:rPr lang="en-US" sz="3200" b="1" i="1" dirty="0">
                <a:solidFill>
                  <a:srgbClr val="D60093"/>
                </a:solidFill>
                <a:latin typeface="Times New Roman" panose="02020603050405020304" pitchFamily="18" charset="0"/>
                <a:cs typeface="Times New Roman" panose="02020603050405020304" pitchFamily="18" charset="0"/>
              </a:rPr>
              <a:t> </a:t>
            </a:r>
            <a:r>
              <a:rPr lang="en-US" sz="3200" b="1" i="1" dirty="0">
                <a:latin typeface="Times New Roman" panose="02020603050405020304" pitchFamily="18" charset="0"/>
                <a:cs typeface="Times New Roman" panose="02020603050405020304" pitchFamily="18" charset="0"/>
              </a:rPr>
              <a:t>the</a:t>
            </a:r>
            <a:r>
              <a:rPr lang="en-US" sz="3200" b="1" i="1" dirty="0">
                <a:solidFill>
                  <a:srgbClr val="D60093"/>
                </a:solidFill>
                <a:latin typeface="Times New Roman" panose="02020603050405020304" pitchFamily="18" charset="0"/>
                <a:cs typeface="Times New Roman" panose="02020603050405020304" pitchFamily="18" charset="0"/>
              </a:rPr>
              <a:t> hardware resources</a:t>
            </a:r>
            <a:r>
              <a:rPr lang="en-US" sz="3200" dirty="0">
                <a:solidFill>
                  <a:srgbClr val="000000"/>
                </a:solidFill>
                <a:latin typeface="Times New Roman" panose="02020603050405020304" pitchFamily="18" charset="0"/>
                <a:cs typeface="Times New Roman" panose="02020603050405020304" pitchFamily="18" charset="0"/>
              </a:rPr>
              <a:t>. </a:t>
            </a:r>
          </a:p>
        </p:txBody>
      </p:sp>
      <p:sp>
        <p:nvSpPr>
          <p:cNvPr id="20484"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C0F5ECB7-A3F9-44F4-83B9-DFD2D5290E16}" type="slidenum">
              <a:rPr lang="en-US" altLang="en-US" smtClean="0">
                <a:solidFill>
                  <a:srgbClr val="FFFFFF"/>
                </a:solidFill>
                <a:latin typeface="Franklin Gothic Book" panose="020B0503020102020204" pitchFamily="34" charset="0"/>
              </a:rPr>
              <a:pPr/>
              <a:t>84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883746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FE1F3109-AFD9-438A-91F4-EFFE80E844B8}" type="slidenum">
              <a:rPr lang="en-US" altLang="en-US" smtClean="0">
                <a:solidFill>
                  <a:srgbClr val="FFFFFF"/>
                </a:solidFill>
                <a:latin typeface="Franklin Gothic Book" panose="020B0503020102020204" pitchFamily="34" charset="0"/>
              </a:rPr>
              <a:pPr/>
              <a:t>85</a:t>
            </a:fld>
            <a:endParaRPr lang="en-US" altLang="en-US">
              <a:solidFill>
                <a:srgbClr val="FFFFFF"/>
              </a:solidFill>
              <a:latin typeface="Franklin Gothic Book" panose="020B0503020102020204" pitchFamily="34" charset="0"/>
            </a:endParaRPr>
          </a:p>
        </p:txBody>
      </p:sp>
      <p:sp>
        <p:nvSpPr>
          <p:cNvPr id="11267" name="Rectangle 1027"/>
          <p:cNvSpPr>
            <a:spLocks noGrp="1" noChangeArrowheads="1"/>
          </p:cNvSpPr>
          <p:nvPr>
            <p:ph sz="quarter" idx="1"/>
          </p:nvPr>
        </p:nvSpPr>
        <p:spPr>
          <a:xfrm>
            <a:off x="0" y="1"/>
            <a:ext cx="12191999" cy="6857999"/>
          </a:xfrm>
        </p:spPr>
        <p:txBody>
          <a:bodyPr>
            <a:noAutofit/>
          </a:bodyPr>
          <a:lstStyle/>
          <a:p>
            <a:pPr marL="457200" lvl="2" indent="-457200" algn="just">
              <a:lnSpc>
                <a:spcPct val="100000"/>
              </a:lnSpc>
              <a:spcBef>
                <a:spcPts val="0"/>
              </a:spcBef>
              <a:buFont typeface="Wingdings" panose="05000000000000000000" pitchFamily="2" charset="2"/>
              <a:buChar char="Ø"/>
              <a:defRPr/>
            </a:pPr>
            <a:r>
              <a:rPr lang="en-US" sz="3100" dirty="0">
                <a:solidFill>
                  <a:srgbClr val="0066FF"/>
                </a:solidFill>
                <a:latin typeface="Times New Roman" panose="02020603050405020304" pitchFamily="18" charset="0"/>
                <a:cs typeface="Times New Roman" panose="02020603050405020304" pitchFamily="18" charset="0"/>
              </a:rPr>
              <a:t>It provides a </a:t>
            </a:r>
            <a:r>
              <a:rPr lang="en-US" sz="3100" b="1" i="1" dirty="0">
                <a:solidFill>
                  <a:srgbClr val="FF0000"/>
                </a:solidFill>
                <a:latin typeface="Times New Roman" panose="02020603050405020304" pitchFamily="18" charset="0"/>
                <a:cs typeface="Times New Roman" panose="02020603050405020304" pitchFamily="18" charset="0"/>
              </a:rPr>
              <a:t>software platform </a:t>
            </a:r>
            <a:r>
              <a:rPr lang="en-US" sz="3100" dirty="0">
                <a:solidFill>
                  <a:srgbClr val="0066FF"/>
                </a:solidFill>
                <a:latin typeface="Times New Roman" panose="02020603050405020304" pitchFamily="18" charset="0"/>
                <a:cs typeface="Times New Roman" panose="02020603050405020304" pitchFamily="18" charset="0"/>
              </a:rPr>
              <a:t>on </a:t>
            </a:r>
            <a:r>
              <a:rPr lang="en-US" sz="3100" b="1" i="1" dirty="0">
                <a:solidFill>
                  <a:srgbClr val="0066FF"/>
                </a:solidFill>
                <a:latin typeface="Times New Roman" panose="02020603050405020304" pitchFamily="18" charset="0"/>
                <a:cs typeface="Times New Roman" panose="02020603050405020304" pitchFamily="18" charset="0"/>
              </a:rPr>
              <a:t>top</a:t>
            </a:r>
            <a:r>
              <a:rPr lang="en-US" sz="3100" dirty="0">
                <a:solidFill>
                  <a:srgbClr val="0066FF"/>
                </a:solidFill>
                <a:latin typeface="Times New Roman" panose="02020603050405020304" pitchFamily="18" charset="0"/>
                <a:cs typeface="Times New Roman" panose="02020603050405020304" pitchFamily="18" charset="0"/>
              </a:rPr>
              <a:t> of which other </a:t>
            </a:r>
            <a:r>
              <a:rPr lang="en-US" sz="3100" b="1" i="1" dirty="0">
                <a:solidFill>
                  <a:srgbClr val="0066FF"/>
                </a:solidFill>
                <a:latin typeface="Times New Roman" panose="02020603050405020304" pitchFamily="18" charset="0"/>
                <a:cs typeface="Times New Roman" panose="02020603050405020304" pitchFamily="18" charset="0"/>
              </a:rPr>
              <a:t>program can run</a:t>
            </a:r>
          </a:p>
          <a:p>
            <a:pPr marL="457200" lvl="2" indent="-457200" algn="just">
              <a:lnSpc>
                <a:spcPct val="100000"/>
              </a:lnSpc>
              <a:spcBef>
                <a:spcPts val="0"/>
              </a:spcBef>
              <a:buFont typeface="Wingdings" panose="05000000000000000000" pitchFamily="2" charset="2"/>
              <a:buChar char="§"/>
              <a:defRPr/>
            </a:pPr>
            <a:r>
              <a:rPr lang="en-US" sz="3100" dirty="0">
                <a:solidFill>
                  <a:srgbClr val="000000"/>
                </a:solidFill>
                <a:latin typeface="Times New Roman" panose="02020603050405020304" pitchFamily="18" charset="0"/>
                <a:cs typeface="Times New Roman" panose="02020603050405020304" pitchFamily="18" charset="0"/>
              </a:rPr>
              <a:t>“</a:t>
            </a:r>
            <a:r>
              <a:rPr lang="en-US" sz="3100" dirty="0">
                <a:solidFill>
                  <a:srgbClr val="00B050"/>
                </a:solidFill>
                <a:latin typeface="Times New Roman" panose="02020603050405020304" pitchFamily="18" charset="0"/>
                <a:cs typeface="Times New Roman" panose="02020603050405020304" pitchFamily="18" charset="0"/>
              </a:rPr>
              <a:t>The one </a:t>
            </a:r>
            <a:r>
              <a:rPr lang="en-US" sz="3100" b="1" i="1" dirty="0">
                <a:solidFill>
                  <a:srgbClr val="FF0000"/>
                </a:solidFill>
                <a:latin typeface="Times New Roman" panose="02020603050405020304" pitchFamily="18" charset="0"/>
                <a:cs typeface="Times New Roman" panose="02020603050405020304" pitchFamily="18" charset="0"/>
              </a:rPr>
              <a:t>program running </a:t>
            </a:r>
            <a:r>
              <a:rPr lang="en-US" sz="3100" dirty="0">
                <a:solidFill>
                  <a:srgbClr val="00B050"/>
                </a:solidFill>
                <a:latin typeface="Times New Roman" panose="02020603050405020304" pitchFamily="18" charset="0"/>
                <a:cs typeface="Times New Roman" panose="02020603050405020304" pitchFamily="18" charset="0"/>
              </a:rPr>
              <a:t>at </a:t>
            </a:r>
            <a:r>
              <a:rPr lang="en-US" sz="3100" b="1" i="1" dirty="0">
                <a:solidFill>
                  <a:srgbClr val="D60093"/>
                </a:solidFill>
                <a:latin typeface="Times New Roman" panose="02020603050405020304" pitchFamily="18" charset="0"/>
                <a:cs typeface="Times New Roman" panose="02020603050405020304" pitchFamily="18" charset="0"/>
              </a:rPr>
              <a:t>all times on the computer</a:t>
            </a:r>
            <a:r>
              <a:rPr lang="en-US" sz="3100" dirty="0">
                <a:solidFill>
                  <a:srgbClr val="000000"/>
                </a:solidFill>
                <a:latin typeface="Times New Roman" panose="02020603050405020304" pitchFamily="18" charset="0"/>
                <a:cs typeface="Times New Roman" panose="02020603050405020304" pitchFamily="18" charset="0"/>
              </a:rPr>
              <a:t>” is the </a:t>
            </a:r>
            <a:r>
              <a:rPr lang="en-US" sz="3100" b="1" i="1" dirty="0">
                <a:solidFill>
                  <a:srgbClr val="FF0000"/>
                </a:solidFill>
                <a:latin typeface="Times New Roman" panose="02020603050405020304" pitchFamily="18" charset="0"/>
                <a:cs typeface="Times New Roman" panose="02020603050405020304" pitchFamily="18" charset="0"/>
              </a:rPr>
              <a:t>kernel</a:t>
            </a:r>
            <a:r>
              <a:rPr lang="en-US" sz="3100" dirty="0">
                <a:solidFill>
                  <a:srgbClr val="000000"/>
                </a:solidFill>
                <a:latin typeface="Times New Roman" panose="02020603050405020304" pitchFamily="18" charset="0"/>
                <a:cs typeface="Times New Roman" panose="02020603050405020304" pitchFamily="18" charset="0"/>
              </a:rPr>
              <a:t>.  </a:t>
            </a:r>
          </a:p>
          <a:p>
            <a:pPr marL="457200" lvl="2" indent="-457200" algn="just">
              <a:lnSpc>
                <a:spcPct val="100000"/>
              </a:lnSpc>
              <a:spcBef>
                <a:spcPts val="0"/>
              </a:spcBef>
              <a:buFont typeface="Wingdings" panose="05000000000000000000" pitchFamily="2" charset="2"/>
              <a:buChar char="§"/>
              <a:defRPr/>
            </a:pPr>
            <a:r>
              <a:rPr lang="en-US" sz="3100" b="1" i="1" dirty="0">
                <a:solidFill>
                  <a:srgbClr val="000000"/>
                </a:solidFill>
                <a:latin typeface="Times New Roman" panose="02020603050405020304" pitchFamily="18" charset="0"/>
                <a:cs typeface="Times New Roman" panose="02020603050405020304" pitchFamily="18" charset="0"/>
              </a:rPr>
              <a:t>Everything</a:t>
            </a:r>
            <a:r>
              <a:rPr lang="en-US" sz="3100" dirty="0">
                <a:solidFill>
                  <a:srgbClr val="000000"/>
                </a:solidFill>
                <a:latin typeface="Times New Roman" panose="02020603050405020304" pitchFamily="18" charset="0"/>
                <a:cs typeface="Times New Roman" panose="02020603050405020304" pitchFamily="18" charset="0"/>
              </a:rPr>
              <a:t> </a:t>
            </a:r>
            <a:r>
              <a:rPr lang="en-US" sz="3100" b="1" i="1" dirty="0">
                <a:solidFill>
                  <a:srgbClr val="000000"/>
                </a:solidFill>
                <a:latin typeface="Times New Roman" panose="02020603050405020304" pitchFamily="18" charset="0"/>
                <a:cs typeface="Times New Roman" panose="02020603050405020304" pitchFamily="18" charset="0"/>
              </a:rPr>
              <a:t>else</a:t>
            </a:r>
            <a:r>
              <a:rPr lang="en-US" sz="3100" dirty="0">
                <a:solidFill>
                  <a:srgbClr val="000000"/>
                </a:solidFill>
                <a:latin typeface="Times New Roman" panose="02020603050405020304" pitchFamily="18" charset="0"/>
                <a:cs typeface="Times New Roman" panose="02020603050405020304" pitchFamily="18" charset="0"/>
              </a:rPr>
              <a:t> is either a </a:t>
            </a:r>
            <a:r>
              <a:rPr lang="en-US" sz="3100" b="1" i="1" dirty="0">
                <a:solidFill>
                  <a:srgbClr val="162BF6"/>
                </a:solidFill>
                <a:latin typeface="Times New Roman" panose="02020603050405020304" pitchFamily="18" charset="0"/>
                <a:cs typeface="Times New Roman" panose="02020603050405020304" pitchFamily="18" charset="0"/>
              </a:rPr>
              <a:t>system program </a:t>
            </a:r>
            <a:r>
              <a:rPr lang="en-US" sz="3100" dirty="0">
                <a:solidFill>
                  <a:srgbClr val="000000"/>
                </a:solidFill>
                <a:latin typeface="Times New Roman" panose="02020603050405020304" pitchFamily="18" charset="0"/>
                <a:cs typeface="Times New Roman" panose="02020603050405020304" pitchFamily="18" charset="0"/>
              </a:rPr>
              <a:t>(ships with the </a:t>
            </a:r>
            <a:r>
              <a:rPr lang="en-US" sz="3100" b="1" i="1" dirty="0">
                <a:solidFill>
                  <a:srgbClr val="162BF6"/>
                </a:solidFill>
                <a:latin typeface="Times New Roman" panose="02020603050405020304" pitchFamily="18" charset="0"/>
                <a:cs typeface="Times New Roman" panose="02020603050405020304" pitchFamily="18" charset="0"/>
              </a:rPr>
              <a:t>operating system</a:t>
            </a:r>
            <a:r>
              <a:rPr lang="en-US" sz="3100" dirty="0">
                <a:solidFill>
                  <a:srgbClr val="000000"/>
                </a:solidFill>
                <a:latin typeface="Times New Roman" panose="02020603050405020304" pitchFamily="18" charset="0"/>
                <a:cs typeface="Times New Roman" panose="02020603050405020304" pitchFamily="18" charset="0"/>
              </a:rPr>
              <a:t>) or an </a:t>
            </a:r>
            <a:r>
              <a:rPr lang="en-US" sz="3100" b="1" i="1" dirty="0">
                <a:solidFill>
                  <a:srgbClr val="000000"/>
                </a:solidFill>
                <a:latin typeface="Times New Roman" panose="02020603050405020304" pitchFamily="18" charset="0"/>
                <a:cs typeface="Times New Roman" panose="02020603050405020304" pitchFamily="18" charset="0"/>
              </a:rPr>
              <a:t>application program</a:t>
            </a:r>
            <a:r>
              <a:rPr lang="en-US" sz="3100" dirty="0">
                <a:solidFill>
                  <a:srgbClr val="000000"/>
                </a:solidFill>
                <a:latin typeface="Times New Roman" panose="02020603050405020304" pitchFamily="18" charset="0"/>
                <a:cs typeface="Times New Roman" panose="02020603050405020304" pitchFamily="18" charset="0"/>
              </a:rPr>
              <a:t>.</a:t>
            </a:r>
          </a:p>
          <a:p>
            <a:pPr marL="0" lvl="2" indent="0" algn="ctr">
              <a:lnSpc>
                <a:spcPct val="100000"/>
              </a:lnSpc>
              <a:spcBef>
                <a:spcPts val="0"/>
              </a:spcBef>
              <a:buNone/>
              <a:defRPr/>
            </a:pPr>
            <a:r>
              <a:rPr lang="en-US" sz="3100" b="1" i="1" u="sng" dirty="0">
                <a:solidFill>
                  <a:srgbClr val="FF0000"/>
                </a:solidFill>
                <a:latin typeface="Times New Roman" panose="02020603050405020304" pitchFamily="18" charset="0"/>
                <a:cs typeface="Times New Roman" panose="02020603050405020304" pitchFamily="18" charset="0"/>
              </a:rPr>
              <a:t>Operating System Functions</a:t>
            </a:r>
            <a:endParaRPr lang="en-US" sz="3100" i="1" u="sng" dirty="0">
              <a:solidFill>
                <a:srgbClr val="0066FF"/>
              </a:solidFill>
              <a:latin typeface="Times New Roman" panose="02020603050405020304" pitchFamily="18" charset="0"/>
              <a:cs typeface="Times New Roman" panose="02020603050405020304" pitchFamily="18" charset="0"/>
            </a:endParaRPr>
          </a:p>
          <a:p>
            <a:pPr marL="674688" lvl="3" indent="-400050" algn="just">
              <a:lnSpc>
                <a:spcPct val="100000"/>
              </a:lnSpc>
              <a:spcBef>
                <a:spcPts val="0"/>
              </a:spcBef>
              <a:buFont typeface="+mj-lt"/>
              <a:buAutoNum type="romanUcPeriod"/>
              <a:defRPr/>
            </a:pPr>
            <a:r>
              <a:rPr lang="en-US" sz="3100" b="1" i="1" dirty="0">
                <a:solidFill>
                  <a:srgbClr val="000000"/>
                </a:solidFill>
                <a:latin typeface="Times New Roman" panose="02020603050405020304" pitchFamily="18" charset="0"/>
                <a:cs typeface="Times New Roman" panose="02020603050405020304" pitchFamily="18" charset="0"/>
              </a:rPr>
              <a:t>Managing Hardware </a:t>
            </a:r>
            <a:r>
              <a:rPr lang="en-US" sz="3100" b="1" dirty="0">
                <a:solidFill>
                  <a:srgbClr val="000000"/>
                </a:solidFill>
                <a:latin typeface="Times New Roman" panose="02020603050405020304" pitchFamily="18" charset="0"/>
                <a:cs typeface="Times New Roman" panose="02020603050405020304" pitchFamily="18" charset="0"/>
              </a:rPr>
              <a:t>:- </a:t>
            </a:r>
            <a:r>
              <a:rPr lang="en-US" sz="3100" b="1" i="1" dirty="0">
                <a:solidFill>
                  <a:srgbClr val="990033"/>
                </a:solidFill>
                <a:latin typeface="Times New Roman" panose="02020603050405020304" pitchFamily="18" charset="0"/>
                <a:cs typeface="Times New Roman" panose="02020603050405020304" pitchFamily="18" charset="0"/>
              </a:rPr>
              <a:t>OS interacts </a:t>
            </a:r>
            <a:r>
              <a:rPr lang="en-US" sz="3100" dirty="0">
                <a:solidFill>
                  <a:srgbClr val="000000"/>
                </a:solidFill>
                <a:latin typeface="Times New Roman" panose="02020603050405020304" pitchFamily="18" charset="0"/>
                <a:cs typeface="Times New Roman" panose="02020603050405020304" pitchFamily="18" charset="0"/>
              </a:rPr>
              <a:t>with </a:t>
            </a:r>
            <a:r>
              <a:rPr lang="en-US" sz="3100" b="1" i="1" dirty="0">
                <a:solidFill>
                  <a:srgbClr val="000000"/>
                </a:solidFill>
                <a:latin typeface="Times New Roman" panose="02020603050405020304" pitchFamily="18" charset="0"/>
                <a:cs typeface="Times New Roman" panose="02020603050405020304" pitchFamily="18" charset="0"/>
              </a:rPr>
              <a:t>hardware</a:t>
            </a:r>
            <a:r>
              <a:rPr lang="en-US" sz="3100" dirty="0">
                <a:solidFill>
                  <a:srgbClr val="000000"/>
                </a:solidFill>
                <a:latin typeface="Times New Roman" panose="02020603050405020304" pitchFamily="18" charset="0"/>
                <a:cs typeface="Times New Roman" panose="02020603050405020304" pitchFamily="18" charset="0"/>
              </a:rPr>
              <a:t> using </a:t>
            </a:r>
            <a:r>
              <a:rPr lang="en-US" sz="3100" b="1" i="1" dirty="0">
                <a:solidFill>
                  <a:srgbClr val="162BF6"/>
                </a:solidFill>
                <a:latin typeface="Times New Roman" panose="02020603050405020304" pitchFamily="18" charset="0"/>
                <a:cs typeface="Times New Roman" panose="02020603050405020304" pitchFamily="18" charset="0"/>
              </a:rPr>
              <a:t>drivers or BIOS</a:t>
            </a:r>
            <a:r>
              <a:rPr lang="en-US" sz="3100" dirty="0">
                <a:solidFill>
                  <a:srgbClr val="000000"/>
                </a:solidFill>
                <a:latin typeface="Times New Roman" panose="02020603050405020304" pitchFamily="18" charset="0"/>
                <a:cs typeface="Times New Roman" panose="02020603050405020304" pitchFamily="18" charset="0"/>
              </a:rPr>
              <a:t>. </a:t>
            </a:r>
          </a:p>
          <a:p>
            <a:pPr marL="674688" lvl="3" indent="-400050" algn="just">
              <a:lnSpc>
                <a:spcPct val="100000"/>
              </a:lnSpc>
              <a:spcBef>
                <a:spcPts val="0"/>
              </a:spcBef>
              <a:buFont typeface="+mj-lt"/>
              <a:buAutoNum type="romanUcPeriod"/>
              <a:defRPr/>
            </a:pPr>
            <a:r>
              <a:rPr lang="en-US" sz="3100" b="1" i="1" dirty="0">
                <a:solidFill>
                  <a:srgbClr val="000000"/>
                </a:solidFill>
                <a:latin typeface="Times New Roman" panose="02020603050405020304" pitchFamily="18" charset="0"/>
                <a:cs typeface="Times New Roman" panose="02020603050405020304" pitchFamily="18" charset="0"/>
              </a:rPr>
              <a:t>Providing a user interface</a:t>
            </a:r>
            <a:r>
              <a:rPr lang="en-US" sz="3100" b="1" dirty="0">
                <a:solidFill>
                  <a:srgbClr val="000000"/>
                </a:solidFill>
                <a:latin typeface="Times New Roman" panose="02020603050405020304" pitchFamily="18" charset="0"/>
                <a:cs typeface="Times New Roman" panose="02020603050405020304" pitchFamily="18" charset="0"/>
              </a:rPr>
              <a:t>: </a:t>
            </a:r>
            <a:r>
              <a:rPr lang="en-US" sz="3100" dirty="0">
                <a:solidFill>
                  <a:srgbClr val="000000"/>
                </a:solidFill>
                <a:latin typeface="Times New Roman" panose="02020603050405020304" pitchFamily="18" charset="0"/>
                <a:cs typeface="Times New Roman" panose="02020603050405020304" pitchFamily="18" charset="0"/>
              </a:rPr>
              <a:t>the </a:t>
            </a:r>
            <a:r>
              <a:rPr lang="en-US" sz="3100" b="1" i="1" dirty="0">
                <a:solidFill>
                  <a:srgbClr val="000000"/>
                </a:solidFill>
                <a:latin typeface="Times New Roman" panose="02020603050405020304" pitchFamily="18" charset="0"/>
                <a:cs typeface="Times New Roman" panose="02020603050405020304" pitchFamily="18" charset="0"/>
              </a:rPr>
              <a:t>OS</a:t>
            </a:r>
            <a:r>
              <a:rPr lang="en-US" sz="3100" dirty="0">
                <a:solidFill>
                  <a:srgbClr val="000000"/>
                </a:solidFill>
                <a:latin typeface="Times New Roman" panose="02020603050405020304" pitchFamily="18" charset="0"/>
                <a:cs typeface="Times New Roman" panose="02020603050405020304" pitchFamily="18" charset="0"/>
              </a:rPr>
              <a:t> provides a </a:t>
            </a:r>
            <a:r>
              <a:rPr lang="en-US" sz="3100" b="1" i="1" dirty="0">
                <a:solidFill>
                  <a:srgbClr val="FF0000"/>
                </a:solidFill>
                <a:latin typeface="Times New Roman" panose="02020603050405020304" pitchFamily="18" charset="0"/>
                <a:cs typeface="Times New Roman" panose="02020603050405020304" pitchFamily="18" charset="0"/>
              </a:rPr>
              <a:t>GUI(graphical user interface</a:t>
            </a:r>
            <a:r>
              <a:rPr lang="en-US" sz="3100" dirty="0">
                <a:solidFill>
                  <a:srgbClr val="000000"/>
                </a:solidFill>
                <a:latin typeface="Times New Roman" panose="02020603050405020304" pitchFamily="18" charset="0"/>
                <a:cs typeface="Times New Roman" panose="02020603050405020304" pitchFamily="18" charset="0"/>
              </a:rPr>
              <a:t>) so that </a:t>
            </a:r>
            <a:r>
              <a:rPr lang="en-US" sz="3100" b="1" i="1" dirty="0">
                <a:solidFill>
                  <a:srgbClr val="000000"/>
                </a:solidFill>
                <a:latin typeface="Times New Roman" panose="02020603050405020304" pitchFamily="18" charset="0"/>
                <a:cs typeface="Times New Roman" panose="02020603050405020304" pitchFamily="18" charset="0"/>
              </a:rPr>
              <a:t>users</a:t>
            </a:r>
            <a:r>
              <a:rPr lang="en-US" sz="3100" dirty="0">
                <a:solidFill>
                  <a:srgbClr val="000000"/>
                </a:solidFill>
                <a:latin typeface="Times New Roman" panose="02020603050405020304" pitchFamily="18" charset="0"/>
                <a:cs typeface="Times New Roman" panose="02020603050405020304" pitchFamily="18" charset="0"/>
              </a:rPr>
              <a:t> will be able to </a:t>
            </a:r>
            <a:r>
              <a:rPr lang="en-US" sz="3100" b="1" i="1" dirty="0">
                <a:solidFill>
                  <a:srgbClr val="D60093"/>
                </a:solidFill>
                <a:latin typeface="Times New Roman" panose="02020603050405020304" pitchFamily="18" charset="0"/>
                <a:cs typeface="Times New Roman" panose="02020603050405020304" pitchFamily="18" charset="0"/>
              </a:rPr>
              <a:t>interact with the system easily</a:t>
            </a:r>
            <a:r>
              <a:rPr lang="en-US" sz="3100" dirty="0">
                <a:solidFill>
                  <a:srgbClr val="000000"/>
                </a:solidFill>
                <a:latin typeface="Times New Roman" panose="02020603050405020304" pitchFamily="18" charset="0"/>
                <a:cs typeface="Times New Roman" panose="02020603050405020304" pitchFamily="18" charset="0"/>
              </a:rPr>
              <a:t>.</a:t>
            </a:r>
          </a:p>
          <a:p>
            <a:pPr marL="674688" lvl="3" indent="-400050" algn="just">
              <a:lnSpc>
                <a:spcPct val="100000"/>
              </a:lnSpc>
              <a:spcBef>
                <a:spcPts val="0"/>
              </a:spcBef>
              <a:buFont typeface="+mj-lt"/>
              <a:buAutoNum type="romanUcPeriod"/>
              <a:defRPr/>
            </a:pPr>
            <a:r>
              <a:rPr lang="en-US" sz="3100" b="1" i="1" dirty="0">
                <a:solidFill>
                  <a:srgbClr val="000000"/>
                </a:solidFill>
                <a:latin typeface="Times New Roman" panose="02020603050405020304" pitchFamily="18" charset="0"/>
                <a:cs typeface="Times New Roman" panose="02020603050405020304" pitchFamily="18" charset="0"/>
              </a:rPr>
              <a:t> Managing Files</a:t>
            </a:r>
            <a:r>
              <a:rPr lang="en-US" sz="3100" b="1" dirty="0">
                <a:solidFill>
                  <a:srgbClr val="000000"/>
                </a:solidFill>
                <a:latin typeface="Times New Roman" panose="02020603050405020304" pitchFamily="18" charset="0"/>
                <a:cs typeface="Times New Roman" panose="02020603050405020304" pitchFamily="18" charset="0"/>
              </a:rPr>
              <a:t>: </a:t>
            </a:r>
            <a:r>
              <a:rPr lang="en-US" sz="3100" dirty="0">
                <a:solidFill>
                  <a:srgbClr val="000000"/>
                </a:solidFill>
                <a:latin typeface="Times New Roman" panose="02020603050405020304" pitchFamily="18" charset="0"/>
                <a:cs typeface="Times New Roman" panose="02020603050405020304" pitchFamily="18" charset="0"/>
              </a:rPr>
              <a:t>it OS </a:t>
            </a:r>
            <a:r>
              <a:rPr lang="en-US" sz="3100" b="1" i="1" dirty="0">
                <a:solidFill>
                  <a:srgbClr val="162BF6"/>
                </a:solidFill>
                <a:latin typeface="Times New Roman" panose="02020603050405020304" pitchFamily="18" charset="0"/>
                <a:cs typeface="Times New Roman" panose="02020603050405020304" pitchFamily="18" charset="0"/>
              </a:rPr>
              <a:t>manages and controls</a:t>
            </a:r>
            <a:r>
              <a:rPr lang="en-US" sz="3100" dirty="0">
                <a:solidFill>
                  <a:srgbClr val="000000"/>
                </a:solidFill>
                <a:latin typeface="Times New Roman" panose="02020603050405020304" pitchFamily="18" charset="0"/>
                <a:cs typeface="Times New Roman" panose="02020603050405020304" pitchFamily="18" charset="0"/>
              </a:rPr>
              <a:t> the </a:t>
            </a:r>
            <a:r>
              <a:rPr lang="en-US" sz="3100" b="1" i="1" dirty="0">
                <a:solidFill>
                  <a:srgbClr val="000000"/>
                </a:solidFill>
                <a:latin typeface="Times New Roman" panose="02020603050405020304" pitchFamily="18" charset="0"/>
                <a:cs typeface="Times New Roman" panose="02020603050405020304" pitchFamily="18" charset="0"/>
              </a:rPr>
              <a:t>files</a:t>
            </a:r>
            <a:r>
              <a:rPr lang="en-US" sz="3100" dirty="0">
                <a:solidFill>
                  <a:srgbClr val="000000"/>
                </a:solidFill>
                <a:latin typeface="Times New Roman" panose="02020603050405020304" pitchFamily="18" charset="0"/>
                <a:cs typeface="Times New Roman" panose="02020603050405020304" pitchFamily="18" charset="0"/>
              </a:rPr>
              <a:t> and </a:t>
            </a:r>
            <a:r>
              <a:rPr lang="en-US" sz="3100" b="1" i="1" dirty="0">
                <a:solidFill>
                  <a:srgbClr val="000000"/>
                </a:solidFill>
                <a:latin typeface="Times New Roman" panose="02020603050405020304" pitchFamily="18" charset="0"/>
                <a:cs typeface="Times New Roman" panose="02020603050405020304" pitchFamily="18" charset="0"/>
              </a:rPr>
              <a:t>folders</a:t>
            </a:r>
            <a:r>
              <a:rPr lang="en-US" sz="3100" dirty="0">
                <a:solidFill>
                  <a:srgbClr val="000000"/>
                </a:solidFill>
                <a:latin typeface="Times New Roman" panose="02020603050405020304" pitchFamily="18" charset="0"/>
                <a:cs typeface="Times New Roman" panose="02020603050405020304" pitchFamily="18" charset="0"/>
              </a:rPr>
              <a:t> created.</a:t>
            </a:r>
          </a:p>
          <a:p>
            <a:pPr marL="674688" lvl="3" indent="-400050" algn="just">
              <a:lnSpc>
                <a:spcPct val="100000"/>
              </a:lnSpc>
              <a:spcBef>
                <a:spcPts val="0"/>
              </a:spcBef>
              <a:buFont typeface="+mj-lt"/>
              <a:buAutoNum type="romanUcPeriod"/>
              <a:defRPr/>
            </a:pPr>
            <a:r>
              <a:rPr lang="en-US" sz="3100" b="1" i="1" dirty="0">
                <a:solidFill>
                  <a:srgbClr val="FF0000"/>
                </a:solidFill>
                <a:latin typeface="Times New Roman" panose="02020603050405020304" pitchFamily="18" charset="0"/>
                <a:cs typeface="Times New Roman" panose="02020603050405020304" pitchFamily="18" charset="0"/>
              </a:rPr>
              <a:t>Running</a:t>
            </a:r>
            <a:r>
              <a:rPr lang="en-US" sz="3100" b="1" i="1" dirty="0">
                <a:solidFill>
                  <a:srgbClr val="000000"/>
                </a:solidFill>
                <a:latin typeface="Times New Roman" panose="02020603050405020304" pitchFamily="18" charset="0"/>
                <a:cs typeface="Times New Roman" panose="02020603050405020304" pitchFamily="18" charset="0"/>
              </a:rPr>
              <a:t> and </a:t>
            </a:r>
            <a:r>
              <a:rPr lang="en-US" sz="3100" b="1" i="1" dirty="0">
                <a:solidFill>
                  <a:srgbClr val="FF0000"/>
                </a:solidFill>
                <a:latin typeface="Times New Roman" panose="02020603050405020304" pitchFamily="18" charset="0"/>
                <a:cs typeface="Times New Roman" panose="02020603050405020304" pitchFamily="18" charset="0"/>
              </a:rPr>
              <a:t>Managing Applications</a:t>
            </a:r>
            <a:r>
              <a:rPr lang="en-US" sz="3100" b="1" dirty="0">
                <a:solidFill>
                  <a:srgbClr val="000000"/>
                </a:solidFill>
                <a:latin typeface="Times New Roman" panose="02020603050405020304" pitchFamily="18" charset="0"/>
                <a:cs typeface="Times New Roman" panose="02020603050405020304" pitchFamily="18" charset="0"/>
              </a:rPr>
              <a:t>: </a:t>
            </a:r>
            <a:r>
              <a:rPr lang="en-US" sz="3100" dirty="0">
                <a:solidFill>
                  <a:srgbClr val="000000"/>
                </a:solidFill>
                <a:latin typeface="Times New Roman" panose="02020603050405020304" pitchFamily="18" charset="0"/>
                <a:cs typeface="Times New Roman" panose="02020603050405020304" pitchFamily="18" charset="0"/>
              </a:rPr>
              <a:t>The </a:t>
            </a:r>
            <a:r>
              <a:rPr lang="en-US" sz="3100" b="1" i="1" dirty="0">
                <a:solidFill>
                  <a:srgbClr val="000000"/>
                </a:solidFill>
                <a:latin typeface="Times New Roman" panose="02020603050405020304" pitchFamily="18" charset="0"/>
                <a:cs typeface="Times New Roman" panose="02020603050405020304" pitchFamily="18" charset="0"/>
              </a:rPr>
              <a:t>OS</a:t>
            </a:r>
            <a:r>
              <a:rPr lang="en-US" sz="3100" dirty="0">
                <a:solidFill>
                  <a:srgbClr val="000000"/>
                </a:solidFill>
                <a:latin typeface="Times New Roman" panose="02020603050405020304" pitchFamily="18" charset="0"/>
                <a:cs typeface="Times New Roman" panose="02020603050405020304" pitchFamily="18" charset="0"/>
              </a:rPr>
              <a:t> </a:t>
            </a:r>
            <a:r>
              <a:rPr lang="en-US" sz="3100" b="1" i="1" dirty="0">
                <a:solidFill>
                  <a:srgbClr val="000000"/>
                </a:solidFill>
                <a:latin typeface="Times New Roman" panose="02020603050405020304" pitchFamily="18" charset="0"/>
                <a:cs typeface="Times New Roman" panose="02020603050405020304" pitchFamily="18" charset="0"/>
              </a:rPr>
              <a:t>installs</a:t>
            </a:r>
            <a:r>
              <a:rPr lang="en-US" sz="3100" dirty="0">
                <a:solidFill>
                  <a:srgbClr val="000000"/>
                </a:solidFill>
                <a:latin typeface="Times New Roman" panose="02020603050405020304" pitchFamily="18" charset="0"/>
                <a:cs typeface="Times New Roman" panose="02020603050405020304" pitchFamily="18" charset="0"/>
              </a:rPr>
              <a:t> and </a:t>
            </a:r>
            <a:r>
              <a:rPr lang="en-US" sz="3100" b="1" i="1" dirty="0">
                <a:solidFill>
                  <a:srgbClr val="000000"/>
                </a:solidFill>
                <a:latin typeface="Times New Roman" panose="02020603050405020304" pitchFamily="18" charset="0"/>
                <a:cs typeface="Times New Roman" panose="02020603050405020304" pitchFamily="18" charset="0"/>
              </a:rPr>
              <a:t>runs</a:t>
            </a:r>
            <a:r>
              <a:rPr lang="en-US" sz="3100" dirty="0">
                <a:solidFill>
                  <a:srgbClr val="000000"/>
                </a:solidFill>
                <a:latin typeface="Times New Roman" panose="02020603050405020304" pitchFamily="18" charset="0"/>
                <a:cs typeface="Times New Roman" panose="02020603050405020304" pitchFamily="18" charset="0"/>
              </a:rPr>
              <a:t> all other </a:t>
            </a:r>
            <a:r>
              <a:rPr lang="en-US" sz="3100" b="1" i="1" dirty="0">
                <a:solidFill>
                  <a:srgbClr val="FF0000"/>
                </a:solidFill>
                <a:latin typeface="Times New Roman" panose="02020603050405020304" pitchFamily="18" charset="0"/>
                <a:cs typeface="Times New Roman" panose="02020603050405020304" pitchFamily="18" charset="0"/>
              </a:rPr>
              <a:t>PC software</a:t>
            </a:r>
          </a:p>
        </p:txBody>
      </p:sp>
    </p:spTree>
    <p:extLst>
      <p:ext uri="{BB962C8B-B14F-4D97-AF65-F5344CB8AC3E}">
        <p14:creationId xmlns:p14="http://schemas.microsoft.com/office/powerpoint/2010/main" val="35559252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8792" y="100014"/>
            <a:ext cx="11933208" cy="6757986"/>
          </a:xfrm>
        </p:spPr>
        <p:txBody>
          <a:bodyPr/>
          <a:lstStyle/>
          <a:p>
            <a:pPr marL="514350" lvl="3" indent="-457200" algn="just">
              <a:spcBef>
                <a:spcPts val="0"/>
              </a:spcBef>
              <a:buFont typeface="Wingdings" panose="05000000000000000000" pitchFamily="2" charset="2"/>
              <a:buChar char="§"/>
              <a:defRPr/>
            </a:pPr>
            <a:r>
              <a:rPr lang="en-US" sz="2800" b="1" i="1" dirty="0">
                <a:solidFill>
                  <a:srgbClr val="FF0000"/>
                </a:solidFill>
                <a:latin typeface="Times New Roman" panose="02020603050405020304" pitchFamily="18" charset="0"/>
                <a:cs typeface="Times New Roman" panose="02020603050405020304" pitchFamily="18" charset="0"/>
              </a:rPr>
              <a:t>Applications</a:t>
            </a:r>
            <a:r>
              <a:rPr lang="en-US" sz="2800" dirty="0">
                <a:solidFill>
                  <a:srgbClr val="0066FF"/>
                </a:solidFill>
                <a:latin typeface="Times New Roman" panose="02020603050405020304" pitchFamily="18" charset="0"/>
                <a:cs typeface="Times New Roman" panose="02020603050405020304" pitchFamily="18" charset="0"/>
              </a:rPr>
              <a:t> rely on the OS for </a:t>
            </a:r>
            <a:r>
              <a:rPr lang="en-US" sz="2800" b="1" i="1" dirty="0">
                <a:solidFill>
                  <a:srgbClr val="D60093"/>
                </a:solidFill>
                <a:latin typeface="Times New Roman" panose="02020603050405020304" pitchFamily="18" charset="0"/>
                <a:cs typeface="Times New Roman" panose="02020603050405020304" pitchFamily="18" charset="0"/>
              </a:rPr>
              <a:t>support operations</a:t>
            </a:r>
          </a:p>
          <a:p>
            <a:pPr marL="514350" lvl="3" indent="-457200" algn="just">
              <a:spcBef>
                <a:spcPts val="0"/>
              </a:spcBef>
              <a:buFont typeface="Wingdings" panose="05000000000000000000" pitchFamily="2" charset="2"/>
              <a:buChar char="§"/>
              <a:defRPr/>
            </a:pPr>
            <a:r>
              <a:rPr lang="en-US" sz="2800" b="1" i="1" dirty="0">
                <a:solidFill>
                  <a:srgbClr val="0066FF"/>
                </a:solidFill>
                <a:latin typeface="Times New Roman" panose="02020603050405020304" pitchFamily="18" charset="0"/>
                <a:cs typeface="Times New Roman" panose="02020603050405020304" pitchFamily="18" charset="0"/>
              </a:rPr>
              <a:t>Applications</a:t>
            </a:r>
            <a:r>
              <a:rPr lang="en-US" sz="2800" dirty="0">
                <a:solidFill>
                  <a:srgbClr val="0066FF"/>
                </a:solidFill>
                <a:latin typeface="Times New Roman" panose="02020603050405020304" pitchFamily="18" charset="0"/>
                <a:cs typeface="Times New Roman" panose="02020603050405020304" pitchFamily="18" charset="0"/>
              </a:rPr>
              <a:t> are typically </a:t>
            </a:r>
            <a:r>
              <a:rPr lang="en-US" sz="2800" b="1" i="1" dirty="0">
                <a:solidFill>
                  <a:srgbClr val="FF0000"/>
                </a:solidFill>
                <a:latin typeface="Times New Roman" panose="02020603050405020304" pitchFamily="18" charset="0"/>
                <a:cs typeface="Times New Roman" panose="02020603050405020304" pitchFamily="18" charset="0"/>
              </a:rPr>
              <a:t>tailored to a single OS</a:t>
            </a:r>
          </a:p>
          <a:p>
            <a:pPr marL="674688" lvl="3" indent="-400050" algn="just">
              <a:spcBef>
                <a:spcPts val="0"/>
              </a:spcBef>
              <a:buFont typeface="+mj-lt"/>
              <a:buAutoNum type="romanUcPeriod" startAt="5"/>
              <a:defRPr/>
            </a:pPr>
            <a:r>
              <a:rPr lang="en-US" sz="2800" b="1" i="1" dirty="0">
                <a:solidFill>
                  <a:srgbClr val="000000"/>
                </a:solidFill>
                <a:latin typeface="Times New Roman" panose="02020603050405020304" pitchFamily="18" charset="0"/>
                <a:cs typeface="Times New Roman" panose="02020603050405020304" pitchFamily="18" charset="0"/>
              </a:rPr>
              <a:t>Security Management</a:t>
            </a:r>
          </a:p>
          <a:p>
            <a:pPr marL="674688" lvl="3" indent="-400050" algn="just">
              <a:spcBef>
                <a:spcPts val="0"/>
              </a:spcBef>
              <a:buFont typeface="+mj-lt"/>
              <a:buAutoNum type="romanUcPeriod" startAt="5"/>
              <a:defRPr/>
            </a:pPr>
            <a:r>
              <a:rPr lang="fr-FR" sz="2800" b="1" i="1" dirty="0">
                <a:solidFill>
                  <a:srgbClr val="000000"/>
                </a:solidFill>
                <a:latin typeface="Times New Roman" panose="02020603050405020304" pitchFamily="18" charset="0"/>
                <a:cs typeface="Times New Roman" panose="02020603050405020304" pitchFamily="18" charset="0"/>
              </a:rPr>
              <a:t>Coordination of Communication on the network</a:t>
            </a: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674688" lvl="3" indent="-400050" algn="just">
              <a:spcBef>
                <a:spcPts val="0"/>
              </a:spcBef>
              <a:buFont typeface="+mj-lt"/>
              <a:buAutoNum type="romanUcPeriod" startAt="5"/>
              <a:defRPr/>
            </a:pPr>
            <a:endParaRPr lang="fr-FR" sz="2800" b="1" dirty="0">
              <a:solidFill>
                <a:srgbClr val="000000"/>
              </a:solidFill>
              <a:latin typeface="Times New Roman" panose="02020603050405020304" pitchFamily="18" charset="0"/>
              <a:cs typeface="Times New Roman" panose="02020603050405020304" pitchFamily="18" charset="0"/>
            </a:endParaRPr>
          </a:p>
          <a:p>
            <a:pPr marL="731838" lvl="3" indent="-457200" algn="just">
              <a:spcBef>
                <a:spcPts val="0"/>
              </a:spcBef>
              <a:buFont typeface="Wingdings" panose="05000000000000000000" pitchFamily="2" charset="2"/>
              <a:buChar char="Ø"/>
              <a:defRPr/>
            </a:pPr>
            <a:endParaRPr lang="en-US" altLang="en-US" sz="2800" b="1" dirty="0">
              <a:solidFill>
                <a:srgbClr val="222222"/>
              </a:solidFill>
              <a:latin typeface="Times New Roman" panose="02020603050405020304" pitchFamily="18" charset="0"/>
              <a:cs typeface="Times New Roman" panose="02020603050405020304" pitchFamily="18" charset="0"/>
            </a:endParaRPr>
          </a:p>
          <a:p>
            <a:pPr marL="731838" lvl="3" indent="-457200" algn="just">
              <a:spcBef>
                <a:spcPts val="0"/>
              </a:spcBef>
              <a:buFont typeface="Wingdings" panose="05000000000000000000" pitchFamily="2" charset="2"/>
              <a:buChar char="Ø"/>
              <a:defRPr/>
            </a:pPr>
            <a:r>
              <a:rPr lang="en-US" altLang="en-US" sz="2800" b="1" dirty="0">
                <a:solidFill>
                  <a:srgbClr val="222222"/>
                </a:solidFill>
                <a:latin typeface="Times New Roman" panose="02020603050405020304" pitchFamily="18" charset="0"/>
                <a:cs typeface="Times New Roman" panose="02020603050405020304" pitchFamily="18" charset="0"/>
              </a:rPr>
              <a:t>Figure 1-1 </a:t>
            </a:r>
            <a:r>
              <a:rPr lang="en-US" altLang="en-US" sz="2800" b="1" i="1" dirty="0">
                <a:solidFill>
                  <a:srgbClr val="FF0000"/>
                </a:solidFill>
                <a:latin typeface="Times New Roman" panose="02020603050405020304" pitchFamily="18" charset="0"/>
                <a:cs typeface="Times New Roman" panose="02020603050405020304" pitchFamily="18" charset="0"/>
              </a:rPr>
              <a:t>Users</a:t>
            </a:r>
            <a:r>
              <a:rPr lang="en-US" altLang="en-US" sz="2800" dirty="0">
                <a:solidFill>
                  <a:srgbClr val="222222"/>
                </a:solidFill>
                <a:latin typeface="Times New Roman" panose="02020603050405020304" pitchFamily="18" charset="0"/>
                <a:cs typeface="Times New Roman" panose="02020603050405020304" pitchFamily="18" charset="0"/>
              </a:rPr>
              <a:t> and </a:t>
            </a:r>
            <a:r>
              <a:rPr lang="en-US" altLang="en-US" sz="2800" b="1" i="1" dirty="0">
                <a:solidFill>
                  <a:srgbClr val="222222"/>
                </a:solidFill>
                <a:latin typeface="Times New Roman" panose="02020603050405020304" pitchFamily="18" charset="0"/>
                <a:cs typeface="Times New Roman" panose="02020603050405020304" pitchFamily="18" charset="0"/>
              </a:rPr>
              <a:t>applications</a:t>
            </a:r>
            <a:r>
              <a:rPr lang="en-US" altLang="en-US" sz="2800" dirty="0">
                <a:solidFill>
                  <a:srgbClr val="222222"/>
                </a:solidFill>
                <a:latin typeface="Times New Roman" panose="02020603050405020304" pitchFamily="18" charset="0"/>
                <a:cs typeface="Times New Roman" panose="02020603050405020304" pitchFamily="18" charset="0"/>
              </a:rPr>
              <a:t> depend on the </a:t>
            </a:r>
            <a:r>
              <a:rPr lang="en-US" altLang="en-US" sz="2800" b="1" i="1" dirty="0">
                <a:solidFill>
                  <a:srgbClr val="222222"/>
                </a:solidFill>
                <a:latin typeface="Times New Roman" panose="02020603050405020304" pitchFamily="18" charset="0"/>
                <a:cs typeface="Times New Roman" panose="02020603050405020304" pitchFamily="18" charset="0"/>
              </a:rPr>
              <a:t>OS</a:t>
            </a:r>
            <a:r>
              <a:rPr lang="en-US" altLang="en-US" sz="2800" dirty="0">
                <a:solidFill>
                  <a:srgbClr val="222222"/>
                </a:solidFill>
                <a:latin typeface="Times New Roman" panose="02020603050405020304" pitchFamily="18" charset="0"/>
                <a:cs typeface="Times New Roman" panose="02020603050405020304" pitchFamily="18" charset="0"/>
              </a:rPr>
              <a:t> to relate to all </a:t>
            </a:r>
            <a:r>
              <a:rPr lang="en-US" altLang="en-US" sz="2800" b="1" i="1" dirty="0">
                <a:solidFill>
                  <a:srgbClr val="162BF6"/>
                </a:solidFill>
                <a:latin typeface="Times New Roman" panose="02020603050405020304" pitchFamily="18" charset="0"/>
                <a:cs typeface="Times New Roman" panose="02020603050405020304" pitchFamily="18" charset="0"/>
              </a:rPr>
              <a:t>applications</a:t>
            </a:r>
            <a:r>
              <a:rPr lang="en-US" altLang="en-US" sz="2800" dirty="0">
                <a:solidFill>
                  <a:srgbClr val="222222"/>
                </a:solidFill>
                <a:latin typeface="Times New Roman" panose="02020603050405020304" pitchFamily="18" charset="0"/>
                <a:cs typeface="Times New Roman" panose="02020603050405020304" pitchFamily="18" charset="0"/>
              </a:rPr>
              <a:t> and </a:t>
            </a:r>
            <a:r>
              <a:rPr lang="en-US" altLang="en-US" sz="2800" b="1" i="1" dirty="0">
                <a:solidFill>
                  <a:srgbClr val="162BF6"/>
                </a:solidFill>
                <a:latin typeface="Times New Roman" panose="02020603050405020304" pitchFamily="18" charset="0"/>
                <a:cs typeface="Times New Roman" panose="02020603050405020304" pitchFamily="18" charset="0"/>
              </a:rPr>
              <a:t>hardware components</a:t>
            </a:r>
          </a:p>
          <a:p>
            <a:pPr marL="274638" lvl="3" indent="0" algn="just">
              <a:spcBef>
                <a:spcPts val="0"/>
              </a:spcBef>
              <a:buNone/>
              <a:defRPr/>
            </a:pPr>
            <a:endParaRPr lang="en-US" sz="2800" b="1" dirty="0">
              <a:solidFill>
                <a:srgbClr val="000000"/>
              </a:solidFill>
              <a:latin typeface="Times New Roman" panose="02020603050405020304" pitchFamily="18" charset="0"/>
              <a:cs typeface="Times New Roman" panose="02020603050405020304" pitchFamily="18" charset="0"/>
            </a:endParaRPr>
          </a:p>
        </p:txBody>
      </p:sp>
      <p:sp>
        <p:nvSpPr>
          <p:cNvPr id="22531"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9684856D-9161-41DD-9826-4A6C60556F94}" type="slidenum">
              <a:rPr lang="en-US" altLang="en-US" smtClean="0">
                <a:solidFill>
                  <a:srgbClr val="FFFFFF"/>
                </a:solidFill>
                <a:latin typeface="Franklin Gothic Book" panose="020B0503020102020204" pitchFamily="34" charset="0"/>
              </a:rPr>
              <a:pPr/>
              <a:t>86</a:t>
            </a:fld>
            <a:endParaRPr lang="en-US" altLang="en-US">
              <a:solidFill>
                <a:srgbClr val="FFFFFF"/>
              </a:solidFill>
              <a:latin typeface="Franklin Gothic Book" panose="020B0503020102020204" pitchFamily="34" charset="0"/>
            </a:endParaRPr>
          </a:p>
        </p:txBody>
      </p:sp>
      <p:pic>
        <p:nvPicPr>
          <p:cNvPr id="22532" name="Picture 5" descr="C02F001"/>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1420575" y="1692276"/>
            <a:ext cx="8334375"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5294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909764" y="0"/>
            <a:ext cx="8301037" cy="571500"/>
          </a:xfrm>
        </p:spPr>
        <p:txBody>
          <a:bodyPr>
            <a:normAutofit/>
          </a:bodyPr>
          <a:lstStyle/>
          <a:p>
            <a:pPr algn="ctr">
              <a:defRPr/>
            </a:pPr>
            <a:r>
              <a:rPr lang="en-US" sz="3200" b="1" dirty="0">
                <a:solidFill>
                  <a:srgbClr val="162BF6"/>
                </a:solidFill>
                <a:latin typeface="Times New Roman" panose="02020603050405020304" pitchFamily="18" charset="0"/>
                <a:cs typeface="Times New Roman" panose="02020603050405020304" pitchFamily="18" charset="0"/>
              </a:rPr>
              <a:t>OS Components</a:t>
            </a:r>
          </a:p>
        </p:txBody>
      </p:sp>
      <p:sp>
        <p:nvSpPr>
          <p:cNvPr id="11267" name="Rectangle 1027"/>
          <p:cNvSpPr>
            <a:spLocks noGrp="1" noChangeArrowheads="1"/>
          </p:cNvSpPr>
          <p:nvPr>
            <p:ph sz="quarter" idx="1"/>
          </p:nvPr>
        </p:nvSpPr>
        <p:spPr>
          <a:xfrm>
            <a:off x="0" y="431322"/>
            <a:ext cx="12191999" cy="6290153"/>
          </a:xfrm>
        </p:spPr>
        <p:txBody>
          <a:bodyPr>
            <a:noAutofit/>
          </a:bodyPr>
          <a:lstStyle/>
          <a:p>
            <a:pPr marL="342900" lvl="2" indent="-342900" algn="just">
              <a:spcBef>
                <a:spcPts val="0"/>
              </a:spcBef>
              <a:buFont typeface="Wingdings" pitchFamily="2" charset="2"/>
              <a:buChar char="Ø"/>
              <a:defRPr/>
            </a:pPr>
            <a:r>
              <a:rPr lang="en-US" sz="3200" dirty="0">
                <a:solidFill>
                  <a:srgbClr val="000000"/>
                </a:solidFill>
                <a:latin typeface="Times New Roman" panose="02020603050405020304" pitchFamily="18" charset="0"/>
                <a:cs typeface="Times New Roman" panose="02020603050405020304" pitchFamily="18" charset="0"/>
              </a:rPr>
              <a:t>All O</a:t>
            </a:r>
            <a:r>
              <a:rPr lang="en-US" sz="3200" b="1" i="1" dirty="0">
                <a:solidFill>
                  <a:srgbClr val="000000"/>
                </a:solidFill>
                <a:latin typeface="Times New Roman" panose="02020603050405020304" pitchFamily="18" charset="0"/>
                <a:cs typeface="Times New Roman" panose="02020603050405020304" pitchFamily="18" charset="0"/>
              </a:rPr>
              <a:t>S have similar core components</a:t>
            </a:r>
          </a:p>
          <a:p>
            <a:pPr marL="617220" lvl="2" indent="-342900" algn="just">
              <a:spcBef>
                <a:spcPts val="0"/>
              </a:spcBef>
              <a:buFont typeface="+mj-lt"/>
              <a:buAutoNum type="arabicPeriod"/>
              <a:defRPr/>
            </a:pPr>
            <a:r>
              <a:rPr lang="en-US" sz="3200" b="1" i="1" dirty="0">
                <a:solidFill>
                  <a:srgbClr val="FF0000"/>
                </a:solidFill>
                <a:latin typeface="Times New Roman" panose="02020603050405020304" pitchFamily="18" charset="0"/>
                <a:cs typeface="Times New Roman" panose="02020603050405020304" pitchFamily="18" charset="0"/>
              </a:rPr>
              <a:t>Shell</a:t>
            </a:r>
          </a:p>
          <a:p>
            <a:pPr marL="617220" lvl="2" indent="-342900" algn="just">
              <a:spcBef>
                <a:spcPts val="0"/>
              </a:spcBef>
              <a:buFont typeface="+mj-lt"/>
              <a:buAutoNum type="arabicPeriod"/>
              <a:defRPr/>
            </a:pPr>
            <a:r>
              <a:rPr lang="en-US" sz="3200" b="1" i="1" dirty="0">
                <a:solidFill>
                  <a:srgbClr val="FF0000"/>
                </a:solidFill>
                <a:latin typeface="Times New Roman" panose="02020603050405020304" pitchFamily="18" charset="0"/>
                <a:cs typeface="Times New Roman" panose="02020603050405020304" pitchFamily="18" charset="0"/>
              </a:rPr>
              <a:t>Kernel (core)</a:t>
            </a:r>
          </a:p>
          <a:p>
            <a:pPr marL="342900" lvl="2" indent="-342900" algn="just">
              <a:spcBef>
                <a:spcPts val="0"/>
              </a:spcBef>
              <a:buFont typeface="Wingdings" pitchFamily="2" charset="2"/>
              <a:buChar char="Ø"/>
              <a:defRPr/>
            </a:pPr>
            <a:r>
              <a:rPr lang="en-US" sz="3200" dirty="0">
                <a:solidFill>
                  <a:srgbClr val="000000"/>
                </a:solidFill>
                <a:latin typeface="Times New Roman" panose="02020603050405020304" pitchFamily="18" charset="0"/>
                <a:cs typeface="Times New Roman" panose="02020603050405020304" pitchFamily="18" charset="0"/>
              </a:rPr>
              <a:t>The </a:t>
            </a:r>
            <a:r>
              <a:rPr lang="en-US" sz="3200" b="1" i="1" dirty="0">
                <a:solidFill>
                  <a:srgbClr val="162BF6"/>
                </a:solidFill>
                <a:latin typeface="Times New Roman" panose="02020603050405020304" pitchFamily="18" charset="0"/>
                <a:cs typeface="Times New Roman" panose="02020603050405020304" pitchFamily="18" charset="0"/>
              </a:rPr>
              <a:t>shell</a:t>
            </a:r>
            <a:r>
              <a:rPr lang="en-US" sz="3200" dirty="0">
                <a:solidFill>
                  <a:srgbClr val="000000"/>
                </a:solidFill>
                <a:latin typeface="Times New Roman" panose="02020603050405020304" pitchFamily="18" charset="0"/>
                <a:cs typeface="Times New Roman" panose="02020603050405020304" pitchFamily="18" charset="0"/>
              </a:rPr>
              <a:t> exposes </a:t>
            </a:r>
            <a:r>
              <a:rPr lang="en-US" sz="3200" b="1" i="1" dirty="0">
                <a:solidFill>
                  <a:srgbClr val="000000"/>
                </a:solidFill>
                <a:latin typeface="Times New Roman" panose="02020603050405020304" pitchFamily="18" charset="0"/>
                <a:cs typeface="Times New Roman" panose="02020603050405020304" pitchFamily="18" charset="0"/>
              </a:rPr>
              <a:t>functions</a:t>
            </a:r>
            <a:r>
              <a:rPr lang="en-US" sz="3200" dirty="0">
                <a:solidFill>
                  <a:srgbClr val="000000"/>
                </a:solidFill>
                <a:latin typeface="Times New Roman" panose="02020603050405020304" pitchFamily="18" charset="0"/>
                <a:cs typeface="Times New Roman" panose="02020603050405020304" pitchFamily="18" charset="0"/>
              </a:rPr>
              <a:t> to </a:t>
            </a:r>
            <a:r>
              <a:rPr lang="en-US" sz="3200" b="1" i="1" dirty="0">
                <a:solidFill>
                  <a:srgbClr val="FF0000"/>
                </a:solidFill>
                <a:latin typeface="Times New Roman" panose="02020603050405020304" pitchFamily="18" charset="0"/>
                <a:cs typeface="Times New Roman" panose="02020603050405020304" pitchFamily="18" charset="0"/>
              </a:rPr>
              <a:t>users</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i="1" dirty="0">
                <a:solidFill>
                  <a:srgbClr val="FF0000"/>
                </a:solidFill>
                <a:latin typeface="Times New Roman" panose="02020603050405020304" pitchFamily="18" charset="0"/>
                <a:cs typeface="Times New Roman" panose="02020603050405020304" pitchFamily="18" charset="0"/>
              </a:rPr>
              <a:t>applications</a:t>
            </a:r>
          </a:p>
          <a:p>
            <a:pPr marL="457200" lvl="2" indent="-457200" algn="just">
              <a:spcBef>
                <a:spcPts val="0"/>
              </a:spcBef>
              <a:buFont typeface="Wingdings" panose="05000000000000000000" pitchFamily="2" charset="2"/>
              <a:buChar char="§"/>
              <a:defRPr/>
            </a:pPr>
            <a:r>
              <a:rPr lang="en-US" sz="3200" b="1" i="1" dirty="0">
                <a:solidFill>
                  <a:srgbClr val="FF0000"/>
                </a:solidFill>
                <a:latin typeface="Times New Roman" panose="02020603050405020304" pitchFamily="18" charset="0"/>
                <a:cs typeface="Times New Roman" panose="02020603050405020304" pitchFamily="18" charset="0"/>
              </a:rPr>
              <a:t>Piece</a:t>
            </a:r>
            <a:r>
              <a:rPr lang="en-US" sz="3200" dirty="0">
                <a:solidFill>
                  <a:srgbClr val="0066FF"/>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of</a:t>
            </a:r>
            <a:r>
              <a:rPr lang="en-US" sz="3200" dirty="0">
                <a:solidFill>
                  <a:srgbClr val="0066FF"/>
                </a:solidFill>
                <a:latin typeface="Times New Roman" panose="02020603050405020304" pitchFamily="18" charset="0"/>
                <a:cs typeface="Times New Roman" panose="02020603050405020304" pitchFamily="18" charset="0"/>
              </a:rPr>
              <a:t> </a:t>
            </a:r>
            <a:r>
              <a:rPr lang="en-US" sz="3200" b="1" i="1" dirty="0">
                <a:solidFill>
                  <a:srgbClr val="0066FF"/>
                </a:solidFill>
                <a:latin typeface="Times New Roman" panose="02020603050405020304" pitchFamily="18" charset="0"/>
                <a:cs typeface="Times New Roman" panose="02020603050405020304" pitchFamily="18" charset="0"/>
              </a:rPr>
              <a:t>software</a:t>
            </a:r>
            <a:r>
              <a:rPr lang="en-US" sz="3200" dirty="0">
                <a:solidFill>
                  <a:srgbClr val="0066FF"/>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that provides an </a:t>
            </a:r>
            <a:r>
              <a:rPr lang="en-US" sz="3200" b="1" i="1" dirty="0">
                <a:solidFill>
                  <a:srgbClr val="D60093"/>
                </a:solidFill>
                <a:latin typeface="Times New Roman" panose="02020603050405020304" pitchFamily="18" charset="0"/>
                <a:cs typeface="Times New Roman" panose="02020603050405020304" pitchFamily="18" charset="0"/>
              </a:rPr>
              <a:t>interface</a:t>
            </a:r>
            <a:r>
              <a:rPr lang="en-US" sz="3200" dirty="0">
                <a:solidFill>
                  <a:srgbClr val="0066FF"/>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for</a:t>
            </a:r>
            <a:r>
              <a:rPr lang="en-US" sz="3200" dirty="0">
                <a:solidFill>
                  <a:srgbClr val="0066FF"/>
                </a:solidFill>
                <a:latin typeface="Times New Roman" panose="02020603050405020304" pitchFamily="18" charset="0"/>
                <a:cs typeface="Times New Roman" panose="02020603050405020304" pitchFamily="18" charset="0"/>
              </a:rPr>
              <a:t> </a:t>
            </a:r>
            <a:r>
              <a:rPr lang="en-US" sz="3200" b="1" i="1" dirty="0">
                <a:solidFill>
                  <a:srgbClr val="D60093"/>
                </a:solidFill>
                <a:latin typeface="Times New Roman" panose="02020603050405020304" pitchFamily="18" charset="0"/>
                <a:cs typeface="Times New Roman" panose="02020603050405020304" pitchFamily="18" charset="0"/>
              </a:rPr>
              <a:t>users</a:t>
            </a:r>
            <a:r>
              <a:rPr lang="en-US" sz="3200" dirty="0">
                <a:solidFill>
                  <a:srgbClr val="0066FF"/>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using either </a:t>
            </a:r>
            <a:r>
              <a:rPr lang="en-US" sz="3200" b="1" i="1" dirty="0">
                <a:solidFill>
                  <a:srgbClr val="FF0000"/>
                </a:solidFill>
                <a:latin typeface="Times New Roman" panose="02020603050405020304" pitchFamily="18" charset="0"/>
                <a:cs typeface="Times New Roman" panose="02020603050405020304" pitchFamily="18" charset="0"/>
              </a:rPr>
              <a:t>command-line</a:t>
            </a:r>
            <a:r>
              <a:rPr lang="en-US" sz="3200" dirty="0">
                <a:solidFill>
                  <a:srgbClr val="0066FF"/>
                </a:solidFill>
                <a:latin typeface="Times New Roman" panose="02020603050405020304" pitchFamily="18" charset="0"/>
                <a:cs typeface="Times New Roman" panose="02020603050405020304" pitchFamily="18" charset="0"/>
              </a:rPr>
              <a:t> or </a:t>
            </a:r>
            <a:r>
              <a:rPr lang="en-US" sz="3200" b="1" i="1" dirty="0">
                <a:solidFill>
                  <a:srgbClr val="FF0000"/>
                </a:solidFill>
                <a:latin typeface="Times New Roman" panose="02020603050405020304" pitchFamily="18" charset="0"/>
                <a:cs typeface="Times New Roman" panose="02020603050405020304" pitchFamily="18" charset="0"/>
              </a:rPr>
              <a:t>graphical interface</a:t>
            </a:r>
          </a:p>
          <a:p>
            <a:pPr marL="457200" lvl="2" indent="-457200" algn="just">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Acts</a:t>
            </a:r>
            <a:r>
              <a:rPr lang="en-US" sz="3200" dirty="0">
                <a:latin typeface="Times New Roman" panose="02020603050405020304" pitchFamily="18" charset="0"/>
                <a:cs typeface="Times New Roman" panose="02020603050405020304" pitchFamily="18" charset="0"/>
              </a:rPr>
              <a:t> as an </a:t>
            </a:r>
            <a:r>
              <a:rPr lang="en-US" sz="3200" b="1" i="1" dirty="0">
                <a:solidFill>
                  <a:srgbClr val="162BF6"/>
                </a:solidFill>
                <a:latin typeface="Times New Roman" panose="02020603050405020304" pitchFamily="18" charset="0"/>
                <a:cs typeface="Times New Roman" panose="02020603050405020304" pitchFamily="18" charset="0"/>
              </a:rPr>
              <a:t>interface</a:t>
            </a:r>
            <a:r>
              <a:rPr lang="en-US" sz="3200" dirty="0">
                <a:latin typeface="Times New Roman" panose="02020603050405020304" pitchFamily="18" charset="0"/>
                <a:cs typeface="Times New Roman" panose="02020603050405020304" pitchFamily="18" charset="0"/>
              </a:rPr>
              <a:t> between the </a:t>
            </a:r>
            <a:r>
              <a:rPr lang="en-US" sz="3200" b="1" i="1" dirty="0">
                <a:solidFill>
                  <a:srgbClr val="D60093"/>
                </a:solidFill>
                <a:latin typeface="Times New Roman" panose="02020603050405020304" pitchFamily="18" charset="0"/>
                <a:cs typeface="Times New Roman" panose="02020603050405020304" pitchFamily="18" charset="0"/>
              </a:rPr>
              <a:t>user</a:t>
            </a:r>
            <a:r>
              <a:rPr lang="en-US" sz="3200" dirty="0">
                <a:latin typeface="Times New Roman" panose="02020603050405020304" pitchFamily="18" charset="0"/>
                <a:cs typeface="Times New Roman" panose="02020603050405020304" pitchFamily="18" charset="0"/>
              </a:rPr>
              <a:t> and the </a:t>
            </a:r>
            <a:r>
              <a:rPr lang="en-US" sz="3200" b="1" i="1" dirty="0">
                <a:solidFill>
                  <a:srgbClr val="D60093"/>
                </a:solidFill>
                <a:latin typeface="Times New Roman" panose="02020603050405020304" pitchFamily="18" charset="0"/>
                <a:cs typeface="Times New Roman" panose="02020603050405020304" pitchFamily="18" charset="0"/>
              </a:rPr>
              <a:t>kernel</a:t>
            </a:r>
            <a:r>
              <a:rPr lang="en-US" sz="3200" dirty="0">
                <a:latin typeface="Times New Roman" panose="02020603050405020304" pitchFamily="18" charset="0"/>
                <a:cs typeface="Times New Roman" panose="02020603050405020304" pitchFamily="18" charset="0"/>
              </a:rPr>
              <a:t>.</a:t>
            </a:r>
          </a:p>
          <a:p>
            <a:pPr marL="457200" lvl="2" indent="-457200" algn="just">
              <a:spcBef>
                <a:spcPts val="0"/>
              </a:spcBef>
              <a:buFont typeface="Wingdings" panose="05000000000000000000" pitchFamily="2" charset="2"/>
              <a:buChar char="Ø"/>
              <a:defRPr/>
            </a:pPr>
            <a:r>
              <a:rPr lang="en-US" sz="3200" b="1" i="1" dirty="0">
                <a:latin typeface="Times New Roman" panose="02020603050405020304" pitchFamily="18" charset="0"/>
                <a:cs typeface="Times New Roman" panose="02020603050405020304" pitchFamily="18" charset="0"/>
              </a:rPr>
              <a:t>Shell</a:t>
            </a:r>
            <a:r>
              <a:rPr lang="en-US" sz="3200" dirty="0">
                <a:latin typeface="Times New Roman" panose="02020603050405020304" pitchFamily="18" charset="0"/>
                <a:cs typeface="Times New Roman" panose="02020603050405020304" pitchFamily="18" charset="0"/>
              </a:rPr>
              <a:t> is normally </a:t>
            </a:r>
            <a:r>
              <a:rPr lang="en-US" sz="3200" b="1" i="1" dirty="0">
                <a:latin typeface="Times New Roman" panose="02020603050405020304" pitchFamily="18" charset="0"/>
                <a:cs typeface="Times New Roman" panose="02020603050405020304" pitchFamily="18" charset="0"/>
              </a:rPr>
              <a:t>reside</a:t>
            </a:r>
            <a:r>
              <a:rPr lang="en-US" sz="3200" dirty="0">
                <a:latin typeface="Times New Roman" panose="02020603050405020304" pitchFamily="18" charset="0"/>
                <a:cs typeface="Times New Roman" panose="02020603050405020304" pitchFamily="18" charset="0"/>
              </a:rPr>
              <a:t> on </a:t>
            </a:r>
            <a:r>
              <a:rPr lang="en-US" sz="3200" b="1" i="1" dirty="0">
                <a:solidFill>
                  <a:srgbClr val="162BF6"/>
                </a:solidFill>
                <a:latin typeface="Times New Roman" panose="02020603050405020304" pitchFamily="18" charset="0"/>
                <a:cs typeface="Times New Roman" panose="02020603050405020304" pitchFamily="18" charset="0"/>
              </a:rPr>
              <a:t>hard</a:t>
            </a:r>
            <a:r>
              <a:rPr lang="en-US" sz="3200" dirty="0">
                <a:latin typeface="Times New Roman" panose="02020603050405020304" pitchFamily="18" charset="0"/>
                <a:cs typeface="Times New Roman" panose="02020603050405020304" pitchFamily="18" charset="0"/>
              </a:rPr>
              <a:t> </a:t>
            </a:r>
            <a:r>
              <a:rPr lang="en-US" sz="3200" b="1" i="1" dirty="0">
                <a:solidFill>
                  <a:srgbClr val="162BF6"/>
                </a:solidFill>
                <a:latin typeface="Times New Roman" panose="02020603050405020304" pitchFamily="18" charset="0"/>
                <a:cs typeface="Times New Roman" panose="02020603050405020304" pitchFamily="18" charset="0"/>
              </a:rPr>
              <a:t>disks</a:t>
            </a:r>
            <a:r>
              <a:rPr lang="en-US" sz="3200" dirty="0">
                <a:latin typeface="Times New Roman" panose="02020603050405020304" pitchFamily="18" charset="0"/>
                <a:cs typeface="Times New Roman" panose="02020603050405020304" pitchFamily="18" charset="0"/>
              </a:rPr>
              <a:t> and are </a:t>
            </a:r>
            <a:r>
              <a:rPr lang="en-US" sz="3200" b="1" i="1" dirty="0">
                <a:solidFill>
                  <a:srgbClr val="FF0000"/>
                </a:solidFill>
                <a:latin typeface="Times New Roman" panose="02020603050405020304" pitchFamily="18" charset="0"/>
                <a:cs typeface="Times New Roman" panose="02020603050405020304" pitchFamily="18" charset="0"/>
              </a:rPr>
              <a:t>loaded</a:t>
            </a:r>
            <a:r>
              <a:rPr lang="en-US" sz="3200" dirty="0">
                <a:latin typeface="Times New Roman" panose="02020603050405020304" pitchFamily="18" charset="0"/>
                <a:cs typeface="Times New Roman" panose="02020603050405020304" pitchFamily="18" charset="0"/>
              </a:rPr>
              <a:t> into </a:t>
            </a:r>
            <a:r>
              <a:rPr lang="en-US" sz="3200" b="1" i="1" dirty="0">
                <a:solidFill>
                  <a:srgbClr val="FF0000"/>
                </a:solidFill>
                <a:latin typeface="Times New Roman" panose="02020603050405020304" pitchFamily="18" charset="0"/>
                <a:cs typeface="Times New Roman" panose="02020603050405020304" pitchFamily="18" charset="0"/>
              </a:rPr>
              <a:t>memory</a:t>
            </a:r>
            <a:r>
              <a:rPr lang="en-US" sz="3200" dirty="0">
                <a:latin typeface="Times New Roman" panose="02020603050405020304" pitchFamily="18" charset="0"/>
                <a:cs typeface="Times New Roman" panose="02020603050405020304" pitchFamily="18" charset="0"/>
              </a:rPr>
              <a:t> when needed</a:t>
            </a:r>
            <a:r>
              <a:rPr lang="en-US" sz="3200" dirty="0">
                <a:solidFill>
                  <a:srgbClr val="0066FF"/>
                </a:solidFill>
                <a:latin typeface="Times New Roman" panose="02020603050405020304" pitchFamily="18" charset="0"/>
                <a:cs typeface="Times New Roman" panose="02020603050405020304" pitchFamily="18" charset="0"/>
              </a:rPr>
              <a:t>.</a:t>
            </a:r>
          </a:p>
          <a:p>
            <a:pPr marL="342900" lvl="2" indent="-342900" algn="just">
              <a:spcBef>
                <a:spcPts val="0"/>
              </a:spcBef>
              <a:buFont typeface="Wingdings" pitchFamily="2" charset="2"/>
              <a:buChar char="Ø"/>
              <a:defRPr/>
            </a:pPr>
            <a:r>
              <a:rPr lang="en-US" sz="3200" dirty="0">
                <a:solidFill>
                  <a:srgbClr val="000000"/>
                </a:solidFill>
                <a:latin typeface="Times New Roman" panose="02020603050405020304" pitchFamily="18" charset="0"/>
                <a:cs typeface="Times New Roman" panose="02020603050405020304" pitchFamily="18" charset="0"/>
              </a:rPr>
              <a:t>The </a:t>
            </a:r>
            <a:r>
              <a:rPr lang="en-US" sz="3200" b="1" i="1" dirty="0">
                <a:solidFill>
                  <a:srgbClr val="162BF6"/>
                </a:solidFill>
                <a:latin typeface="Times New Roman" panose="02020603050405020304" pitchFamily="18" charset="0"/>
                <a:cs typeface="Times New Roman" panose="02020603050405020304" pitchFamily="18" charset="0"/>
              </a:rPr>
              <a:t>kernel</a:t>
            </a:r>
            <a:r>
              <a:rPr lang="en-US" sz="3200" dirty="0">
                <a:solidFill>
                  <a:srgbClr val="000000"/>
                </a:solidFill>
                <a:latin typeface="Times New Roman" panose="02020603050405020304" pitchFamily="18" charset="0"/>
                <a:cs typeface="Times New Roman" panose="02020603050405020304" pitchFamily="18" charset="0"/>
              </a:rPr>
              <a:t> (</a:t>
            </a:r>
            <a:r>
              <a:rPr lang="en-US" sz="3200" b="1" i="1" dirty="0">
                <a:solidFill>
                  <a:srgbClr val="FF0000"/>
                </a:solidFill>
                <a:latin typeface="Times New Roman" panose="02020603050405020304" pitchFamily="18" charset="0"/>
                <a:cs typeface="Times New Roman" panose="02020603050405020304" pitchFamily="18" charset="0"/>
              </a:rPr>
              <a:t>nucleus</a:t>
            </a:r>
            <a:r>
              <a:rPr lang="en-US" sz="3200" dirty="0">
                <a:solidFill>
                  <a:srgbClr val="000000"/>
                </a:solidFill>
                <a:latin typeface="Times New Roman" panose="02020603050405020304" pitchFamily="18" charset="0"/>
                <a:cs typeface="Times New Roman" panose="02020603050405020304" pitchFamily="18" charset="0"/>
              </a:rPr>
              <a:t>) </a:t>
            </a:r>
            <a:r>
              <a:rPr lang="en-US" sz="3200" b="1" i="1" dirty="0">
                <a:solidFill>
                  <a:srgbClr val="D60093"/>
                </a:solidFill>
                <a:latin typeface="Times New Roman" panose="02020603050405020304" pitchFamily="18" charset="0"/>
                <a:cs typeface="Times New Roman" panose="02020603050405020304" pitchFamily="18" charset="0"/>
              </a:rPr>
              <a:t>interacts</a:t>
            </a:r>
            <a:r>
              <a:rPr lang="en-US" sz="3200" dirty="0">
                <a:solidFill>
                  <a:srgbClr val="000000"/>
                </a:solidFill>
                <a:latin typeface="Times New Roman" panose="02020603050405020304" pitchFamily="18" charset="0"/>
                <a:cs typeface="Times New Roman" panose="02020603050405020304" pitchFamily="18" charset="0"/>
              </a:rPr>
              <a:t> with </a:t>
            </a:r>
            <a:r>
              <a:rPr lang="en-US" sz="3200" b="1" i="1" dirty="0">
                <a:solidFill>
                  <a:srgbClr val="000000"/>
                </a:solidFill>
                <a:latin typeface="Times New Roman" panose="02020603050405020304" pitchFamily="18" charset="0"/>
                <a:cs typeface="Times New Roman" panose="02020603050405020304" pitchFamily="18" charset="0"/>
              </a:rPr>
              <a:t>hardware</a:t>
            </a:r>
            <a:r>
              <a:rPr lang="en-US" sz="3200" dirty="0">
                <a:solidFill>
                  <a:srgbClr val="000000"/>
                </a:solidFill>
                <a:latin typeface="Times New Roman" panose="02020603050405020304" pitchFamily="18" charset="0"/>
                <a:cs typeface="Times New Roman" panose="02020603050405020304" pitchFamily="18" charset="0"/>
              </a:rPr>
              <a:t> </a:t>
            </a:r>
            <a:r>
              <a:rPr lang="en-US" sz="3200" b="1" i="1" dirty="0">
                <a:solidFill>
                  <a:srgbClr val="000000"/>
                </a:solidFill>
                <a:latin typeface="Times New Roman" panose="02020603050405020304" pitchFamily="18" charset="0"/>
                <a:cs typeface="Times New Roman" panose="02020603050405020304" pitchFamily="18" charset="0"/>
              </a:rPr>
              <a:t>devices</a:t>
            </a:r>
          </a:p>
          <a:p>
            <a:pPr marL="457200" lvl="2" indent="-457200" algn="just">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Allocates </a:t>
            </a:r>
            <a:r>
              <a:rPr lang="en-US" sz="3200" b="1" i="1" dirty="0">
                <a:solidFill>
                  <a:srgbClr val="162BF6"/>
                </a:solidFill>
                <a:latin typeface="Times New Roman" panose="02020603050405020304" pitchFamily="18" charset="0"/>
                <a:cs typeface="Times New Roman" panose="02020603050405020304" pitchFamily="18" charset="0"/>
              </a:rPr>
              <a:t>time</a:t>
            </a:r>
            <a:r>
              <a:rPr lang="en-US" sz="3200" b="1"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a:t>
            </a:r>
            <a:r>
              <a:rPr lang="en-US" sz="3200" b="1" i="1" dirty="0">
                <a:solidFill>
                  <a:srgbClr val="162BF6"/>
                </a:solidFill>
                <a:latin typeface="Times New Roman" panose="02020603050405020304" pitchFamily="18" charset="0"/>
                <a:cs typeface="Times New Roman" panose="02020603050405020304" pitchFamily="18" charset="0"/>
              </a:rPr>
              <a:t>memory</a:t>
            </a:r>
            <a:r>
              <a:rPr lang="en-US" sz="3200" dirty="0">
                <a:latin typeface="Times New Roman" panose="02020603050405020304" pitchFamily="18" charset="0"/>
                <a:cs typeface="Times New Roman" panose="02020603050405020304" pitchFamily="18" charset="0"/>
              </a:rPr>
              <a:t> to </a:t>
            </a:r>
            <a:r>
              <a:rPr lang="en-US" sz="3200" b="1" i="1" dirty="0">
                <a:latin typeface="Times New Roman" panose="02020603050405020304" pitchFamily="18" charset="0"/>
                <a:cs typeface="Times New Roman" panose="02020603050405020304" pitchFamily="18" charset="0"/>
              </a:rPr>
              <a:t>programs</a:t>
            </a:r>
            <a:r>
              <a:rPr lang="en-US" sz="3200" dirty="0">
                <a:latin typeface="Times New Roman" panose="02020603050405020304" pitchFamily="18" charset="0"/>
                <a:cs typeface="Times New Roman" panose="02020603050405020304" pitchFamily="18" charset="0"/>
              </a:rPr>
              <a:t> and</a:t>
            </a:r>
          </a:p>
          <a:p>
            <a:pPr marL="457200" lvl="2" indent="-457200" algn="just">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Handles</a:t>
            </a:r>
            <a:r>
              <a:rPr lang="en-US" sz="3200" dirty="0">
                <a:latin typeface="Times New Roman" panose="02020603050405020304" pitchFamily="18" charset="0"/>
                <a:cs typeface="Times New Roman" panose="02020603050405020304" pitchFamily="18" charset="0"/>
              </a:rPr>
              <a:t> the </a:t>
            </a:r>
            <a:r>
              <a:rPr lang="en-US" sz="3200" b="1" i="1" dirty="0">
                <a:solidFill>
                  <a:srgbClr val="FF0000"/>
                </a:solidFill>
                <a:latin typeface="Times New Roman" panose="02020603050405020304" pitchFamily="18" charset="0"/>
                <a:cs typeface="Times New Roman" panose="02020603050405020304" pitchFamily="18" charset="0"/>
              </a:rPr>
              <a:t>file store </a:t>
            </a:r>
            <a:r>
              <a:rPr lang="en-US" sz="3200" dirty="0">
                <a:latin typeface="Times New Roman" panose="02020603050405020304" pitchFamily="18" charset="0"/>
                <a:cs typeface="Times New Roman" panose="02020603050405020304" pitchFamily="18" charset="0"/>
              </a:rPr>
              <a:t>and </a:t>
            </a:r>
            <a:r>
              <a:rPr lang="en-US" sz="3200" b="1" i="1" dirty="0">
                <a:solidFill>
                  <a:srgbClr val="D60093"/>
                </a:solidFill>
                <a:latin typeface="Times New Roman" panose="02020603050405020304" pitchFamily="18" charset="0"/>
                <a:cs typeface="Times New Roman" panose="02020603050405020304" pitchFamily="18" charset="0"/>
              </a:rPr>
              <a:t>communication</a:t>
            </a:r>
            <a:r>
              <a:rPr lang="en-US" sz="3200" dirty="0">
                <a:latin typeface="Times New Roman" panose="02020603050405020304" pitchFamily="18" charset="0"/>
                <a:cs typeface="Times New Roman" panose="02020603050405020304" pitchFamily="18" charset="0"/>
              </a:rPr>
              <a:t> in response to </a:t>
            </a:r>
            <a:r>
              <a:rPr lang="en-US" sz="3200" b="1" i="1" dirty="0">
                <a:solidFill>
                  <a:srgbClr val="162BF6"/>
                </a:solidFill>
                <a:latin typeface="Times New Roman" panose="02020603050405020304" pitchFamily="18" charset="0"/>
                <a:cs typeface="Times New Roman" panose="02020603050405020304" pitchFamily="18" charset="0"/>
              </a:rPr>
              <a:t>system calls</a:t>
            </a:r>
          </a:p>
          <a:p>
            <a:pPr marL="457200" lvl="2" indent="-457200" algn="just">
              <a:spcBef>
                <a:spcPts val="0"/>
              </a:spcBef>
              <a:buFont typeface="Wingdings" panose="05000000000000000000" pitchFamily="2" charset="2"/>
              <a:buChar char="Ø"/>
              <a:defRPr/>
            </a:pPr>
            <a:r>
              <a:rPr lang="en-US" sz="3200" dirty="0">
                <a:latin typeface="Times New Roman" panose="02020603050405020304" pitchFamily="18" charset="0"/>
                <a:cs typeface="Times New Roman" panose="02020603050405020304" pitchFamily="18" charset="0"/>
              </a:rPr>
              <a:t>It resides in </a:t>
            </a:r>
            <a:r>
              <a:rPr lang="en-US" sz="3200" b="1" i="1" dirty="0">
                <a:solidFill>
                  <a:srgbClr val="FF0000"/>
                </a:solidFill>
                <a:latin typeface="Times New Roman" panose="02020603050405020304" pitchFamily="18" charset="0"/>
                <a:cs typeface="Times New Roman" panose="02020603050405020304" pitchFamily="18" charset="0"/>
              </a:rPr>
              <a:t>memory</a:t>
            </a:r>
            <a:r>
              <a:rPr lang="en-US" sz="3200" dirty="0">
                <a:latin typeface="Times New Roman" panose="02020603050405020304" pitchFamily="18" charset="0"/>
                <a:cs typeface="Times New Roman" panose="02020603050405020304" pitchFamily="18" charset="0"/>
              </a:rPr>
              <a:t> all the </a:t>
            </a:r>
            <a:r>
              <a:rPr lang="en-US" sz="3200" b="1" i="1" dirty="0">
                <a:latin typeface="Times New Roman" panose="02020603050405020304" pitchFamily="18" charset="0"/>
                <a:cs typeface="Times New Roman" panose="02020603050405020304" pitchFamily="18" charset="0"/>
              </a:rPr>
              <a:t>time</a:t>
            </a:r>
            <a:r>
              <a:rPr lang="en-US" sz="3200" dirty="0">
                <a:latin typeface="Times New Roman" panose="02020603050405020304" pitchFamily="18" charset="0"/>
                <a:cs typeface="Times New Roman" panose="02020603050405020304" pitchFamily="18" charset="0"/>
              </a:rPr>
              <a:t> and is the </a:t>
            </a:r>
            <a:r>
              <a:rPr lang="en-US" sz="3200" b="1" i="1" dirty="0">
                <a:solidFill>
                  <a:srgbClr val="FF0000"/>
                </a:solidFill>
                <a:latin typeface="Times New Roman" panose="02020603050405020304" pitchFamily="18" charset="0"/>
                <a:cs typeface="Times New Roman" panose="02020603050405020304" pitchFamily="18" charset="0"/>
              </a:rPr>
              <a:t>hub(</a:t>
            </a:r>
            <a:r>
              <a:rPr lang="en-US" sz="3200" b="1" i="1" dirty="0" err="1">
                <a:solidFill>
                  <a:srgbClr val="FF0000"/>
                </a:solidFill>
                <a:latin typeface="Times New Roman" panose="02020603050405020304" pitchFamily="18" charset="0"/>
                <a:cs typeface="Times New Roman" panose="02020603050405020304" pitchFamily="18" charset="0"/>
              </a:rPr>
              <a:t>centeral</a:t>
            </a:r>
            <a:r>
              <a:rPr lang="en-US" sz="3200" b="1" i="1" dirty="0">
                <a:solidFill>
                  <a:srgbClr val="FF0000"/>
                </a:solidFill>
                <a:latin typeface="Times New Roman" panose="02020603050405020304" pitchFamily="18" charset="0"/>
                <a:cs typeface="Times New Roman" panose="02020603050405020304" pitchFamily="18" charset="0"/>
              </a:rPr>
              <a:t> part)</a:t>
            </a:r>
            <a:r>
              <a:rPr lang="en-US" sz="3200" dirty="0">
                <a:latin typeface="Times New Roman" panose="02020603050405020304" pitchFamily="18" charset="0"/>
                <a:cs typeface="Times New Roman" panose="02020603050405020304" pitchFamily="18" charset="0"/>
              </a:rPr>
              <a:t> of the </a:t>
            </a:r>
            <a:r>
              <a:rPr lang="en-US" sz="3200" b="1" i="1" dirty="0">
                <a:latin typeface="Times New Roman" panose="02020603050405020304" pitchFamily="18" charset="0"/>
                <a:cs typeface="Times New Roman" panose="02020603050405020304" pitchFamily="18" charset="0"/>
              </a:rPr>
              <a:t>OS.</a:t>
            </a:r>
          </a:p>
        </p:txBody>
      </p:sp>
      <p:sp>
        <p:nvSpPr>
          <p:cNvPr id="23556"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A7FD86AE-FE93-44D5-95E8-2602A3022D9B}" type="slidenum">
              <a:rPr lang="en-US" altLang="en-US" smtClean="0">
                <a:solidFill>
                  <a:srgbClr val="FFFFFF"/>
                </a:solidFill>
                <a:latin typeface="Franklin Gothic Book" panose="020B0503020102020204" pitchFamily="34" charset="0"/>
              </a:rPr>
              <a:pPr/>
              <a:t>87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2529581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C02F01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1898651" y="279401"/>
            <a:ext cx="867727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6"/>
          <p:cNvSpPr>
            <a:spLocks noChangeArrowheads="1"/>
          </p:cNvSpPr>
          <p:nvPr/>
        </p:nvSpPr>
        <p:spPr bwMode="auto">
          <a:xfrm>
            <a:off x="1898651" y="5713414"/>
            <a:ext cx="85836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spAutoFit/>
          </a:bodyPr>
          <a:lstStyle>
            <a:lvl1pPr marL="1597025" indent="-1597025">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just"/>
            <a:r>
              <a:rPr lang="en-US" altLang="en-US" sz="2800" b="1">
                <a:solidFill>
                  <a:srgbClr val="222222"/>
                </a:solidFill>
                <a:latin typeface="Times New Roman" panose="02020603050405020304" pitchFamily="18" charset="0"/>
                <a:cs typeface="Times New Roman" panose="02020603050405020304" pitchFamily="18" charset="0"/>
              </a:rPr>
              <a:t>Figure 1-2 </a:t>
            </a:r>
            <a:r>
              <a:rPr lang="en-US" altLang="en-US" sz="2800">
                <a:solidFill>
                  <a:srgbClr val="222222"/>
                </a:solidFill>
                <a:latin typeface="Times New Roman" panose="02020603050405020304" pitchFamily="18" charset="0"/>
                <a:cs typeface="Times New Roman" panose="02020603050405020304" pitchFamily="18" charset="0"/>
              </a:rPr>
              <a:t>Inside an </a:t>
            </a:r>
            <a:r>
              <a:rPr lang="en-US" altLang="en-US" sz="2800" b="1" i="1">
                <a:solidFill>
                  <a:srgbClr val="FF0000"/>
                </a:solidFill>
                <a:latin typeface="Times New Roman" panose="02020603050405020304" pitchFamily="18" charset="0"/>
                <a:cs typeface="Times New Roman" panose="02020603050405020304" pitchFamily="18" charset="0"/>
              </a:rPr>
              <a:t>operating system</a:t>
            </a:r>
            <a:r>
              <a:rPr lang="en-US" altLang="en-US" sz="2800">
                <a:solidFill>
                  <a:srgbClr val="222222"/>
                </a:solidFill>
                <a:latin typeface="Times New Roman" panose="02020603050405020304" pitchFamily="18" charset="0"/>
                <a:cs typeface="Times New Roman" panose="02020603050405020304" pitchFamily="18" charset="0"/>
              </a:rPr>
              <a:t>, different </a:t>
            </a:r>
            <a:r>
              <a:rPr lang="en-US" altLang="en-US" sz="2800" b="1" i="1">
                <a:solidFill>
                  <a:srgbClr val="222222"/>
                </a:solidFill>
                <a:latin typeface="Times New Roman" panose="02020603050405020304" pitchFamily="18" charset="0"/>
                <a:cs typeface="Times New Roman" panose="02020603050405020304" pitchFamily="18" charset="0"/>
              </a:rPr>
              <a:t>components</a:t>
            </a:r>
            <a:r>
              <a:rPr lang="en-US" altLang="en-US" sz="2800">
                <a:solidFill>
                  <a:srgbClr val="222222"/>
                </a:solidFill>
                <a:latin typeface="Times New Roman" panose="02020603050405020304" pitchFamily="18" charset="0"/>
                <a:cs typeface="Times New Roman" panose="02020603050405020304" pitchFamily="18" charset="0"/>
              </a:rPr>
              <a:t> perform various </a:t>
            </a:r>
            <a:r>
              <a:rPr lang="en-US" altLang="en-US" sz="2800" b="1" i="1">
                <a:solidFill>
                  <a:srgbClr val="222222"/>
                </a:solidFill>
                <a:latin typeface="Times New Roman" panose="02020603050405020304" pitchFamily="18" charset="0"/>
                <a:cs typeface="Times New Roman" panose="02020603050405020304" pitchFamily="18" charset="0"/>
              </a:rPr>
              <a:t>functions</a:t>
            </a:r>
          </a:p>
        </p:txBody>
      </p:sp>
      <p:sp>
        <p:nvSpPr>
          <p:cNvPr id="24580"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BE373C9-AB92-4AC9-AB4A-DBDB0E5BA864}" type="slidenum">
              <a:rPr lang="en-US" altLang="en-US" smtClean="0">
                <a:solidFill>
                  <a:srgbClr val="FFFFFF"/>
                </a:solidFill>
                <a:latin typeface="Franklin Gothic Book" panose="020B0503020102020204" pitchFamily="34" charset="0"/>
              </a:rPr>
              <a:pPr/>
              <a:t>88</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5241191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51025" y="114300"/>
            <a:ext cx="8312150" cy="427038"/>
          </a:xfrm>
        </p:spPr>
        <p:txBody>
          <a:bodyPr>
            <a:normAutofit fontScale="90000"/>
          </a:bodyPr>
          <a:lstStyle/>
          <a:p>
            <a:pPr algn="ctr" eaLnBrk="1" hangingPunct="1"/>
            <a:r>
              <a:rPr lang="en-US" altLang="en-US" sz="3200" b="1">
                <a:solidFill>
                  <a:srgbClr val="FF0000"/>
                </a:solidFill>
                <a:latin typeface="Times New Roman" panose="02020603050405020304" pitchFamily="18" charset="0"/>
                <a:cs typeface="Times New Roman" panose="02020603050405020304" pitchFamily="18" charset="0"/>
              </a:rPr>
              <a:t>Common tasks performed by OS</a:t>
            </a:r>
          </a:p>
        </p:txBody>
      </p:sp>
      <p:sp>
        <p:nvSpPr>
          <p:cNvPr id="26627" name="Rectangle 3"/>
          <p:cNvSpPr>
            <a:spLocks noGrp="1" noChangeArrowheads="1"/>
          </p:cNvSpPr>
          <p:nvPr>
            <p:ph sz="quarter" idx="1"/>
          </p:nvPr>
        </p:nvSpPr>
        <p:spPr>
          <a:xfrm>
            <a:off x="120770" y="541338"/>
            <a:ext cx="12071229" cy="6316662"/>
          </a:xfrm>
        </p:spPr>
        <p:txBody>
          <a:bodyPr>
            <a:noAutofit/>
          </a:bodyPr>
          <a:lstStyle/>
          <a:p>
            <a:pPr marL="342900" lvl="2" indent="-342900" algn="just">
              <a:lnSpc>
                <a:spcPct val="100000"/>
              </a:lnSpc>
              <a:spcBef>
                <a:spcPct val="0"/>
              </a:spcBef>
              <a:buFont typeface="Franklin Gothic Book" panose="020B0503020102020204" pitchFamily="34" charset="0"/>
              <a:buAutoNum type="arabicPeriod"/>
            </a:pPr>
            <a:r>
              <a:rPr lang="en-US" altLang="en-US" sz="3600" b="1" i="1" dirty="0">
                <a:solidFill>
                  <a:srgbClr val="000000"/>
                </a:solidFill>
                <a:latin typeface="Times New Roman" panose="02020603050405020304" pitchFamily="18" charset="0"/>
                <a:cs typeface="Times New Roman" panose="02020603050405020304" pitchFamily="18" charset="0"/>
              </a:rPr>
              <a:t>Maintain a list of authorized users</a:t>
            </a:r>
            <a:r>
              <a:rPr lang="en-US" altLang="en-US" sz="3600" dirty="0">
                <a:solidFill>
                  <a:srgbClr val="000000"/>
                </a:solidFill>
                <a:latin typeface="Times New Roman" panose="02020603050405020304" pitchFamily="18" charset="0"/>
                <a:cs typeface="Times New Roman" panose="02020603050405020304" pitchFamily="18" charset="0"/>
              </a:rPr>
              <a:t>.</a:t>
            </a:r>
          </a:p>
          <a:p>
            <a:pPr marL="342900" lvl="2" indent="-342900" algn="just">
              <a:lnSpc>
                <a:spcPct val="100000"/>
              </a:lnSpc>
              <a:spcBef>
                <a:spcPct val="0"/>
              </a:spcBef>
              <a:buFont typeface="Franklin Gothic Book" panose="020B0503020102020204" pitchFamily="34" charset="0"/>
              <a:buAutoNum type="arabicPeriod"/>
            </a:pPr>
            <a:r>
              <a:rPr lang="en-US" altLang="en-US" sz="3600" b="1" i="1" dirty="0">
                <a:solidFill>
                  <a:srgbClr val="162BF6"/>
                </a:solidFill>
                <a:latin typeface="Times New Roman" panose="02020603050405020304" pitchFamily="18" charset="0"/>
                <a:cs typeface="Times New Roman" panose="02020603050405020304" pitchFamily="18" charset="0"/>
              </a:rPr>
              <a:t>Maintain a list of all resources in the system.</a:t>
            </a:r>
          </a:p>
          <a:p>
            <a:pPr marL="342900" lvl="2" indent="-342900" algn="just">
              <a:lnSpc>
                <a:spcPct val="100000"/>
              </a:lnSpc>
              <a:spcBef>
                <a:spcPct val="0"/>
              </a:spcBef>
              <a:buFont typeface="Franklin Gothic Book" panose="020B0503020102020204" pitchFamily="34" charset="0"/>
              <a:buAutoNum type="arabicPeriod"/>
            </a:pPr>
            <a:r>
              <a:rPr lang="en-US" altLang="en-US" sz="3600" b="1" i="1" dirty="0">
                <a:solidFill>
                  <a:srgbClr val="000000"/>
                </a:solidFill>
                <a:latin typeface="Times New Roman" panose="02020603050405020304" pitchFamily="18" charset="0"/>
                <a:cs typeface="Times New Roman" panose="02020603050405020304" pitchFamily="18" charset="0"/>
              </a:rPr>
              <a:t>Maintain</a:t>
            </a:r>
            <a:r>
              <a:rPr lang="en-US" altLang="en-US" sz="3600" dirty="0">
                <a:solidFill>
                  <a:srgbClr val="000000"/>
                </a:solidFill>
                <a:latin typeface="Times New Roman" panose="02020603050405020304" pitchFamily="18" charset="0"/>
                <a:cs typeface="Times New Roman" panose="02020603050405020304" pitchFamily="18" charset="0"/>
              </a:rPr>
              <a:t>  </a:t>
            </a:r>
            <a:r>
              <a:rPr lang="en-US" altLang="en-US" sz="3600" b="1" i="1" dirty="0">
                <a:solidFill>
                  <a:srgbClr val="FF0000"/>
                </a:solidFill>
                <a:latin typeface="Times New Roman" panose="02020603050405020304" pitchFamily="18" charset="0"/>
                <a:cs typeface="Times New Roman" panose="02020603050405020304" pitchFamily="18" charset="0"/>
              </a:rPr>
              <a:t>current status of all users currently using the system</a:t>
            </a:r>
            <a:r>
              <a:rPr lang="en-US" altLang="en-US" sz="3600" dirty="0">
                <a:solidFill>
                  <a:srgbClr val="000000"/>
                </a:solidFill>
                <a:latin typeface="Times New Roman" panose="02020603050405020304" pitchFamily="18" charset="0"/>
                <a:cs typeface="Times New Roman" panose="02020603050405020304" pitchFamily="18" charset="0"/>
              </a:rPr>
              <a:t>  (They are called </a:t>
            </a:r>
            <a:r>
              <a:rPr lang="en-US" altLang="en-US" sz="3600" b="1" i="1" dirty="0">
                <a:solidFill>
                  <a:srgbClr val="162BF6"/>
                </a:solidFill>
                <a:latin typeface="Times New Roman" panose="02020603050405020304" pitchFamily="18" charset="0"/>
                <a:cs typeface="Times New Roman" panose="02020603050405020304" pitchFamily="18" charset="0"/>
              </a:rPr>
              <a:t>active users of the system</a:t>
            </a:r>
            <a:r>
              <a:rPr lang="en-US" altLang="en-US" sz="3600" dirty="0">
                <a:solidFill>
                  <a:srgbClr val="000000"/>
                </a:solidFill>
                <a:latin typeface="Times New Roman" panose="02020603050405020304" pitchFamily="18" charset="0"/>
                <a:cs typeface="Times New Roman" panose="02020603050405020304" pitchFamily="18" charset="0"/>
              </a:rPr>
              <a:t>).</a:t>
            </a:r>
          </a:p>
          <a:p>
            <a:pPr marL="342900" lvl="2" indent="-342900" algn="just">
              <a:lnSpc>
                <a:spcPct val="100000"/>
              </a:lnSpc>
              <a:spcBef>
                <a:spcPct val="0"/>
              </a:spcBef>
              <a:buFont typeface="Franklin Gothic Book" panose="020B0503020102020204" pitchFamily="34" charset="0"/>
              <a:buAutoNum type="arabicPeriod"/>
            </a:pPr>
            <a:r>
              <a:rPr lang="en-US" altLang="en-US" sz="3600" dirty="0">
                <a:solidFill>
                  <a:srgbClr val="000000"/>
                </a:solidFill>
                <a:latin typeface="Times New Roman" panose="02020603050405020304" pitchFamily="18" charset="0"/>
                <a:cs typeface="Times New Roman" panose="02020603050405020304" pitchFamily="18" charset="0"/>
              </a:rPr>
              <a:t>Maintain  </a:t>
            </a:r>
            <a:r>
              <a:rPr lang="en-US" altLang="en-US" sz="3600" b="1" i="1" dirty="0">
                <a:solidFill>
                  <a:srgbClr val="D60093"/>
                </a:solidFill>
                <a:latin typeface="Times New Roman" panose="02020603050405020304" pitchFamily="18" charset="0"/>
                <a:cs typeface="Times New Roman" panose="02020603050405020304" pitchFamily="18" charset="0"/>
              </a:rPr>
              <a:t>current status of all programs </a:t>
            </a:r>
            <a:r>
              <a:rPr lang="en-US" altLang="en-US" sz="3600" dirty="0">
                <a:solidFill>
                  <a:srgbClr val="000000"/>
                </a:solidFill>
                <a:latin typeface="Times New Roman" panose="02020603050405020304" pitchFamily="18" charset="0"/>
                <a:cs typeface="Times New Roman" panose="02020603050405020304" pitchFamily="18" charset="0"/>
              </a:rPr>
              <a:t>being </a:t>
            </a:r>
            <a:r>
              <a:rPr lang="en-US" altLang="en-US" sz="3600" b="1" i="1" dirty="0">
                <a:solidFill>
                  <a:srgbClr val="000000"/>
                </a:solidFill>
                <a:latin typeface="Times New Roman" panose="02020603050405020304" pitchFamily="18" charset="0"/>
                <a:cs typeface="Times New Roman" panose="02020603050405020304" pitchFamily="18" charset="0"/>
              </a:rPr>
              <a:t>executed</a:t>
            </a:r>
            <a:r>
              <a:rPr lang="en-US" altLang="en-US" sz="3600" dirty="0">
                <a:solidFill>
                  <a:srgbClr val="000000"/>
                </a:solidFill>
                <a:latin typeface="Times New Roman" panose="02020603050405020304" pitchFamily="18" charset="0"/>
                <a:cs typeface="Times New Roman" panose="02020603050405020304" pitchFamily="18" charset="0"/>
              </a:rPr>
              <a:t> by </a:t>
            </a:r>
            <a:r>
              <a:rPr lang="en-US" altLang="en-US" sz="3600" b="1" i="1" dirty="0">
                <a:solidFill>
                  <a:srgbClr val="FF0000"/>
                </a:solidFill>
                <a:latin typeface="Times New Roman" panose="02020603050405020304" pitchFamily="18" charset="0"/>
                <a:cs typeface="Times New Roman" panose="02020603050405020304" pitchFamily="18" charset="0"/>
              </a:rPr>
              <a:t>active users </a:t>
            </a:r>
            <a:r>
              <a:rPr lang="en-US" altLang="en-US" sz="3600" dirty="0">
                <a:solidFill>
                  <a:srgbClr val="000000"/>
                </a:solidFill>
                <a:latin typeface="Times New Roman" panose="02020603050405020304" pitchFamily="18" charset="0"/>
                <a:cs typeface="Times New Roman" panose="02020603050405020304" pitchFamily="18" charset="0"/>
              </a:rPr>
              <a:t>and ensure that they </a:t>
            </a:r>
            <a:r>
              <a:rPr lang="en-US" altLang="en-US" sz="3600" b="1" i="1" dirty="0">
                <a:solidFill>
                  <a:srgbClr val="000000"/>
                </a:solidFill>
                <a:latin typeface="Times New Roman" panose="02020603050405020304" pitchFamily="18" charset="0"/>
                <a:cs typeface="Times New Roman" panose="02020603050405020304" pitchFamily="18" charset="0"/>
              </a:rPr>
              <a:t>receive adequate attention</a:t>
            </a:r>
            <a:r>
              <a:rPr lang="en-US" altLang="en-US" sz="3600" dirty="0">
                <a:solidFill>
                  <a:srgbClr val="000000"/>
                </a:solidFill>
                <a:latin typeface="Times New Roman" panose="02020603050405020304" pitchFamily="18" charset="0"/>
                <a:cs typeface="Times New Roman" panose="02020603050405020304" pitchFamily="18" charset="0"/>
              </a:rPr>
              <a:t> of the </a:t>
            </a:r>
            <a:r>
              <a:rPr lang="en-US" altLang="en-US" sz="3600" b="1" i="1" dirty="0">
                <a:solidFill>
                  <a:srgbClr val="000000"/>
                </a:solidFill>
                <a:latin typeface="Times New Roman" panose="02020603050405020304" pitchFamily="18" charset="0"/>
                <a:cs typeface="Times New Roman" panose="02020603050405020304" pitchFamily="18" charset="0"/>
              </a:rPr>
              <a:t>CPU</a:t>
            </a:r>
            <a:r>
              <a:rPr lang="en-US" altLang="en-US" sz="3600" dirty="0">
                <a:solidFill>
                  <a:srgbClr val="000000"/>
                </a:solidFill>
                <a:latin typeface="Times New Roman" panose="02020603050405020304" pitchFamily="18" charset="0"/>
                <a:cs typeface="Times New Roman" panose="02020603050405020304" pitchFamily="18" charset="0"/>
              </a:rPr>
              <a:t>.</a:t>
            </a:r>
          </a:p>
          <a:p>
            <a:pPr marL="342900" lvl="2" indent="-342900" algn="just">
              <a:lnSpc>
                <a:spcPct val="100000"/>
              </a:lnSpc>
              <a:spcBef>
                <a:spcPct val="0"/>
              </a:spcBef>
              <a:buFont typeface="Franklin Gothic Book" panose="020B0503020102020204" pitchFamily="34" charset="0"/>
              <a:buAutoNum type="arabicPeriod"/>
            </a:pPr>
            <a:r>
              <a:rPr lang="en-US" altLang="en-US" sz="3600" dirty="0">
                <a:solidFill>
                  <a:srgbClr val="000000"/>
                </a:solidFill>
                <a:latin typeface="Times New Roman" panose="02020603050405020304" pitchFamily="18" charset="0"/>
                <a:cs typeface="Times New Roman" panose="02020603050405020304" pitchFamily="18" charset="0"/>
              </a:rPr>
              <a:t>Maintain  </a:t>
            </a:r>
            <a:r>
              <a:rPr lang="en-US" altLang="en-US" sz="3600" b="1" i="1" dirty="0">
                <a:solidFill>
                  <a:srgbClr val="FF0000"/>
                </a:solidFill>
                <a:latin typeface="Times New Roman" panose="02020603050405020304" pitchFamily="18" charset="0"/>
                <a:cs typeface="Times New Roman" panose="02020603050405020304" pitchFamily="18" charset="0"/>
              </a:rPr>
              <a:t>current status of all resources </a:t>
            </a:r>
            <a:r>
              <a:rPr lang="en-US" altLang="en-US" sz="3600" dirty="0">
                <a:solidFill>
                  <a:srgbClr val="000000"/>
                </a:solidFill>
                <a:latin typeface="Times New Roman" panose="02020603050405020304" pitchFamily="18" charset="0"/>
                <a:cs typeface="Times New Roman" panose="02020603050405020304" pitchFamily="18" charset="0"/>
              </a:rPr>
              <a:t>in the </a:t>
            </a:r>
            <a:r>
              <a:rPr lang="en-US" altLang="en-US" sz="3600" b="1" i="1" dirty="0">
                <a:solidFill>
                  <a:srgbClr val="000000"/>
                </a:solidFill>
                <a:latin typeface="Times New Roman" panose="02020603050405020304" pitchFamily="18" charset="0"/>
                <a:cs typeface="Times New Roman" panose="02020603050405020304" pitchFamily="18" charset="0"/>
              </a:rPr>
              <a:t>system</a:t>
            </a:r>
            <a:r>
              <a:rPr lang="en-US" altLang="en-US" sz="3600" dirty="0">
                <a:solidFill>
                  <a:srgbClr val="000000"/>
                </a:solidFill>
                <a:latin typeface="Times New Roman" panose="02020603050405020304" pitchFamily="18" charset="0"/>
                <a:cs typeface="Times New Roman" panose="02020603050405020304" pitchFamily="18" charset="0"/>
              </a:rPr>
              <a:t> and </a:t>
            </a:r>
            <a:r>
              <a:rPr lang="en-US" altLang="en-US" sz="3600" b="1" i="1" dirty="0">
                <a:solidFill>
                  <a:srgbClr val="162BF6"/>
                </a:solidFill>
                <a:latin typeface="Times New Roman" panose="02020603050405020304" pitchFamily="18" charset="0"/>
                <a:cs typeface="Times New Roman" panose="02020603050405020304" pitchFamily="18" charset="0"/>
              </a:rPr>
              <a:t>allocate resources </a:t>
            </a:r>
            <a:r>
              <a:rPr lang="en-US" altLang="en-US" sz="3600" dirty="0">
                <a:solidFill>
                  <a:srgbClr val="000000"/>
                </a:solidFill>
                <a:latin typeface="Times New Roman" panose="02020603050405020304" pitchFamily="18" charset="0"/>
                <a:cs typeface="Times New Roman" panose="02020603050405020304" pitchFamily="18" charset="0"/>
              </a:rPr>
              <a:t>to </a:t>
            </a:r>
            <a:r>
              <a:rPr lang="en-US" altLang="en-US" sz="3600" b="1" i="1" dirty="0">
                <a:solidFill>
                  <a:srgbClr val="000000"/>
                </a:solidFill>
                <a:latin typeface="Times New Roman" panose="02020603050405020304" pitchFamily="18" charset="0"/>
                <a:cs typeface="Times New Roman" panose="02020603050405020304" pitchFamily="18" charset="0"/>
              </a:rPr>
              <a:t>programs</a:t>
            </a:r>
            <a:r>
              <a:rPr lang="en-US" altLang="en-US" sz="3600" dirty="0">
                <a:solidFill>
                  <a:srgbClr val="000000"/>
                </a:solidFill>
                <a:latin typeface="Times New Roman" panose="02020603050405020304" pitchFamily="18" charset="0"/>
                <a:cs typeface="Times New Roman" panose="02020603050405020304" pitchFamily="18" charset="0"/>
              </a:rPr>
              <a:t> when requested.</a:t>
            </a:r>
          </a:p>
          <a:p>
            <a:pPr marL="342900" lvl="2" indent="-342900" algn="just">
              <a:lnSpc>
                <a:spcPct val="100000"/>
              </a:lnSpc>
              <a:spcBef>
                <a:spcPct val="0"/>
              </a:spcBef>
              <a:buFont typeface="Franklin Gothic Book" panose="020B0503020102020204" pitchFamily="34" charset="0"/>
              <a:buAutoNum type="arabicPeriod"/>
            </a:pPr>
            <a:r>
              <a:rPr lang="en-US" altLang="en-US" sz="3600" b="1" i="1" dirty="0">
                <a:solidFill>
                  <a:srgbClr val="000000"/>
                </a:solidFill>
                <a:latin typeface="Times New Roman" panose="02020603050405020304" pitchFamily="18" charset="0"/>
                <a:cs typeface="Times New Roman" panose="02020603050405020304" pitchFamily="18" charset="0"/>
              </a:rPr>
              <a:t>Handle</a:t>
            </a:r>
            <a:r>
              <a:rPr lang="en-US" altLang="en-US" sz="3600" dirty="0">
                <a:solidFill>
                  <a:srgbClr val="000000"/>
                </a:solidFill>
                <a:latin typeface="Times New Roman" panose="02020603050405020304" pitchFamily="18" charset="0"/>
                <a:cs typeface="Times New Roman" panose="02020603050405020304" pitchFamily="18" charset="0"/>
              </a:rPr>
              <a:t> the </a:t>
            </a:r>
            <a:r>
              <a:rPr lang="en-US" altLang="en-US" sz="3600" b="1" i="1" dirty="0">
                <a:solidFill>
                  <a:srgbClr val="000000"/>
                </a:solidFill>
                <a:latin typeface="Times New Roman" panose="02020603050405020304" pitchFamily="18" charset="0"/>
                <a:cs typeface="Times New Roman" panose="02020603050405020304" pitchFamily="18" charset="0"/>
              </a:rPr>
              <a:t>requests</a:t>
            </a:r>
            <a:r>
              <a:rPr lang="en-US" altLang="en-US" sz="3600" dirty="0">
                <a:solidFill>
                  <a:srgbClr val="000000"/>
                </a:solidFill>
                <a:latin typeface="Times New Roman" panose="02020603050405020304" pitchFamily="18" charset="0"/>
                <a:cs typeface="Times New Roman" panose="02020603050405020304" pitchFamily="18" charset="0"/>
              </a:rPr>
              <a:t> made by </a:t>
            </a:r>
            <a:r>
              <a:rPr lang="en-US" altLang="en-US" sz="3600" b="1" i="1" dirty="0">
                <a:solidFill>
                  <a:srgbClr val="162BF6"/>
                </a:solidFill>
                <a:latin typeface="Times New Roman" panose="02020603050405020304" pitchFamily="18" charset="0"/>
                <a:cs typeface="Times New Roman" panose="02020603050405020304" pitchFamily="18" charset="0"/>
              </a:rPr>
              <a:t>users</a:t>
            </a:r>
            <a:r>
              <a:rPr lang="en-US" altLang="en-US" sz="3600" dirty="0">
                <a:solidFill>
                  <a:srgbClr val="000000"/>
                </a:solidFill>
                <a:latin typeface="Times New Roman" panose="02020603050405020304" pitchFamily="18" charset="0"/>
                <a:cs typeface="Times New Roman" panose="02020603050405020304" pitchFamily="18" charset="0"/>
              </a:rPr>
              <a:t> and their </a:t>
            </a:r>
            <a:r>
              <a:rPr lang="en-US" altLang="en-US" sz="3600" b="1" i="1" dirty="0">
                <a:solidFill>
                  <a:srgbClr val="FF0000"/>
                </a:solidFill>
                <a:latin typeface="Times New Roman" panose="02020603050405020304" pitchFamily="18" charset="0"/>
                <a:cs typeface="Times New Roman" panose="02020603050405020304" pitchFamily="18" charset="0"/>
              </a:rPr>
              <a:t>programs</a:t>
            </a:r>
            <a:r>
              <a:rPr lang="en-US" altLang="en-US" sz="3600" dirty="0">
                <a:solidFill>
                  <a:srgbClr val="000000"/>
                </a:solidFill>
                <a:latin typeface="Times New Roman" panose="02020603050405020304" pitchFamily="18" charset="0"/>
                <a:cs typeface="Times New Roman" panose="02020603050405020304" pitchFamily="18" charset="0"/>
              </a:rPr>
              <a:t>.</a:t>
            </a:r>
          </a:p>
        </p:txBody>
      </p:sp>
      <p:sp>
        <p:nvSpPr>
          <p:cNvPr id="26628"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2EDF52C7-0676-4804-92F3-6A8C4F4549C9}" type="slidenum">
              <a:rPr lang="en-US" altLang="en-US" smtClean="0">
                <a:solidFill>
                  <a:srgbClr val="FFFFFF"/>
                </a:solidFill>
                <a:latin typeface="Franklin Gothic Book" panose="020B0503020102020204" pitchFamily="34" charset="0"/>
              </a:rPr>
              <a:pPr/>
              <a:t>89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97354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60358"/>
          </a:xfrm>
        </p:spPr>
        <p:txBody>
          <a:bodyPr>
            <a:normAutofit fontScale="85000" lnSpcReduction="10000"/>
          </a:bodyPr>
          <a:lstStyle/>
          <a:p>
            <a:pPr marL="0" indent="0" algn="just">
              <a:lnSpc>
                <a:spcPct val="120000"/>
              </a:lnSpc>
              <a:spcBef>
                <a:spcPts val="0"/>
              </a:spcBef>
              <a:buNone/>
            </a:pPr>
            <a:r>
              <a:rPr lang="en-US" sz="3200" b="1" i="1" dirty="0">
                <a:solidFill>
                  <a:srgbClr val="0000CC"/>
                </a:solidFill>
                <a:latin typeface="Times New Roman" panose="02020603050405020304" pitchFamily="18" charset="0"/>
                <a:cs typeface="Times New Roman" panose="02020603050405020304" pitchFamily="18" charset="0"/>
              </a:rPr>
              <a:t>2. Resistive Touch Screens</a:t>
            </a:r>
          </a:p>
          <a:p>
            <a:pPr algn="just">
              <a:lnSpc>
                <a:spcPct val="12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Resistive touch screens work exactly how their name implies - with </a:t>
            </a:r>
            <a:r>
              <a:rPr lang="en-US" sz="3200" b="1" i="1" dirty="0">
                <a:latin typeface="Times New Roman" panose="02020603050405020304" pitchFamily="18" charset="0"/>
                <a:cs typeface="Times New Roman" panose="02020603050405020304" pitchFamily="18" charset="0"/>
              </a:rPr>
              <a:t>resistance to touch. </a:t>
            </a:r>
          </a:p>
          <a:p>
            <a:pPr algn="just">
              <a:lnSpc>
                <a:spcPct val="12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a:t>
            </a:r>
            <a:r>
              <a:rPr lang="en-US" sz="3200" b="1" i="1" dirty="0">
                <a:solidFill>
                  <a:srgbClr val="FF0000"/>
                </a:solidFill>
                <a:latin typeface="Times New Roman" panose="02020603050405020304" pitchFamily="18" charset="0"/>
                <a:cs typeface="Times New Roman" panose="02020603050405020304" pitchFamily="18" charset="0"/>
              </a:rPr>
              <a:t>glass or hard plastic layer is blanketed </a:t>
            </a:r>
            <a:r>
              <a:rPr lang="en-US" sz="3200" dirty="0">
                <a:latin typeface="Times New Roman" panose="02020603050405020304" pitchFamily="18" charset="0"/>
                <a:cs typeface="Times New Roman" panose="02020603050405020304" pitchFamily="18" charset="0"/>
              </a:rPr>
              <a:t>by a </a:t>
            </a:r>
            <a:r>
              <a:rPr lang="en-US" sz="3200" b="1" i="1" dirty="0">
                <a:solidFill>
                  <a:srgbClr val="D60093"/>
                </a:solidFill>
                <a:latin typeface="Times New Roman" panose="02020603050405020304" pitchFamily="18" charset="0"/>
                <a:cs typeface="Times New Roman" panose="02020603050405020304" pitchFamily="18" charset="0"/>
              </a:rPr>
              <a:t>resistive metallic layer that conducts charge. </a:t>
            </a:r>
          </a:p>
          <a:p>
            <a:pPr algn="just">
              <a:lnSpc>
                <a:spcPct val="12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a:t>
            </a:r>
            <a:r>
              <a:rPr lang="en-US" sz="3200" b="1" i="1" dirty="0">
                <a:latin typeface="Times New Roman" panose="02020603050405020304" pitchFamily="18" charset="0"/>
                <a:cs typeface="Times New Roman" panose="02020603050405020304" pitchFamily="18" charset="0"/>
              </a:rPr>
              <a:t>two are separated by spacers in the screen </a:t>
            </a:r>
            <a:r>
              <a:rPr lang="en-US" sz="3200" dirty="0">
                <a:latin typeface="Times New Roman" panose="02020603050405020304" pitchFamily="18" charset="0"/>
                <a:cs typeface="Times New Roman" panose="02020603050405020304" pitchFamily="18" charset="0"/>
              </a:rPr>
              <a:t>so that when your </a:t>
            </a:r>
            <a:r>
              <a:rPr lang="en-US" sz="3200" b="1" i="1" dirty="0">
                <a:solidFill>
                  <a:srgbClr val="6600CC"/>
                </a:solidFill>
                <a:latin typeface="Times New Roman" panose="02020603050405020304" pitchFamily="18" charset="0"/>
                <a:cs typeface="Times New Roman" panose="02020603050405020304" pitchFamily="18" charset="0"/>
              </a:rPr>
              <a:t>finger presses firmly on the plastic protective layer</a:t>
            </a:r>
            <a:r>
              <a:rPr lang="en-US" sz="3200" dirty="0">
                <a:latin typeface="Times New Roman" panose="02020603050405020304" pitchFamily="18" charset="0"/>
                <a:cs typeface="Times New Roman" panose="02020603050405020304" pitchFamily="18" charset="0"/>
              </a:rPr>
              <a:t>, the </a:t>
            </a:r>
            <a:r>
              <a:rPr lang="en-US" sz="3200" b="1" i="1" dirty="0">
                <a:solidFill>
                  <a:srgbClr val="FF0000"/>
                </a:solidFill>
                <a:latin typeface="Times New Roman" panose="02020603050405020304" pitchFamily="18" charset="0"/>
                <a:cs typeface="Times New Roman" panose="02020603050405020304" pitchFamily="18" charset="0"/>
              </a:rPr>
              <a:t>two layers make contact changing the electric charge at that location</a:t>
            </a:r>
            <a:r>
              <a:rPr lang="en-US" sz="3200" dirty="0">
                <a:latin typeface="Times New Roman" panose="02020603050405020304" pitchFamily="18" charset="0"/>
                <a:cs typeface="Times New Roman" panose="02020603050405020304" pitchFamily="18" charset="0"/>
              </a:rPr>
              <a:t>, which </a:t>
            </a:r>
            <a:r>
              <a:rPr lang="en-US" sz="3200" b="1" i="1" dirty="0">
                <a:solidFill>
                  <a:srgbClr val="660033"/>
                </a:solidFill>
                <a:latin typeface="Times New Roman" panose="02020603050405020304" pitchFamily="18" charset="0"/>
                <a:cs typeface="Times New Roman" panose="02020603050405020304" pitchFamily="18" charset="0"/>
              </a:rPr>
              <a:t>cues the software to respond</a:t>
            </a:r>
            <a:r>
              <a:rPr lang="en-US" sz="3200" dirty="0">
                <a:latin typeface="Times New Roman" panose="02020603050405020304" pitchFamily="18" charset="0"/>
                <a:cs typeface="Times New Roman" panose="02020603050405020304" pitchFamily="18" charset="0"/>
              </a:rPr>
              <a:t>.</a:t>
            </a:r>
          </a:p>
          <a:p>
            <a:pPr algn="just">
              <a:lnSpc>
                <a:spcPct val="120000"/>
              </a:lnSpc>
              <a:spcBef>
                <a:spcPts val="0"/>
              </a:spcBef>
              <a:buFont typeface="Wingdings" panose="05000000000000000000" pitchFamily="2" charset="2"/>
              <a:buChar char="Ø"/>
            </a:pPr>
            <a:r>
              <a:rPr lang="en-US" sz="3200" b="1" i="1" dirty="0">
                <a:solidFill>
                  <a:srgbClr val="0000CC"/>
                </a:solidFill>
                <a:latin typeface="Times New Roman" panose="02020603050405020304" pitchFamily="18" charset="0"/>
                <a:cs typeface="Times New Roman" panose="02020603050405020304" pitchFamily="18" charset="0"/>
              </a:rPr>
              <a:t>Resistive screens are not as bright as capacitive </a:t>
            </a:r>
            <a:r>
              <a:rPr lang="en-US" sz="3200" dirty="0">
                <a:latin typeface="Times New Roman" panose="02020603050405020304" pitchFamily="18" charset="0"/>
                <a:cs typeface="Times New Roman" panose="02020603050405020304" pitchFamily="18" charset="0"/>
              </a:rPr>
              <a:t>because of their </a:t>
            </a:r>
            <a:r>
              <a:rPr lang="en-US" sz="3200" b="1" i="1" dirty="0">
                <a:solidFill>
                  <a:srgbClr val="D60093"/>
                </a:solidFill>
                <a:latin typeface="Times New Roman" panose="02020603050405020304" pitchFamily="18" charset="0"/>
                <a:cs typeface="Times New Roman" panose="02020603050405020304" pitchFamily="18" charset="0"/>
              </a:rPr>
              <a:t>thick blue and yellow colored layers </a:t>
            </a:r>
            <a:r>
              <a:rPr lang="en-US" sz="3200" dirty="0">
                <a:latin typeface="Times New Roman" panose="02020603050405020304" pitchFamily="18" charset="0"/>
                <a:cs typeface="Times New Roman" panose="02020603050405020304" pitchFamily="18" charset="0"/>
              </a:rPr>
              <a:t>that make their </a:t>
            </a:r>
            <a:r>
              <a:rPr lang="en-US" sz="3200" b="1" i="1" dirty="0">
                <a:latin typeface="Times New Roman" panose="02020603050405020304" pitchFamily="18" charset="0"/>
                <a:cs typeface="Times New Roman" panose="02020603050405020304" pitchFamily="18" charset="0"/>
              </a:rPr>
              <a:t>interface appear darker than capacitive screens</a:t>
            </a:r>
            <a:r>
              <a:rPr lang="en-US" sz="3200" dirty="0">
                <a:latin typeface="Times New Roman" panose="02020603050405020304" pitchFamily="18" charset="0"/>
                <a:cs typeface="Times New Roman" panose="02020603050405020304" pitchFamily="18" charset="0"/>
              </a:rPr>
              <a:t>. </a:t>
            </a:r>
          </a:p>
          <a:p>
            <a:pPr algn="just">
              <a:lnSpc>
                <a:spcPct val="12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You’ll often see </a:t>
            </a:r>
            <a:r>
              <a:rPr lang="en-US" sz="3200" b="1" i="1" dirty="0">
                <a:solidFill>
                  <a:srgbClr val="6600CC"/>
                </a:solidFill>
                <a:latin typeface="Times New Roman" panose="02020603050405020304" pitchFamily="18" charset="0"/>
                <a:cs typeface="Times New Roman" panose="02020603050405020304" pitchFamily="18" charset="0"/>
              </a:rPr>
              <a:t>resistive screens used on ATM machines, </a:t>
            </a:r>
            <a:r>
              <a:rPr lang="en-US" sz="3200" b="1" i="1" dirty="0">
                <a:solidFill>
                  <a:srgbClr val="660066"/>
                </a:solidFill>
                <a:latin typeface="Times New Roman" panose="02020603050405020304" pitchFamily="18" charset="0"/>
                <a:cs typeface="Times New Roman" panose="02020603050405020304" pitchFamily="18" charset="0"/>
              </a:rPr>
              <a:t>checkout stands,</a:t>
            </a:r>
            <a:r>
              <a:rPr lang="en-US" sz="3200" dirty="0">
                <a:latin typeface="Times New Roman" panose="02020603050405020304" pitchFamily="18" charset="0"/>
                <a:cs typeface="Times New Roman" panose="02020603050405020304" pitchFamily="18" charset="0"/>
              </a:rPr>
              <a:t> and </a:t>
            </a:r>
            <a:r>
              <a:rPr lang="en-US" sz="3200" b="1" i="1" dirty="0">
                <a:solidFill>
                  <a:srgbClr val="FF0000"/>
                </a:solidFill>
                <a:latin typeface="Times New Roman" panose="02020603050405020304" pitchFamily="18" charset="0"/>
                <a:cs typeface="Times New Roman" panose="02020603050405020304" pitchFamily="18" charset="0"/>
              </a:rPr>
              <a:t>POS (point of sale) terminals</a:t>
            </a:r>
            <a:r>
              <a:rPr lang="en-US" sz="3200" dirty="0">
                <a:latin typeface="Times New Roman" panose="02020603050405020304" pitchFamily="18" charset="0"/>
                <a:cs typeface="Times New Roman" panose="02020603050405020304" pitchFamily="18" charset="0"/>
              </a:rPr>
              <a:t>. </a:t>
            </a:r>
          </a:p>
          <a:p>
            <a:pPr algn="just">
              <a:lnSpc>
                <a:spcPct val="12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They tend to be much more </a:t>
            </a:r>
            <a:r>
              <a:rPr lang="en-US" sz="3200" b="1" i="1" dirty="0">
                <a:solidFill>
                  <a:srgbClr val="660033"/>
                </a:solidFill>
                <a:latin typeface="Times New Roman" panose="02020603050405020304" pitchFamily="18" charset="0"/>
                <a:cs typeface="Times New Roman" panose="02020603050405020304" pitchFamily="18" charset="0"/>
              </a:rPr>
              <a:t>durable and affordable than capacitive screens</a:t>
            </a:r>
            <a:r>
              <a:rPr lang="en-US" sz="3200" dirty="0">
                <a:latin typeface="Times New Roman" panose="02020603050405020304" pitchFamily="18" charset="0"/>
                <a:cs typeface="Times New Roman" panose="02020603050405020304" pitchFamily="18" charset="0"/>
              </a:rPr>
              <a:t>, thanks to that </a:t>
            </a:r>
            <a:r>
              <a:rPr lang="en-US" sz="3200" b="1" i="1" dirty="0">
                <a:latin typeface="Times New Roman" panose="02020603050405020304" pitchFamily="18" charset="0"/>
                <a:cs typeface="Times New Roman" panose="02020603050405020304" pitchFamily="18" charset="0"/>
              </a:rPr>
              <a:t>hard plastic outer layer</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697059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86929" y="0"/>
            <a:ext cx="4440748" cy="808039"/>
          </a:xfrm>
        </p:spPr>
        <p:txBody>
          <a:bodyPr>
            <a:noAutofit/>
          </a:bodyPr>
          <a:lstStyle/>
          <a:p>
            <a:pPr algn="ctr" eaLnBrk="1" hangingPunct="1"/>
            <a:r>
              <a:rPr lang="en-US" altLang="en-US" sz="2800" b="1" dirty="0">
                <a:solidFill>
                  <a:srgbClr val="162BF6"/>
                </a:solidFill>
                <a:latin typeface="Times New Roman" panose="02020603050405020304" pitchFamily="18" charset="0"/>
                <a:cs typeface="Times New Roman" panose="02020603050405020304" pitchFamily="18" charset="0"/>
              </a:rPr>
              <a:t>Computer System Components</a:t>
            </a:r>
          </a:p>
        </p:txBody>
      </p:sp>
      <p:sp>
        <p:nvSpPr>
          <p:cNvPr id="28675" name="Rectangle 3"/>
          <p:cNvSpPr>
            <a:spLocks noGrp="1" noChangeArrowheads="1"/>
          </p:cNvSpPr>
          <p:nvPr>
            <p:ph sz="quarter" idx="1"/>
          </p:nvPr>
        </p:nvSpPr>
        <p:spPr>
          <a:xfrm>
            <a:off x="171450" y="862013"/>
            <a:ext cx="5228686" cy="5859462"/>
          </a:xfrm>
          <a:gradFill rotWithShape="0">
            <a:gsLst>
              <a:gs pos="0">
                <a:srgbClr val="FBEAC7"/>
              </a:gs>
              <a:gs pos="17999">
                <a:srgbClr val="FEE7F2"/>
              </a:gs>
              <a:gs pos="36000">
                <a:srgbClr val="FAC77D"/>
              </a:gs>
              <a:gs pos="61000">
                <a:srgbClr val="FBA97D"/>
              </a:gs>
              <a:gs pos="82001">
                <a:srgbClr val="FBD49C"/>
              </a:gs>
              <a:gs pos="100000">
                <a:srgbClr val="FEE7F2"/>
              </a:gs>
            </a:gsLst>
            <a:lin ang="5400000"/>
          </a:gradFill>
        </p:spPr>
        <p:txBody>
          <a:bodyPr>
            <a:normAutofit/>
          </a:bodyPr>
          <a:lstStyle/>
          <a:p>
            <a:pPr marL="342900" lvl="2" indent="-342900" algn="just">
              <a:spcBef>
                <a:spcPct val="0"/>
              </a:spcBef>
              <a:buFont typeface="Wingdings" panose="05000000000000000000" pitchFamily="2" charset="2"/>
              <a:buChar char="Ø"/>
            </a:pPr>
            <a:r>
              <a:rPr lang="en-US" altLang="en-US" sz="2800" b="1" i="1" dirty="0">
                <a:solidFill>
                  <a:srgbClr val="FF0000"/>
                </a:solidFill>
                <a:latin typeface="Times New Roman" panose="02020603050405020304" pitchFamily="18" charset="0"/>
                <a:cs typeface="Times New Roman" panose="02020603050405020304" pitchFamily="18" charset="0"/>
              </a:rPr>
              <a:t>Hardware</a:t>
            </a:r>
            <a:r>
              <a:rPr lang="en-US" altLang="en-US" sz="2800" b="1" dirty="0">
                <a:solidFill>
                  <a:srgbClr val="000000"/>
                </a:solidFill>
                <a:latin typeface="Times New Roman" panose="02020603050405020304" pitchFamily="18" charset="0"/>
                <a:cs typeface="Times New Roman" panose="02020603050405020304" pitchFamily="18" charset="0"/>
              </a:rPr>
              <a:t>:-</a:t>
            </a:r>
            <a:r>
              <a:rPr lang="en-US" altLang="en-US" sz="2800" dirty="0">
                <a:solidFill>
                  <a:srgbClr val="000000"/>
                </a:solidFill>
                <a:latin typeface="Times New Roman" panose="02020603050405020304" pitchFamily="18" charset="0"/>
                <a:cs typeface="Times New Roman" panose="02020603050405020304" pitchFamily="18" charset="0"/>
              </a:rPr>
              <a:t> </a:t>
            </a:r>
            <a:r>
              <a:rPr lang="en-US" altLang="en-US" sz="2800" b="1" i="1" dirty="0">
                <a:solidFill>
                  <a:srgbClr val="000000"/>
                </a:solidFill>
                <a:latin typeface="Times New Roman" panose="02020603050405020304" pitchFamily="18" charset="0"/>
                <a:cs typeface="Times New Roman" panose="02020603050405020304" pitchFamily="18" charset="0"/>
              </a:rPr>
              <a:t>provides basic computing resources </a:t>
            </a:r>
            <a:r>
              <a:rPr lang="en-US" altLang="en-US" sz="2800" dirty="0">
                <a:solidFill>
                  <a:srgbClr val="000000"/>
                </a:solidFill>
                <a:latin typeface="Times New Roman" panose="02020603050405020304" pitchFamily="18" charset="0"/>
                <a:cs typeface="Times New Roman" panose="02020603050405020304" pitchFamily="18" charset="0"/>
              </a:rPr>
              <a:t>(</a:t>
            </a:r>
            <a:r>
              <a:rPr lang="en-US" altLang="en-US" sz="2800" b="1" i="1" dirty="0">
                <a:solidFill>
                  <a:srgbClr val="162BF6"/>
                </a:solidFill>
                <a:latin typeface="Times New Roman" panose="02020603050405020304" pitchFamily="18" charset="0"/>
                <a:cs typeface="Times New Roman" panose="02020603050405020304" pitchFamily="18" charset="0"/>
              </a:rPr>
              <a:t>CPU, memory, I/O devices</a:t>
            </a:r>
            <a:r>
              <a:rPr lang="en-US" altLang="en-US" sz="2800" dirty="0">
                <a:solidFill>
                  <a:srgbClr val="000000"/>
                </a:solidFill>
                <a:latin typeface="Times New Roman" panose="02020603050405020304" pitchFamily="18" charset="0"/>
                <a:cs typeface="Times New Roman" panose="02020603050405020304" pitchFamily="18" charset="0"/>
              </a:rPr>
              <a:t>).</a:t>
            </a:r>
          </a:p>
          <a:p>
            <a:pPr marL="342900" lvl="2" indent="-342900" algn="just">
              <a:spcBef>
                <a:spcPct val="0"/>
              </a:spcBef>
              <a:buFont typeface="Wingdings" panose="05000000000000000000" pitchFamily="2" charset="2"/>
              <a:buChar char="Ø"/>
            </a:pPr>
            <a:r>
              <a:rPr lang="en-US" altLang="en-US" sz="2400" b="1" i="1" dirty="0">
                <a:solidFill>
                  <a:srgbClr val="FF0000"/>
                </a:solidFill>
                <a:latin typeface="Times New Roman" panose="02020603050405020304" pitchFamily="18" charset="0"/>
                <a:cs typeface="Times New Roman" panose="02020603050405020304" pitchFamily="18" charset="0"/>
              </a:rPr>
              <a:t>OS</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b="1" i="1" dirty="0">
                <a:solidFill>
                  <a:srgbClr val="D60093"/>
                </a:solidFill>
                <a:latin typeface="Times New Roman" panose="02020603050405020304" pitchFamily="18" charset="0"/>
                <a:cs typeface="Times New Roman" panose="02020603050405020304" pitchFamily="18" charset="0"/>
              </a:rPr>
              <a:t>Controls and coordinates </a:t>
            </a:r>
            <a:r>
              <a:rPr lang="en-US" altLang="en-US" sz="2400" dirty="0">
                <a:solidFill>
                  <a:srgbClr val="000000"/>
                </a:solidFill>
                <a:latin typeface="Times New Roman" panose="02020603050405020304" pitchFamily="18" charset="0"/>
                <a:cs typeface="Times New Roman" panose="02020603050405020304" pitchFamily="18" charset="0"/>
              </a:rPr>
              <a:t>the use of the </a:t>
            </a:r>
            <a:r>
              <a:rPr lang="en-US" altLang="en-US" sz="2400" b="1" i="1" dirty="0">
                <a:solidFill>
                  <a:srgbClr val="000000"/>
                </a:solidFill>
                <a:latin typeface="Times New Roman" panose="02020603050405020304" pitchFamily="18" charset="0"/>
                <a:cs typeface="Times New Roman" panose="02020603050405020304" pitchFamily="18" charset="0"/>
              </a:rPr>
              <a:t>hardware</a:t>
            </a:r>
            <a:r>
              <a:rPr lang="en-US" altLang="en-US" sz="2400" dirty="0">
                <a:solidFill>
                  <a:srgbClr val="000000"/>
                </a:solidFill>
                <a:latin typeface="Times New Roman" panose="02020603050405020304" pitchFamily="18" charset="0"/>
                <a:cs typeface="Times New Roman" panose="02020603050405020304" pitchFamily="18" charset="0"/>
              </a:rPr>
              <a:t> among the various </a:t>
            </a:r>
            <a:r>
              <a:rPr lang="en-US" altLang="en-US" sz="2400" b="1" i="1" dirty="0">
                <a:solidFill>
                  <a:srgbClr val="162BF6"/>
                </a:solidFill>
                <a:latin typeface="Times New Roman" panose="02020603050405020304" pitchFamily="18" charset="0"/>
                <a:cs typeface="Times New Roman" panose="02020603050405020304" pitchFamily="18" charset="0"/>
              </a:rPr>
              <a:t>application programs</a:t>
            </a:r>
            <a:r>
              <a:rPr lang="en-US" altLang="en-US" sz="2400" dirty="0">
                <a:solidFill>
                  <a:srgbClr val="000000"/>
                </a:solidFill>
                <a:latin typeface="Times New Roman" panose="02020603050405020304" pitchFamily="18" charset="0"/>
                <a:cs typeface="Times New Roman" panose="02020603050405020304" pitchFamily="18" charset="0"/>
              </a:rPr>
              <a:t> for the various </a:t>
            </a:r>
            <a:r>
              <a:rPr lang="en-US" altLang="en-US" sz="2400" b="1" i="1" dirty="0">
                <a:solidFill>
                  <a:srgbClr val="000000"/>
                </a:solidFill>
                <a:latin typeface="Times New Roman" panose="02020603050405020304" pitchFamily="18" charset="0"/>
                <a:cs typeface="Times New Roman" panose="02020603050405020304" pitchFamily="18" charset="0"/>
              </a:rPr>
              <a:t>users</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lvl="2" indent="-342900" algn="just">
              <a:spcBef>
                <a:spcPct val="0"/>
              </a:spcBef>
              <a:buFont typeface="Wingdings" panose="05000000000000000000" pitchFamily="2" charset="2"/>
              <a:buChar char="Ø"/>
            </a:pPr>
            <a:r>
              <a:rPr lang="en-US" altLang="en-US" sz="2400" b="1" i="1" dirty="0">
                <a:solidFill>
                  <a:srgbClr val="FF0000"/>
                </a:solidFill>
                <a:latin typeface="Times New Roman" panose="02020603050405020304" pitchFamily="18" charset="0"/>
                <a:cs typeface="Times New Roman" panose="02020603050405020304" pitchFamily="18" charset="0"/>
              </a:rPr>
              <a:t>Applications programs</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 define the ways in which the </a:t>
            </a:r>
            <a:r>
              <a:rPr lang="en-US" altLang="en-US" sz="2400" b="1" i="1" dirty="0">
                <a:solidFill>
                  <a:srgbClr val="162BF6"/>
                </a:solidFill>
                <a:latin typeface="Times New Roman" panose="02020603050405020304" pitchFamily="18" charset="0"/>
                <a:cs typeface="Times New Roman" panose="02020603050405020304" pitchFamily="18" charset="0"/>
              </a:rPr>
              <a:t>system resources</a:t>
            </a:r>
            <a:r>
              <a:rPr lang="en-US" altLang="en-US" sz="2400" dirty="0">
                <a:solidFill>
                  <a:srgbClr val="000000"/>
                </a:solidFill>
                <a:latin typeface="Times New Roman" panose="02020603050405020304" pitchFamily="18" charset="0"/>
                <a:cs typeface="Times New Roman" panose="02020603050405020304" pitchFamily="18" charset="0"/>
              </a:rPr>
              <a:t> are used to </a:t>
            </a:r>
            <a:r>
              <a:rPr lang="en-US" altLang="en-US" sz="2400" b="1" i="1" dirty="0">
                <a:solidFill>
                  <a:srgbClr val="FF0000"/>
                </a:solidFill>
                <a:latin typeface="Times New Roman" panose="02020603050405020304" pitchFamily="18" charset="0"/>
                <a:cs typeface="Times New Roman" panose="02020603050405020304" pitchFamily="18" charset="0"/>
              </a:rPr>
              <a:t>solve the computing problems</a:t>
            </a:r>
            <a:r>
              <a:rPr lang="en-US" altLang="en-US" sz="2400" dirty="0">
                <a:solidFill>
                  <a:srgbClr val="000000"/>
                </a:solidFill>
                <a:latin typeface="Times New Roman" panose="02020603050405020304" pitchFamily="18" charset="0"/>
                <a:cs typeface="Times New Roman" panose="02020603050405020304" pitchFamily="18" charset="0"/>
              </a:rPr>
              <a:t> of the </a:t>
            </a:r>
            <a:r>
              <a:rPr lang="en-US" altLang="en-US" sz="2400" b="1" i="1" dirty="0">
                <a:solidFill>
                  <a:srgbClr val="000000"/>
                </a:solidFill>
                <a:latin typeface="Times New Roman" panose="02020603050405020304" pitchFamily="18" charset="0"/>
                <a:cs typeface="Times New Roman" panose="02020603050405020304" pitchFamily="18" charset="0"/>
              </a:rPr>
              <a:t>users</a:t>
            </a: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b="1" i="1" dirty="0">
                <a:solidFill>
                  <a:srgbClr val="000000"/>
                </a:solidFill>
                <a:latin typeface="Times New Roman" panose="02020603050405020304" pitchFamily="18" charset="0"/>
                <a:cs typeface="Times New Roman" panose="02020603050405020304" pitchFamily="18" charset="0"/>
              </a:rPr>
              <a:t>compilers, database systems, video games, business programs</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lvl="2" indent="-342900" algn="just">
              <a:spcBef>
                <a:spcPct val="0"/>
              </a:spcBef>
              <a:buFont typeface="Wingdings" panose="05000000000000000000" pitchFamily="2" charset="2"/>
              <a:buChar char="Ø"/>
            </a:pPr>
            <a:r>
              <a:rPr lang="en-US" altLang="en-US" sz="2800" b="1" i="1" dirty="0">
                <a:solidFill>
                  <a:srgbClr val="FF0000"/>
                </a:solidFill>
                <a:latin typeface="Times New Roman" panose="02020603050405020304" pitchFamily="18" charset="0"/>
                <a:cs typeface="Times New Roman" panose="02020603050405020304" pitchFamily="18" charset="0"/>
              </a:rPr>
              <a:t>Users </a:t>
            </a:r>
            <a:r>
              <a:rPr lang="en-US" altLang="en-US" sz="2800" dirty="0">
                <a:solidFill>
                  <a:srgbClr val="000000"/>
                </a:solidFill>
                <a:latin typeface="Times New Roman" panose="02020603050405020304" pitchFamily="18" charset="0"/>
                <a:cs typeface="Times New Roman" panose="02020603050405020304" pitchFamily="18" charset="0"/>
              </a:rPr>
              <a:t>(people, machines, other computers). </a:t>
            </a:r>
          </a:p>
        </p:txBody>
      </p:sp>
      <p:sp>
        <p:nvSpPr>
          <p:cNvPr id="28676"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95E7748-BC0D-4C4F-BAC3-35A415D90C17}" type="slidenum">
              <a:rPr lang="en-US" altLang="en-US" smtClean="0">
                <a:solidFill>
                  <a:srgbClr val="FFFFFF"/>
                </a:solidFill>
                <a:latin typeface="Franklin Gothic Book" panose="020B0503020102020204" pitchFamily="34" charset="0"/>
              </a:rPr>
              <a:pPr/>
              <a:t>90</a:t>
            </a:fld>
            <a:endParaRPr lang="en-US" altLang="en-US">
              <a:solidFill>
                <a:srgbClr val="FFFFFF"/>
              </a:solidFill>
              <a:latin typeface="Franklin Gothic Book" panose="020B0503020102020204" pitchFamily="34" charset="0"/>
            </a:endParaRPr>
          </a:p>
        </p:txBody>
      </p:sp>
      <p:pic>
        <p:nvPicPr>
          <p:cNvPr id="28677" name="Picture 20"/>
          <p:cNvPicPr>
            <a:picLocks noChangeAspect="1" noChangeArrowheads="1"/>
          </p:cNvPicPr>
          <p:nvPr/>
        </p:nvPicPr>
        <p:blipFill>
          <a:blip r:embed="rId3">
            <a:extLst>
              <a:ext uri="{28A0092B-C50C-407E-A947-70E740481C1C}">
                <a14:useLocalDpi xmlns:a14="http://schemas.microsoft.com/office/drawing/2010/main" val="0"/>
              </a:ext>
            </a:extLst>
          </a:blip>
          <a:srcRect l="6995" t="7478" r="7574" b="5096"/>
          <a:stretch>
            <a:fillRect/>
          </a:stretch>
        </p:blipFill>
        <p:spPr bwMode="auto">
          <a:xfrm>
            <a:off x="5851525" y="252413"/>
            <a:ext cx="4840288" cy="56197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8678" name="Rectangle 6"/>
          <p:cNvSpPr>
            <a:spLocks noChangeArrowheads="1"/>
          </p:cNvSpPr>
          <p:nvPr/>
        </p:nvSpPr>
        <p:spPr bwMode="auto">
          <a:xfrm>
            <a:off x="5851526" y="6057901"/>
            <a:ext cx="4816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just"/>
            <a:r>
              <a:rPr lang="en-US" altLang="en-US" sz="2400" b="1">
                <a:solidFill>
                  <a:srgbClr val="222222"/>
                </a:solidFill>
                <a:latin typeface="Times New Roman" panose="02020603050405020304" pitchFamily="18" charset="0"/>
                <a:cs typeface="Times New Roman" panose="02020603050405020304" pitchFamily="18" charset="0"/>
              </a:rPr>
              <a:t>Figure 1-3 </a:t>
            </a:r>
            <a:r>
              <a:rPr lang="en-US" altLang="en-US" sz="2400" b="1" i="1">
                <a:solidFill>
                  <a:srgbClr val="162BF6"/>
                </a:solidFill>
                <a:latin typeface="Times New Roman" panose="02020603050405020304" pitchFamily="18" charset="0"/>
                <a:cs typeface="Times New Roman" panose="02020603050405020304" pitchFamily="18" charset="0"/>
              </a:rPr>
              <a:t>Abstract View of System Components</a:t>
            </a:r>
          </a:p>
        </p:txBody>
      </p:sp>
    </p:spTree>
    <p:extLst>
      <p:ext uri="{BB962C8B-B14F-4D97-AF65-F5344CB8AC3E}">
        <p14:creationId xmlns:p14="http://schemas.microsoft.com/office/powerpoint/2010/main" val="22694908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0"/>
            <a:ext cx="8229600" cy="520700"/>
          </a:xfrm>
        </p:spPr>
        <p:txBody>
          <a:bodyPr/>
          <a:lstStyle/>
          <a:p>
            <a:pPr algn="ctr" eaLnBrk="1" hangingPunct="1"/>
            <a:r>
              <a:rPr lang="en-US" altLang="en-US" sz="2800" b="1">
                <a:solidFill>
                  <a:srgbClr val="FF0000"/>
                </a:solidFill>
                <a:latin typeface="Times New Roman" panose="02020603050405020304" pitchFamily="18" charset="0"/>
                <a:cs typeface="Times New Roman" panose="02020603050405020304" pitchFamily="18" charset="0"/>
              </a:rPr>
              <a:t>Examples of where you will find OSs</a:t>
            </a:r>
          </a:p>
        </p:txBody>
      </p:sp>
      <p:sp>
        <p:nvSpPr>
          <p:cNvPr id="18435" name="Rectangle 3"/>
          <p:cNvSpPr>
            <a:spLocks noGrp="1" noChangeArrowheads="1"/>
          </p:cNvSpPr>
          <p:nvPr>
            <p:ph sz="quarter" idx="1"/>
          </p:nvPr>
        </p:nvSpPr>
        <p:spPr>
          <a:xfrm>
            <a:off x="138023" y="409576"/>
            <a:ext cx="12053977" cy="6448425"/>
          </a:xfrm>
        </p:spPr>
        <p:txBody>
          <a:bodyPr>
            <a:noAutofit/>
          </a:bodyPr>
          <a:lstStyle/>
          <a:p>
            <a:pPr marL="457200" indent="-457200" algn="just">
              <a:spcBef>
                <a:spcPts val="0"/>
              </a:spcBef>
              <a:buFont typeface="+mj-lt"/>
              <a:buAutoNum type="arabicPeriod"/>
              <a:defRPr/>
            </a:pPr>
            <a:r>
              <a:rPr lang="en-US" sz="3600" b="1" i="1" dirty="0">
                <a:solidFill>
                  <a:srgbClr val="162BF6"/>
                </a:solidFill>
                <a:latin typeface="Times New Roman" panose="02020603050405020304" pitchFamily="18" charset="0"/>
                <a:cs typeface="Times New Roman" panose="02020603050405020304" pitchFamily="18" charset="0"/>
              </a:rPr>
              <a:t>Servers (Mainframe Computers):- </a:t>
            </a:r>
            <a:r>
              <a:rPr lang="en-US" sz="3600" dirty="0">
                <a:latin typeface="Times New Roman" panose="02020603050405020304" pitchFamily="18" charset="0"/>
                <a:cs typeface="Times New Roman" panose="02020603050405020304" pitchFamily="18" charset="0"/>
              </a:rPr>
              <a:t>specialized for </a:t>
            </a:r>
            <a:r>
              <a:rPr lang="en-US" sz="3600" b="1" i="1" dirty="0">
                <a:latin typeface="Times New Roman" panose="02020603050405020304" pitchFamily="18" charset="0"/>
                <a:cs typeface="Times New Roman" panose="02020603050405020304" pitchFamily="18" charset="0"/>
              </a:rPr>
              <a:t>processing  large volumes </a:t>
            </a:r>
            <a:r>
              <a:rPr lang="en-US" sz="3600" dirty="0">
                <a:latin typeface="Times New Roman" panose="02020603050405020304" pitchFamily="18" charset="0"/>
                <a:cs typeface="Times New Roman" panose="02020603050405020304" pitchFamily="18" charset="0"/>
              </a:rPr>
              <a:t>of </a:t>
            </a:r>
            <a:r>
              <a:rPr lang="en-US" sz="3600" b="1" i="1" dirty="0">
                <a:solidFill>
                  <a:srgbClr val="D60093"/>
                </a:solidFill>
                <a:latin typeface="Times New Roman" panose="02020603050405020304" pitchFamily="18" charset="0"/>
                <a:cs typeface="Times New Roman" panose="02020603050405020304" pitchFamily="18" charset="0"/>
              </a:rPr>
              <a:t>requests for a given service</a:t>
            </a:r>
            <a:r>
              <a:rPr lang="en-US" sz="3600" dirty="0">
                <a:latin typeface="Times New Roman" panose="02020603050405020304" pitchFamily="18" charset="0"/>
                <a:cs typeface="Times New Roman" panose="02020603050405020304" pitchFamily="18" charset="0"/>
              </a:rPr>
              <a:t>.</a:t>
            </a:r>
          </a:p>
          <a:p>
            <a:pPr algn="just">
              <a:spcBef>
                <a:spcPts val="0"/>
              </a:spcBef>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Generally has a </a:t>
            </a:r>
            <a:r>
              <a:rPr lang="en-US" sz="3600" b="1" i="1" dirty="0">
                <a:latin typeface="Times New Roman" panose="02020603050405020304" pitchFamily="18" charset="0"/>
                <a:cs typeface="Times New Roman" panose="02020603050405020304" pitchFamily="18" charset="0"/>
              </a:rPr>
              <a:t>large number of necessary resources</a:t>
            </a:r>
            <a:r>
              <a:rPr lang="en-US" sz="3600" dirty="0">
                <a:latin typeface="Times New Roman" panose="02020603050405020304" pitchFamily="18" charset="0"/>
                <a:cs typeface="Times New Roman" panose="02020603050405020304" pitchFamily="18" charset="0"/>
              </a:rPr>
              <a:t>.</a:t>
            </a:r>
          </a:p>
          <a:p>
            <a:pPr algn="just">
              <a:spcBef>
                <a:spcPts val="0"/>
              </a:spcBef>
              <a:buFont typeface="Wingdings" panose="05000000000000000000" pitchFamily="2" charset="2"/>
              <a:buChar char="§"/>
              <a:defRPr/>
            </a:pPr>
            <a:r>
              <a:rPr lang="en-US" sz="3600" b="1" i="1" dirty="0">
                <a:solidFill>
                  <a:srgbClr val="FF0000"/>
                </a:solidFill>
                <a:latin typeface="Times New Roman" panose="02020603050405020304" pitchFamily="18" charset="0"/>
                <a:cs typeface="Times New Roman" panose="02020603050405020304" pitchFamily="18" charset="0"/>
              </a:rPr>
              <a:t>Web server, file server, print server, time-sharing systems </a:t>
            </a:r>
            <a:r>
              <a:rPr lang="en-US" sz="3600" dirty="0">
                <a:latin typeface="Times New Roman" panose="02020603050405020304" pitchFamily="18" charset="0"/>
                <a:cs typeface="Times New Roman" panose="02020603050405020304" pitchFamily="18" charset="0"/>
              </a:rPr>
              <a:t>for </a:t>
            </a:r>
            <a:r>
              <a:rPr lang="en-US" sz="3600" b="1" i="1" dirty="0">
                <a:latin typeface="Times New Roman" panose="02020603050405020304" pitchFamily="18" charset="0"/>
                <a:cs typeface="Times New Roman" panose="02020603050405020304" pitchFamily="18" charset="0"/>
              </a:rPr>
              <a:t>interactive use</a:t>
            </a:r>
            <a:r>
              <a:rPr lang="en-US" sz="3600" dirty="0">
                <a:latin typeface="Times New Roman" panose="02020603050405020304" pitchFamily="18" charset="0"/>
                <a:cs typeface="Times New Roman" panose="02020603050405020304" pitchFamily="18" charset="0"/>
              </a:rPr>
              <a:t>, </a:t>
            </a:r>
            <a:r>
              <a:rPr lang="en-US" sz="3600" b="1" i="1" dirty="0">
                <a:solidFill>
                  <a:srgbClr val="162BF6"/>
                </a:solidFill>
                <a:latin typeface="Times New Roman" panose="02020603050405020304" pitchFamily="18" charset="0"/>
                <a:cs typeface="Times New Roman" panose="02020603050405020304" pitchFamily="18" charset="0"/>
              </a:rPr>
              <a:t>database management systems</a:t>
            </a:r>
            <a:r>
              <a:rPr lang="en-US" sz="3600" dirty="0">
                <a:latin typeface="Times New Roman" panose="02020603050405020304" pitchFamily="18" charset="0"/>
                <a:cs typeface="Times New Roman" panose="02020603050405020304" pitchFamily="18" charset="0"/>
              </a:rPr>
              <a:t>.</a:t>
            </a:r>
          </a:p>
          <a:p>
            <a:pPr algn="just">
              <a:spcBef>
                <a:spcPts val="0"/>
              </a:spcBef>
              <a:buFont typeface="Wingdings" panose="05000000000000000000" pitchFamily="2" charset="2"/>
              <a:buChar char="Ø"/>
              <a:defRPr/>
            </a:pPr>
            <a:r>
              <a:rPr lang="en-US" sz="3600" b="1" i="1" dirty="0">
                <a:solidFill>
                  <a:srgbClr val="990033"/>
                </a:solidFill>
                <a:latin typeface="Times New Roman" panose="02020603050405020304" pitchFamily="18" charset="0"/>
                <a:cs typeface="Times New Roman" panose="02020603050405020304" pitchFamily="18" charset="0"/>
                <a:sym typeface="Symbol" pitchFamily="18" charset="2"/>
              </a:rPr>
              <a:t>Reduce setup time by batching similar jobs</a:t>
            </a:r>
          </a:p>
          <a:p>
            <a:pPr algn="just">
              <a:spcBef>
                <a:spcPts val="0"/>
              </a:spcBef>
              <a:buFont typeface="Wingdings" panose="05000000000000000000" pitchFamily="2" charset="2"/>
              <a:buChar char="Ø"/>
              <a:defRPr/>
            </a:pPr>
            <a:r>
              <a:rPr lang="en-US" sz="3600" b="1" i="1" dirty="0">
                <a:solidFill>
                  <a:srgbClr val="FF0000"/>
                </a:solidFill>
                <a:latin typeface="Times New Roman" panose="02020603050405020304" pitchFamily="18" charset="0"/>
                <a:cs typeface="Times New Roman" panose="02020603050405020304" pitchFamily="18" charset="0"/>
                <a:sym typeface="Symbol" pitchFamily="18" charset="2"/>
              </a:rPr>
              <a:t>Automatic job sequencing </a:t>
            </a:r>
            <a:r>
              <a:rPr lang="en-US" sz="3600" dirty="0">
                <a:latin typeface="Times New Roman" panose="02020603050405020304" pitchFamily="18" charset="0"/>
                <a:cs typeface="Times New Roman" panose="02020603050405020304" pitchFamily="18" charset="0"/>
                <a:sym typeface="Symbol" pitchFamily="18" charset="2"/>
              </a:rPr>
              <a:t>– </a:t>
            </a:r>
            <a:r>
              <a:rPr lang="en-US" sz="3600" b="1" i="1" dirty="0">
                <a:solidFill>
                  <a:srgbClr val="162BF6"/>
                </a:solidFill>
                <a:latin typeface="Times New Roman" panose="02020603050405020304" pitchFamily="18" charset="0"/>
                <a:cs typeface="Times New Roman" panose="02020603050405020304" pitchFamily="18" charset="0"/>
                <a:sym typeface="Symbol" pitchFamily="18" charset="2"/>
              </a:rPr>
              <a:t>automatically transfers control from one job to another</a:t>
            </a:r>
            <a:endParaRPr lang="en-US" sz="3600" dirty="0">
              <a:latin typeface="Times New Roman" panose="02020603050405020304" pitchFamily="18" charset="0"/>
              <a:cs typeface="Times New Roman" panose="02020603050405020304" pitchFamily="18" charset="0"/>
              <a:sym typeface="Symbol" pitchFamily="18" charset="2"/>
            </a:endParaRPr>
          </a:p>
          <a:p>
            <a:pPr algn="just">
              <a:spcBef>
                <a:spcPts val="0"/>
              </a:spcBef>
              <a:buFont typeface="Wingdings" panose="05000000000000000000" pitchFamily="2" charset="2"/>
              <a:buChar char="Ø"/>
              <a:defRPr/>
            </a:pPr>
            <a:r>
              <a:rPr lang="en-US" sz="3600" b="1" i="1" dirty="0">
                <a:solidFill>
                  <a:srgbClr val="D60093"/>
                </a:solidFill>
                <a:latin typeface="Times New Roman" panose="02020603050405020304" pitchFamily="18" charset="0"/>
                <a:cs typeface="Times New Roman" panose="02020603050405020304" pitchFamily="18" charset="0"/>
                <a:sym typeface="Symbol" pitchFamily="18" charset="2"/>
              </a:rPr>
              <a:t>Resident Monitor</a:t>
            </a:r>
          </a:p>
          <a:p>
            <a:pPr algn="just">
              <a:spcBef>
                <a:spcPts val="0"/>
              </a:spcBef>
              <a:buFont typeface="Wingdings" panose="05000000000000000000" pitchFamily="2" charset="2"/>
              <a:buChar char="§"/>
              <a:defRPr/>
            </a:pPr>
            <a:r>
              <a:rPr lang="en-US" sz="3600" b="1" i="1" dirty="0">
                <a:latin typeface="Times New Roman" panose="02020603050405020304" pitchFamily="18" charset="0"/>
                <a:cs typeface="Times New Roman" panose="02020603050405020304" pitchFamily="18" charset="0"/>
              </a:rPr>
              <a:t>Initial Control in monitor </a:t>
            </a:r>
          </a:p>
          <a:p>
            <a:pPr algn="just">
              <a:spcBef>
                <a:spcPts val="0"/>
              </a:spcBef>
              <a:buFont typeface="Wingdings" panose="05000000000000000000" pitchFamily="2" charset="2"/>
              <a:buChar char="§"/>
              <a:defRPr/>
            </a:pPr>
            <a:r>
              <a:rPr lang="en-US" sz="3600" b="1" i="1" dirty="0">
                <a:latin typeface="Times New Roman" panose="02020603050405020304" pitchFamily="18" charset="0"/>
                <a:cs typeface="Times New Roman" panose="02020603050405020304" pitchFamily="18" charset="0"/>
              </a:rPr>
              <a:t>Control transfers to job </a:t>
            </a:r>
          </a:p>
          <a:p>
            <a:pPr algn="just">
              <a:spcBef>
                <a:spcPts val="0"/>
              </a:spcBef>
              <a:buFont typeface="Wingdings" panose="05000000000000000000" pitchFamily="2" charset="2"/>
              <a:buChar char="§"/>
              <a:defRPr/>
            </a:pPr>
            <a:r>
              <a:rPr lang="en-US" sz="3600" b="1" i="1" dirty="0">
                <a:solidFill>
                  <a:srgbClr val="162BF6"/>
                </a:solidFill>
                <a:latin typeface="Times New Roman" panose="02020603050405020304" pitchFamily="18" charset="0"/>
                <a:cs typeface="Times New Roman" panose="02020603050405020304" pitchFamily="18" charset="0"/>
              </a:rPr>
              <a:t>When job completes control transfers pack to monitor</a:t>
            </a:r>
          </a:p>
          <a:p>
            <a:pPr marL="548640" lvl="1" algn="just">
              <a:spcBef>
                <a:spcPts val="0"/>
              </a:spcBef>
              <a:buClr>
                <a:srgbClr val="0000CC"/>
              </a:buClr>
              <a:buNone/>
              <a:defRPr/>
            </a:pPr>
            <a:endParaRPr lang="en-US" sz="3600" dirty="0">
              <a:latin typeface="Times New Roman" panose="02020603050405020304" pitchFamily="18" charset="0"/>
              <a:cs typeface="Times New Roman" panose="02020603050405020304" pitchFamily="18" charset="0"/>
            </a:endParaRPr>
          </a:p>
        </p:txBody>
      </p:sp>
      <p:sp>
        <p:nvSpPr>
          <p:cNvPr id="30724"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372CA38A-F773-4337-8390-865AE5FCDA3E}" type="slidenum">
              <a:rPr lang="en-US" altLang="en-US" smtClean="0">
                <a:solidFill>
                  <a:srgbClr val="FFFFFF"/>
                </a:solidFill>
                <a:latin typeface="Franklin Gothic Book" panose="020B0503020102020204" pitchFamily="34" charset="0"/>
              </a:rPr>
              <a:pPr/>
              <a:t>91</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9382343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sz="quarter" idx="1"/>
          </p:nvPr>
        </p:nvSpPr>
        <p:spPr>
          <a:xfrm>
            <a:off x="138023" y="111126"/>
            <a:ext cx="12053977" cy="6556375"/>
          </a:xfrm>
        </p:spPr>
        <p:txBody>
          <a:bodyPr>
            <a:normAutofit/>
          </a:bodyPr>
          <a:lstStyle/>
          <a:p>
            <a:pPr marL="457200" indent="-457200" algn="just">
              <a:lnSpc>
                <a:spcPct val="150000"/>
              </a:lnSpc>
              <a:spcBef>
                <a:spcPts val="0"/>
              </a:spcBef>
              <a:buFont typeface="Bookman Old Style" panose="02050604050505020204" pitchFamily="18" charset="0"/>
              <a:buAutoNum type="arabicPeriod" startAt="2"/>
              <a:defRPr/>
            </a:pPr>
            <a:r>
              <a:rPr lang="en-US" altLang="en-US" sz="3200" b="1" i="1" dirty="0">
                <a:solidFill>
                  <a:srgbClr val="162BF6"/>
                </a:solidFill>
                <a:latin typeface="Times New Roman" panose="02020603050405020304" pitchFamily="18" charset="0"/>
                <a:cs typeface="Times New Roman" panose="02020603050405020304" pitchFamily="18" charset="0"/>
              </a:rPr>
              <a:t>Desktops</a:t>
            </a:r>
            <a:r>
              <a:rPr lang="en-US" altLang="en-US" sz="3200" dirty="0">
                <a:solidFill>
                  <a:srgbClr val="FF0000"/>
                </a:solidFill>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a:t>
            </a:r>
            <a:r>
              <a:rPr lang="en-US" altLang="en-US" sz="3200" b="1" i="1" dirty="0">
                <a:latin typeface="Times New Roman" panose="02020603050405020304" pitchFamily="18" charset="0"/>
                <a:cs typeface="Times New Roman" panose="02020603050405020304" pitchFamily="18" charset="0"/>
              </a:rPr>
              <a:t>specialized</a:t>
            </a:r>
            <a:r>
              <a:rPr lang="en-US" altLang="en-US" sz="3200" dirty="0">
                <a:latin typeface="Times New Roman" panose="02020603050405020304" pitchFamily="18" charset="0"/>
                <a:cs typeface="Times New Roman" panose="02020603050405020304" pitchFamily="18" charset="0"/>
              </a:rPr>
              <a:t> for </a:t>
            </a:r>
            <a:r>
              <a:rPr lang="en-US" altLang="en-US" sz="3200" b="1" i="1" dirty="0">
                <a:solidFill>
                  <a:srgbClr val="FF0000"/>
                </a:solidFill>
                <a:latin typeface="Times New Roman" panose="02020603050405020304" pitchFamily="18" charset="0"/>
                <a:cs typeface="Times New Roman" panose="02020603050405020304" pitchFamily="18" charset="0"/>
              </a:rPr>
              <a:t>single-user (or limited number of users</a:t>
            </a:r>
            <a:r>
              <a:rPr lang="en-US" alt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defRPr/>
            </a:pPr>
            <a:r>
              <a:rPr lang="en-US" altLang="en-US" sz="3200" dirty="0">
                <a:latin typeface="Times New Roman" panose="02020603050405020304" pitchFamily="18" charset="0"/>
                <a:cs typeface="Times New Roman" panose="02020603050405020304" pitchFamily="18" charset="0"/>
              </a:rPr>
              <a:t>Generally has </a:t>
            </a:r>
            <a:r>
              <a:rPr lang="en-US" altLang="en-US" sz="3200" b="1" i="1" dirty="0">
                <a:latin typeface="Times New Roman" panose="02020603050405020304" pitchFamily="18" charset="0"/>
                <a:cs typeface="Times New Roman" panose="02020603050405020304" pitchFamily="18" charset="0"/>
              </a:rPr>
              <a:t>a GUI that is integral to system software</a:t>
            </a:r>
          </a:p>
          <a:p>
            <a:pPr algn="just">
              <a:lnSpc>
                <a:spcPct val="150000"/>
              </a:lnSpc>
              <a:spcBef>
                <a:spcPts val="0"/>
              </a:spcBef>
              <a:buFont typeface="Wingdings" panose="05000000000000000000" pitchFamily="2" charset="2"/>
              <a:buChar char="§"/>
              <a:defRPr/>
            </a:pPr>
            <a:r>
              <a:rPr lang="en-US" altLang="en-US" sz="3200" b="1" i="1" dirty="0">
                <a:solidFill>
                  <a:srgbClr val="FF0000"/>
                </a:solidFill>
                <a:latin typeface="Times New Roman" panose="02020603050405020304" pitchFamily="18" charset="0"/>
                <a:cs typeface="Times New Roman" panose="02020603050405020304" pitchFamily="18" charset="0"/>
              </a:rPr>
              <a:t>Designed to minimize response time to user requests</a:t>
            </a:r>
          </a:p>
          <a:p>
            <a:pPr algn="just">
              <a:lnSpc>
                <a:spcPct val="150000"/>
              </a:lnSpc>
              <a:spcBef>
                <a:spcPts val="0"/>
              </a:spcBef>
              <a:buFont typeface="Wingdings" panose="05000000000000000000" pitchFamily="2" charset="2"/>
              <a:buChar char="§"/>
              <a:defRPr/>
            </a:pPr>
            <a:r>
              <a:rPr lang="en-US" altLang="en-US" sz="3200" b="1" i="1" dirty="0">
                <a:latin typeface="Times New Roman" panose="02020603050405020304" pitchFamily="18" charset="0"/>
                <a:cs typeface="Times New Roman" panose="02020603050405020304" pitchFamily="18" charset="0"/>
              </a:rPr>
              <a:t>User convenience and responsiveness.</a:t>
            </a:r>
          </a:p>
          <a:p>
            <a:pPr algn="just">
              <a:lnSpc>
                <a:spcPct val="150000"/>
              </a:lnSpc>
              <a:spcBef>
                <a:spcPts val="0"/>
              </a:spcBef>
              <a:buFont typeface="Wingdings" panose="05000000000000000000" pitchFamily="2" charset="2"/>
              <a:buChar char="§"/>
              <a:defRPr/>
            </a:pPr>
            <a:r>
              <a:rPr lang="en-US" altLang="en-US" sz="3200" b="1" i="1" dirty="0">
                <a:solidFill>
                  <a:srgbClr val="FF0000"/>
                </a:solidFill>
                <a:latin typeface="Times New Roman" panose="02020603050405020304" pitchFamily="18" charset="0"/>
                <a:cs typeface="Times New Roman" panose="02020603050405020304" pitchFamily="18" charset="0"/>
              </a:rPr>
              <a:t>Can adopt technology developed </a:t>
            </a:r>
            <a:r>
              <a:rPr lang="en-US" altLang="en-US" sz="3200" dirty="0">
                <a:latin typeface="Times New Roman" panose="02020603050405020304" pitchFamily="18" charset="0"/>
                <a:cs typeface="Times New Roman" panose="02020603050405020304" pitchFamily="18" charset="0"/>
              </a:rPr>
              <a:t>for </a:t>
            </a:r>
            <a:r>
              <a:rPr lang="en-US" altLang="en-US" sz="3200" b="1" i="1" dirty="0">
                <a:solidFill>
                  <a:srgbClr val="D60093"/>
                </a:solidFill>
                <a:latin typeface="Times New Roman" panose="02020603050405020304" pitchFamily="18" charset="0"/>
                <a:cs typeface="Times New Roman" panose="02020603050405020304" pitchFamily="18" charset="0"/>
              </a:rPr>
              <a:t>larger operating system</a:t>
            </a:r>
            <a:r>
              <a:rPr lang="en-US" altLang="en-US" sz="3200" dirty="0">
                <a:latin typeface="Times New Roman" panose="02020603050405020304" pitchFamily="18" charset="0"/>
                <a:cs typeface="Times New Roman" panose="02020603050405020304" pitchFamily="18" charset="0"/>
              </a:rPr>
              <a:t>’ often individuals have sole use of </a:t>
            </a:r>
            <a:r>
              <a:rPr lang="en-US" altLang="en-US" sz="3200" b="1" i="1" dirty="0">
                <a:latin typeface="Times New Roman" panose="02020603050405020304" pitchFamily="18" charset="0"/>
                <a:cs typeface="Times New Roman" panose="02020603050405020304" pitchFamily="18" charset="0"/>
              </a:rPr>
              <a:t>computer</a:t>
            </a:r>
            <a:r>
              <a:rPr lang="en-US" altLang="en-US" sz="3200" dirty="0">
                <a:latin typeface="Times New Roman" panose="02020603050405020304" pitchFamily="18" charset="0"/>
                <a:cs typeface="Times New Roman" panose="02020603050405020304" pitchFamily="18" charset="0"/>
              </a:rPr>
              <a:t> and do not need </a:t>
            </a:r>
            <a:r>
              <a:rPr lang="en-US" altLang="en-US" sz="3200" b="1" i="1" dirty="0">
                <a:solidFill>
                  <a:srgbClr val="162BF6"/>
                </a:solidFill>
                <a:latin typeface="Times New Roman" panose="02020603050405020304" pitchFamily="18" charset="0"/>
                <a:cs typeface="Times New Roman" panose="02020603050405020304" pitchFamily="18" charset="0"/>
              </a:rPr>
              <a:t>advanced CPU utilization of protection features</a:t>
            </a:r>
            <a:r>
              <a:rPr lang="en-US" alt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defRPr/>
            </a:pPr>
            <a:r>
              <a:rPr lang="en-US" altLang="en-US" sz="3200" b="1" i="1" dirty="0">
                <a:latin typeface="Times New Roman" panose="02020603050405020304" pitchFamily="18" charset="0"/>
                <a:cs typeface="Times New Roman" panose="02020603050405020304" pitchFamily="18" charset="0"/>
              </a:rPr>
              <a:t>Example</a:t>
            </a:r>
            <a:r>
              <a:rPr lang="en-US" altLang="en-US" sz="3200" dirty="0">
                <a:latin typeface="Times New Roman" panose="02020603050405020304" pitchFamily="18" charset="0"/>
                <a:cs typeface="Times New Roman" panose="02020603050405020304" pitchFamily="18" charset="0"/>
              </a:rPr>
              <a:t>:-Windows, </a:t>
            </a:r>
            <a:r>
              <a:rPr lang="en-US" altLang="en-US" sz="3200" dirty="0" err="1">
                <a:latin typeface="Times New Roman" panose="02020603050405020304" pitchFamily="18" charset="0"/>
                <a:cs typeface="Times New Roman" panose="02020603050405020304" pitchFamily="18" charset="0"/>
              </a:rPr>
              <a:t>MacOS</a:t>
            </a:r>
            <a:r>
              <a:rPr lang="en-US" altLang="en-US" sz="3200" dirty="0">
                <a:latin typeface="Times New Roman" panose="02020603050405020304" pitchFamily="18" charset="0"/>
                <a:cs typeface="Times New Roman" panose="02020603050405020304" pitchFamily="18" charset="0"/>
              </a:rPr>
              <a:t>, UNIX, Linux).</a:t>
            </a:r>
          </a:p>
        </p:txBody>
      </p:sp>
      <p:sp>
        <p:nvSpPr>
          <p:cNvPr id="32771"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13BFE412-7762-495A-A0A0-BF803857B3EE}" type="slidenum">
              <a:rPr lang="en-US" altLang="en-US" smtClean="0">
                <a:solidFill>
                  <a:srgbClr val="FFFFFF"/>
                </a:solidFill>
                <a:latin typeface="Franklin Gothic Book" panose="020B0503020102020204" pitchFamily="34" charset="0"/>
              </a:rPr>
              <a:pPr/>
              <a:t>92</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6870274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sz="quarter" idx="1"/>
          </p:nvPr>
        </p:nvSpPr>
        <p:spPr>
          <a:xfrm>
            <a:off x="0" y="125414"/>
            <a:ext cx="12192000" cy="6542087"/>
          </a:xfrm>
        </p:spPr>
        <p:txBody>
          <a:bodyPr>
            <a:noAutofit/>
          </a:bodyPr>
          <a:lstStyle/>
          <a:p>
            <a:pPr marL="457200" indent="-457200" algn="just">
              <a:lnSpc>
                <a:spcPct val="100000"/>
              </a:lnSpc>
              <a:spcBef>
                <a:spcPts val="0"/>
              </a:spcBef>
              <a:buFont typeface="+mj-lt"/>
              <a:buAutoNum type="arabicPeriod" startAt="3"/>
              <a:defRPr/>
            </a:pPr>
            <a:r>
              <a:rPr lang="en-US" sz="3200" b="1" i="1" dirty="0">
                <a:solidFill>
                  <a:srgbClr val="162BF6"/>
                </a:solidFill>
                <a:latin typeface="Times New Roman" panose="02020603050405020304" pitchFamily="18" charset="0"/>
                <a:cs typeface="Times New Roman" panose="02020603050405020304" pitchFamily="18" charset="0"/>
              </a:rPr>
              <a:t>Embedded Systems</a:t>
            </a:r>
            <a:r>
              <a:rPr lang="en-US" sz="3200" dirty="0">
                <a:solidFill>
                  <a:srgbClr val="FF0000"/>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b="1" i="1" dirty="0">
                <a:solidFill>
                  <a:srgbClr val="FF0000"/>
                </a:solidFill>
                <a:latin typeface="Times New Roman" panose="02020603050405020304" pitchFamily="18" charset="0"/>
                <a:cs typeface="Times New Roman" panose="02020603050405020304" pitchFamily="18" charset="0"/>
              </a:rPr>
              <a:t>Designed or specialized for managing a limited number of resources </a:t>
            </a:r>
            <a:r>
              <a:rPr lang="en-US" sz="3200" dirty="0">
                <a:latin typeface="Times New Roman" panose="02020603050405020304" pitchFamily="18" charset="0"/>
                <a:cs typeface="Times New Roman" panose="02020603050405020304" pitchFamily="18" charset="0"/>
              </a:rPr>
              <a:t>such as </a:t>
            </a:r>
            <a:r>
              <a:rPr lang="en-US" sz="3200" b="1" i="1" dirty="0">
                <a:latin typeface="Times New Roman" panose="02020603050405020304" pitchFamily="18" charset="0"/>
                <a:cs typeface="Times New Roman" panose="02020603050405020304" pitchFamily="18" charset="0"/>
              </a:rPr>
              <a:t>power, memory, I/O speed</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defRPr/>
            </a:pPr>
            <a:r>
              <a:rPr lang="en-US" sz="3200" b="1" i="1" dirty="0">
                <a:solidFill>
                  <a:srgbClr val="162BF6"/>
                </a:solidFill>
                <a:latin typeface="Times New Roman" panose="02020603050405020304" pitchFamily="18" charset="0"/>
                <a:cs typeface="Times New Roman" panose="02020603050405020304" pitchFamily="18" charset="0"/>
              </a:rPr>
              <a:t>PDAs</a:t>
            </a:r>
            <a:r>
              <a:rPr lang="en-US" sz="3200" dirty="0">
                <a:latin typeface="Times New Roman" panose="02020603050405020304" pitchFamily="18" charset="0"/>
                <a:cs typeface="Times New Roman" panose="02020603050405020304" pitchFamily="18" charset="0"/>
              </a:rPr>
              <a:t>, </a:t>
            </a:r>
            <a:r>
              <a:rPr lang="en-US" sz="3200" b="1" i="1" dirty="0">
                <a:solidFill>
                  <a:srgbClr val="162BF6"/>
                </a:solidFill>
                <a:latin typeface="Times New Roman" panose="02020603050405020304" pitchFamily="18" charset="0"/>
                <a:cs typeface="Times New Roman" panose="02020603050405020304" pitchFamily="18" charset="0"/>
              </a:rPr>
              <a:t>cell phones</a:t>
            </a:r>
            <a:r>
              <a:rPr lang="en-US" sz="3200" dirty="0">
                <a:latin typeface="Times New Roman" panose="02020603050405020304" pitchFamily="18" charset="0"/>
                <a:cs typeface="Times New Roman" panose="02020603050405020304" pitchFamily="18" charset="0"/>
              </a:rPr>
              <a:t>, </a:t>
            </a:r>
            <a:r>
              <a:rPr lang="en-US" sz="3200" b="1" i="1" dirty="0">
                <a:solidFill>
                  <a:srgbClr val="162BF6"/>
                </a:solidFill>
                <a:latin typeface="Times New Roman" panose="02020603050405020304" pitchFamily="18" charset="0"/>
                <a:cs typeface="Times New Roman" panose="02020603050405020304" pitchFamily="18" charset="0"/>
              </a:rPr>
              <a:t>smart cards</a:t>
            </a:r>
            <a:r>
              <a:rPr lang="en-US" sz="3200" dirty="0">
                <a:latin typeface="Times New Roman" panose="02020603050405020304" pitchFamily="18" charset="0"/>
                <a:cs typeface="Times New Roman" panose="02020603050405020304" pitchFamily="18" charset="0"/>
              </a:rPr>
              <a:t>, </a:t>
            </a:r>
            <a:r>
              <a:rPr lang="en-US" sz="3200" b="1" i="1" dirty="0">
                <a:solidFill>
                  <a:srgbClr val="162BF6"/>
                </a:solidFill>
                <a:latin typeface="Times New Roman" panose="02020603050405020304" pitchFamily="18" charset="0"/>
                <a:cs typeface="Times New Roman" panose="02020603050405020304" pitchFamily="18" charset="0"/>
              </a:rPr>
              <a:t>automobiles</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Limited memory</a:t>
            </a:r>
          </a:p>
          <a:p>
            <a:pPr algn="just">
              <a:lnSpc>
                <a:spcPct val="100000"/>
              </a:lnSpc>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Slow processors</a:t>
            </a:r>
          </a:p>
          <a:p>
            <a:pPr algn="just">
              <a:lnSpc>
                <a:spcPct val="100000"/>
              </a:lnSpc>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Small display screens</a:t>
            </a:r>
            <a:r>
              <a:rPr lang="en-US" sz="3200" dirty="0">
                <a:latin typeface="Times New Roman" panose="02020603050405020304" pitchFamily="18" charset="0"/>
                <a:cs typeface="Times New Roman" panose="02020603050405020304" pitchFamily="18" charset="0"/>
              </a:rPr>
              <a:t>.</a:t>
            </a:r>
          </a:p>
          <a:p>
            <a:pPr marL="457200" indent="-457200" algn="just">
              <a:lnSpc>
                <a:spcPct val="100000"/>
              </a:lnSpc>
              <a:spcBef>
                <a:spcPts val="0"/>
              </a:spcBef>
              <a:buFont typeface="+mj-lt"/>
              <a:buAutoNum type="arabicPeriod" startAt="4"/>
              <a:defRPr/>
            </a:pPr>
            <a:r>
              <a:rPr lang="en-US" sz="3200" b="1" i="1" dirty="0">
                <a:solidFill>
                  <a:srgbClr val="162BF6"/>
                </a:solidFill>
                <a:latin typeface="Times New Roman" panose="02020603050405020304" pitchFamily="18" charset="0"/>
                <a:cs typeface="Times New Roman" panose="02020603050405020304" pitchFamily="18" charset="0"/>
              </a:rPr>
              <a:t>Clustered (Message-Passing Multicomputer)Systems</a:t>
            </a:r>
          </a:p>
          <a:p>
            <a:pPr algn="just">
              <a:lnSpc>
                <a:spcPct val="10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are </a:t>
            </a:r>
            <a:r>
              <a:rPr lang="en-US" sz="3200" b="1" i="1" dirty="0">
                <a:solidFill>
                  <a:srgbClr val="990033"/>
                </a:solidFill>
                <a:latin typeface="Times New Roman" panose="02020603050405020304" pitchFamily="18" charset="0"/>
                <a:cs typeface="Times New Roman" panose="02020603050405020304" pitchFamily="18" charset="0"/>
              </a:rPr>
              <a:t>interconnected</a:t>
            </a:r>
            <a:r>
              <a:rPr lang="en-US" sz="3200" dirty="0">
                <a:latin typeface="Times New Roman" panose="02020603050405020304" pitchFamily="18" charset="0"/>
                <a:cs typeface="Times New Roman" panose="02020603050405020304" pitchFamily="18" charset="0"/>
              </a:rPr>
              <a:t> by a </a:t>
            </a:r>
            <a:r>
              <a:rPr lang="en-US" sz="3200" b="1" i="1" dirty="0">
                <a:solidFill>
                  <a:srgbClr val="FF0000"/>
                </a:solidFill>
                <a:latin typeface="Times New Roman" panose="02020603050405020304" pitchFamily="18" charset="0"/>
                <a:cs typeface="Times New Roman" panose="02020603050405020304" pitchFamily="18" charset="0"/>
              </a:rPr>
              <a:t>high-speed interconnection fabric</a:t>
            </a:r>
            <a:r>
              <a:rPr 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Each </a:t>
            </a:r>
            <a:r>
              <a:rPr lang="en-US" sz="3200" b="1" i="1" dirty="0">
                <a:latin typeface="Times New Roman" panose="02020603050405020304" pitchFamily="18" charset="0"/>
                <a:cs typeface="Times New Roman" panose="02020603050405020304" pitchFamily="18" charset="0"/>
              </a:rPr>
              <a:t>processor</a:t>
            </a:r>
            <a:r>
              <a:rPr lang="en-US" sz="3200" dirty="0">
                <a:latin typeface="Times New Roman" panose="02020603050405020304" pitchFamily="18" charset="0"/>
                <a:cs typeface="Times New Roman" panose="02020603050405020304" pitchFamily="18" charset="0"/>
              </a:rPr>
              <a:t> has its </a:t>
            </a:r>
            <a:r>
              <a:rPr lang="en-US" sz="3200" b="1" i="1" dirty="0">
                <a:latin typeface="Times New Roman" panose="02020603050405020304" pitchFamily="18" charset="0"/>
                <a:cs typeface="Times New Roman" panose="02020603050405020304" pitchFamily="18" charset="0"/>
              </a:rPr>
              <a:t>own local memory </a:t>
            </a:r>
            <a:r>
              <a:rPr lang="en-US" sz="3200" dirty="0">
                <a:latin typeface="Times New Roman" panose="02020603050405020304" pitchFamily="18" charset="0"/>
                <a:cs typeface="Times New Roman" panose="02020603050405020304" pitchFamily="18" charset="0"/>
              </a:rPr>
              <a:t>and they </a:t>
            </a:r>
            <a:r>
              <a:rPr lang="en-US" sz="3200" b="1" i="1" dirty="0">
                <a:solidFill>
                  <a:srgbClr val="162BF6"/>
                </a:solidFill>
                <a:latin typeface="Times New Roman" panose="02020603050405020304" pitchFamily="18" charset="0"/>
                <a:cs typeface="Times New Roman" panose="02020603050405020304" pitchFamily="18" charset="0"/>
              </a:rPr>
              <a:t>communicate using the interconnect</a:t>
            </a:r>
            <a:r>
              <a:rPr 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sz="3200" b="1" i="1" dirty="0">
                <a:latin typeface="Times New Roman" panose="02020603050405020304" pitchFamily="18" charset="0"/>
                <a:cs typeface="Times New Roman" panose="02020603050405020304" pitchFamily="18" charset="0"/>
              </a:rPr>
              <a:t>But</a:t>
            </a:r>
            <a:r>
              <a:rPr lang="en-US" sz="3200" dirty="0">
                <a:latin typeface="Times New Roman" panose="02020603050405020304" pitchFamily="18" charset="0"/>
                <a:cs typeface="Times New Roman" panose="02020603050405020304" pitchFamily="18" charset="0"/>
              </a:rPr>
              <a:t> it:</a:t>
            </a:r>
          </a:p>
          <a:p>
            <a:pPr marL="548640" lvl="1" algn="just">
              <a:lnSpc>
                <a:spcPct val="100000"/>
              </a:lnSpc>
              <a:spcBef>
                <a:spcPts val="0"/>
              </a:spcBef>
              <a:buFont typeface="Wingdings 3" pitchFamily="16" charset="2"/>
              <a:buChar char=""/>
              <a:defRPr/>
            </a:pPr>
            <a:r>
              <a:rPr lang="en-US" sz="3200" b="1" i="1" dirty="0">
                <a:solidFill>
                  <a:srgbClr val="FF0000"/>
                </a:solidFill>
                <a:latin typeface="Times New Roman" panose="02020603050405020304" pitchFamily="18" charset="0"/>
                <a:cs typeface="Times New Roman" panose="02020603050405020304" pitchFamily="18" charset="0"/>
              </a:rPr>
              <a:t>May share secondary storage.</a:t>
            </a:r>
          </a:p>
          <a:p>
            <a:pPr marL="548640" lvl="1" algn="just">
              <a:lnSpc>
                <a:spcPct val="100000"/>
              </a:lnSpc>
              <a:spcBef>
                <a:spcPts val="0"/>
              </a:spcBef>
              <a:buFont typeface="Wingdings 3" pitchFamily="16" charset="2"/>
              <a:buChar char=""/>
              <a:defRPr/>
            </a:pPr>
            <a:r>
              <a:rPr lang="en-US" sz="3200" b="1" i="1" dirty="0">
                <a:solidFill>
                  <a:srgbClr val="FF0000"/>
                </a:solidFill>
                <a:latin typeface="Times New Roman" panose="02020603050405020304" pitchFamily="18" charset="0"/>
                <a:cs typeface="Times New Roman" panose="02020603050405020304" pitchFamily="18" charset="0"/>
              </a:rPr>
              <a:t>Loosely coupled</a:t>
            </a:r>
            <a:r>
              <a:rPr lang="en-US" sz="3200" dirty="0">
                <a:latin typeface="Times New Roman" panose="02020603050405020304" pitchFamily="18" charset="0"/>
                <a:cs typeface="Times New Roman" panose="02020603050405020304" pitchFamily="18" charset="0"/>
              </a:rPr>
              <a:t>.</a:t>
            </a:r>
          </a:p>
        </p:txBody>
      </p:sp>
      <p:sp>
        <p:nvSpPr>
          <p:cNvPr id="33795"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E0CD919A-853C-4FA0-A414-8B9477587EF8}" type="slidenum">
              <a:rPr lang="en-US" altLang="en-US" smtClean="0">
                <a:solidFill>
                  <a:srgbClr val="FFFFFF"/>
                </a:solidFill>
                <a:latin typeface="Franklin Gothic Book" panose="020B0503020102020204" pitchFamily="34" charset="0"/>
              </a:rPr>
              <a:pPr/>
              <a:t>93</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213647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sz="quarter" idx="1"/>
          </p:nvPr>
        </p:nvSpPr>
        <p:spPr>
          <a:xfrm>
            <a:off x="0" y="0"/>
            <a:ext cx="12192000" cy="6667500"/>
          </a:xfrm>
        </p:spPr>
        <p:txBody>
          <a:bodyPr>
            <a:noAutofit/>
          </a:bodyPr>
          <a:lstStyle/>
          <a:p>
            <a:pPr algn="just">
              <a:lnSpc>
                <a:spcPct val="100000"/>
              </a:lnSpc>
              <a:spcBef>
                <a:spcPts val="0"/>
              </a:spcBef>
              <a:buFont typeface="Wingdings" panose="05000000000000000000" pitchFamily="2" charset="2"/>
              <a:buChar char="Ø"/>
              <a:defRPr/>
            </a:pPr>
            <a:r>
              <a:rPr lang="en-US" sz="3600" b="1" i="1" dirty="0">
                <a:latin typeface="Times New Roman" panose="02020603050405020304" pitchFamily="18" charset="0"/>
                <a:cs typeface="Times New Roman" panose="02020603050405020304" pitchFamily="18" charset="0"/>
              </a:rPr>
              <a:t>Clustering can be:</a:t>
            </a:r>
          </a:p>
          <a:p>
            <a:pPr marL="548640" lvl="1" algn="just">
              <a:lnSpc>
                <a:spcPct val="100000"/>
              </a:lnSpc>
              <a:spcBef>
                <a:spcPts val="0"/>
              </a:spcBef>
              <a:buFont typeface="Wingdings 3" pitchFamily="16" charset="2"/>
              <a:buChar char=""/>
              <a:defRPr/>
            </a:pPr>
            <a:r>
              <a:rPr lang="en-US" sz="3600" b="1" i="1" dirty="0">
                <a:solidFill>
                  <a:srgbClr val="FF0000"/>
                </a:solidFill>
                <a:latin typeface="Times New Roman" panose="02020603050405020304" pitchFamily="18" charset="0"/>
                <a:cs typeface="Times New Roman" panose="02020603050405020304" pitchFamily="18" charset="0"/>
              </a:rPr>
              <a:t>Asymmetric Clustering</a:t>
            </a:r>
            <a:r>
              <a:rPr lang="en-US" sz="3600" dirty="0">
                <a:latin typeface="Times New Roman" panose="02020603050405020304" pitchFamily="18" charset="0"/>
                <a:cs typeface="Times New Roman" panose="02020603050405020304" pitchFamily="18" charset="0"/>
              </a:rPr>
              <a:t>: one </a:t>
            </a:r>
            <a:r>
              <a:rPr lang="en-US" sz="3600" b="1" i="1" dirty="0">
                <a:solidFill>
                  <a:srgbClr val="D60093"/>
                </a:solidFill>
                <a:latin typeface="Times New Roman" panose="02020603050405020304" pitchFamily="18" charset="0"/>
                <a:cs typeface="Times New Roman" panose="02020603050405020304" pitchFamily="18" charset="0"/>
              </a:rPr>
              <a:t>server runs the application </a:t>
            </a:r>
            <a:r>
              <a:rPr lang="en-US" sz="3600" dirty="0">
                <a:latin typeface="Times New Roman" panose="02020603050405020304" pitchFamily="18" charset="0"/>
                <a:cs typeface="Times New Roman" panose="02020603050405020304" pitchFamily="18" charset="0"/>
              </a:rPr>
              <a:t>while </a:t>
            </a:r>
            <a:r>
              <a:rPr lang="en-US" sz="3600" b="1" i="1" dirty="0">
                <a:solidFill>
                  <a:srgbClr val="162BF6"/>
                </a:solidFill>
                <a:latin typeface="Times New Roman" panose="02020603050405020304" pitchFamily="18" charset="0"/>
                <a:cs typeface="Times New Roman" panose="02020603050405020304" pitchFamily="18" charset="0"/>
              </a:rPr>
              <a:t>other servers standby</a:t>
            </a:r>
            <a:r>
              <a:rPr lang="en-US" sz="3600" dirty="0">
                <a:latin typeface="Times New Roman" panose="02020603050405020304" pitchFamily="18" charset="0"/>
                <a:cs typeface="Times New Roman" panose="02020603050405020304" pitchFamily="18" charset="0"/>
              </a:rPr>
              <a:t>.</a:t>
            </a:r>
          </a:p>
          <a:p>
            <a:pPr marL="548640" lvl="1" algn="just">
              <a:lnSpc>
                <a:spcPct val="100000"/>
              </a:lnSpc>
              <a:spcBef>
                <a:spcPts val="0"/>
              </a:spcBef>
              <a:buFont typeface="Wingdings 3" pitchFamily="16" charset="2"/>
              <a:buChar char=""/>
              <a:defRPr/>
            </a:pPr>
            <a:r>
              <a:rPr lang="en-US" sz="3600" b="1" i="1" dirty="0">
                <a:solidFill>
                  <a:srgbClr val="FF0000"/>
                </a:solidFill>
                <a:latin typeface="Times New Roman" panose="02020603050405020304" pitchFamily="18" charset="0"/>
                <a:cs typeface="Times New Roman" panose="02020603050405020304" pitchFamily="18" charset="0"/>
              </a:rPr>
              <a:t>Symmetric Clustering</a:t>
            </a:r>
            <a:r>
              <a:rPr lang="en-US" sz="3600" dirty="0">
                <a:latin typeface="Times New Roman" panose="02020603050405020304" pitchFamily="18" charset="0"/>
                <a:cs typeface="Times New Roman" panose="02020603050405020304" pitchFamily="18" charset="0"/>
              </a:rPr>
              <a:t>: all </a:t>
            </a:r>
            <a:r>
              <a:rPr lang="en-US" sz="3600" b="1" i="1" dirty="0">
                <a:solidFill>
                  <a:srgbClr val="162BF6"/>
                </a:solidFill>
                <a:latin typeface="Times New Roman" panose="02020603050405020304" pitchFamily="18" charset="0"/>
                <a:cs typeface="Times New Roman" panose="02020603050405020304" pitchFamily="18" charset="0"/>
              </a:rPr>
              <a:t>N hosts (or Servers)</a:t>
            </a:r>
            <a:r>
              <a:rPr lang="en-US" sz="3600" dirty="0">
                <a:latin typeface="Times New Roman" panose="02020603050405020304" pitchFamily="18" charset="0"/>
                <a:cs typeface="Times New Roman" panose="02020603050405020304" pitchFamily="18" charset="0"/>
              </a:rPr>
              <a:t> are </a:t>
            </a:r>
            <a:r>
              <a:rPr lang="en-US" sz="3600" b="1" i="1" dirty="0">
                <a:latin typeface="Times New Roman" panose="02020603050405020304" pitchFamily="18" charset="0"/>
                <a:cs typeface="Times New Roman" panose="02020603050405020304" pitchFamily="18" charset="0"/>
              </a:rPr>
              <a:t>running the application</a:t>
            </a:r>
            <a:r>
              <a:rPr lang="en-US" sz="3600" dirty="0">
                <a:latin typeface="Times New Roman" panose="02020603050405020304" pitchFamily="18" charset="0"/>
                <a:cs typeface="Times New Roman" panose="02020603050405020304" pitchFamily="18" charset="0"/>
              </a:rPr>
              <a:t>.</a:t>
            </a:r>
          </a:p>
          <a:p>
            <a:pPr marL="457200" indent="-457200" algn="just">
              <a:lnSpc>
                <a:spcPct val="100000"/>
              </a:lnSpc>
              <a:spcBef>
                <a:spcPts val="0"/>
              </a:spcBef>
              <a:buClr>
                <a:schemeClr val="tx1"/>
              </a:buClr>
              <a:buFont typeface="+mj-lt"/>
              <a:buAutoNum type="arabicPeriod" startAt="5"/>
              <a:defRPr/>
            </a:pPr>
            <a:r>
              <a:rPr lang="en-US" sz="3600" b="1" i="1" dirty="0">
                <a:solidFill>
                  <a:srgbClr val="162BF6"/>
                </a:solidFill>
                <a:latin typeface="Times New Roman" panose="02020603050405020304" pitchFamily="18" charset="0"/>
                <a:cs typeface="Times New Roman" panose="02020603050405020304" pitchFamily="18" charset="0"/>
              </a:rPr>
              <a:t>Real-time Systems</a:t>
            </a:r>
            <a:r>
              <a:rPr lang="en-US" sz="3600" dirty="0">
                <a:solidFill>
                  <a:srgbClr val="FF0000"/>
                </a:solidFill>
                <a:latin typeface="Times New Roman" panose="02020603050405020304" pitchFamily="18" charset="0"/>
                <a:cs typeface="Times New Roman" panose="02020603050405020304" pitchFamily="18" charset="0"/>
              </a:rPr>
              <a:t>:- </a:t>
            </a:r>
            <a:r>
              <a:rPr lang="en-US" sz="3600" b="1" i="1" dirty="0">
                <a:solidFill>
                  <a:srgbClr val="D60093"/>
                </a:solidFill>
                <a:latin typeface="Times New Roman" panose="02020603050405020304" pitchFamily="18" charset="0"/>
                <a:cs typeface="Times New Roman" panose="02020603050405020304" pitchFamily="18" charset="0"/>
              </a:rPr>
              <a:t>Specialized systems </a:t>
            </a:r>
            <a:r>
              <a:rPr lang="en-US" sz="3600" dirty="0">
                <a:latin typeface="Times New Roman" panose="02020603050405020304" pitchFamily="18" charset="0"/>
                <a:cs typeface="Times New Roman" panose="02020603050405020304" pitchFamily="18" charset="0"/>
              </a:rPr>
              <a:t>that must </a:t>
            </a:r>
            <a:r>
              <a:rPr lang="en-US" sz="3600" b="1" i="1" dirty="0">
                <a:solidFill>
                  <a:srgbClr val="990033"/>
                </a:solidFill>
                <a:latin typeface="Times New Roman" panose="02020603050405020304" pitchFamily="18" charset="0"/>
                <a:cs typeface="Times New Roman" panose="02020603050405020304" pitchFamily="18" charset="0"/>
              </a:rPr>
              <a:t>meet stringent performance</a:t>
            </a:r>
            <a:r>
              <a:rPr lang="en-US" sz="3600" dirty="0">
                <a:latin typeface="Times New Roman" panose="02020603050405020304" pitchFamily="18" charset="0"/>
                <a:cs typeface="Times New Roman" panose="02020603050405020304" pitchFamily="18" charset="0"/>
              </a:rPr>
              <a:t> and </a:t>
            </a:r>
            <a:r>
              <a:rPr lang="en-US" sz="3600" b="1" i="1" dirty="0">
                <a:latin typeface="Times New Roman" panose="02020603050405020304" pitchFamily="18" charset="0"/>
                <a:cs typeface="Times New Roman" panose="02020603050405020304" pitchFamily="18" charset="0"/>
              </a:rPr>
              <a:t>behavior requirements</a:t>
            </a:r>
            <a:r>
              <a:rPr lang="en-US" sz="3600" dirty="0">
                <a:latin typeface="Times New Roman" panose="02020603050405020304" pitchFamily="18" charset="0"/>
                <a:cs typeface="Times New Roman" panose="02020603050405020304" pitchFamily="18" charset="0"/>
              </a:rPr>
              <a:t>.</a:t>
            </a:r>
          </a:p>
          <a:p>
            <a:pPr algn="just">
              <a:lnSpc>
                <a:spcPct val="100000"/>
              </a:lnSpc>
              <a:spcBef>
                <a:spcPts val="0"/>
              </a:spcBef>
              <a:buClr>
                <a:schemeClr val="tx1"/>
              </a:buClr>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The </a:t>
            </a:r>
            <a:r>
              <a:rPr lang="en-US" sz="3600" b="1" i="1" dirty="0">
                <a:latin typeface="Times New Roman" panose="02020603050405020304" pitchFamily="18" charset="0"/>
                <a:cs typeface="Times New Roman" panose="02020603050405020304" pitchFamily="18" charset="0"/>
              </a:rPr>
              <a:t>goal</a:t>
            </a:r>
            <a:r>
              <a:rPr lang="en-US" sz="3600" dirty="0">
                <a:latin typeface="Times New Roman" panose="02020603050405020304" pitchFamily="18" charset="0"/>
                <a:cs typeface="Times New Roman" panose="02020603050405020304" pitchFamily="18" charset="0"/>
              </a:rPr>
              <a:t> is to bound </a:t>
            </a:r>
            <a:r>
              <a:rPr lang="en-US" sz="3600" b="1" i="1" dirty="0">
                <a:solidFill>
                  <a:srgbClr val="FF0000"/>
                </a:solidFill>
                <a:latin typeface="Times New Roman" panose="02020603050405020304" pitchFamily="18" charset="0"/>
                <a:cs typeface="Times New Roman" panose="02020603050405020304" pitchFamily="18" charset="0"/>
              </a:rPr>
              <a:t>worst-case behavior</a:t>
            </a:r>
          </a:p>
          <a:p>
            <a:pPr algn="just">
              <a:lnSpc>
                <a:spcPct val="100000"/>
              </a:lnSpc>
              <a:spcBef>
                <a:spcPts val="0"/>
              </a:spcBef>
              <a:buClr>
                <a:schemeClr val="tx1"/>
              </a:buClr>
              <a:buFont typeface="Wingdings" panose="05000000000000000000" pitchFamily="2" charset="2"/>
              <a:buChar char="§"/>
              <a:defRPr/>
            </a:pPr>
            <a:r>
              <a:rPr lang="en-US" sz="3600" b="1" i="1" dirty="0">
                <a:solidFill>
                  <a:srgbClr val="162BF6"/>
                </a:solidFill>
                <a:latin typeface="Times New Roman" panose="02020603050405020304" pitchFamily="18" charset="0"/>
                <a:cs typeface="Times New Roman" panose="02020603050405020304" pitchFamily="18" charset="0"/>
              </a:rPr>
              <a:t>Medical devices</a:t>
            </a:r>
            <a:r>
              <a:rPr lang="en-US" sz="3600"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avionic systems</a:t>
            </a:r>
            <a:r>
              <a:rPr lang="en-US" sz="3600" dirty="0">
                <a:latin typeface="Times New Roman" panose="02020603050405020304" pitchFamily="18" charset="0"/>
                <a:cs typeface="Times New Roman" panose="02020603050405020304" pitchFamily="18" charset="0"/>
              </a:rPr>
              <a:t>, </a:t>
            </a:r>
            <a:r>
              <a:rPr lang="en-US" sz="3600" b="1" i="1" dirty="0">
                <a:solidFill>
                  <a:srgbClr val="FF0000"/>
                </a:solidFill>
                <a:latin typeface="Times New Roman" panose="02020603050405020304" pitchFamily="18" charset="0"/>
                <a:cs typeface="Times New Roman" panose="02020603050405020304" pitchFamily="18" charset="0"/>
              </a:rPr>
              <a:t>multi-media players</a:t>
            </a:r>
            <a:r>
              <a:rPr lang="en-US" sz="3600"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routers</a:t>
            </a:r>
            <a:r>
              <a:rPr lang="en-US" sz="3600" dirty="0">
                <a:latin typeface="Times New Roman" panose="02020603050405020304" pitchFamily="18" charset="0"/>
                <a:cs typeface="Times New Roman" panose="02020603050405020304" pitchFamily="18" charset="0"/>
              </a:rPr>
              <a:t>.</a:t>
            </a:r>
          </a:p>
          <a:p>
            <a:pPr algn="just">
              <a:lnSpc>
                <a:spcPct val="100000"/>
              </a:lnSpc>
              <a:spcBef>
                <a:spcPts val="0"/>
              </a:spcBef>
              <a:buClr>
                <a:schemeClr val="tx1"/>
              </a:buClr>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Were originally used to </a:t>
            </a:r>
            <a:r>
              <a:rPr lang="en-US" sz="3600" b="1" i="1" dirty="0">
                <a:solidFill>
                  <a:srgbClr val="D60093"/>
                </a:solidFill>
                <a:latin typeface="Times New Roman" panose="02020603050405020304" pitchFamily="18" charset="0"/>
                <a:cs typeface="Times New Roman" panose="02020603050405020304" pitchFamily="18" charset="0"/>
              </a:rPr>
              <a:t>control autonomous systems </a:t>
            </a:r>
            <a:r>
              <a:rPr lang="en-US" sz="3600" dirty="0">
                <a:latin typeface="Times New Roman" panose="02020603050405020304" pitchFamily="18" charset="0"/>
                <a:cs typeface="Times New Roman" panose="02020603050405020304" pitchFamily="18" charset="0"/>
              </a:rPr>
              <a:t>such as </a:t>
            </a:r>
            <a:r>
              <a:rPr lang="en-US" sz="3600" b="1" i="1" dirty="0">
                <a:solidFill>
                  <a:srgbClr val="162BF6"/>
                </a:solidFill>
                <a:latin typeface="Times New Roman" panose="02020603050405020304" pitchFamily="18" charset="0"/>
                <a:cs typeface="Times New Roman" panose="02020603050405020304" pitchFamily="18" charset="0"/>
              </a:rPr>
              <a:t>satellites, robots </a:t>
            </a:r>
            <a:r>
              <a:rPr lang="en-US" sz="3600" dirty="0">
                <a:latin typeface="Times New Roman" panose="02020603050405020304" pitchFamily="18" charset="0"/>
                <a:cs typeface="Times New Roman" panose="02020603050405020304" pitchFamily="18" charset="0"/>
              </a:rPr>
              <a:t>and </a:t>
            </a:r>
            <a:r>
              <a:rPr lang="en-US" sz="3600" b="1" i="1" dirty="0">
                <a:solidFill>
                  <a:srgbClr val="FF0000"/>
                </a:solidFill>
                <a:latin typeface="Times New Roman" panose="02020603050405020304" pitchFamily="18" charset="0"/>
                <a:cs typeface="Times New Roman" panose="02020603050405020304" pitchFamily="18" charset="0"/>
              </a:rPr>
              <a:t>communication systems</a:t>
            </a:r>
            <a:r>
              <a:rPr lang="en-US" sz="3600" dirty="0">
                <a:latin typeface="Times New Roman" panose="02020603050405020304" pitchFamily="18" charset="0"/>
                <a:cs typeface="Times New Roman" panose="02020603050405020304" pitchFamily="18" charset="0"/>
              </a:rPr>
              <a:t>.</a:t>
            </a:r>
          </a:p>
          <a:p>
            <a:pPr marL="0" indent="0" algn="just">
              <a:lnSpc>
                <a:spcPct val="100000"/>
              </a:lnSpc>
              <a:spcBef>
                <a:spcPts val="0"/>
              </a:spcBef>
              <a:buNone/>
              <a:defRPr/>
            </a:pP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4819"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C8C8AEBD-FDC3-4BA8-B203-CCA4A2C07A26}" type="slidenum">
              <a:rPr lang="en-US" altLang="en-US" smtClean="0">
                <a:solidFill>
                  <a:srgbClr val="FFFFFF"/>
                </a:solidFill>
                <a:latin typeface="Franklin Gothic Book" panose="020B0503020102020204" pitchFamily="34" charset="0"/>
              </a:rPr>
              <a:pPr/>
              <a:t>94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5194234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sz="quarter" idx="1"/>
          </p:nvPr>
        </p:nvSpPr>
        <p:spPr>
          <a:xfrm>
            <a:off x="0" y="0"/>
            <a:ext cx="12191999" cy="6858000"/>
          </a:xfrm>
        </p:spPr>
        <p:txBody>
          <a:bodyPr>
            <a:noAutofit/>
          </a:bodyPr>
          <a:lstStyle/>
          <a:p>
            <a:pPr marL="457200" lvl="1" indent="-457200" algn="just">
              <a:lnSpc>
                <a:spcPct val="100000"/>
              </a:lnSpc>
              <a:spcBef>
                <a:spcPts val="0"/>
              </a:spcBef>
              <a:buFont typeface="Wingdings" panose="05000000000000000000" pitchFamily="2" charset="2"/>
              <a:buChar char="Ø"/>
              <a:defRPr/>
            </a:pPr>
            <a:r>
              <a:rPr lang="en-US" sz="3400" b="1" i="1" dirty="0">
                <a:solidFill>
                  <a:srgbClr val="FF0000"/>
                </a:solidFill>
                <a:latin typeface="Times New Roman" panose="02020603050405020304" pitchFamily="18" charset="0"/>
                <a:cs typeface="Times New Roman" panose="02020603050405020304" pitchFamily="18" charset="0"/>
              </a:rPr>
              <a:t>Real-time System </a:t>
            </a:r>
            <a:r>
              <a:rPr lang="en-US" sz="3400" dirty="0">
                <a:latin typeface="Times New Roman" panose="02020603050405020304" pitchFamily="18" charset="0"/>
                <a:cs typeface="Times New Roman" panose="02020603050405020304" pitchFamily="18" charset="0"/>
              </a:rPr>
              <a:t>is Often used as a </a:t>
            </a:r>
            <a:r>
              <a:rPr lang="en-US" sz="3400" b="1" i="1" dirty="0">
                <a:solidFill>
                  <a:srgbClr val="162BF6"/>
                </a:solidFill>
                <a:latin typeface="Times New Roman" panose="02020603050405020304" pitchFamily="18" charset="0"/>
                <a:cs typeface="Times New Roman" panose="02020603050405020304" pitchFamily="18" charset="0"/>
              </a:rPr>
              <a:t>control device </a:t>
            </a:r>
            <a:r>
              <a:rPr lang="en-US" sz="3400" dirty="0">
                <a:latin typeface="Times New Roman" panose="02020603050405020304" pitchFamily="18" charset="0"/>
                <a:cs typeface="Times New Roman" panose="02020603050405020304" pitchFamily="18" charset="0"/>
              </a:rPr>
              <a:t>in a </a:t>
            </a:r>
            <a:r>
              <a:rPr lang="en-US" sz="3400" b="1" i="1" dirty="0">
                <a:solidFill>
                  <a:srgbClr val="990033"/>
                </a:solidFill>
                <a:latin typeface="Times New Roman" panose="02020603050405020304" pitchFamily="18" charset="0"/>
                <a:cs typeface="Times New Roman" panose="02020603050405020304" pitchFamily="18" charset="0"/>
              </a:rPr>
              <a:t>dedicated application </a:t>
            </a:r>
            <a:r>
              <a:rPr lang="en-US" sz="3400" dirty="0">
                <a:latin typeface="Times New Roman" panose="02020603050405020304" pitchFamily="18" charset="0"/>
                <a:cs typeface="Times New Roman" panose="02020603050405020304" pitchFamily="18" charset="0"/>
              </a:rPr>
              <a:t>such as </a:t>
            </a:r>
            <a:r>
              <a:rPr lang="en-US" sz="3400" b="1" i="1" dirty="0">
                <a:latin typeface="Times New Roman" panose="02020603050405020304" pitchFamily="18" charset="0"/>
                <a:cs typeface="Times New Roman" panose="02020603050405020304" pitchFamily="18" charset="0"/>
              </a:rPr>
              <a:t>controlling</a:t>
            </a:r>
            <a:r>
              <a:rPr lang="en-US" sz="3400" dirty="0">
                <a:latin typeface="Times New Roman" panose="02020603050405020304" pitchFamily="18" charset="0"/>
                <a:cs typeface="Times New Roman" panose="02020603050405020304" pitchFamily="18" charset="0"/>
              </a:rPr>
              <a:t> </a:t>
            </a:r>
            <a:r>
              <a:rPr lang="en-US" sz="3400" b="1" i="1" dirty="0">
                <a:solidFill>
                  <a:srgbClr val="FF0000"/>
                </a:solidFill>
                <a:latin typeface="Times New Roman" panose="02020603050405020304" pitchFamily="18" charset="0"/>
                <a:cs typeface="Times New Roman" panose="02020603050405020304" pitchFamily="18" charset="0"/>
              </a:rPr>
              <a:t>scientific experiments, medical imaging systems</a:t>
            </a:r>
            <a:r>
              <a:rPr lang="en-US" sz="3400" dirty="0">
                <a:latin typeface="Times New Roman" panose="02020603050405020304" pitchFamily="18" charset="0"/>
                <a:cs typeface="Times New Roman" panose="02020603050405020304" pitchFamily="18" charset="0"/>
              </a:rPr>
              <a:t>, </a:t>
            </a:r>
            <a:r>
              <a:rPr lang="en-US" sz="3400" b="1" i="1" dirty="0">
                <a:solidFill>
                  <a:srgbClr val="D60093"/>
                </a:solidFill>
                <a:latin typeface="Times New Roman" panose="02020603050405020304" pitchFamily="18" charset="0"/>
                <a:cs typeface="Times New Roman" panose="02020603050405020304" pitchFamily="18" charset="0"/>
              </a:rPr>
              <a:t>industrial control systems</a:t>
            </a:r>
            <a:r>
              <a:rPr lang="en-US" sz="3400" dirty="0">
                <a:latin typeface="Times New Roman" panose="02020603050405020304" pitchFamily="18" charset="0"/>
                <a:cs typeface="Times New Roman" panose="02020603050405020304" pitchFamily="18" charset="0"/>
              </a:rPr>
              <a:t>, and some </a:t>
            </a:r>
            <a:r>
              <a:rPr lang="en-US" sz="3400" b="1" i="1" dirty="0">
                <a:latin typeface="Times New Roman" panose="02020603050405020304" pitchFamily="18" charset="0"/>
                <a:cs typeface="Times New Roman" panose="02020603050405020304" pitchFamily="18" charset="0"/>
              </a:rPr>
              <a:t>display systems</a:t>
            </a:r>
            <a:r>
              <a:rPr lang="en-US" sz="3400" dirty="0">
                <a:latin typeface="Times New Roman" panose="02020603050405020304" pitchFamily="18" charset="0"/>
                <a:cs typeface="Times New Roman" panose="02020603050405020304" pitchFamily="18" charset="0"/>
              </a:rPr>
              <a:t>.</a:t>
            </a:r>
          </a:p>
          <a:p>
            <a:pPr marL="457200" lvl="1" indent="-457200" algn="just">
              <a:lnSpc>
                <a:spcPct val="100000"/>
              </a:lnSpc>
              <a:spcBef>
                <a:spcPts val="0"/>
              </a:spcBef>
              <a:buFont typeface="Wingdings" panose="05000000000000000000" pitchFamily="2" charset="2"/>
              <a:buChar char="§"/>
              <a:defRPr/>
            </a:pPr>
            <a:r>
              <a:rPr lang="en-US" sz="3400" b="1" i="1" dirty="0">
                <a:solidFill>
                  <a:srgbClr val="162BF6"/>
                </a:solidFill>
                <a:latin typeface="Times New Roman" panose="02020603050405020304" pitchFamily="18" charset="0"/>
                <a:cs typeface="Times New Roman" panose="02020603050405020304" pitchFamily="18" charset="0"/>
              </a:rPr>
              <a:t>Real-Time systems </a:t>
            </a:r>
            <a:r>
              <a:rPr lang="en-US" sz="3400" dirty="0">
                <a:latin typeface="Times New Roman" panose="02020603050405020304" pitchFamily="18" charset="0"/>
                <a:cs typeface="Times New Roman" panose="02020603050405020304" pitchFamily="18" charset="0"/>
              </a:rPr>
              <a:t>may be either </a:t>
            </a:r>
            <a:r>
              <a:rPr lang="en-US" sz="3400" b="1" i="1" dirty="0">
                <a:solidFill>
                  <a:srgbClr val="339966"/>
                </a:solidFill>
                <a:latin typeface="Times New Roman" panose="02020603050405020304" pitchFamily="18" charset="0"/>
                <a:cs typeface="Times New Roman" panose="02020603050405020304" pitchFamily="18" charset="0"/>
              </a:rPr>
              <a:t>hard or soft real-time</a:t>
            </a:r>
            <a:r>
              <a:rPr lang="en-US" sz="3400" dirty="0">
                <a:latin typeface="Times New Roman" panose="02020603050405020304" pitchFamily="18" charset="0"/>
                <a:cs typeface="Times New Roman" panose="02020603050405020304" pitchFamily="18" charset="0"/>
              </a:rPr>
              <a:t>.</a:t>
            </a:r>
          </a:p>
          <a:p>
            <a:pPr marL="285750" indent="-285750" algn="just">
              <a:lnSpc>
                <a:spcPct val="100000"/>
              </a:lnSpc>
              <a:spcBef>
                <a:spcPts val="0"/>
              </a:spcBef>
              <a:buFont typeface="+mj-lt"/>
              <a:buAutoNum type="arabicPeriod"/>
              <a:tabLst>
                <a:tab pos="914400" algn="l"/>
              </a:tabLst>
              <a:defRPr/>
            </a:pPr>
            <a:r>
              <a:rPr lang="en-US" sz="3400" b="1" i="1" dirty="0">
                <a:latin typeface="Times New Roman" panose="02020603050405020304" pitchFamily="18" charset="0"/>
                <a:cs typeface="Times New Roman" panose="02020603050405020304" pitchFamily="18" charset="0"/>
              </a:rPr>
              <a:t>Hard real-time</a:t>
            </a:r>
            <a:r>
              <a:rPr lang="en-US" sz="3400" b="1" dirty="0">
                <a:latin typeface="Times New Roman" panose="02020603050405020304" pitchFamily="18" charset="0"/>
                <a:cs typeface="Times New Roman" panose="02020603050405020304" pitchFamily="18" charset="0"/>
              </a:rPr>
              <a:t>:- </a:t>
            </a:r>
            <a:r>
              <a:rPr lang="en-US" sz="3400" b="1" i="1" dirty="0">
                <a:solidFill>
                  <a:srgbClr val="FF0000"/>
                </a:solidFill>
                <a:latin typeface="Times New Roman" panose="02020603050405020304" pitchFamily="18" charset="0"/>
                <a:cs typeface="Times New Roman" panose="02020603050405020304" pitchFamily="18" charset="0"/>
              </a:rPr>
              <a:t>Secondary storage limited or absent</a:t>
            </a:r>
            <a:r>
              <a:rPr lang="en-US" sz="34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tabLst>
                <a:tab pos="914400" algn="l"/>
              </a:tabLst>
              <a:defRPr/>
            </a:pPr>
            <a:r>
              <a:rPr lang="en-US" sz="3400" b="1" i="1" dirty="0">
                <a:solidFill>
                  <a:srgbClr val="FF0000"/>
                </a:solidFill>
                <a:latin typeface="Times New Roman" panose="02020603050405020304" pitchFamily="18" charset="0"/>
                <a:cs typeface="Times New Roman" panose="02020603050405020304" pitchFamily="18" charset="0"/>
              </a:rPr>
              <a:t>Data</a:t>
            </a:r>
            <a:r>
              <a:rPr lang="en-US" sz="3400" dirty="0">
                <a:latin typeface="Times New Roman" panose="02020603050405020304" pitchFamily="18" charset="0"/>
                <a:cs typeface="Times New Roman" panose="02020603050405020304" pitchFamily="18" charset="0"/>
              </a:rPr>
              <a:t> are  </a:t>
            </a:r>
            <a:r>
              <a:rPr lang="en-US" sz="3400" b="1" i="1" dirty="0">
                <a:latin typeface="Times New Roman" panose="02020603050405020304" pitchFamily="18" charset="0"/>
                <a:cs typeface="Times New Roman" panose="02020603050405020304" pitchFamily="18" charset="0"/>
              </a:rPr>
              <a:t>stored</a:t>
            </a:r>
            <a:r>
              <a:rPr lang="en-US" sz="3400" dirty="0">
                <a:latin typeface="Times New Roman" panose="02020603050405020304" pitchFamily="18" charset="0"/>
                <a:cs typeface="Times New Roman" panose="02020603050405020304" pitchFamily="18" charset="0"/>
              </a:rPr>
              <a:t> in short </a:t>
            </a:r>
            <a:r>
              <a:rPr lang="en-US" sz="3400" b="1" i="1" dirty="0">
                <a:solidFill>
                  <a:srgbClr val="162BF6"/>
                </a:solidFill>
                <a:latin typeface="Times New Roman" panose="02020603050405020304" pitchFamily="18" charset="0"/>
                <a:cs typeface="Times New Roman" panose="02020603050405020304" pitchFamily="18" charset="0"/>
              </a:rPr>
              <a:t>term memory</a:t>
            </a:r>
            <a:r>
              <a:rPr lang="en-US" sz="3400" dirty="0">
                <a:latin typeface="Times New Roman" panose="02020603050405020304" pitchFamily="18" charset="0"/>
                <a:cs typeface="Times New Roman" panose="02020603050405020304" pitchFamily="18" charset="0"/>
              </a:rPr>
              <a:t>, or </a:t>
            </a:r>
            <a:r>
              <a:rPr lang="en-US" sz="3400" b="1" i="1" dirty="0">
                <a:solidFill>
                  <a:srgbClr val="D60093"/>
                </a:solidFill>
                <a:latin typeface="Times New Roman" panose="02020603050405020304" pitchFamily="18" charset="0"/>
                <a:cs typeface="Times New Roman" panose="02020603050405020304" pitchFamily="18" charset="0"/>
              </a:rPr>
              <a:t>read-only memory (ROM)</a:t>
            </a:r>
          </a:p>
          <a:p>
            <a:pPr algn="just">
              <a:lnSpc>
                <a:spcPct val="100000"/>
              </a:lnSpc>
              <a:spcBef>
                <a:spcPts val="0"/>
              </a:spcBef>
              <a:buFont typeface="Wingdings" panose="05000000000000000000" pitchFamily="2" charset="2"/>
              <a:buChar char="§"/>
              <a:tabLst>
                <a:tab pos="914400" algn="l"/>
              </a:tabLst>
              <a:defRPr/>
            </a:pPr>
            <a:r>
              <a:rPr lang="en-US" sz="3400" b="1" i="1" dirty="0">
                <a:latin typeface="Times New Roman" panose="02020603050405020304" pitchFamily="18" charset="0"/>
                <a:cs typeface="Times New Roman" panose="02020603050405020304" pitchFamily="18" charset="0"/>
              </a:rPr>
              <a:t>Conflicts</a:t>
            </a:r>
            <a:r>
              <a:rPr lang="en-US" sz="3400" dirty="0">
                <a:latin typeface="Times New Roman" panose="02020603050405020304" pitchFamily="18" charset="0"/>
                <a:cs typeface="Times New Roman" panose="02020603050405020304" pitchFamily="18" charset="0"/>
              </a:rPr>
              <a:t> with </a:t>
            </a:r>
            <a:r>
              <a:rPr lang="en-US" sz="3400" b="1" i="1" dirty="0">
                <a:solidFill>
                  <a:srgbClr val="162BF6"/>
                </a:solidFill>
                <a:latin typeface="Times New Roman" panose="02020603050405020304" pitchFamily="18" charset="0"/>
                <a:cs typeface="Times New Roman" panose="02020603050405020304" pitchFamily="18" charset="0"/>
              </a:rPr>
              <a:t>time-sharing systems</a:t>
            </a:r>
            <a:r>
              <a:rPr lang="en-US" sz="3400" dirty="0">
                <a:latin typeface="Times New Roman" panose="02020603050405020304" pitchFamily="18" charset="0"/>
                <a:cs typeface="Times New Roman" panose="02020603050405020304" pitchFamily="18" charset="0"/>
              </a:rPr>
              <a:t>, </a:t>
            </a:r>
            <a:r>
              <a:rPr lang="en-US" sz="3400" b="1" i="1" dirty="0">
                <a:latin typeface="Times New Roman" panose="02020603050405020304" pitchFamily="18" charset="0"/>
                <a:cs typeface="Times New Roman" panose="02020603050405020304" pitchFamily="18" charset="0"/>
              </a:rPr>
              <a:t>not supported</a:t>
            </a:r>
            <a:r>
              <a:rPr lang="en-US" sz="3400" dirty="0">
                <a:latin typeface="Times New Roman" panose="02020603050405020304" pitchFamily="18" charset="0"/>
                <a:cs typeface="Times New Roman" panose="02020603050405020304" pitchFamily="18" charset="0"/>
              </a:rPr>
              <a:t> by </a:t>
            </a:r>
            <a:r>
              <a:rPr lang="en-US" sz="3400" b="1" i="1" dirty="0">
                <a:solidFill>
                  <a:srgbClr val="FF0000"/>
                </a:solidFill>
                <a:latin typeface="Times New Roman" panose="02020603050405020304" pitchFamily="18" charset="0"/>
                <a:cs typeface="Times New Roman" panose="02020603050405020304" pitchFamily="18" charset="0"/>
              </a:rPr>
              <a:t>general-purpose operating systems</a:t>
            </a:r>
            <a:r>
              <a:rPr lang="en-US" sz="3400" dirty="0">
                <a:latin typeface="Times New Roman" panose="02020603050405020304" pitchFamily="18" charset="0"/>
                <a:cs typeface="Times New Roman" panose="02020603050405020304" pitchFamily="18" charset="0"/>
              </a:rPr>
              <a:t>.</a:t>
            </a:r>
          </a:p>
          <a:p>
            <a:pPr marL="342900" lvl="1" indent="-342900" algn="just">
              <a:lnSpc>
                <a:spcPct val="100000"/>
              </a:lnSpc>
              <a:spcBef>
                <a:spcPts val="0"/>
              </a:spcBef>
              <a:buClr>
                <a:schemeClr val="accent1"/>
              </a:buClr>
              <a:buFont typeface="+mj-lt"/>
              <a:buAutoNum type="arabicPeriod" startAt="2"/>
              <a:tabLst>
                <a:tab pos="914400" algn="l"/>
              </a:tabLst>
              <a:defRPr/>
            </a:pPr>
            <a:r>
              <a:rPr lang="en-US" sz="3400" b="1" i="1" dirty="0">
                <a:latin typeface="Times New Roman" panose="02020603050405020304" pitchFamily="18" charset="0"/>
                <a:cs typeface="Times New Roman" panose="02020603050405020304" pitchFamily="18" charset="0"/>
              </a:rPr>
              <a:t>Soft real-time</a:t>
            </a:r>
            <a:r>
              <a:rPr lang="en-US" sz="3400" b="1" dirty="0">
                <a:latin typeface="Times New Roman" panose="02020603050405020304" pitchFamily="18" charset="0"/>
                <a:cs typeface="Times New Roman" panose="02020603050405020304" pitchFamily="18" charset="0"/>
              </a:rPr>
              <a:t>:- </a:t>
            </a:r>
            <a:r>
              <a:rPr lang="en-US" sz="3400" b="1" i="1" dirty="0">
                <a:solidFill>
                  <a:srgbClr val="162BF6"/>
                </a:solidFill>
                <a:latin typeface="Times New Roman" panose="02020603050405020304" pitchFamily="18" charset="0"/>
                <a:cs typeface="Times New Roman" panose="02020603050405020304" pitchFamily="18" charset="0"/>
              </a:rPr>
              <a:t>Limited utility in industrial control of robotics</a:t>
            </a:r>
          </a:p>
          <a:p>
            <a:pPr marL="457200" lvl="1" indent="-457200" algn="just">
              <a:lnSpc>
                <a:spcPct val="100000"/>
              </a:lnSpc>
              <a:spcBef>
                <a:spcPts val="0"/>
              </a:spcBef>
              <a:buClr>
                <a:schemeClr val="accent1"/>
              </a:buClr>
              <a:buFont typeface="Wingdings" panose="05000000000000000000" pitchFamily="2" charset="2"/>
              <a:buChar char="§"/>
              <a:tabLst>
                <a:tab pos="914400" algn="l"/>
              </a:tabLst>
              <a:defRPr/>
            </a:pPr>
            <a:r>
              <a:rPr lang="en-US" sz="3400" b="1" i="1" dirty="0">
                <a:solidFill>
                  <a:srgbClr val="FF0000"/>
                </a:solidFill>
                <a:latin typeface="Times New Roman" panose="02020603050405020304" pitchFamily="18" charset="0"/>
                <a:cs typeface="Times New Roman" panose="02020603050405020304" pitchFamily="18" charset="0"/>
              </a:rPr>
              <a:t>Useful in applications </a:t>
            </a:r>
            <a:r>
              <a:rPr lang="en-US" sz="3400" dirty="0">
                <a:latin typeface="Times New Roman" panose="02020603050405020304" pitchFamily="18" charset="0"/>
                <a:cs typeface="Times New Roman" panose="02020603050405020304" pitchFamily="18" charset="0"/>
              </a:rPr>
              <a:t>(</a:t>
            </a:r>
            <a:r>
              <a:rPr lang="en-US" sz="3400" b="1" i="1" dirty="0">
                <a:latin typeface="Times New Roman" panose="02020603050405020304" pitchFamily="18" charset="0"/>
                <a:cs typeface="Times New Roman" panose="02020603050405020304" pitchFamily="18" charset="0"/>
              </a:rPr>
              <a:t>multimedia, virtual reality</a:t>
            </a:r>
            <a:r>
              <a:rPr lang="en-US" sz="3400" dirty="0">
                <a:latin typeface="Times New Roman" panose="02020603050405020304" pitchFamily="18" charset="0"/>
                <a:cs typeface="Times New Roman" panose="02020603050405020304" pitchFamily="18" charset="0"/>
              </a:rPr>
              <a:t>) </a:t>
            </a:r>
            <a:r>
              <a:rPr lang="en-US" sz="3400" b="1" i="1" dirty="0">
                <a:solidFill>
                  <a:srgbClr val="990033"/>
                </a:solidFill>
                <a:latin typeface="Times New Roman" panose="02020603050405020304" pitchFamily="18" charset="0"/>
                <a:cs typeface="Times New Roman" panose="02020603050405020304" pitchFamily="18" charset="0"/>
              </a:rPr>
              <a:t>requiring advanced operating-system features</a:t>
            </a:r>
            <a:r>
              <a:rPr lang="en-US" sz="3400" dirty="0">
                <a:latin typeface="Times New Roman" panose="02020603050405020304" pitchFamily="18" charset="0"/>
                <a:cs typeface="Times New Roman" panose="02020603050405020304" pitchFamily="18" charset="0"/>
              </a:rPr>
              <a:t>.</a:t>
            </a:r>
          </a:p>
        </p:txBody>
      </p:sp>
      <p:sp>
        <p:nvSpPr>
          <p:cNvPr id="35843"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6ED54DC-5362-4DA9-B3D8-D83835EBB569}" type="slidenum">
              <a:rPr lang="en-US" altLang="en-US" smtClean="0">
                <a:solidFill>
                  <a:srgbClr val="FFFFFF"/>
                </a:solidFill>
                <a:latin typeface="Franklin Gothic Book" panose="020B0503020102020204" pitchFamily="34" charset="0"/>
              </a:rPr>
              <a:pPr/>
              <a:t>95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4864110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sz="quarter" idx="1"/>
          </p:nvPr>
        </p:nvSpPr>
        <p:spPr>
          <a:xfrm>
            <a:off x="0" y="515938"/>
            <a:ext cx="12191999" cy="6342062"/>
          </a:xfrm>
        </p:spPr>
        <p:txBody>
          <a:bodyPr>
            <a:noAutofit/>
          </a:bodyPr>
          <a:lstStyle/>
          <a:p>
            <a:pPr algn="just" eaLnBrk="1" hangingPunct="1">
              <a:spcBef>
                <a:spcPct val="0"/>
              </a:spcBef>
              <a:buClr>
                <a:srgbClr val="FF0000"/>
              </a:buClr>
              <a:buFont typeface="Wingdings" panose="05000000000000000000" pitchFamily="2" charset="2"/>
              <a:buChar char="§"/>
            </a:pPr>
            <a:r>
              <a:rPr lang="en-US" altLang="en-US" sz="3400" b="1" i="1" dirty="0">
                <a:solidFill>
                  <a:srgbClr val="162BF6"/>
                </a:solidFill>
                <a:latin typeface="Times New Roman" panose="02020603050405020304" pitchFamily="18" charset="0"/>
                <a:cs typeface="Times New Roman" panose="02020603050405020304" pitchFamily="18" charset="0"/>
              </a:rPr>
              <a:t>Distribute</a:t>
            </a:r>
            <a:r>
              <a:rPr lang="en-US" altLang="en-US" sz="3400" dirty="0">
                <a:latin typeface="Times New Roman" panose="02020603050405020304" pitchFamily="18" charset="0"/>
                <a:cs typeface="Times New Roman" panose="02020603050405020304" pitchFamily="18" charset="0"/>
              </a:rPr>
              <a:t> the </a:t>
            </a:r>
            <a:r>
              <a:rPr lang="en-US" altLang="en-US" sz="3400" b="1" i="1" dirty="0">
                <a:solidFill>
                  <a:srgbClr val="D60093"/>
                </a:solidFill>
                <a:latin typeface="Times New Roman" panose="02020603050405020304" pitchFamily="18" charset="0"/>
                <a:cs typeface="Times New Roman" panose="02020603050405020304" pitchFamily="18" charset="0"/>
              </a:rPr>
              <a:t>computation among several physical processors</a:t>
            </a:r>
            <a:r>
              <a:rPr lang="en-US" altLang="en-US" sz="3400" dirty="0">
                <a:latin typeface="Times New Roman" panose="02020603050405020304" pitchFamily="18" charset="0"/>
                <a:cs typeface="Times New Roman" panose="02020603050405020304" pitchFamily="18" charset="0"/>
              </a:rPr>
              <a:t>.</a:t>
            </a:r>
          </a:p>
          <a:p>
            <a:pPr algn="just" eaLnBrk="1" hangingPunct="1">
              <a:spcBef>
                <a:spcPct val="0"/>
              </a:spcBef>
              <a:buClr>
                <a:srgbClr val="FF0000"/>
              </a:buClr>
              <a:buFont typeface="Wingdings" panose="05000000000000000000" pitchFamily="2" charset="2"/>
              <a:buChar char="§"/>
            </a:pPr>
            <a:r>
              <a:rPr lang="en-US" altLang="en-US" sz="3400" b="1" i="1" dirty="0">
                <a:latin typeface="Times New Roman" panose="02020603050405020304" pitchFamily="18" charset="0"/>
                <a:cs typeface="Times New Roman" panose="02020603050405020304" pitchFamily="18" charset="0"/>
              </a:rPr>
              <a:t>Distributed OS </a:t>
            </a:r>
            <a:r>
              <a:rPr lang="en-US" altLang="en-US" sz="3400" b="1" i="1" dirty="0">
                <a:solidFill>
                  <a:srgbClr val="162BF6"/>
                </a:solidFill>
                <a:latin typeface="Times New Roman" panose="02020603050405020304" pitchFamily="18" charset="0"/>
                <a:cs typeface="Times New Roman" panose="02020603050405020304" pitchFamily="18" charset="0"/>
              </a:rPr>
              <a:t>runs</a:t>
            </a:r>
            <a:r>
              <a:rPr lang="en-US" altLang="en-US" sz="3400" dirty="0">
                <a:latin typeface="Times New Roman" panose="02020603050405020304" pitchFamily="18" charset="0"/>
                <a:cs typeface="Times New Roman" panose="02020603050405020304" pitchFamily="18" charset="0"/>
              </a:rPr>
              <a:t> on and </a:t>
            </a:r>
            <a:r>
              <a:rPr lang="en-US" altLang="en-US" sz="3400" b="1" i="1" dirty="0">
                <a:solidFill>
                  <a:srgbClr val="FF0000"/>
                </a:solidFill>
                <a:latin typeface="Times New Roman" panose="02020603050405020304" pitchFamily="18" charset="0"/>
                <a:cs typeface="Times New Roman" panose="02020603050405020304" pitchFamily="18" charset="0"/>
              </a:rPr>
              <a:t>controls the resources of multiple machines</a:t>
            </a:r>
            <a:r>
              <a:rPr lang="en-US" altLang="en-US" sz="3400" dirty="0">
                <a:latin typeface="Times New Roman" panose="02020603050405020304" pitchFamily="18" charset="0"/>
                <a:cs typeface="Times New Roman" panose="02020603050405020304" pitchFamily="18" charset="0"/>
              </a:rPr>
              <a:t>.</a:t>
            </a:r>
          </a:p>
          <a:p>
            <a:pPr algn="just" eaLnBrk="1" hangingPunct="1">
              <a:spcBef>
                <a:spcPct val="0"/>
              </a:spcBef>
              <a:buClr>
                <a:srgbClr val="FF0000"/>
              </a:buClr>
              <a:buFont typeface="Wingdings" panose="05000000000000000000" pitchFamily="2" charset="2"/>
              <a:buChar char="§"/>
            </a:pPr>
            <a:r>
              <a:rPr lang="en-US" altLang="en-US" sz="3400" b="1" i="1" dirty="0">
                <a:solidFill>
                  <a:srgbClr val="990033"/>
                </a:solidFill>
                <a:latin typeface="Times New Roman" panose="02020603050405020304" pitchFamily="18" charset="0"/>
                <a:cs typeface="Times New Roman" panose="02020603050405020304" pitchFamily="18" charset="0"/>
              </a:rPr>
              <a:t>Distributed OS </a:t>
            </a:r>
            <a:r>
              <a:rPr lang="en-US" altLang="en-US" sz="3400" dirty="0">
                <a:latin typeface="Times New Roman" panose="02020603050405020304" pitchFamily="18" charset="0"/>
                <a:cs typeface="Times New Roman" panose="02020603050405020304" pitchFamily="18" charset="0"/>
              </a:rPr>
              <a:t>owns the </a:t>
            </a:r>
            <a:r>
              <a:rPr lang="en-US" altLang="en-US" sz="3400" b="1" i="1" dirty="0">
                <a:solidFill>
                  <a:srgbClr val="D60093"/>
                </a:solidFill>
                <a:latin typeface="Times New Roman" panose="02020603050405020304" pitchFamily="18" charset="0"/>
                <a:cs typeface="Times New Roman" panose="02020603050405020304" pitchFamily="18" charset="0"/>
              </a:rPr>
              <a:t>whole network </a:t>
            </a:r>
            <a:r>
              <a:rPr lang="en-US" altLang="en-US" sz="3400" dirty="0">
                <a:latin typeface="Times New Roman" panose="02020603050405020304" pitchFamily="18" charset="0"/>
                <a:cs typeface="Times New Roman" panose="02020603050405020304" pitchFamily="18" charset="0"/>
              </a:rPr>
              <a:t>and makes it look like a </a:t>
            </a:r>
            <a:r>
              <a:rPr lang="en-US" altLang="en-US" sz="3400" b="1" i="1" dirty="0">
                <a:solidFill>
                  <a:srgbClr val="162BF6"/>
                </a:solidFill>
                <a:latin typeface="Times New Roman" panose="02020603050405020304" pitchFamily="18" charset="0"/>
                <a:cs typeface="Times New Roman" panose="02020603050405020304" pitchFamily="18" charset="0"/>
              </a:rPr>
              <a:t>virtual uniprocessor </a:t>
            </a:r>
            <a:r>
              <a:rPr lang="en-US" altLang="en-US" sz="3400" dirty="0">
                <a:latin typeface="Times New Roman" panose="02020603050405020304" pitchFamily="18" charset="0"/>
                <a:cs typeface="Times New Roman" panose="02020603050405020304" pitchFamily="18" charset="0"/>
              </a:rPr>
              <a:t>or may be </a:t>
            </a:r>
            <a:r>
              <a:rPr lang="en-US" altLang="en-US" sz="3400" b="1" i="1" dirty="0">
                <a:latin typeface="Times New Roman" panose="02020603050405020304" pitchFamily="18" charset="0"/>
                <a:cs typeface="Times New Roman" panose="02020603050405020304" pitchFamily="18" charset="0"/>
              </a:rPr>
              <a:t>virtual</a:t>
            </a:r>
            <a:r>
              <a:rPr lang="en-US" altLang="en-US" sz="3400" dirty="0">
                <a:latin typeface="Times New Roman" panose="02020603050405020304" pitchFamily="18" charset="0"/>
                <a:cs typeface="Times New Roman" panose="02020603050405020304" pitchFamily="18" charset="0"/>
              </a:rPr>
              <a:t> </a:t>
            </a:r>
            <a:r>
              <a:rPr lang="en-US" altLang="en-US" sz="3400" b="1" i="1" dirty="0">
                <a:latin typeface="Times New Roman" panose="02020603050405020304" pitchFamily="18" charset="0"/>
                <a:cs typeface="Times New Roman" panose="02020603050405020304" pitchFamily="18" charset="0"/>
              </a:rPr>
              <a:t>multiprocessor.</a:t>
            </a:r>
          </a:p>
          <a:p>
            <a:pPr algn="just" eaLnBrk="1" hangingPunct="1">
              <a:spcBef>
                <a:spcPct val="0"/>
              </a:spcBef>
              <a:buClr>
                <a:srgbClr val="FF0000"/>
              </a:buClr>
              <a:buFont typeface="Wingdings" panose="05000000000000000000" pitchFamily="2" charset="2"/>
              <a:buChar char="§"/>
            </a:pPr>
            <a:r>
              <a:rPr lang="en-US" altLang="en-US" sz="3400" i="1" dirty="0">
                <a:latin typeface="Times New Roman" panose="02020603050405020304" pitchFamily="18" charset="0"/>
                <a:cs typeface="Times New Roman" panose="02020603050405020304" pitchFamily="18" charset="0"/>
              </a:rPr>
              <a:t>It is </a:t>
            </a:r>
            <a:r>
              <a:rPr lang="en-US" altLang="en-US" sz="3400" b="1" i="1" dirty="0">
                <a:solidFill>
                  <a:srgbClr val="FF0000"/>
                </a:solidFill>
                <a:latin typeface="Times New Roman" panose="02020603050405020304" pitchFamily="18" charset="0"/>
                <a:cs typeface="Times New Roman" panose="02020603050405020304" pitchFamily="18" charset="0"/>
              </a:rPr>
              <a:t>Loosely coupled system</a:t>
            </a:r>
            <a:r>
              <a:rPr lang="en-US" altLang="en-US" sz="3400" b="1" dirty="0">
                <a:solidFill>
                  <a:srgbClr val="FF0000"/>
                </a:solidFill>
                <a:latin typeface="Times New Roman" panose="02020603050405020304" pitchFamily="18" charset="0"/>
                <a:cs typeface="Times New Roman" panose="02020603050405020304" pitchFamily="18" charset="0"/>
              </a:rPr>
              <a:t> </a:t>
            </a:r>
            <a:r>
              <a:rPr lang="en-US" altLang="en-US" sz="3400" dirty="0">
                <a:latin typeface="Times New Roman" panose="02020603050405020304" pitchFamily="18" charset="0"/>
                <a:cs typeface="Times New Roman" panose="02020603050405020304" pitchFamily="18" charset="0"/>
              </a:rPr>
              <a:t>– each </a:t>
            </a:r>
            <a:r>
              <a:rPr lang="en-US" altLang="en-US" sz="3400" b="1" i="1" dirty="0">
                <a:latin typeface="Times New Roman" panose="02020603050405020304" pitchFamily="18" charset="0"/>
                <a:cs typeface="Times New Roman" panose="02020603050405020304" pitchFamily="18" charset="0"/>
              </a:rPr>
              <a:t>processor</a:t>
            </a:r>
            <a:r>
              <a:rPr lang="en-US" altLang="en-US" sz="3400" dirty="0">
                <a:latin typeface="Times New Roman" panose="02020603050405020304" pitchFamily="18" charset="0"/>
                <a:cs typeface="Times New Roman" panose="02020603050405020304" pitchFamily="18" charset="0"/>
              </a:rPr>
              <a:t> has its own </a:t>
            </a:r>
            <a:r>
              <a:rPr lang="en-US" altLang="en-US" sz="3400" b="1" i="1" dirty="0">
                <a:latin typeface="Times New Roman" panose="02020603050405020304" pitchFamily="18" charset="0"/>
                <a:cs typeface="Times New Roman" panose="02020603050405020304" pitchFamily="18" charset="0"/>
              </a:rPr>
              <a:t>local memory</a:t>
            </a:r>
            <a:r>
              <a:rPr lang="en-US" altLang="en-US" sz="3400" dirty="0">
                <a:latin typeface="Times New Roman" panose="02020603050405020304" pitchFamily="18" charset="0"/>
                <a:cs typeface="Times New Roman" panose="02020603050405020304" pitchFamily="18" charset="0"/>
              </a:rPr>
              <a:t>,   </a:t>
            </a:r>
            <a:r>
              <a:rPr lang="en-US" altLang="en-US" sz="3400" b="1" i="1" dirty="0">
                <a:solidFill>
                  <a:srgbClr val="D60093"/>
                </a:solidFill>
                <a:latin typeface="Times New Roman" panose="02020603050405020304" pitchFamily="18" charset="0"/>
                <a:cs typeface="Times New Roman" panose="02020603050405020304" pitchFamily="18" charset="0"/>
              </a:rPr>
              <a:t>processors communicate </a:t>
            </a:r>
            <a:r>
              <a:rPr lang="en-US" altLang="en-US" sz="3400" dirty="0">
                <a:latin typeface="Times New Roman" panose="02020603050405020304" pitchFamily="18" charset="0"/>
                <a:cs typeface="Times New Roman" panose="02020603050405020304" pitchFamily="18" charset="0"/>
              </a:rPr>
              <a:t>with one </a:t>
            </a:r>
            <a:r>
              <a:rPr lang="en-US" altLang="en-US" sz="3400" b="1" i="1" dirty="0">
                <a:latin typeface="Times New Roman" panose="02020603050405020304" pitchFamily="18" charset="0"/>
                <a:cs typeface="Times New Roman" panose="02020603050405020304" pitchFamily="18" charset="0"/>
              </a:rPr>
              <a:t>another</a:t>
            </a:r>
            <a:r>
              <a:rPr lang="en-US" altLang="en-US" sz="3400" dirty="0">
                <a:latin typeface="Times New Roman" panose="02020603050405020304" pitchFamily="18" charset="0"/>
                <a:cs typeface="Times New Roman" panose="02020603050405020304" pitchFamily="18" charset="0"/>
              </a:rPr>
              <a:t> through various </a:t>
            </a:r>
            <a:r>
              <a:rPr lang="en-US" altLang="en-US" sz="3400" b="1" i="1" dirty="0">
                <a:solidFill>
                  <a:srgbClr val="162BF6"/>
                </a:solidFill>
                <a:latin typeface="Times New Roman" panose="02020603050405020304" pitchFamily="18" charset="0"/>
                <a:cs typeface="Times New Roman" panose="02020603050405020304" pitchFamily="18" charset="0"/>
              </a:rPr>
              <a:t>communications lines</a:t>
            </a:r>
            <a:r>
              <a:rPr lang="en-US" altLang="en-US" sz="3400" dirty="0">
                <a:latin typeface="Times New Roman" panose="02020603050405020304" pitchFamily="18" charset="0"/>
                <a:cs typeface="Times New Roman" panose="02020603050405020304" pitchFamily="18" charset="0"/>
              </a:rPr>
              <a:t>, such as </a:t>
            </a:r>
            <a:r>
              <a:rPr lang="en-US" altLang="en-US" sz="3400" b="1" i="1" dirty="0">
                <a:solidFill>
                  <a:srgbClr val="FF0000"/>
                </a:solidFill>
                <a:latin typeface="Times New Roman" panose="02020603050405020304" pitchFamily="18" charset="0"/>
                <a:cs typeface="Times New Roman" panose="02020603050405020304" pitchFamily="18" charset="0"/>
              </a:rPr>
              <a:t>high-speed buses or telephone lines</a:t>
            </a:r>
            <a:r>
              <a:rPr lang="en-US" altLang="en-US" sz="3400" dirty="0">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Char char="Ø"/>
            </a:pPr>
            <a:r>
              <a:rPr lang="en-US" altLang="en-US" sz="3400" b="1" i="1" dirty="0">
                <a:solidFill>
                  <a:srgbClr val="162BF6"/>
                </a:solidFill>
                <a:latin typeface="Times New Roman" panose="02020603050405020304" pitchFamily="18" charset="0"/>
                <a:cs typeface="Times New Roman" panose="02020603050405020304" pitchFamily="18" charset="0"/>
              </a:rPr>
              <a:t>Advantages of distributed systems.</a:t>
            </a:r>
          </a:p>
          <a:p>
            <a:pPr algn="just" eaLnBrk="1" hangingPunct="1">
              <a:spcBef>
                <a:spcPct val="0"/>
              </a:spcBef>
              <a:buFont typeface="Wingdings" panose="05000000000000000000" pitchFamily="2" charset="2"/>
              <a:buChar char="§"/>
            </a:pPr>
            <a:r>
              <a:rPr lang="en-US" altLang="en-US" sz="3400" b="1" i="1" dirty="0">
                <a:solidFill>
                  <a:srgbClr val="FF0000"/>
                </a:solidFill>
                <a:latin typeface="Times New Roman" panose="02020603050405020304" pitchFamily="18" charset="0"/>
                <a:cs typeface="Times New Roman" panose="02020603050405020304" pitchFamily="18" charset="0"/>
              </a:rPr>
              <a:t>Resources Sharing </a:t>
            </a:r>
          </a:p>
          <a:p>
            <a:pPr algn="just" eaLnBrk="1" hangingPunct="1">
              <a:spcBef>
                <a:spcPct val="0"/>
              </a:spcBef>
              <a:buFont typeface="Wingdings" panose="05000000000000000000" pitchFamily="2" charset="2"/>
              <a:buChar char="§"/>
            </a:pPr>
            <a:r>
              <a:rPr lang="en-US" altLang="en-US" sz="3400" b="1" i="1" dirty="0">
                <a:solidFill>
                  <a:srgbClr val="FF0000"/>
                </a:solidFill>
                <a:latin typeface="Times New Roman" panose="02020603050405020304" pitchFamily="18" charset="0"/>
                <a:cs typeface="Times New Roman" panose="02020603050405020304" pitchFamily="18" charset="0"/>
              </a:rPr>
              <a:t>Computation speed up – load sharing </a:t>
            </a:r>
          </a:p>
          <a:p>
            <a:pPr algn="just" eaLnBrk="1" hangingPunct="1">
              <a:spcBef>
                <a:spcPct val="0"/>
              </a:spcBef>
              <a:buFont typeface="Wingdings" panose="05000000000000000000" pitchFamily="2" charset="2"/>
              <a:buChar char="§"/>
            </a:pPr>
            <a:r>
              <a:rPr lang="en-US" altLang="en-US" sz="3400" b="1" i="1" dirty="0">
                <a:latin typeface="Times New Roman" panose="02020603050405020304" pitchFamily="18" charset="0"/>
                <a:cs typeface="Times New Roman" panose="02020603050405020304" pitchFamily="18" charset="0"/>
              </a:rPr>
              <a:t>Reliability and Communications</a:t>
            </a:r>
          </a:p>
          <a:p>
            <a:pPr algn="just" eaLnBrk="1" hangingPunct="1">
              <a:spcBef>
                <a:spcPct val="0"/>
              </a:spcBef>
              <a:buClr>
                <a:srgbClr val="FF0000"/>
              </a:buClr>
              <a:buFont typeface="Wingdings" panose="05000000000000000000" pitchFamily="2" charset="2"/>
              <a:buChar char="§"/>
            </a:pPr>
            <a:endParaRPr lang="en-US" altLang="en-US" sz="3400" dirty="0">
              <a:latin typeface="Times New Roman" panose="02020603050405020304" pitchFamily="18" charset="0"/>
              <a:cs typeface="Times New Roman" panose="02020603050405020304" pitchFamily="18" charset="0"/>
            </a:endParaRPr>
          </a:p>
        </p:txBody>
      </p:sp>
      <p:sp>
        <p:nvSpPr>
          <p:cNvPr id="36867"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4C3B4AD1-A2C1-4450-95F6-BF0DBDBDA4BA}" type="slidenum">
              <a:rPr lang="en-US" altLang="en-US" smtClean="0">
                <a:solidFill>
                  <a:srgbClr val="FFFFFF"/>
                </a:solidFill>
                <a:latin typeface="Franklin Gothic Book" panose="020B0503020102020204" pitchFamily="34" charset="0"/>
              </a:rPr>
              <a:pPr/>
              <a:t>96</a:t>
            </a:fld>
            <a:endParaRPr lang="en-US" altLang="en-US">
              <a:solidFill>
                <a:srgbClr val="FFFFFF"/>
              </a:solidFill>
              <a:latin typeface="Franklin Gothic Book" panose="020B0503020102020204" pitchFamily="34" charset="0"/>
            </a:endParaRPr>
          </a:p>
        </p:txBody>
      </p:sp>
      <p:sp>
        <p:nvSpPr>
          <p:cNvPr id="36868" name="Rectangle 1026"/>
          <p:cNvSpPr txBox="1">
            <a:spLocks noChangeArrowheads="1"/>
          </p:cNvSpPr>
          <p:nvPr/>
        </p:nvSpPr>
        <p:spPr bwMode="auto">
          <a:xfrm>
            <a:off x="1868489" y="-363538"/>
            <a:ext cx="8301037"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marL="514350" indent="-51435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eaLnBrk="1" hangingPunct="1">
              <a:buFont typeface="Franklin Gothic Book" panose="020B0503020102020204" pitchFamily="34" charset="0"/>
              <a:buAutoNum type="arabicPeriod" startAt="6"/>
            </a:pPr>
            <a:r>
              <a:rPr lang="en-US" altLang="en-US" sz="2800" b="1" dirty="0">
                <a:solidFill>
                  <a:srgbClr val="FF0000"/>
                </a:solidFill>
                <a:latin typeface="Times New Roman" panose="02020603050405020304" pitchFamily="18" charset="0"/>
                <a:cs typeface="Times New Roman" panose="02020603050405020304" pitchFamily="18" charset="0"/>
              </a:rPr>
              <a:t>Distributed Systems</a:t>
            </a:r>
          </a:p>
        </p:txBody>
      </p:sp>
    </p:spTree>
    <p:extLst>
      <p:ext uri="{BB962C8B-B14F-4D97-AF65-F5344CB8AC3E}">
        <p14:creationId xmlns:p14="http://schemas.microsoft.com/office/powerpoint/2010/main" val="22335325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144713" y="139701"/>
            <a:ext cx="7772400" cy="301625"/>
          </a:xfrm>
        </p:spPr>
        <p:txBody>
          <a:bodyPr>
            <a:normAutofit fontScale="90000"/>
          </a:bodyPr>
          <a:lstStyle/>
          <a:p>
            <a:pPr eaLnBrk="1" hangingPunct="1"/>
            <a:r>
              <a:rPr lang="en-US" altLang="en-US" sz="2600" b="1">
                <a:solidFill>
                  <a:srgbClr val="FF0000"/>
                </a:solidFill>
                <a:latin typeface="Times New Roman" panose="02020603050405020304" pitchFamily="18" charset="0"/>
                <a:cs typeface="Times New Roman" panose="02020603050405020304" pitchFamily="18" charset="0"/>
              </a:rPr>
              <a:t>7. Multi-programmed Batch System</a:t>
            </a:r>
          </a:p>
        </p:txBody>
      </p:sp>
      <p:sp>
        <p:nvSpPr>
          <p:cNvPr id="37891" name="Text Box 5"/>
          <p:cNvSpPr txBox="1">
            <a:spLocks noChangeArrowheads="1"/>
          </p:cNvSpPr>
          <p:nvPr/>
        </p:nvSpPr>
        <p:spPr bwMode="auto">
          <a:xfrm>
            <a:off x="293298" y="441326"/>
            <a:ext cx="1189870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just" eaLnBrk="1" hangingPunct="1">
              <a:lnSpc>
                <a:spcPct val="150000"/>
              </a:lnSpc>
              <a:buClr>
                <a:schemeClr val="accent1"/>
              </a:buClr>
              <a:buSzPct val="85000"/>
              <a:buFont typeface="Wingdings" panose="05000000000000000000" pitchFamily="2" charset="2"/>
              <a:buChar char="Ø"/>
            </a:pPr>
            <a:r>
              <a:rPr lang="en-US" altLang="en-US" sz="2800" b="1" i="1" dirty="0">
                <a:solidFill>
                  <a:srgbClr val="162BF6"/>
                </a:solidFill>
                <a:latin typeface="Times New Roman" panose="02020603050405020304" pitchFamily="18" charset="0"/>
                <a:cs typeface="Times New Roman" panose="02020603050405020304" pitchFamily="18" charset="0"/>
              </a:rPr>
              <a:t>Several jobs </a:t>
            </a:r>
            <a:r>
              <a:rPr lang="en-US" altLang="en-US" sz="2800" dirty="0">
                <a:latin typeface="Times New Roman" panose="02020603050405020304" pitchFamily="18" charset="0"/>
                <a:cs typeface="Times New Roman" panose="02020603050405020304" pitchFamily="18" charset="0"/>
              </a:rPr>
              <a:t>are kept in </a:t>
            </a:r>
            <a:r>
              <a:rPr lang="en-US" altLang="en-US" sz="2800" b="1" i="1" dirty="0">
                <a:solidFill>
                  <a:srgbClr val="162BF6"/>
                </a:solidFill>
                <a:latin typeface="Times New Roman" panose="02020603050405020304" pitchFamily="18" charset="0"/>
                <a:cs typeface="Times New Roman" panose="02020603050405020304" pitchFamily="18" charset="0"/>
              </a:rPr>
              <a:t>main memory at the same time</a:t>
            </a:r>
            <a:r>
              <a:rPr lang="en-US" altLang="en-US" sz="2800" dirty="0">
                <a:latin typeface="Times New Roman" panose="02020603050405020304" pitchFamily="18" charset="0"/>
                <a:cs typeface="Times New Roman" panose="02020603050405020304" pitchFamily="18" charset="0"/>
              </a:rPr>
              <a:t>, and </a:t>
            </a:r>
            <a:r>
              <a:rPr lang="en-US" altLang="en-US" sz="2800" b="1" i="1" dirty="0">
                <a:latin typeface="Times New Roman" panose="02020603050405020304" pitchFamily="18" charset="0"/>
                <a:cs typeface="Times New Roman" panose="02020603050405020304" pitchFamily="18" charset="0"/>
              </a:rPr>
              <a:t>the  </a:t>
            </a:r>
            <a:r>
              <a:rPr lang="en-US" altLang="en-US" sz="2800" b="1" i="1" dirty="0">
                <a:solidFill>
                  <a:srgbClr val="FF0000"/>
                </a:solidFill>
                <a:latin typeface="Times New Roman" panose="02020603050405020304" pitchFamily="18" charset="0"/>
                <a:cs typeface="Times New Roman" panose="02020603050405020304" pitchFamily="18" charset="0"/>
              </a:rPr>
              <a:t>CPU is multiplexed among </a:t>
            </a:r>
            <a:r>
              <a:rPr lang="en-US" altLang="en-US" sz="2800" dirty="0">
                <a:latin typeface="Times New Roman" panose="02020603050405020304" pitchFamily="18" charset="0"/>
                <a:cs typeface="Times New Roman" panose="02020603050405020304" pitchFamily="18" charset="0"/>
              </a:rPr>
              <a:t>them.</a:t>
            </a:r>
          </a:p>
          <a:p>
            <a:pPr algn="just" eaLnBrk="1" hangingPunct="1">
              <a:lnSpc>
                <a:spcPct val="150000"/>
              </a:lnSpc>
              <a:buClr>
                <a:schemeClr val="accent1"/>
              </a:buClr>
              <a:buSzPct val="85000"/>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It assumes a </a:t>
            </a:r>
            <a:r>
              <a:rPr lang="en-US" altLang="en-US" sz="2800" b="1" i="1" dirty="0">
                <a:solidFill>
                  <a:srgbClr val="D60093"/>
                </a:solidFill>
                <a:latin typeface="Times New Roman" panose="02020603050405020304" pitchFamily="18" charset="0"/>
                <a:cs typeface="Times New Roman" panose="02020603050405020304" pitchFamily="18" charset="0"/>
              </a:rPr>
              <a:t>single processor </a:t>
            </a:r>
            <a:r>
              <a:rPr lang="en-US" altLang="en-US" sz="2800" dirty="0">
                <a:latin typeface="Times New Roman" panose="02020603050405020304" pitchFamily="18" charset="0"/>
                <a:cs typeface="Times New Roman" panose="02020603050405020304" pitchFamily="18" charset="0"/>
              </a:rPr>
              <a:t>that is </a:t>
            </a:r>
            <a:r>
              <a:rPr lang="en-US" altLang="en-US" sz="2800" b="1" i="1" dirty="0">
                <a:latin typeface="Times New Roman" panose="02020603050405020304" pitchFamily="18" charset="0"/>
                <a:cs typeface="Times New Roman" panose="02020603050405020304" pitchFamily="18" charset="0"/>
              </a:rPr>
              <a:t>being shared  </a:t>
            </a:r>
          </a:p>
          <a:p>
            <a:pPr algn="just" eaLnBrk="1" hangingPunct="1">
              <a:lnSpc>
                <a:spcPct val="150000"/>
              </a:lnSpc>
              <a:buClr>
                <a:schemeClr val="accent1"/>
              </a:buClr>
              <a:buSzPct val="85000"/>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It </a:t>
            </a:r>
            <a:r>
              <a:rPr lang="en-US" altLang="en-US" sz="2800" b="1" i="1" dirty="0">
                <a:solidFill>
                  <a:srgbClr val="162BF6"/>
                </a:solidFill>
                <a:latin typeface="Times New Roman" panose="02020603050405020304" pitchFamily="18" charset="0"/>
                <a:cs typeface="Times New Roman" panose="02020603050405020304" pitchFamily="18" charset="0"/>
              </a:rPr>
              <a:t>increases CPU utilization </a:t>
            </a:r>
            <a:r>
              <a:rPr lang="en-US" altLang="en-US" sz="2800" dirty="0">
                <a:latin typeface="Times New Roman" panose="02020603050405020304" pitchFamily="18" charset="0"/>
                <a:cs typeface="Times New Roman" panose="02020603050405020304" pitchFamily="18" charset="0"/>
              </a:rPr>
              <a:t>by </a:t>
            </a:r>
            <a:r>
              <a:rPr lang="en-US" altLang="en-US" sz="2800" b="1" i="1" dirty="0">
                <a:latin typeface="Times New Roman" panose="02020603050405020304" pitchFamily="18" charset="0"/>
                <a:cs typeface="Times New Roman" panose="02020603050405020304" pitchFamily="18" charset="0"/>
              </a:rPr>
              <a:t>organizing jobs </a:t>
            </a:r>
            <a:r>
              <a:rPr lang="en-US" altLang="en-US" sz="2800" dirty="0">
                <a:latin typeface="Times New Roman" panose="02020603050405020304" pitchFamily="18" charset="0"/>
                <a:cs typeface="Times New Roman" panose="02020603050405020304" pitchFamily="18" charset="0"/>
              </a:rPr>
              <a:t>so that the </a:t>
            </a:r>
            <a:r>
              <a:rPr lang="en-US" altLang="en-US" sz="2800" b="1" i="1" dirty="0">
                <a:latin typeface="Times New Roman" panose="02020603050405020304" pitchFamily="18" charset="0"/>
                <a:cs typeface="Times New Roman" panose="02020603050405020304" pitchFamily="18" charset="0"/>
              </a:rPr>
              <a:t>CPU always</a:t>
            </a:r>
            <a:r>
              <a:rPr lang="en-US" altLang="en-US" sz="2800" dirty="0">
                <a:latin typeface="Times New Roman" panose="02020603050405020304" pitchFamily="18" charset="0"/>
                <a:cs typeface="Times New Roman" panose="02020603050405020304" pitchFamily="18" charset="0"/>
              </a:rPr>
              <a:t> has </a:t>
            </a:r>
            <a:r>
              <a:rPr lang="en-US" altLang="en-US" sz="2800" b="1" i="1" dirty="0">
                <a:solidFill>
                  <a:srgbClr val="FF0000"/>
                </a:solidFill>
                <a:latin typeface="Times New Roman" panose="02020603050405020304" pitchFamily="18" charset="0"/>
                <a:cs typeface="Times New Roman" panose="02020603050405020304" pitchFamily="18" charset="0"/>
              </a:rPr>
              <a:t>one to execute</a:t>
            </a:r>
            <a:r>
              <a:rPr lang="en-US" altLang="en-US" sz="2800" dirty="0">
                <a:latin typeface="Times New Roman" panose="02020603050405020304" pitchFamily="18" charset="0"/>
                <a:cs typeface="Times New Roman" panose="02020603050405020304" pitchFamily="18" charset="0"/>
              </a:rPr>
              <a:t>.</a:t>
            </a:r>
          </a:p>
        </p:txBody>
      </p:sp>
      <p:pic>
        <p:nvPicPr>
          <p:cNvPr id="37892" name="Picture 10"/>
          <p:cNvPicPr>
            <a:picLocks noChangeAspect="1" noChangeArrowheads="1"/>
          </p:cNvPicPr>
          <p:nvPr/>
        </p:nvPicPr>
        <p:blipFill>
          <a:blip r:embed="rId2">
            <a:extLst>
              <a:ext uri="{28A0092B-C50C-407E-A947-70E740481C1C}">
                <a14:useLocalDpi xmlns:a14="http://schemas.microsoft.com/office/drawing/2010/main" val="0"/>
              </a:ext>
            </a:extLst>
          </a:blip>
          <a:srcRect l="25421" t="934" r="25233" b="934"/>
          <a:stretch>
            <a:fillRect/>
          </a:stretch>
        </p:blipFill>
        <p:spPr bwMode="auto">
          <a:xfrm>
            <a:off x="6524626" y="3321050"/>
            <a:ext cx="3078163" cy="35369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893"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004C5811-C967-4509-B999-0865444EE615}" type="slidenum">
              <a:rPr lang="en-US" altLang="en-US" smtClean="0">
                <a:solidFill>
                  <a:srgbClr val="FFFFFF"/>
                </a:solidFill>
                <a:latin typeface="Franklin Gothic Book" panose="020B0503020102020204" pitchFamily="34" charset="0"/>
              </a:rPr>
              <a:pPr/>
              <a:t>97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6921547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97088" y="1"/>
            <a:ext cx="7885112" cy="422275"/>
          </a:xfrm>
        </p:spPr>
        <p:txBody>
          <a:bodyPr>
            <a:normAutofit fontScale="90000"/>
          </a:bodyPr>
          <a:lstStyle/>
          <a:p>
            <a:pPr algn="ctr" eaLnBrk="1" hangingPunct="1"/>
            <a:r>
              <a:rPr lang="en-US" altLang="en-US" sz="2600" b="1">
                <a:solidFill>
                  <a:srgbClr val="FF0000"/>
                </a:solidFill>
                <a:latin typeface="Times New Roman" panose="02020603050405020304" pitchFamily="18" charset="0"/>
                <a:cs typeface="Times New Roman" panose="02020603050405020304" pitchFamily="18" charset="0"/>
              </a:rPr>
              <a:t>OS Features Needed for Multiprogramming</a:t>
            </a:r>
          </a:p>
        </p:txBody>
      </p:sp>
      <p:sp>
        <p:nvSpPr>
          <p:cNvPr id="38915" name="Rectangle 3"/>
          <p:cNvSpPr>
            <a:spLocks noGrp="1" noChangeArrowheads="1"/>
          </p:cNvSpPr>
          <p:nvPr>
            <p:ph sz="quarter" idx="1"/>
          </p:nvPr>
        </p:nvSpPr>
        <p:spPr>
          <a:xfrm>
            <a:off x="207033" y="422276"/>
            <a:ext cx="11835441" cy="3267074"/>
          </a:xfrm>
        </p:spPr>
        <p:txBody>
          <a:bodyPr>
            <a:normAutofit/>
          </a:bodyPr>
          <a:lstStyle/>
          <a:p>
            <a:pPr algn="just" eaLnBrk="1" hangingPunct="1">
              <a:spcBef>
                <a:spcPct val="0"/>
              </a:spcBef>
              <a:buFont typeface="Wingdings" panose="05000000000000000000" pitchFamily="2" charset="2"/>
              <a:buChar char="§"/>
            </a:pPr>
            <a:r>
              <a:rPr lang="en-US" altLang="en-US" sz="3200" b="1" i="1" dirty="0">
                <a:latin typeface="Times New Roman" panose="02020603050405020304" pitchFamily="18" charset="0"/>
                <a:cs typeface="Times New Roman" panose="02020603050405020304" pitchFamily="18" charset="0"/>
              </a:rPr>
              <a:t>I/O routine </a:t>
            </a:r>
            <a:r>
              <a:rPr lang="en-US" altLang="en-US" sz="3200" dirty="0">
                <a:latin typeface="Times New Roman" panose="02020603050405020304" pitchFamily="18" charset="0"/>
                <a:cs typeface="Times New Roman" panose="02020603050405020304" pitchFamily="18" charset="0"/>
              </a:rPr>
              <a:t>supplied by the </a:t>
            </a:r>
            <a:r>
              <a:rPr lang="en-US" altLang="en-US" sz="3200" b="1" i="1" dirty="0">
                <a:latin typeface="Times New Roman" panose="02020603050405020304" pitchFamily="18" charset="0"/>
                <a:cs typeface="Times New Roman" panose="02020603050405020304" pitchFamily="18" charset="0"/>
              </a:rPr>
              <a:t>system</a:t>
            </a:r>
            <a:r>
              <a:rPr lang="en-US" altLang="en-US" sz="3200" dirty="0">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Char char="§"/>
            </a:pPr>
            <a:r>
              <a:rPr lang="en-US" altLang="en-US" sz="3200" b="1" i="1" dirty="0">
                <a:solidFill>
                  <a:srgbClr val="162BF6"/>
                </a:solidFill>
                <a:latin typeface="Times New Roman" panose="02020603050405020304" pitchFamily="18" charset="0"/>
                <a:cs typeface="Times New Roman" panose="02020603050405020304" pitchFamily="18" charset="0"/>
              </a:rPr>
              <a:t>Memory management </a:t>
            </a:r>
            <a:r>
              <a:rPr lang="en-US" altLang="en-US" sz="3200" dirty="0">
                <a:latin typeface="Times New Roman" panose="02020603050405020304" pitchFamily="18" charset="0"/>
                <a:cs typeface="Times New Roman" panose="02020603050405020304" pitchFamily="18" charset="0"/>
              </a:rPr>
              <a:t>– the system must </a:t>
            </a:r>
            <a:r>
              <a:rPr lang="en-US" altLang="en-US" sz="3200" b="1" i="1" dirty="0">
                <a:solidFill>
                  <a:srgbClr val="FF0000"/>
                </a:solidFill>
                <a:latin typeface="Times New Roman" panose="02020603050405020304" pitchFamily="18" charset="0"/>
                <a:cs typeface="Times New Roman" panose="02020603050405020304" pitchFamily="18" charset="0"/>
              </a:rPr>
              <a:t>allocate the memory to several jobs</a:t>
            </a:r>
            <a:r>
              <a:rPr lang="en-US" altLang="en-US" sz="3200" dirty="0">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Char char="§"/>
            </a:pPr>
            <a:r>
              <a:rPr lang="en-US" altLang="en-US" sz="3200" b="1" i="1" dirty="0">
                <a:solidFill>
                  <a:srgbClr val="162BF6"/>
                </a:solidFill>
                <a:latin typeface="Times New Roman" panose="02020603050405020304" pitchFamily="18" charset="0"/>
                <a:cs typeface="Times New Roman" panose="02020603050405020304" pitchFamily="18" charset="0"/>
              </a:rPr>
              <a:t>CPU scheduling </a:t>
            </a:r>
            <a:r>
              <a:rPr lang="en-US" altLang="en-US" sz="3200" dirty="0">
                <a:latin typeface="Times New Roman" panose="02020603050405020304" pitchFamily="18" charset="0"/>
                <a:cs typeface="Times New Roman" panose="02020603050405020304" pitchFamily="18" charset="0"/>
              </a:rPr>
              <a:t>– the </a:t>
            </a:r>
            <a:r>
              <a:rPr lang="en-US" altLang="en-US" sz="3200" b="1" i="1" dirty="0">
                <a:latin typeface="Times New Roman" panose="02020603050405020304" pitchFamily="18" charset="0"/>
                <a:cs typeface="Times New Roman" panose="02020603050405020304" pitchFamily="18" charset="0"/>
              </a:rPr>
              <a:t>system</a:t>
            </a:r>
            <a:r>
              <a:rPr lang="en-US" altLang="en-US" sz="3200" dirty="0">
                <a:latin typeface="Times New Roman" panose="02020603050405020304" pitchFamily="18" charset="0"/>
                <a:cs typeface="Times New Roman" panose="02020603050405020304" pitchFamily="18" charset="0"/>
              </a:rPr>
              <a:t> must </a:t>
            </a:r>
            <a:r>
              <a:rPr lang="en-US" altLang="en-US" sz="3200" b="1" i="1" dirty="0">
                <a:solidFill>
                  <a:srgbClr val="D60093"/>
                </a:solidFill>
                <a:latin typeface="Times New Roman" panose="02020603050405020304" pitchFamily="18" charset="0"/>
                <a:cs typeface="Times New Roman" panose="02020603050405020304" pitchFamily="18" charset="0"/>
              </a:rPr>
              <a:t>choose among several jobs ready to run</a:t>
            </a:r>
            <a:r>
              <a:rPr lang="en-US" altLang="en-US" sz="3200" dirty="0">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Char char="§"/>
            </a:pPr>
            <a:r>
              <a:rPr lang="en-US" altLang="en-US" sz="3200" b="1" i="1" dirty="0">
                <a:latin typeface="Times New Roman" panose="02020603050405020304" pitchFamily="18" charset="0"/>
                <a:cs typeface="Times New Roman" panose="02020603050405020304" pitchFamily="18" charset="0"/>
              </a:rPr>
              <a:t>Allocation of devices</a:t>
            </a:r>
            <a:r>
              <a:rPr lang="en-US" altLang="en-US" sz="3200" dirty="0">
                <a:latin typeface="Times New Roman" panose="02020603050405020304" pitchFamily="18" charset="0"/>
                <a:cs typeface="Times New Roman" panose="02020603050405020304" pitchFamily="18" charset="0"/>
              </a:rPr>
              <a:t>.</a:t>
            </a:r>
          </a:p>
        </p:txBody>
      </p:sp>
      <p:sp>
        <p:nvSpPr>
          <p:cNvPr id="38916"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AA905C18-CF53-4C34-B245-92C44644D946}" type="slidenum">
              <a:rPr lang="en-US" altLang="en-US" smtClean="0">
                <a:solidFill>
                  <a:srgbClr val="FFFFFF"/>
                </a:solidFill>
                <a:latin typeface="Franklin Gothic Book" panose="020B0503020102020204" pitchFamily="34" charset="0"/>
              </a:rPr>
              <a:pPr/>
              <a:t>98</a:t>
            </a:fld>
            <a:endParaRPr lang="en-US" altLang="en-US">
              <a:solidFill>
                <a:srgbClr val="FFFFFF"/>
              </a:solidFill>
              <a:latin typeface="Franklin Gothic Book" panose="020B0503020102020204" pitchFamily="34" charset="0"/>
            </a:endParaRPr>
          </a:p>
        </p:txBody>
      </p:sp>
      <p:pic>
        <p:nvPicPr>
          <p:cNvPr id="38917" name="Picture 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75" y="3148014"/>
            <a:ext cx="9005888"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2"/>
          <p:cNvSpPr txBox="1">
            <a:spLocks noChangeArrowheads="1"/>
          </p:cNvSpPr>
          <p:nvPr/>
        </p:nvSpPr>
        <p:spPr bwMode="auto">
          <a:xfrm>
            <a:off x="3209925" y="6080126"/>
            <a:ext cx="73167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9BBB59"/>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2800" b="1">
                <a:solidFill>
                  <a:srgbClr val="002060"/>
                </a:solidFill>
                <a:latin typeface="Times New Roman" panose="02020603050405020304" pitchFamily="18" charset="0"/>
                <a:cs typeface="Times New Roman" panose="02020603050405020304" pitchFamily="18" charset="0"/>
              </a:rPr>
              <a:t>Symmetric Multiprocessing Architecture</a:t>
            </a:r>
          </a:p>
        </p:txBody>
      </p:sp>
    </p:spTree>
    <p:extLst>
      <p:ext uri="{BB962C8B-B14F-4D97-AF65-F5344CB8AC3E}">
        <p14:creationId xmlns:p14="http://schemas.microsoft.com/office/powerpoint/2010/main" val="3172885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33576" y="1"/>
            <a:ext cx="8277225" cy="409575"/>
          </a:xfrm>
        </p:spPr>
        <p:txBody>
          <a:bodyPr>
            <a:normAutofit fontScale="90000"/>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b="1">
                <a:solidFill>
                  <a:srgbClr val="162BF6"/>
                </a:solidFill>
                <a:latin typeface="Times New Roman" panose="02020603050405020304" pitchFamily="18" charset="0"/>
                <a:cs typeface="Times New Roman" panose="02020603050405020304" pitchFamily="18" charset="0"/>
              </a:rPr>
              <a:t>Operating System Services</a:t>
            </a:r>
          </a:p>
        </p:txBody>
      </p:sp>
      <p:sp>
        <p:nvSpPr>
          <p:cNvPr id="41987" name="Rectangle 3"/>
          <p:cNvSpPr>
            <a:spLocks noGrp="1" noChangeArrowheads="1"/>
          </p:cNvSpPr>
          <p:nvPr>
            <p:ph sz="quarter" idx="1"/>
          </p:nvPr>
        </p:nvSpPr>
        <p:spPr>
          <a:xfrm>
            <a:off x="0" y="409576"/>
            <a:ext cx="12191999" cy="6257925"/>
          </a:xfrm>
        </p:spPr>
        <p:txBody>
          <a:bodyPr>
            <a:normAutofit/>
          </a:bodyPr>
          <a:lstStyle/>
          <a:p>
            <a:pPr marL="342900" indent="-342900" algn="just">
              <a:spcBef>
                <a:spcPts val="0"/>
              </a:spcBef>
              <a:buFont typeface="Bookman Old Style" panose="02050604050505020204" pitchFamily="18" charset="0"/>
              <a:buAutoNum type="arabicPeriod"/>
              <a:defRPr/>
            </a:pPr>
            <a:r>
              <a:rPr lang="en-US" altLang="en-US" sz="3200" b="1" i="1" dirty="0">
                <a:solidFill>
                  <a:srgbClr val="FF0000"/>
                </a:solidFill>
                <a:latin typeface="Times New Roman" panose="02020603050405020304" pitchFamily="18" charset="0"/>
                <a:cs typeface="Times New Roman" panose="02020603050405020304" pitchFamily="18" charset="0"/>
              </a:rPr>
              <a:t>Program Execution</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b="1" i="1" dirty="0">
                <a:latin typeface="Times New Roman" panose="02020603050405020304" pitchFamily="18" charset="0"/>
                <a:cs typeface="Times New Roman" panose="02020603050405020304" pitchFamily="18" charset="0"/>
              </a:rPr>
              <a:t>OS loads a program </a:t>
            </a:r>
            <a:r>
              <a:rPr lang="en-US" altLang="en-US" sz="3200" dirty="0">
                <a:latin typeface="Times New Roman" panose="02020603050405020304" pitchFamily="18" charset="0"/>
                <a:cs typeface="Times New Roman" panose="02020603050405020304" pitchFamily="18" charset="0"/>
              </a:rPr>
              <a:t>into </a:t>
            </a:r>
            <a:r>
              <a:rPr lang="en-US" altLang="en-US" sz="3200" b="1" i="1" dirty="0">
                <a:solidFill>
                  <a:srgbClr val="D60093"/>
                </a:solidFill>
                <a:latin typeface="Times New Roman" panose="02020603050405020304" pitchFamily="18" charset="0"/>
                <a:cs typeface="Times New Roman" panose="02020603050405020304" pitchFamily="18" charset="0"/>
              </a:rPr>
              <a:t>memory</a:t>
            </a:r>
            <a:r>
              <a:rPr lang="en-US" altLang="en-US" sz="3200" dirty="0">
                <a:latin typeface="Times New Roman" panose="02020603050405020304" pitchFamily="18" charset="0"/>
                <a:cs typeface="Times New Roman" panose="02020603050405020304" pitchFamily="18" charset="0"/>
              </a:rPr>
              <a:t> and </a:t>
            </a:r>
            <a:r>
              <a:rPr lang="en-US" altLang="en-US" sz="3200" b="1" i="1" dirty="0">
                <a:latin typeface="Times New Roman" panose="02020603050405020304" pitchFamily="18" charset="0"/>
                <a:cs typeface="Times New Roman" panose="02020603050405020304" pitchFamily="18" charset="0"/>
              </a:rPr>
              <a:t>executes</a:t>
            </a:r>
            <a:r>
              <a:rPr lang="en-US" altLang="en-US" sz="3200" dirty="0">
                <a:latin typeface="Times New Roman" panose="02020603050405020304" pitchFamily="18" charset="0"/>
                <a:cs typeface="Times New Roman" panose="02020603050405020304" pitchFamily="18" charset="0"/>
              </a:rPr>
              <a:t> it.</a:t>
            </a:r>
          </a:p>
          <a:p>
            <a:pPr marL="342900" indent="-342900" algn="just">
              <a:spcBef>
                <a:spcPts val="0"/>
              </a:spcBef>
              <a:buFont typeface="Bookman Old Style" panose="02050604050505020204" pitchFamily="18" charset="0"/>
              <a:buAutoNum type="arabicPeriod"/>
              <a:defRPr/>
            </a:pPr>
            <a:r>
              <a:rPr lang="en-US" altLang="en-US" sz="3200" b="1" i="1" dirty="0">
                <a:solidFill>
                  <a:srgbClr val="FF0000"/>
                </a:solidFill>
                <a:latin typeface="Times New Roman" panose="02020603050405020304" pitchFamily="18" charset="0"/>
                <a:cs typeface="Times New Roman" panose="02020603050405020304" pitchFamily="18" charset="0"/>
              </a:rPr>
              <a:t>I/O Operations</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since </a:t>
            </a:r>
            <a:r>
              <a:rPr lang="en-US" altLang="en-US" sz="3200" b="1" i="1" dirty="0">
                <a:solidFill>
                  <a:srgbClr val="990033"/>
                </a:solidFill>
                <a:latin typeface="Times New Roman" panose="02020603050405020304" pitchFamily="18" charset="0"/>
                <a:cs typeface="Times New Roman" panose="02020603050405020304" pitchFamily="18" charset="0"/>
              </a:rPr>
              <a:t>user programs cannot execute I/O </a:t>
            </a:r>
            <a:r>
              <a:rPr lang="en-US" altLang="en-US" sz="3200" b="1" i="1" dirty="0">
                <a:latin typeface="Times New Roman" panose="02020603050405020304" pitchFamily="18" charset="0"/>
                <a:cs typeface="Times New Roman" panose="02020603050405020304" pitchFamily="18" charset="0"/>
              </a:rPr>
              <a:t>operations</a:t>
            </a:r>
            <a:r>
              <a:rPr lang="en-US" altLang="en-US" sz="3200" dirty="0">
                <a:latin typeface="Times New Roman" panose="02020603050405020304" pitchFamily="18" charset="0"/>
                <a:cs typeface="Times New Roman" panose="02020603050405020304" pitchFamily="18" charset="0"/>
              </a:rPr>
              <a:t> </a:t>
            </a:r>
            <a:r>
              <a:rPr lang="en-US" altLang="en-US" sz="3200" b="1" i="1" dirty="0">
                <a:latin typeface="Times New Roman" panose="02020603050405020304" pitchFamily="18" charset="0"/>
                <a:cs typeface="Times New Roman" panose="02020603050405020304" pitchFamily="18" charset="0"/>
              </a:rPr>
              <a:t>directly</a:t>
            </a:r>
            <a:r>
              <a:rPr lang="en-US" altLang="en-US" sz="3200" dirty="0">
                <a:latin typeface="Times New Roman" panose="02020603050405020304" pitchFamily="18" charset="0"/>
                <a:cs typeface="Times New Roman" panose="02020603050405020304" pitchFamily="18" charset="0"/>
              </a:rPr>
              <a:t>, the </a:t>
            </a:r>
            <a:r>
              <a:rPr lang="en-US" altLang="en-US" sz="3200" b="1" i="1" dirty="0">
                <a:latin typeface="Times New Roman" panose="02020603050405020304" pitchFamily="18" charset="0"/>
                <a:cs typeface="Times New Roman" panose="02020603050405020304" pitchFamily="18" charset="0"/>
              </a:rPr>
              <a:t>operating system </a:t>
            </a:r>
            <a:r>
              <a:rPr lang="en-US" altLang="en-US" sz="3200" dirty="0">
                <a:latin typeface="Times New Roman" panose="02020603050405020304" pitchFamily="18" charset="0"/>
                <a:cs typeface="Times New Roman" panose="02020603050405020304" pitchFamily="18" charset="0"/>
              </a:rPr>
              <a:t>must provide some means to </a:t>
            </a:r>
            <a:r>
              <a:rPr lang="en-US" altLang="en-US" sz="3200" b="1" i="1" dirty="0">
                <a:solidFill>
                  <a:srgbClr val="162BF6"/>
                </a:solidFill>
                <a:latin typeface="Times New Roman" panose="02020603050405020304" pitchFamily="18" charset="0"/>
                <a:cs typeface="Times New Roman" panose="02020603050405020304" pitchFamily="18" charset="0"/>
              </a:rPr>
              <a:t>perform I/O</a:t>
            </a:r>
            <a:r>
              <a:rPr lang="en-US" altLang="en-US" sz="3200" dirty="0">
                <a:latin typeface="Times New Roman" panose="02020603050405020304" pitchFamily="18" charset="0"/>
                <a:cs typeface="Times New Roman" panose="02020603050405020304" pitchFamily="18" charset="0"/>
              </a:rPr>
              <a:t>.</a:t>
            </a:r>
          </a:p>
          <a:p>
            <a:pPr marL="342900" indent="-342900" algn="just">
              <a:spcBef>
                <a:spcPts val="0"/>
              </a:spcBef>
              <a:buFont typeface="Bookman Old Style" panose="02050604050505020204" pitchFamily="18" charset="0"/>
              <a:buAutoNum type="arabicPeriod"/>
              <a:defRPr/>
            </a:pPr>
            <a:r>
              <a:rPr lang="en-US" altLang="en-US" sz="3200" b="1" i="1" dirty="0">
                <a:solidFill>
                  <a:srgbClr val="FF0000"/>
                </a:solidFill>
                <a:latin typeface="Times New Roman" panose="02020603050405020304" pitchFamily="18" charset="0"/>
                <a:cs typeface="Times New Roman" panose="02020603050405020304" pitchFamily="18" charset="0"/>
              </a:rPr>
              <a:t>File-System Manipulation</a:t>
            </a:r>
            <a:r>
              <a:rPr lang="en-US" altLang="en-US" sz="3200" b="1" dirty="0">
                <a:solidFill>
                  <a:srgbClr val="C00000"/>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program needs to </a:t>
            </a:r>
            <a:r>
              <a:rPr lang="en-US" altLang="en-US" sz="3200" b="1" i="1" dirty="0">
                <a:solidFill>
                  <a:srgbClr val="162BF6"/>
                </a:solidFill>
                <a:latin typeface="Times New Roman" panose="02020603050405020304" pitchFamily="18" charset="0"/>
                <a:cs typeface="Times New Roman" panose="02020603050405020304" pitchFamily="18" charset="0"/>
              </a:rPr>
              <a:t>read, write, create, and delete files</a:t>
            </a:r>
            <a:r>
              <a:rPr lang="en-US" altLang="en-US" sz="3200" dirty="0">
                <a:latin typeface="Times New Roman" panose="02020603050405020304" pitchFamily="18" charset="0"/>
                <a:cs typeface="Times New Roman" panose="02020603050405020304" pitchFamily="18" charset="0"/>
              </a:rPr>
              <a:t>. </a:t>
            </a:r>
          </a:p>
          <a:p>
            <a:pPr marL="617538" lvl="1" indent="-342900" algn="just">
              <a:spcBef>
                <a:spcPts val="0"/>
              </a:spcBef>
              <a:buFont typeface="Wingdings" panose="05000000000000000000" pitchFamily="2" charset="2"/>
              <a:buChar char="§"/>
              <a:defRPr/>
            </a:pPr>
            <a:r>
              <a:rPr lang="en-US" altLang="en-US" sz="3200" dirty="0">
                <a:latin typeface="Times New Roman" panose="02020603050405020304" pitchFamily="18" charset="0"/>
                <a:cs typeface="Times New Roman" panose="02020603050405020304" pitchFamily="18" charset="0"/>
              </a:rPr>
              <a:t>The </a:t>
            </a:r>
            <a:r>
              <a:rPr lang="en-US" altLang="en-US" sz="3200" b="1" i="1" dirty="0">
                <a:latin typeface="Times New Roman" panose="02020603050405020304" pitchFamily="18" charset="0"/>
                <a:cs typeface="Times New Roman" panose="02020603050405020304" pitchFamily="18" charset="0"/>
              </a:rPr>
              <a:t>OS</a:t>
            </a:r>
            <a:r>
              <a:rPr lang="en-US" altLang="en-US" sz="3200" dirty="0">
                <a:latin typeface="Times New Roman" panose="02020603050405020304" pitchFamily="18" charset="0"/>
                <a:cs typeface="Times New Roman" panose="02020603050405020304" pitchFamily="18" charset="0"/>
              </a:rPr>
              <a:t> gives the </a:t>
            </a:r>
            <a:r>
              <a:rPr lang="en-US" altLang="en-US" sz="3200" b="1" i="1" dirty="0">
                <a:latin typeface="Times New Roman" panose="02020603050405020304" pitchFamily="18" charset="0"/>
                <a:cs typeface="Times New Roman" panose="02020603050405020304" pitchFamily="18" charset="0"/>
              </a:rPr>
              <a:t>permission</a:t>
            </a:r>
            <a:r>
              <a:rPr lang="en-US" altLang="en-US" sz="3200" dirty="0">
                <a:latin typeface="Times New Roman" panose="02020603050405020304" pitchFamily="18" charset="0"/>
                <a:cs typeface="Times New Roman" panose="02020603050405020304" pitchFamily="18" charset="0"/>
              </a:rPr>
              <a:t> to the </a:t>
            </a:r>
            <a:r>
              <a:rPr lang="en-US" altLang="en-US" sz="3200" b="1" i="1" dirty="0">
                <a:latin typeface="Times New Roman" panose="02020603050405020304" pitchFamily="18" charset="0"/>
                <a:cs typeface="Times New Roman" panose="02020603050405020304" pitchFamily="18" charset="0"/>
              </a:rPr>
              <a:t>program</a:t>
            </a:r>
            <a:r>
              <a:rPr lang="en-US" altLang="en-US" sz="3200" dirty="0">
                <a:latin typeface="Times New Roman" panose="02020603050405020304" pitchFamily="18" charset="0"/>
                <a:cs typeface="Times New Roman" panose="02020603050405020304" pitchFamily="18" charset="0"/>
              </a:rPr>
              <a:t> for </a:t>
            </a:r>
            <a:r>
              <a:rPr lang="en-US" altLang="en-US" sz="3200" b="1" i="1" dirty="0">
                <a:latin typeface="Times New Roman" panose="02020603050405020304" pitchFamily="18" charset="0"/>
                <a:cs typeface="Times New Roman" panose="02020603050405020304" pitchFamily="18" charset="0"/>
              </a:rPr>
              <a:t>operations on file</a:t>
            </a:r>
            <a:r>
              <a:rPr lang="en-US" altLang="en-US" sz="3200" dirty="0">
                <a:latin typeface="Times New Roman" panose="02020603050405020304" pitchFamily="18" charset="0"/>
                <a:cs typeface="Times New Roman" panose="02020603050405020304" pitchFamily="18" charset="0"/>
              </a:rPr>
              <a:t>.</a:t>
            </a:r>
          </a:p>
          <a:p>
            <a:pPr marL="342900" indent="-342900" algn="just">
              <a:spcBef>
                <a:spcPts val="0"/>
              </a:spcBef>
              <a:buFont typeface="Bookman Old Style" panose="02050604050505020204" pitchFamily="18" charset="0"/>
              <a:buAutoNum type="arabicPeriod"/>
              <a:defRPr/>
            </a:pPr>
            <a:r>
              <a:rPr lang="en-US" altLang="en-US" sz="3200" b="1" dirty="0">
                <a:solidFill>
                  <a:srgbClr val="FF0000"/>
                </a:solidFill>
                <a:latin typeface="Times New Roman" panose="02020603050405020304" pitchFamily="18" charset="0"/>
                <a:cs typeface="Times New Roman" panose="02020603050405020304" pitchFamily="18" charset="0"/>
              </a:rPr>
              <a:t>Communications</a:t>
            </a:r>
            <a:r>
              <a:rPr lang="en-US" altLang="en-US" sz="3200" b="1" dirty="0">
                <a:solidFill>
                  <a:srgbClr val="C00000"/>
                </a:solidFill>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a:t>
            </a:r>
            <a:r>
              <a:rPr lang="en-US" altLang="en-US" sz="3200" b="1" i="1" dirty="0">
                <a:solidFill>
                  <a:srgbClr val="162BF6"/>
                </a:solidFill>
                <a:latin typeface="Times New Roman" panose="02020603050405020304" pitchFamily="18" charset="0"/>
                <a:cs typeface="Times New Roman" panose="02020603050405020304" pitchFamily="18" charset="0"/>
              </a:rPr>
              <a:t>exchange of information between processes</a:t>
            </a:r>
            <a:r>
              <a:rPr lang="en-US" altLang="en-US" sz="3200" dirty="0">
                <a:latin typeface="Times New Roman" panose="02020603050405020304" pitchFamily="18" charset="0"/>
                <a:cs typeface="Times New Roman" panose="02020603050405020304" pitchFamily="18" charset="0"/>
              </a:rPr>
              <a:t> </a:t>
            </a:r>
            <a:r>
              <a:rPr lang="en-US" altLang="en-US" sz="3200" b="1" i="1" dirty="0">
                <a:latin typeface="Times New Roman" panose="02020603050405020304" pitchFamily="18" charset="0"/>
                <a:cs typeface="Times New Roman" panose="02020603050405020304" pitchFamily="18" charset="0"/>
              </a:rPr>
              <a:t>executing</a:t>
            </a:r>
            <a:r>
              <a:rPr lang="en-US" altLang="en-US" sz="3200" dirty="0">
                <a:latin typeface="Times New Roman" panose="02020603050405020304" pitchFamily="18" charset="0"/>
                <a:cs typeface="Times New Roman" panose="02020603050405020304" pitchFamily="18" charset="0"/>
              </a:rPr>
              <a:t> either on the </a:t>
            </a:r>
            <a:r>
              <a:rPr lang="en-US" altLang="en-US" sz="3200" b="1" i="1" dirty="0">
                <a:latin typeface="Times New Roman" panose="02020603050405020304" pitchFamily="18" charset="0"/>
                <a:cs typeface="Times New Roman" panose="02020603050405020304" pitchFamily="18" charset="0"/>
              </a:rPr>
              <a:t>same computer </a:t>
            </a:r>
            <a:r>
              <a:rPr lang="en-US" altLang="en-US" sz="3200" dirty="0">
                <a:latin typeface="Times New Roman" panose="02020603050405020304" pitchFamily="18" charset="0"/>
                <a:cs typeface="Times New Roman" panose="02020603050405020304" pitchFamily="18" charset="0"/>
              </a:rPr>
              <a:t>or on </a:t>
            </a:r>
            <a:r>
              <a:rPr lang="en-US" altLang="en-US" sz="3200" b="1" i="1" dirty="0">
                <a:solidFill>
                  <a:srgbClr val="D60093"/>
                </a:solidFill>
                <a:latin typeface="Times New Roman" panose="02020603050405020304" pitchFamily="18" charset="0"/>
                <a:cs typeface="Times New Roman" panose="02020603050405020304" pitchFamily="18" charset="0"/>
              </a:rPr>
              <a:t>different systems </a:t>
            </a:r>
            <a:r>
              <a:rPr lang="en-US" altLang="en-US" sz="3200" dirty="0">
                <a:latin typeface="Times New Roman" panose="02020603050405020304" pitchFamily="18" charset="0"/>
                <a:cs typeface="Times New Roman" panose="02020603050405020304" pitchFamily="18" charset="0"/>
              </a:rPr>
              <a:t>tied together by a </a:t>
            </a:r>
            <a:r>
              <a:rPr lang="en-US" altLang="en-US" sz="3200" b="1" i="1" dirty="0">
                <a:latin typeface="Times New Roman" panose="02020603050405020304" pitchFamily="18" charset="0"/>
                <a:cs typeface="Times New Roman" panose="02020603050405020304" pitchFamily="18" charset="0"/>
              </a:rPr>
              <a:t>network</a:t>
            </a:r>
            <a:r>
              <a:rPr lang="en-US" altLang="en-US" sz="3200" dirty="0">
                <a:latin typeface="Times New Roman" panose="02020603050405020304" pitchFamily="18" charset="0"/>
                <a:cs typeface="Times New Roman" panose="02020603050405020304" pitchFamily="18" charset="0"/>
              </a:rPr>
              <a:t>. </a:t>
            </a:r>
          </a:p>
          <a:p>
            <a:pPr algn="just">
              <a:spcBef>
                <a:spcPts val="0"/>
              </a:spcBef>
              <a:buFont typeface="Wingdings" panose="05000000000000000000" pitchFamily="2" charset="2"/>
              <a:buChar char="§"/>
              <a:defRPr/>
            </a:pPr>
            <a:r>
              <a:rPr lang="en-US" altLang="en-US" sz="3200" dirty="0">
                <a:latin typeface="Times New Roman" panose="02020603050405020304" pitchFamily="18" charset="0"/>
                <a:cs typeface="Times New Roman" panose="02020603050405020304" pitchFamily="18" charset="0"/>
              </a:rPr>
              <a:t>Implemented via </a:t>
            </a:r>
            <a:r>
              <a:rPr lang="en-US" altLang="en-US" sz="3200" b="1" i="1" dirty="0">
                <a:solidFill>
                  <a:srgbClr val="990033"/>
                </a:solidFill>
                <a:latin typeface="Times New Roman" panose="02020603050405020304" pitchFamily="18" charset="0"/>
                <a:cs typeface="Times New Roman" panose="02020603050405020304" pitchFamily="18" charset="0"/>
              </a:rPr>
              <a:t>shared memory</a:t>
            </a:r>
            <a:r>
              <a:rPr lang="en-US" altLang="en-US" sz="3200" b="1" dirty="0">
                <a:solidFill>
                  <a:srgbClr val="990033"/>
                </a:solidFill>
                <a:latin typeface="Times New Roman" panose="02020603050405020304" pitchFamily="18" charset="0"/>
                <a:cs typeface="Times New Roman" panose="02020603050405020304" pitchFamily="18" charset="0"/>
              </a:rPr>
              <a:t> or </a:t>
            </a:r>
            <a:r>
              <a:rPr lang="en-US" altLang="en-US" sz="3200" b="1" i="1" dirty="0">
                <a:solidFill>
                  <a:srgbClr val="990033"/>
                </a:solidFill>
                <a:latin typeface="Times New Roman" panose="02020603050405020304" pitchFamily="18" charset="0"/>
                <a:cs typeface="Times New Roman" panose="02020603050405020304" pitchFamily="18" charset="0"/>
              </a:rPr>
              <a:t>message passing</a:t>
            </a:r>
            <a:r>
              <a:rPr lang="en-US" altLang="en-US" sz="3200" dirty="0">
                <a:latin typeface="Times New Roman" panose="02020603050405020304" pitchFamily="18" charset="0"/>
                <a:cs typeface="Times New Roman" panose="02020603050405020304" pitchFamily="18" charset="0"/>
              </a:rPr>
              <a:t>.</a:t>
            </a:r>
          </a:p>
          <a:p>
            <a:pPr marL="0" indent="0" algn="just">
              <a:spcBef>
                <a:spcPts val="0"/>
              </a:spcBef>
              <a:buNone/>
              <a:defRPr/>
            </a:pPr>
            <a:r>
              <a:rPr lang="en-US" altLang="en-US" sz="3200" b="1" i="1" dirty="0">
                <a:solidFill>
                  <a:srgbClr val="FF0000"/>
                </a:solidFill>
                <a:latin typeface="Times New Roman" panose="02020603050405020304" pitchFamily="18" charset="0"/>
                <a:cs typeface="Times New Roman" panose="02020603050405020304" pitchFamily="18" charset="0"/>
              </a:rPr>
              <a:t>5. Error Detection</a:t>
            </a:r>
            <a:r>
              <a:rPr lang="en-US" altLang="en-US" sz="3200" b="1" dirty="0">
                <a:solidFill>
                  <a:srgbClr val="C00000"/>
                </a:solidFill>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a:t>
            </a:r>
            <a:r>
              <a:rPr lang="en-US" altLang="en-US" sz="3200" b="1" i="1" dirty="0">
                <a:solidFill>
                  <a:srgbClr val="162BF6"/>
                </a:solidFill>
                <a:latin typeface="Times New Roman" panose="02020603050405020304" pitchFamily="18" charset="0"/>
                <a:cs typeface="Times New Roman" panose="02020603050405020304" pitchFamily="18" charset="0"/>
              </a:rPr>
              <a:t>ensure correct computing </a:t>
            </a:r>
            <a:r>
              <a:rPr lang="en-US" altLang="en-US" sz="3200" dirty="0">
                <a:latin typeface="Times New Roman" panose="02020603050405020304" pitchFamily="18" charset="0"/>
                <a:cs typeface="Times New Roman" panose="02020603050405020304" pitchFamily="18" charset="0"/>
              </a:rPr>
              <a:t>by </a:t>
            </a:r>
            <a:r>
              <a:rPr lang="en-US" altLang="en-US" sz="3200" b="1" i="1" dirty="0">
                <a:latin typeface="Times New Roman" panose="02020603050405020304" pitchFamily="18" charset="0"/>
                <a:cs typeface="Times New Roman" panose="02020603050405020304" pitchFamily="18" charset="0"/>
              </a:rPr>
              <a:t>detecting errors in the CPU</a:t>
            </a:r>
            <a:r>
              <a:rPr lang="en-US" altLang="en-US" sz="3200" dirty="0">
                <a:latin typeface="Times New Roman" panose="02020603050405020304" pitchFamily="18" charset="0"/>
                <a:cs typeface="Times New Roman" panose="02020603050405020304" pitchFamily="18" charset="0"/>
              </a:rPr>
              <a:t> and </a:t>
            </a:r>
            <a:r>
              <a:rPr lang="en-US" altLang="en-US" sz="3200" b="1" i="1" dirty="0">
                <a:solidFill>
                  <a:srgbClr val="D60093"/>
                </a:solidFill>
                <a:latin typeface="Times New Roman" panose="02020603050405020304" pitchFamily="18" charset="0"/>
                <a:cs typeface="Times New Roman" panose="02020603050405020304" pitchFamily="18" charset="0"/>
              </a:rPr>
              <a:t>memory hardware, in I/O devices</a:t>
            </a:r>
            <a:r>
              <a:rPr lang="en-US" altLang="en-US" sz="3200" dirty="0">
                <a:latin typeface="Times New Roman" panose="02020603050405020304" pitchFamily="18" charset="0"/>
                <a:cs typeface="Times New Roman" panose="02020603050405020304" pitchFamily="18" charset="0"/>
              </a:rPr>
              <a:t>, or in </a:t>
            </a:r>
            <a:r>
              <a:rPr lang="en-US" altLang="en-US" sz="3200" b="1" i="1" dirty="0">
                <a:latin typeface="Times New Roman" panose="02020603050405020304" pitchFamily="18" charset="0"/>
                <a:cs typeface="Times New Roman" panose="02020603050405020304" pitchFamily="18" charset="0"/>
              </a:rPr>
              <a:t>user programs</a:t>
            </a:r>
            <a:r>
              <a:rPr lang="en-US" altLang="en-US" sz="3200" dirty="0">
                <a:latin typeface="Times New Roman" panose="02020603050405020304" pitchFamily="18" charset="0"/>
                <a:cs typeface="Times New Roman" panose="02020603050405020304" pitchFamily="18" charset="0"/>
              </a:rPr>
              <a:t>.</a:t>
            </a:r>
          </a:p>
        </p:txBody>
      </p:sp>
      <p:sp>
        <p:nvSpPr>
          <p:cNvPr id="39940" name="Slide Number Placeholder 1"/>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6A0E075A-A0D5-4EFA-A5E8-617691496E7B}" type="slidenum">
              <a:rPr lang="en-US" altLang="en-US" smtClean="0">
                <a:solidFill>
                  <a:srgbClr val="FFFFFF"/>
                </a:solidFill>
                <a:latin typeface="Franklin Gothic Book" panose="020B0503020102020204" pitchFamily="34" charset="0"/>
              </a:rPr>
              <a:pPr/>
              <a:t>99</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4071561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12558</Words>
  <Application>Microsoft Office PowerPoint</Application>
  <PresentationFormat>Widescreen</PresentationFormat>
  <Paragraphs>998</Paragraphs>
  <Slides>107</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107</vt:i4>
      </vt:variant>
    </vt:vector>
  </HeadingPairs>
  <TitlesOfParts>
    <vt:vector size="118" baseType="lpstr">
      <vt:lpstr>Andalus</vt:lpstr>
      <vt:lpstr>Arial</vt:lpstr>
      <vt:lpstr>Bookman Old Style</vt:lpstr>
      <vt:lpstr>Calibri</vt:lpstr>
      <vt:lpstr>Calibri Light</vt:lpstr>
      <vt:lpstr>Franklin Gothic Book</vt:lpstr>
      <vt:lpstr>Times New Roman</vt:lpstr>
      <vt:lpstr>Wingdings</vt:lpstr>
      <vt:lpstr>Wingdings 2</vt:lpstr>
      <vt:lpstr>Wingdings 3</vt:lpstr>
      <vt:lpstr>Office Theme</vt:lpstr>
      <vt:lpstr>UNIT TWO </vt:lpstr>
      <vt:lpstr> 3.1 Introduction to Computer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 Reading Tools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Difference between LCD and LED Monitors</vt:lpstr>
      <vt:lpstr>PowerPoint Presentation</vt:lpstr>
      <vt:lpstr>PowerPoint Presentation</vt:lpstr>
      <vt:lpstr>Factors that determines the Quality of the Monitor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Registers</vt:lpstr>
      <vt:lpstr>Types of 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Processors </vt:lpstr>
      <vt:lpstr>PowerPoint Presentation</vt:lpstr>
      <vt:lpstr>PowerPoint Presentation</vt:lpstr>
      <vt:lpstr>PowerPoint Presentation</vt:lpstr>
      <vt:lpstr>PowerPoint Presentation</vt:lpstr>
      <vt:lpstr>Properties of 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 of Hard Disk Drive (HDD) </vt:lpstr>
      <vt:lpstr>Disadvantages of HDD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BASICS OF COMPUTER SOFTWARE </vt:lpstr>
      <vt:lpstr>   Computer Software   </vt:lpstr>
      <vt:lpstr>PowerPoint Presentation</vt:lpstr>
      <vt:lpstr>PowerPoint Presentation</vt:lpstr>
      <vt:lpstr>PowerPoint Presentation</vt:lpstr>
      <vt:lpstr>PowerPoint Presentation</vt:lpstr>
      <vt:lpstr>PowerPoint Presentation</vt:lpstr>
      <vt:lpstr>Contd.</vt:lpstr>
      <vt:lpstr>PowerPoint Presentation</vt:lpstr>
      <vt:lpstr>PowerPoint Presentation</vt:lpstr>
      <vt:lpstr>OS Components</vt:lpstr>
      <vt:lpstr>PowerPoint Presentation</vt:lpstr>
      <vt:lpstr>Common tasks performed by OS</vt:lpstr>
      <vt:lpstr>Computer System Components</vt:lpstr>
      <vt:lpstr>Examples of where you will find OSs</vt:lpstr>
      <vt:lpstr>PowerPoint Presentation</vt:lpstr>
      <vt:lpstr>PowerPoint Presentation</vt:lpstr>
      <vt:lpstr>PowerPoint Presentation</vt:lpstr>
      <vt:lpstr>PowerPoint Presentation</vt:lpstr>
      <vt:lpstr>PowerPoint Presentation</vt:lpstr>
      <vt:lpstr>7. Multi-programmed Batch System</vt:lpstr>
      <vt:lpstr>OS Features Needed for Multiprogramming</vt:lpstr>
      <vt:lpstr>Operating System Services</vt:lpstr>
      <vt:lpstr>2. Application Software</vt:lpstr>
      <vt:lpstr>PowerPoint Presentation</vt:lpstr>
      <vt:lpstr>PowerPoint Presentation</vt:lpstr>
      <vt:lpstr>PowerPoint Presentation</vt:lpstr>
      <vt:lpstr>PowerPoint Presentation</vt:lpstr>
      <vt:lpstr>PowerPoint Presentation</vt:lpstr>
      <vt:lpstr>Activity </vt:lpstr>
      <vt:lpstr>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THREE</dc:title>
  <dc:creator>king</dc:creator>
  <cp:lastModifiedBy>eyu</cp:lastModifiedBy>
  <cp:revision>180</cp:revision>
  <dcterms:created xsi:type="dcterms:W3CDTF">2021-05-26T14:16:28Z</dcterms:created>
  <dcterms:modified xsi:type="dcterms:W3CDTF">2022-12-17T11:51:40Z</dcterms:modified>
</cp:coreProperties>
</file>