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7" r:id="rId2"/>
    <p:sldId id="258" r:id="rId3"/>
    <p:sldId id="308" r:id="rId4"/>
    <p:sldId id="309" r:id="rId5"/>
    <p:sldId id="310" r:id="rId6"/>
    <p:sldId id="276" r:id="rId7"/>
    <p:sldId id="277" r:id="rId8"/>
    <p:sldId id="278" r:id="rId9"/>
    <p:sldId id="279" r:id="rId10"/>
    <p:sldId id="280" r:id="rId11"/>
    <p:sldId id="281" r:id="rId12"/>
    <p:sldId id="425" r:id="rId13"/>
    <p:sldId id="282" r:id="rId14"/>
    <p:sldId id="283" r:id="rId15"/>
    <p:sldId id="284" r:id="rId16"/>
    <p:sldId id="286" r:id="rId17"/>
    <p:sldId id="426" r:id="rId18"/>
    <p:sldId id="287" r:id="rId19"/>
    <p:sldId id="288" r:id="rId20"/>
    <p:sldId id="289" r:id="rId21"/>
    <p:sldId id="315" r:id="rId22"/>
    <p:sldId id="316" r:id="rId23"/>
    <p:sldId id="318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11" r:id="rId33"/>
    <p:sldId id="329" r:id="rId34"/>
    <p:sldId id="330" r:id="rId35"/>
    <p:sldId id="331" r:id="rId36"/>
    <p:sldId id="332" r:id="rId37"/>
    <p:sldId id="367" r:id="rId38"/>
    <p:sldId id="333" r:id="rId39"/>
    <p:sldId id="290" r:id="rId40"/>
    <p:sldId id="291" r:id="rId41"/>
    <p:sldId id="292" r:id="rId42"/>
    <p:sldId id="293" r:id="rId43"/>
    <p:sldId id="294" r:id="rId44"/>
    <p:sldId id="328" r:id="rId45"/>
    <p:sldId id="260" r:id="rId46"/>
    <p:sldId id="341" r:id="rId47"/>
    <p:sldId id="343" r:id="rId48"/>
    <p:sldId id="345" r:id="rId49"/>
    <p:sldId id="346" r:id="rId50"/>
    <p:sldId id="347" r:id="rId51"/>
    <p:sldId id="349" r:id="rId52"/>
    <p:sldId id="351" r:id="rId53"/>
    <p:sldId id="353" r:id="rId54"/>
    <p:sldId id="262" r:id="rId55"/>
    <p:sldId id="409" r:id="rId56"/>
    <p:sldId id="410" r:id="rId57"/>
    <p:sldId id="411" r:id="rId58"/>
    <p:sldId id="412" r:id="rId59"/>
    <p:sldId id="413" r:id="rId60"/>
    <p:sldId id="414" r:id="rId61"/>
    <p:sldId id="263" r:id="rId62"/>
    <p:sldId id="415" r:id="rId63"/>
    <p:sldId id="416" r:id="rId64"/>
    <p:sldId id="420" r:id="rId65"/>
    <p:sldId id="264" r:id="rId66"/>
    <p:sldId id="422" r:id="rId67"/>
    <p:sldId id="370" r:id="rId68"/>
    <p:sldId id="372" r:id="rId69"/>
    <p:sldId id="373" r:id="rId70"/>
    <p:sldId id="374" r:id="rId71"/>
    <p:sldId id="375" r:id="rId72"/>
    <p:sldId id="377" r:id="rId73"/>
    <p:sldId id="378" r:id="rId74"/>
    <p:sldId id="379" r:id="rId75"/>
    <p:sldId id="380" r:id="rId76"/>
    <p:sldId id="382" r:id="rId77"/>
    <p:sldId id="383" r:id="rId78"/>
    <p:sldId id="384" r:id="rId79"/>
    <p:sldId id="386" r:id="rId80"/>
    <p:sldId id="387" r:id="rId81"/>
    <p:sldId id="388" r:id="rId82"/>
    <p:sldId id="391" r:id="rId83"/>
    <p:sldId id="392" r:id="rId84"/>
    <p:sldId id="393" r:id="rId85"/>
    <p:sldId id="394" r:id="rId86"/>
    <p:sldId id="395" r:id="rId87"/>
    <p:sldId id="397" r:id="rId88"/>
    <p:sldId id="398" r:id="rId89"/>
    <p:sldId id="424" r:id="rId90"/>
    <p:sldId id="423" r:id="rId9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  <a:srgbClr val="CC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5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EE12-834E-4ABC-9849-74EF970B752A}" type="datetimeFigureOut">
              <a:rPr lang="en-US" smtClean="0"/>
              <a:t>9/14/2022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1FA0C-CACD-445B-A0C1-BFE266AF2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98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2493F5-48C9-42D2-ABA1-4097AB1B36DF}" type="slidenum">
              <a:rPr lang="en-US" sz="1200" baseline="0"/>
              <a:pPr/>
              <a:t>46</a:t>
            </a:fld>
            <a:endParaRPr lang="en-US" sz="1200" baseline="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17A340-20B0-44DC-AD02-9579BA873336}" type="slidenum">
              <a:rPr lang="en-US" sz="1200" baseline="0"/>
              <a:pPr/>
              <a:t>47</a:t>
            </a:fld>
            <a:endParaRPr lang="en-US" sz="1200" baseline="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80F44F6-F6FB-4986-A6ED-2EDC131F4AE5}" type="slidenum">
              <a:rPr lang="en-US" sz="1200" baseline="0"/>
              <a:pPr/>
              <a:t>48</a:t>
            </a:fld>
            <a:endParaRPr lang="en-US" sz="1200" baseline="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EE0739-DE5C-4304-8391-AD60454618F2}" type="slidenum">
              <a:rPr lang="en-US" sz="1200" baseline="0"/>
              <a:pPr/>
              <a:t>49</a:t>
            </a:fld>
            <a:endParaRPr lang="en-US" sz="1200" baseline="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C2B5962-329D-4187-9652-94E33141FA7F}" type="slidenum">
              <a:rPr lang="en-US" sz="1200" baseline="0"/>
              <a:pPr/>
              <a:t>50</a:t>
            </a:fld>
            <a:endParaRPr lang="en-US" sz="1200" baseline="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35A333-F375-41A4-818D-FE3180EF5FAD}" type="slidenum">
              <a:rPr lang="en-US" sz="1200" baseline="0"/>
              <a:pPr/>
              <a:t>51</a:t>
            </a:fld>
            <a:endParaRPr lang="en-US" sz="1200" baseline="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6A028A-37EA-4D43-A0F2-41F3A0166556}" type="slidenum">
              <a:rPr lang="en-US" sz="1200" baseline="0"/>
              <a:pPr/>
              <a:t>52</a:t>
            </a:fld>
            <a:endParaRPr lang="en-US" sz="1200" baseline="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ACECC28-0187-4026-AEE9-E94824466AA0}" type="slidenum">
              <a:rPr lang="en-US" sz="1200" baseline="0"/>
              <a:pPr/>
              <a:t>53</a:t>
            </a:fld>
            <a:endParaRPr lang="en-US" sz="1200" baseline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51FA0C-CACD-445B-A0C1-BFE266AF2C4F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235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96913"/>
            <a:ext cx="4568825" cy="34274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150" y="4343297"/>
            <a:ext cx="5485700" cy="411459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001A-4325-4DB8-BA57-5DB56BC020A2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81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3B1A4-6A29-419C-8BA1-B321398A4A3F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4ACF-4346-4D87-A8AC-55E321FDCD71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09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4B797-68F8-4FD8-827B-2490ADA49ED4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80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0C025-3221-4881-8B06-F52DF8314282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1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EFF-9670-4C6F-8602-F0C2AD1C9543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9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3CC2-ACFB-43AA-A2B9-8EDA74F00927}" type="datetime1">
              <a:rPr lang="en-US" smtClean="0"/>
              <a:t>9/14/2022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3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F894E-780E-4765-A09A-7DC9705283CA}" type="datetime1">
              <a:rPr lang="en-US" smtClean="0"/>
              <a:t>9/14/2022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3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DC3D1-66B4-4216-919D-45FD586761AD}" type="datetime1">
              <a:rPr lang="en-US" smtClean="0"/>
              <a:t>9/14/2022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6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09DF7-C98A-48FD-93CD-8C17EBFE5001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6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F2E2-6289-4E9F-AC41-82BDAB7F761E}" type="datetime1">
              <a:rPr lang="en-US" smtClean="0"/>
              <a:t>9/14/2022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5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11EE3-5330-4A8C-B6F0-28193AB68A2A}" type="datetime1">
              <a:rPr lang="en-US" smtClean="0"/>
              <a:t>9/14/2022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FA894-02E7-41EE-9490-3431DC92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87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UNIT THREE</a:t>
            </a:r>
            <a:endParaRPr lang="en-US" sz="32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191000"/>
            <a:ext cx="9144000" cy="1935163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REPRESENTATION IN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2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76200" y="76200"/>
            <a:ext cx="8991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spcBef>
                <a:spcPts val="900"/>
              </a:spcBef>
              <a:buFont typeface="Wingdings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9’s complement of a given decimal number 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32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obtained by subtracting each digit from 9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90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For example, the </a:t>
            </a:r>
            <a:r>
              <a:rPr lang="en-US" sz="32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9’s complement of (2496)</a:t>
            </a:r>
            <a:r>
              <a:rPr lang="en-US" sz="3200" b="1" i="1" baseline="-25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32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would be (7503)</a:t>
            </a:r>
            <a:r>
              <a:rPr lang="en-US" sz="3200" b="1" i="1" baseline="-25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spcBef>
                <a:spcPts val="900"/>
              </a:spcBef>
              <a:buFont typeface="Wingdings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10’s complement is obtained by adding ‘1’ to the 9’s complement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spcBef>
                <a:spcPts val="900"/>
              </a:spcBef>
              <a:buFont typeface="Wingdings" pitchFamily="2" charset="2"/>
              <a:buChar char="Ø"/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10’s complement of (2496)</a:t>
            </a:r>
            <a:r>
              <a:rPr lang="en-US" sz="3200" b="1" i="1" baseline="-25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32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is (7504)</a:t>
            </a:r>
            <a:r>
              <a:rPr lang="en-US" sz="3200" b="1" i="1" baseline="-25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229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3A88098-FC38-484D-919A-022A21AD7A40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603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457200" y="-7938"/>
            <a:ext cx="82296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Binary Number System</a:t>
            </a: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8392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 number system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radix-2 number system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‘0’ and ‘1’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 the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independent digits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larger binary numbers are represented in terms of ‘0’ and ‘1’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procedure for writing higher order binary numbers after ‘1’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similar to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one explained in the case of the decimal number system.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example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first 16 numbers in the binary number system would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0, 1, 10, 11, 100, 101, 110, 111, 1000, 1001, 1010, 1011, 1100, 1101, 1110 and 1111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next number after 1111 is 10000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which is the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lowest binary number with five digit</a:t>
            </a: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proves the point made earlier that a maximum of only 16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(= 2</a:t>
            </a:r>
            <a:r>
              <a:rPr lang="en-US" sz="28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numbers could be written with four digits)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6EB75026-3E1C-4317-AC11-5FE682BFA1E0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11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94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28600"/>
            <a:ext cx="8991600" cy="740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Why do we select the binary number system to deal with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 is because data representation in computers is by either the presence or absence of electronic or magnetic signals in its circuitry or the media it uses.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 means an ON or OFF switch, a positive or negative voltage, north or south magnetization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can associate the digits 0 and 1 with this situations, since it has only two digits.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Digits 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5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Status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1				ON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0				OFF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1				North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0				South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1				Positive</a:t>
            </a:r>
          </a:p>
          <a:p>
            <a:pPr algn="just"/>
            <a:r>
              <a:rPr lang="en-US" sz="25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0				Negative</a:t>
            </a:r>
            <a:endParaRPr lang="en-US" sz="2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5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Anyway, the digits of binary number system are called bits. Bit is a compression of binary digits.</a:t>
            </a:r>
            <a:endParaRPr lang="en-US" sz="2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5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6804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spcBef>
                <a:spcPts val="900"/>
              </a:spcBef>
              <a:buFont typeface="Wingdings" pitchFamily="2" charset="2"/>
              <a:buChar char="Ø"/>
            </a:pP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32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place values of different digits in a mixed binary number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2</a:t>
            </a:r>
            <a:r>
              <a:rPr lang="en-US" sz="32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2</a:t>
            </a:r>
            <a:r>
              <a:rPr lang="en-US" sz="32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and so on (for the integer part) and 2</a:t>
            </a:r>
            <a:r>
              <a:rPr lang="en-US" sz="32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2</a:t>
            </a:r>
            <a:r>
              <a:rPr lang="en-US" sz="32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−2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2</a:t>
            </a:r>
            <a:r>
              <a:rPr lang="en-US" sz="32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−3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so on </a:t>
            </a:r>
            <a:r>
              <a:rPr lang="en-US" sz="3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(for the fractional part)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Ø"/>
            </a:pPr>
            <a:r>
              <a:rPr lang="en-US" sz="3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 </a:t>
            </a:r>
            <a:r>
              <a:rPr lang="en-US" sz="3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1.1 Consider </a:t>
            </a:r>
            <a:r>
              <a:rPr lang="en-US" sz="3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arbitrary number system with the independent digits as 0, 1 and X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What 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 the radix of this number system? </a:t>
            </a:r>
            <a:r>
              <a:rPr lang="en-US" sz="32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List the first 10 numbers in this number system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800"/>
              </a:spcBef>
              <a:buClrTx/>
              <a:buFont typeface="Wingdings" pitchFamily="2" charset="2"/>
              <a:buChar char="Ø"/>
            </a:pPr>
            <a:r>
              <a:rPr lang="en-US" sz="32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endParaRPr lang="en-US" sz="3200" b="1" i="1" dirty="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radix of the proposed number system is 3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first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 numbers in this number system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would be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0, 1, X, 10, 11, 1X, X0, X1, XX and 100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spcBef>
                <a:spcPts val="800"/>
              </a:spcBef>
              <a:buClrTx/>
              <a:buFontTx/>
              <a:buNone/>
            </a:pP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algn="just" eaLnBrk="1" hangingPunct="1">
              <a:spcBef>
                <a:spcPts val="900"/>
              </a:spcBef>
              <a:buFont typeface="Arial" charset="0"/>
              <a:buChar char="•"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900"/>
              </a:spcBef>
              <a:buFont typeface="Arial" charset="0"/>
              <a:buNone/>
            </a:pPr>
            <a:endParaRPr lang="en-US" sz="32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3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A411681E-14C0-49DF-B521-2145EE1E89C7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13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704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sz="3200" b="1" i="1" dirty="0">
              <a:solidFill>
                <a:srgbClr val="000000"/>
              </a:solidFill>
              <a:latin typeface="Calibri" pitchFamily="34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Advantages of Binary System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0" y="228600"/>
            <a:ext cx="89916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Logic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operations are the backbone of any digital computer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although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solving a problem on computer could involve an arithmetic operation too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8787" indent="-457200" algn="just" eaLnBrk="1" hangingPunct="1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introduction of the mathematics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logic by George Boole laid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foundation for the modern digital computer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8787" indent="-457200" algn="just" eaLnBrk="1" hangingPunct="1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Reduced the mathematics of logic to a binary notation of ‘0’ and ‘1</a:t>
            </a:r>
            <a:r>
              <a:rPr lang="en-US" sz="28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8787" indent="-457200" algn="just" eaLnBrk="1" hangingPunct="1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Mathematics of logic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(also known as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Boolean algebra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had been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reduced to a binary notation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the binary number system had a clear edge over other number systems for use in computer systems.</a:t>
            </a:r>
          </a:p>
          <a:p>
            <a:pPr algn="just" eaLnBrk="1" hangingPunct="1"/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kinds of data could be conveniently represented in terms of 0s and 1s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hangingPunct="1"/>
            <a:endParaRPr lang="en-US" sz="2800" b="1" i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en-US" sz="2800" b="1" i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rgbClr val="FF3300"/>
              </a:buClr>
              <a:buFont typeface="Arial" charset="0"/>
              <a:buNone/>
            </a:pPr>
            <a:endParaRPr lang="en-US" sz="2800" b="1" i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29535EB9-E16D-4A99-8AD3-C6677D48A376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14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416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76200" y="76200"/>
            <a:ext cx="8991600" cy="6705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1313" algn="just">
              <a:lnSpc>
                <a:spcPct val="90000"/>
              </a:lnSpc>
              <a:spcBef>
                <a:spcPts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3.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Basic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electronic devices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used for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hardware implementation could be conveniently and efficiently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operated in two distinctly different modes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</a:p>
          <a:p>
            <a:pPr marL="342900" indent="-341313" algn="just">
              <a:lnSpc>
                <a:spcPct val="90000"/>
              </a:lnSpc>
              <a:spcBef>
                <a:spcPts val="0"/>
              </a:spcBef>
              <a:buClrTx/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ircuits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required for performing arithmetic operations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such as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addition, subtraction, multiplication, division, etc.,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become a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simple affair when the data involved are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represented in the form of 0s and 1s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9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1’s complement of a binary number is obtained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complementing all its bits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i.e. by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replacing 0s with 1s and 1s with 0s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9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example, the 1’s complement of (10010110)</a:t>
            </a:r>
            <a:r>
              <a:rPr lang="en-US" sz="2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(01101001)</a:t>
            </a:r>
            <a:r>
              <a:rPr lang="en-US" sz="2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>
              <a:spcBef>
                <a:spcPts val="9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2’s complement of a binary number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obtained by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adding ‘1’ to its 1’s complement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spcBef>
                <a:spcPts val="900"/>
              </a:spcBef>
              <a:buFont typeface="Wingdings" pitchFamily="2" charset="2"/>
              <a:buChar char="§"/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2’s complement of (10010110)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is (01101010)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900"/>
              </a:spcBef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lnSpc>
                <a:spcPct val="90000"/>
              </a:lnSpc>
              <a:spcBef>
                <a:spcPts val="0"/>
              </a:spcBef>
              <a:buFont typeface="Wingdings" pitchFamily="2" charset="2"/>
              <a:buChar char="§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US" sz="2800" b="1" i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638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3CE4CC42-D602-4271-B49B-6F6B6E026AB3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15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4830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81000" y="0"/>
            <a:ext cx="822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Octal Number System</a:t>
            </a: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701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radix of 8 and therefore has eight distinct digits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7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 digits are 0, 1, 2, 3, 4, 5, 6 and 7. </a:t>
            </a:r>
          </a:p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next 10 numbers that follow ‘7’, for example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would be </a:t>
            </a:r>
            <a:r>
              <a:rPr lang="en-US" sz="27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10, 11, 12, 13, 14, 15, 16, 17, 20 and 21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place values for the different digits in the octal number system </a:t>
            </a:r>
            <a:r>
              <a:rPr lang="en-US" sz="27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sz="27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700" b="1" i="1" baseline="300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, 8</a:t>
            </a:r>
            <a:r>
              <a:rPr lang="en-US" sz="27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, 8</a:t>
            </a:r>
            <a:r>
              <a:rPr lang="en-US" sz="27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and so on (for the integer part) </a:t>
            </a: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7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sz="27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8</a:t>
            </a:r>
            <a:r>
              <a:rPr lang="en-US" sz="27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−2</a:t>
            </a:r>
            <a:r>
              <a:rPr lang="en-US" sz="27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8</a:t>
            </a:r>
            <a:r>
              <a:rPr lang="en-US" sz="27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−3</a:t>
            </a:r>
            <a:r>
              <a:rPr lang="en-US" sz="27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so on (for the fractional part).</a:t>
            </a:r>
          </a:p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 are also </a:t>
            </a:r>
            <a:r>
              <a:rPr lang="en-US" sz="27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7’s </a:t>
            </a:r>
            <a:r>
              <a:rPr lang="en-US" sz="27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and 8’s </a:t>
            </a:r>
            <a:r>
              <a:rPr lang="en-US" sz="27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complements in octal number system:</a:t>
            </a:r>
            <a:endParaRPr lang="en-US" sz="2700" b="1" i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7’s complement of a given octal number is obtained by subtracting each octal digit from 7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7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example, the 7’s complement of (562)</a:t>
            </a:r>
            <a:r>
              <a:rPr lang="en-US" sz="27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7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would be (215)</a:t>
            </a:r>
            <a:r>
              <a:rPr lang="en-US" sz="27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8’s complement is obtained by adding ‘1’ to the 7’s complement</a:t>
            </a:r>
            <a:r>
              <a:rPr lang="en-US" sz="27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sz="27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8’s complement of (562)</a:t>
            </a:r>
            <a:r>
              <a:rPr lang="en-US" sz="27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7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would be (216)</a:t>
            </a:r>
            <a:r>
              <a:rPr lang="en-US" sz="27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 typeface="Arial" charset="0"/>
              <a:buChar char="•"/>
            </a:pPr>
            <a:endParaRPr lang="en-US" sz="2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en-US" sz="2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F1829349-0539-48E6-97B5-A870E4AD9B1D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16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8909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152400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Why do we deal with the octal number system?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Every digit of the octal number system can be represented in binary number system using three(maximum) digits of the binary number system(0 and 1).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makes the octal number system relatively easier to read and translate in to binary number system that the computer uses.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Continued-------------------from page 44 of the module</a:t>
            </a:r>
          </a:p>
          <a:p>
            <a:pPr marL="285750" indent="-285750" algn="just">
              <a:buFont typeface="Wingdings" pitchFamily="2" charset="2"/>
              <a:buChar char="Ø"/>
            </a:pP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49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457200" y="-174625"/>
            <a:ext cx="82296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 Hexadecimal Number System</a:t>
            </a: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52400" y="228600"/>
            <a:ext cx="88392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radix-16 number system and its 16 basic digits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0, 1, 2, 3, 4, 5, 6, 7, 8, 9, A, B, C, D, E and F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place values or weights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different digits in a mixed hexadecimal number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are: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800" b="1" i="1" baseline="300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, 16</a:t>
            </a:r>
            <a:r>
              <a:rPr lang="en-US" sz="28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, 16</a:t>
            </a:r>
            <a:r>
              <a:rPr lang="en-US" sz="28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and so on (for the integer part)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8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16</a:t>
            </a:r>
            <a:r>
              <a:rPr lang="en-US" sz="28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−2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16</a:t>
            </a:r>
            <a:r>
              <a:rPr lang="en-US" sz="28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−3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and so on (for the fractional part). 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decimal equivalent of A, B, C, D, E and F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10, 11, 12, 13, 14 and 15 respectively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obvious reasons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hexadecimal number system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provides a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condensed way of representing large binary </a:t>
            </a:r>
            <a:r>
              <a:rPr lang="en-US" sz="2800" b="1" i="1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numbers stored and processed inside the computer</a:t>
            </a:r>
            <a:r>
              <a:rPr lang="en-US" sz="2800" dirty="0">
                <a:solidFill>
                  <a:srgbClr val="00CC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 such example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in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representing addresses of different memory locations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hangingPunct="1">
              <a:spcBef>
                <a:spcPts val="800"/>
              </a:spcBef>
              <a:buFont typeface="Arial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8134936F-5905-43F6-BF09-ACF1054AC92F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18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126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 us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assume that a machine has 64K of memory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memory has 64K (= 2</a:t>
            </a:r>
            <a:r>
              <a:rPr lang="en-US" sz="28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 65 536) memory locations and needs 65 536 different addresses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 addresses can be designated as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 to 65 535 in the decimal number system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00000000 00000000 to 11111111 11111111 in the binary number system</a:t>
            </a:r>
            <a:r>
              <a:rPr lang="en-US" sz="28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decimal number system is not used in computers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and the binary notation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here appears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too cumbersome and inconvenient to handle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 this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inconvenient ways to represent data in a computer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can be easily handled in hexadecimal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because: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65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536 different addresses can be expressed with four digits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from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0000 to FFFF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hexadecimal number representation is convenient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handle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contents of the memory </a:t>
            </a:r>
            <a:r>
              <a:rPr lang="en-US" sz="2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i="1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None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3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A8051ECF-8847-40CB-8E68-C2CEAD8E236A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19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5805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Representation </a:t>
            </a:r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04800"/>
            <a:ext cx="8991600" cy="6553200"/>
          </a:xfrm>
        </p:spPr>
        <p:txBody>
          <a:bodyPr>
            <a:normAutofit fontScale="92500" lnSpcReduction="20000"/>
          </a:bodyPr>
          <a:lstStyle/>
          <a:p>
            <a:pPr marL="339725" indent="-339725" algn="just">
              <a:buFont typeface="Wingdings" pitchFamily="2" charset="2"/>
              <a:buChar char="Ø"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 representation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refers to the </a:t>
            </a:r>
            <a:r>
              <a:rPr lang="en-US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methods used to represent information stored in a computer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Computers stores many different types of 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such as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numbers, text, graphics of several varieties (still image, video, animation and sound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All types of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information are stored in a computer in the same simple format: 0’s and 1’s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 can </a:t>
            </a:r>
            <a:r>
              <a:rPr lang="en-US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0’s and 1’s represent things as diverse as your photograph, </a:t>
            </a: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your favorite song, a recent movie and your letter?</a:t>
            </a:r>
          </a:p>
          <a:p>
            <a:pPr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all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depends on how we interpret the information</a:t>
            </a:r>
          </a:p>
          <a:p>
            <a:pPr algn="just">
              <a:buFont typeface="Wingdings" pitchFamily="2" charset="2"/>
              <a:buChar char="Ø"/>
              <a:defRPr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Computers use numeric codes to represent all the information they store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codes used by computers are based on the </a:t>
            </a:r>
            <a:r>
              <a:rPr lang="en-US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binary number system</a:t>
            </a:r>
            <a:r>
              <a:rPr lang="en-US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instead of the more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familiar decimal number system</a:t>
            </a:r>
          </a:p>
          <a:p>
            <a:pPr marL="0" indent="0" algn="just">
              <a:buFont typeface="Wingdings" pitchFamily="2" charset="2"/>
              <a:buChar char="Ø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36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152400" y="152400"/>
            <a:ext cx="87630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15’s and 16’s complements are defined with respect to the hexadecimal number system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15’s complement is obtained by subtracting each hex digit from 15</a:t>
            </a:r>
            <a:r>
              <a:rPr lang="en-US" sz="32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3200" i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16’s complement is obtained by adding ‘1’ to the 15’s complement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Ø"/>
            </a:pPr>
            <a:r>
              <a:rPr lang="en-US" sz="32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2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32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15’s complement of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(3BF)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16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would be (C40)</a:t>
            </a:r>
            <a:r>
              <a:rPr lang="en-US" sz="32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32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16’s complement of (2AE)</a:t>
            </a:r>
            <a:r>
              <a:rPr lang="en-US" sz="32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32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would be (D52)</a:t>
            </a:r>
            <a:r>
              <a:rPr lang="en-US" sz="32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150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5822AE93-BFD9-41FC-8604-153A88F18B1E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20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88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457200" y="-22225"/>
            <a:ext cx="8229600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Converting one Number System to the other</a:t>
            </a:r>
            <a:endParaRPr 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0" y="3810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decimal equivalent of a given number in another number system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given by the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sum of all the digits multiplied by their respective place values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integer and fractional parts of the given number should be treated separately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ctr" eaLnBrk="1" hangingPunct="1">
              <a:lnSpc>
                <a:spcPct val="90000"/>
              </a:lnSpc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Binary-to-Decimal Conversion</a:t>
            </a:r>
            <a:endParaRPr lang="en-US" sz="28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decimal equivalent of the binary number (1001.0101)</a:t>
            </a:r>
            <a:r>
              <a:rPr lang="en-US" sz="28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is determined as follows:</a:t>
            </a:r>
          </a:p>
          <a:p>
            <a:pPr marL="342900" indent="-342900" algn="just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integer part =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1001:</a:t>
            </a:r>
            <a:endParaRPr lang="en-US" sz="2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1" hangingPunct="1">
              <a:lnSpc>
                <a:spcPct val="90000"/>
              </a:lnSpc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decimal equivalent = 1 × 2</a:t>
            </a:r>
            <a:r>
              <a:rPr lang="en-US" sz="28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+ 0 × 2</a:t>
            </a:r>
            <a:r>
              <a:rPr lang="en-US" sz="28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+ 0 × 2</a:t>
            </a:r>
            <a:r>
              <a:rPr lang="en-US" sz="28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+ 1 × 2</a:t>
            </a:r>
            <a:r>
              <a:rPr lang="en-US" sz="28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= 1 + 0 + 0 + 8 = 9</a:t>
            </a:r>
          </a:p>
          <a:p>
            <a:pPr marL="342900" indent="-342900" algn="just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fractional part = .0101</a:t>
            </a:r>
          </a:p>
          <a:p>
            <a:pPr marL="342900" indent="-342900" algn="just" eaLnBrk="1" hangingPunct="1">
              <a:lnSpc>
                <a:spcPct val="90000"/>
              </a:lnSpc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decimal equivalent = 0 × 2</a:t>
            </a:r>
            <a:r>
              <a:rPr lang="en-US" sz="28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+ 1 × 2</a:t>
            </a:r>
            <a:r>
              <a:rPr lang="en-US" sz="28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−2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+ 0 × 2</a:t>
            </a:r>
            <a:r>
              <a:rPr lang="en-US" sz="28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−3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+ 1 × 2</a:t>
            </a:r>
            <a:r>
              <a:rPr lang="en-US" sz="28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−4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= 0 + 0.25 + 0+ 0.0625 = 0.3125</a:t>
            </a:r>
          </a:p>
          <a:p>
            <a:pPr marL="342900" indent="-342900" algn="just" eaLnBrk="1" hangingPunct="1">
              <a:lnSpc>
                <a:spcPct val="90000"/>
              </a:lnSpc>
              <a:buClrTx/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decimal equivalent of (1001.0101)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9.3125</a:t>
            </a:r>
          </a:p>
          <a:p>
            <a:pPr algn="just" eaLnBrk="1" hangingPunct="1">
              <a:buFont typeface="Arial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E8B4422C-809D-4926-A00E-9C11D75ED003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21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3965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Octal-to-Decimal 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0" y="228600"/>
            <a:ext cx="9144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decimal equivalent of the octal number (137.21)</a:t>
            </a:r>
            <a:r>
              <a:rPr lang="en-US" sz="27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7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is determined as follows: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7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decimal equivalent of the integer part</a:t>
            </a: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137 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= 7 × 8</a:t>
            </a:r>
            <a:r>
              <a:rPr lang="en-US" sz="27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+ 3 × 8</a:t>
            </a:r>
            <a:r>
              <a:rPr lang="en-US" sz="27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+ 1 × 8</a:t>
            </a:r>
            <a:r>
              <a:rPr lang="en-US" sz="27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= 7 + 24 + 64 = 95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decimal equivalent, the fractional part 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.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21 = 2 × 8</a:t>
            </a:r>
            <a:r>
              <a:rPr lang="en-US" sz="27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+ 1 × 8</a:t>
            </a:r>
            <a:r>
              <a:rPr lang="en-US" sz="27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−2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= 0.265</a:t>
            </a:r>
          </a:p>
          <a:p>
            <a:pPr marL="457200" indent="-457200" algn="just" eaLnBrk="1" hangingPunct="1">
              <a:buClrTx/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7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decimal equivalent of (137.21)</a:t>
            </a:r>
            <a:r>
              <a:rPr lang="en-US" sz="27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7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 (95.265)</a:t>
            </a:r>
            <a:r>
              <a:rPr lang="en-US" sz="27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algn="ctr" eaLnBrk="1" hangingPunct="1">
              <a:buClrTx/>
            </a:pPr>
            <a:r>
              <a:rPr lang="en-US" sz="27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Hexadecimal-to-Decimal </a:t>
            </a: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</a:p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decimal equivalent of the hexadecimal number (1E0.2A)</a:t>
            </a:r>
            <a:r>
              <a:rPr lang="en-US" sz="27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7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is determined as follows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decimal equivalent integer part 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7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1E0= 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0 × 16</a:t>
            </a:r>
            <a:r>
              <a:rPr lang="en-US" sz="27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+ 14 × 16</a:t>
            </a:r>
            <a:r>
              <a:rPr lang="en-US" sz="27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+ 1 × 16</a:t>
            </a:r>
            <a:r>
              <a:rPr lang="en-US" sz="27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= 0 + 224 + 256 = 480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. </a:t>
            </a:r>
            <a:endParaRPr lang="en-US" sz="27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decimal equivalent of the fractional </a:t>
            </a: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part = </a:t>
            </a:r>
            <a:r>
              <a:rPr lang="en-US" sz="27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2A 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= 2 × 16</a:t>
            </a:r>
            <a:r>
              <a:rPr lang="en-US" sz="27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+ 10 × 16</a:t>
            </a:r>
            <a:r>
              <a:rPr lang="en-US" sz="27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−2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= 0.164</a:t>
            </a:r>
          </a:p>
          <a:p>
            <a:pPr marL="457200" indent="-457200" algn="just" eaLnBrk="1" hangingPunct="1">
              <a:buClrTx/>
              <a:buFont typeface="Wingdings" pitchFamily="2" charset="2"/>
              <a:buChar char="Ø"/>
            </a:pPr>
            <a:r>
              <a:rPr lang="en-US" sz="27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7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7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the decimal equivalent of (1E0.2A)</a:t>
            </a:r>
            <a:r>
              <a:rPr lang="en-US" sz="27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7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 (480.164)</a:t>
            </a:r>
            <a:r>
              <a:rPr lang="en-US" sz="27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algn="just" eaLnBrk="1" hangingPunct="1">
              <a:buClrTx/>
              <a:buFontTx/>
              <a:buNone/>
            </a:pPr>
            <a:endParaRPr lang="en-US" sz="27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FB4B416F-41E3-485B-A60C-CDDB9C4244C1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22</a:t>
            </a:fld>
            <a:endParaRPr lang="en-US" dirty="0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039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457200" y="-3970"/>
            <a:ext cx="8229600" cy="30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 Decimal-to-Binary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2900" algn="just" eaLnBrk="1" hangingPunct="1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integer and fractional parts are worked on separately. </a:t>
            </a:r>
          </a:p>
          <a:p>
            <a:pPr marL="342900" indent="-342900" algn="just" eaLnBrk="1" hangingPunct="1">
              <a:buFont typeface="Wingdings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binary equivalent 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of the integer par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can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 found by </a:t>
            </a:r>
            <a:r>
              <a:rPr lang="en-US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successively dividing the integer part of the number by 2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recording the remainders until the quotient becomes ‘0’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 the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remainders </a:t>
            </a:r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is arranged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the reverse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order constitute the binary equivalent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binary equivalent of the fractional part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found by successively 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multiplying the fractional part of the decimal number by 2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recording the carry until the result of multiplication is ‘0’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 the </a:t>
            </a:r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carry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sequence written in forward order constitutes the binary equivalent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fractional part of the decimal number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What is the binary equivalent of the decimal number (13.375)</a:t>
            </a:r>
            <a:r>
              <a:rPr lang="en-US" sz="2400" b="1" i="1" baseline="-250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.?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eaLnBrk="1" hangingPunct="1">
              <a:lnSpc>
                <a:spcPct val="80000"/>
              </a:lnSpc>
              <a:buClrTx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binary equivalent of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the integer part of (13)</a:t>
            </a:r>
            <a:r>
              <a:rPr lang="en-US" sz="24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(1101)</a:t>
            </a:r>
            <a:r>
              <a:rPr lang="en-US" sz="24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 eaLnBrk="1" hangingPunct="1">
              <a:lnSpc>
                <a:spcPct val="80000"/>
              </a:lnSpc>
              <a:buClrTx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 equivalent of the fractional part, 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375 is:</a:t>
            </a:r>
            <a:endParaRPr lang="en-US" sz="24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0.375 × 2 = 0.75 with a carry of 0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0.75 × 2 = 0.5 with a carry of 1</a:t>
            </a:r>
          </a:p>
          <a:p>
            <a:pPr eaLnBrk="1" hangingPunct="1">
              <a:lnSpc>
                <a:spcPct val="80000"/>
              </a:lnSpc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 0.5 × 2 = 0 with a carry of 1</a:t>
            </a:r>
          </a:p>
          <a:p>
            <a:pPr marL="342900" indent="-342900" eaLnBrk="1" hangingPunct="1">
              <a:lnSpc>
                <a:spcPct val="80000"/>
              </a:lnSpc>
              <a:buClrTx/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binary equivalent of (0.375)</a:t>
            </a:r>
            <a:r>
              <a:rPr lang="en-US" sz="24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= (.011)</a:t>
            </a:r>
            <a:r>
              <a:rPr lang="en-US" sz="24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 eaLnBrk="1" hangingPunct="1">
              <a:lnSpc>
                <a:spcPct val="80000"/>
              </a:lnSpc>
              <a:buClrTx/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binary equivalent of (13.375)</a:t>
            </a:r>
            <a:r>
              <a:rPr lang="en-US" sz="24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(1101.011)</a:t>
            </a:r>
            <a:r>
              <a:rPr lang="en-US" sz="24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 algn="just" eaLnBrk="1" hangingPunct="1"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6E3A9BBB-4E5A-48DC-B0BF-9CE1509A4B7E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23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2535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5. Decimal-to-Octal 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8392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2900" algn="just" eaLnBrk="1" hangingPunct="1"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process of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decimal-to-octal conversion is similar to that of decimal-to-binary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progressive division in the case of the integer part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progressive multiplication while working on the fractional part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here are by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‘8’ which is the radix of the octal number system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Again, 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integer and fractional parts of the decimal number are treated separately.</a:t>
            </a:r>
          </a:p>
          <a:p>
            <a:pPr marL="342900" indent="-342900" algn="just" eaLnBrk="1" hangingPunct="1">
              <a:buFont typeface="Wingdings" pitchFamily="2" charset="2"/>
              <a:buChar char="Ø"/>
            </a:pP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octal 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equivalent of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decimal number (73.75)</a:t>
            </a:r>
            <a:r>
              <a:rPr lang="en-US" sz="28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as follows</a:t>
            </a:r>
            <a:r>
              <a:rPr lang="en-US" sz="2800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1" hangingPunct="1"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octal equivalent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of the integer part is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(73)</a:t>
            </a:r>
            <a:r>
              <a:rPr lang="en-US" sz="2800" b="1" i="1" baseline="-25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= (111)</a:t>
            </a:r>
            <a:r>
              <a:rPr lang="en-US" sz="2800" b="1" i="1" baseline="-25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marL="342900" indent="-342900" algn="just" eaLnBrk="1" hangingPunct="1"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octal equivalent of the fractional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 =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0.75 is </a:t>
            </a:r>
            <a:endParaRPr lang="en-US" sz="2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0.75 × 8 = 0 with a carry of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6, so the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octal equivalent of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(0.75)10 = (.6)</a:t>
            </a:r>
            <a:r>
              <a:rPr lang="en-US" sz="2800" b="1" i="1" baseline="-25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marL="342900" indent="-342900" algn="just" eaLnBrk="1" hangingPunct="1">
              <a:buClrTx/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octal equivalent of (73.75)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(111.6)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algn="just" eaLnBrk="1" hangingPunct="1">
              <a:buFont typeface="Arial" charset="0"/>
              <a:buNone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552AEFC2-3915-4CD1-9DCF-4C1211426D6D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24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142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457200" y="-98425"/>
            <a:ext cx="822960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6. Decimal-to-Hexadecimal </a:t>
            </a:r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Conversion</a:t>
            </a: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76200" y="228600"/>
            <a:ext cx="89154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process of decimal-to-hexadecimal conversion is also similar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that of decimal-to-binary conversion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hexadecimal number system has a base of 16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progressive division and multiplication factor in this case is 16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us determine the hexadecimal equivalent of (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82.25)</a:t>
            </a:r>
            <a:r>
              <a:rPr lang="en-US" sz="2800" b="1" i="1" baseline="-250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hexadecimal equivalent of (82)</a:t>
            </a:r>
            <a:r>
              <a:rPr lang="en-US" sz="2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(52)16</a:t>
            </a:r>
          </a:p>
          <a:p>
            <a:pPr marL="457200" indent="-457200" algn="just" eaLnBrk="1" hangingPunct="1">
              <a:buClrTx/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hexadecimal equivalent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of the fractional part, 0.25 is:</a:t>
            </a:r>
            <a:endParaRPr lang="en-US" sz="2800" b="1" i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0.25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× 16 = 0 with a carry of 4</a:t>
            </a:r>
          </a:p>
          <a:p>
            <a:pPr marL="457200" indent="-457200" algn="just" eaLnBrk="1" hangingPunct="1">
              <a:buClrTx/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hexadecimal equivalent of (82.25)</a:t>
            </a:r>
            <a:r>
              <a:rPr lang="en-US" sz="2800" b="1" i="1" baseline="-25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52.4)</a:t>
            </a:r>
            <a:r>
              <a:rPr lang="en-US" sz="2800" b="1" i="1" baseline="-250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i="1" dirty="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DF12FB81-C225-4DFD-9EBF-435279CEFC25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25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602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7. Octal–Binary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 Binary–Octal Conversions</a:t>
            </a: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8392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spcBef>
                <a:spcPts val="7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octal number can be converted into its binary equivalent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replacing each octal digit with its three-bit binary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equivalent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700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take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three-bit equivalent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because, the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 of the octal number system is 8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it is 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third power of the base of the binary number system, i.e. 2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spcBef>
                <a:spcPts val="7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binary number can be converted into an equivalent octal number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splitting the integer and fractional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parts into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groups of three bits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starting from the binary point on both sides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spcBef>
                <a:spcPts val="7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0s can be added to complete the outside groups if needed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700"/>
              </a:spcBef>
              <a:buFont typeface="Wingdings" pitchFamily="2" charset="2"/>
              <a:buChar char="Ø"/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 us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the binary equivalent of (374.26)</a:t>
            </a:r>
            <a:r>
              <a:rPr lang="en-US" sz="2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the octal equivalent of (1110100.0100111)</a:t>
            </a:r>
            <a:r>
              <a:rPr lang="en-US" sz="2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0" indent="0" algn="just" eaLnBrk="1" hangingPunct="1">
              <a:spcBef>
                <a:spcPts val="700"/>
              </a:spcBef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49D0EC2D-1B5F-4E58-993B-2DC4EDBE6259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26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9846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7630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 octal number = (374.26)</a:t>
            </a:r>
            <a:r>
              <a:rPr lang="en-US" sz="2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marL="457200" indent="-457200" algn="just" eaLnBrk="1" hangingPunct="1">
              <a:spcBef>
                <a:spcPts val="600"/>
              </a:spcBef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binary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equivalent of this octal number is:</a:t>
            </a:r>
          </a:p>
          <a:p>
            <a:pPr marL="0" indent="0" algn="just" eaLnBrk="1" hangingPunct="1">
              <a:spcBef>
                <a:spcPts val="600"/>
              </a:spcBef>
              <a:buClrTx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(011 111 100.010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110)</a:t>
            </a:r>
            <a:r>
              <a:rPr lang="en-US" sz="2800" b="1" i="1" baseline="-250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(011111100.010110)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0s on the extreme left of the integer part and extreme right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fractional part of the equivalent binary number should be omitted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(011111100.010110)</a:t>
            </a:r>
            <a:r>
              <a:rPr lang="en-US" sz="2800" b="1" i="1" baseline="-25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= (11111100.01011)</a:t>
            </a:r>
            <a:r>
              <a:rPr lang="en-US" sz="2800" b="1" i="1" baseline="-25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457200" indent="-457200" algn="just" eaLnBrk="1" hangingPunct="1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octal equivalent of the given binary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number = (1110100.0100111)</a:t>
            </a:r>
            <a:r>
              <a:rPr lang="en-US" sz="28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 eaLnBrk="1" hangingPunct="1">
              <a:spcBef>
                <a:spcPts val="6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1110100.0100111)</a:t>
            </a:r>
            <a:r>
              <a:rPr lang="en-US" sz="28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(1 110 100.010 011 1)</a:t>
            </a:r>
            <a:r>
              <a:rPr lang="en-US" sz="2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(001 110 100.010 011 100)</a:t>
            </a:r>
            <a:r>
              <a:rPr lang="en-US" sz="2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(164.234)</a:t>
            </a:r>
            <a:r>
              <a:rPr lang="en-US" sz="28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C8481D2F-05C7-46A3-B3BB-30269FE46A24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27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002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8. Hex–Binary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 Binary–Hex Conversions</a:t>
            </a: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0" y="381000"/>
            <a:ext cx="89916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spcBef>
                <a:spcPts val="7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hexadecimal number can be converted into its binary equivalent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replacing each hex digit with its four-bit binary equivalent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spcBef>
                <a:spcPts val="7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take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four-bit equivalent because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base of the hexadecimal number system is 16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it is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the fourth power of the base of the binary number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system, 2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spcBef>
                <a:spcPts val="7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binary number can be converted into an equivalent hexadecimal number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splitting the integer and fractional parts into groups of four bits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starting from the binary point on both sides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 eaLnBrk="1" hangingPunct="1">
              <a:spcBef>
                <a:spcPts val="700"/>
              </a:spcBef>
              <a:buFont typeface="Wingdings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0s can be added to complete the outside groups if needed</a:t>
            </a:r>
            <a:r>
              <a:rPr lang="en-US" sz="24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spcBef>
                <a:spcPts val="700"/>
              </a:spcBef>
              <a:buFont typeface="Wingdings" pitchFamily="2" charset="2"/>
              <a:buChar char="Ø"/>
            </a:pP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 us find the binary equivalent of (17E.F6)</a:t>
            </a:r>
            <a:r>
              <a:rPr lang="en-US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the hex equivalent of (1011001110.011011101)</a:t>
            </a:r>
            <a:r>
              <a:rPr lang="en-US" sz="2400" b="1" i="1" baseline="-25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spcBef>
                <a:spcPts val="700"/>
              </a:spcBef>
              <a:buFont typeface="Wingdings" pitchFamily="2" charset="2"/>
              <a:buChar char="Ø"/>
            </a:pP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D7DFE6AE-E644-48C3-9CC3-4AE7746654CF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28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9620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76200" y="76200"/>
            <a:ext cx="8839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binary equivalent of the given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hex number = (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17E.F6)</a:t>
            </a:r>
            <a:r>
              <a:rPr lang="en-US" sz="2800" b="1" i="1" baseline="-250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:</a:t>
            </a:r>
            <a:endParaRPr lang="en-US" sz="2800" baseline="-25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6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(17E.F6)=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(0001 0111 1110.1111 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0110)</a:t>
            </a:r>
            <a:r>
              <a:rPr lang="en-US" sz="28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 eaLnBrk="1" hangingPunct="1">
              <a:spcBef>
                <a:spcPts val="600"/>
              </a:spcBef>
              <a:buClrTx/>
              <a:buFontTx/>
              <a:buNone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(000101111110.11110110)</a:t>
            </a:r>
            <a:r>
              <a:rPr lang="en-US" sz="28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(101111110.1111011)</a:t>
            </a:r>
            <a:r>
              <a:rPr lang="en-US" sz="28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457200" indent="-457200" algn="just" eaLnBrk="1" hangingPunct="1">
              <a:spcBef>
                <a:spcPts val="600"/>
              </a:spcBef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0s on the extreme left of the integer part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and on the extreme right of the fractional part have been omitted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hexadecimal equivalent of 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given binary number = (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1011001110.011011101)</a:t>
            </a:r>
            <a:r>
              <a:rPr lang="en-US" sz="2800" b="1" i="1" baseline="-25000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is:</a:t>
            </a:r>
            <a:endParaRPr lang="en-US" sz="2800" b="1" i="1" baseline="-25000" dirty="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6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(10 1100 1110.0110 1110 1)</a:t>
            </a:r>
            <a:r>
              <a:rPr lang="en-US" sz="28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457200" indent="-457200" algn="just" eaLnBrk="1" hangingPunct="1">
              <a:spcBef>
                <a:spcPts val="600"/>
              </a:spcBef>
              <a:buClrTx/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Therefore,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hexadecimal equivalent of the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(0010 1100 1110.0110 1110 1000)</a:t>
            </a:r>
            <a:r>
              <a:rPr lang="en-US" sz="28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(2CE.6E8)</a:t>
            </a:r>
            <a:r>
              <a:rPr lang="en-US" sz="28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endParaRPr lang="en-US" sz="2800" b="1" i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76390CFC-0F07-4808-9BD1-04B22B84AAE1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29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1152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048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UNITS 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OF DATA REPRESENTATION</a:t>
            </a:r>
            <a: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32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32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91600" cy="6400800"/>
          </a:xfrm>
        </p:spPr>
        <p:txBody>
          <a:bodyPr>
            <a:normAutofit fontScale="85000" lnSpcReduction="20000"/>
          </a:bodyPr>
          <a:lstStyle/>
          <a:p>
            <a:pPr lvl="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data is stored, processed or communicated within the computer system, it is packed in </a:t>
            </a:r>
            <a:r>
              <a:rPr lang="en-US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units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Arranged from the smallest to the largest, the units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are called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bit, byte and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units are based on the binary number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BIT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Bits are the </a:t>
            </a:r>
            <a:r>
              <a:rPr lang="en-US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smallest units and can convey only two possible states 0 or </a:t>
            </a:r>
            <a:r>
              <a:rPr lang="en-US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stands for binary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digits.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bit is a single element in the computer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on a disk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stands for either “ON” indicating 1 or “OFF” indicating </a:t>
            </a:r>
            <a:r>
              <a:rPr lang="en-US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0.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computer </a:t>
            </a:r>
            <a:r>
              <a:rPr lang="en-US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“ON” is represented by the existence of current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“OFF” is represented by the non existence of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current.</a:t>
            </a:r>
          </a:p>
          <a:p>
            <a:pPr algn="just">
              <a:buFont typeface="Wingdings" pitchFamily="2" charset="2"/>
              <a:buChar char="§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On a magnetic disk, the same information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stored by changing the </a:t>
            </a: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polarity or magnetized particles on the disk’s </a:t>
            </a:r>
            <a:r>
              <a:rPr lang="en-US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surface.</a:t>
            </a:r>
            <a:endParaRPr lang="en-US" b="1" i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457200" y="-411163"/>
            <a:ext cx="8229600" cy="71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endParaRPr lang="en-US" sz="28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>
              <a:buClrTx/>
              <a:buFontTx/>
              <a:buNone/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9. Hex–Octal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 Octal–Hex Conversions</a:t>
            </a: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76200" y="381000"/>
            <a:ext cx="89154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hexadecimal–octal conversion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given hex number is firstly converted into its binary equivalent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 is further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converted into its octal equivalent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 eaLnBrk="1" hangingPunct="1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alternative approach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firstly to convert the given hexadecimal number into its decimal equivalent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then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convert the decimal number into an equivalent octal number.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42900" indent="-3429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former method is definitely more convenient and straightforward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1" hangingPunct="1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octal–hexadecimal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conversion:</a:t>
            </a:r>
          </a:p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octal number</a:t>
            </a:r>
            <a:r>
              <a:rPr lang="en-US" sz="28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first be converted into an equivalent binary number </a:t>
            </a:r>
            <a:endParaRPr lang="en-US" sz="2800" b="1" i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then the binary number transformed into its hex equivalent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 eaLnBrk="1" hangingPunct="1">
              <a:spcBef>
                <a:spcPts val="600"/>
              </a:spcBef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CCB02FAE-8531-4298-B4B6-7FB2B272FDA0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30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79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839200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342900" indent="-3429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other option is firstly to convert the given octal number into its decimal equivalent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then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convert the decimal number into its hex equivalent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former approach is definitely the preferred one.</a:t>
            </a:r>
          </a:p>
          <a:p>
            <a:pPr marL="457200" indent="-457200" algn="just" eaLnBrk="1" hangingPunct="1">
              <a:spcBef>
                <a:spcPts val="700"/>
              </a:spcBef>
              <a:buFont typeface="Wingdings" pitchFamily="2" charset="2"/>
              <a:buChar char="Ø"/>
            </a:pP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 us find the octal equivalent of (2F.C4)</a:t>
            </a:r>
            <a:r>
              <a:rPr lang="en-US" sz="28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the hex equivalent of (762.013)</a:t>
            </a:r>
            <a:r>
              <a:rPr lang="en-US" sz="2800" b="1" i="1" baseline="-25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  <a:p>
            <a:pPr marL="457200" indent="-457200" algn="just" eaLnBrk="1" hangingPunct="1">
              <a:spcBef>
                <a:spcPts val="70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binary equivalent of the given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hex number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2F.C4)</a:t>
            </a:r>
            <a:r>
              <a:rPr lang="en-US" sz="28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70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(0010 1111.1100 0100)</a:t>
            </a:r>
            <a:r>
              <a:rPr lang="en-US" sz="28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 (00101111.11000100)</a:t>
            </a:r>
            <a:r>
              <a:rPr lang="en-US" sz="28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(101111.110001)</a:t>
            </a:r>
            <a:r>
              <a:rPr lang="en-US" sz="2800" b="1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(101 111.110 001)</a:t>
            </a:r>
            <a:r>
              <a:rPr lang="en-US" sz="2800" b="1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(57.61)</a:t>
            </a:r>
            <a:r>
              <a:rPr lang="en-US" sz="2800" b="1" i="1" baseline="-25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700"/>
              </a:spcBef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hex equivalent of the given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octal number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762.013)</a:t>
            </a:r>
            <a:r>
              <a:rPr lang="en-US" sz="28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8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is:</a:t>
            </a:r>
            <a:endParaRPr lang="en-US" sz="28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700"/>
              </a:spcBef>
              <a:buClrTx/>
              <a:buFontTx/>
              <a:buNone/>
            </a:pP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(111 110 010.000 001 011)</a:t>
            </a:r>
            <a:r>
              <a:rPr lang="en-US" sz="28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 (111110010.000001011)</a:t>
            </a:r>
            <a:r>
              <a:rPr lang="en-US" sz="2800" b="1" i="1" baseline="-25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(0001 1111 0010.0000 0101 1000)</a:t>
            </a:r>
            <a:r>
              <a:rPr lang="en-US" sz="2800" b="1" i="1" baseline="-25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= (1F2.058)</a:t>
            </a:r>
            <a:r>
              <a:rPr lang="en-US" sz="2800" b="1" i="1" baseline="-25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16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A2EBDCFF-36D9-4FC4-8E4E-00473921889B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31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44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32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" y="-191648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Binary Arithmetic</a:t>
            </a:r>
            <a:endParaRPr 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500" y="228600"/>
            <a:ext cx="90678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Two types of 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operation that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are performed on binary data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include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arithmetic and logic operations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arithmetic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operations include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addition, subtraction, multiplication and division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OR and NOT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are the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basic 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logic functions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1. BINARY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ADDITION </a:t>
            </a:r>
            <a:endParaRPr lang="en-US" sz="2400" b="1" i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Adding binary numbers is a very simple task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 very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similar to the longhand 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addition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of decimal numbers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decimal numbers, you start by adding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bits </a:t>
            </a:r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digits) one column, or place weight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at a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time, from right to left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Carry- a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digit (or bit) that is carried over to the next most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significant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bit during an N-bit addition operation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carry bit is a 1 if the result was too large to be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expressed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 N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bits.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+ 0 = 0 </a:t>
            </a:r>
          </a:p>
          <a:p>
            <a:pPr lvl="3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+ 0 = 1 </a:t>
            </a:r>
          </a:p>
          <a:p>
            <a:pPr lvl="3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 + 1 = 1 </a:t>
            </a:r>
          </a:p>
          <a:p>
            <a:pPr lvl="3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+ 1 = 10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==========sum= 0 and carry =1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3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 + 1 + 1 = 11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=======sum= 1 and carry=1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01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33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228600"/>
            <a:ext cx="8915400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sum in one column is a two-bit (two-digit) number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least significant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 written as part of the total sum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most significant figure is "carried" to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next left column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Consider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 following examples:  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1001101    		  1001001    		  1000111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+ 0010010            		+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0011001       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+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0010110 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------------  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           -----------   		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----------- </a:t>
            </a:r>
          </a:p>
          <a:p>
            <a:pPr algn="jus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1011111    			  1100010      	   1011101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addition problem on the left did not require any bits to be carried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since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sum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bits in each column was either 1 or 0, not 10 or 11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other two problems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definitely were bits to be carried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but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process of addition is still quite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7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34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6927"/>
            <a:ext cx="883920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As we'll see later, there are 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ways that electronic circuits can be built to perform this </a:t>
            </a:r>
            <a:r>
              <a:rPr lang="en-US" sz="26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very </a:t>
            </a: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task of addition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by </a:t>
            </a:r>
            <a:r>
              <a:rPr lang="en-US" sz="26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representing each bit of each binary number as a voltage </a:t>
            </a:r>
            <a:r>
              <a:rPr lang="en-US" sz="26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signal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(either "high," for a 1; or "low" for a 0</a:t>
            </a:r>
            <a:r>
              <a:rPr lang="en-US" sz="26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the very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foundation of all the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arithmetic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which modern digital computers perform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BINARY SUBTRACTION </a:t>
            </a:r>
            <a:endParaRPr lang="en-US" sz="2600" b="1" i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6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Subtraction is generally simpler than addition since only two numbers are involved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upper value representation is greater than the lower value representation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problem of "borrow" is similar in binary subtraction to that in decimal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can construct a </a:t>
            </a:r>
            <a:r>
              <a:rPr lang="en-US" sz="26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subtraction table that has two parts - the three cases of subtracting without borrow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, and the one case of the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involvement of a borrow digit, no matter </a:t>
            </a: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how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far to the left is the next available binary dig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</a:t>
            </a:r>
          </a:p>
        </p:txBody>
      </p:sp>
    </p:spTree>
    <p:extLst>
      <p:ext uri="{BB962C8B-B14F-4D97-AF65-F5344CB8AC3E}">
        <p14:creationId xmlns:p14="http://schemas.microsoft.com/office/powerpoint/2010/main" val="189822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35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52400"/>
            <a:ext cx="3631203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59802" y="533400"/>
            <a:ext cx="528419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Binary Subtraction (example 1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1110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-1001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110(10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 Borrow Stage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100  1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010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(14 – 9 = 5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42900" indent="-342900" algn="just">
              <a:buFont typeface="Wingdings" pitchFamily="2" charset="2"/>
              <a:buChar char="Ø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Binary Subtraction (example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2)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10000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-   101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     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0111(10) Borrow ripples to LSB</a:t>
            </a:r>
          </a:p>
          <a:p>
            <a:pPr algn="just"/>
            <a:r>
              <a:rPr lang="en-US" sz="2400" u="sng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  10   1</a:t>
            </a:r>
            <a:endParaRPr lang="en-US" sz="2400" u="sng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101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(16 – 5 = 11)</a:t>
            </a:r>
          </a:p>
        </p:txBody>
      </p:sp>
    </p:spTree>
    <p:extLst>
      <p:ext uri="{BB962C8B-B14F-4D97-AF65-F5344CB8AC3E}">
        <p14:creationId xmlns:p14="http://schemas.microsoft.com/office/powerpoint/2010/main" val="1764105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36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200" y="152400"/>
            <a:ext cx="89916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BINARY MULTIPLICATION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actually much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simpler than decimal multiplication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case of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decimal multiplication, we need to remember 3 x 9 = 27, 7 x 8 = 56, and so on. 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binary multiplication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, we only need to remember the following,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0 x 0 = 0 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0 x 1 = 0 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x 0 = 0 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1 x 1 = 1   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Note that since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binary operates in base 2, the multiplication rules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we need 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remember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those that involve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0 and 1 only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an example of binary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multiplication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we have 101 times 11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 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8293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37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8100" y="12700"/>
            <a:ext cx="91059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101 </a:t>
            </a:r>
          </a:p>
          <a:p>
            <a:pPr lvl="1" algn="just"/>
            <a:r>
              <a:rPr lang="en-US" sz="2600" u="sng" dirty="0">
                <a:latin typeface="Times New Roman" pitchFamily="18" charset="0"/>
                <a:cs typeface="Times New Roman" pitchFamily="18" charset="0"/>
              </a:rPr>
              <a:t>  x11   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First we multiply 101 by 1, which produces 101. </a:t>
            </a:r>
            <a:endParaRPr lang="en-US" sz="2600" b="1" i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Then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6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put a 0 as a placeholder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as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would in </a:t>
            </a:r>
            <a:r>
              <a:rPr lang="en-US" sz="26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decimal multiplication, and multiply 101 by 1, which produces 101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 lvl="2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101 </a:t>
            </a:r>
          </a:p>
          <a:p>
            <a:pPr lvl="2"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u="sng" dirty="0">
                <a:latin typeface="Times New Roman" pitchFamily="18" charset="0"/>
                <a:cs typeface="Times New Roman" pitchFamily="18" charset="0"/>
              </a:rPr>
              <a:t> x11</a:t>
            </a:r>
          </a:p>
          <a:p>
            <a:pPr lvl="2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101   </a:t>
            </a:r>
          </a:p>
          <a:p>
            <a:pPr lvl="2" algn="just"/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1010 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&lt;-- the 0 here is the placeholder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next step, as with decimal multiplication, is to add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results from our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previous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step indicate that we must </a:t>
            </a:r>
            <a:r>
              <a:rPr lang="en-US" sz="2600" b="1" i="1" dirty="0">
                <a:latin typeface="Times New Roman" pitchFamily="18" charset="0"/>
                <a:cs typeface="Times New Roman" pitchFamily="18" charset="0"/>
              </a:rPr>
              <a:t>add 101 and 1010, the sum of which is 1111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.   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101 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600" u="sng" dirty="0">
                <a:latin typeface="Times New Roman" pitchFamily="18" charset="0"/>
                <a:cs typeface="Times New Roman" pitchFamily="18" charset="0"/>
              </a:rPr>
              <a:t>x11 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 101   </a:t>
            </a:r>
          </a:p>
          <a:p>
            <a:pPr algn="just"/>
            <a:r>
              <a:rPr lang="en-US" sz="2600" u="sng" dirty="0">
                <a:latin typeface="Times New Roman" pitchFamily="18" charset="0"/>
                <a:cs typeface="Times New Roman" pitchFamily="18" charset="0"/>
              </a:rPr>
              <a:t>1010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1111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26093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38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27000" y="25400"/>
            <a:ext cx="8915400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 BINARY DIVISION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Binary division  is almost as easy, and involves our knowledge of binary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multiplication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repeated process of subtraction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just as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decimal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division.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Take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for example the division of 1011 into 11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11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R=10 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11 )1011 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-11 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101 </a:t>
            </a:r>
          </a:p>
          <a:p>
            <a:pPr lvl="2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en-US" sz="2800" u="sng" dirty="0">
                <a:latin typeface="Times New Roman" pitchFamily="18" charset="0"/>
                <a:cs typeface="Times New Roman" pitchFamily="18" charset="0"/>
              </a:rPr>
              <a:t>-11 </a:t>
            </a:r>
          </a:p>
          <a:p>
            <a:pPr lvl="1"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10  &lt;-- remainder, R   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check our answer, we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first multiply our divisor 11 by our quotient 11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Then we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add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its' product to the remainder 10, and compare it to our dividend of 1011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9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228600" y="3124200"/>
            <a:ext cx="8763000" cy="300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spcBef>
                <a:spcPts val="1100"/>
              </a:spcBef>
              <a:buClrTx/>
              <a:buFontTx/>
              <a:buNone/>
            </a:pPr>
            <a:r>
              <a:rPr lang="en-US" sz="40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Representation of Negative Numbers</a:t>
            </a:r>
            <a:endParaRPr lang="en-US" sz="40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1B46B09E-2CF8-4712-A6F4-D81A9477AA7F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39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3632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"/>
            <a:ext cx="9144000" cy="67818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 BYTE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Bits can be organized into large units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make them </a:t>
            </a:r>
            <a:r>
              <a:rPr lang="en-US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represent more and meaningful </a:t>
            </a:r>
            <a:r>
              <a:rPr lang="en-US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large unit is called a byte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is the </a:t>
            </a: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basic “unit of data representation” in a computer </a:t>
            </a:r>
            <a:r>
              <a:rPr lang="en-US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commonly used byte contains 8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bits.</a:t>
            </a:r>
            <a:endParaRPr lang="en-US" b="1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Since </a:t>
            </a:r>
            <a:r>
              <a:rPr lang="en-US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each bit has two states and there are 8 bits in a byte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total amount of data that can be represented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8</a:t>
            </a: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or 256 possible </a:t>
            </a:r>
            <a:r>
              <a:rPr lang="en-US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combinations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Each </a:t>
            </a:r>
            <a:r>
              <a:rPr lang="en-US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byte can represent a character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(a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character is either a letter, a number or a special symbol such as +,-,?,*, $, </a:t>
            </a:r>
            <a:r>
              <a:rPr lang="en-US" b="1" i="1" dirty="0" err="1" smtClean="0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Font typeface="Wingdings" pitchFamily="2" charset="2"/>
              <a:buChar char="§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byte is then used as a unit of measurement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computer memory, processing unit,</a:t>
            </a:r>
            <a:r>
              <a:rPr lang="en-US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external storage and during </a:t>
            </a:r>
            <a:r>
              <a:rPr lang="en-US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Wingdings" pitchFamily="2" charset="2"/>
              <a:buChar char="Ø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computer memory is 524288 byte, this is expressed in short by saying </a:t>
            </a: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512KB, where KB stands for kilobyte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Kilobyte(1KB) is 2</a:t>
            </a:r>
            <a:r>
              <a:rPr lang="en-US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or 1024 bytes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 Megabyte(MB) is 2</a:t>
            </a:r>
            <a:r>
              <a:rPr lang="en-US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bytes or 2</a:t>
            </a:r>
            <a:r>
              <a:rPr lang="en-US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kilobytes</a:t>
            </a:r>
          </a:p>
          <a:p>
            <a:pPr lvl="0" algn="just">
              <a:buFont typeface="Wingdings" pitchFamily="2" charset="2"/>
              <a:buChar char="§"/>
            </a:pP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1 Gigabyte(GB) is 2</a:t>
            </a:r>
            <a:r>
              <a:rPr lang="en-US" b="1" i="1" baseline="30000" dirty="0"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bytes or 2</a:t>
            </a:r>
            <a:r>
              <a:rPr lang="en-US" b="1" i="1" baseline="30000" dirty="0"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kilobytes or 2</a:t>
            </a:r>
            <a:r>
              <a:rPr lang="en-US" b="1" i="1" baseline="30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megabytes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21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52400" y="76200"/>
            <a:ext cx="8839200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marL="1141413" indent="-2270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integer is a number with no fractional part; it can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positive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negative or zero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computer needs a way to represent negative numbers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 since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there’s no “negative sign” in the comp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42900" indent="-342900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represent negative values, computer systems allocate the high-order bit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indicate the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 of a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high-order bit is the leftmost bit in a byte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 It’s also called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most significant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bit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remaining bits contain the value of the </a:t>
            </a:r>
            <a:r>
              <a:rPr lang="en-US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</a:p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following are the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common techniques used to represent negative numbers in a computer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1" hangingPunct="1"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Sign-Bit Magnitude Method, 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1’s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omplement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ethod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endParaRPr lang="en-US" sz="2800" b="1" i="1" dirty="0" smtClean="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2’s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omplement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ethod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F762F7F2-3480-4724-B8EE-A913DC11EC3E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40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2388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1.Sign-Bit Magnitude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0" y="3048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sign-bit magnitude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representation of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decimal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MSB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represents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‘sign’, with a ‘0’ denoting a plus sign and a ‘1’ denoting a minus sign. </a:t>
            </a:r>
          </a:p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remaining bits represent the magnitude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eight-bit representation, while MSB represents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sign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remaining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seven bits represent the magnitude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For example, the eight-bit representation of </a:t>
            </a:r>
            <a:r>
              <a:rPr lang="en-US" sz="28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+9 would be 00001001, and that for −9 would be 10001001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n−bit binary representation can be used to represent decimal numbers in the range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−(2</a:t>
            </a:r>
            <a:r>
              <a:rPr lang="en-US" sz="28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n−1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−1) to +(2</a:t>
            </a:r>
            <a:r>
              <a:rPr lang="en-US" sz="28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n−1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−1).</a:t>
            </a:r>
          </a:p>
          <a:p>
            <a:pPr marL="457200" indent="-457200" algn="just" eaLnBrk="1" hangingPunct="1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 is,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eight-bit representation can be used to represent decimal numbers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in the range from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−127 to +127 using the sign-bit magnitude format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7A444F0E-AAD6-42AA-95CC-10101BB49A5C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41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199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6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1’s </a:t>
            </a:r>
            <a:r>
              <a:rPr lang="en-US" sz="36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Complement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152400" y="381000"/>
            <a:ext cx="89154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lnSpc>
                <a:spcPct val="90000"/>
              </a:lnSpc>
              <a:spcBef>
                <a:spcPts val="675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1’s complement format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positive numbers remain unchanged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ts val="675"/>
              </a:spcBef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negative numbers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obtained by taking the 1’s complement of the positive counterparts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ts val="675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example, +9 will be represented as 00001001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eight-bit notation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−9 will be represented as 11110110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which is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1’s complement of 00001001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ts val="675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Again,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n-bit notation can be used to represent numbers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in the range from −(2</a:t>
            </a:r>
            <a:r>
              <a:rPr lang="en-US" sz="28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n−1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−1) to +(2</a:t>
            </a:r>
            <a:r>
              <a:rPr lang="en-US" sz="2800" b="1" i="1" baseline="300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n−1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−1) using the 1’s complement format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ts val="675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eight-bit representation of the 1’s complement format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 be used to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represent decimal numbers in the range from −127 to +127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2053B48E-364A-4A0F-9D74-F31AF3A9C097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42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231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81000" y="-106363"/>
            <a:ext cx="8229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2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2’s Complement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76200" y="304800"/>
            <a:ext cx="89154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2’s complement representation of binary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numbers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MSB represents the sign, with a ‘0’ used for a plus sign and a ‘1’ used for a minus sign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remaining bits are used for representing magnitude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 magnitudes are represented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the same way as in 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case of sign-bit or 1’s complement representation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Negative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magnitudes are represented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2’s complement of their positive counterparts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 +9 would be represented as 00001001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−9 would be written as 11110111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Please note that, if 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2’s complement of the magnitude of +9 gives a magnitude of −9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then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reverse process will also be true,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i.e. 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2’s complement of the magnitude of −9 will give a magnitude of +9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7646EFA3-886E-4491-9D5F-3B23ED038DC9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43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287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44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2400" y="457200"/>
            <a:ext cx="8686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n-bit notation of the 2’s complement for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can be used to represent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decimal numbers in the range from +(2</a:t>
            </a:r>
            <a:r>
              <a:rPr lang="en-US" sz="28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n−1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−1) to −(2</a:t>
            </a:r>
            <a:r>
              <a:rPr lang="en-US" sz="2800" b="1" i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n−</a:t>
            </a:r>
            <a:r>
              <a:rPr lang="en-US" sz="2800" b="1" i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-1)</a:t>
            </a: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2’s complement format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to represent a number is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very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popular as compared to the other format because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very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easy to generate the 2’s complement of a binary number and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rithmetic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operations are relatively easier to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perform</a:t>
            </a: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739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Floating Point Representation</a:t>
            </a:r>
            <a:endParaRPr 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457200"/>
            <a:ext cx="8915400" cy="6248400"/>
          </a:xfrm>
        </p:spPr>
        <p:txBody>
          <a:bodyPr>
            <a:normAutofit/>
          </a:bodyPr>
          <a:lstStyle/>
          <a:p>
            <a:pPr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signed magnitude, 1’s complement, and 2’s complement representations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as such are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not useful in scientific or business applications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deal with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real number values over a wide range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Floating-point representation solves this problem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Computers use a form of scientific notation for floating-point representation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Numbers written in scientific notation have three components: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6" descr="C:\IDRAW20\16A.T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610100"/>
            <a:ext cx="5173663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895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D3309C0-3A81-4EBD-B48F-29791100D682}" type="slidenum">
              <a:rPr lang="en-US" sz="1400" baseline="0"/>
              <a:pPr/>
              <a:t>46</a:t>
            </a:fld>
            <a:endParaRPr lang="en-US" sz="1400" baseline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"/>
            <a:ext cx="8839200" cy="66294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/>
          <a:lstStyle/>
          <a:p>
            <a:pPr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600" b="1" i="1" dirty="0" smtClean="0">
                <a:latin typeface="Times New Roman" pitchFamily="18" charset="0"/>
                <a:cs typeface="Times New Roman" pitchFamily="18" charset="0"/>
              </a:rPr>
              <a:t>Computer representation of a floating-point number consists of three fixed-size fields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Ø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40000"/>
              </a:spcBef>
              <a:buFont typeface="Wingdings" pitchFamily="2" charset="2"/>
              <a:buChar char="Ø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40000"/>
              </a:spcBef>
              <a:buFont typeface="Wingdings" pitchFamily="2" charset="2"/>
              <a:buChar char="Ø"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spcBef>
                <a:spcPct val="40000"/>
              </a:spcBef>
              <a:buNone/>
            </a:pPr>
            <a:endParaRPr lang="en-US" sz="26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6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This is the standard arrangement of these fields.</a:t>
            </a:r>
            <a:endParaRPr lang="en-US" sz="2600" b="1" i="1" dirty="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one-bit sign field is the sign of the stored value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size of the exponent field, determines the range of values that can be represented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size of the </a:t>
            </a:r>
            <a:r>
              <a:rPr lang="en-US" sz="28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significand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determines the precision of the representation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4037" name="Picture 4" descr="C:\IDRAW20\1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447800" y="990600"/>
            <a:ext cx="67183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598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A58976F-137D-49EE-9321-8246182AAA99}" type="slidenum">
              <a:rPr lang="en-US" sz="1400" baseline="0"/>
              <a:pPr/>
              <a:t>47</a:t>
            </a:fld>
            <a:endParaRPr lang="en-US" sz="1400" baseline="0"/>
          </a:p>
        </p:txBody>
      </p:sp>
      <p:pic>
        <p:nvPicPr>
          <p:cNvPr id="46083" name="Picture 7" descr="C:\IDRAW20\1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635000" y="0"/>
            <a:ext cx="6143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666875"/>
            <a:ext cx="8839200" cy="5191125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IEEE-754 single precision floating point standard uses an 8-bit exponent and a 23-bit </a:t>
            </a:r>
            <a:r>
              <a:rPr lang="en-US" sz="28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significand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IEEE-754 double precision standard uses an 11-bit exponent and a 52-bit </a:t>
            </a:r>
            <a:r>
              <a:rPr lang="en-US" sz="2800" b="1" i="1" dirty="0" err="1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significand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For illustrative purposes, we will use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14-bit model with a 5-bit exponent and an 8-bit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significand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significand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of a floating-point number is always preceded by an implied binary point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Thus, the </a:t>
            </a:r>
            <a:r>
              <a:rPr lang="en-US" sz="2800" b="1" i="1" dirty="0" err="1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significand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always contains a fractional binary value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exponent indicates the power of 2 to which the </a:t>
            </a:r>
            <a:r>
              <a:rPr lang="en-US" sz="2800" b="1" i="1" dirty="0" err="1">
                <a:latin typeface="Times New Roman" pitchFamily="18" charset="0"/>
                <a:cs typeface="Times New Roman" pitchFamily="18" charset="0"/>
              </a:rPr>
              <a:t>significand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 is raised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123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65828D-8C74-4594-90ED-46B1E0BD51C1}" type="slidenum">
              <a:rPr lang="en-US" sz="1400" baseline="0"/>
              <a:pPr/>
              <a:t>48</a:t>
            </a:fld>
            <a:endParaRPr lang="en-US" sz="1400" baseline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52400"/>
            <a:ext cx="8839200" cy="65532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Example: Express 32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in the simplified 14-bit floating-point model.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know that 32 is 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 So in (binary) scientific notation 32 = 1.0 x 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= 0.1 x 2</a:t>
            </a:r>
            <a:r>
              <a:rPr lang="en-US" sz="2800" baseline="30000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Using this information, we put 110 (= 6</a:t>
            </a:r>
            <a:r>
              <a:rPr lang="en-US" sz="28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in the exponent field and 1 in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significand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as shown.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8133" name="Picture 5" descr="C:\IDRAW20\18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352800"/>
            <a:ext cx="618648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251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666F095-FBCE-426F-A240-16A707CB5F4B}" type="slidenum">
              <a:rPr lang="en-US" sz="1400" baseline="0"/>
              <a:pPr/>
              <a:t>49</a:t>
            </a:fld>
            <a:endParaRPr lang="en-US" sz="1400" baseline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400" y="1600200"/>
            <a:ext cx="4114800" cy="4191000"/>
          </a:xfrm>
          <a:solidFill>
            <a:srgbClr val="E4F5FF"/>
          </a:solidFill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The illustrations shown at the right are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 equivalent representations for 32 using our simplified model.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Not only do these synonymous representations waste space, but they can also cause confusion.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ct val="40000"/>
              </a:spcBef>
              <a:buFont typeface="Wingdings" pitchFamily="2" charset="2"/>
              <a:buChar char="§"/>
            </a:pPr>
            <a:endParaRPr lang="en-US" sz="22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156" name="Rectangle 6"/>
          <p:cNvSpPr>
            <a:spLocks noGrp="1" noChangeArrowheads="1"/>
          </p:cNvSpPr>
          <p:nvPr>
            <p:ph type="title"/>
          </p:nvPr>
        </p:nvSpPr>
        <p:spPr>
          <a:xfrm>
            <a:off x="152400" y="382588"/>
            <a:ext cx="7467600" cy="547687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3400" b="1" smtClean="0">
                <a:solidFill>
                  <a:srgbClr val="FFFFFF"/>
                </a:solidFill>
                <a:latin typeface="Arial" charset="0"/>
              </a:rPr>
              <a:t>2.5 Floating-Point Representation</a:t>
            </a:r>
            <a:endParaRPr lang="en-US" sz="3400" smtClean="0">
              <a:latin typeface="Arial" charset="0"/>
            </a:endParaRPr>
          </a:p>
        </p:txBody>
      </p:sp>
      <p:pic>
        <p:nvPicPr>
          <p:cNvPr id="49157" name="Picture 7" descr="C:\IDRAW20\19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8" y="1752600"/>
            <a:ext cx="4652962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585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9067800" cy="6705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WORD</a:t>
            </a:r>
            <a:endParaRPr lang="en-US" sz="24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Word refers  the number of bits that a computer process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at a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time or a transmission media transmits at a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time.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Although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bytes can store or transmit information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process can even be faster if more than one byte is processed at a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combination of bytes, then form a “word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”.</a:t>
            </a:r>
            <a:endParaRPr lang="en-US" sz="2400" b="1" i="1" dirty="0">
              <a:solidFill>
                <a:srgbClr val="CC0099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word can contain one, two, three or four bytes based on the capacity of the </a:t>
            </a:r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Word length is usually given in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bits.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say that a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computer is an 8-bits, a 16 bit, a 32 bit or a 64 bit computer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indicate that the amount of data it can process at a 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large the word length a computer has the more powerful and faster it is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group of four bits is called a nibble (or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nybble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lvl="1" algn="just">
              <a:lnSpc>
                <a:spcPct val="90000"/>
              </a:lnSpc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Bytes, therefore, consist of two nibbles: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 “high-order nibble,” and a “low-order” nibble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>
              <a:spcBef>
                <a:spcPts val="0"/>
              </a:spcBef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6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3661E8D-A1E4-4370-AD78-59AA7BE183C0}" type="slidenum">
              <a:rPr lang="en-US" sz="1400" baseline="0"/>
              <a:pPr/>
              <a:t>50</a:t>
            </a:fld>
            <a:endParaRPr lang="en-US" sz="1400" baseline="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0"/>
            <a:ext cx="8915400" cy="6705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Another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problem with our system is that we have made no allowances for negative exponents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have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no way to express 0.5 (=2 </a:t>
            </a:r>
            <a:r>
              <a:rPr lang="en-US" sz="2800" b="1" i="1" baseline="30000" dirty="0" smtClean="0"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)!  (Notice that there is no sign in the exponent field!)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All of these problems can be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fixed with no changes to our basic model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resolve the problem of synonymous forms, we will establish a rule that the first digit of the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significand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must be 1.  This results in a unique pattern for each floating-point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number.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IEEE-754 standard, this 1 is implied meaning that a 1 is assumed after the binary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point.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using an implied 1, we increase the precision of the representation by a power of two.  (Why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?)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our simple instructional model, we will use no implied bits</a:t>
            </a:r>
            <a:r>
              <a:rPr lang="en-US" sz="2800" b="1" i="1" dirty="0">
                <a:solidFill>
                  <a:srgbClr val="CC33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spcBef>
                <a:spcPts val="0"/>
              </a:spcBef>
              <a:buFont typeface="Wingdings" pitchFamily="2" charset="2"/>
              <a:buChar char="§"/>
            </a:pPr>
            <a:endParaRPr lang="en-US" baseline="-2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00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FBEB1FA-8CE5-4EE0-B6C8-E4E809E1EDCD}" type="slidenum">
              <a:rPr lang="en-US" sz="1400" baseline="0"/>
              <a:pPr/>
              <a:t>51</a:t>
            </a:fld>
            <a:endParaRPr lang="en-US" sz="1400" baseline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76200"/>
            <a:ext cx="8915400" cy="66294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To provide for negative exponents, we will use a biased exponent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bias is a number that is approximately midway in the range of values expressible by the exponent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subtract the bias from the value in the exponent to determine its true value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our case, we have a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5-bit exponent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 We will use </a:t>
            </a:r>
            <a:r>
              <a:rPr lang="en-US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16 for our bias.  This is called excess-16 representation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our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model, exponent values less than 16 are negative, representing fractional numbers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Express 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32</a:t>
            </a:r>
            <a:r>
              <a:rPr lang="en-US" b="1" i="1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b="1" i="1" dirty="0">
                <a:latin typeface="Times New Roman" pitchFamily="18" charset="0"/>
                <a:cs typeface="Times New Roman" pitchFamily="18" charset="0"/>
              </a:rPr>
              <a:t> in the revised 14-bit floating-point model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know that 32 = 1.0 x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0.1 x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use our excess 16 biased exponent, we add 16 to 6, giving 22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(=10110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Graphically:</a:t>
            </a:r>
          </a:p>
          <a:p>
            <a:pPr algn="just">
              <a:buFont typeface="Wingdings" pitchFamily="2" charset="2"/>
              <a:buChar char="Ø"/>
            </a:pPr>
            <a:endParaRPr lang="en-US" sz="2400" baseline="-250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6" descr="C:\IDRAW20\20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580856"/>
            <a:ext cx="6207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01752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25C47E9-3E9D-4E55-95F2-5E6C5E9942A4}" type="slidenum">
              <a:rPr lang="en-US" sz="1400" baseline="0"/>
              <a:pPr/>
              <a:t>52</a:t>
            </a:fld>
            <a:endParaRPr lang="en-US" sz="1400" baseline="0"/>
          </a:p>
        </p:txBody>
      </p:sp>
      <p:pic>
        <p:nvPicPr>
          <p:cNvPr id="54275" name="Picture 2" descr="C:\IDRAW20\2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6207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"/>
            <a:ext cx="9067800" cy="65532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>
            <a:normAutofit/>
          </a:bodyPr>
          <a:lstStyle/>
          <a:p>
            <a:pPr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Express 0.0625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the revised 14-bit floating-point model.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know that 0.0625 is 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So in (binary) scientific notation 0.0625 = 1.0 x 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-4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0.1 x 2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 -3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use our excess 16 biased exponent, we add 16 to -3, giving 13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(=01101</a:t>
            </a:r>
            <a:r>
              <a:rPr lang="en-US" sz="2400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400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Express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-26.625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in the revised 14-bit floating-point model.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We find 26.625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11010.101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 Normalizing, we have: 26.625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0.11010101 x 2</a:t>
            </a:r>
            <a:r>
              <a:rPr lang="en-US" sz="2400" baseline="30000" dirty="0">
                <a:latin typeface="Times New Roman" pitchFamily="18" charset="0"/>
                <a:cs typeface="Times New Roman" pitchFamily="18" charset="0"/>
              </a:rPr>
              <a:t> 5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To use our excess 16 biased exponent, we add 16 to 5, giving 21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(=10101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). We also need a 1 in the sign bit. </a:t>
            </a: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2" descr="C:\IDRAW20\22.T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5561012"/>
            <a:ext cx="6207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1874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15000"/>
              </a:spcBef>
              <a:spcAft>
                <a:spcPct val="0"/>
              </a:spcAft>
              <a:defRPr sz="2000" baseline="30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D044F9E-3E50-4709-94AE-C789BB0687B3}" type="slidenum">
              <a:rPr lang="en-US" sz="1400" baseline="0"/>
              <a:pPr/>
              <a:t>53</a:t>
            </a:fld>
            <a:endParaRPr lang="en-US" sz="1400" baseline="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76200"/>
            <a:ext cx="8915400" cy="6705600"/>
          </a:xfrm>
          <a:extLst>
            <a:ext uri="{909E8E84-426E-40DD-AFC4-6F175D3DCCD1}">
              <a14:hiddenFill xmlns:a14="http://schemas.microsoft.com/office/drawing/2010/main">
                <a:solidFill>
                  <a:srgbClr val="E4F5FF"/>
                </a:solidFill>
              </a14:hiddenFill>
            </a:ext>
          </a:extLst>
        </p:spPr>
        <p:txBody>
          <a:bodyPr>
            <a:normAutofit lnSpcReduction="10000"/>
          </a:bodyPr>
          <a:lstStyle/>
          <a:p>
            <a:pPr algn="just">
              <a:spcBef>
                <a:spcPct val="15000"/>
              </a:spcBef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IEEE-754 single precision floating point standard uses bias of 127 over its 8-bit exponent. </a:t>
            </a:r>
          </a:p>
          <a:p>
            <a:pPr algn="just">
              <a:spcBef>
                <a:spcPct val="1500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exponent of 255 indicates a special value.</a:t>
            </a:r>
          </a:p>
          <a:p>
            <a:pPr lvl="2" algn="just">
              <a:spcBef>
                <a:spcPct val="15000"/>
              </a:spcBef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significand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zero, the value is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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infinity.</a:t>
            </a:r>
          </a:p>
          <a:p>
            <a:pPr lvl="2" algn="just">
              <a:spcBef>
                <a:spcPct val="15000"/>
              </a:spcBef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If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significand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nonzero, the value is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“not a number,” often used to flag an error condition.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15000"/>
              </a:spcBef>
              <a:buFont typeface="Wingdings" pitchFamily="2" charset="2"/>
              <a:buChar char="Ø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The double precision standard has a bias of 1023 over its 11-bit exponent.</a:t>
            </a:r>
          </a:p>
          <a:p>
            <a:pPr algn="just">
              <a:spcBef>
                <a:spcPct val="15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“special” exponent value for a double precision number is 2047, instead of the 255 used by the single precision standard.</a:t>
            </a:r>
          </a:p>
          <a:p>
            <a:pPr algn="just">
              <a:spcBef>
                <a:spcPct val="15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Both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the 14-bit model that we have presented and the IEEE-754 floating point standard allow two representations for </a:t>
            </a: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zero.</a:t>
            </a:r>
          </a:p>
          <a:p>
            <a:pPr algn="just">
              <a:spcBef>
                <a:spcPct val="1500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Zero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indicated by all zeros in the exponent and the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significand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but the sign bit can be either 0 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</a:t>
            </a:r>
          </a:p>
          <a:p>
            <a:pPr algn="just">
              <a:spcBef>
                <a:spcPct val="15000"/>
              </a:spcBef>
              <a:buFont typeface="Wingdings" pitchFamily="2" charset="2"/>
              <a:buChar char="§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is why programmers should avoid testing a floating-point value for equality to zero. </a:t>
            </a:r>
          </a:p>
          <a:p>
            <a:pPr lvl="1" algn="just">
              <a:spcBef>
                <a:spcPct val="4000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Negative zero does not equal positive zero.</a:t>
            </a:r>
          </a:p>
          <a:p>
            <a:pPr lvl="1" algn="just">
              <a:spcBef>
                <a:spcPct val="150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492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Coding Methods</a:t>
            </a:r>
            <a:endParaRPr 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64008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Numeric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data is represented by the binary numbering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system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text-based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data is represented by binary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coding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systems specifically developed for text-based 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—namely,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ASCII, EBCDIC, and Unicode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codes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used to represent all characters that can appear in text data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—such as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numbers, letters, and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special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characters and symbols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like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dollar sign, comma,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percent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symbol and many mathematical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characters</a:t>
            </a:r>
          </a:p>
          <a:p>
            <a:pPr marL="514350" indent="-514350" algn="just">
              <a:buAutoNum type="arabicPeriod"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ASCII CODE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ASCII (American Standard Code for Information Interchange)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coding system traditionally used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personal computers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ASCII is a 7-digit (7-bit) code,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although there are several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different 8-bit extended versions of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ASCII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contain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additional symbols not included in the 7-bit ASCII code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0049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55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304800"/>
            <a:ext cx="3400425" cy="549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7386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8686800" cy="3810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EBCDIC</a:t>
            </a:r>
            <a:endParaRPr lang="en-US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915400" cy="63246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EBCDIC(Extended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Binary-Coded Decimal Interchange Code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was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developed by IBM, primarily for use with mainframes.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EBCDIC represent each character as a unique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combination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of 8 bits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group of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8 bits (1 byte) allows 256 (28) unique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combinations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1" i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 8-bit code can represent up to 256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characters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(twice as many as a 7-bit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code)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enough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include: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Characters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used in the English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alphabet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, as well as some non-English characters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decimal digits, the other characters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usually found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on a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keyboard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special characters not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included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 a keyboard such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as mathematical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symbols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Graphic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symbols, additional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punctuation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marks, and other symbols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5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5562600"/>
            <a:ext cx="8686800" cy="3714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Fig: ASCII and EBCDIC binary codes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for typical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keyboard 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57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9067800" cy="534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05373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6400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ASCII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and EBCDIC, which are limited to only the Latin alphabet used with the English 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language.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Unicode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is a universal international coding standard designed to represent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text-based data written in </a:t>
            </a:r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ancient or modern languag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including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those with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different alphabets, such as Chinese, Greek, Arabic, Tibetan, and Russian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Unicode uniquely identifies each character using 0s and 1s, no matter which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language, program, or  </a:t>
            </a:r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platform is being used</a:t>
            </a:r>
            <a:r>
              <a:rPr lang="en-US" sz="24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a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longer code, consisting of 1 to 4 bytes (8 to 32 bits) per character, and can represent over one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million characters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more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than enough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unique combinations to represent the standard characters 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in all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the world’s written languages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as well as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thousands of mathematical and technical symbols, punctuation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marks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, and other symbols and signs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biggest advantage of Unicode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that it can be used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worldwide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consistent and unambiguous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984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067800" cy="68580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Unicode is quickly replacing ASCII as 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primary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text-coding system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fact,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Unicode includes the ASCII character set so </a:t>
            </a:r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ASCII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data can be converted easily to Unicode when needed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Unicode is used by most Web browsers and 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is widely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used for Web pages and Web applications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Google data, for instance, is stored exclusively in Unicode).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Most recent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software programs,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including the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latest versions of Microsoft Windows, Mac OS,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Microsoft Office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use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Unicode, as do modern programming languages,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such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as Java and Python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Unicode is updated regularly to add new characters and new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not originally </a:t>
            </a:r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encoded—the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most recent version is Unicode 5.2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59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393309"/>
            <a:ext cx="1803400" cy="146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518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Number System </a:t>
            </a:r>
            <a:endParaRPr lang="en-US" sz="32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991600" cy="65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0" indent="0" algn="just" eaLnBrk="1" hangingPunct="1">
              <a:buFont typeface="Wingdings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number system is a set of symbols used for 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counting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4163" indent="-284163"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already seen that inside a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computer system, data is stored in a format that can not be easily read by human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beings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 eaLnBrk="1" hangingPunct="1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reason why input and output (I/O) interfaces are required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lnSpc>
                <a:spcPct val="80000"/>
              </a:lnSpc>
              <a:spcBef>
                <a:spcPts val="750"/>
              </a:spcBef>
              <a:buClr>
                <a:srgbClr val="FF3300"/>
              </a:buClr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Different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characteristics that define a number system include the</a:t>
            </a:r>
            <a:r>
              <a:rPr lang="en-US" sz="2400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algn="just"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i)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Number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of independent digits used in the number system</a:t>
            </a:r>
            <a:endParaRPr lang="en-US" sz="24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ii) </a:t>
            </a:r>
            <a:r>
              <a:rPr lang="en-US" sz="24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place values of the different digits constituting the number 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</a:p>
          <a:p>
            <a:pPr algn="just"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iii) </a:t>
            </a:r>
            <a:r>
              <a:rPr lang="en-US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maximum numbers that can be written with the given number of digits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lnSpc>
                <a:spcPct val="80000"/>
              </a:lnSpc>
              <a:spcBef>
                <a:spcPts val="750"/>
              </a:spcBef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Among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the three characteristic parameters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most fundamental is the </a:t>
            </a:r>
            <a:r>
              <a:rPr lang="en-US" sz="24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number of independent digits or symbols used in the number system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lnSpc>
                <a:spcPct val="80000"/>
              </a:lnSpc>
              <a:spcBef>
                <a:spcPts val="750"/>
              </a:spcBef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It is known as the </a:t>
            </a:r>
            <a:r>
              <a:rPr lang="en-US" sz="24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radix or base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of the number system.</a:t>
            </a:r>
          </a:p>
          <a:p>
            <a:pPr marL="457200" indent="-457200" algn="just" eaLnBrk="1" hangingPunct="1">
              <a:lnSpc>
                <a:spcPct val="80000"/>
              </a:lnSpc>
              <a:spcBef>
                <a:spcPts val="75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decimal number system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which we are all so familiar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 be said to have a </a:t>
            </a:r>
            <a:r>
              <a:rPr lang="en-US" sz="24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radix of 10 as it has 10 independent digits</a:t>
            </a:r>
            <a:r>
              <a:rPr lang="en-US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i.e. 0, 1, 2, 3, 4, 5, 6, 7, 8 and 9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lnSpc>
                <a:spcPct val="80000"/>
              </a:lnSpc>
              <a:spcBef>
                <a:spcPts val="750"/>
              </a:spcBef>
              <a:buClr>
                <a:srgbClr val="0000FF"/>
              </a:buClr>
              <a:buFont typeface="Wingdings" pitchFamily="2" charset="2"/>
              <a:buChar char="§"/>
            </a:pP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ts val="750"/>
              </a:spcBef>
              <a:buClrTx/>
              <a:buFontTx/>
              <a:buNone/>
            </a:pP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FC71B3F6-63EA-4890-A043-9778BB86BB23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6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58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400800"/>
            <a:ext cx="8534400" cy="45720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Fig: Selected Unicode codes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60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9" y="1"/>
            <a:ext cx="6057389" cy="6267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99829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381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Computer System Architecture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533400"/>
            <a:ext cx="8839200" cy="60960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Hierarchical structuring of a computer system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Actually a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computer system composed of many layers of software and hardware. </a:t>
            </a:r>
            <a:endParaRPr lang="en-US" sz="2800" b="1" i="1" dirty="0" smtClean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for simplicity we see the computer in Abstract way. </a:t>
            </a: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avoids details and make the user to concern about the outer layer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which is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easy for the user to communicate with the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computer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Generally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modern computers consists of multi-layers or levels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following figure shows the different levels.</a:t>
            </a:r>
          </a:p>
          <a:p>
            <a:pPr marL="0" indent="0" algn="just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3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5562600"/>
            <a:ext cx="8610600" cy="1066800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Fig: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level structure of a typical computer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62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606"/>
            <a:ext cx="8158411" cy="5166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548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"/>
            <a:ext cx="8991600" cy="66294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Programs written in there languages instruct the computer to perform certain operations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program to perform a specific task can be written at any one of the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levels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computers were invented, only levels 1 and 3 were present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Humans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communicated with these machines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programming them in machine language at the machine level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Machine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language is great for machines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but is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edious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and 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inconvenient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 a human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programmer.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Therefor,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level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4 is developed to manage the resource of the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computer-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Operating System Level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truth table shows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the output of a logical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function for all possible combinations of input values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84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0"/>
            <a:ext cx="8991600" cy="6858000"/>
          </a:xfrm>
        </p:spPr>
        <p:txBody>
          <a:bodyPr>
            <a:no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gate is a mathematical abstraction of a physical device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that we can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boiled to perform the function of a truth table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early days,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every time a company introduced a new computer model,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programmers had to learn the assembly language for that model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their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programs written for the old machine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wouldn’t 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work on the new machine.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High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order languages at level 6 were invented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so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programs could be transferred from one computer to another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little modification and because programming at a lower level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Level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7, the application level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allows to use the computer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a too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without knowing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the operational details at the lower levels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8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Logical Elements and Boolean Algebra</a:t>
            </a:r>
            <a:endParaRPr lang="en-US" sz="36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381000"/>
            <a:ext cx="8991600" cy="6400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hierarchical structuring of a computer the logic gate level is above the device level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gate is a circuit with one or more input signals but only one output signal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Gates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are digital ( two state) circuits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because the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input or output signals are either low or high voltages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Gates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are often called logic circuits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because they can be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analyzed with Boolean algebra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Boolean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algebra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could be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used to do manipulation with binary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variables and simplify logic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expressions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These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actually implemented in a digital system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with the help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electronic circuits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called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logic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gates.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Boolean algebra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deals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with </a:t>
            </a:r>
            <a:r>
              <a:rPr lang="en-US" sz="2800" b="1" i="1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(also called binary) values that are typically labeled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true/false, 1/0, yes/no, on/off, and so forth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Boolean Algebra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a useful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mathematical system for specifying and transforming logic functions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 algn="just">
              <a:buNone/>
            </a:pP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endParaRPr lang="en-US" sz="2800" b="1" i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  <a:buFont typeface="Wingdings" pitchFamily="2" charset="2"/>
              <a:buChar char="§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5532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study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Boolean algebra as a foundation for designing and analyzing digital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systems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Boolean function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function that operates on binary inputs and returns binary outputs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 typeface="Wingdings" pitchFamily="2" charset="2"/>
              <a:buChar char="Ø"/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Computer hardware is based on the representation and manipulation of binary values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Therefore, 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Boolean functions play a central role in the specification, construction, and optimization of hardware architecture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s. 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Hence, the ability to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formulate and analyze Boolean functions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 is the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ﬁrst step toward constructing computer architectures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0"/>
              </a:spcBef>
              <a:buFont typeface="Wingdings" pitchFamily="2" charset="2"/>
              <a:buChar char="Ø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There are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three basic logic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gates (logical operations),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namely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 gate, the AND gate and the NOT gate.</a:t>
            </a:r>
          </a:p>
          <a:p>
            <a:pPr algn="just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Other logic gates that are derived from these basic gates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are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NAND gate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NOR gate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EXCLUSIVE-OR gate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EXCLUSIVE-NOR gate.</a:t>
            </a:r>
          </a:p>
          <a:p>
            <a:pPr algn="just" eaLnBrk="1" hangingPunct="1">
              <a:buFont typeface="Wingdings" pitchFamily="2" charset="2"/>
              <a:buChar char="§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3D334D-9F34-4227-998B-7DFDF74A17B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99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 OR Gate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6248400"/>
          </a:xfrm>
        </p:spPr>
        <p:txBody>
          <a:bodyPr>
            <a:normAutofit/>
          </a:bodyPr>
          <a:lstStyle/>
          <a:p>
            <a:pPr algn="just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 gate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is a logic circuit with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two or more inputs and one output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OR operation on two independent logic variables A and B is written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 = A+B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and reads as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Y equals A OR B and not as A plus 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 of an OR gate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LOW(or 0) only when all of its inputs are LOW( or o).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all other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possible input combinations, the output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operation of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a two-input OR gate is explained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logic expression Y = A+B (2.1)</a:t>
            </a:r>
          </a:p>
          <a:p>
            <a:pPr algn="just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If we have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four logic variables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and we want to know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logical output of (A+B+C +D)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then it would be the output of a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four-input OR gate with A, B, C and D as its inputs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3733D8-970E-4948-8F8D-1F5031F5DE59}" type="slidenum">
              <a:rPr lang="en-US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8A42E3-CA34-4CE2-9AC8-8E79362D8B87}" type="slidenum">
              <a:rPr lang="en-US"/>
              <a:pPr>
                <a:defRPr/>
              </a:pPr>
              <a:t>68</a:t>
            </a:fld>
            <a:endParaRPr lang="en-US"/>
          </a:p>
        </p:txBody>
      </p:sp>
      <p:pic>
        <p:nvPicPr>
          <p:cNvPr id="143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87661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Box 4"/>
          <p:cNvSpPr txBox="1">
            <a:spLocks noChangeArrowheads="1"/>
          </p:cNvSpPr>
          <p:nvPr/>
        </p:nvSpPr>
        <p:spPr bwMode="auto">
          <a:xfrm>
            <a:off x="457199" y="5562600"/>
            <a:ext cx="83089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2.3: Two Input OR </a:t>
            </a:r>
            <a:r>
              <a:rPr lang="en-US" sz="32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gate with its corresponding truth table</a:t>
            </a:r>
            <a:endParaRPr lang="en-US" sz="32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12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3547D6-2BF7-46AE-9130-A3FA2CD0358A}" type="slidenum">
              <a:rPr lang="en-US"/>
              <a:pPr>
                <a:defRPr/>
              </a:pPr>
              <a:t>69</a:t>
            </a:fld>
            <a:endParaRPr lang="en-US"/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5483225" cy="570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TextBox 4"/>
          <p:cNvSpPr txBox="1">
            <a:spLocks noChangeArrowheads="1"/>
          </p:cNvSpPr>
          <p:nvPr/>
        </p:nvSpPr>
        <p:spPr bwMode="auto">
          <a:xfrm>
            <a:off x="228600" y="6096000"/>
            <a:ext cx="8305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2.4 (a) Three input OR gate (b) Four-input OR gate and  (c) Truth table of three-input OR gate</a:t>
            </a:r>
          </a:p>
        </p:txBody>
      </p:sp>
    </p:spTree>
    <p:extLst>
      <p:ext uri="{BB962C8B-B14F-4D97-AF65-F5344CB8AC3E}">
        <p14:creationId xmlns:p14="http://schemas.microsoft.com/office/powerpoint/2010/main" val="1450893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76200" y="152400"/>
            <a:ext cx="8915400" cy="670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8787" indent="-457200" algn="just" eaLnBrk="1" hangingPunct="1">
              <a:buFont typeface="Wingdings" pitchFamily="2" charset="2"/>
              <a:buChar char="§"/>
            </a:pPr>
            <a:r>
              <a:rPr 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Similarly, </a:t>
            </a:r>
            <a:r>
              <a:rPr lang="en-US" sz="29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9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binary number system </a:t>
            </a:r>
            <a:r>
              <a:rPr lang="en-US" sz="29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only two independent digits, 0 and 1, is a </a:t>
            </a:r>
            <a:r>
              <a:rPr lang="en-US" sz="29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radix-2 number system</a:t>
            </a:r>
            <a:r>
              <a:rPr lang="en-US" sz="29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458787" indent="-457200" algn="just" eaLnBrk="1" hangingPunct="1">
              <a:buClr>
                <a:srgbClr val="0000FF"/>
              </a:buClr>
              <a:buFont typeface="Wingdings" pitchFamily="2" charset="2"/>
              <a:buChar char="§"/>
            </a:pPr>
            <a:r>
              <a:rPr lang="en-US" sz="29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octal and hexadecimal number systems have a radix (or base) of 8 and 16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respectively.</a:t>
            </a:r>
          </a:p>
          <a:p>
            <a:pPr marL="458787" indent="-457200" algn="just" eaLnBrk="1" hangingPunct="1">
              <a:buFont typeface="Wingdings" pitchFamily="2" charset="2"/>
              <a:buChar char="Ø"/>
            </a:pPr>
            <a:r>
              <a:rPr 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9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place values 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different </a:t>
            </a:r>
            <a:r>
              <a:rPr lang="en-US" sz="2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digits:</a:t>
            </a:r>
          </a:p>
          <a:p>
            <a:pPr marL="458787" indent="-457200" algn="just" eaLnBrk="1" hangingPunct="1">
              <a:buFont typeface="Wingdings" pitchFamily="2" charset="2"/>
              <a:buChar char="§"/>
            </a:pPr>
            <a:r>
              <a:rPr lang="en-US" sz="29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 </a:t>
            </a:r>
            <a:r>
              <a:rPr lang="en-US" sz="29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9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integer part of the number are given by r</a:t>
            </a:r>
            <a:r>
              <a:rPr lang="en-US" sz="29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9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9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9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9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9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9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9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so on, </a:t>
            </a:r>
            <a:r>
              <a:rPr lang="en-US" sz="29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starting with the digit adjacent to the radix </a:t>
            </a:r>
            <a:r>
              <a:rPr lang="en-US" sz="29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point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8787" indent="-457200" algn="just" eaLnBrk="1" hangingPunct="1">
              <a:buFont typeface="Wingdings" pitchFamily="2" charset="2"/>
              <a:buChar char="§"/>
            </a:pPr>
            <a:r>
              <a:rPr 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9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fractional part, these are r</a:t>
            </a:r>
            <a:r>
              <a:rPr lang="en-US" sz="29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sz="29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9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−2</a:t>
            </a:r>
            <a:r>
              <a:rPr lang="en-US" sz="29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r</a:t>
            </a:r>
            <a:r>
              <a:rPr lang="en-US" sz="29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−3</a:t>
            </a:r>
            <a:r>
              <a:rPr lang="en-US" sz="29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so on, again </a:t>
            </a:r>
            <a:r>
              <a:rPr lang="en-US" sz="29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starting with the digit next to the radix point</a:t>
            </a:r>
            <a:r>
              <a:rPr lang="en-US" sz="29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8787" indent="-457200" algn="just" eaLnBrk="1" hangingPunct="1">
              <a:buFont typeface="Wingdings" pitchFamily="2" charset="2"/>
              <a:buChar char="§"/>
            </a:pPr>
            <a:r>
              <a:rPr 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Here, </a:t>
            </a:r>
            <a:r>
              <a:rPr lang="en-US" sz="29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 is the radix of the number system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8787" indent="-457200" algn="just" eaLnBrk="1" hangingPunct="1">
              <a:buFont typeface="Wingdings" pitchFamily="2" charset="2"/>
              <a:buChar char="Ø"/>
            </a:pPr>
            <a:r>
              <a:rPr 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Also, </a:t>
            </a:r>
            <a:r>
              <a:rPr lang="en-US" sz="29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maximum numbers that can be written </a:t>
            </a:r>
            <a:r>
              <a:rPr lang="en-US" sz="29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with n</a:t>
            </a:r>
            <a:r>
              <a:rPr lang="en-US" sz="29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digits in a given number system are equal </a:t>
            </a:r>
            <a:r>
              <a:rPr lang="en-US" sz="29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9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900" b="1" i="1" baseline="30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9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587" indent="0" algn="just" eaLnBrk="1" hangingPunct="1">
              <a:buClr>
                <a:srgbClr val="0000FF"/>
              </a:buClr>
            </a:pPr>
            <a:endParaRPr lang="en-US" sz="2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charset="0"/>
              <a:buNone/>
            </a:pPr>
            <a:endParaRPr lang="en-US" sz="29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19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B3F61C27-8B90-4E4D-847F-7FBAFD95A6DF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1055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rtlCol="0">
            <a:normAutofit fontScale="92500" lnSpcReduction="20000"/>
          </a:bodyPr>
          <a:lstStyle/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Figures 2.4(a) and (b) show the circuit symbol of three-input and four-input OR gates.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2.4(c) shows the truth table of a three-input OR gate.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Logic expressions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explaining the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functioning of three-input and four-input OR gates are Y=A+B+C and Y = A+B+C +D.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Activity 2.1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 1. </a:t>
            </a:r>
            <a:r>
              <a:rPr lang="en-US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How would you hardware-implement a four-input OR gate using two-input OR gates only?</a:t>
            </a:r>
          </a:p>
          <a:p>
            <a:pPr marL="0" indent="0" algn="ctr" eaLnBrk="1" fontAlgn="auto" hangingPunct="1">
              <a:spcAft>
                <a:spcPts val="0"/>
              </a:spcAft>
              <a:buNone/>
              <a:defRPr/>
            </a:pPr>
            <a:r>
              <a:rPr lang="en-US" b="1" i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2.5(a)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shows one possible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arrangement of two-input OR gates that simulates a four-input OR gate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A, B, C and D are logic inputs and Y3 is the output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Figure 2.5(b)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shows another possible arrangement.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case of Fig. 2.5(a), the output of OR gate 1 is Y 1=(A+B).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48173-DD2B-436E-B31C-59288C92C5EA}" type="slidenum">
              <a:rPr lang="en-US"/>
              <a:pPr>
                <a:defRPr/>
              </a:pPr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28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-63500"/>
            <a:ext cx="89154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2209800" y="3048000"/>
            <a:ext cx="6400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ctr" eaLnBrk="1" hangingPunct="1"/>
            <a:r>
              <a:rPr lang="en-US" sz="32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2.5 Activity 2.1.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3B2067-9523-4EEE-9325-8A965745BB64}" type="slidenum">
              <a:rPr lang="en-US"/>
              <a:pPr>
                <a:defRPr/>
              </a:pPr>
              <a:t>71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52400" y="3581400"/>
            <a:ext cx="891540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2100" indent="-292100" algn="just"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second OR gate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produces the output 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Y2=Y1+C= A+B+C. 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Similarly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, the output of </a:t>
            </a:r>
            <a:r>
              <a:rPr lang="en-US" sz="27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OR gate 3 is Y3=Y2+D= A+B+C+D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92100" indent="-292100" algn="just"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7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case of Fig. 2.5(b),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output of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OR gate 1 is Y1= A+B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indent="-228600" algn="just">
              <a:buFont typeface="Wingdings" pitchFamily="2" charset="2"/>
              <a:buChar char="§"/>
            </a:pP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700" b="1" i="1" dirty="0">
                <a:latin typeface="Times New Roman" pitchFamily="18" charset="0"/>
                <a:cs typeface="Times New Roman" pitchFamily="18" charset="0"/>
              </a:rPr>
              <a:t>second OR gate produces the output Y2 = C +D</a:t>
            </a:r>
            <a:r>
              <a:rPr lang="en-US" sz="2700" b="1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indent="-228600" algn="just">
              <a:buFont typeface="Wingdings" pitchFamily="2" charset="2"/>
              <a:buChar char="§"/>
            </a:pP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700" dirty="0">
                <a:latin typeface="Times New Roman" pitchFamily="18" charset="0"/>
                <a:cs typeface="Times New Roman" pitchFamily="18" charset="0"/>
              </a:rPr>
              <a:t>Output Y3 of the third OR gate is given by Y1+Y2 = A+B+C +D.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1785839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228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 AND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067800" cy="6629400"/>
          </a:xfrm>
        </p:spPr>
        <p:txBody>
          <a:bodyPr rtlCol="0">
            <a:noAutofit/>
          </a:bodyPr>
          <a:lstStyle/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 gate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logic circuit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having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two or more inputs and one output.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output of an AND gate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only when all of its inputs are in the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HIGH state.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 all other cases, the output is LOW.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logic symbol and truth table of a two-input AND gate are shown in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Figs 2.6(a) and (b)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respectively.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Figures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2.7(a) and (b)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show the logic symbols of three-input and four-input AND gates respectively. 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Figure 2.7(c) gives the truth table of a four-input AND gate.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AND operation on two independent logic variables A and B is written as Y = A.B and reads as Y equals A AND B.</a:t>
            </a:r>
          </a:p>
          <a:p>
            <a:pPr algn="just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Here,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 and B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input logic variables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Y is the output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69B57B-22E3-4FB3-9F40-BDB4C81A9BE3}" type="slidenum">
              <a:rPr lang="en-US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8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4D777-18D8-4560-927F-75BCD847CED8}" type="slidenum">
              <a:rPr lang="en-US"/>
              <a:pPr>
                <a:defRPr/>
              </a:pPr>
              <a:t>73</a:t>
            </a:fld>
            <a:endParaRPr lang="en-US"/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25" y="228600"/>
            <a:ext cx="5883275" cy="535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4"/>
          <p:cNvSpPr txBox="1">
            <a:spLocks noChangeArrowheads="1"/>
          </p:cNvSpPr>
          <p:nvPr/>
        </p:nvSpPr>
        <p:spPr bwMode="auto">
          <a:xfrm>
            <a:off x="457200" y="5791200"/>
            <a:ext cx="868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2.6 (a): Two-input AND gate and (b) Two-input truth table </a:t>
            </a:r>
          </a:p>
        </p:txBody>
      </p:sp>
    </p:spTree>
    <p:extLst>
      <p:ext uri="{BB962C8B-B14F-4D97-AF65-F5344CB8AC3E}">
        <p14:creationId xmlns:p14="http://schemas.microsoft.com/office/powerpoint/2010/main" val="32312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AB4943-5336-4D7D-A831-2E0D9CB7D74B}" type="slidenum">
              <a:rPr lang="en-US"/>
              <a:pPr>
                <a:defRPr/>
              </a:pPr>
              <a:t>74</a:t>
            </a:fld>
            <a:endParaRPr lang="en-US"/>
          </a:p>
        </p:txBody>
      </p:sp>
      <p:pic>
        <p:nvPicPr>
          <p:cNvPr id="2150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52400"/>
            <a:ext cx="293687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0"/>
            <a:ext cx="41148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5"/>
          <p:cNvSpPr txBox="1">
            <a:spLocks noChangeArrowheads="1"/>
          </p:cNvSpPr>
          <p:nvPr/>
        </p:nvSpPr>
        <p:spPr bwMode="auto">
          <a:xfrm>
            <a:off x="228600" y="5943600"/>
            <a:ext cx="85344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2.7(a) Three-input AND gate (b) Four-input AND gate and (c) Truth-table of four-input AND gate</a:t>
            </a:r>
          </a:p>
        </p:txBody>
      </p:sp>
    </p:spTree>
    <p:extLst>
      <p:ext uri="{BB962C8B-B14F-4D97-AF65-F5344CB8AC3E}">
        <p14:creationId xmlns:p14="http://schemas.microsoft.com/office/powerpoint/2010/main" val="156434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a two-input AND gate, Y = A.B;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a three-input AND gate, Y = A.B.C;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For a four-input AND gate, Y = ABCD.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Activity 2.2: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Show the logic arrangement for implementing a four-input AND gate using two-input AND gates only.</a:t>
            </a:r>
          </a:p>
          <a:p>
            <a:pPr marL="0" indent="0" algn="ctr" eaLnBrk="1" hangingPunct="1">
              <a:spcBef>
                <a:spcPct val="0"/>
              </a:spcBef>
              <a:buNone/>
            </a:pPr>
            <a:r>
              <a:rPr lang="en-US" sz="2400" b="1" i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Figure 2.8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shows the hardware implementation of a four-input AND gate using two-input AND gates.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output of </a:t>
            </a:r>
            <a:r>
              <a:rPr lang="en-US" sz="24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AND gate 1 is Y1=A.B The second AND gate produces an output Y 2 given by Y 2 = Y 1.C = A.B.C.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Similarly, 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output of AND gate 3 is Y= Y2.D = A.B.C.D and hence the result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6FCA9B-E247-499B-BBBD-6778A9237785}" type="slidenum">
              <a:rPr lang="en-US"/>
              <a:pPr>
                <a:defRPr/>
              </a:pPr>
              <a:t>75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572000"/>
            <a:ext cx="755332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0" y="4572000"/>
            <a:ext cx="4419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2.8: Implementation of a four-input AND gate using two-input AND gate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79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3. NOT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457200"/>
            <a:ext cx="8915400" cy="62484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 gate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one-input, one-output logic circuit.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of NOT gate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is always the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complement of the input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That is, a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LOW input produces a HIGH output, and vice versa.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It is also known as a ‘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complementing circuit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 or an ‘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inverting circuit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’.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Figure 2.9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shows the circuit symbol and the truth table.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NOT operation on a logic variable X is denoted as X or X.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That is, if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 is the input to a NOT circuit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then its output Y is given by Y= X or X and reads as Y equals NOT X.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Thus, if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X = 0, Y = 1 and if X = 1, Y = 0.</a:t>
            </a:r>
            <a:endParaRPr lang="en-US" sz="28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3B55B02-2BAA-43EA-8AE6-EF3E145408D4}" type="slidenum">
              <a:rPr lang="en-US"/>
              <a:pPr>
                <a:defRPr/>
              </a:pPr>
              <a:t>76</a:t>
            </a:fld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990600" y="4800600"/>
            <a:ext cx="22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32235" y="5738648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526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5EAEA-ADA7-4D38-A346-1D6963684D89}" type="slidenum">
              <a:rPr lang="en-US"/>
              <a:pPr>
                <a:defRPr/>
              </a:pPr>
              <a:t>77</a:t>
            </a:fld>
            <a:endParaRPr lang="en-US"/>
          </a:p>
        </p:txBody>
      </p:sp>
      <p:pic>
        <p:nvPicPr>
          <p:cNvPr id="2560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6858000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4"/>
          <p:cNvSpPr txBox="1">
            <a:spLocks noChangeArrowheads="1"/>
          </p:cNvSpPr>
          <p:nvPr/>
        </p:nvSpPr>
        <p:spPr bwMode="auto">
          <a:xfrm>
            <a:off x="304800" y="5867400"/>
            <a:ext cx="807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2.9(a): Circuit symbol of NOT gate and (b) Truth-table of NOT gate </a:t>
            </a:r>
          </a:p>
        </p:txBody>
      </p:sp>
    </p:spTree>
    <p:extLst>
      <p:ext uri="{BB962C8B-B14F-4D97-AF65-F5344CB8AC3E}">
        <p14:creationId xmlns:p14="http://schemas.microsoft.com/office/powerpoint/2010/main" val="407614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4. EXCLUSIVE-OR Gate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65532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EXCLUSIVE-OR gate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commonly written as </a:t>
            </a:r>
            <a:r>
              <a:rPr lang="en-US" sz="25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EX-OR gate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is a 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two-input, one-output gate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he </a:t>
            </a:r>
            <a:r>
              <a:rPr lang="en-US" sz="25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output of an EX-OR gate is a logic ‘1’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sz="25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inputs are unlike 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US" sz="25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logic ‘0’ when the inputs are like.</a:t>
            </a:r>
          </a:p>
          <a:p>
            <a:pPr algn="just" eaLnBrk="1" hangingPunct="1">
              <a:spcBef>
                <a:spcPts val="0"/>
              </a:spcBef>
              <a:buFont typeface="Wingdings" pitchFamily="2" charset="2"/>
              <a:buChar char="§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Although </a:t>
            </a:r>
            <a:r>
              <a:rPr lang="en-US" sz="25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EX-OR gates are available in integrated circuit form only as two-input gates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, unlike other gates which are </a:t>
            </a:r>
            <a:r>
              <a:rPr lang="en-US" sz="2500" b="1" i="1" dirty="0" smtClean="0">
                <a:latin typeface="Times New Roman" pitchFamily="18" charset="0"/>
                <a:cs typeface="Times New Roman" pitchFamily="18" charset="0"/>
              </a:rPr>
              <a:t>available in multiple inputs also, multiple-input EX-OR </a:t>
            </a:r>
            <a:r>
              <a:rPr lang="en-US" sz="25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logic functions can be implemented using more than one two-input gates</a:t>
            </a: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The output of a </a:t>
            </a:r>
            <a:r>
              <a:rPr lang="en-US" sz="2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multiple-input EX-OR logic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function is a logic </a:t>
            </a:r>
            <a:r>
              <a:rPr lang="en-US" sz="25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‘1’ when the number of 1’s in the input sequence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odd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and a </a:t>
            </a:r>
            <a:r>
              <a:rPr lang="en-US" sz="25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logic ‘0’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when the </a:t>
            </a:r>
            <a:r>
              <a:rPr lang="en-US" sz="25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number of 1’s in the input sequence is even, including zero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That is, an </a:t>
            </a:r>
            <a:r>
              <a:rPr lang="en-US" sz="2500" b="1" i="1" dirty="0">
                <a:latin typeface="Times New Roman" pitchFamily="18" charset="0"/>
                <a:cs typeface="Times New Roman" pitchFamily="18" charset="0"/>
              </a:rPr>
              <a:t>all 0’s input sequence also produces a logic ‘0’ at the output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ts val="0"/>
              </a:spcBef>
              <a:buFont typeface="Wingdings" pitchFamily="2" charset="2"/>
              <a:buChar char="§"/>
            </a:pPr>
            <a:r>
              <a:rPr lang="en-US" sz="25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output of a two-input EX-OR gate is expressed by the following  Boolean expression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 eaLnBrk="1" hangingPunct="1">
              <a:spcBef>
                <a:spcPts val="0"/>
              </a:spcBef>
              <a:buNone/>
            </a:pPr>
            <a:endParaRPr lang="en-US" sz="25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030E99-FEDC-46A1-ADC6-67A659DC41A5}" type="slidenum">
              <a:rPr lang="en-US"/>
              <a:pPr>
                <a:defRPr/>
              </a:pPr>
              <a:t>78</a:t>
            </a:fld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1" y="6134100"/>
            <a:ext cx="457199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85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4"/>
          <p:cNvSpPr txBox="1">
            <a:spLocks noChangeArrowheads="1"/>
          </p:cNvSpPr>
          <p:nvPr/>
        </p:nvSpPr>
        <p:spPr bwMode="auto">
          <a:xfrm>
            <a:off x="228600" y="5486400"/>
            <a:ext cx="8915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2.10(a) Circuit symbol of a two-input EXCLUSIVE-OR gate, (b) the truth table of a two-input EXCLUSIVE-OR gate and (c) the truth table of a four-input EXCLUSIVE-OR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F2EC0-0DA0-4358-9E2B-FAAA833119A9}" type="slidenum">
              <a:rPr lang="en-US"/>
              <a:pPr>
                <a:defRPr/>
              </a:pPr>
              <a:t>79</a:t>
            </a:fld>
            <a:endParaRPr lang="en-US"/>
          </a:p>
        </p:txBody>
      </p:sp>
      <p:pic>
        <p:nvPicPr>
          <p:cNvPr id="2867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44592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0"/>
            <a:ext cx="4572000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93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457200" y="0"/>
            <a:ext cx="8229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1. Decimal Number System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8392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decimal number system is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radix-10 number system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therefore has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10 different digits or symbols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 are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0, 1, 2, 3, 4, 5, 6, 7, 8 and 9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higher numbers after ‘9’ are represented in terms of these 10 digits only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place values of different digits in a mixed decimal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Starting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from the decimal point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are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10</a:t>
            </a:r>
            <a:r>
              <a:rPr 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10</a:t>
            </a:r>
            <a:r>
              <a:rPr 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so on (for the integer part)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8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10</a:t>
            </a:r>
            <a:r>
              <a:rPr lang="en-US" sz="28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−2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10</a:t>
            </a:r>
            <a:r>
              <a:rPr lang="en-US" sz="2800" b="1" i="1" baseline="30000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−3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 and so on (for the fractional part)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spcBef>
                <a:spcPts val="800"/>
              </a:spcBef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value or magnitude </a:t>
            </a:r>
            <a:r>
              <a:rPr lang="en-US" sz="28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of a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given decimal number can be expressed as the</a:t>
            </a:r>
            <a:r>
              <a:rPr lang="en-US" sz="2800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sum of the various digits multiplied by their place values or weights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spcBef>
                <a:spcPts val="800"/>
              </a:spcBef>
              <a:buFont typeface="Arial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ts val="800"/>
              </a:spcBef>
              <a:buFont typeface="Arial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98BF5325-E786-4C88-9BDA-77C0FF4EA179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8</a:t>
            </a:fld>
            <a:endParaRPr lang="en-US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590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382000" cy="4572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Activity 2.3</a:t>
            </a:r>
            <a:endParaRPr lang="en-US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57200"/>
            <a:ext cx="8839200" cy="6172200"/>
          </a:xfrm>
        </p:spPr>
        <p:txBody>
          <a:bodyPr rtlCol="0">
            <a:normAutofit fontScale="92500"/>
          </a:bodyPr>
          <a:lstStyle/>
          <a:p>
            <a:pPr marL="457200" indent="-457200" algn="just"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How do you implement three-input and four-input EX-OR logic functions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with the help of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two-input EX-OR gates?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i="1" u="sng" dirty="0" smtClean="0">
                <a:latin typeface="Times New Roman" pitchFamily="18" charset="0"/>
                <a:cs typeface="Times New Roman" pitchFamily="18" charset="0"/>
              </a:rPr>
              <a:t>Solution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Figures 2.11(a) and (b)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show the implementation of a three-input EX-OR logic function and a four-input EX-OR logic function using two-input logic gates: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For Fig. 2.11(a),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output Y1 is given by A ⊕ B.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final output Y is given by Y = (Y1⊕)= (A⊕B)⊕C = A⊕B⊕C.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Figure 2.11(b) can be explained on similar lines.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2F109B-E3E6-4FDA-B60C-013D16595911}" type="slidenum">
              <a:rPr lang="en-US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2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549B87-C8DE-460D-B216-02806E0C9CB5}" type="slidenum">
              <a:rPr lang="en-US"/>
              <a:pPr>
                <a:defRPr/>
              </a:pPr>
              <a:t>81</a:t>
            </a:fld>
            <a:endParaRPr lang="en-US"/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58200" cy="559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TextBox 4"/>
          <p:cNvSpPr txBox="1">
            <a:spLocks noChangeArrowheads="1"/>
          </p:cNvSpPr>
          <p:nvPr/>
        </p:nvSpPr>
        <p:spPr bwMode="auto">
          <a:xfrm>
            <a:off x="0" y="5791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2.11 (a): Three-input EX-OR gate and (b) a four-input EX-OR gate</a:t>
            </a:r>
          </a:p>
        </p:txBody>
      </p:sp>
    </p:spTree>
    <p:extLst>
      <p:ext uri="{BB962C8B-B14F-4D97-AF65-F5344CB8AC3E}">
        <p14:creationId xmlns:p14="http://schemas.microsoft.com/office/powerpoint/2010/main" val="299629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5. NAND Gate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839200" cy="6477000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NAND stands for NOT AND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An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AND gate followed by a NOT circuit makes it a NAND gate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Fig. 2.13(a).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Figure 2.13(b) shows the circuit symbol of a two-input NAND gate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truth table of a NAND gate is obtained from the truth table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an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AND gate by complementing the output entries,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Fig.2.13(c). 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output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of a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NAND gate is a logic ‘0’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when all its inputs are a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logic ‘1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’.</a:t>
            </a:r>
          </a:p>
          <a:p>
            <a:pPr algn="just" eaLnBrk="1" hangingPunct="1">
              <a:spcBef>
                <a:spcPct val="0"/>
              </a:spcBef>
              <a:buFont typeface="Wingdings" pitchFamily="2" charset="2"/>
              <a:buChar char="§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For all other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input combinations, the output is a logic ‘1’. </a:t>
            </a:r>
            <a:r>
              <a:rPr lang="en-US" sz="28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NAND gate operation is logically expressed as</a:t>
            </a:r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257800"/>
            <a:ext cx="259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4"/>
          <p:cNvSpPr txBox="1">
            <a:spLocks noChangeArrowheads="1"/>
          </p:cNvSpPr>
          <p:nvPr/>
        </p:nvSpPr>
        <p:spPr bwMode="auto">
          <a:xfrm>
            <a:off x="0" y="57912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342900" indent="-342900" eaLnBrk="1" hangingPunct="1">
              <a:buFont typeface="Wingdings" pitchFamily="2" charset="2"/>
              <a:buChar char="§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 general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, the Boolean expression for a NAND gate with more than two inputs can be written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</a:t>
            </a:r>
          </a:p>
        </p:txBody>
      </p:sp>
      <p:pic>
        <p:nvPicPr>
          <p:cNvPr id="3379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6206330"/>
            <a:ext cx="2514600" cy="65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B1997E-C6FB-4D03-A8CF-A76C3FCCA553}" type="slidenum">
              <a:rPr lang="en-US"/>
              <a:pPr>
                <a:defRPr/>
              </a:pPr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4"/>
          <p:cNvSpPr txBox="1">
            <a:spLocks noChangeArrowheads="1"/>
          </p:cNvSpPr>
          <p:nvPr/>
        </p:nvSpPr>
        <p:spPr bwMode="auto">
          <a:xfrm>
            <a:off x="152400" y="5029200"/>
            <a:ext cx="89916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n-US" sz="28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2.13 (a) Two-input NAND implementation using an AND gate and a NOT circuit, (b) the circuit symbol of a two-input NAND gate and (c) the truth table of a two-input NAND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ACD69-118A-4E0B-9900-7D51E12DFAC9}" type="slidenum">
              <a:rPr lang="en-US"/>
              <a:pPr>
                <a:defRPr/>
              </a:pPr>
              <a:t>83</a:t>
            </a:fld>
            <a:endParaRPr lang="en-US"/>
          </a:p>
        </p:txBody>
      </p:sp>
      <p:grpSp>
        <p:nvGrpSpPr>
          <p:cNvPr id="34820" name="Group 8"/>
          <p:cNvGrpSpPr>
            <a:grpSpLocks/>
          </p:cNvGrpSpPr>
          <p:nvPr/>
        </p:nvGrpSpPr>
        <p:grpSpPr bwMode="auto">
          <a:xfrm>
            <a:off x="0" y="0"/>
            <a:ext cx="9144000" cy="4267200"/>
            <a:chOff x="0" y="0"/>
            <a:chExt cx="9144000" cy="4267200"/>
          </a:xfrm>
        </p:grpSpPr>
        <p:pic>
          <p:nvPicPr>
            <p:cNvPr id="34821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" y="0"/>
              <a:ext cx="4343400" cy="1573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057400"/>
              <a:ext cx="4901738" cy="2209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823" name="Picture 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8200" y="381000"/>
              <a:ext cx="4495800" cy="3352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6700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6. NOR 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839200" cy="6248400"/>
          </a:xfrm>
        </p:spPr>
        <p:txBody>
          <a:bodyPr rtlCol="0">
            <a:normAutofit lnSpcReduction="10000"/>
          </a:bodyPr>
          <a:lstStyle/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stands for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 OR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</a:t>
            </a:r>
            <a:r>
              <a:rPr lang="en-US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OR gate followed by a NOT circuit makes it a NOR gate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[Fig. 2.14(a)].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truth table of a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NOR gate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obtained from the truth table of an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 gate by complementing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output entries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output of a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NOR gate is a logic ‘1’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all its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inputs are logic ‘0’.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all other input combinations, the output is a logic ‘0’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fontAlgn="auto" hangingPunct="1"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output of a two-input NOR gate is logically expressed as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FE5AAC-F910-4379-8119-07F375B4FD5D}" type="slidenum">
              <a:rPr lang="en-US"/>
              <a:pPr>
                <a:defRPr/>
              </a:pPr>
              <a:t>84</a:t>
            </a:fld>
            <a:endParaRPr lang="en-US"/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703888"/>
            <a:ext cx="2819400" cy="115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69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53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TextBox 4"/>
          <p:cNvSpPr txBox="1">
            <a:spLocks noChangeArrowheads="1"/>
          </p:cNvSpPr>
          <p:nvPr/>
        </p:nvSpPr>
        <p:spPr bwMode="auto">
          <a:xfrm>
            <a:off x="0" y="4648200"/>
            <a:ext cx="9144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algn="just" eaLnBrk="1" hangingPunct="1"/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2.14 (a) Two-input NOR implementation using an OR gate and a NOT circuit, (b) the circuit symbol of a two-input NOR gate and (c) the truth table of a two-input NOR gate.</a:t>
            </a:r>
          </a:p>
          <a:p>
            <a:pPr algn="just" eaLnBrk="1" hangingPunct="1">
              <a:buFont typeface="Arial" pitchFamily="34" charset="0"/>
              <a:buChar char="•"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general, the Boolean expression for a NOR gate with more than two inputs can be written as</a:t>
            </a:r>
          </a:p>
        </p:txBody>
      </p:sp>
      <p:pic>
        <p:nvPicPr>
          <p:cNvPr id="3686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172200"/>
            <a:ext cx="39624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923C6-4447-4887-AA9E-11A31E8CF7C1}" type="slidenum">
              <a:rPr lang="en-US"/>
              <a:pPr>
                <a:defRPr/>
              </a:pPr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24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2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7. EXCLUSIVE-NOR Gate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5745163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EXCLUSIVE-NOR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(commonly written as EX-NOR) means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NOT of EX-OR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i.e. the logic gate that we get by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complementing the output of an EX-OR gate. 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Figure 2.15 shows its circuit symbol along with its truth table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truth table of an </a:t>
            </a:r>
            <a:r>
              <a:rPr lang="en-US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EX-NOR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gate is </a:t>
            </a:r>
            <a:r>
              <a:rPr lang="en-US" sz="24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obtained from the truth table of an EX-OR gate by complementing the output entries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Logically,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3B1F7-CC2A-4652-95EE-C75D6A80384B}" type="slidenum">
              <a:rPr lang="en-US"/>
              <a:pPr>
                <a:defRPr/>
              </a:pPr>
              <a:t>86</a:t>
            </a:fld>
            <a:endParaRPr lang="en-US"/>
          </a:p>
        </p:txBody>
      </p: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799" y="2768600"/>
            <a:ext cx="55721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3352801"/>
            <a:ext cx="3995413" cy="353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2400" y="449580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Figure 2.15(a) Circuit symbol of a two-input EXCLUSIVE-NOR gate and (b) the truth table of a two-input EXCLUSIVE-NOR gate.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5687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763000" cy="67056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output of a two-input EX-NOR gate is a logic ‘1’ when the inputs are like and a logic ‘0’ when they are unlike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general, the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output of a multiple-input EX-NOR logic function is a logic ‘0’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when the </a:t>
            </a:r>
            <a:r>
              <a:rPr lang="en-US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number of 1s in the input sequence is odd and a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logic ‘1’ when the number of 1s in the input sequence is even including zero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That is,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an all 0s input sequence also produces a logic ‘1’ at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D656B5-62C7-49C1-B57F-D8BB27839573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04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3600" b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Exercise 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458200" cy="6096000"/>
          </a:xfrm>
        </p:spPr>
        <p:txBody>
          <a:bodyPr/>
          <a:lstStyle/>
          <a:p>
            <a:pPr algn="just" eaLnBrk="1" hangingPunct="1">
              <a:buFont typeface="Arial" pitchFamily="34" charset="0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1. Show the logic arrangements for implementing: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(a) a four-input NAND gate using two-input AND gates and NOT gates;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(b) a three-input NAND gate using two-input NAND gates;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(c) a NOT circuit using a two-input NAND gate;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(d) a NOT circuit using a two-input NOR gate;</a:t>
            </a:r>
          </a:p>
          <a:p>
            <a:pPr algn="just" eaLnBrk="1" hangingPunct="1">
              <a:buFont typeface="Arial" pitchFamily="34" charset="0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(e) a NOT circuit using a two-input EX-NOR gate</a:t>
            </a:r>
          </a:p>
          <a:p>
            <a:pPr algn="just" eaLnBrk="1" hangingPunct="1">
              <a:buFont typeface="Arial" pitchFamily="34" charset="0"/>
              <a:buNone/>
            </a:pPr>
            <a:endParaRPr lang="en-US" sz="280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pitchFamily="34" charset="0"/>
              <a:buNone/>
            </a:pP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2. How do you implement a three-input EX-NOR function using only two-input EX-NOR gates?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3E46F-7F73-497E-A5BA-4EA4FE92ED48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0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2400"/>
            <a:ext cx="8915400" cy="6629400"/>
          </a:xfrm>
        </p:spPr>
        <p:txBody>
          <a:bodyPr/>
          <a:lstStyle/>
          <a:p>
            <a:pPr marL="457200" indent="-457200">
              <a:buNone/>
            </a:pPr>
            <a:r>
              <a:rPr lang="en-US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Transform the </a:t>
            </a:r>
            <a:r>
              <a:rPr lang="en-US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following logic circuit or diagram in to algebraic </a:t>
            </a:r>
            <a:r>
              <a:rPr lang="en-US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equation of </a:t>
            </a:r>
            <a:r>
              <a:rPr lang="en-US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b="1" i="1" baseline="-25000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2?</a:t>
            </a:r>
            <a:endParaRPr lang="en-US" b="1" i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i="1" dirty="0">
              <a:solidFill>
                <a:srgbClr val="0066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89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399"/>
            <a:ext cx="8077200" cy="352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374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152400" y="0"/>
            <a:ext cx="89916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As an illustration, in the case of the decimal number </a:t>
            </a:r>
            <a:r>
              <a:rPr lang="en-US" sz="2800" b="1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3586.265: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integer part (i.e. 3586) can be expressed as</a:t>
            </a:r>
          </a:p>
          <a:p>
            <a:pPr algn="just" eaLnBrk="1" hangingPunct="1">
              <a:buClrTx/>
              <a:buFontTx/>
              <a:buNone/>
            </a:pP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3586 = 6×10</a:t>
            </a:r>
            <a:r>
              <a:rPr 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+8×10</a:t>
            </a:r>
            <a:r>
              <a:rPr 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+5×10</a:t>
            </a:r>
            <a:r>
              <a:rPr 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+3×10</a:t>
            </a:r>
            <a:r>
              <a:rPr 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6+80+500+3000 = 3586 </a:t>
            </a:r>
          </a:p>
          <a:p>
            <a:pPr marL="457200" indent="-457200" algn="just" eaLnBrk="1" hangingPunct="1">
              <a:buClrTx/>
              <a:buFont typeface="Wingdings" pitchFamily="2" charset="2"/>
              <a:buChar char="§"/>
            </a:pPr>
            <a:r>
              <a:rPr lang="en-US" sz="2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fractional 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part(</a:t>
            </a:r>
            <a:r>
              <a:rPr lang="en-US" sz="2800" b="1" i="1" dirty="0" err="1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2800" b="1" i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, .256)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can be expressed as</a:t>
            </a:r>
          </a:p>
          <a:p>
            <a:pPr algn="just" eaLnBrk="1" hangingPunct="1"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265 = 2×10</a:t>
            </a:r>
            <a:r>
              <a:rPr 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−1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+6×10</a:t>
            </a:r>
            <a:r>
              <a:rPr 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−2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+5×10</a:t>
            </a:r>
            <a:r>
              <a:rPr 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−3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0.2+0.06+0.005 = 0.265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place values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a function of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radix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the concerned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number system 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position of the digits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 algn="just" eaLnBrk="1" hangingPunct="1"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 digit having </a:t>
            </a:r>
            <a:r>
              <a:rPr lang="en-US" sz="28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a place value depending upon the position of the digit and the radix of the number system</a:t>
            </a:r>
            <a:r>
              <a:rPr 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equally valid for the other more relevant number systems.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Corresponding to the </a:t>
            </a:r>
            <a:r>
              <a:rPr lang="en-US" sz="2800" b="1" i="1" dirty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1’s and 2’s complements in the binary system,</a:t>
            </a:r>
            <a:r>
              <a:rPr lang="en-US" sz="2800" b="1" i="1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 in the </a:t>
            </a:r>
            <a:r>
              <a:rPr lang="en-US" sz="2800" b="1" i="1" dirty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decimal number system we have the 9’s and 10’s complements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Arial" charset="0"/>
              <a:buNone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Font typeface="Arial" charset="0"/>
              <a:buChar char="•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buClrTx/>
              <a:buFontTx/>
              <a:buNone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267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WenQuanYi Micro Hei" charset="0"/>
                <a:cs typeface="WenQuanYi Micro Hei" charset="0"/>
              </a:defRPr>
            </a:lvl9pPr>
          </a:lstStyle>
          <a:p>
            <a:pPr eaLnBrk="1" hangingPunct="1"/>
            <a:fld id="{D090B2BB-35F1-4CD5-A02D-3D82FC09FBE3}" type="slidenum">
              <a:rPr lang="en-US" smtClean="0">
                <a:solidFill>
                  <a:srgbClr val="000000"/>
                </a:solidFill>
                <a:cs typeface="Arial" charset="0"/>
              </a:rPr>
              <a:pPr eaLnBrk="1" hangingPunct="1"/>
              <a:t>9</a:t>
            </a:fld>
            <a:endParaRPr lang="en-US" dirty="0" smtClean="0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7778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Reading Assignment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Adder (Half-adder and Full-adder)</a:t>
            </a:r>
          </a:p>
          <a:p>
            <a:pPr>
              <a:buFont typeface="Wingdings" pitchFamily="2" charset="2"/>
              <a:buChar char="§"/>
            </a:pP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Flip-flops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FA894-02E7-41EE-9490-3431DC92D17C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1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</TotalTime>
  <Words>9424</Words>
  <Application>Microsoft Office PowerPoint</Application>
  <PresentationFormat>On-screen Show (4:3)</PresentationFormat>
  <Paragraphs>713</Paragraphs>
  <Slides>90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7" baseType="lpstr">
      <vt:lpstr>Arial</vt:lpstr>
      <vt:lpstr>Calibri</vt:lpstr>
      <vt:lpstr>Symbol</vt:lpstr>
      <vt:lpstr>Times New Roman</vt:lpstr>
      <vt:lpstr>WenQuanYi Micro Hei</vt:lpstr>
      <vt:lpstr>Wingdings</vt:lpstr>
      <vt:lpstr>Office Theme</vt:lpstr>
      <vt:lpstr>UNIT THREE</vt:lpstr>
      <vt:lpstr> Data Representation Method </vt:lpstr>
      <vt:lpstr> UNITS OF DATA REPRESENTATION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Floating Point Representation</vt:lpstr>
      <vt:lpstr>PowerPoint Presentation</vt:lpstr>
      <vt:lpstr>PowerPoint Presentation</vt:lpstr>
      <vt:lpstr>PowerPoint Presentation</vt:lpstr>
      <vt:lpstr>2.5 Floating-Point Representation</vt:lpstr>
      <vt:lpstr>PowerPoint Presentation</vt:lpstr>
      <vt:lpstr>PowerPoint Presentation</vt:lpstr>
      <vt:lpstr>PowerPoint Presentation</vt:lpstr>
      <vt:lpstr>PowerPoint Presentation</vt:lpstr>
      <vt:lpstr>Coding Methods</vt:lpstr>
      <vt:lpstr>PowerPoint Presentation</vt:lpstr>
      <vt:lpstr>2. EBCDIC</vt:lpstr>
      <vt:lpstr>PowerPoint Presentation</vt:lpstr>
      <vt:lpstr>3. Unicode</vt:lpstr>
      <vt:lpstr>PowerPoint Presentation</vt:lpstr>
      <vt:lpstr>PowerPoint Presentation</vt:lpstr>
      <vt:lpstr>Computer System Architecture</vt:lpstr>
      <vt:lpstr>PowerPoint Presentation</vt:lpstr>
      <vt:lpstr>PowerPoint Presentation</vt:lpstr>
      <vt:lpstr>PowerPoint Presentation</vt:lpstr>
      <vt:lpstr>Logical Elements and Boolean Algebra</vt:lpstr>
      <vt:lpstr>PowerPoint Presentation</vt:lpstr>
      <vt:lpstr>1.  OR Gate</vt:lpstr>
      <vt:lpstr>PowerPoint Presentation</vt:lpstr>
      <vt:lpstr>PowerPoint Presentation</vt:lpstr>
      <vt:lpstr>PowerPoint Presentation</vt:lpstr>
      <vt:lpstr>PowerPoint Presentation</vt:lpstr>
      <vt:lpstr>2. AND Gate</vt:lpstr>
      <vt:lpstr>PowerPoint Presentation</vt:lpstr>
      <vt:lpstr>PowerPoint Presentation</vt:lpstr>
      <vt:lpstr>PowerPoint Presentation</vt:lpstr>
      <vt:lpstr>3. NOT Gate</vt:lpstr>
      <vt:lpstr>PowerPoint Presentation</vt:lpstr>
      <vt:lpstr>4. EXCLUSIVE-OR Gate</vt:lpstr>
      <vt:lpstr>PowerPoint Presentation</vt:lpstr>
      <vt:lpstr>Activity 2.3</vt:lpstr>
      <vt:lpstr>PowerPoint Presentation</vt:lpstr>
      <vt:lpstr>5. NAND Gate</vt:lpstr>
      <vt:lpstr>PowerPoint Presentation</vt:lpstr>
      <vt:lpstr>6. NOR Gate</vt:lpstr>
      <vt:lpstr>PowerPoint Presentation</vt:lpstr>
      <vt:lpstr>7. EXCLUSIVE-NOR Gate</vt:lpstr>
      <vt:lpstr>PowerPoint Presentation</vt:lpstr>
      <vt:lpstr>Exercise </vt:lpstr>
      <vt:lpstr>PowerPoint Presentation</vt:lpstr>
      <vt:lpstr>Reading 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</dc:creator>
  <cp:lastModifiedBy>ismail - [2010]</cp:lastModifiedBy>
  <cp:revision>129</cp:revision>
  <dcterms:created xsi:type="dcterms:W3CDTF">2013-11-03T13:14:28Z</dcterms:created>
  <dcterms:modified xsi:type="dcterms:W3CDTF">2022-09-14T14:51:06Z</dcterms:modified>
</cp:coreProperties>
</file>