
<file path=[Content_Types].xml><?xml version="1.0" encoding="utf-8"?>
<Types xmlns="http://schemas.openxmlformats.org/package/2006/content-types">
  <Default Extension="png" ContentType="image/png"/>
  <Default Extension="tmp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8"/>
  </p:notesMasterIdLst>
  <p:sldIdLst>
    <p:sldId id="257" r:id="rId2"/>
    <p:sldId id="258" r:id="rId3"/>
    <p:sldId id="259" r:id="rId4"/>
    <p:sldId id="260" r:id="rId5"/>
    <p:sldId id="299" r:id="rId6"/>
    <p:sldId id="300" r:id="rId7"/>
    <p:sldId id="301" r:id="rId8"/>
    <p:sldId id="302" r:id="rId9"/>
    <p:sldId id="303" r:id="rId10"/>
    <p:sldId id="318" r:id="rId11"/>
    <p:sldId id="306" r:id="rId12"/>
    <p:sldId id="309" r:id="rId13"/>
    <p:sldId id="294" r:id="rId14"/>
    <p:sldId id="372" r:id="rId15"/>
    <p:sldId id="295" r:id="rId16"/>
    <p:sldId id="297" r:id="rId17"/>
    <p:sldId id="298" r:id="rId18"/>
    <p:sldId id="274" r:id="rId19"/>
    <p:sldId id="277" r:id="rId20"/>
    <p:sldId id="262" r:id="rId21"/>
    <p:sldId id="278" r:id="rId22"/>
    <p:sldId id="279" r:id="rId23"/>
    <p:sldId id="280" r:id="rId24"/>
    <p:sldId id="374" r:id="rId25"/>
    <p:sldId id="377" r:id="rId26"/>
    <p:sldId id="378" r:id="rId27"/>
    <p:sldId id="379" r:id="rId28"/>
    <p:sldId id="375" r:id="rId29"/>
    <p:sldId id="283" r:id="rId30"/>
    <p:sldId id="365" r:id="rId31"/>
    <p:sldId id="366" r:id="rId32"/>
    <p:sldId id="367" r:id="rId33"/>
    <p:sldId id="368" r:id="rId34"/>
    <p:sldId id="323" r:id="rId35"/>
    <p:sldId id="284" r:id="rId36"/>
    <p:sldId id="285" r:id="rId37"/>
    <p:sldId id="330" r:id="rId38"/>
    <p:sldId id="331" r:id="rId39"/>
    <p:sldId id="332" r:id="rId40"/>
    <p:sldId id="315" r:id="rId41"/>
    <p:sldId id="334" r:id="rId42"/>
    <p:sldId id="316" r:id="rId43"/>
    <p:sldId id="335" r:id="rId44"/>
    <p:sldId id="336" r:id="rId45"/>
    <p:sldId id="337" r:id="rId46"/>
    <p:sldId id="338" r:id="rId47"/>
    <p:sldId id="380" r:id="rId48"/>
    <p:sldId id="317" r:id="rId49"/>
    <p:sldId id="339" r:id="rId50"/>
    <p:sldId id="370" r:id="rId51"/>
    <p:sldId id="264" r:id="rId52"/>
    <p:sldId id="371" r:id="rId53"/>
    <p:sldId id="341" r:id="rId54"/>
    <p:sldId id="342" r:id="rId55"/>
    <p:sldId id="343" r:id="rId56"/>
    <p:sldId id="344" r:id="rId57"/>
    <p:sldId id="345" r:id="rId58"/>
    <p:sldId id="346" r:id="rId59"/>
    <p:sldId id="347" r:id="rId60"/>
    <p:sldId id="382" r:id="rId61"/>
    <p:sldId id="348" r:id="rId62"/>
    <p:sldId id="350" r:id="rId63"/>
    <p:sldId id="351" r:id="rId64"/>
    <p:sldId id="384" r:id="rId65"/>
    <p:sldId id="381" r:id="rId66"/>
    <p:sldId id="266" r:id="rId67"/>
    <p:sldId id="385" r:id="rId68"/>
    <p:sldId id="355" r:id="rId69"/>
    <p:sldId id="267" r:id="rId70"/>
    <p:sldId id="386" r:id="rId71"/>
    <p:sldId id="357" r:id="rId72"/>
    <p:sldId id="358" r:id="rId73"/>
    <p:sldId id="359" r:id="rId74"/>
    <p:sldId id="360" r:id="rId75"/>
    <p:sldId id="361" r:id="rId76"/>
    <p:sldId id="362" r:id="rId7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6600CC"/>
    <a:srgbClr val="FF0000"/>
    <a:srgbClr val="0000CC"/>
    <a:srgbClr val="990099"/>
    <a:srgbClr val="CC00CC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7E88F2-CB99-44F5-B5A4-979BB8F19414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DA679-AF33-4100-9D31-EB70F39FB8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9534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E8DC-1811-4D09-8D39-BAFE4AC5A7D6}" type="datetime1">
              <a:rPr lang="en-GB" smtClean="0"/>
              <a:t>30/10/2022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1278-6298-42FB-BA56-1ED0F981E2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421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93BF-71C6-43A5-A820-B1FF5742D032}" type="datetime1">
              <a:rPr lang="en-GB" smtClean="0"/>
              <a:t>30/10/2022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1278-6298-42FB-BA56-1ED0F981E2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9778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5B8B6-0095-4238-91AF-1BDEDBD3D63B}" type="datetime1">
              <a:rPr lang="en-GB" smtClean="0"/>
              <a:t>30/10/2022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1278-6298-42FB-BA56-1ED0F981E2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764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92EE4-E187-4A80-8D0C-25FD70DFEE00}" type="datetime1">
              <a:rPr lang="en-GB" smtClean="0"/>
              <a:t>30/10/2022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1278-6298-42FB-BA56-1ED0F981E2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4224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F23C1-4981-42ED-B201-E9E1C5B8F8DB}" type="datetime1">
              <a:rPr lang="en-GB" smtClean="0"/>
              <a:t>30/10/2022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1278-6298-42FB-BA56-1ED0F981E2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6663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85F5E-FBB8-4D21-83AE-C234BB8C46A7}" type="datetime1">
              <a:rPr lang="en-GB" smtClean="0"/>
              <a:t>30/10/2022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1278-6298-42FB-BA56-1ED0F981E2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591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785F9-DCAA-477C-802E-8D49D4E71AE4}" type="datetime1">
              <a:rPr lang="en-GB" smtClean="0"/>
              <a:t>30/10/2022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1278-6298-42FB-BA56-1ED0F981E2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798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58D2-2ED1-4318-A1E9-CCEA2093B49D}" type="datetime1">
              <a:rPr lang="en-GB" smtClean="0"/>
              <a:t>30/10/2022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1278-6298-42FB-BA56-1ED0F981E2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9642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4AED-CDB3-4E75-B296-4DC0555A5BD6}" type="datetime1">
              <a:rPr lang="en-GB" smtClean="0"/>
              <a:t>30/10/2022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1278-6298-42FB-BA56-1ED0F981E2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599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48EC-4141-410C-B863-90C389FD76A9}" type="datetime1">
              <a:rPr lang="en-GB" smtClean="0"/>
              <a:t>30/10/2022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1278-6298-42FB-BA56-1ED0F981E2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0010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44AEB-9F35-415C-B275-EA166C7C31F0}" type="datetime1">
              <a:rPr lang="en-GB" smtClean="0"/>
              <a:t>30/10/2022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1278-6298-42FB-BA56-1ED0F981E2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5116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39758-1104-491C-90CB-CE253421011F}" type="datetime1">
              <a:rPr lang="en-GB" smtClean="0"/>
              <a:t>30/10/2022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A1278-6298-42FB-BA56-1ED0F981E2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9549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scracker.com/computer-fundamental/central-processing-unit-cpu.htm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scracker.com/cpp/index.htm" TargetMode="External"/><Relationship Id="rId2" Type="http://schemas.openxmlformats.org/officeDocument/2006/relationships/hyperlink" Target="https://codescracker.com/c/index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scracker.com/java/index.htm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hyperlink" Target="https://hackr.io/blog/functional-programming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wmf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ata_structure" TargetMode="External"/><Relationship Id="rId2" Type="http://schemas.openxmlformats.org/officeDocument/2006/relationships/hyperlink" Target="https://www.edrawsoft.com/algorithm-definition.html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FOUR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72113"/>
            <a:ext cx="11252200" cy="25048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COMP. PROG. AND ALGORITHMS</a:t>
            </a:r>
          </a:p>
          <a:p>
            <a:pPr marL="0" indent="0" algn="ctr">
              <a:buNone/>
            </a:pPr>
            <a:endParaRPr lang="en-GB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1278-6298-42FB-BA56-1ED0F981E25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90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potentially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enhance your </a:t>
            </a:r>
            <a:r>
              <a:rPr lang="en-GB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reach compared to physical stores or advertisements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require customers to be in </a:t>
            </a:r>
            <a:r>
              <a:rPr lang="en-GB" sz="32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 physical locations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GB" sz="3200" b="1" i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Start your own business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</a:t>
            </a:r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skills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helpful if you want to </a:t>
            </a:r>
            <a:r>
              <a:rPr lang="en-GB" sz="3200" b="1" i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your own business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</a:t>
            </a:r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a </a:t>
            </a:r>
            <a:r>
              <a:rPr lang="en-GB" sz="3200" b="1" i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freelance programmer</a:t>
            </a:r>
            <a:r>
              <a:rPr lang="en-GB" sz="3200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use your </a:t>
            </a:r>
            <a:r>
              <a:rPr lang="en-GB" sz="3200" b="1" i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coding skills</a:t>
            </a:r>
            <a:r>
              <a:rPr lang="en-GB" sz="3200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GB" sz="3200" b="1" i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any other </a:t>
            </a:r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you start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you can </a:t>
            </a:r>
            <a:r>
              <a:rPr lang="en-GB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customize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your </a:t>
            </a:r>
            <a:r>
              <a:rPr lang="en-GB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GB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GB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storefront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without hiring a website designer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</a:t>
            </a:r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freelancer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you can </a:t>
            </a:r>
            <a:r>
              <a:rPr lang="en-GB" sz="3200" b="1" i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3200" b="1" i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i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websites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GB" sz="3200" b="1" i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others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3200" b="1" i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independent applications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GB" sz="3200" b="1" i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sell training courses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GB" sz="3200" b="1" i="1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one-on-one mentorships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other people who want to </a:t>
            </a:r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 to code.</a:t>
            </a:r>
          </a:p>
          <a:p>
            <a:pPr marL="0" indent="0">
              <a:buNone/>
            </a:pPr>
            <a:endParaRPr lang="en-GB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1278-6298-42FB-BA56-1ED0F981E25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78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3200" b="1" i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Work abroad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</a:t>
            </a:r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skills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helpful </a:t>
            </a:r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internationally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you can consider </a:t>
            </a:r>
            <a:r>
              <a:rPr lang="en-GB" sz="3200" b="1" i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trying to live and work abroad as a programmer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GB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might have an </a:t>
            </a:r>
            <a:r>
              <a:rPr lang="en-GB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easier time securing work in a foreign company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to someone without </a:t>
            </a:r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knowledge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GB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could work </a:t>
            </a:r>
            <a:r>
              <a:rPr lang="en-GB" sz="32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remotely for a company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your </a:t>
            </a:r>
            <a:r>
              <a:rPr lang="en-GB" sz="32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 country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as a </a:t>
            </a:r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freelancer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while </a:t>
            </a:r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spending time abroad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3200" b="1" i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 Learn with your family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Coding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</a:t>
            </a:r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increasingly valuable skill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young professionals. </a:t>
            </a:r>
            <a:endParaRPr lang="en-GB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GB" sz="3200" b="1" i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studying programming at home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you can </a:t>
            </a:r>
            <a:r>
              <a:rPr lang="en-GB" sz="3200" b="1" i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potentially engage your family members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such as your </a:t>
            </a:r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children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 the </a:t>
            </a:r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process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inviting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them to join you. </a:t>
            </a:r>
            <a:endParaRPr lang="en-GB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family, you can </a:t>
            </a:r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through </a:t>
            </a:r>
            <a:r>
              <a:rPr lang="en-GB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about, </a:t>
            </a:r>
            <a:r>
              <a:rPr lang="en-GB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codes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together. </a:t>
            </a:r>
            <a:endParaRPr lang="en-GB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1278-6298-42FB-BA56-1ED0F981E25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4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together can </a:t>
            </a:r>
            <a:r>
              <a:rPr lang="en-GB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 you to bond with your family members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them with </a:t>
            </a:r>
            <a:r>
              <a:rPr lang="en-GB" sz="3200" b="1" i="1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that could benefit</a:t>
            </a:r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 in the </a:t>
            </a:r>
            <a:r>
              <a:rPr lang="en-GB" sz="3200" b="1" i="1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3200" b="1" i="1" dirty="0" smtClean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GB" sz="3200" b="1" i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Improve your understanding of the world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computers run much of the </a:t>
            </a:r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 world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by developing </a:t>
            </a:r>
            <a:r>
              <a:rPr lang="en-GB" sz="3200" b="1" i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skills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you can </a:t>
            </a:r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understand how many things work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around you. </a:t>
            </a:r>
            <a:endParaRPr lang="en-GB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you might be able to </a:t>
            </a:r>
            <a:r>
              <a:rPr lang="en-GB" sz="3200" b="1" i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keep up with developments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GB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computing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advise friends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family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</a:t>
            </a:r>
            <a:r>
              <a:rPr lang="en-GB" sz="3200" b="1" i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technologies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interest them or with which they </a:t>
            </a:r>
            <a:r>
              <a:rPr lang="en-GB" sz="3200" b="1" i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 assistance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GB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have children, you might better </a:t>
            </a:r>
            <a:r>
              <a:rPr lang="en-GB" sz="32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GB" sz="32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32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teaching tools</a:t>
            </a:r>
            <a:r>
              <a:rPr lang="en-GB" sz="32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use in </a:t>
            </a:r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help them </a:t>
            </a:r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navigate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those </a:t>
            </a:r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more efficiently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1278-6298-42FB-BA56-1ED0F981E25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483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3200" b="1" i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 Develop problem-solving skills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Coding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relies fundamentally on </a:t>
            </a:r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problem-solving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there are </a:t>
            </a:r>
            <a:r>
              <a:rPr lang="en-GB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approaches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GB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writing code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given </a:t>
            </a:r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situation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3200" b="1" i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programming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help you </a:t>
            </a:r>
            <a:r>
              <a:rPr lang="en-GB" sz="3200" b="1" i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your problem-solving skills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you </a:t>
            </a:r>
            <a:r>
              <a:rPr lang="en-GB" sz="3200" b="1" i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think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3200" b="1" i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through different solutions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flexibility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inherent in </a:t>
            </a:r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coding can help you practice looking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a </a:t>
            </a:r>
            <a:r>
              <a:rPr lang="en-GB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many </a:t>
            </a:r>
            <a:r>
              <a:rPr lang="en-GB" sz="3200" b="1" i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perspectives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3200" b="1" i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generating several possible answers.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200" b="1" i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Creative problem-solving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can </a:t>
            </a:r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other </a:t>
            </a:r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aspects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your </a:t>
            </a:r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and daily life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3200" b="1" i="1" dirty="0" smtClean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GB" sz="3200" b="1" i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Improve your logic and reasoning skills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requires you to </a:t>
            </a:r>
            <a:r>
              <a:rPr lang="en-GB" sz="32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logical code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 </a:t>
            </a:r>
            <a:r>
              <a:rPr lang="en-GB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predictable cause-and-effect relationship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ensure that the </a:t>
            </a:r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is reliable and orderly. </a:t>
            </a:r>
            <a:endParaRPr lang="en-GB" sz="32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1278-6298-42FB-BA56-1ED0F981E25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583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learn how to find places where you have </a:t>
            </a:r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accidentally inserted problems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the </a:t>
            </a:r>
            <a:r>
              <a:rPr lang="en-GB" sz="3200" b="1" i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and how to fix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them.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200" b="1" i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Identifying these issues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you to </a:t>
            </a:r>
            <a:r>
              <a:rPr lang="en-GB" sz="3200" b="1" i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 down a piece of code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</a:t>
            </a:r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smaller parts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consider the </a:t>
            </a:r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whole as well.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type of </a:t>
            </a:r>
            <a:r>
              <a:rPr lang="en-GB" sz="3200" b="1" i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 thinking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helpful in other </a:t>
            </a:r>
            <a:r>
              <a:rPr lang="en-GB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real-world situations.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3200" b="1" i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13. Improve your attention to detail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Something as </a:t>
            </a:r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a </a:t>
            </a:r>
            <a:r>
              <a:rPr lang="en-GB" sz="3200" b="1" i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missing punctuation mark</a:t>
            </a:r>
            <a:r>
              <a:rPr lang="en-GB" sz="3200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GB" sz="3200" b="1" i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disrupt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sz="3200" b="1" i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piece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GB" sz="3200" b="1" i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2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to code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could help you </a:t>
            </a:r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your attention to detail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it requires you to </a:t>
            </a:r>
            <a:r>
              <a:rPr lang="en-GB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look quickly and methodically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these </a:t>
            </a:r>
            <a:r>
              <a:rPr lang="en-GB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potential errors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also </a:t>
            </a:r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 avoiding making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these </a:t>
            </a:r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mistakes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first place.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1278-6298-42FB-BA56-1ED0F981E25C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45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3200" b="1" i="1" dirty="0" smtClean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en-GB" sz="3200" b="1" i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Build perseverance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</a:t>
            </a:r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is dependent on accuracy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you may </a:t>
            </a:r>
            <a:r>
              <a:rPr lang="en-GB" sz="3200" b="1" i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experience incorrect </a:t>
            </a:r>
            <a:r>
              <a:rPr lang="en-GB" sz="3200" b="1" i="1" dirty="0" smtClean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coding.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errors occur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you usually have to </a:t>
            </a:r>
            <a:r>
              <a:rPr lang="en-GB" sz="3200" b="1" i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think about possible sources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and </a:t>
            </a:r>
            <a:r>
              <a:rPr lang="en-GB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them to </a:t>
            </a:r>
            <a:r>
              <a:rPr lang="en-GB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ways to correct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them. </a:t>
            </a:r>
            <a:endParaRPr lang="en-GB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Although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can take time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can </a:t>
            </a:r>
            <a:r>
              <a:rPr lang="en-GB" sz="3200" b="1" i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 teach you not to give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 during </a:t>
            </a:r>
            <a:r>
              <a:rPr lang="en-GB" sz="3200" b="1" i="1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difficult situations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GB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3200" b="1" i="1" dirty="0" smtClean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GB" sz="3200" b="1" i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Grow your creativity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the potential to be a very </a:t>
            </a:r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creative field. </a:t>
            </a:r>
            <a:endParaRPr lang="en-GB" sz="32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GB" sz="3200" b="1" i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 code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nothing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3200" b="1" i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starting with only your goals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</a:t>
            </a:r>
            <a:r>
              <a:rPr lang="en-GB" sz="3200" b="1" i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product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GB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Due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</a:t>
            </a:r>
            <a:r>
              <a:rPr lang="en-GB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nature of coding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you can </a:t>
            </a:r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various </a:t>
            </a:r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codes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produce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most </a:t>
            </a:r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one while </a:t>
            </a:r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still achieving your goals. </a:t>
            </a:r>
            <a:endParaRPr lang="en-GB" sz="32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1278-6298-42FB-BA56-1ED0F981E25C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76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also use your </a:t>
            </a:r>
            <a:r>
              <a:rPr lang="en-GB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skills 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enhance your other </a:t>
            </a:r>
            <a:r>
              <a:rPr lang="en-GB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creative pursuits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for example, by </a:t>
            </a:r>
            <a:r>
              <a:rPr lang="en-GB" sz="3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 games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3000" b="1" i="1" dirty="0" smtClean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GB" sz="3000" b="1" i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Develop your communication skills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you work on </a:t>
            </a:r>
            <a:r>
              <a:rPr lang="en-GB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coding projects 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GB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others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you usually have to </a:t>
            </a:r>
            <a:r>
              <a:rPr lang="en-GB" sz="3000" b="1" i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communicate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GB" sz="3000" b="1" i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people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GB" sz="3000" b="1" i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varying goals 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GB" sz="3000" b="1" i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levels of training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GB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work primarily in </a:t>
            </a:r>
            <a:r>
              <a:rPr lang="en-GB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you may need to </a:t>
            </a:r>
            <a:r>
              <a:rPr lang="en-GB" sz="3000" b="1" i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explain the inner workings of your job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GB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others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way that they can </a:t>
            </a:r>
            <a:r>
              <a:rPr lang="en-GB" sz="3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 without much education in the </a:t>
            </a:r>
            <a:r>
              <a:rPr lang="en-GB" sz="30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</a:t>
            </a:r>
            <a:r>
              <a:rPr lang="en-GB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you're a </a:t>
            </a:r>
            <a:r>
              <a:rPr lang="en-GB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freelancer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designing a website 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GB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someone else's business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you might need to </a:t>
            </a:r>
            <a:r>
              <a:rPr lang="en-GB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 them determine 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GB" sz="3000" b="1" i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realistic for the needs of their business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make sure you clearly </a:t>
            </a:r>
            <a:r>
              <a:rPr lang="en-GB" sz="3000" b="1" i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their needs and goals. </a:t>
            </a:r>
            <a:endParaRPr lang="en-GB" sz="3000" b="1" i="1" dirty="0" smtClean="0">
              <a:solidFill>
                <a:srgbClr val="66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GB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Suppose 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you're </a:t>
            </a:r>
            <a:r>
              <a:rPr lang="en-GB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part of a </a:t>
            </a:r>
            <a:r>
              <a:rPr lang="en-GB" sz="3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responding</a:t>
            </a:r>
            <a:r>
              <a:rPr lang="en-GB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GB" sz="3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comments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the </a:t>
            </a:r>
            <a:r>
              <a:rPr lang="en-GB" sz="3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such as </a:t>
            </a:r>
            <a:r>
              <a:rPr lang="en-GB" sz="3000" b="1" i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fixing bugs in an application</a:t>
            </a:r>
            <a:r>
              <a:rPr lang="en-GB" sz="3000" b="1" i="1" dirty="0" smtClean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case, you probably need to </a:t>
            </a:r>
            <a:r>
              <a:rPr lang="en-GB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communicate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both with your </a:t>
            </a:r>
            <a:r>
              <a:rPr lang="en-GB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your </a:t>
            </a:r>
            <a:r>
              <a:rPr lang="en-GB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</a:t>
            </a:r>
            <a:r>
              <a:rPr lang="en-GB" sz="3000" b="1" i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clear, professional 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GB" sz="3000" b="1" i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solution-focused way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n-GB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1278-6298-42FB-BA56-1ED0F981E25C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95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3000" b="1" i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17. Join a community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you learn to </a:t>
            </a:r>
            <a:r>
              <a:rPr lang="en-GB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you can </a:t>
            </a:r>
            <a:r>
              <a:rPr lang="en-GB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communicate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other </a:t>
            </a:r>
            <a:r>
              <a:rPr lang="en-GB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who </a:t>
            </a:r>
            <a:r>
              <a:rPr lang="en-GB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 your skills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GB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GB" sz="3000" b="1" i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 professional organizations</a:t>
            </a:r>
            <a:r>
              <a:rPr lang="en-GB" sz="3000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GB" sz="3000" b="1" i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attend conferences</a:t>
            </a:r>
            <a:r>
              <a:rPr lang="en-GB" sz="3000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GB" sz="3000" b="1" i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b="1" i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groups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GB" sz="30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on projects together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GB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also many </a:t>
            </a:r>
            <a:r>
              <a:rPr lang="en-GB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communities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GB" sz="3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people interested 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GB" sz="3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that you can </a:t>
            </a:r>
            <a:r>
              <a:rPr lang="en-GB" sz="3000" b="1" i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communicate with professionals 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many different </a:t>
            </a:r>
            <a:r>
              <a:rPr lang="en-GB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backgrounds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3000" b="1" i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skill levels and cultures about your shared interest</a:t>
            </a:r>
            <a:r>
              <a:rPr lang="en-GB" sz="3000" dirty="0" smtClean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3000" b="1" i="1" dirty="0" smtClean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18. Learn </a:t>
            </a:r>
            <a:r>
              <a:rPr lang="en-GB" sz="3000" b="1" i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languages more </a:t>
            </a:r>
            <a:r>
              <a:rPr lang="en-GB" sz="3000" b="1" i="1" dirty="0" smtClean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easily</a:t>
            </a:r>
            <a:r>
              <a:rPr lang="en-GB" sz="3000" i="1" dirty="0" smtClean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Thinking</a:t>
            </a:r>
            <a:r>
              <a:rPr lang="en-GB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terms of </a:t>
            </a:r>
            <a:r>
              <a:rPr lang="en-GB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independent concepts 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 </a:t>
            </a:r>
            <a:r>
              <a:rPr lang="en-GB" sz="3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types, sequencing, iteration, selection, recursion, concurrency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30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subroutines, parameter passing, naming, scope, abstraction, inheritance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composition, binding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etc.) rather than in one </a:t>
            </a:r>
            <a:r>
              <a:rPr lang="en-GB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particular language’s </a:t>
            </a:r>
            <a:r>
              <a:rPr lang="en-GB" sz="3000" b="1" i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syntactic constructs 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you to </a:t>
            </a:r>
            <a:r>
              <a:rPr lang="en-GB" sz="3000" b="1" i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 to any programming environment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GB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n-GB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1278-6298-42FB-BA56-1ED0F981E25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25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319313"/>
          </a:xfrm>
        </p:spPr>
        <p:txBody>
          <a:bodyPr>
            <a:noAutofit/>
          </a:bodyPr>
          <a:lstStyle/>
          <a:p>
            <a:pPr algn="ctr"/>
            <a:r>
              <a:rPr lang="en-GB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4.3 What is Programming Languages </a:t>
            </a:r>
            <a:endParaRPr lang="en-GB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20914"/>
            <a:ext cx="12192000" cy="6437086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GB" sz="32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Language?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is a mode of communication that is used to </a:t>
            </a:r>
            <a:r>
              <a:rPr lang="en-GB" sz="3200" b="1" i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 ideas, opinions with each other. </a:t>
            </a:r>
            <a:endParaRPr lang="en-GB" sz="3200" b="1" i="1" dirty="0" smtClean="0">
              <a:solidFill>
                <a:srgbClr val="CC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example,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want to </a:t>
            </a:r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 someone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need a </a:t>
            </a:r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is understandable by both </a:t>
            </a:r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communicators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GB" sz="3200" b="1" i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way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programmers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developers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GB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communicate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computers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GB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</a:t>
            </a:r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 of a </a:t>
            </a:r>
            <a:r>
              <a:rPr lang="en-GB" sz="32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of rules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GB" sz="3200" b="1" i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allows string values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be </a:t>
            </a:r>
            <a:r>
              <a:rPr lang="en-GB" sz="3200" b="1" i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converted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various </a:t>
            </a:r>
            <a:r>
              <a:rPr lang="en-GB" sz="3200" b="1" i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ways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GB" sz="3200" b="1" i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generating machine </a:t>
            </a:r>
            <a:r>
              <a:rPr lang="en-GB" sz="3200" b="1" i="1" dirty="0" smtClean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code.</a:t>
            </a:r>
            <a:endParaRPr lang="en-GB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GB" sz="3200" b="1" i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notational </a:t>
            </a:r>
            <a:r>
              <a:rPr lang="en-GB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GB" sz="3200" b="1" i="1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describing computation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GB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machine-readable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GB" sz="32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human-readable form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programming language is mainly used to </a:t>
            </a:r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desktop applications, websites,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mobile applications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1278-6298-42FB-BA56-1ED0F981E25C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44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GB" sz="3400" b="1" i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 </a:t>
            </a:r>
            <a:r>
              <a:rPr lang="en-GB" sz="3400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the </a:t>
            </a:r>
            <a:r>
              <a:rPr lang="en-GB" sz="3400" b="1" i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way</a:t>
            </a:r>
            <a:r>
              <a:rPr lang="en-GB" sz="3400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by which </a:t>
            </a:r>
            <a:r>
              <a:rPr lang="en-GB" sz="3400" b="1" i="1" dirty="0" smtClean="0">
                <a:solidFill>
                  <a:srgbClr val="CC00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programmers communicate with computers</a:t>
            </a:r>
            <a:r>
              <a:rPr lang="en-GB" sz="3400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400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They are mostly a </a:t>
            </a:r>
            <a:r>
              <a:rPr lang="en-GB" sz="3400" b="1" i="1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 of instructions </a:t>
            </a:r>
            <a:r>
              <a:rPr lang="en-GB" sz="3400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that they </a:t>
            </a:r>
            <a:r>
              <a:rPr lang="en-GB" sz="3400" b="1" i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give</a:t>
            </a:r>
            <a:r>
              <a:rPr lang="en-GB" sz="3400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GB" sz="3400" b="1" i="1" dirty="0" smtClean="0">
                <a:solidFill>
                  <a:srgbClr val="0000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computer for completing a certain task</a:t>
            </a:r>
            <a:r>
              <a:rPr lang="en-GB" sz="3400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endParaRPr lang="en-GB" sz="3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400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They are </a:t>
            </a:r>
            <a:r>
              <a:rPr lang="en-GB" sz="3400" b="1" i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essential</a:t>
            </a:r>
            <a:r>
              <a:rPr lang="en-GB" sz="3400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GB" sz="3400" b="1" i="1" dirty="0" smtClean="0">
                <a:solidFill>
                  <a:srgbClr val="9900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developing applications and websites</a:t>
            </a:r>
            <a:r>
              <a:rPr lang="en-GB" sz="3400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GB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 is </a:t>
            </a:r>
            <a:r>
              <a:rPr lang="en-GB" sz="3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just</a:t>
            </a:r>
            <a:r>
              <a:rPr lang="en-GB" sz="3400" b="1" i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not one language</a:t>
            </a:r>
            <a:r>
              <a:rPr lang="en-GB" sz="3400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endParaRPr lang="en-GB" sz="3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3400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Like humans have many languages to communicate, computers also have many but the common element between them is </a:t>
            </a:r>
            <a:r>
              <a:rPr lang="en-GB" sz="3400" b="1" i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binary</a:t>
            </a: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3400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400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are </a:t>
            </a:r>
            <a:r>
              <a:rPr lang="en-GB" sz="3400" b="1" i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thousands of programming languages </a:t>
            </a:r>
            <a:r>
              <a:rPr lang="en-GB" sz="3400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world now due to </a:t>
            </a:r>
            <a:r>
              <a:rPr lang="en-GB" sz="3400" b="1" i="1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technology evolution and innovation</a:t>
            </a:r>
            <a:r>
              <a:rPr lang="en-GB" sz="3400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400" b="1" i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Programmers</a:t>
            </a:r>
            <a:r>
              <a:rPr lang="en-GB" sz="3400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can choose which one they want according to the </a:t>
            </a:r>
            <a:r>
              <a:rPr lang="en-GB" sz="3400" b="1" i="1" dirty="0" smtClean="0">
                <a:solidFill>
                  <a:srgbClr val="CC00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kind of job they need to complete</a:t>
            </a:r>
            <a:endParaRPr lang="en-GB" sz="3400" b="1" i="1" dirty="0" smtClean="0">
              <a:solidFill>
                <a:srgbClr val="CC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GB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1278-6298-42FB-BA56-1ED0F981E25C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806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35429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Chapter Outline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43" y="435430"/>
            <a:ext cx="11945257" cy="6422570"/>
          </a:xfrm>
        </p:spPr>
        <p:txBody>
          <a:bodyPr>
            <a:normAutofit/>
          </a:bodyPr>
          <a:lstStyle/>
          <a:p>
            <a:pPr lvl="1" algn="just">
              <a:buFont typeface="Wingdings" panose="05000000000000000000" pitchFamily="2" charset="2"/>
              <a:buChar char="§"/>
            </a:pPr>
            <a:r>
              <a:rPr lang="en-US" sz="26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computer programming 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6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Reasons to study programming 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6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Types and usage of computer languages </a:t>
            </a:r>
            <a:endParaRPr lang="en-GB" sz="260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6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Programming paradigms</a:t>
            </a:r>
            <a:endParaRPr lang="en-GB" sz="260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Procedural programming</a:t>
            </a:r>
            <a:endParaRPr lang="en-GB" sz="26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programming</a:t>
            </a:r>
            <a:endParaRPr lang="en-GB" sz="26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Object-oriented Programming</a:t>
            </a:r>
            <a:endParaRPr lang="en-GB" sz="26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6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Algorithm Representation and Data structure</a:t>
            </a:r>
            <a:endParaRPr lang="en-GB" sz="260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flow chart and pseudo code </a:t>
            </a:r>
            <a:endParaRPr lang="en-GB" sz="26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write a pseudo code and draw a flow chart for a given algorithm</a:t>
            </a:r>
            <a:endParaRPr lang="en-GB" sz="26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Translating algorithms to programming languages</a:t>
            </a:r>
            <a:endParaRPr lang="en-GB" sz="26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data structures</a:t>
            </a:r>
            <a:endParaRPr lang="en-GB" sz="26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Role of data structures in writing programs</a:t>
            </a:r>
            <a:endParaRPr lang="en-GB" sz="26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Algorithms Vs Data Structure</a:t>
            </a:r>
            <a:endParaRPr lang="en-GB" sz="26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1278-6298-42FB-BA56-1ED0F981E25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912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327931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4.4 Types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usage of </a:t>
            </a: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anguages </a:t>
            </a:r>
            <a: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27932"/>
            <a:ext cx="12192000" cy="6530067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basically </a:t>
            </a:r>
            <a:r>
              <a:rPr lang="en-GB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types of computer programming languages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given below: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GB" sz="3200" b="1" i="1" dirty="0" smtClean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 level language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GB" sz="3200" b="1" i="1" dirty="0" smtClean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level language</a:t>
            </a:r>
          </a:p>
          <a:p>
            <a:pPr marL="0" indent="0" algn="just">
              <a:buNone/>
            </a:pPr>
            <a:r>
              <a:rPr lang="en-GB" sz="3200" b="1" i="1" dirty="0" smtClean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Low Level Languages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programming languages that are very </a:t>
            </a:r>
            <a:r>
              <a:rPr lang="en-GB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close to machine code (0s and 1s)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called </a:t>
            </a:r>
            <a:r>
              <a:rPr lang="en-GB" sz="3200" b="1" i="1" dirty="0" smtClean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low-level programming languages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3200" b="1" i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instructions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written in these languages are in </a:t>
            </a:r>
            <a:r>
              <a:rPr lang="en-GB" sz="3200" b="1" i="1" dirty="0" smtClean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form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of low-level languages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are: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GB" sz="32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achine Language</a:t>
            </a:r>
            <a:endParaRPr lang="en-GB" sz="32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2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Assembly </a:t>
            </a:r>
            <a:r>
              <a:rPr lang="en-GB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sz="32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anguage</a:t>
            </a:r>
          </a:p>
          <a:p>
            <a:pPr algn="just"/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1278-6298-42FB-BA56-1ED0F981E25C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8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3200" b="1" i="1" dirty="0" smtClean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Machine Language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 is in binary form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which can be </a:t>
            </a:r>
            <a:r>
              <a:rPr lang="en-GB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directly understood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the </a:t>
            </a:r>
            <a:r>
              <a:rPr lang="en-GB" sz="32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(</a:t>
            </a:r>
            <a:r>
              <a:rPr lang="en-GB" sz="32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CPU</a:t>
            </a:r>
            <a:r>
              <a:rPr lang="en-GB" sz="32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without </a:t>
            </a:r>
            <a:r>
              <a:rPr lang="en-GB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translating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them, is called a </a:t>
            </a:r>
            <a:r>
              <a:rPr lang="en-GB" sz="3200" b="1" i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language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GB" sz="3200" b="1" i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code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language is also known as </a:t>
            </a:r>
            <a:r>
              <a:rPr lang="en-GB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 generation of programming language.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200" b="1" i="1" dirty="0" smtClean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language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the fundamental language of the </a:t>
            </a:r>
            <a:r>
              <a:rPr lang="en-GB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</a:t>
            </a:r>
            <a:r>
              <a:rPr lang="en-GB" sz="3200" b="1" i="1" dirty="0" smtClean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instructions in this language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in the </a:t>
            </a:r>
            <a:r>
              <a:rPr lang="en-GB" sz="32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form (that is 0's and 1's).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language is </a:t>
            </a:r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for different computers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</a:t>
            </a:r>
            <a:r>
              <a:rPr lang="en-GB" sz="3200" b="1" i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easy to learn the machine language</a:t>
            </a:r>
            <a:r>
              <a:rPr lang="en-GB" sz="3200" b="1" i="1" dirty="0" smtClean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 of Machine Language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3200" b="1" i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of machine language runs very fast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</a:t>
            </a:r>
            <a:r>
              <a:rPr lang="en-GB" sz="3200" b="1" i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translation program is required for the CPU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GB" sz="3200" b="1" i="1" dirty="0">
              <a:solidFill>
                <a:srgbClr val="9900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1278-6298-42FB-BA56-1ED0F981E25C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92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GB" sz="27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 </a:t>
            </a:r>
            <a:r>
              <a:rPr lang="en-GB" sz="27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Machine </a:t>
            </a:r>
            <a:r>
              <a:rPr lang="en-GB" sz="27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Language:</a:t>
            </a:r>
            <a:endParaRPr lang="en-GB" sz="27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700" b="1" i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</a:t>
            </a:r>
            <a:r>
              <a:rPr lang="en-GB" sz="27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Dependent</a:t>
            </a:r>
            <a:r>
              <a:rPr lang="en-GB" sz="27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27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internal design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every computer is different from every other type of computer, </a:t>
            </a:r>
            <a:r>
              <a:rPr lang="en-GB" sz="2700" b="1" i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language 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</a:t>
            </a:r>
            <a:r>
              <a:rPr lang="en-GB" sz="2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differs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GB" sz="2700" b="1" i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computer to another. </a:t>
            </a:r>
            <a:endParaRPr lang="en-GB" sz="2700" b="1" i="1" dirty="0" smtClean="0">
              <a:solidFill>
                <a:srgbClr val="99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Hence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after becoming proficient in the </a:t>
            </a:r>
            <a:r>
              <a:rPr lang="en-GB" sz="2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language 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GB" sz="2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type of computer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if a company </a:t>
            </a:r>
            <a:r>
              <a:rPr lang="en-GB" sz="2700" b="1" i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decides to change to another type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its programmer will have to </a:t>
            </a:r>
            <a:r>
              <a:rPr lang="en-GB" sz="27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 a new machine language 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would have to </a:t>
            </a:r>
            <a:r>
              <a:rPr lang="en-GB" sz="2700" b="1" i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rewrite all existing program</a:t>
            </a:r>
            <a:r>
              <a:rPr lang="en-GB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7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Difficult to Modify</a:t>
            </a:r>
            <a:r>
              <a:rPr lang="en-GB" sz="27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7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GB" sz="27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7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Debugging</a:t>
            </a:r>
            <a:r>
              <a:rPr lang="en-GB" sz="27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difficult to </a:t>
            </a:r>
            <a:r>
              <a:rPr lang="en-GB" sz="2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 or modify 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language.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700" b="1" i="1" dirty="0" smtClean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Checking </a:t>
            </a:r>
            <a:r>
              <a:rPr lang="en-GB" sz="2700" b="1" i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instructions 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GB" sz="2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locate errors is very difficult </a:t>
            </a:r>
            <a:r>
              <a:rPr lang="en-GB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GB" sz="27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consuming</a:t>
            </a:r>
            <a:r>
              <a:rPr lang="en-GB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7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Difficult to Program</a:t>
            </a:r>
            <a:r>
              <a:rPr lang="en-GB" sz="27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GB" sz="2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executes machine language program directly 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GB" sz="2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efficiently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is </a:t>
            </a:r>
            <a:r>
              <a:rPr lang="en-GB" sz="2700" b="1" i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difficult to program in machine language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GB" sz="27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language programming 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be </a:t>
            </a:r>
            <a:r>
              <a:rPr lang="en-GB" sz="2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knowledgeable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about the </a:t>
            </a:r>
            <a:r>
              <a:rPr lang="en-GB" sz="27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structure of the computer</a:t>
            </a:r>
            <a:r>
              <a:rPr lang="en-GB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GB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GB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GB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1278-6298-42FB-BA56-1ED0F981E25C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875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3200" b="1" i="1" dirty="0" smtClean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Assembly Language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another </a:t>
            </a:r>
            <a:r>
              <a:rPr lang="en-GB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low-level programming language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because the </a:t>
            </a:r>
            <a:r>
              <a:rPr lang="en-GB" sz="32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instructions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written in this language are </a:t>
            </a:r>
            <a:r>
              <a:rPr lang="en-GB" sz="3200" b="1" i="1" dirty="0" smtClean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 to machine language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Assembly language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also known as </a:t>
            </a:r>
            <a:r>
              <a:rPr lang="en-GB" sz="3200" b="1" i="1" dirty="0" smtClean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 generation of programming language.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assembly language, a programmer </a:t>
            </a:r>
            <a:r>
              <a:rPr lang="en-GB" sz="32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writes instructions using symbolic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3200" b="1" i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mnemonics)</a:t>
            </a:r>
            <a:r>
              <a:rPr lang="en-GB" sz="32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instruction code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instead of </a:t>
            </a:r>
            <a:r>
              <a:rPr lang="en-GB" sz="3200" b="1" i="1" dirty="0" smtClean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codes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200" b="1" i="1" dirty="0" smtClean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Symbolic codes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meaningful abbreviations such as: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used for </a:t>
            </a:r>
            <a:r>
              <a:rPr lang="en-GB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addition operation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used for substation operation,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multiply operation and so on.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 this language is also called the </a:t>
            </a:r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low-level symbolic language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Assembly language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facilities for </a:t>
            </a:r>
            <a:r>
              <a:rPr lang="en-GB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controlling the hardware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GB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1278-6298-42FB-BA56-1ED0F981E25C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18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just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only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language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so a </a:t>
            </a:r>
            <a:r>
              <a:rPr lang="en-US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special program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known as an </a:t>
            </a:r>
            <a:r>
              <a:rPr lang="en-US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assembler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used to </a:t>
            </a:r>
            <a:r>
              <a:rPr lang="en-US" b="1" i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translate an assembly language program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 </a:t>
            </a:r>
            <a:r>
              <a:rPr lang="en-US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language program. 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process is shown in Figure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3-1.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i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language program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is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the </a:t>
            </a:r>
            <a:r>
              <a:rPr lang="en-US" b="1" i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assembler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then be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the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923" y="2509837"/>
            <a:ext cx="10455863" cy="35716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1" y="5921829"/>
            <a:ext cx="119564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4</a:t>
            </a: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8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assembler translates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assembly language program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 </a:t>
            </a:r>
            <a:r>
              <a:rPr lang="en-US" sz="2800" b="1" i="1" dirty="0" smtClean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language </a:t>
            </a:r>
            <a:r>
              <a:rPr lang="en-US" sz="2800" b="1" i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69CCE-360E-4D19-8F23-F49F92619A5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3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92500"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GB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 of Assembly Language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GB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understand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GB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</a:t>
            </a:r>
            <a:endParaRPr lang="en-GB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the use of </a:t>
            </a:r>
            <a:r>
              <a:rPr lang="en-GB" b="1" i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mnemonic instead of numeric codes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symbolic names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location instead of numeric addresses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is much </a:t>
            </a:r>
            <a:r>
              <a:rPr lang="en-GB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easier to understand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use in contrast with </a:t>
            </a:r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language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Easier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GB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locate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GB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correct errors</a:t>
            </a:r>
            <a:r>
              <a:rPr lang="en-GB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programmers need </a:t>
            </a:r>
            <a:r>
              <a:rPr lang="en-GB" b="1" i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to keep track of storage location of the data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GB" b="1" i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fewer errors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made while </a:t>
            </a:r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writing programs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assembly language and those that are made, are </a:t>
            </a:r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easier to find and correct.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 to modify</a:t>
            </a:r>
            <a:r>
              <a:rPr lang="en-GB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Assembly language are </a:t>
            </a:r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easier to understand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is </a:t>
            </a:r>
            <a:r>
              <a:rPr lang="en-GB" b="1" i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easier to locate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1" i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correct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modify instruction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an assembly language program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Efficiency of machine language</a:t>
            </a:r>
            <a:r>
              <a:rPr lang="en-GB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assembly language program will be just as long as the </a:t>
            </a:r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resulting machine language program.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Hence, </a:t>
            </a:r>
            <a:r>
              <a:rPr lang="en-GB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leaving out the translation time required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the </a:t>
            </a:r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assembler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GB" b="1" i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actual execution time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an assembly language program and its </a:t>
            </a:r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equivalent machine language program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1278-6298-42FB-BA56-1ED0F981E25C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2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GB" sz="3200" b="1" dirty="0" smtClean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 </a:t>
            </a:r>
            <a:r>
              <a:rPr lang="en-GB" sz="3200" b="1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Assembly Languages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200" b="1" i="1" dirty="0" smtClean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</a:t>
            </a:r>
            <a:r>
              <a:rPr lang="en-GB" sz="3200" b="1" i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dependent</a:t>
            </a:r>
            <a:r>
              <a:rPr lang="en-GB" sz="3200" i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assembly language program is translated into exactly </a:t>
            </a:r>
            <a:r>
              <a:rPr lang="en-GB" sz="3200" b="1" i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machine language instruction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 </a:t>
            </a:r>
            <a:r>
              <a:rPr lang="en-GB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assembly language programs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GB" sz="3200" b="1" i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dependent on machine language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200" b="1" i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Knowledge of hardware required</a:t>
            </a:r>
            <a:r>
              <a:rPr lang="en-GB" sz="3200" i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</a:t>
            </a:r>
            <a:r>
              <a:rPr lang="en-GB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dependent programming language.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assembly language programmer must have a </a:t>
            </a:r>
            <a:r>
              <a:rPr lang="en-GB" sz="3200" b="1" i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good knowledge of characteristics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GB" sz="3200" b="1" i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 structure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his/her </a:t>
            </a:r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GB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good assembly language </a:t>
            </a:r>
            <a:r>
              <a:rPr lang="en-GB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code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200" b="1" i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level coding</a:t>
            </a:r>
            <a:r>
              <a:rPr lang="en-GB" sz="3200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Assembly language </a:t>
            </a:r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substituted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machine language instruction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Hence like </a:t>
            </a:r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language programs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write assembly language program is also </a:t>
            </a:r>
            <a:r>
              <a:rPr lang="en-GB" sz="3200" b="1" i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consuming and difficult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GB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3200" b="1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1278-6298-42FB-BA56-1ED0F981E25C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237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3200" b="1" i="1" u="sng" dirty="0" smtClean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many different versions of assembly language. </a:t>
            </a:r>
            <a:endParaRPr lang="en-US" sz="32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mentioned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earlier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each brand of </a:t>
            </a:r>
            <a:r>
              <a:rPr lang="en-US" sz="3200" b="1" i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 has its own </a:t>
            </a:r>
            <a:r>
              <a:rPr lang="en-US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language instruction set. </a:t>
            </a:r>
            <a:endParaRPr lang="en-US" sz="3200" b="1" i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brand 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CPU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typically has its </a:t>
            </a:r>
            <a:r>
              <a:rPr lang="en-US" sz="3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own assembly language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well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3200" b="1" i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Assembly language programs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cannot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 </a:t>
            </a:r>
            <a:r>
              <a:rPr lang="en-US" sz="3200" b="1" i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executed by the CPU, however.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69CCE-360E-4D19-8F23-F49F92619A5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0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090400" cy="68580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3200" b="1" i="1" dirty="0" smtClean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High Level Languages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 programming languages that are </a:t>
            </a:r>
            <a:r>
              <a:rPr lang="en-GB" sz="32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 to human languages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(like </a:t>
            </a:r>
            <a:r>
              <a:rPr lang="en-GB" sz="3200" b="1" i="1" dirty="0" smtClean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English languages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GB" sz="3200" b="1" i="1" dirty="0" smtClean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notations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of high-level languages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are: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Fortran, COBOL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Pascal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C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C++</a:t>
            </a:r>
            <a:endParaRPr lang="en-GB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Java</a:t>
            </a:r>
            <a:endParaRPr lang="en-GB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level languages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similar to </a:t>
            </a:r>
            <a:r>
              <a:rPr lang="en-GB" sz="3200" b="1" i="1" dirty="0" smtClean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English language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GB" sz="3200" b="1" i="1" dirty="0" smtClean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notations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instructions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written using </a:t>
            </a:r>
            <a:r>
              <a:rPr lang="en-GB" sz="32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English like statements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GB" sz="3200" b="1" i="1" dirty="0" smtClean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notations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GB" sz="3200" b="1" i="1" dirty="0" smtClean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expressions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for example print, input, z=(</a:t>
            </a:r>
            <a:r>
              <a:rPr lang="en-GB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x+y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and etc. 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1278-6298-42FB-BA56-1ED0F981E25C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10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each high level language has its </a:t>
            </a:r>
            <a:r>
              <a:rPr lang="en-GB" sz="3000" b="1" i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own rule and grammar for writing program instructions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GB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GB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called </a:t>
            </a:r>
            <a:r>
              <a:rPr lang="en-GB" sz="3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 of the language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Because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0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 understands only machine language instructions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are written in a </a:t>
            </a:r>
            <a:r>
              <a:rPr lang="en-US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high-level language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be </a:t>
            </a:r>
            <a:r>
              <a:rPr lang="en-US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translated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</a:t>
            </a:r>
            <a:r>
              <a:rPr lang="en-US" sz="3000" b="1" i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</a:t>
            </a:r>
            <a:r>
              <a:rPr lang="en-US" sz="3000" b="1" i="1" dirty="0" smtClean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before to run it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Depending on the language that a </a:t>
            </a:r>
            <a:r>
              <a:rPr lang="en-US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been written in, the </a:t>
            </a:r>
            <a:r>
              <a:rPr lang="en-US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programmer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use either a </a:t>
            </a:r>
            <a:r>
              <a:rPr lang="en-US" sz="3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compiler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an </a:t>
            </a:r>
            <a:r>
              <a:rPr lang="en-US" sz="3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interpreter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make the </a:t>
            </a:r>
            <a:r>
              <a:rPr lang="en-US" sz="3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translation</a:t>
            </a:r>
            <a:r>
              <a:rPr lang="en-US" sz="30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30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compiler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</a:t>
            </a:r>
            <a:r>
              <a:rPr lang="en-US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</a:t>
            </a:r>
            <a:r>
              <a:rPr lang="en-US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translates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3000" b="1" i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high-level language program 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a separate </a:t>
            </a:r>
            <a:r>
              <a:rPr lang="en-US" sz="3000" b="1" i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language program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language program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then be </a:t>
            </a:r>
            <a:r>
              <a:rPr lang="en-US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executed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any time it is needed.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shown in the following figure (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3-2)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compiling and executing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sz="30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two different processes.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30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GB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GB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1278-6298-42FB-BA56-1ED0F981E25C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41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348342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2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.1 What </a:t>
            </a:r>
            <a:r>
              <a:rPr lang="en-US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32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</a:t>
            </a:r>
            <a:r>
              <a:rPr lang="en-US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32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rogramming </a:t>
            </a:r>
            <a:r>
              <a:rPr lang="en-GB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3200" b="1" dirty="0">
              <a:solidFill>
                <a:srgbClr val="0000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48342"/>
            <a:ext cx="12191999" cy="6509657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GB" sz="33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Computers</a:t>
            </a:r>
            <a:r>
              <a:rPr lang="en-GB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do amazing things, from basic laptops capable of </a:t>
            </a:r>
            <a:r>
              <a:rPr lang="en-GB" sz="33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word processing</a:t>
            </a:r>
            <a:r>
              <a:rPr lang="en-GB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33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spreadsheet functions </a:t>
            </a:r>
            <a:r>
              <a:rPr lang="en-GB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incredibly </a:t>
            </a:r>
            <a:r>
              <a:rPr lang="en-GB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supercomputers completing millions of </a:t>
            </a:r>
            <a:r>
              <a:rPr lang="en-GB" sz="33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transactions </a:t>
            </a:r>
            <a:r>
              <a:rPr lang="en-GB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day and </a:t>
            </a:r>
            <a:r>
              <a:rPr lang="en-GB" sz="33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controlling the infrastructure </a:t>
            </a:r>
            <a:r>
              <a:rPr lang="en-GB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makes modern life possible.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</a:t>
            </a:r>
            <a:r>
              <a:rPr lang="en-GB" sz="3300" b="1" i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computer </a:t>
            </a:r>
            <a:r>
              <a:rPr lang="en-GB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GB" sz="3300" b="1" i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anything </a:t>
            </a:r>
            <a:r>
              <a:rPr lang="en-GB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until a </a:t>
            </a:r>
            <a:r>
              <a:rPr lang="en-GB" sz="33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programmer </a:t>
            </a:r>
            <a:r>
              <a:rPr lang="en-GB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tells it to behave in specific ways. </a:t>
            </a:r>
            <a:endParaRPr lang="en-GB" sz="3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That’s </a:t>
            </a:r>
            <a:r>
              <a:rPr lang="en-GB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GB" sz="33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programming </a:t>
            </a:r>
            <a:r>
              <a:rPr lang="en-GB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all about.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its most basic, </a:t>
            </a:r>
            <a:r>
              <a:rPr lang="en-GB" sz="33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programming </a:t>
            </a:r>
            <a:r>
              <a:rPr lang="en-GB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little more than a </a:t>
            </a:r>
            <a:r>
              <a:rPr lang="en-GB" sz="3300" b="1" i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of instructions</a:t>
            </a:r>
            <a:r>
              <a:rPr lang="en-GB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facilitate specific actions.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</a:t>
            </a:r>
            <a:r>
              <a:rPr lang="en-GB" sz="3300" b="1" i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r>
              <a:rPr lang="en-GB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GB" sz="3300" b="1" i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purposes of these instructions</a:t>
            </a:r>
            <a:r>
              <a:rPr lang="en-GB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33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programming</a:t>
            </a:r>
            <a:r>
              <a:rPr lang="en-GB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as simple as </a:t>
            </a:r>
            <a:r>
              <a:rPr lang="en-GB" sz="33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two numbers</a:t>
            </a:r>
            <a:r>
              <a:rPr lang="en-GB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GB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GB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1278-6298-42FB-BA56-1ED0F981E25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954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771" y="6139543"/>
            <a:ext cx="11669486" cy="718456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4-2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Compiling a high-level program and executing it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432" y="150454"/>
            <a:ext cx="10948562" cy="564210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69CCE-360E-4D19-8F23-F49F92619A5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2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748"/>
            <a:ext cx="12192000" cy="6843252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Python language uses an </a:t>
            </a:r>
            <a:r>
              <a:rPr lang="en-US" sz="38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interpreter</a:t>
            </a:r>
            <a:r>
              <a:rPr lang="en-US" sz="3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is a </a:t>
            </a:r>
            <a:r>
              <a:rPr lang="en-US" sz="38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US" sz="3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both </a:t>
            </a:r>
            <a:r>
              <a:rPr lang="en-US" sz="3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translates</a:t>
            </a:r>
            <a:r>
              <a:rPr lang="en-US" sz="3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38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executes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 in a high-level language program. </a:t>
            </a:r>
            <a:endParaRPr lang="en-US" sz="38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8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interpreter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reads 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z="3800" b="1" i="1" dirty="0" smtClean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individual </a:t>
            </a:r>
            <a:r>
              <a:rPr lang="en-US" sz="3800" b="1" i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 in the program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</a:t>
            </a:r>
            <a:r>
              <a:rPr lang="en-US" sz="3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converts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to </a:t>
            </a:r>
            <a:r>
              <a:rPr lang="en-US" sz="38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language </a:t>
            </a:r>
            <a:r>
              <a:rPr lang="en-US" sz="3800" b="1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instructions 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immediately </a:t>
            </a:r>
            <a:r>
              <a:rPr lang="en-US" sz="3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executes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them. </a:t>
            </a:r>
            <a:endParaRPr lang="en-US" sz="3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3800" b="1" i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repeats for every instruction </a:t>
            </a:r>
            <a:r>
              <a:rPr lang="en-US" sz="3800" b="1" i="1" dirty="0" smtClean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sz="3800" b="1" i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program.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is illustrated in Figure 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4-3 on the next slide.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Because </a:t>
            </a:r>
            <a:r>
              <a:rPr lang="en-US" sz="3800" b="1" i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interpreters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combine translation 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3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execution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they typically do </a:t>
            </a:r>
            <a:r>
              <a:rPr lang="en-US" sz="38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create separate machine </a:t>
            </a:r>
            <a:r>
              <a:rPr lang="en-US" sz="3800" b="1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 programs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69CCE-360E-4D19-8F23-F49F92619A5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9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464456"/>
          </a:xfrm>
        </p:spPr>
        <p:txBody>
          <a:bodyPr>
            <a:normAutofit fontScale="90000"/>
          </a:bodyPr>
          <a:lstStyle/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4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Executing a high-level program with an interpreter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629" y="4760685"/>
            <a:ext cx="12061371" cy="209731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200" b="1" i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interpreter translates each high-level instruction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its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equivalent </a:t>
            </a:r>
            <a:r>
              <a:rPr lang="en-US" sz="3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language instructions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immediately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executes them.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process is repeated for each </a:t>
            </a:r>
            <a:r>
              <a:rPr lang="en-US" sz="3200" b="1" i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high-level instruction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96" y="863599"/>
            <a:ext cx="11924892" cy="354874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69CCE-360E-4D19-8F23-F49F92619A5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9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a programmer writes in a 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high-level language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called </a:t>
            </a:r>
            <a:r>
              <a:rPr lang="en-US" sz="3200" b="1" i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</a:t>
            </a:r>
            <a:r>
              <a:rPr lang="en-US" sz="3200" b="1" i="1" dirty="0" smtClean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code,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simply </a:t>
            </a:r>
            <a:r>
              <a:rPr lang="en-US" sz="3200" b="1" i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3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Typically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programmer types a program’s code into a 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editor </a:t>
            </a: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saves the code in a file on the 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computer’s disk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programmer uses a </a:t>
            </a:r>
            <a:r>
              <a:rPr lang="en-US" sz="32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compiler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3200" b="1" i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translate the code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a </a:t>
            </a:r>
            <a:r>
              <a:rPr lang="en-US" sz="3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language program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an </a:t>
            </a:r>
            <a:r>
              <a:rPr lang="en-US" sz="3200" b="1" i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interpreter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code.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code contains a 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error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however, it 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cannot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 </a:t>
            </a:r>
            <a:r>
              <a:rPr lang="en-US" sz="3200" b="1" i="1" dirty="0" smtClean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translated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(or </a:t>
            </a:r>
            <a:r>
              <a:rPr lang="en-US" sz="3200" b="1" i="1" dirty="0" smtClean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compiled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 </a:t>
            </a:r>
            <a:r>
              <a:rPr lang="en-US" sz="3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mistake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as a </a:t>
            </a:r>
            <a:r>
              <a:rPr lang="en-US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misspelled key word, a missing punctuation </a:t>
            </a:r>
            <a:r>
              <a:rPr lang="en-US" sz="32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</a:t>
            </a: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incorrect use of an operator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happens the </a:t>
            </a:r>
            <a:r>
              <a:rPr lang="en-US" sz="3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compiler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3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interpreter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an </a:t>
            </a:r>
            <a:r>
              <a:rPr lang="en-US" sz="3200" b="1" i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 message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indicating that the 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contains a </a:t>
            </a:r>
            <a:r>
              <a:rPr lang="en-US" sz="3200" b="1" i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 error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69CCE-360E-4D19-8F23-F49F92619A5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3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3200" b="1" i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level programming languages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further divided into: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Procedural languages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 procedural languages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oriented programming languages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GB" sz="32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High Level Languages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 to </a:t>
            </a:r>
            <a:r>
              <a:rPr lang="en-GB" sz="32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</a:t>
            </a:r>
            <a:endParaRPr lang="en-GB" sz="32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high level languages are </a:t>
            </a:r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easy to learn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low level languages.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statements written for the program are similar to English-like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statements or mathematical expression or notation.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 to understand</a:t>
            </a:r>
            <a:r>
              <a:rPr lang="en-GB" sz="3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written in high level language by one programmer can easily be understood by another because the program instructions are similar to the English language.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write program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level language, a new program can easily be written in a very short time. The larger and complicated software can be developed in few days or months.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detect and remove errors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errors in a program can be easily detected and removed. mostly the errors are occurred during the compilation of new program.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1278-6298-42FB-BA56-1ED0F981E25C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89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Built-in library functions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level language provides a large number of built-in functions or procedures that can be used to perform specific task during designing of new programs. </a:t>
            </a:r>
            <a:endParaRPr lang="en-GB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way, a large amount of time of programmer is saved.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Independence</a:t>
            </a:r>
            <a:r>
              <a:rPr lang="en-GB" sz="3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written in high level language is machine independent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means that a program written in one type of computer can be executed on another type of computer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1278-6298-42FB-BA56-1ED0F981E25C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7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GB" sz="34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 of High Level Language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 </a:t>
            </a:r>
            <a:r>
              <a:rPr lang="en-GB" sz="3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  <a:r>
              <a:rPr lang="en-GB" sz="3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written in high level languages has lower efficiency than one written in a machine/assembly language to do the same job. </a:t>
            </a:r>
            <a:endParaRPr lang="en-GB" sz="3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is, program written in high level languages result in multiple machine language instruction that may </a:t>
            </a:r>
            <a:r>
              <a:rPr lang="en-GB" sz="3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be optimize</a:t>
            </a: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taking </a:t>
            </a:r>
            <a:r>
              <a:rPr lang="en-GB" sz="34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time to execute </a:t>
            </a: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GB" sz="34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requiring more memory space</a:t>
            </a: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 flexibility</a:t>
            </a:r>
            <a:r>
              <a:rPr lang="en-GB" sz="3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</a:t>
            </a: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languages are </a:t>
            </a:r>
            <a:r>
              <a:rPr lang="en-GB" sz="3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flexible </a:t>
            </a: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assembly languages because they do </a:t>
            </a:r>
            <a:r>
              <a:rPr lang="en-GB" sz="3400" b="1" i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normally have instructions or mechanism </a:t>
            </a: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GB" sz="3400" b="1" i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a computer's CPU, memory and register</a:t>
            </a: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n-GB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GB" sz="3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1278-6298-42FB-BA56-1ED0F981E25C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69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449942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33828"/>
            <a:ext cx="12192000" cy="6524171"/>
          </a:xfrm>
        </p:spPr>
        <p:txBody>
          <a:bodyPr>
            <a:noAutofit/>
          </a:bodyPr>
          <a:lstStyle/>
          <a:p>
            <a:pPr marL="514350" indent="-514350" algn="just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 understands instructions that are written only in what 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language?</a:t>
            </a:r>
          </a:p>
          <a:p>
            <a:pPr marL="514350" indent="-514350" algn="just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has to be copied into what type of memory each time the CPU executes 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it?</a:t>
            </a:r>
          </a:p>
          <a:p>
            <a:pPr marL="514350" indent="-514350" algn="just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CPU executes the instructions in a program, it is engaged in what 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process?</a:t>
            </a:r>
          </a:p>
          <a:p>
            <a:pPr marL="514350" indent="-514350" algn="just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assembly 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language?</a:t>
            </a:r>
          </a:p>
          <a:p>
            <a:pPr marL="514350" indent="-514350" algn="just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of programming language allows you to create powerful and 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complex programs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knowing how the CPU 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works?</a:t>
            </a:r>
          </a:p>
          <a:p>
            <a:pPr marL="514350" indent="-514350" algn="just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has a set of rules that must be strictly followed when writing 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program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What is this set of rules 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called?</a:t>
            </a:r>
          </a:p>
          <a:p>
            <a:pPr marL="514350" indent="-514350" algn="just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you call a program that translates a high-level language program into 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separate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language 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program?</a:t>
            </a:r>
          </a:p>
          <a:p>
            <a:pPr marL="514350" indent="-514350" algn="just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you call a program that both translates and executes the instructions in 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high-level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program?</a:t>
            </a:r>
          </a:p>
          <a:p>
            <a:pPr marL="514350" indent="-514350" algn="just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of mistake is usually caused by a misspelled key word, a 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missing punctuation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character, or the incorrect use of an operator?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69CCE-360E-4D19-8F23-F49F92619A5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9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449942"/>
          </a:xfrm>
        </p:spPr>
        <p:txBody>
          <a:bodyPr>
            <a:noAutofit/>
          </a:bodyPr>
          <a:lstStyle/>
          <a:p>
            <a:pPr algn="ctr"/>
            <a:r>
              <a:rPr lang="en-GB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4.5 Programming Paradigms</a:t>
            </a:r>
            <a:br>
              <a:rPr lang="en-GB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33829"/>
            <a:ext cx="12192000" cy="6524170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paradigm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lang="en-GB" sz="3200" b="1" i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style, or “way,” of programming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GB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</a:t>
            </a:r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make it </a:t>
            </a:r>
            <a:r>
              <a:rPr lang="en-GB" sz="3200" b="1" i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 to write in some paradigms but not others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paradigms are different </a:t>
            </a:r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ways or styles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which a given </a:t>
            </a:r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</a:t>
            </a:r>
            <a:r>
              <a:rPr lang="en-GB" sz="32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organized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GB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GB" sz="32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paradigm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consists of certain </a:t>
            </a:r>
            <a:r>
              <a:rPr lang="en-GB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structures, features,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GB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opinions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how </a:t>
            </a:r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programming problems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should be </a:t>
            </a:r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tackled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question of why are there many </a:t>
            </a:r>
            <a:r>
              <a:rPr lang="en-GB" sz="3200" b="1" i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programming paradigms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similar to why are there many programming languages. </a:t>
            </a:r>
            <a:endParaRPr lang="en-GB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Certain </a:t>
            </a:r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paradigms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better </a:t>
            </a:r>
            <a:r>
              <a:rPr lang="en-GB" sz="3200" b="1" i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suited for certain types of problems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so it makes sense to use different </a:t>
            </a:r>
            <a:r>
              <a:rPr lang="en-GB" sz="3200" b="1" i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paradigms for different kinds of projects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GB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paradigms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languages or tools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can't "build" anything with a paradigm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1278-6298-42FB-BA56-1ED0F981E25C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601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They're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like a </a:t>
            </a:r>
            <a:r>
              <a:rPr lang="en-GB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of ideals</a:t>
            </a:r>
            <a:r>
              <a:rPr lang="en-GB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GB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guidelines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many people have </a:t>
            </a:r>
            <a:r>
              <a:rPr lang="en-GB" sz="3200" b="1" i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agreed on, followed, and expanded upon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are the </a:t>
            </a:r>
            <a:r>
              <a:rPr lang="en-GB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common programming paradigms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programmers use for different projects: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Procedural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Programming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Oriented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Procedural P</a:t>
            </a: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rogramming</a:t>
            </a:r>
            <a:endParaRPr lang="en-GB" sz="32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paradigm consists of </a:t>
            </a:r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of procedures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is referred as </a:t>
            </a:r>
            <a:r>
              <a:rPr lang="en-GB" sz="3200" b="1" i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function, method or subroutines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performs specific operation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consists of </a:t>
            </a:r>
            <a:r>
              <a:rPr lang="en-GB" sz="3200" b="1" i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of computational steps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directs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GB" sz="3200" b="1" i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to perform specific operation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1278-6298-42FB-BA56-1ED0F981E25C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0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also be as </a:t>
            </a:r>
            <a:r>
              <a:rPr lang="en-GB" sz="3300" b="1" i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</a:t>
            </a:r>
            <a:r>
              <a:rPr lang="en-GB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GB" sz="33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reading data from temperature sensors </a:t>
            </a:r>
            <a:r>
              <a:rPr lang="en-GB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adjust a </a:t>
            </a:r>
            <a:r>
              <a:rPr lang="en-GB" sz="33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thermostat</a:t>
            </a:r>
            <a:r>
              <a:rPr lang="en-GB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33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sorting data to complete intricate scheduling </a:t>
            </a:r>
            <a:r>
              <a:rPr lang="en-GB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GB" sz="33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critical reports </a:t>
            </a:r>
            <a:r>
              <a:rPr lang="en-GB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taking players through multi-layered worlds and challenges in games.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</a:t>
            </a:r>
            <a:r>
              <a:rPr lang="en-GB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programmers use </a:t>
            </a:r>
            <a:r>
              <a:rPr lang="en-GB" sz="33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specialized languages </a:t>
            </a:r>
            <a:r>
              <a:rPr lang="en-GB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GB" sz="3300" b="1" i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communicate</a:t>
            </a:r>
            <a:r>
              <a:rPr lang="en-GB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GB" sz="3300" b="1" i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computers</a:t>
            </a:r>
            <a:r>
              <a:rPr lang="en-GB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3300" b="1" i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lang="en-GB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other </a:t>
            </a:r>
            <a:r>
              <a:rPr lang="en-GB" sz="3300" b="1" i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lang="en-GB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get </a:t>
            </a:r>
            <a:r>
              <a:rPr lang="en-GB" sz="33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computers</a:t>
            </a:r>
            <a:r>
              <a:rPr lang="en-GB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33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networks </a:t>
            </a:r>
            <a:r>
              <a:rPr lang="en-GB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perform a </a:t>
            </a:r>
            <a:r>
              <a:rPr lang="en-GB" sz="3300" b="1" i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of specific tasks</a:t>
            </a:r>
            <a:r>
              <a:rPr lang="en-GB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GB" sz="33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</a:t>
            </a:r>
            <a:r>
              <a:rPr lang="en-GB" sz="33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</a:t>
            </a:r>
            <a:r>
              <a:rPr lang="en-GB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</a:t>
            </a:r>
            <a:r>
              <a:rPr lang="en-GB" sz="33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GB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GB" sz="3300" b="1" i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writing code </a:t>
            </a:r>
            <a:r>
              <a:rPr lang="en-GB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GB" sz="33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facilitate</a:t>
            </a:r>
            <a:r>
              <a:rPr lang="en-GB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300" b="1" i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 actions</a:t>
            </a:r>
            <a:r>
              <a:rPr lang="en-GB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</a:t>
            </a:r>
            <a:r>
              <a:rPr lang="en-GB" sz="33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lang="en-GB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33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en-GB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GB" sz="33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program</a:t>
            </a:r>
            <a:r>
              <a:rPr lang="en-GB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GB" sz="33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instructs them on how to perform</a:t>
            </a:r>
            <a:r>
              <a:rPr lang="en-GB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3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programmers </a:t>
            </a:r>
            <a:r>
              <a:rPr lang="en-GB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professionals that </a:t>
            </a:r>
            <a:r>
              <a:rPr lang="en-GB" sz="33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instructions </a:t>
            </a:r>
            <a:r>
              <a:rPr lang="en-GB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</a:t>
            </a:r>
            <a:r>
              <a:rPr lang="en-GB" sz="33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lang="en-GB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GB" sz="33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lang="en-GB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en-GB" sz="3300" b="1" i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writing</a:t>
            </a:r>
            <a:r>
              <a:rPr lang="en-GB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3300" b="1" i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code </a:t>
            </a:r>
            <a:r>
              <a:rPr lang="en-GB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GB" sz="3300" b="1" i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enables</a:t>
            </a:r>
            <a:r>
              <a:rPr lang="en-GB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300" b="1" i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lang="en-GB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3300" b="1" i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programs </a:t>
            </a:r>
            <a:r>
              <a:rPr lang="en-GB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operate successfully.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GB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GB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GB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1278-6298-42FB-BA56-1ED0F981E25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03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"/>
            <a:ext cx="12192000" cy="899886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once </a:t>
            </a:r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defined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called </a:t>
            </a:r>
            <a:r>
              <a:rPr lang="en-GB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times in the program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GB" sz="3200" b="1" i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 the same operation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500" y="899887"/>
            <a:ext cx="6810300" cy="296828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1278-6298-42FB-BA56-1ED0F981E25C}" type="slidenum">
              <a:rPr lang="en-GB" smtClean="0"/>
              <a:t>40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" y="3817489"/>
            <a:ext cx="121919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programmer can either use </a:t>
            </a:r>
            <a:r>
              <a:rPr lang="en-GB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library functions 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GB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GB" sz="3600" b="1" i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defined </a:t>
            </a:r>
            <a:r>
              <a:rPr lang="en-GB" sz="3600" b="1" i="1" dirty="0" smtClean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of Procedural Programming 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aradigm: 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FORTRAN, COBOL, 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C, C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++, 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Ruby, PHP, JavaScript, Python, Pascal, </a:t>
            </a:r>
            <a:r>
              <a:rPr lang="en-GB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ColdFusio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GB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31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442451"/>
          </a:xfrm>
        </p:spPr>
        <p:txBody>
          <a:bodyPr>
            <a:noAutofit/>
          </a:bodyPr>
          <a:lstStyle/>
          <a:p>
            <a:pPr algn="ctr"/>
            <a:r>
              <a:rPr lang="en-GB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</a:t>
            </a:r>
            <a: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Procedural Code</a:t>
            </a:r>
            <a:b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42452"/>
            <a:ext cx="12192000" cy="6312309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Procedural 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is </a:t>
            </a:r>
            <a:r>
              <a:rPr lang="en-GB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excellent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GB" sz="3600" b="1" i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general-purpose programming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coded simplicity 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along with ease of </a:t>
            </a:r>
            <a:r>
              <a:rPr lang="en-GB" sz="3600" b="1" i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compilers and interpreters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large variety of </a:t>
            </a:r>
            <a:r>
              <a:rPr lang="en-GB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books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material available 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GB" sz="3600" b="1" i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tested algorithms, making it easier to learn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36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code is portable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can be reused 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GB" sz="3600" b="1" i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parts of the program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without the need to copy it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3600" b="1" i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flow 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</a:t>
            </a:r>
            <a:r>
              <a:rPr lang="en-GB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tracked easily 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it has a </a:t>
            </a:r>
            <a:r>
              <a:rPr lang="en-GB" sz="3600" b="1" i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top-down approach.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1278-6298-42FB-BA56-1ED0F981E25C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849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368709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Functional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rogramming</a:t>
            </a:r>
            <a: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368710"/>
            <a:ext cx="12192000" cy="648929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it name suggests, </a:t>
            </a:r>
            <a:r>
              <a:rPr lang="en-GB" sz="3200" b="1" i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programming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functions. </a:t>
            </a:r>
            <a:endParaRPr lang="en-GB" sz="32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attempts to </a:t>
            </a:r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 the problem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GB" sz="3200" b="1" i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composing mathematical functions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</a:t>
            </a:r>
            <a:r>
              <a:rPr lang="en-GB" sz="3200" b="1" i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components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GB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program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created with the </a:t>
            </a:r>
            <a:r>
              <a:rPr lang="en-GB" sz="3200" b="1" i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3200" b="1" i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composing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GB" sz="3200" b="1" i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functions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are </a:t>
            </a:r>
            <a:r>
              <a:rPr lang="en-GB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GB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Programming: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Common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Lisp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Haskell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Nimrod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1278-6298-42FB-BA56-1ED0F981E25C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649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0"/>
            <a:ext cx="12192000" cy="6858000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3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programming </a:t>
            </a:r>
            <a:r>
              <a:rPr lang="en-GB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programming paradigm where you have a </a:t>
            </a:r>
            <a:r>
              <a:rPr lang="en-GB" sz="3300" b="1" i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 of building </a:t>
            </a:r>
            <a:r>
              <a:rPr lang="en-GB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33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r>
              <a:rPr lang="en-GB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33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elements</a:t>
            </a:r>
            <a:r>
              <a:rPr lang="en-GB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GB" sz="33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</a:t>
            </a:r>
            <a:r>
              <a:rPr lang="en-GB" sz="33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  <a:r>
              <a:rPr lang="en-GB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</a:t>
            </a:r>
            <a:r>
              <a:rPr lang="en-GB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lang="en-GB" sz="33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treat computation </a:t>
            </a:r>
            <a:r>
              <a:rPr lang="en-GB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an </a:t>
            </a:r>
            <a:r>
              <a:rPr lang="en-GB" sz="33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 of mathematical functions </a:t>
            </a:r>
            <a:r>
              <a:rPr lang="en-GB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you </a:t>
            </a:r>
            <a:r>
              <a:rPr lang="en-GB" sz="3300" b="1" i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avoid changing-state </a:t>
            </a:r>
            <a:r>
              <a:rPr lang="en-GB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GB" sz="3300" b="1" i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mutable data</a:t>
            </a:r>
            <a:r>
              <a:rPr lang="en-GB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3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programming </a:t>
            </a:r>
            <a:r>
              <a:rPr lang="en-GB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consists only of </a:t>
            </a:r>
            <a:r>
              <a:rPr lang="en-GB" sz="33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PURE functions</a:t>
            </a:r>
            <a:r>
              <a:rPr lang="en-GB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So, what do you </a:t>
            </a:r>
            <a:r>
              <a:rPr lang="en-GB" sz="3300" b="1" i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 by Pure functions</a:t>
            </a:r>
            <a:r>
              <a:rPr lang="en-GB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GB" sz="33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Pure functions </a:t>
            </a:r>
            <a:r>
              <a:rPr lang="en-GB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those which take an </a:t>
            </a:r>
            <a:r>
              <a:rPr lang="en-GB" sz="3300" b="1" i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argument list as an input </a:t>
            </a:r>
            <a:r>
              <a:rPr lang="en-GB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whose </a:t>
            </a:r>
            <a:r>
              <a:rPr lang="en-GB" sz="3300" b="1" i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is a return value</a:t>
            </a:r>
            <a:r>
              <a:rPr lang="en-GB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GB" sz="3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Now </a:t>
            </a:r>
            <a:r>
              <a:rPr lang="en-GB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may feel that </a:t>
            </a:r>
            <a:r>
              <a:rPr lang="en-GB" sz="33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functions </a:t>
            </a:r>
            <a:r>
              <a:rPr lang="en-GB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GB" sz="33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pure</a:t>
            </a:r>
            <a:r>
              <a:rPr lang="en-GB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any </a:t>
            </a:r>
            <a:r>
              <a:rPr lang="en-GB" sz="3300" b="1" i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takes in values</a:t>
            </a:r>
            <a:r>
              <a:rPr lang="en-GB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3300" b="1" i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returns a value</a:t>
            </a:r>
            <a:r>
              <a:rPr lang="en-GB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if a </a:t>
            </a:r>
            <a:r>
              <a:rPr lang="en-GB" sz="33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relies </a:t>
            </a:r>
            <a:r>
              <a:rPr lang="en-GB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</a:t>
            </a:r>
            <a:r>
              <a:rPr lang="en-GB" sz="33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variable or class member’s data</a:t>
            </a:r>
            <a:r>
              <a:rPr lang="en-GB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it is </a:t>
            </a:r>
            <a:r>
              <a:rPr lang="en-GB" sz="3300" b="1" i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pure</a:t>
            </a:r>
            <a:r>
              <a:rPr lang="en-GB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GB" sz="3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GB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1278-6298-42FB-BA56-1ED0F981E25C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47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393009"/>
          </a:xfrm>
        </p:spPr>
        <p:txBody>
          <a:bodyPr>
            <a:noAutofit/>
          </a:bodyPr>
          <a:lstStyle/>
          <a:p>
            <a:pPr algn="ctr"/>
            <a:r>
              <a:rPr lang="en-GB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</a:t>
            </a:r>
            <a: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Functional Paradigm</a:t>
            </a:r>
            <a:b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93010"/>
            <a:ext cx="12192000" cy="6361751"/>
          </a:xfrm>
        </p:spPr>
        <p:txBody>
          <a:bodyPr>
            <a:normAutofit fontScale="92500" lnSpcReduction="10000"/>
          </a:bodyPr>
          <a:lstStyle/>
          <a:p>
            <a:pPr marL="514350" indent="-514350" algn="just">
              <a:lnSpc>
                <a:spcPct val="110000"/>
              </a:lnSpc>
              <a:spcBef>
                <a:spcPts val="0"/>
              </a:spcBef>
              <a:buAutoNum type="arabicPeriod"/>
            </a:pPr>
            <a:r>
              <a:rPr lang="en-GB" sz="3200" b="1" i="1" dirty="0" smtClean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Pure </a:t>
            </a:r>
            <a:r>
              <a:rPr lang="en-GB" sz="3200" b="1" i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 </a:t>
            </a:r>
            <a:endParaRPr lang="en-GB" sz="3200" dirty="0">
              <a:solidFill>
                <a:srgbClr val="CC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seen above, if the input is an array, the output will be a new array and the input </a:t>
            </a:r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will not be modified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GB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case of </a:t>
            </a:r>
            <a:r>
              <a:rPr lang="en-GB" sz="32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pure functions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GB" sz="3200" b="1" i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depends only on the input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Here’s a function in the language </a:t>
            </a:r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takes </a:t>
            </a:r>
            <a:r>
              <a:rPr lang="en-GB" sz="3200" b="1" i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 and returns their sum</a:t>
            </a:r>
            <a:r>
              <a:rPr lang="en-GB" sz="3200" b="1" i="1" dirty="0" smtClean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GB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GB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function caused no side-effects. </a:t>
            </a:r>
            <a:endParaRPr lang="en-GB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did not alter the input values provided, it used another pure function, the + operator, and returned the sum of the values as the result of the call. </a:t>
            </a:r>
            <a:endParaRPr lang="en-GB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function is a pure function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804" y="2756243"/>
            <a:ext cx="9035996" cy="163528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1278-6298-42FB-BA56-1ED0F981E25C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91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3200" b="1" i="1" dirty="0" smtClean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Recursion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 function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function that </a:t>
            </a:r>
            <a:r>
              <a:rPr lang="en-GB" sz="3200" b="1" i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calls itself during its execution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GB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the </a:t>
            </a:r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to repeat itself several times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result being </a:t>
            </a:r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outputted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the end of </a:t>
            </a:r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iteration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GB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Below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 example of a recursive function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GB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GB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GB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Count() above uses recursion to count from any number between 1 and 9, to the number 10. </a:t>
            </a:r>
            <a:endParaRPr lang="en-GB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example, Count(1) would return 2,3,4,5,6,7,8,9,10. Count(7) would return 8,9,10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03" y="2508622"/>
            <a:ext cx="11703187" cy="225206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1278-6298-42FB-BA56-1ED0F981E25C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84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will note that recursive functions are common in computer science because they allow you to write efficient programs using a minimal amount of code.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downside is that they can cause infinite loops and other unexpected results if not written properly. </a:t>
            </a:r>
            <a:endParaRPr lang="en-GB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example, in the example above, the function is terminated if the number is 0 or less or greater than 9. </a:t>
            </a:r>
            <a:endParaRPr lang="en-GB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 cases are not included in the function to stop the execution, the recursion will repeat forever, causing the program to crash, or worse yet, hang the entire computer system.</a:t>
            </a:r>
          </a:p>
          <a:p>
            <a:pPr marL="0" indent="0" algn="just">
              <a:buNone/>
            </a:pPr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Referential transparency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 is said to be referentially transparent if it can be replaced with its corresponding value without changing the program's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behaviour.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1278-6298-42FB-BA56-1ED0F981E25C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999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result, evaluating a referentially transparent function gives the same value for fixed arguments. </a:t>
            </a: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functional programming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only referentially transparent functions are considered. </a:t>
            </a: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a lot easier to read and understand.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example, the </a:t>
            </a:r>
            <a:r>
              <a:rPr lang="en-GB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 is referentially transparent because any call to it may be replaced with the corresponding return value. </a:t>
            </a: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be observed by replacing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(3, 4) with 12: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1278-6298-42FB-BA56-1ED0F981E25C}" type="slidenum">
              <a:rPr lang="en-GB" smtClean="0"/>
              <a:t>47</a:t>
            </a:fld>
            <a:endParaRPr lang="en-GB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43" y="2249807"/>
            <a:ext cx="10160582" cy="294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67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1036"/>
          </a:xfrm>
        </p:spPr>
        <p:txBody>
          <a:bodyPr>
            <a:noAutofit/>
          </a:bodyPr>
          <a:lstStyle/>
          <a:p>
            <a:pPr marL="1200150" lvl="2" indent="-285750"/>
            <a:r>
              <a:rPr 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Object-oriented Programming</a:t>
            </a:r>
            <a:r>
              <a:rPr lang="en-GB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800" b="1" dirty="0" smtClean="0">
                <a:solidFill>
                  <a:srgbClr val="FF0000"/>
                </a:solidFill>
              </a:rPr>
              <a:t/>
            </a:r>
            <a:br>
              <a:rPr lang="en-GB" sz="2800" b="1" dirty="0" smtClean="0">
                <a:solidFill>
                  <a:srgbClr val="FF0000"/>
                </a:solidFill>
              </a:rPr>
            </a:br>
            <a:endParaRPr lang="en-GB" sz="28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383458"/>
            <a:ext cx="12192001" cy="6474542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paradigm,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real-world entities are represented by </a:t>
            </a:r>
            <a:r>
              <a:rPr lang="en-GB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GB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instances of classes so each object encapsulates a </a:t>
            </a:r>
            <a:r>
              <a:rPr lang="en-GB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behaviour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implies the fields, attributes of the object and </a:t>
            </a:r>
            <a:r>
              <a:rPr lang="en-GB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behaviour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what you do with the state of the object and they are the methods. </a:t>
            </a:r>
            <a:endParaRPr lang="en-GB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Objects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 with each other by passing messages.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734" y="3470635"/>
            <a:ext cx="4695637" cy="338736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1278-6298-42FB-BA56-1ED0F981E25C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2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"/>
            <a:ext cx="10515600" cy="265470"/>
          </a:xfrm>
        </p:spPr>
        <p:txBody>
          <a:bodyPr>
            <a:noAutofit/>
          </a:bodyPr>
          <a:lstStyle/>
          <a:p>
            <a:pPr algn="ctr"/>
            <a:r>
              <a:rPr lang="en-GB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</a:t>
            </a:r>
            <a: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GB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OOP</a:t>
            </a:r>
            <a: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5472"/>
            <a:ext cx="12192000" cy="6592528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GB" sz="3200" b="1" i="1" dirty="0" smtClean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Encapsulation</a:t>
            </a:r>
            <a:r>
              <a:rPr lang="en-GB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fundamental feature of Object-Oriented Programming. </a:t>
            </a:r>
            <a:endParaRPr lang="en-GB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hide unnecessary details in classes and deliver a simple and clear interface for working. </a:t>
            </a:r>
            <a:endParaRPr lang="en-GB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describes the idea of bundling data and methods that work on that data within one unit. </a:t>
            </a:r>
            <a:endParaRPr lang="en-GB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 is also often used to hide the internal representation, or state, of an object from the outside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GB" sz="3200" b="1" i="1" dirty="0" smtClean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one of the core concepts of object-oriented programming (OOP) languages. </a:t>
            </a:r>
            <a:endParaRPr lang="en-GB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mechanism where you can derive a class from another class for a hierarchy of classes that share a set of attributes and methods. </a:t>
            </a:r>
            <a:endParaRPr lang="en-GB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1278-6298-42FB-BA56-1ED0F981E25C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003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"/>
            <a:ext cx="10515600" cy="348342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 Reasons 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study </a:t>
            </a:r>
            <a:r>
              <a:rPr 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</a:t>
            </a:r>
            <a:r>
              <a:rPr lang="en-GB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48344"/>
            <a:ext cx="12191999" cy="6509656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3300" b="1" i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Grow in your current job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3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knowledge </a:t>
            </a:r>
            <a:r>
              <a:rPr lang="en-GB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</a:t>
            </a:r>
            <a:r>
              <a:rPr lang="en-GB" sz="33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lang="en-GB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</a:t>
            </a:r>
            <a:r>
              <a:rPr lang="en-GB" sz="33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</a:t>
            </a:r>
            <a:r>
              <a:rPr lang="en-GB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someone who </a:t>
            </a:r>
            <a:r>
              <a:rPr lang="en-GB" sz="3300" b="1" i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works </a:t>
            </a:r>
            <a:r>
              <a:rPr lang="en-GB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GB" sz="3300" b="1" i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computer science </a:t>
            </a:r>
            <a:r>
              <a:rPr lang="en-GB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GB" sz="3300" b="1" i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related fields</a:t>
            </a:r>
            <a:r>
              <a:rPr lang="en-GB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GB" sz="3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3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GB" sz="33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GB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people who work in </a:t>
            </a:r>
            <a:r>
              <a:rPr lang="en-GB" sz="33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marketing, design, sales</a:t>
            </a:r>
            <a:r>
              <a:rPr lang="en-GB" sz="3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GB" sz="33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r>
              <a:rPr lang="en-GB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3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</a:t>
            </a:r>
            <a:r>
              <a:rPr lang="en-GB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technology products can use </a:t>
            </a:r>
            <a:r>
              <a:rPr lang="en-GB" sz="33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training</a:t>
            </a:r>
            <a:r>
              <a:rPr lang="en-GB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grow their </a:t>
            </a:r>
            <a:r>
              <a:rPr lang="en-GB" sz="33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 set at work. </a:t>
            </a:r>
            <a:endParaRPr lang="en-GB" sz="33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33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Marketing</a:t>
            </a:r>
            <a:r>
              <a:rPr lang="en-GB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</a:t>
            </a:r>
            <a:r>
              <a:rPr lang="en-GB" sz="3300" b="1" i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lang="en-GB" sz="3300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GB" sz="3300" b="1" i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en-GB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GB" sz="3300" b="1" i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r>
              <a:rPr lang="en-GB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300" b="1" i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demographics</a:t>
            </a:r>
            <a:r>
              <a:rPr lang="en-GB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33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trends </a:t>
            </a:r>
            <a:r>
              <a:rPr lang="en-GB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guide </a:t>
            </a:r>
            <a:r>
              <a:rPr lang="en-GB" sz="3300" b="1" i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advertising strategies</a:t>
            </a:r>
            <a:r>
              <a:rPr lang="en-GB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GB" sz="3300" b="1" i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designers</a:t>
            </a:r>
            <a:r>
              <a:rPr lang="en-GB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GB" sz="33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skills </a:t>
            </a:r>
            <a:r>
              <a:rPr lang="en-GB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GB" sz="33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create digital advertisements</a:t>
            </a:r>
            <a:r>
              <a:rPr lang="en-GB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GB" sz="3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People </a:t>
            </a:r>
            <a:r>
              <a:rPr lang="en-GB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work in </a:t>
            </a:r>
            <a:r>
              <a:rPr lang="en-GB" sz="33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customer-facing positions </a:t>
            </a:r>
            <a:r>
              <a:rPr lang="en-GB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use their </a:t>
            </a:r>
            <a:r>
              <a:rPr lang="en-GB" sz="3300" b="1" i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knowledge </a:t>
            </a:r>
            <a:r>
              <a:rPr lang="en-GB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assist with </a:t>
            </a:r>
            <a:r>
              <a:rPr lang="en-GB" sz="33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queries</a:t>
            </a:r>
            <a:r>
              <a:rPr lang="en-GB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about </a:t>
            </a:r>
            <a:r>
              <a:rPr lang="en-GB" sz="3300" b="1" i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issues.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n-GB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1278-6298-42FB-BA56-1ED0F981E25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891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explains how the class hierarchies develop code readability and support to the reuse of functionality.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sz="3200" b="1" i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Abstraction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abstraction is the reduction of a particular body of data to a simplified representation of the whole. </a:t>
            </a:r>
            <a:endParaRPr lang="en-GB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abstraction is usually the first step in database design.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sz="3200" b="1" i="1" dirty="0" smtClean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Polymorphism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Polymorphism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 object-oriented programming concept that refers to the ability of a variable, function or object to take on multiple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 that have implemented the OO paradigm are: Ruby, Java, C++, Python,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Simula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(the first OOP language)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a class:</a:t>
            </a:r>
          </a:p>
          <a:p>
            <a:pPr algn="just"/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1278-6298-42FB-BA56-1ED0F981E25C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29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291177"/>
          </a:xfrm>
        </p:spPr>
        <p:txBody>
          <a:bodyPr>
            <a:noAutofit/>
          </a:bodyPr>
          <a:lstStyle/>
          <a:p>
            <a:pPr algn="ctr"/>
            <a:r>
              <a:rPr lang="en-GB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4.6 Programming Development Process </a:t>
            </a:r>
            <a:endParaRPr lang="en-GB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91178"/>
            <a:ext cx="12192000" cy="6566822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3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the </a:t>
            </a:r>
            <a:r>
              <a:rPr lang="en-US" sz="3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3100" b="1" i="1" dirty="0" smtClean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or writing </a:t>
            </a:r>
            <a:r>
              <a:rPr lang="en-US" sz="3100" b="1" i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set of instructions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</a:t>
            </a:r>
            <a:r>
              <a:rPr lang="en-US" sz="3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tell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3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how to </a:t>
            </a:r>
            <a:r>
              <a:rPr lang="en-US" sz="3100" b="1" i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 a task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endParaRPr lang="en-US" sz="3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3100" b="1" i="1" dirty="0" smtClean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can be done using a variety of </a:t>
            </a:r>
            <a:r>
              <a:rPr lang="en-US" sz="3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"languages," 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as </a:t>
            </a:r>
            <a:r>
              <a:rPr lang="en-US" sz="31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1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1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31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100" b="1" i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++.</a:t>
            </a:r>
            <a:endParaRPr lang="en-GB" sz="3100" b="1" i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31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refers to the </a:t>
            </a:r>
            <a:r>
              <a:rPr lang="en-US" sz="3100" b="1" i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spelling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3100" b="1" i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grammar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 </a:t>
            </a:r>
            <a:r>
              <a:rPr lang="en-US" sz="3100" b="1" i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 language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31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Computers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inflexible machines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</a:t>
            </a:r>
            <a:r>
              <a:rPr lang="en-US" sz="3100" b="1" i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 what you type only 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type it in the </a:t>
            </a:r>
            <a:r>
              <a:rPr lang="en-US" sz="3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exact form 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the </a:t>
            </a:r>
            <a:r>
              <a:rPr lang="en-US" sz="3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expects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3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form is called the </a:t>
            </a:r>
            <a:r>
              <a:rPr lang="en-US" sz="31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Program with </a:t>
            </a:r>
            <a:r>
              <a:rPr lang="en-US" sz="3100" b="1" i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 errors cannot execute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3100" b="1" i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 error (or logical error) 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lang="en-US" sz="3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mistake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</a:t>
            </a:r>
            <a:r>
              <a:rPr lang="en-US" sz="3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program's source code 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sz="3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31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incorrect or unexpected behavior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3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type of </a:t>
            </a:r>
            <a:r>
              <a:rPr lang="en-US" sz="3100" b="1" i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runtime error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 may simply produce the </a:t>
            </a:r>
            <a:r>
              <a:rPr lang="en-US" sz="3100" b="1" i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wrong output 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may </a:t>
            </a:r>
            <a:r>
              <a:rPr lang="en-US" sz="3100" b="1" i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cause a program</a:t>
            </a:r>
            <a:r>
              <a:rPr lang="en-US" sz="3100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3100" b="1" i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crash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while </a:t>
            </a:r>
            <a:r>
              <a:rPr lang="en-US" sz="3100" b="1" i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running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3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different types of programming </a:t>
            </a:r>
            <a:r>
              <a:rPr lang="en-US" sz="3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mistakes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can cause </a:t>
            </a:r>
            <a:r>
              <a:rPr lang="en-US" sz="3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 errors</a:t>
            </a:r>
            <a:endParaRPr lang="en-GB" sz="31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3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1278-6298-42FB-BA56-1ED0F981E25C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83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Generally the </a:t>
            </a:r>
            <a:r>
              <a:rPr lang="en-US" sz="3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errors 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named as </a:t>
            </a:r>
            <a:r>
              <a:rPr lang="en-US" sz="3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bugs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</a:t>
            </a:r>
            <a:r>
              <a:rPr lang="en-US" sz="3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3400" b="1" i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checking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3400" b="1" i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correcting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i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errors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are called </a:t>
            </a:r>
            <a:r>
              <a:rPr lang="en-US" sz="3400" b="1" i="1" dirty="0" smtClean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Debugging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3400" b="1" i="1" dirty="0" smtClean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</a:t>
            </a:r>
            <a:r>
              <a:rPr lang="en-US" sz="3400" b="1" i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 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</a:t>
            </a:r>
            <a:r>
              <a:rPr lang="en-US" sz="3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writing or creating or developing </a:t>
            </a:r>
            <a:r>
              <a:rPr lang="en-US" sz="3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en-US" sz="3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programs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endParaRPr lang="en-US" sz="3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is called </a:t>
            </a:r>
            <a:r>
              <a:rPr lang="en-US" sz="3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Development</a:t>
            </a:r>
            <a:r>
              <a:rPr lang="en-US" sz="3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3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Life</a:t>
            </a:r>
            <a:r>
              <a:rPr lang="en-US" sz="3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3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(PDLC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containing the five 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phases or processes 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 </a:t>
            </a:r>
            <a:r>
              <a:rPr lang="en-US" sz="3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development: </a:t>
            </a:r>
            <a:endParaRPr lang="en-US" sz="34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3400" b="1" i="1" dirty="0" smtClean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Problem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3400" b="1" i="1" dirty="0" smtClean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Algorithm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3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Coding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3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Debugging and Testing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3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GB" sz="3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1278-6298-42FB-BA56-1ED0F981E25C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49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514350" indent="-514350" algn="just">
              <a:lnSpc>
                <a:spcPct val="110000"/>
              </a:lnSpc>
              <a:spcBef>
                <a:spcPts val="0"/>
              </a:spcBef>
              <a:buFont typeface="Arial" charset="0"/>
              <a:buAutoNum type="arabicParenR"/>
              <a:defRPr/>
            </a:pPr>
            <a:r>
              <a:rPr lang="en-US" sz="3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Problem </a:t>
            </a:r>
            <a:r>
              <a:rPr lang="en-US" sz="3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Analysis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3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Clear statement of the problem </a:t>
            </a:r>
            <a:r>
              <a:rPr lang="en-US" sz="3400" b="1" i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3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stated(identified),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3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Understands the problem and how to solve it.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The programmer must know </a:t>
            </a:r>
            <a:r>
              <a:rPr lang="en-US" sz="3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what is expected of the problem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, i.e.</a:t>
            </a:r>
          </a:p>
          <a:p>
            <a:pPr marL="514350" indent="-514350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sz="3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What the program should do 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sz="3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operations to be performed?</a:t>
            </a:r>
          </a:p>
          <a:p>
            <a:pPr marL="514350" indent="-514350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sz="3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Understand the ways of solving the problem</a:t>
            </a:r>
            <a:r>
              <a:rPr lang="en-US" sz="3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514350" indent="-514350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sz="3400" b="1" i="1" dirty="0">
                <a:latin typeface="Times New Roman" pitchFamily="18" charset="0"/>
                <a:cs typeface="Times New Roman" pitchFamily="18" charset="0"/>
              </a:rPr>
              <a:t>The nature of the output </a:t>
            </a:r>
          </a:p>
          <a:p>
            <a:pPr marL="514350" indent="-514350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sz="3400" b="1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3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input to consider so as  to get the output. </a:t>
            </a:r>
            <a:endParaRPr lang="en-US" sz="3400" b="1" i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sz="3400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3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relationship between the input and the expected output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en-US" sz="3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Example: </a:t>
            </a:r>
            <a:r>
              <a:rPr lang="en-US" sz="3400" b="1" i="1" dirty="0">
                <a:latin typeface="Times New Roman" pitchFamily="18" charset="0"/>
                <a:cs typeface="Times New Roman" pitchFamily="18" charset="0"/>
              </a:rPr>
              <a:t>Problem</a:t>
            </a:r>
            <a:endParaRPr lang="en-US" sz="3400" b="1" i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GB" sz="3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Area and Circumference of a Circle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9074829-0D66-493C-B940-6A8EFE80DCB4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82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3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Design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</a:t>
            </a:r>
            <a:r>
              <a:rPr lang="en-US" altLang="en-US" sz="3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planning of the solution to the problem</a:t>
            </a:r>
            <a:r>
              <a:rPr lang="en-US" altLang="en-US" sz="3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Planning consists of the process </a:t>
            </a:r>
            <a:r>
              <a:rPr lang="en-US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en-US" sz="3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a </a:t>
            </a:r>
            <a:r>
              <a:rPr lang="en-US" altLang="en-US" sz="3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 sequence of precise steps </a:t>
            </a:r>
            <a:r>
              <a:rPr lang="en-US" altLang="en-US" sz="3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solve the problem</a:t>
            </a:r>
            <a:r>
              <a:rPr lang="en-US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en-US" sz="3400" b="1" i="1" dirty="0">
                <a:solidFill>
                  <a:srgbClr val="33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Such a sequence of steps </a:t>
            </a:r>
            <a:r>
              <a:rPr lang="en-US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called an </a:t>
            </a:r>
            <a:r>
              <a:rPr lang="en-US" altLang="en-US" sz="3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altLang="en-US" sz="3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3400" b="1" i="1" dirty="0">
                <a:solidFill>
                  <a:srgbClr val="FF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 popular methods(tools) used to develop </a:t>
            </a:r>
            <a:r>
              <a:rPr lang="en-US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3400" b="1" i="1" dirty="0">
                <a:solidFill>
                  <a:srgbClr val="00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 plan are: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en-US" sz="3400" b="1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Flowcharts</a:t>
            </a:r>
            <a:endParaRPr lang="en-US" altLang="en-US" sz="3400" b="1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en-US" sz="3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Pseudo code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en-US" sz="3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Top-down chart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US" altLang="en-US" sz="3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tools help the programmer: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en-US" sz="3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3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 down a problem into a sequence of small tasks</a:t>
            </a:r>
            <a:r>
              <a:rPr lang="en-US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the </a:t>
            </a:r>
            <a:r>
              <a:rPr lang="en-US" altLang="en-US" sz="3400" b="1" i="1" dirty="0">
                <a:solidFill>
                  <a:srgbClr val="FF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can perform to solve the problem</a:t>
            </a:r>
            <a:r>
              <a:rPr lang="en-US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2143AF-8EAE-4632-B04E-E90296C4031B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87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3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Flowcharts</a:t>
            </a:r>
            <a:endParaRPr lang="en-US" alt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one of the </a:t>
            </a:r>
            <a:r>
              <a:rPr lang="en-US" altLang="en-US" sz="3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tools to represent the problem or the task </a:t>
            </a:r>
            <a:r>
              <a:rPr lang="en-US" altLang="en-US" sz="3400" b="1" i="1" dirty="0">
                <a:solidFill>
                  <a:srgbClr val="D600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graphically</a:t>
            </a:r>
            <a:r>
              <a:rPr lang="en-US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</a:t>
            </a:r>
            <a:r>
              <a:rPr lang="en-US" altLang="en-US" sz="3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 of using a flowchart </a:t>
            </a:r>
            <a:r>
              <a:rPr lang="en-US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3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 a task </a:t>
            </a:r>
            <a:r>
              <a:rPr lang="en-US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that: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a </a:t>
            </a:r>
            <a:r>
              <a:rPr lang="en-US" altLang="en-US" sz="3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pictorial representation of the task</a:t>
            </a:r>
            <a:r>
              <a:rPr lang="en-US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makes the </a:t>
            </a:r>
            <a:r>
              <a:rPr lang="en-US" altLang="en-US" sz="3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 easier to follow</a:t>
            </a:r>
            <a:r>
              <a:rPr lang="en-US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shows </a:t>
            </a:r>
            <a:r>
              <a:rPr lang="en-US" altLang="en-US" sz="3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 step and how each step </a:t>
            </a:r>
            <a:r>
              <a:rPr lang="en-US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3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connected to the next</a:t>
            </a:r>
            <a:r>
              <a:rPr lang="en-US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3400" b="1" i="1" dirty="0">
                <a:solidFill>
                  <a:srgbClr val="D600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 disadvantage with flowcharts </a:t>
            </a:r>
            <a:r>
              <a:rPr lang="en-US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that when a </a:t>
            </a:r>
            <a:r>
              <a:rPr lang="en-US" altLang="en-US" sz="3400" b="1" i="1" dirty="0">
                <a:solidFill>
                  <a:srgbClr val="FF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is very large</a:t>
            </a:r>
            <a:r>
              <a:rPr lang="en-US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3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flowcharts may continue for many pages,</a:t>
            </a:r>
            <a:r>
              <a:rPr lang="en-US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making them </a:t>
            </a:r>
            <a:r>
              <a:rPr lang="en-US" altLang="en-US" sz="3400" b="1" i="1" dirty="0">
                <a:solidFill>
                  <a:srgbClr val="00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difficult to follow and modify</a:t>
            </a:r>
            <a:r>
              <a:rPr lang="en-US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3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following figure shows the standard symbols used in a flow chart adopted by </a:t>
            </a:r>
            <a:r>
              <a:rPr lang="en-US" altLang="en-US" sz="3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American National Standards Institute (ANSI):</a:t>
            </a:r>
            <a:endParaRPr lang="en-US" alt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3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5E8EF1D-A213-4B89-8912-612A80FD4C47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95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343" y="152399"/>
            <a:ext cx="9303657" cy="6503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59A9C0-C852-4B43-8555-B30601B566EC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80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7"/>
          <p:cNvGrpSpPr>
            <a:grpSpLocks/>
          </p:cNvGrpSpPr>
          <p:nvPr/>
        </p:nvGrpSpPr>
        <p:grpSpPr bwMode="auto">
          <a:xfrm>
            <a:off x="1981200" y="203200"/>
            <a:ext cx="8153400" cy="5892800"/>
            <a:chOff x="829408" y="0"/>
            <a:chExt cx="7552592" cy="6460098"/>
          </a:xfrm>
        </p:grpSpPr>
        <p:pic>
          <p:nvPicPr>
            <p:cNvPr id="922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408" y="0"/>
              <a:ext cx="7400192" cy="5483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2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5486400"/>
              <a:ext cx="7467600" cy="973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219" name="TextBox 6"/>
          <p:cNvSpPr txBox="1">
            <a:spLocks noChangeArrowheads="1"/>
          </p:cNvSpPr>
          <p:nvPr/>
        </p:nvSpPr>
        <p:spPr bwMode="auto">
          <a:xfrm>
            <a:off x="0" y="6096001"/>
            <a:ext cx="10668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2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en-US" sz="2400" b="1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4.6 : </a:t>
            </a:r>
            <a:r>
              <a:rPr lang="en-US" altLang="en-US" sz="2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of the flowchart symbols adopted by the American National 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2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Standards Institute (ANSI)</a:t>
            </a: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4B49419-0B6D-4803-9785-D3117C6FB6D8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89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101600" y="0"/>
            <a:ext cx="10566400" cy="6858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Example- Problem: </a:t>
            </a:r>
            <a:r>
              <a:rPr lang="en-US" alt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 a flowchart to find the sum of two numbers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dirty="0"/>
          </a:p>
        </p:txBody>
      </p:sp>
      <p:sp>
        <p:nvSpPr>
          <p:cNvPr id="1024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00398A6-E227-4A80-BCA0-8C51D2C1273E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1" y="850900"/>
            <a:ext cx="5764213" cy="600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922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348342"/>
          </a:xfrm>
        </p:spPr>
        <p:txBody>
          <a:bodyPr>
            <a:noAutofit/>
          </a:bodyPr>
          <a:lstStyle/>
          <a:p>
            <a:pPr algn="ctr"/>
            <a:r>
              <a:rPr lang="en-US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Pseudo Code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0" y="348342"/>
            <a:ext cx="12192000" cy="6509657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GB" sz="3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Pseudocode</a:t>
            </a:r>
            <a:r>
              <a:rPr lang="en-GB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method of describing </a:t>
            </a:r>
            <a:r>
              <a:rPr lang="en-GB" sz="3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algorithms </a:t>
            </a: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 combination of </a:t>
            </a:r>
            <a:r>
              <a:rPr lang="en-GB" sz="3400" b="1" i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</a:t>
            </a: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GB" sz="3400" b="1" i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</a:t>
            </a: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 </a:t>
            </a:r>
            <a:endParaRPr lang="en-GB" sz="3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GB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essentially an intermittent step towards the </a:t>
            </a:r>
            <a:r>
              <a:rPr lang="en-GB" sz="3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 the actual code. </a:t>
            </a:r>
            <a:endParaRPr lang="en-GB" sz="34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GB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the programmer to </a:t>
            </a:r>
            <a:r>
              <a:rPr lang="en-GB" sz="3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formulate</a:t>
            </a: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their </a:t>
            </a:r>
            <a:r>
              <a:rPr lang="en-GB" sz="3400" b="1" i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thoughts on the organization</a:t>
            </a: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3400" b="1" i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 of a computer algorithm </a:t>
            </a: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the need for actually following the exact coding syntax</a:t>
            </a:r>
            <a:r>
              <a:rPr lang="en-GB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</a:t>
            </a:r>
            <a:r>
              <a:rPr lang="en-US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altLang="en-US" sz="3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abbreviated version of an </a:t>
            </a:r>
            <a:r>
              <a:rPr lang="en-US" altLang="en-US" sz="3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actual computer code.</a:t>
            </a:r>
            <a:endParaRPr lang="en-US" altLang="en-US" sz="3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3400" b="1" i="1" dirty="0">
                <a:solidFill>
                  <a:srgbClr val="33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geometric symbols used in flowcharts </a:t>
            </a:r>
            <a:r>
              <a:rPr lang="en-US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altLang="en-US" sz="3400" b="1" i="1" dirty="0">
                <a:solidFill>
                  <a:srgbClr val="FF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replaced by </a:t>
            </a:r>
            <a:r>
              <a:rPr lang="en-US" altLang="en-US" sz="3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English-like statements</a:t>
            </a:r>
            <a:r>
              <a:rPr lang="en-US" altLang="en-US" sz="3400" b="1" i="1" dirty="0">
                <a:solidFill>
                  <a:srgbClr val="FF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that outline the process</a:t>
            </a:r>
            <a:r>
              <a:rPr lang="en-US" altLang="en-US" sz="3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result, a </a:t>
            </a:r>
            <a:r>
              <a:rPr lang="en-US" altLang="en-US" sz="3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pseudo code looks more </a:t>
            </a:r>
            <a:r>
              <a:rPr lang="en-US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a </a:t>
            </a:r>
            <a:r>
              <a:rPr lang="en-US" altLang="en-US" sz="3400" b="1" i="1" dirty="0">
                <a:solidFill>
                  <a:srgbClr val="00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code </a:t>
            </a:r>
            <a:r>
              <a:rPr lang="en-US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a </a:t>
            </a:r>
            <a:r>
              <a:rPr lang="en-US" altLang="en-US" sz="3400" b="1" i="1" dirty="0">
                <a:solidFill>
                  <a:srgbClr val="00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flowchart does</a:t>
            </a:r>
            <a:r>
              <a:rPr lang="en-US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FB5B85F-5835-4BBD-B6DE-086C74D54B27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59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75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3200" b="1" i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Enhance your marketability for a new job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skills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allows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to have </a:t>
            </a:r>
            <a:r>
              <a:rPr lang="en-GB" sz="3200" b="1" i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increased flexibility in the job market</a:t>
            </a:r>
            <a:r>
              <a:rPr lang="en-GB" sz="3200" b="1" i="1" dirty="0" smtClean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 can often </a:t>
            </a:r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 enhance your resume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GB" sz="3200" b="1" i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 to other candidates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GB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cases where the </a:t>
            </a:r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you're applying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GB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doesn't require programming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you can still </a:t>
            </a:r>
            <a:r>
              <a:rPr lang="en-GB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your skills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suggest different ways you can bring value to your </a:t>
            </a:r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prospective employer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demonstrate your dedication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self-improvement.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want to work in </a:t>
            </a:r>
            <a:r>
              <a:rPr lang="en-GB" sz="3200" b="1" i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your </a:t>
            </a:r>
            <a:r>
              <a:rPr lang="en-GB" sz="3200" b="1" i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coding skill set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may be </a:t>
            </a:r>
            <a:r>
              <a:rPr lang="en-GB" sz="3200" b="1" i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sufficient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get a </a:t>
            </a:r>
            <a:r>
              <a:rPr lang="en-GB" sz="3200" b="1" i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i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without a bachelor's degree. </a:t>
            </a:r>
            <a:endParaRPr lang="en-GB" sz="3200" b="1" i="1" dirty="0" smtClean="0">
              <a:solidFill>
                <a:srgbClr val="CC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your resume even </a:t>
            </a:r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a degree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earning </a:t>
            </a:r>
            <a:r>
              <a:rPr lang="en-GB" sz="3200" b="1" i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certificates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GB" sz="3200" b="1" i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diplomas</a:t>
            </a:r>
          </a:p>
          <a:p>
            <a:pPr algn="just"/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1278-6298-42FB-BA56-1ED0F981E25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327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3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pseudo code allows the programmer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focus on the </a:t>
            </a:r>
            <a:r>
              <a:rPr lang="en-US" altLang="en-US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required to solve a problem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rather than on how to </a:t>
            </a:r>
            <a:r>
              <a:rPr lang="en-US" altLang="en-US" sz="3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the computer language.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</a:t>
            </a:r>
            <a:r>
              <a:rPr lang="en-US" altLang="en-US" sz="3200" b="1" i="1" dirty="0">
                <a:solidFill>
                  <a:srgbClr val="D600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pseudo code is completed, it can be easily </a:t>
            </a:r>
            <a:r>
              <a:rPr lang="en-US" altLang="en-US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translated</a:t>
            </a:r>
            <a:r>
              <a:rPr lang="en-US" altLang="en-US" sz="3200" b="1" i="1" dirty="0">
                <a:solidFill>
                  <a:srgbClr val="D600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into the  </a:t>
            </a:r>
            <a:r>
              <a:rPr lang="en-US" altLang="en-US" sz="3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 </a:t>
            </a:r>
            <a:r>
              <a:rPr lang="en-US" altLang="en-US" sz="3200" b="1" i="1" dirty="0">
                <a:solidFill>
                  <a:srgbClr val="D600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select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 code has several advantages: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</a:t>
            </a:r>
            <a:r>
              <a:rPr lang="en-US" altLang="en-US" sz="3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compact and probably will not extend for many pages as a flowchart would.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plan </a:t>
            </a:r>
            <a:r>
              <a:rPr lang="en-US" altLang="en-US" sz="3200" b="1" i="1" dirty="0">
                <a:solidFill>
                  <a:srgbClr val="00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looks like the code to be written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so is </a:t>
            </a:r>
            <a:r>
              <a:rPr lang="en-US" alt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preferred by many </a:t>
            </a:r>
            <a:r>
              <a:rPr lang="en-US" altLang="en-US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programmers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en-US" sz="3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Problem: </a:t>
            </a:r>
            <a:r>
              <a:rPr lang="en-US" altLang="en-US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find the sum and average of two numbers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3200" b="1" i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nalyze the problem and design the algorithm using </a:t>
            </a:r>
            <a:r>
              <a:rPr lang="en-US" altLang="en-US" sz="3200" b="1" i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psudocode</a:t>
            </a:r>
            <a:r>
              <a:rPr lang="en-US" altLang="en-US" sz="3200" b="1" i="1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en-US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problem analysis is represented </a:t>
            </a:r>
            <a:r>
              <a:rPr lang="en-US" alt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altLang="en-US" sz="3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ordinary English expressions as follows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altLang="en-US" sz="3200" b="1" i="1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altLang="en-US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1278-6298-42FB-BA56-1ED0F981E25C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49053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sz="3200" b="1" i="1" dirty="0" smtClean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Analysis:</a:t>
            </a:r>
          </a:p>
          <a:p>
            <a:pPr marL="0" indent="0" algn="just">
              <a:buNone/>
            </a:pP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3200" dirty="0">
                <a:solidFill>
                  <a:srgbClr val="00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3200" b="1" dirty="0">
                <a:solidFill>
                  <a:srgbClr val="00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altLang="en-US" sz="3200" b="1" dirty="0">
                <a:solidFill>
                  <a:srgbClr val="00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Get the first number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altLang="en-US" sz="3200" b="1" dirty="0">
                <a:solidFill>
                  <a:srgbClr val="00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Get the second number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Add the two numbers together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Find average of two </a:t>
            </a:r>
            <a:r>
              <a:rPr lang="en-US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numbers</a:t>
            </a:r>
            <a:endParaRPr lang="en-US" altLang="en-US" sz="32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None/>
            </a:pPr>
            <a:r>
              <a:rPr lang="en-US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Show the result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Stop</a:t>
            </a:r>
          </a:p>
          <a:p>
            <a:pPr marL="0" indent="0" algn="just">
              <a:buNone/>
            </a:pPr>
            <a:endParaRPr lang="en-US" altLang="en-US" sz="3200" dirty="0"/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4D45FF0-1937-4196-88CA-CC9A4BA090C3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02400" y="174171"/>
            <a:ext cx="5689600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en-US" sz="36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Psudocode</a:t>
            </a:r>
            <a:r>
              <a:rPr lang="en-US" altLang="en-US" sz="36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for </a:t>
            </a:r>
            <a:r>
              <a:rPr lang="en-US" altLang="en-US" sz="36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 and Average of two numbers</a:t>
            </a:r>
            <a:r>
              <a:rPr lang="en-US" altLang="en-US" sz="3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Step 1	Start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Step 2	Input A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Step 3	Input B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Step 4	C=(A + B)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Step 5	Print C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Step 6 	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=(A+B)/2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Step 7 	Print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</a:t>
            </a: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Step 8 	Stop </a:t>
            </a:r>
          </a:p>
          <a:p>
            <a:pPr algn="just">
              <a:spcBef>
                <a:spcPct val="0"/>
              </a:spcBef>
            </a:pPr>
            <a:endParaRPr lang="en-US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3600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6066971" y="174171"/>
            <a:ext cx="29029" cy="5904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75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3810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36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en-US" altLang="en-US" sz="3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yourself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0" y="457202"/>
            <a:ext cx="12192000" cy="6400798"/>
          </a:xfrm>
        </p:spPr>
        <p:txBody>
          <a:bodyPr>
            <a:normAutofit/>
          </a:bodyPr>
          <a:lstStyle/>
          <a:p>
            <a:pPr marL="514350" indent="-514350" algn="just">
              <a:buFont typeface="Arial" charset="0"/>
              <a:buAutoNum type="arabicPeriod"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Draw a flow chart  and write the pseudo code for the problem to determine whether the number is Positive, Negative or Zero.</a:t>
            </a:r>
          </a:p>
          <a:p>
            <a:pPr marL="514350" indent="-514350" algn="just">
              <a:buFont typeface="Arial" charset="0"/>
              <a:buAutoNum type="arabicPeriod"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Use two numbers (a and b). Draw a flow chart and Write a pseudo code program to determine whether the number is smaller or larger than each other. </a:t>
            </a:r>
          </a:p>
          <a:p>
            <a:pPr marL="514350" indent="-514350" algn="just">
              <a:buFont typeface="Arial" charset="0"/>
              <a:buAutoNum type="arabicPeriod"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The perimeter P and Area of a triangle whose sides have lengths a, b and c are given by:</a:t>
            </a:r>
          </a:p>
          <a:p>
            <a:pPr marL="514350" indent="-514350" algn="just"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					P=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a+b+c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	</a:t>
            </a:r>
          </a:p>
          <a:p>
            <a:pPr marL="514350" indent="-514350" algn="just">
              <a:buNone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					Area</a:t>
            </a:r>
          </a:p>
          <a:p>
            <a:pPr algn="just">
              <a:buFont typeface="Wingdings" pitchFamily="2" charset="2"/>
              <a:buChar char="§"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Where  s=(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a+b+c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)/2. </a:t>
            </a:r>
          </a:p>
          <a:p>
            <a:pPr algn="just">
              <a:buFont typeface="Wingdings" panose="05000000000000000000" pitchFamily="2" charset="2"/>
              <a:buChar char="Ø"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Draw a flow chart or write a pseudo code program with input a, b, c and output P and Area.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24D82D-69A8-4644-8162-D79CD02E40B0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graphicFrame>
        <p:nvGraphicFramePr>
          <p:cNvPr id="143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6247810"/>
              </p:ext>
            </p:extLst>
          </p:nvPr>
        </p:nvGraphicFramePr>
        <p:xfrm>
          <a:off x="5153251" y="4394200"/>
          <a:ext cx="326866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" name="Equation" r:id="rId3" imgW="1485255" imgH="253890" progId="Equation.3">
                  <p:embed/>
                </p:oleObj>
              </mc:Choice>
              <mc:Fallback>
                <p:oleObj name="Equation" r:id="rId3" imgW="1485255" imgH="253890" progId="Equation.3">
                  <p:embed/>
                  <p:pic>
                    <p:nvPicPr>
                      <p:cNvPr id="1434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3251" y="4394200"/>
                        <a:ext cx="326866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662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en-US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Coding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It is the process of translation of the algorithm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into </a:t>
            </a:r>
            <a:r>
              <a:rPr lang="en-US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programming language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Example 2:-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Write C++ program for the previous algorithm you design for the problem to calculate sum and average of two numbers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4) Testing and Debugging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 the 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identification and removal</a:t>
            </a:r>
            <a:r>
              <a:rPr lang="en-US" sz="2400" b="1" i="1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 of error in the program if any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error in a program is called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b="1" i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bug</a:t>
            </a:r>
            <a:endParaRPr lang="en-US" sz="2400" i="1" dirty="0" smtClean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/>
            </a:pPr>
            <a:r>
              <a:rPr lang="en-US" sz="2400" b="1" i="1" dirty="0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Testing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the process of </a:t>
            </a:r>
            <a:r>
              <a:rPr lang="en-US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checking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if the </a:t>
            </a:r>
            <a:r>
              <a:rPr lang="en-US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program is working as expected and finding errors in the program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/>
            </a:pPr>
            <a:r>
              <a:rPr lang="en-US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Debugging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the process of </a:t>
            </a:r>
            <a:r>
              <a:rPr lang="en-US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correcting errors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that are found.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5) Documentation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an </a:t>
            </a:r>
            <a:r>
              <a:rPr lang="en-US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organizing of all the material that describes the program for </a:t>
            </a:r>
            <a:r>
              <a:rPr lang="en-US" sz="2400" b="1" i="1" dirty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future use or reference</a:t>
            </a:r>
            <a:r>
              <a:rPr lang="en-US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consist of: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Detailed description of </a:t>
            </a:r>
            <a:r>
              <a:rPr lang="en-US" sz="2400" b="1" i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what the program does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how to use the program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sz="24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Statements in the program that are not executed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but point out the </a:t>
            </a:r>
            <a:r>
              <a:rPr lang="en-US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purpose of various parts of the program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Flowchart and pseudo code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that were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used to construct the program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Code that is derived from the pseudo cod program or flow chart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11C4AC8-33CF-4C13-9D2E-8B9516E7E416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40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405462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dirty="0" smtClean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 smtClean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Algorithms </a:t>
            </a:r>
            <a:r>
              <a:rPr lang="en-US" sz="32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 </a:t>
            </a:r>
            <a:r>
              <a:rPr lang="en-US" sz="3200" b="1" dirty="0" smtClean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Flowcharts</a:t>
            </a:r>
            <a:r>
              <a:rPr lang="en-GB" sz="32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32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3200" b="1" dirty="0">
              <a:solidFill>
                <a:srgbClr val="6600CC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645244"/>
              </p:ext>
            </p:extLst>
          </p:nvPr>
        </p:nvGraphicFramePr>
        <p:xfrm>
          <a:off x="-1" y="405463"/>
          <a:ext cx="12192001" cy="6553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690">
                  <a:extLst>
                    <a:ext uri="{9D8B030D-6E8A-4147-A177-3AD203B41FA5}">
                      <a16:colId xmlns:a16="http://schemas.microsoft.com/office/drawing/2014/main" val="3093354972"/>
                    </a:ext>
                  </a:extLst>
                </a:gridCol>
                <a:gridCol w="5545395">
                  <a:extLst>
                    <a:ext uri="{9D8B030D-6E8A-4147-A177-3AD203B41FA5}">
                      <a16:colId xmlns:a16="http://schemas.microsoft.com/office/drawing/2014/main" val="401047762"/>
                    </a:ext>
                  </a:extLst>
                </a:gridCol>
                <a:gridCol w="6100916">
                  <a:extLst>
                    <a:ext uri="{9D8B030D-6E8A-4147-A177-3AD203B41FA5}">
                      <a16:colId xmlns:a16="http://schemas.microsoft.com/office/drawing/2014/main" val="3976781152"/>
                    </a:ext>
                  </a:extLst>
                </a:gridCol>
              </a:tblGrid>
              <a:tr h="399620">
                <a:tc>
                  <a:txBody>
                    <a:bodyPr/>
                    <a:lstStyle/>
                    <a:p>
                      <a:pPr algn="just"/>
                      <a:endParaRPr lang="en-GB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32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Algorithms</a:t>
                      </a:r>
                      <a:endParaRPr lang="en-GB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32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Flowcharts</a:t>
                      </a:r>
                      <a:r>
                        <a:rPr lang="en-US" sz="3200" b="1" baseline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GB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473297"/>
                  </a:ext>
                </a:extLst>
              </a:tr>
              <a:tr h="656335">
                <a:tc>
                  <a:txBody>
                    <a:bodyPr/>
                    <a:lstStyle/>
                    <a:p>
                      <a:pPr algn="just"/>
                      <a:r>
                        <a:rPr lang="en-GB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GB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 algorithm is a step-by-step procedure to solve a problem.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flowchart is a diagram created with different shapes to show the flow of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9477760"/>
                  </a:ext>
                </a:extLst>
              </a:tr>
              <a:tr h="656335">
                <a:tc>
                  <a:txBody>
                    <a:bodyPr/>
                    <a:lstStyle/>
                    <a:p>
                      <a:pPr algn="just"/>
                      <a:r>
                        <a:rPr lang="en-GB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GB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 </a:t>
                      </a:r>
                      <a:r>
                        <a:rPr lang="en-GB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 complex to understand.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flowchart is easy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936793"/>
                  </a:ext>
                </a:extLst>
              </a:tr>
              <a:tr h="593827">
                <a:tc>
                  <a:txBody>
                    <a:bodyPr/>
                    <a:lstStyle/>
                    <a:p>
                      <a:pPr algn="just"/>
                      <a:r>
                        <a:rPr lang="en-GB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GB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the algorithm, plain text is used.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the flowchart, symbols/shapes are used.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0091150"/>
                  </a:ext>
                </a:extLst>
              </a:tr>
              <a:tr h="593827">
                <a:tc>
                  <a:txBody>
                    <a:bodyPr/>
                    <a:lstStyle/>
                    <a:p>
                      <a:pPr algn="just"/>
                      <a:r>
                        <a:rPr lang="en-GB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GB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algorithm is easy to debug.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flowchart is hard to debug.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6220611"/>
                  </a:ext>
                </a:extLst>
              </a:tr>
              <a:tr h="593827">
                <a:tc>
                  <a:txBody>
                    <a:bodyPr/>
                    <a:lstStyle/>
                    <a:p>
                      <a:pPr algn="just"/>
                      <a:r>
                        <a:rPr lang="en-GB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GB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algorithm is difficult to construct.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flowchart is simple to construct.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5394346"/>
                  </a:ext>
                </a:extLst>
              </a:tr>
              <a:tr h="656335">
                <a:tc>
                  <a:txBody>
                    <a:bodyPr/>
                    <a:lstStyle/>
                    <a:p>
                      <a:pPr algn="just"/>
                      <a:r>
                        <a:rPr lang="en-GB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GB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algorithm does not follow any rules.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flowchart follows rules to be constructed.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3012662"/>
                  </a:ext>
                </a:extLst>
              </a:tr>
              <a:tr h="656335">
                <a:tc>
                  <a:txBody>
                    <a:bodyPr/>
                    <a:lstStyle/>
                    <a:p>
                      <a:pPr algn="just"/>
                      <a:r>
                        <a:rPr lang="en-GB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GB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algorithm is the pseudo-code for the program.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flowchart is just a graphical representation of that logic.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920434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1278-6298-42FB-BA56-1ED0F981E25C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079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3721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4.7 Algorithm Representation and Data Structure</a:t>
            </a:r>
            <a:endParaRPr lang="en-GB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72157"/>
            <a:ext cx="12192000" cy="6485843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algorithm is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set of instructions that describes how to solve a problem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Writing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logical step-by-step method to solve the problem is called the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algorithm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words, an algorithm is a procedure for solving problems. </a:t>
            </a: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to solve a mathematical or computer problem, this is the first step in the process.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algorithm includes calculations, reasoning, and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presented by natural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languages,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pseudocode, and flowcharts, etc. </a:t>
            </a: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 are used to create efficient, clear, and organized programs. </a:t>
            </a: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Among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best known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data structures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lists and arrays. </a:t>
            </a: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 introduces and defines data structures and explains why they are important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highlights the most important data structures and clarifies when and how each one can be used.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1278-6298-42FB-BA56-1ED0F981E25C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455981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280217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4.7.1 Data </a:t>
            </a:r>
            <a:r>
              <a:rPr lang="en-US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structures</a:t>
            </a:r>
            <a:r>
              <a:rPr lang="en-GB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3200" b="1" dirty="0">
              <a:solidFill>
                <a:srgbClr val="0000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80218"/>
            <a:ext cx="12192000" cy="6577782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computer science, a </a:t>
            </a:r>
            <a:r>
              <a:rPr lang="en-GB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 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lang="en-GB" sz="3600" b="1" i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 that organizes, manages, and stores data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GB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GB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 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 practical, it must be </a:t>
            </a:r>
            <a:r>
              <a:rPr lang="en-GB" sz="3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relevant to the task and easy to use.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Programmers 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be able to </a:t>
            </a:r>
            <a:r>
              <a:rPr lang="en-GB" sz="3600" b="1" i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quickly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3600" b="1" i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efficiently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i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3600" b="1" i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retrieve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i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the </a:t>
            </a:r>
            <a:r>
              <a:rPr lang="en-GB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GB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Additionally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GB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must be </a:t>
            </a:r>
            <a:r>
              <a:rPr lang="en-GB" sz="3600" b="1" i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arranged in a sensible way 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within the </a:t>
            </a:r>
            <a:r>
              <a:rPr lang="en-GB" sz="3600" b="1" i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 of the program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GB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GB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 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also </a:t>
            </a:r>
            <a:r>
              <a:rPr lang="en-GB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useful 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GB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usable algorithms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is a </a:t>
            </a:r>
            <a:r>
              <a:rPr lang="en-GB" sz="3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systematic way to organize data in order to use it efficiently. </a:t>
            </a:r>
            <a:endParaRPr lang="en-GB" sz="3600" b="1" i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1278-6298-42FB-BA56-1ED0F981E25C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13251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terms are the </a:t>
            </a:r>
            <a:r>
              <a:rPr lang="en-GB" sz="3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foundation terms of a data structure</a:t>
            </a: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3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Interface</a:t>
            </a:r>
            <a:r>
              <a:rPr lang="en-GB" sz="3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data structure has an interface.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represents the set of operations that a data structure supports.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interface only provides the list of supported operations, type of parameters they can accept and return type of these operations.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3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Implementation</a:t>
            </a:r>
            <a:r>
              <a:rPr lang="en-GB" sz="3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provides the internal representation of a data structure.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also provides the definition of the algorithms used in the operations of the data structure.</a:t>
            </a:r>
          </a:p>
          <a:p>
            <a:pPr lvl="2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34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GB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3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1278-6298-42FB-BA56-1ED0F981E25C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81562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86697"/>
          </a:xfrm>
        </p:spPr>
        <p:txBody>
          <a:bodyPr>
            <a:noAutofit/>
          </a:bodyPr>
          <a:lstStyle/>
          <a:p>
            <a:pPr algn="ctr"/>
            <a:r>
              <a:rPr lang="en-GB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4.7.1.1 Characteristics </a:t>
            </a:r>
            <a: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a Data Structure</a:t>
            </a:r>
            <a:b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86696"/>
            <a:ext cx="12192000" cy="637130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GB" sz="4000" b="1" i="1" dirty="0" smtClean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Correctness:</a:t>
            </a:r>
            <a:endParaRPr lang="en-GB" sz="4000" i="1" dirty="0" smtClean="0">
              <a:solidFill>
                <a:srgbClr val="CC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GB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implementation should implement its interface correctly.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4000" b="1" i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</a:t>
            </a:r>
            <a:r>
              <a:rPr lang="en-GB" sz="4000" b="1" i="1" dirty="0" smtClean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Complexity</a:t>
            </a:r>
            <a:r>
              <a:rPr lang="en-GB" sz="4000" i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GB" sz="4000" i="1" dirty="0" smtClean="0">
              <a:solidFill>
                <a:srgbClr val="CC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GB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Running </a:t>
            </a: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or the execution time of operations of data structure must be as small as possible.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4000" b="1" i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 </a:t>
            </a:r>
            <a:r>
              <a:rPr lang="en-GB" sz="4000" b="1" i="1" dirty="0" smtClean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Complexity</a:t>
            </a:r>
            <a:r>
              <a:rPr lang="en-GB" sz="4000" i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GB" sz="4000" i="1" dirty="0" smtClean="0">
              <a:solidFill>
                <a:srgbClr val="CC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GB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Memory </a:t>
            </a: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usage of a data structure operation should be as little as possible.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GB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1278-6298-42FB-BA56-1ED0F981E25C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592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47896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 smtClean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dirty="0" smtClean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 smtClean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dirty="0" smtClean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 smtClean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4.7.1.2 </a:t>
            </a:r>
            <a:r>
              <a:rPr lang="en-US" sz="3200" b="1" dirty="0" smtClean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Role(Needs) </a:t>
            </a:r>
            <a:r>
              <a:rPr lang="en-US" sz="32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3200" b="1" dirty="0" smtClean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32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200" b="1" dirty="0" smtClean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tructures </a:t>
            </a:r>
            <a:r>
              <a:rPr lang="en-US" sz="32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writing programs</a:t>
            </a:r>
            <a:r>
              <a:rPr lang="en-GB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dirty="0">
              <a:solidFill>
                <a:srgbClr val="6600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71" y="478970"/>
            <a:ext cx="11887200" cy="6379029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GB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getting </a:t>
            </a:r>
            <a:r>
              <a:rPr lang="en-GB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rich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there are </a:t>
            </a:r>
            <a:r>
              <a:rPr lang="en-GB" sz="3600" b="1" i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 common problems 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applications face now-a-days.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Search</a:t>
            </a:r>
            <a:r>
              <a:rPr lang="en-GB" sz="3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sz="36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inventory of 1 million(10</a:t>
            </a:r>
            <a:r>
              <a:rPr lang="en-GB" sz="3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items of a 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store.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is to search an item, it has to search an item in 1 million(10</a:t>
            </a:r>
            <a:r>
              <a:rPr lang="en-GB" sz="3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items every time slowing down the search. </a:t>
            </a:r>
            <a:endParaRPr lang="en-GB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grows, search will become slower.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Processor </a:t>
            </a:r>
            <a:r>
              <a:rPr lang="en-GB" sz="3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GB" sz="36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peed</a:t>
            </a:r>
            <a:endParaRPr lang="en-GB" sz="36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 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 although being very high, falls limited if the data grows to billion records.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1278-6298-42FB-BA56-1ED0F981E25C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239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GB" sz="3400" b="1" i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Improve your performance as an employee or leader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your </a:t>
            </a:r>
            <a:r>
              <a:rPr lang="en-GB" sz="3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knowledge</a:t>
            </a: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3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</a:t>
            </a: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you could have a </a:t>
            </a:r>
            <a:r>
              <a:rPr lang="en-GB" sz="3400" b="1" i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idea </a:t>
            </a: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GB" sz="3400" b="1" i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3400" b="1" i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required </a:t>
            </a: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GB" sz="3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 many IT and coding-related tasks</a:t>
            </a: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GB" sz="3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GB" sz="3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GB" sz="3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</a:t>
            </a: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this </a:t>
            </a:r>
            <a:r>
              <a:rPr lang="en-GB" sz="3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could </a:t>
            </a:r>
            <a:r>
              <a:rPr lang="en-GB" sz="3400" b="1" i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</a:t>
            </a: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you to </a:t>
            </a:r>
            <a:r>
              <a:rPr lang="en-GB" sz="3400" b="1" i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communicate</a:t>
            </a: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400" b="1" i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400" b="1" i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easily</a:t>
            </a: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GB" sz="3400" b="1" i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support staff</a:t>
            </a: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your </a:t>
            </a:r>
            <a:r>
              <a:rPr lang="en-GB" sz="34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 development team </a:t>
            </a: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GB" sz="34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teams working </a:t>
            </a: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GB" sz="3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computers</a:t>
            </a: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GB" sz="3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400" b="1" i="1" dirty="0" smtClean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Compared</a:t>
            </a:r>
            <a:r>
              <a:rPr lang="en-GB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someone who does not have any </a:t>
            </a:r>
            <a:r>
              <a:rPr lang="en-GB" sz="3400" b="1" i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knowledge</a:t>
            </a: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you could </a:t>
            </a:r>
            <a:r>
              <a:rPr lang="en-GB" sz="3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potentially better predict </a:t>
            </a: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long a given </a:t>
            </a:r>
            <a:r>
              <a:rPr lang="en-GB" sz="3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might take</a:t>
            </a: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GB" sz="3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understanding, you could try to </a:t>
            </a:r>
            <a:r>
              <a:rPr lang="en-GB" sz="3400" b="1" i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goals and deadlines with a realistic time frame</a:t>
            </a: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GB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1278-6298-42FB-BA56-1ED0F981E25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107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requests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thousands of users can search data simultaneously on a web server, even the fast server fails while searching the data.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 the above-mentioned problems, data structures come to rescue. </a:t>
            </a:r>
            <a:endParaRPr lang="en-GB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organized in a data structure in such a way that all items may not be required to be searched, and the required data can be searched almost instantly</a:t>
            </a:r>
            <a:endParaRPr lang="en-GB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1278-6298-42FB-BA56-1ED0F981E25C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97727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427702"/>
          </a:xfrm>
        </p:spPr>
        <p:txBody>
          <a:bodyPr>
            <a:noAutofit/>
          </a:bodyPr>
          <a:lstStyle/>
          <a:p>
            <a:pPr algn="ctr"/>
            <a:r>
              <a:rPr lang="en-GB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4.7.2.1 Algorithms </a:t>
            </a:r>
            <a:endParaRPr lang="en-GB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427702"/>
            <a:ext cx="12078929" cy="6430297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step-by-step procedure, which defines a set of instructions to be executed in a certain order to get the desired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generally created independent of underlying languages, i.e. an algorithm can be implemented in more than one programming language.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</a:t>
            </a:r>
            <a:r>
              <a:rPr lang="en-GB" sz="3200" b="1" i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 point of view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following are some </a:t>
            </a:r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categories of </a:t>
            </a:r>
            <a:r>
              <a:rPr lang="en-GB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algorithms: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Algorithm to search an item in a data structure.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Algorithm to sort items in a certain order.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Algorithm to insert item in a data structure.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Algorithm to update an existing item in a data structure.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Algorithm to delete an existing item from a data structure.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1278-6298-42FB-BA56-1ED0F981E25C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967911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516193"/>
          </a:xfrm>
        </p:spPr>
        <p:txBody>
          <a:bodyPr>
            <a:noAutofit/>
          </a:bodyPr>
          <a:lstStyle/>
          <a:p>
            <a:pPr algn="ctr"/>
            <a:r>
              <a:rPr lang="en-GB" sz="32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32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32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4.7.2.2 Characteristics </a:t>
            </a:r>
            <a:r>
              <a:rPr lang="en-GB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an Algorithm</a:t>
            </a:r>
            <a:br>
              <a:rPr lang="en-GB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32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239" y="348343"/>
            <a:ext cx="12088761" cy="6509657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GB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all procedures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be called an </a:t>
            </a:r>
            <a:r>
              <a:rPr lang="en-GB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GB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sz="3200" b="1" i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GB" sz="3200" b="1" i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should have the following </a:t>
            </a:r>
            <a:r>
              <a:rPr lang="en-GB" sz="3200" b="1" i="1" dirty="0" smtClean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GB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2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Unambiguous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−Algorithm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be clear and unambiguous. Each of its steps (or phases), and their inputs/outputs should be clear and must lead to only one meaning.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200" b="1" i="1" dirty="0" smtClean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−An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should have 0 or more well-defined inputs.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2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−An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should have 1 or more well-defined outputs, and should match the desired output.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200" b="1" i="1" dirty="0" smtClean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Finiteness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−Algorithms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terminate after a finite number of steps.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2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Feasibility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−Should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feasible with the available resources.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200" b="1" i="1" dirty="0" smtClean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Independent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−An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should have step-by-step directions, which should be independent of any programming code.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1278-6298-42FB-BA56-1ED0F981E25C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458837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350171"/>
          </a:xfrm>
        </p:spPr>
        <p:txBody>
          <a:bodyPr>
            <a:normAutofit fontScale="90000"/>
          </a:bodyPr>
          <a:lstStyle/>
          <a:p>
            <a:pPr algn="ctr"/>
            <a:r>
              <a:rPr lang="en-GB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4.7.2.3 How </a:t>
            </a:r>
            <a: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Write an Algorithm?</a:t>
            </a:r>
            <a:b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50172"/>
            <a:ext cx="12192000" cy="6507827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GB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no well-defined standards for writing algorithms. Rather, it is problem and resource dependent. </a:t>
            </a:r>
            <a:endParaRPr lang="en-GB" sz="3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</a:t>
            </a:r>
            <a:r>
              <a:rPr lang="en-GB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never written to support a particular programming code.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we know that all programming languages share basic code constructs like loops (do, for, while), flow-control (if-else), etc. </a:t>
            </a:r>
            <a:endParaRPr lang="en-GB" sz="3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GB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constructs can be used to write an algorithm.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write algorithms in a step-by-step manner, but it is not always the case. </a:t>
            </a:r>
            <a:endParaRPr lang="en-GB" sz="3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r>
              <a:rPr lang="en-GB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writing is a process and is executed after the problem domain is well-defined. </a:t>
            </a:r>
            <a:endParaRPr lang="en-GB" sz="3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GB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is, we should know the problem domain, for which we are designing a solution.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GB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1278-6298-42FB-BA56-1ED0F981E25C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687478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309715"/>
          </a:xfrm>
        </p:spPr>
        <p:txBody>
          <a:bodyPr>
            <a:noAutofit/>
          </a:bodyPr>
          <a:lstStyle/>
          <a:p>
            <a:pPr algn="ctr"/>
            <a:r>
              <a:rPr lang="en-GB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9716"/>
            <a:ext cx="12192000" cy="6548284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Design an algorithm to add two numbers and display the result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1: START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2: Declare three integers a, b &amp; c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3: Define Values of a &amp; b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4: Add Values of a &amp; b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5: Store output of step for to c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7: Print c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8: STOP 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1278-6298-42FB-BA56-1ED0F981E25C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14650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0"/>
            <a:ext cx="12192000" cy="6858000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tell the programmers how to code the program. Alternatively, the algorithm can be written as </a:t>
            </a:r>
            <a:r>
              <a:rPr lang="en-GB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1- START ADD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2-get values of a &amp; b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Step-3- c&lt;-a + b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4-display c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5-STOP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design and analysis of algorithms, usually the second method is used to describe an algorithm. </a:t>
            </a:r>
            <a:r>
              <a:rPr lang="en-GB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makes it easy for the analyst to </a:t>
            </a:r>
            <a:r>
              <a:rPr lang="en-GB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analyse 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 ignoring all unwanted definitions. </a:t>
            </a:r>
            <a:endParaRPr lang="en-GB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observe what operations are being used and how the process is flowing.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Writing </a:t>
            </a:r>
            <a:r>
              <a:rPr lang="en-GB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numbers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is optional.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design an algorithm to get a solution of a given problem. A problem can be solved in more than one ways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n-GB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n-GB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1278-6298-42FB-BA56-1ED0F981E25C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6704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70" y="343675"/>
            <a:ext cx="7283919" cy="5084668"/>
          </a:xfrm>
        </p:spPr>
      </p:pic>
      <p:sp>
        <p:nvSpPr>
          <p:cNvPr id="5" name="TextBox 4"/>
          <p:cNvSpPr txBox="1"/>
          <p:nvPr/>
        </p:nvSpPr>
        <p:spPr>
          <a:xfrm>
            <a:off x="7257143" y="478972"/>
            <a:ext cx="493485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Hence, many solution algorithms can be derived for a given problem. </a:t>
            </a:r>
            <a:endParaRPr lang="en-GB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step is to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analyse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those proposed solution algorithms and implement the best suitable solution.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1278-6298-42FB-BA56-1ED0F981E25C}" type="slidenum">
              <a:rPr lang="en-GB" smtClean="0"/>
              <a:t>76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7109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GB" sz="3200" b="1" i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Increase your income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</a:t>
            </a:r>
            <a:r>
              <a:rPr lang="en-GB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non-programming </a:t>
            </a:r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your </a:t>
            </a:r>
            <a:r>
              <a:rPr lang="en-GB" sz="3200" b="1" i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skills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could </a:t>
            </a:r>
            <a:r>
              <a:rPr lang="en-GB" sz="3200" b="1" i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range of </a:t>
            </a:r>
            <a:r>
              <a:rPr lang="en-GB" sz="3200" b="1" i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tasks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you can </a:t>
            </a:r>
            <a:r>
              <a:rPr lang="en-GB" sz="3200" b="1" i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 for your employer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GB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200" b="1" i="1" dirty="0" smtClean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Doing </a:t>
            </a:r>
            <a:r>
              <a:rPr lang="en-GB" sz="3200" b="1" i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additional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GB" sz="3200" b="1" i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varied work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your value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an </a:t>
            </a:r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you could use to </a:t>
            </a:r>
            <a:r>
              <a:rPr lang="en-GB" sz="3200" b="1" i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negotiate for a higher salary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GB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also </a:t>
            </a:r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potentially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leverage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your </a:t>
            </a:r>
            <a:r>
              <a:rPr lang="en-GB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skills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GB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broaden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your </a:t>
            </a:r>
            <a:r>
              <a:rPr lang="en-GB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 title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GB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seek a promotion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GB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having more </a:t>
            </a:r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credentials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than other </a:t>
            </a:r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employees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candidates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you might be able to </a:t>
            </a:r>
            <a:r>
              <a:rPr lang="en-GB" sz="32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pursue a higher starting salary at a new job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well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GB" sz="3200" b="1" i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Work from home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</a:t>
            </a:r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programmers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</a:t>
            </a:r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computers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their </a:t>
            </a:r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you might have the </a:t>
            </a:r>
            <a:r>
              <a:rPr lang="en-GB" sz="3200" b="1" i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opportunity to work from home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</a:t>
            </a:r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positions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for </a:t>
            </a:r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 work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1278-6298-42FB-BA56-1ED0F981E25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053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if your primary </a:t>
            </a:r>
            <a:r>
              <a:rPr lang="en-GB" sz="3200" b="1" i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 isn't programming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you may be able to </a:t>
            </a:r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devote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some </a:t>
            </a:r>
            <a:r>
              <a:rPr lang="en-GB" sz="3200" b="1" i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period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your </a:t>
            </a:r>
            <a:r>
              <a:rPr lang="en-GB" sz="3200" b="1" i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workweek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GB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coding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negotiate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do that </a:t>
            </a:r>
            <a:r>
              <a:rPr lang="en-GB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from home.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</a:t>
            </a:r>
            <a:r>
              <a:rPr lang="en-GB" sz="3200" b="1" i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GB" sz="3200" b="1" i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working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GB" sz="3200" b="1" i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3200" b="1" i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laptop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GB" sz="3200" b="1" i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home computer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that you might be able to </a:t>
            </a:r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job locations </a:t>
            </a:r>
            <a:r>
              <a:rPr lang="en-GB" sz="32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without affecting your commute or needing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 to a new house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GB" sz="3200" b="1" i="1" dirty="0" smtClean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GB" sz="3200" b="1" i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Improve your efficiency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skills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you can </a:t>
            </a:r>
            <a:r>
              <a:rPr lang="en-GB" sz="3200" b="1" i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potentially design applications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allow you to be a </a:t>
            </a:r>
            <a:r>
              <a:rPr lang="en-GB" sz="3200" b="1" i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efficient employee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GB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code to automate processes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you do </a:t>
            </a:r>
            <a:r>
              <a:rPr lang="en-GB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regularly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allowing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your </a:t>
            </a:r>
            <a:r>
              <a:rPr lang="en-GB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work in the background while you focus on </a:t>
            </a:r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 that require human input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GB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also </a:t>
            </a:r>
            <a:r>
              <a:rPr lang="en-GB" sz="3200" b="1" i="1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apps or websites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any </a:t>
            </a:r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potentially interested customers can access or download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GB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1278-6298-42FB-BA56-1ED0F981E25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542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2142</TotalTime>
  <Words>7748</Words>
  <Application>Microsoft Office PowerPoint</Application>
  <PresentationFormat>Widescreen</PresentationFormat>
  <Paragraphs>671</Paragraphs>
  <Slides>76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3" baseType="lpstr">
      <vt:lpstr>Arial</vt:lpstr>
      <vt:lpstr>Calibri</vt:lpstr>
      <vt:lpstr>Calibri Light</vt:lpstr>
      <vt:lpstr>Times New Roman</vt:lpstr>
      <vt:lpstr>Wingdings</vt:lpstr>
      <vt:lpstr>Office Theme</vt:lpstr>
      <vt:lpstr>Equation</vt:lpstr>
      <vt:lpstr>UNIT FOUR</vt:lpstr>
      <vt:lpstr>Chapter Outline </vt:lpstr>
      <vt:lpstr> 4.1 What is Computer Programming  </vt:lpstr>
      <vt:lpstr>PowerPoint Presentation</vt:lpstr>
      <vt:lpstr> 4.2 Reasons to study Programming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4.3 What is Programming Languages </vt:lpstr>
      <vt:lpstr>PowerPoint Presentation</vt:lpstr>
      <vt:lpstr> 4.4 Types and usage of Computer Languages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Figure 4-3 Executing a high-level program with an interpreter</vt:lpstr>
      <vt:lpstr>PowerPoint Presentation</vt:lpstr>
      <vt:lpstr>PowerPoint Presentation</vt:lpstr>
      <vt:lpstr>PowerPoint Presentation</vt:lpstr>
      <vt:lpstr>PowerPoint Presentation</vt:lpstr>
      <vt:lpstr>Activity </vt:lpstr>
      <vt:lpstr> 4.5 Programming Paradigms </vt:lpstr>
      <vt:lpstr>PowerPoint Presentation</vt:lpstr>
      <vt:lpstr>PowerPoint Presentation</vt:lpstr>
      <vt:lpstr> Features of Procedural Code </vt:lpstr>
      <vt:lpstr> 2. Functional Programming </vt:lpstr>
      <vt:lpstr>PowerPoint Presentation</vt:lpstr>
      <vt:lpstr> Features of Functional Paradigm </vt:lpstr>
      <vt:lpstr>PowerPoint Presentation</vt:lpstr>
      <vt:lpstr>PowerPoint Presentation</vt:lpstr>
      <vt:lpstr>PowerPoint Presentation</vt:lpstr>
      <vt:lpstr> 3. Object-oriented Programming  </vt:lpstr>
      <vt:lpstr> Features of OOP </vt:lpstr>
      <vt:lpstr>PowerPoint Presentation</vt:lpstr>
      <vt:lpstr>4.6 Programming Development Process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B) Pseudo Code</vt:lpstr>
      <vt:lpstr>PowerPoint Presentation</vt:lpstr>
      <vt:lpstr>PowerPoint Presentation</vt:lpstr>
      <vt:lpstr>Test yourself</vt:lpstr>
      <vt:lpstr>PowerPoint Presentation</vt:lpstr>
      <vt:lpstr> Algorithms Vs Flowcharts </vt:lpstr>
      <vt:lpstr>4.7 Algorithm Representation and Data Structure</vt:lpstr>
      <vt:lpstr> 4.7.1 Data structures </vt:lpstr>
      <vt:lpstr>PowerPoint Presentation</vt:lpstr>
      <vt:lpstr> 4.7.1.1 Characteristics of a Data Structure </vt:lpstr>
      <vt:lpstr>  4.7.1.2 Role(Needs) of Data Structures in writing programs </vt:lpstr>
      <vt:lpstr>PowerPoint Presentation</vt:lpstr>
      <vt:lpstr>4.7.2.1 Algorithms </vt:lpstr>
      <vt:lpstr> 4.7.2.2 Characteristics of an Algorithm </vt:lpstr>
      <vt:lpstr> 4.7.2.3 How to Write an Algorithm? </vt:lpstr>
      <vt:lpstr> Example 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FOUR</dc:title>
  <dc:creator>ismail - [2010]</dc:creator>
  <cp:lastModifiedBy>ismail - [2010]</cp:lastModifiedBy>
  <cp:revision>141</cp:revision>
  <dcterms:created xsi:type="dcterms:W3CDTF">2022-09-14T14:53:42Z</dcterms:created>
  <dcterms:modified xsi:type="dcterms:W3CDTF">2022-10-30T16:42:14Z</dcterms:modified>
</cp:coreProperties>
</file>