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7" r:id="rId2"/>
    <p:sldId id="258" r:id="rId3"/>
    <p:sldId id="387" r:id="rId4"/>
    <p:sldId id="344" r:id="rId5"/>
    <p:sldId id="403" r:id="rId6"/>
    <p:sldId id="404" r:id="rId7"/>
    <p:sldId id="406" r:id="rId8"/>
    <p:sldId id="408" r:id="rId9"/>
    <p:sldId id="492" r:id="rId10"/>
    <p:sldId id="410" r:id="rId11"/>
    <p:sldId id="349" r:id="rId12"/>
    <p:sldId id="416" r:id="rId13"/>
    <p:sldId id="418" r:id="rId14"/>
    <p:sldId id="420" r:id="rId15"/>
    <p:sldId id="373" r:id="rId16"/>
    <p:sldId id="422" r:id="rId17"/>
    <p:sldId id="353" r:id="rId18"/>
    <p:sldId id="436" r:id="rId19"/>
    <p:sldId id="427" r:id="rId20"/>
    <p:sldId id="428" r:id="rId21"/>
    <p:sldId id="429" r:id="rId22"/>
    <p:sldId id="430" r:id="rId23"/>
    <p:sldId id="431" r:id="rId24"/>
    <p:sldId id="432" r:id="rId25"/>
    <p:sldId id="355" r:id="rId26"/>
    <p:sldId id="497" r:id="rId27"/>
    <p:sldId id="498" r:id="rId28"/>
    <p:sldId id="495" r:id="rId29"/>
    <p:sldId id="501" r:id="rId30"/>
    <p:sldId id="503" r:id="rId31"/>
    <p:sldId id="499" r:id="rId32"/>
    <p:sldId id="504" r:id="rId33"/>
    <p:sldId id="506" r:id="rId34"/>
    <p:sldId id="513" r:id="rId35"/>
    <p:sldId id="515" r:id="rId36"/>
    <p:sldId id="517" r:id="rId37"/>
    <p:sldId id="509" r:id="rId38"/>
    <p:sldId id="511" r:id="rId39"/>
    <p:sldId id="519" r:id="rId40"/>
    <p:sldId id="521" r:id="rId41"/>
    <p:sldId id="523" r:id="rId42"/>
    <p:sldId id="524" r:id="rId43"/>
    <p:sldId id="525" r:id="rId44"/>
    <p:sldId id="531" r:id="rId45"/>
    <p:sldId id="538" r:id="rId46"/>
    <p:sldId id="539" r:id="rId47"/>
    <p:sldId id="544" r:id="rId48"/>
    <p:sldId id="545" r:id="rId49"/>
    <p:sldId id="547" r:id="rId50"/>
    <p:sldId id="548" r:id="rId51"/>
    <p:sldId id="549" r:id="rId52"/>
    <p:sldId id="440" r:id="rId53"/>
    <p:sldId id="442" r:id="rId54"/>
    <p:sldId id="456" r:id="rId55"/>
    <p:sldId id="444" r:id="rId56"/>
    <p:sldId id="446" r:id="rId57"/>
    <p:sldId id="448" r:id="rId58"/>
    <p:sldId id="450" r:id="rId59"/>
    <p:sldId id="451" r:id="rId60"/>
    <p:sldId id="453" r:id="rId61"/>
    <p:sldId id="362" r:id="rId62"/>
    <p:sldId id="363" r:id="rId63"/>
    <p:sldId id="364" r:id="rId64"/>
    <p:sldId id="376" r:id="rId65"/>
    <p:sldId id="365" r:id="rId66"/>
    <p:sldId id="368" r:id="rId67"/>
    <p:sldId id="458" r:id="rId68"/>
    <p:sldId id="309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FF0000"/>
    <a:srgbClr val="663300"/>
    <a:srgbClr val="0000CC"/>
    <a:srgbClr val="008000"/>
    <a:srgbClr val="CC00CC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D6B7B-A223-4C08-BD07-181F23E99A8E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85C96-97AD-4BDC-A022-354BE5535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6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0162-AD23-4FBF-A36E-58A4C88A7989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3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A66ED-FDB5-413B-A77E-0136BEA53104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0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DB9E-CC25-4871-9681-5891A8EE0DE8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2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5DB69-7179-4B49-A6CA-93BE938A7E17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8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6D4C6-08DE-4E6D-AF58-70E2084BFA63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9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530F-E141-4380-9E95-AD098222BF76}" type="datetime1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1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E3C2-4888-40B7-9F21-89D3BD23B3F6}" type="datetime1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0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97EC-3E3F-455E-8ED2-2BC7023FE918}" type="datetime1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7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0EB63-AE14-4DDB-87F6-0D292B574501}" type="datetime1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4566-4FAA-4D5C-8FAE-96F8FEDC1C4B}" type="datetime1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7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6842-6C05-45CB-BFD5-5920F0993C25}" type="datetime1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178B9-0E9E-4B47-B7CD-953930BF5DDD}" type="datetime1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50D7C-F77F-4983-AF6F-92902DB05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4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NINE</a:t>
            </a:r>
            <a:endParaRPr lang="en-US" sz="32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757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200" b="1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endParaRPr lang="en-US" sz="32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0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91885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Store Program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391886"/>
            <a:ext cx="11988800" cy="646611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Store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unallocated heap memory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to 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used by the </a:t>
            </a:r>
            <a:r>
              <a:rPr lang="en-US" sz="26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26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6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sz="26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US" sz="26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</a:t>
            </a:r>
            <a:r>
              <a:rPr lang="en-US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program is provided with a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unallocated heap memory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it may utilize</a:t>
            </a:r>
            <a:r>
              <a:rPr lang="en-US" sz="26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lang="en-US" sz="26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available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referred to as </a:t>
            </a:r>
            <a:r>
              <a:rPr 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store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 free store memory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unnamed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allocated on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store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manipulated indirectly through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aspect of </a:t>
            </a:r>
            <a:r>
              <a:rPr lang="en-US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store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that the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allocated memory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uninitialized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6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</a:t>
            </a:r>
            <a:r>
              <a:rPr lang="en-US" sz="26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6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initializing</a:t>
            </a:r>
            <a:r>
              <a:rPr lang="en-US" sz="26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6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explicitly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store memory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the use of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operator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deallocated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</a:t>
            </a:r>
            <a:r>
              <a:rPr 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operator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1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660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 Declaration </a:t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91886"/>
            <a:ext cx="12192000" cy="6466114"/>
          </a:xfrm>
        </p:spPr>
        <p:txBody>
          <a:bodyPr>
            <a:noAutofit/>
          </a:bodyPr>
          <a:lstStyle/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    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//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an integer pointer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named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cptr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     //creates a character pointer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named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cptr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*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fptr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     //creates a float pointer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named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fptr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600" b="1" dirty="0" err="1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sz="26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means that the </a:t>
            </a:r>
            <a:r>
              <a:rPr 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location</a:t>
            </a:r>
            <a:r>
              <a:rPr 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</a:t>
            </a:r>
            <a:r>
              <a:rPr 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by </a:t>
            </a:r>
            <a:r>
              <a:rPr lang="en-US" sz="26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</a:t>
            </a:r>
            <a:r>
              <a:rPr 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values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words, it can stated that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 err="1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cptr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fptr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floating-point value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it is the </a:t>
            </a:r>
            <a:r>
              <a:rPr lang="en-US" sz="26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6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sz="26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</a:t>
            </a:r>
            <a:r>
              <a:rPr lang="en-US" sz="26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6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6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sz="26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Technically, any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anywhere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4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660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Pointers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Declaration continued</a:t>
            </a:r>
            <a:b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" y="464024"/>
            <a:ext cx="11909513" cy="639397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arithmetic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relative to its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type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it is important to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correctly. </a:t>
            </a:r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operators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with </a:t>
            </a:r>
            <a:r>
              <a:rPr lang="en-US" altLang="en-US" sz="2700" b="1" dirty="0" smtClean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pointers:</a:t>
            </a:r>
            <a:r>
              <a:rPr lang="en-US" alt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7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Dereference (*) operator</a:t>
            </a:r>
            <a:endParaRPr lang="en-US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Used to </a:t>
            </a:r>
            <a:r>
              <a:rPr lang="en-US" sz="2700" b="1" dirty="0">
                <a:solidFill>
                  <a:srgbClr val="CC3399"/>
                </a:solidFill>
                <a:latin typeface="Times New Roman" pitchFamily="18" charset="0"/>
                <a:cs typeface="Times New Roman" pitchFamily="18" charset="0"/>
              </a:rPr>
              <a:t>directly access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700" b="1" dirty="0">
                <a:solidFill>
                  <a:srgbClr val="CC33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value stored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700" b="1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700" b="1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 variable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sz="2700" b="1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700" b="1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 points to</a:t>
            </a:r>
            <a:endParaRPr lang="en-US" altLang="en-US" sz="2700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operator </a:t>
            </a:r>
            <a:r>
              <a:rPr lang="en-US" sz="2700" b="1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7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&amp;)</a:t>
            </a:r>
            <a:r>
              <a:rPr lang="en-US" sz="2700" b="1" dirty="0">
                <a:solidFill>
                  <a:srgbClr val="CC3399"/>
                </a:solidFill>
                <a:latin typeface="Times New Roman" pitchFamily="18" charset="0"/>
                <a:cs typeface="Times New Roman" pitchFamily="18" charset="0"/>
              </a:rPr>
              <a:t>,  or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"address of“ </a:t>
            </a:r>
            <a:r>
              <a:rPr lang="en-US" sz="27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operator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7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operator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 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its </a:t>
            </a:r>
            <a:r>
              <a:rPr lang="en-US" alt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operand</a:t>
            </a:r>
            <a:r>
              <a:rPr lang="en-US" alt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25 ;     // declares an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named i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initialized to 25 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     // declares an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 named </a:t>
            </a:r>
            <a:r>
              <a:rPr lang="en-US" sz="2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6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46402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Pointers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Declaration continued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64024"/>
            <a:ext cx="12192000" cy="6393976"/>
          </a:xfrm>
        </p:spPr>
        <p:txBody>
          <a:bodyPr>
            <a:noAutofit/>
          </a:bodyPr>
          <a:lstStyle/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&amp;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       // stores the memory address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assignment statement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memory address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memory address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its </a:t>
            </a:r>
            <a:r>
              <a:rPr lang="en-US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now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location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expression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thus,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return a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operator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as ordinary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available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 variable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0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49348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Declaration of Pointers continued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7500"/>
            <a:ext cx="12192000" cy="65305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'∗' operator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changing/accessing value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by 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Dereferencing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Dereferencing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</a:t>
            </a:r>
            <a:r>
              <a:rPr lang="en-US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changing/accessing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operator ∗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(called 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"at address" 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the same sign as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multiply operator 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operator &amp;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called 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"address of" 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same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AND operator &amp;.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these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relationship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other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operator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 </a:t>
            </a:r>
            <a:r>
              <a:rPr lang="en-US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precedence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all other 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have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 precedence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9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3702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Pointers Initialization</a:t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14" y="537029"/>
            <a:ext cx="11872686" cy="646427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0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variable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remain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uninitialized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3000" b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uninitialized pointers cause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000" b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 crash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if you do </a:t>
            </a:r>
            <a:r>
              <a:rPr lang="en-US" sz="30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have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30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legal pointer value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30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initialize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0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you can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with </a:t>
            </a:r>
            <a:r>
              <a:rPr lang="en-US" sz="30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pointer value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US" sz="3000" b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initializes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to a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legal pointer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it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saves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from the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'Big' problem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3000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uninitialized pointers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can later test a </a:t>
            </a:r>
            <a:r>
              <a:rPr lang="en-US" sz="30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against NULL (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0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zero pointer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to see whether it </a:t>
            </a:r>
            <a:r>
              <a:rPr lang="en-US" sz="3000" b="1" dirty="0" smtClean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000" b="1" dirty="0" smtClean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legal pointer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3000" b="1" dirty="0" smtClean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9348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Pointers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continued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41194"/>
            <a:ext cx="12192000" cy="666010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following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code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 ;      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gets initialized but does not to a legal address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NULL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//use the pointer if it pointers to a legal address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expression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NULL)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equivalent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pointer,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in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file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stddef.h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use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initializing pointers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before 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  anywhere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first check that it is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non-zero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non-NULL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shown in the above code fragment.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64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NULL and </a:t>
            </a:r>
            <a:r>
              <a:rPr 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3" y="300252"/>
            <a:ext cx="12096467" cy="642122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defined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compiler-defined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whereas </a:t>
            </a:r>
            <a:r>
              <a:rPr lang="en-US" b="1" dirty="0" err="1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been defined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 null pointer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internally mapped to </a:t>
            </a:r>
            <a:r>
              <a:rPr lang="en-US" b="1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0(zero)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whereas </a:t>
            </a:r>
            <a:r>
              <a:rPr lang="en-US" b="1" dirty="0" err="1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 empty/null pointer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implicitly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any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pointer-type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follows: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cptr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has another benefit too.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Until now if you had two </a:t>
            </a:r>
            <a:r>
              <a:rPr lang="en-US" b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overloaded functions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examples demonstrating the difference between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9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64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NULL and </a:t>
            </a:r>
            <a:r>
              <a:rPr lang="en-US" sz="3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continued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3" y="300252"/>
            <a:ext cx="12096467" cy="642122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f1(char*) 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f1(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if you have a pointer as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char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NULL 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 function call f1(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would always map to f1(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 not to f1(char*) because internally NULL maps to an int.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i.e.,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	function call f1(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will map to f1(char*) only.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1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391887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1 on C++ Pointer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91886"/>
            <a:ext cx="12192000" cy="6466114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variable by the name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initialized to 20. Declare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pointer named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then make the address of the variable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initialized to a pointer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program allows the value present at the address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initialized to the variable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type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program displays the value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memory address referenced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value of val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 C++ Pointers - Example */</a:t>
            </a:r>
            <a:b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//Main function ()</a:t>
            </a:r>
            <a:b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main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//Declare 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variable named 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initialized to 20</a:t>
            </a:r>
            <a:b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3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5037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Pointers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12090400" cy="655319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600" b="1" dirty="0" smtClean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600" b="1" dirty="0" smtClean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holds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b="1" dirty="0" smtClean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memory address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usually the </a:t>
            </a: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sz="26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(address)</a:t>
            </a: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</a:t>
            </a: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memory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Pointers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so i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mportant ?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 smtClean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the means by which the </a:t>
            </a:r>
            <a:r>
              <a:rPr lang="en-US" sz="26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location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sz="26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accessed</a:t>
            </a:r>
            <a:endParaRPr lang="en-US" sz="2600" b="1" dirty="0" smtClean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allocation routines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sz="2400" b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6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improve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efficiency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lang="en-US" sz="26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certain</a:t>
            </a:r>
            <a:r>
              <a:rPr lang="en-US" sz="26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routines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strongest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dangerous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one of the </a:t>
            </a: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strongest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also one of the </a:t>
            </a: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dangerous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vulnerable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of C++.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uninitialized,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6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wild pointers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use your </a:t>
            </a:r>
            <a:r>
              <a:rPr lang="en-US" sz="26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to crash. </a:t>
            </a:r>
            <a:endParaRPr lang="en-US" sz="26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9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391887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1 on C++ Pointer continued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6743"/>
            <a:ext cx="12192000" cy="6611257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//Declare another variable named </a:t>
            </a:r>
            <a:r>
              <a:rPr lang="en-GB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GB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//Declare </a:t>
            </a:r>
            <a:r>
              <a:rPr lang="en-GB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pointer named </a:t>
            </a:r>
            <a:r>
              <a:rPr lang="en-GB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//Stores the memory address of </a:t>
            </a:r>
            <a:r>
              <a:rPr lang="en-GB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 a pointer variable </a:t>
            </a:r>
            <a:r>
              <a:rPr lang="en-GB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//Or </a:t>
            </a:r>
            <a:r>
              <a:rPr lang="en-GB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pointer points to the memory address of </a:t>
            </a:r>
            <a:r>
              <a:rPr lang="en-GB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variable</a:t>
            </a:r>
            <a:b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/*The value present at the address </a:t>
            </a:r>
            <a:r>
              <a:rPr lang="en-GB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 initialized to the variable </a:t>
            </a:r>
            <a:r>
              <a:rPr lang="en-GB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 type </a:t>
            </a:r>
            <a:r>
              <a:rPr lang="en-GB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which is 20 using  the operator (*)       */</a:t>
            </a:r>
            <a:b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=*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3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391887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1 on C++ Pointer continued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1257"/>
            <a:ext cx="12192000" cy="659674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 the program </a:t>
            </a:r>
            <a:b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&lt;&lt;"=====OUTPUT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 THE 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PROGRAM==========="&lt;&lt;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&lt;&lt;“&amp;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="&lt;&lt;&amp;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&lt;&lt;“&amp;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="&lt;&lt;&amp;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0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//End of 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()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5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580572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2 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6400"/>
            <a:ext cx="12192000" cy="6451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C++ program to demonstrate a pointer. Declare float type variable named a and initialized to 5.999 and declare float type pointer named b and c respectively. The program value stores the memory address of a to a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b and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the value in memory address b to pointer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The program output the values stored in a, b and c and also the memory address or location of a, b and c.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//C++ Pointers - Example </a:t>
            </a:r>
            <a:b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iomanip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//Main function ()</a:t>
            </a:r>
            <a:b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580571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2 continued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20914"/>
            <a:ext cx="12192000" cy="643708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main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 float type variable named a and initialized to 5.999</a:t>
            </a:r>
            <a:b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5.999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//Declare float type pointer named b and c</a:t>
            </a:r>
            <a:b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//pointer b points to the memory address of variable a </a:t>
            </a:r>
            <a:b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//c stores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 value in memory address b to pointer c</a:t>
            </a:r>
            <a:b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//Output the program</a:t>
            </a:r>
            <a:b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2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444047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2 continued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1258"/>
            <a:ext cx="12192000" cy="659674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&lt;&lt;"========OUTPUT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 THE PROGRAM=========:"&lt;&lt;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&lt;&lt;"The value stored in a="&lt;&lt;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&lt;&lt;"The value stored *(&amp;a)="&lt;&lt;*(&amp;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&lt;&lt;"The values stored in (*b)="&lt;&lt;*(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&lt;&lt;"The values stored in (*c)="&lt;&lt;*(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&lt;&lt;"Memory Address of (&amp;a)="&lt;&lt;&amp;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&lt;&lt;"Memory Address of (&amp;b)="&lt;&lt;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&lt;&lt;"Memory Address of (&amp;c)="&lt;&lt;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0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//End of main ()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7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77671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Pointer Arithmetic</a:t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29" y="327546"/>
            <a:ext cx="12069171" cy="653045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in pointers in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(++)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Decrement(--)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(+)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 (-)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 operator (++)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according to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pointer’s type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pointer’s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GB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</a:t>
            </a:r>
            <a:r>
              <a:rPr lang="en-GB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GB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will </a:t>
            </a:r>
            <a:r>
              <a:rPr lang="en-GB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pointer’s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0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464454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Increment/Decrement of a Pointer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464456"/>
            <a:ext cx="12078268" cy="639354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Increment of a Pointer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 pointing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GB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immediate next location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somewhat different from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 mathematical operations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consider that </a:t>
            </a:r>
            <a:r>
              <a:rPr lang="en-GB" b="1" i="1" dirty="0" err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its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by 4 (size of 64-bit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 will point to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address 1004</a:t>
            </a:r>
            <a:r>
              <a:rPr lang="en-GB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36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77671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Increment/Decrement of a Pointer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477672"/>
            <a:ext cx="12078268" cy="638032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0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Decrement of a Pointer</a:t>
            </a:r>
            <a:r>
              <a:rPr lang="en-GB" sz="3000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decremented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GB" sz="3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 pointing</a:t>
            </a:r>
            <a:r>
              <a:rPr lang="en-GB" sz="3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GB" sz="3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immediate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GB" sz="3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sz="3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decreased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</a:t>
            </a:r>
            <a:r>
              <a:rPr lang="en-GB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GB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pointing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endParaRPr lang="en-GB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 consider that </a:t>
            </a:r>
            <a:r>
              <a:rPr lang="en-GB" sz="3000" b="1" i="1" dirty="0" err="1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GB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decremented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its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gets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(size of 64-bit </a:t>
            </a:r>
            <a:r>
              <a:rPr lang="en-GB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it will </a:t>
            </a:r>
            <a:r>
              <a:rPr lang="en-GB" sz="30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30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996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5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27931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3 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7932"/>
            <a:ext cx="12192000" cy="653006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/*Write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C++ program to illustrates on increment/decrement 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 pointer. The program outputs the memory address 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pointer before and after increment or 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decrement respectively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 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//Main function ()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main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//Declare 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variable named 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initialized to 10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3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19313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3 continued  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19314"/>
            <a:ext cx="12192000" cy="653868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//Declare 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pointer named p1 and p2 respectively</a:t>
            </a:r>
            <a:b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*Both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pointer p1 and p2 points to the memory 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 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 stores the memory 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 variable 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p1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&lt;&lt;"Memory address of p1 before increment:"&lt;&lt;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&lt;&lt;"Memory address of p2 before decrement:"&lt;&lt;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//Increment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p1</a:t>
            </a:r>
            <a:b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p1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&lt;&lt;"Memory address of p1 after increment:"&lt;&lt;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5037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Pointers continued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12090400" cy="655319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Ideas behind Pointers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ideas behind </a:t>
            </a:r>
            <a:r>
              <a:rPr lang="en-US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complicated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byte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computer's memory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an </a:t>
            </a:r>
            <a:r>
              <a:rPr 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6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numbers,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as your </a:t>
            </a:r>
            <a:r>
              <a:rPr lang="en-US" sz="26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 numbers.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numbers start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go up from there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1, 2, 3,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 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you have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640 KB memory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640 × 1024 bytes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655,360 bytes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byte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having </a:t>
            </a:r>
            <a:r>
              <a:rPr lang="en-US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0, second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1, third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on.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address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655,359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storing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a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it </a:t>
            </a:r>
            <a:r>
              <a:rPr lang="en-US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</a:t>
            </a:r>
            <a:r>
              <a:rPr lang="en-US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memory location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whose </a:t>
            </a:r>
            <a:r>
              <a:rPr lang="en-US" sz="2600" b="1" dirty="0" smtClean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6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its </a:t>
            </a:r>
            <a:r>
              <a:rPr lang="en-US" sz="26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9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64456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3 continued  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64456"/>
            <a:ext cx="12192000" cy="639354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//Decrement p2</a:t>
            </a:r>
            <a:b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p2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&lt;&lt;"Memory address of p2 after decrement:"&lt;&lt;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&lt;&lt;"The value stored at variable 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:"&lt;&lt;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0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//End of main ()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3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64456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Addition/Subtraction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an integer to a Pointer</a:t>
            </a:r>
            <a:b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64457"/>
            <a:ext cx="12075886" cy="625701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Addition of an Integer to a Pointer</a:t>
            </a:r>
            <a:r>
              <a:rPr lang="en-GB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i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multiplied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</a:t>
            </a:r>
            <a:r>
              <a:rPr lang="en-GB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to, then it is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Subtraction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an Integer to a Pointer</a:t>
            </a:r>
            <a:endParaRPr lang="en-GB" b="1" dirty="0" smtClean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</a:t>
            </a:r>
            <a:r>
              <a:rPr lang="en-GB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subtracted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a </a:t>
            </a:r>
            <a:r>
              <a:rPr lang="en-GB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to, then it is </a:t>
            </a:r>
            <a:r>
              <a:rPr lang="en-GB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subtracted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GB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C++ code on the next slide illustrates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addition/subtraction of an integer to a pointer.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2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35428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4  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5772"/>
            <a:ext cx="12192000" cy="658222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C++ program to </a:t>
            </a:r>
            <a:r>
              <a:rPr lang="en-GB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Addition and </a:t>
            </a:r>
            <a:r>
              <a:rPr lang="en-GB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subtraction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 an integer pointer. </a:t>
            </a:r>
            <a:b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b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 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GB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main 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b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//Declared </a:t>
            </a:r>
            <a:r>
              <a:rPr lang="en-GB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variable named </a:t>
            </a:r>
            <a:r>
              <a:rPr lang="en-GB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initialized to 10</a:t>
            </a:r>
            <a:b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//Declare </a:t>
            </a:r>
            <a:r>
              <a:rPr lang="en-GB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pointer named p1 and p2 respectively</a:t>
            </a:r>
            <a:b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//Both p1 and p2 pointer stores the memory address of </a:t>
            </a:r>
            <a:r>
              <a:rPr lang="en-GB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p1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=&amp;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0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35428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4 continued </a:t>
            </a:r>
            <a:endParaRPr lang="en-GB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5772"/>
            <a:ext cx="12192000" cy="658222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&lt;&lt;"p1 before addition:"&lt;&lt;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//adding 5 to p1</a:t>
            </a:r>
            <a:b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p1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&lt;&lt;"p1 after(p1+5):"&lt;&lt;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&lt;&lt;"p2 before subtraction:"&lt;&lt;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//subtracting 5 from p2</a:t>
            </a:r>
            <a:b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p2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&lt;&lt;"p2 after(p2-5):"&lt;&lt;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0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2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19313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on Arrays</a:t>
            </a:r>
            <a:b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13" y="319314"/>
            <a:ext cx="12075887" cy="640216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pointer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iterate over an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array.</a:t>
            </a:r>
          </a:p>
          <a:p>
            <a:pPr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 C++ program to demonstrate pointer arithmetic on 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arrayThe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program is where pointer is used to iterate over an 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arrayby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incrementing pointer to iterate and output in forward direction and 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decrementing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 pointer to iterate and output in backward direction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iomanip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//Main Function ()</a:t>
            </a:r>
            <a:b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main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1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19313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on </a:t>
            </a:r>
            <a:r>
              <a:rPr lang="en-GB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 continued</a:t>
            </a:r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319314"/>
            <a:ext cx="12192000" cy="65386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/*Declare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array named 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myArray,size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 5 elements 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initialized with some value   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]={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20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30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40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50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b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//Declare 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pointer named p1 and p2 respectively</a:t>
            </a:r>
            <a:b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//P1 points to the 1st elements of 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b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p1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b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//P2 points to 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[4], last elements of array</a:t>
            </a:r>
            <a:b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p2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b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//Output the contents of 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arrys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&lt;&lt;"Output of contents of Arrays by incrementing p1:"&lt;&lt;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//incrementing p1 to iterate in forward direction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8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19313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on </a:t>
            </a:r>
            <a:r>
              <a:rPr lang="en-GB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 continued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17714"/>
            <a:ext cx="12192000" cy="66402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)&lt;&lt;*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p1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//Increment 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//End of for----loop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&lt;&lt;"Output of contents of Arrays by decrementing p2:"&lt;&lt;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//decrementing p2 to iterate in backward direction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GB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)&lt;&lt;*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--;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//Decrement p2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//End of for---- loop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0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//End of main ()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4994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Pointers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41194"/>
            <a:ext cx="12192000" cy="651680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treats the name of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if it were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i.e., memory address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some 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interprets an </a:t>
            </a:r>
            <a:r>
              <a:rPr lang="en-US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name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its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element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array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stores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address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age[0</a:t>
            </a:r>
            <a:r>
              <a:rPr lang="en-US" b="1" dirty="0" smtClean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element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name age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element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age[5].</a:t>
            </a:r>
            <a:endParaRPr lang="en-US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C++ program on the next slide that demonstrates the array name as if it were a pointer i.e. memory addres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of some element.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3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23222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Pointers and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 continued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232229"/>
            <a:ext cx="12090400" cy="662577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/*Write C++ program to demonstrate C++ treats 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name of an array as if it were a pointer 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 memory address of some element. Declare 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typearray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named a and 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array named age wit 5 elements. 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pointer a points to the name of the array, where the 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 the array is treat as the memory address of 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someelement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The program inputs the contents of array and 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outputthe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memory address of a and age points to and prints the 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 array as an output 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iomanip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//Main function()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4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23222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Pointers and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 continued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6" y="232229"/>
            <a:ext cx="12003314" cy="662577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main 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b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 a is a pointer to an integer</a:t>
            </a:r>
            <a:b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age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 age is an array holding 5 integers</a:t>
            </a:r>
            <a:b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//for----loop to iterates the elements of array inputted</a:t>
            </a:r>
            <a:b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GB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  <a:b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&lt;&lt;"Inputs the age as the contents of array:";</a:t>
            </a:r>
            <a:b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b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//End of for loop ()</a:t>
            </a:r>
            <a:b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/*make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 points to the location where age points </a:t>
            </a:r>
            <a:r>
              <a:rPr lang="en-GB" sz="2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to.age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 a pointer pointing to age[0] check whether </a:t>
            </a:r>
            <a:r>
              <a:rPr lang="en-GB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*a and *age are the same or not</a:t>
            </a:r>
            <a:r>
              <a:rPr lang="en-GB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.*/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81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9348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Memory Map</a:t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" y="368490"/>
            <a:ext cx="12069170" cy="648951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a close relation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they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address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memory location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also they facilitate the 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allocation routines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 must understand the way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organizes memory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its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C++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four logically distinct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regions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used for </a:t>
            </a:r>
            <a:r>
              <a:rPr lang="en-US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distinct specific functions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region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holds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compiled code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every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 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 address.</a:t>
            </a:r>
          </a:p>
          <a:p>
            <a:pPr marL="463550" indent="-4635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The </a:t>
            </a:r>
            <a:r>
              <a:rPr lang="en-US" b="1" dirty="0" smtClean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variables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stored. </a:t>
            </a:r>
            <a:endParaRPr lang="en-US" b="1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2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49348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Pointers and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 continued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6" y="319315"/>
            <a:ext cx="12003314" cy="65386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&lt;&lt;"a points to "&lt;&lt;*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&lt;&lt;"age points to "&lt;&lt;*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&lt;&lt;"a points to "&lt;&lt;&amp;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&lt;&lt;"age points to "&lt;&lt;&amp;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&lt;&lt;"The contents of Array is as follows:"&lt;&lt;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GB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  <a:b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)&lt;&lt;*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a</a:t>
            </a:r>
            <a:r>
              <a:rPr lang="en-GB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//Increment the pointer </a:t>
            </a:r>
            <a:r>
              <a:rPr lang="en-GB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//End of for loop</a:t>
            </a:r>
            <a:br>
              <a:rPr lang="en-GB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0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b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1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49348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Pointers and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 continued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77371"/>
            <a:ext cx="12192000" cy="648063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above given code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to integer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holding 5 integers.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made to </a:t>
            </a:r>
            <a:r>
              <a:rPr lang="en-US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to where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pointing 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values of these pointers are printed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both the </a:t>
            </a:r>
            <a:r>
              <a:rPr lang="en-US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come out to be the same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the element of age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as age[0], 7 as age[1], 19 as age[2], 24 as age[3], and 17 as age[4].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output produced by the above code would be as shown below 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points to 11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age points to 11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49348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Pointers and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 continued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29" y="377371"/>
            <a:ext cx="11814628" cy="648063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from the above given code, it is proved that the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actually a pointer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first element of the 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an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is a pointer to its first element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the 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of the second element of the 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arrayname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the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of the third element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so forth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to print the 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value of the fourth element of array 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give either of the following code fragment 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age[3] ;	OR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&lt;&lt;*(age+3) ; //through age array as a pointer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&lt;&lt;a[3]; 		OR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&lt;&lt;*(a+3); //through a pointer a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0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49348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Pointers and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 continued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77371"/>
            <a:ext cx="12192000" cy="648063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C++ program to demonstrate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of the array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pointer that points to a specific pointer variable and a pointer points to where an array points to.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Hitnt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*a ;//Declare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 named a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]//Declare array of 5 elements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//Make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to a as follows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a=age;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allows to print the contents of array through array and a pointer in different methods.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0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2754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Array of Pointers</a:t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27546"/>
            <a:ext cx="12191999" cy="66328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may be </a:t>
            </a:r>
            <a:r>
              <a:rPr 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arrayed like any other data type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an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32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holding 5 </a:t>
            </a:r>
            <a:r>
              <a:rPr lang="en-US" sz="3200" b="1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pointers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declaration would be as follows 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[5];       // array of 5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this declaration, </a:t>
            </a:r>
            <a:r>
              <a:rPr lang="en-US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contiguous memory (remember, array elements are allocated  contiguous memory </a:t>
            </a:r>
            <a:r>
              <a:rPr lang="en-US" sz="32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allocated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pointers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to integers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each of the </a:t>
            </a:r>
            <a:r>
              <a:rPr lang="en-US" sz="32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of pointer array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may be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2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2754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Array of Pointers</a:t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3200"/>
            <a:ext cx="12191999" cy="675715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 the address of an </a:t>
            </a:r>
            <a:r>
              <a:rPr lang="en-US" sz="27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variable </a:t>
            </a:r>
            <a:r>
              <a:rPr lang="en-US" sz="2700" b="1" dirty="0" err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amt</a:t>
            </a: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7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forth element of the pointer array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we'll write :	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= &amp;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amt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to </a:t>
            </a:r>
            <a:r>
              <a:rPr lang="en-US" sz="27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the value of </a:t>
            </a:r>
            <a:r>
              <a:rPr lang="en-US" sz="27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 the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fourth element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we'll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write: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*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assuming that </a:t>
            </a: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pointers in the array of pointers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pointing to a legal location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can </a:t>
            </a:r>
            <a:r>
              <a:rPr lang="en-US" sz="27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sz="27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7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contents </a:t>
            </a:r>
            <a:r>
              <a:rPr lang="en-US" sz="27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sz="27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7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pointing </a:t>
            </a:r>
            <a:r>
              <a:rPr lang="en-US" sz="2700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7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following code 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&lt;5;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&lt;&lt;*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]&lt;&lt;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1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51542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Array of Pointers Example</a:t>
            </a:r>
            <a:b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35428"/>
            <a:ext cx="11916229" cy="6422571"/>
          </a:xfrm>
        </p:spPr>
        <p:txBody>
          <a:bodyPr/>
          <a:lstStyle/>
          <a:p>
            <a:pPr marL="463550" indent="-46355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C++ program to demonstrate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of pointer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Declare array pointer named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size of 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Declare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 and initialize with some values like such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fa=65, fb=66, fc=67,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=68,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=69 and declare index variable named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control the for loop. Initialize array pointers by making them point to 5 different integers(Or Assign the address of each integer variable to points to 5 d/t integers) such as like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[0]=&amp;fa,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[1]=&amp;fb and etc. The program outputs the </a:t>
            </a:r>
            <a:r>
              <a:rPr lang="en-US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being pointed by the array pointers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addresses stored in array pointer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 of array pointers that points to or stores to five integers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8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3628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Array of Pointers Example continued</a:t>
            </a:r>
            <a:b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2858"/>
            <a:ext cx="12192000" cy="6495141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 C++ Pointers and Arrays. 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C++ program demonstrates the 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of close  association between 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pointers in C++. */</a:t>
            </a:r>
            <a:b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iomanip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b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//Main function ()</a:t>
            </a:r>
            <a:b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main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b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//Declare 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array pointer named 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 points to 5 integers</a:t>
            </a:r>
            <a:b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b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//Declare 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variables and initialize with some values</a:t>
            </a:r>
            <a:b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fa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fb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fc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69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//Declaration of index variable</a:t>
            </a:r>
            <a:b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3628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Array of Pointers Example continued</a:t>
            </a:r>
            <a:b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43" y="362858"/>
            <a:ext cx="12046857" cy="649514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/*Initialize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array pointers by making them point to 5 different 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integersor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Assign the address of each integer variable to points to 5 d/t integers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loop to Outputs the values being pointed by the array pointers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&lt;&lt;"Output of the contents of Array is as follows:"&lt;&lt;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)&lt;&lt;*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//End of for loop()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4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10515600" cy="36285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Array of Pointers Example continued</a:t>
            </a:r>
            <a:b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43" y="362858"/>
            <a:ext cx="12046857" cy="649514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//Output the Base address of Array pointer as follows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&lt;&lt;"Base address of array 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pointer:"&lt;&lt;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&lt;&lt;"Base address of array 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pointer:"&lt;&lt;&amp;(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//for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loop to output the memory address of array pointer of 5 integers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&lt;&lt;"Address stored in 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["&lt;&lt;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&lt;&lt;"]:"&lt;&lt;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]&lt;&lt;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//End of for loop()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0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//End of main ()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4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6848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Memory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continued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30" y="368490"/>
            <a:ext cx="11953056" cy="648951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variables remain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long as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continues</a:t>
            </a:r>
            <a:r>
              <a:rPr lang="en-US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95288" indent="-395288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The 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region is used for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 many things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your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executes.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for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 address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calls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 passed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variables remain in memory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long as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continues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after that they are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stack also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current state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CPU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9113" indent="-519113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The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 memory area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free memory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which 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memory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allocated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C++'s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allocation functions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9113" indent="-519113"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6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4119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41194"/>
            <a:ext cx="12192000" cy="6516806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C++ Pointers and Arrays. This C++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also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the same concept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program shows, but this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demonstrates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manipulation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dimensional array in C++ */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iomanip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//Main function ()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main(){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//Declare 2D array of 3x5 and initialized with some values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[3][5]={ {1,2,3,4,5}, {6,7,8,9,10}, {11,12,13,14,15} };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//Declare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 named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stores the memory address of the 2D array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&amp;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[0][0];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&lt;&lt;"===ACCESS CONTENTS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==="&lt;&lt;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&lt;&lt;"1.  *(*(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)+1)\t\t="&lt;&lt;*(*(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)+1)&lt;&lt;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&lt;&lt;"2.  *(*(arr+2)+1)\t="&lt;&lt;*(*(arr+2)+1)&lt;&lt;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A8C50D7C-F77F-4983-AF6F-92902DB051C0}" type="slidenum">
              <a:rPr lang="en-US" smtClean="0"/>
              <a:pPr algn="ctr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&lt;&lt;"3.  *(*(arr+2)+5)\t="&lt;&lt;*(*(arr+2)+5)&lt;&lt;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&lt;&lt;"4.  *(*arr+2)+5\t\t="&lt;&lt;*(*arr+2)+5&lt;&lt;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&lt;&lt;"5.  *(*(arr+1))\t\t="&lt;&lt;*(*(arr+1))&lt;&lt;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&lt;&lt;"6.  *(*(arr+1)+2)\t="&lt;&lt;*(*(arr+1)+2)&lt;&lt;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&lt;&lt;"7.  *(*(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)+2)+1\t="&lt;&lt;*(*(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)+2)+1&lt;&lt;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&lt;&lt;"9.  *(*(arr+1)+3)\t="&lt;&lt;*(*(arr+1)+3)&lt;&lt;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&lt;&lt;"===ACCESS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=="&lt;&lt;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&lt;&lt;"1. 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\t\t="&lt;&lt;*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&lt;&lt;"2.  *(iptr+2)\t\t="&lt;&lt;*(iptr+2)&lt;&lt;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&lt;&lt;"3.  *(iptr+2)+2\t\t="&lt;&lt;*(iptr+2)+2&lt;&lt;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&lt;&lt;"4.  (*(iptr+3)+1)\t="&lt;&lt;(*(iptr+3)+1)&lt;&lt;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&lt;&lt;"5.  *(iptr+5)+1\t\t="&lt;&lt;*(iptr+5)+1&lt;&lt;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&lt;&lt;"6.  *(iptr+7)+3\t\t="&lt;&lt;*(iptr+7)+3&lt;&lt;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&lt;&lt;"7.  ++*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\t\t="&lt;&lt;++*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}//End of main ()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773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Dynamic Memory Allocation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377370"/>
            <a:ext cx="12061371" cy="648062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pointer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incremented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its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increases by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byte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ever is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of a char on your machine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pointer when incremented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value increases by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byte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whatever would be the size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your machine);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pointer when incremented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increases by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byte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whatever would be the size of float on your machine), and so forth.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necessary support for C++'s powerful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allocation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Allocation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means by which a 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can obtain memory during runtime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77370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Dynamic Memory Allocation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75772"/>
            <a:ext cx="12192001" cy="658222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 are allocated memory </a:t>
            </a:r>
            <a:r>
              <a:rPr lang="en-US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compile-time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you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or local variables during runtime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if, </a:t>
            </a:r>
            <a:r>
              <a:rPr lang="en-US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program needs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a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amount of memory ?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such a case, you would need to 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 memory during runtime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and when needed.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defines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unary operator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perform the task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deallocating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during runtime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these operator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operate upon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store memory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they are also called </a:t>
            </a:r>
            <a:r>
              <a:rPr lang="en-US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 store operator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objects of all types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a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name.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1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77370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Dynamic Memory Allocation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75772"/>
            <a:ext cx="12192001" cy="658222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object creation using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as follows 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pointer-variable = new data-type 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data-type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any valid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data type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pointer-variable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6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data-type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will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 memory of size equal of size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specified </a:t>
            </a:r>
            <a:r>
              <a:rPr lang="en-US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data-type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a pointer </a:t>
            </a:r>
            <a:r>
              <a:rPr lang="en-US" sz="26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pointing to the newly allocated area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following code fragment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Storing initial values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 sufficient amount of memory from free store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hold a value of specified data-type and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the starting address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newly allocated memory of </a:t>
            </a:r>
            <a:r>
              <a:rPr lang="en-US" sz="2600" b="1" dirty="0" err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6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77370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Dynamic Memory Allocation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continued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75772"/>
            <a:ext cx="12192001" cy="658222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allocating the memory for </a:t>
            </a:r>
            <a:r>
              <a:rPr lang="en-US" sz="2400" b="1" dirty="0" err="1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 pointer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also be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of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above given assignment.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assignments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b="1" dirty="0" err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cptr</a:t>
            </a:r>
            <a:r>
              <a:rPr lang="en-US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char ;</a:t>
            </a:r>
          </a:p>
          <a:p>
            <a:pPr marL="4572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b="1" dirty="0" err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fptr</a:t>
            </a:r>
            <a:r>
              <a:rPr lang="en-US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float 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cptr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of type char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fptr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of type float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lang="en-US" sz="2600" b="1" dirty="0" err="1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cptr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dirty="0" err="1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fptr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already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 of  appropriate types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the above </a:t>
            </a:r>
            <a:r>
              <a:rPr lang="en-US" sz="26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Alternatively,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 of pointers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combined as follows 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cptr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char 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float *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fptr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float 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348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77370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Dynamic Memory Allocation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continued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75772"/>
            <a:ext cx="12192001" cy="658222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points to newly allocated memory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values can be stored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using  the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"at address" </a:t>
            </a:r>
            <a:r>
              <a:rPr 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* of pointers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shown below 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600" b="1" dirty="0" err="1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cptr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'a' ;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Assign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'a'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newly created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object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600" b="1" dirty="0" err="1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fptr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17.32 ;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//Assign 17.32 to the float object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newly allocated memory (through new)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of allocation itself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done as:  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pointer-variable = new data-type (value) 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is the initial value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sz="26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 in the newly allocated memory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also be of the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specified data-type type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188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77370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Dynamic Memory Allocation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continued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75772"/>
            <a:ext cx="12192001" cy="658222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statements 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*</a:t>
            </a:r>
            <a:r>
              <a:rPr lang="en-US" sz="2600" b="1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cptr</a:t>
            </a:r>
            <a:r>
              <a:rPr lang="en-US" sz="26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char ('a') ;  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//statement 1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*</a:t>
            </a:r>
            <a:r>
              <a:rPr lang="en-US" sz="2600" b="1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fptr</a:t>
            </a:r>
            <a:r>
              <a:rPr lang="en-US" sz="26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float (17.32) ;    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//statement 2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given statement 1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 sufficient memory from free pool to hold a character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'a'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this newly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 memory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make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pointer </a:t>
            </a: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cptr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 to this area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the statement2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 sufficient memory from free pool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 a floating-point value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17.32 inside this newly allocated memory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make </a:t>
            </a:r>
            <a:r>
              <a:rPr lang="en-US" sz="26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pointer </a:t>
            </a:r>
            <a:r>
              <a:rPr lang="en-US" sz="2600" b="1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fptr</a:t>
            </a:r>
            <a:r>
              <a:rPr lang="en-US" sz="26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 to this area.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601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77370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Dynamic Memory Allocation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continued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275772"/>
            <a:ext cx="12192001" cy="658222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operator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</a:t>
            </a:r>
            <a:r>
              <a:rPr 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allocator memory for user-defined types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structures, arrays,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classes.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6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 memory for a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one-dimensional arrays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be used in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form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pointer-variable = new data-type[size] 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is the size of the 1-D array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elements in the array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 memory space for an </a:t>
            </a:r>
            <a:r>
              <a:rPr lang="en-US" sz="2600" b="1" dirty="0" err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array value[10],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give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value = new </a:t>
            </a:r>
            <a:r>
              <a:rPr lang="en-US" sz="2600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[10] ;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</a:t>
            </a:r>
            <a:r>
              <a:rPr lang="en-US" sz="26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memory space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store for an array of 10 integers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for the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value[0] will refer to the first element of the array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value[1]  will refer to the second element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so 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654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35428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Array in C++</a:t>
            </a:r>
            <a:b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3828"/>
            <a:ext cx="12192000" cy="6524171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initializers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for arrays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until C++11 arrived.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C++11 standard allows you to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 dynamic arrays with an initialize list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*value = new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{11, 12, 13, 14, 15} 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u="sng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lifetime of an object created by new is not restricted to the scope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it is created.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lives in the memory 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 explicitly deleted using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operator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object, created through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longer needed,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must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destroyed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space occupied by it may be released for reuse.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done with the help of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operator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deallocation operator of C++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of delete operator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as shown below :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pointer-variable 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pointer-variable is the pointer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 to a data object created with new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16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2251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Static Allocation of Memory in C++</a:t>
            </a:r>
            <a:b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391886"/>
            <a:ext cx="11988800" cy="646611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golden rule of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 states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anything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32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instruction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needs to be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</a:t>
            </a:r>
            <a:r>
              <a:rPr 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loaded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memory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its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takes place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every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being </a:t>
            </a:r>
            <a:r>
              <a:rPr lang="en-US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</a:t>
            </a:r>
            <a:r>
              <a:rPr lang="en-US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US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in the </a:t>
            </a:r>
            <a:r>
              <a:rPr lang="en-US" sz="32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memory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32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3200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main(internal) memory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ways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Statically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3200" b="1" dirty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4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35428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Array in C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continued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3828"/>
            <a:ext cx="12192000" cy="6524171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b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iptr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 allocated through new are freed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following form of </a:t>
            </a:r>
            <a:r>
              <a:rPr lang="en-US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delete[size] pointer-variable 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elements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being pointed to by pointer-variable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But,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versions of C++, size is not required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 as shown below :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delete[] array-pointer-variable ;</a:t>
            </a:r>
          </a:p>
          <a:p>
            <a:pPr marL="0" indent="0">
              <a:lnSpc>
                <a:spcPct val="160000"/>
              </a:lnSpc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148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6848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Dynamic Memory Allocation Example</a:t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3" y="368490"/>
            <a:ext cx="11887201" cy="6489509"/>
          </a:xfrm>
        </p:spPr>
        <p:txBody>
          <a:bodyPr>
            <a:normAutofit fontScale="92500"/>
          </a:bodyPr>
          <a:lstStyle/>
          <a:p>
            <a:pPr marL="514350" indent="-514350" algn="just">
              <a:lnSpc>
                <a:spcPct val="110000"/>
              </a:lnSpc>
              <a:spcBef>
                <a:spcPts val="0"/>
              </a:spcBef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C++ program to demonstrate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dynamic memory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demonstrates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operators to allocate and deallocate memory for arrays respectively. Declare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pointer named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floating point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named marks.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Declare a local variable named size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use this variable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upper limit of elements of array you need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used this variable 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dimension of the array when dynamically allocates memory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marks. Declare index variable by the name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new operator to dynamically allocate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marks array with size variable as a dimension of the array.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is expected to check, whether the memory is allocated (available) or not for both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marks array or 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marks is null pointer and if it is null pointer output "Out of Memory" or "Aborting“ and allows a user "Press any key to exit“.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one for---loop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read values in the array elements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marks respectively and another for loop to output the contents of the array. Finally deallocates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array and marks using delete operator.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5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40" y="0"/>
            <a:ext cx="12123760" cy="6858000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iomanip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cstdlib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		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//useful for exit () function 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declares an integer pointer named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*marks;  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declares a float pointer named marks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//Main Function ()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main(){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/*Declaration of local variable and use this variable to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upper limit of elements of array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need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dimension of the array when dynamically allocates memory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marks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*/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size;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//Declaration of index variable 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//User limits the number of elements of array by inputting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integer value 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2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&lt;&lt;"How many elements for the array ?";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&gt;&gt;size;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/*Use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operator to dynamically allocate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with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as a dimension of the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*/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=new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[size]; 	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/*Use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operator to dynamically allocate marks array with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as a dimension of the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*/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marks=new float[size]; 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/*First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check, whether the memory is allocated (available)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and marks array or 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marks is null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pointer.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null pointer output "Out of Memory" or "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Aborting“ .And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a user "Press any key to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exit“ */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((!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|| (!marks)) {// 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marks is null pointer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&lt;&lt;"Out of Memory..!!..Aborting..!!"&lt;&lt;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&lt;&lt;"Press any key to exit..";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exit(1);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}//End of if()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69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For---Loop to read values in the array elements of </a:t>
            </a:r>
            <a:r>
              <a:rPr lang="en-US" sz="27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marks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&lt;size;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student["&lt;&lt;i+1&lt;&lt;"]:";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&lt;&lt;"Enter Marks for student["&lt;&lt;i+1&lt;&lt;"]:";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&gt;&gt;marks[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}//End of for loop ()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//Output the contents of the array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\t\t\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tMarks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"&lt;&lt;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&lt;&lt;"_______\t\t\t_______"&lt;&lt;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&lt;size;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(3)&lt;&lt;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]&lt;&lt;"\t\t\t"&lt;&lt;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setw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(3)&lt;&lt;marks[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]&lt;&lt;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}//End of for loop ()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// deallocating </a:t>
            </a:r>
            <a:r>
              <a:rPr lang="en-US" sz="2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delete[]marks;     // deallocating marks 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}//End of main 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5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0"/>
            <a:ext cx="12192001" cy="68580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you can see, the above </a:t>
            </a:r>
            <a:r>
              <a:rPr lang="en-US" sz="30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 program first ask from the user to enter the size of the array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then </a:t>
            </a:r>
            <a:r>
              <a:rPr lang="en-US" sz="3000" b="1" i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allocates space for them dynamically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sufficient space is not available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US" sz="3000" b="1" i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exits after displaying an error </a:t>
            </a:r>
            <a:r>
              <a:rPr lang="en-US" sz="3000" b="1" i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sufficient space is available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it </a:t>
            </a:r>
            <a:r>
              <a:rPr lang="en-US" sz="3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reads the data into the arrays and finally displays them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0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exiting the program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US" sz="3000" b="1" i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deallocates the occupied space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sz="3000" b="1" i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operator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that it becomes </a:t>
            </a: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for reuse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3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079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Leaks in C++</a:t>
            </a:r>
            <a:b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6556"/>
            <a:ext cx="12091916" cy="6571444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Improper use of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may lead to </a:t>
            </a:r>
            <a:r>
              <a:rPr lang="en-US" sz="26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leaks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the </a:t>
            </a:r>
            <a:r>
              <a:rPr lang="en-US" sz="2600" b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allocated through new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 be properly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deleted through delete.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sz="2600" b="1" dirty="0" smtClean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doubt about the fact that new and delete are very useful.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they have an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problem that it is easy to forget to delete something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was previously </a:t>
            </a: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allocated with new, leaving an </a:t>
            </a:r>
            <a:r>
              <a:rPr lang="en-US" sz="26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orphaned memory black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 </a:t>
            </a:r>
            <a:r>
              <a:rPr lang="en-US" sz="2600" b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that is still allocated but which has nothing referencing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certain function that </a:t>
            </a:r>
            <a:r>
              <a:rPr lang="en-US" sz="26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 allocates memory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some object but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forgets to deallocate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6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reserved memory, consumes some amount of memory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time it is executed.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Thus, a part of </a:t>
            </a: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disappears with its every run, and eventually the amount of memory consumed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an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adverse effect on the system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This situation is known as a </a:t>
            </a:r>
            <a:r>
              <a:rPr lang="en-US" sz="26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leak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are many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reason lead to the </a:t>
            </a:r>
            <a:r>
              <a:rPr lang="en-US" sz="2600" b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situation of memory leaks</a:t>
            </a:r>
            <a:r>
              <a:rPr lang="en-US" sz="2600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orgetting to delete something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has been </a:t>
            </a:r>
            <a:r>
              <a:rPr lang="en-US" sz="2600" b="1" dirty="0" smtClean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 allocated (i.e., using new)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alling to notice that code may bypass a delete statement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certain circumstances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ssigning the </a:t>
            </a:r>
            <a:r>
              <a:rPr lang="en-US" sz="26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of a new statement to a pointer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was already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pointing to an allocated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2865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Leaks in C</a:t>
            </a:r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continued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6556"/>
            <a:ext cx="12091916" cy="6571444"/>
          </a:xfrm>
        </p:spPr>
        <p:txBody>
          <a:bodyPr>
            <a:no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Thus, a part of </a:t>
            </a: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disappears with its every run, and eventually the amount of memory consumed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an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adverse effect on the system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This situation is known as a </a:t>
            </a:r>
            <a:r>
              <a:rPr lang="en-US" sz="26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leak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are many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reason lead to the </a:t>
            </a:r>
            <a:r>
              <a:rPr lang="en-US" sz="2600" b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situation of memory leaks</a:t>
            </a:r>
            <a:r>
              <a:rPr lang="en-US" sz="2600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orgetting to delete something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has been </a:t>
            </a:r>
            <a:r>
              <a:rPr lang="en-US" sz="2600" b="1" dirty="0" smtClean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 allocated (i.e., using new)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alling to notice that code may bypass a delete statement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 certain circumstances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ssigning the </a:t>
            </a:r>
            <a:r>
              <a:rPr lang="en-US" sz="26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of a new statement to a pointer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was already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pointing to an allocated 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7320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Reading Assignment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5" y="846161"/>
            <a:ext cx="11846257" cy="587531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 and String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 and Function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Pointer and Structure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91885"/>
          </a:xfrm>
        </p:spPr>
        <p:txBody>
          <a:bodyPr>
            <a:noAutofit/>
          </a:bodyPr>
          <a:lstStyle/>
          <a:p>
            <a:pPr algn="ctr">
              <a:lnSpc>
                <a:spcPct val="16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Static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391886"/>
            <a:ext cx="11988800" cy="646611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memory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known 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beforehand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allocated during compilation itself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referred to as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memory allocation.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when you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follows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such case the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what the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(it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bytes)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bytes internal memory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b="1" dirty="0" err="1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avar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 itself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it is an example of 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memory allocation.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2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9188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Dynamic Memory Allocation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508000"/>
            <a:ext cx="11916229" cy="634999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</a:t>
            </a:r>
            <a:r>
              <a:rPr lang="en-US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allocated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 known beforehand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rather,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required to </a:t>
            </a:r>
            <a:r>
              <a:rPr lang="en-US" sz="2900" b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 memory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and when </a:t>
            </a:r>
            <a:r>
              <a:rPr lang="en-US" sz="29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 during runtime </a:t>
            </a:r>
            <a:r>
              <a:rPr lang="en-US" sz="29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sz="29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9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program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actually executing) itself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allocation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run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referred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 </a:t>
            </a:r>
            <a:r>
              <a:rPr lang="en-US" sz="29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sz="29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memory </a:t>
            </a:r>
            <a:r>
              <a:rPr lang="en-US" sz="29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uses the following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operators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allocations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9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9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900" b="1" dirty="0">
              <a:solidFill>
                <a:srgbClr val="CC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GB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8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7897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Dynamic Memory Allocation </a:t>
            </a:r>
            <a:r>
              <a:rPr lang="en-US" sz="32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319314"/>
            <a:ext cx="12192001" cy="640216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lang="en-US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memory dynamically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 storing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memory address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 memory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deallocates</a:t>
            </a:r>
            <a:r>
              <a:rPr lang="en-US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en-US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//Let’s see 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following fragment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C++ code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allocate memory dynamically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cptr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char ('a') ;  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C++ Statement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 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sufficient memory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store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'a'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this newly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 memory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make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pointer </a:t>
            </a:r>
            <a:r>
              <a:rPr lang="en-US" b="1" dirty="0" err="1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cptr</a:t>
            </a:r>
            <a:r>
              <a:rPr lang="en-US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</a:t>
            </a:r>
            <a:r>
              <a:rPr lang="en-US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this </a:t>
            </a:r>
            <a:r>
              <a:rPr lang="en-US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GB" dirty="0">
              <a:solidFill>
                <a:srgbClr val="80008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50D7C-F77F-4983-AF6F-92902DB051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4077</TotalTime>
  <Words>8634</Words>
  <Application>Microsoft Office PowerPoint</Application>
  <PresentationFormat>Widescreen</PresentationFormat>
  <Paragraphs>528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4" baseType="lpstr">
      <vt:lpstr>Arial</vt:lpstr>
      <vt:lpstr>Calibri</vt:lpstr>
      <vt:lpstr>Calibri Light</vt:lpstr>
      <vt:lpstr>Times New Roman</vt:lpstr>
      <vt:lpstr>Wingdings</vt:lpstr>
      <vt:lpstr>Office Theme</vt:lpstr>
      <vt:lpstr>CHAPTER NINE</vt:lpstr>
      <vt:lpstr>C++ Pointers</vt:lpstr>
      <vt:lpstr>C++ Pointers continued</vt:lpstr>
      <vt:lpstr> C++ Memory Map </vt:lpstr>
      <vt:lpstr> C++ Memory Map continued </vt:lpstr>
      <vt:lpstr> Dynamic and Static Allocation of Memory in C++ </vt:lpstr>
      <vt:lpstr>1. Static Memory Allocation</vt:lpstr>
      <vt:lpstr>2. Dynamic Memory Allocation </vt:lpstr>
      <vt:lpstr>2. Dynamic Memory Allocation continued</vt:lpstr>
      <vt:lpstr>Free Store Program</vt:lpstr>
      <vt:lpstr> C++ Pointers Declaration  </vt:lpstr>
      <vt:lpstr> C++ Pointers Declaration continued </vt:lpstr>
      <vt:lpstr> C++ Pointers Declaration continued </vt:lpstr>
      <vt:lpstr> C++ Declaration of Pointers continued </vt:lpstr>
      <vt:lpstr> C++ Pointers Initialization </vt:lpstr>
      <vt:lpstr> C++ Pointers Initialization continued </vt:lpstr>
      <vt:lpstr> Difference between NULL and nullptr </vt:lpstr>
      <vt:lpstr> Difference between NULL and nullptr continued </vt:lpstr>
      <vt:lpstr>Activity 1 on C++ Pointer</vt:lpstr>
      <vt:lpstr>Activity 1 on C++ Pointer continued</vt:lpstr>
      <vt:lpstr>Activity 1 on C++ Pointer continued</vt:lpstr>
      <vt:lpstr>Activity 2 </vt:lpstr>
      <vt:lpstr>Activity 2 continued</vt:lpstr>
      <vt:lpstr>Activity 2 continued</vt:lpstr>
      <vt:lpstr> C++ Pointer Arithmetic </vt:lpstr>
      <vt:lpstr>Increment/Decrement of a Pointer</vt:lpstr>
      <vt:lpstr>Increment/Decrement of a Pointer</vt:lpstr>
      <vt:lpstr>Activity 3 </vt:lpstr>
      <vt:lpstr>Activity 3 continued  </vt:lpstr>
      <vt:lpstr>Activity 3 continued  </vt:lpstr>
      <vt:lpstr> Addition/Subtraction of an integer to a Pointer </vt:lpstr>
      <vt:lpstr>Activity 4  </vt:lpstr>
      <vt:lpstr>Activity 4 continued </vt:lpstr>
      <vt:lpstr> Pointer Arithmetic on Arrays </vt:lpstr>
      <vt:lpstr> Pointer Arithmetic on Arrays continued </vt:lpstr>
      <vt:lpstr> Pointer Arithmetic on Arrays continued </vt:lpstr>
      <vt:lpstr>C++ Pointers and Arrays</vt:lpstr>
      <vt:lpstr>C++ Pointers and Arrays continued</vt:lpstr>
      <vt:lpstr>C++ Pointers and Arrays continued</vt:lpstr>
      <vt:lpstr>C++ Pointers and Arrays continued</vt:lpstr>
      <vt:lpstr>C++ Pointers and Arrays continued</vt:lpstr>
      <vt:lpstr>C++ Pointers and Arrays continued</vt:lpstr>
      <vt:lpstr>C++ Pointers and Arrays continued</vt:lpstr>
      <vt:lpstr> C++ Array of Pointers </vt:lpstr>
      <vt:lpstr> C++ Array of Pointers </vt:lpstr>
      <vt:lpstr> C++ Array of Pointers Example </vt:lpstr>
      <vt:lpstr> C++ Array of Pointers Example continued </vt:lpstr>
      <vt:lpstr> C++ Array of Pointers Example continued </vt:lpstr>
      <vt:lpstr> C++ Array of Pointers Example continued </vt:lpstr>
      <vt:lpstr>Example 2</vt:lpstr>
      <vt:lpstr>PowerPoint Presentation</vt:lpstr>
      <vt:lpstr>C++ Dynamic Memory Allocation</vt:lpstr>
      <vt:lpstr>C++ Dynamic Memory Allocation Operator</vt:lpstr>
      <vt:lpstr>C++ Dynamic Memory Allocation Operator</vt:lpstr>
      <vt:lpstr>C++ Dynamic Memory Allocation Operator continued</vt:lpstr>
      <vt:lpstr>C++ Dynamic Memory Allocation Operator continued</vt:lpstr>
      <vt:lpstr>C++ Dynamic Memory Allocation Operator continued</vt:lpstr>
      <vt:lpstr>C++ Dynamic Memory Allocation Operator continued</vt:lpstr>
      <vt:lpstr> Creating Dynamic Array in C++ </vt:lpstr>
      <vt:lpstr> Creating Dynamic Array in C++ continued </vt:lpstr>
      <vt:lpstr> C++ Dynamic Memory Allocation Example </vt:lpstr>
      <vt:lpstr>PowerPoint Presentation</vt:lpstr>
      <vt:lpstr>PowerPoint Presentation</vt:lpstr>
      <vt:lpstr>PowerPoint Presentation</vt:lpstr>
      <vt:lpstr>PowerPoint Presentation</vt:lpstr>
      <vt:lpstr> Memory Leaks in C++ </vt:lpstr>
      <vt:lpstr> Memory Leaks in C++ continued </vt:lpstr>
      <vt:lpstr>Reading Assignment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king</dc:creator>
  <cp:lastModifiedBy>ismail - [2010]</cp:lastModifiedBy>
  <cp:revision>284</cp:revision>
  <dcterms:created xsi:type="dcterms:W3CDTF">2021-04-04T14:42:47Z</dcterms:created>
  <dcterms:modified xsi:type="dcterms:W3CDTF">2023-03-26T17:00:45Z</dcterms:modified>
</cp:coreProperties>
</file>