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7"/>
  </p:notesMasterIdLst>
  <p:handoutMasterIdLst>
    <p:handoutMasterId r:id="rId48"/>
  </p:handoutMasterIdLst>
  <p:sldIdLst>
    <p:sldId id="347" r:id="rId2"/>
    <p:sldId id="348" r:id="rId3"/>
    <p:sldId id="259" r:id="rId4"/>
    <p:sldId id="262" r:id="rId5"/>
    <p:sldId id="349" r:id="rId6"/>
    <p:sldId id="330" r:id="rId7"/>
    <p:sldId id="350" r:id="rId8"/>
    <p:sldId id="351" r:id="rId9"/>
    <p:sldId id="352" r:id="rId10"/>
    <p:sldId id="346" r:id="rId11"/>
    <p:sldId id="353" r:id="rId12"/>
    <p:sldId id="354" r:id="rId13"/>
    <p:sldId id="370" r:id="rId14"/>
    <p:sldId id="371" r:id="rId15"/>
    <p:sldId id="372" r:id="rId16"/>
    <p:sldId id="373" r:id="rId17"/>
    <p:sldId id="374" r:id="rId18"/>
    <p:sldId id="375" r:id="rId19"/>
    <p:sldId id="376" r:id="rId20"/>
    <p:sldId id="377" r:id="rId21"/>
    <p:sldId id="378" r:id="rId22"/>
    <p:sldId id="379" r:id="rId23"/>
    <p:sldId id="295" r:id="rId24"/>
    <p:sldId id="322" r:id="rId25"/>
    <p:sldId id="358" r:id="rId26"/>
    <p:sldId id="360" r:id="rId27"/>
    <p:sldId id="362" r:id="rId28"/>
    <p:sldId id="361" r:id="rId29"/>
    <p:sldId id="363" r:id="rId30"/>
    <p:sldId id="364" r:id="rId31"/>
    <p:sldId id="336" r:id="rId32"/>
    <p:sldId id="337" r:id="rId33"/>
    <p:sldId id="335" r:id="rId34"/>
    <p:sldId id="381" r:id="rId35"/>
    <p:sldId id="382" r:id="rId36"/>
    <p:sldId id="383" r:id="rId37"/>
    <p:sldId id="338" r:id="rId38"/>
    <p:sldId id="340" r:id="rId39"/>
    <p:sldId id="341" r:id="rId40"/>
    <p:sldId id="342" r:id="rId41"/>
    <p:sldId id="343" r:id="rId42"/>
    <p:sldId id="344" r:id="rId43"/>
    <p:sldId id="366" r:id="rId44"/>
    <p:sldId id="367" r:id="rId45"/>
    <p:sldId id="368" r:id="rId4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3" d="100"/>
          <a:sy n="73" d="100"/>
        </p:scale>
        <p:origin x="1296"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79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atin typeface="Times New Roman" pitchFamily="18" charset="0"/>
              </a:defRPr>
            </a:lvl1pPr>
          </a:lstStyle>
          <a:p>
            <a:pPr>
              <a:defRPr/>
            </a:pPr>
            <a:fld id="{85DC6091-3CCB-4A0D-8276-00F5875F1B3B}" type="slidenum">
              <a:rPr lang="en-US"/>
              <a:pPr>
                <a:defRPr/>
              </a:pPr>
              <a:t>‹#›</a:t>
            </a:fld>
            <a:endParaRPr lang="en-US"/>
          </a:p>
        </p:txBody>
      </p:sp>
    </p:spTree>
    <p:extLst>
      <p:ext uri="{BB962C8B-B14F-4D97-AF65-F5344CB8AC3E}">
        <p14:creationId xmlns:p14="http://schemas.microsoft.com/office/powerpoint/2010/main" val="1334083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4276"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atin typeface="Times New Roman" pitchFamily="18" charset="0"/>
              </a:defRPr>
            </a:lvl1pPr>
          </a:lstStyle>
          <a:p>
            <a:pPr>
              <a:defRPr/>
            </a:pPr>
            <a:fld id="{4EBCD54D-67AA-45C3-8B22-49403467F7B3}" type="slidenum">
              <a:rPr lang="en-US"/>
              <a:pPr>
                <a:defRPr/>
              </a:pPr>
              <a:t>‹#›</a:t>
            </a:fld>
            <a:endParaRPr lang="en-US"/>
          </a:p>
        </p:txBody>
      </p:sp>
    </p:spTree>
    <p:extLst>
      <p:ext uri="{BB962C8B-B14F-4D97-AF65-F5344CB8AC3E}">
        <p14:creationId xmlns:p14="http://schemas.microsoft.com/office/powerpoint/2010/main" val="41126613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5210F397-9985-49E7-96D6-F6F99ADD0392}" type="slidenum">
              <a:rPr lang="en-US" sz="1200" smtClean="0"/>
              <a:pPr/>
              <a:t>2</a:t>
            </a:fld>
            <a:endParaRPr lang="en-US" sz="1200"/>
          </a:p>
        </p:txBody>
      </p:sp>
      <p:sp>
        <p:nvSpPr>
          <p:cNvPr id="56323" name="Rectangle 2"/>
          <p:cNvSpPr>
            <a:spLocks noGrp="1" noRot="1" noChangeAspect="1" noChangeArrowheads="1" noTextEdit="1"/>
          </p:cNvSpPr>
          <p:nvPr>
            <p:ph type="sldImg"/>
          </p:nvPr>
        </p:nvSpPr>
        <p:spPr>
          <a:ln cap="flat"/>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94CEB78C-0CBC-4A8E-8A67-56956DF21D23}" type="slidenum">
              <a:rPr lang="en-US" sz="1200" smtClean="0"/>
              <a:pPr/>
              <a:t>3</a:t>
            </a:fld>
            <a:endParaRPr lang="en-US" sz="1200"/>
          </a:p>
        </p:txBody>
      </p:sp>
      <p:sp>
        <p:nvSpPr>
          <p:cNvPr id="57347" name="Rectangle 2"/>
          <p:cNvSpPr>
            <a:spLocks noGrp="1" noRot="1" noChangeAspect="1" noChangeArrowheads="1" noTextEdit="1"/>
          </p:cNvSpPr>
          <p:nvPr>
            <p:ph type="sldImg"/>
          </p:nvPr>
        </p:nvSpPr>
        <p:spPr>
          <a:ln cap="flat"/>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705D9E06-36DF-4AA9-9713-8427656F7FA2}" type="slidenum">
              <a:rPr lang="en-US" sz="1200" smtClean="0"/>
              <a:pPr/>
              <a:t>4</a:t>
            </a:fld>
            <a:endParaRPr lang="en-US" sz="1200"/>
          </a:p>
        </p:txBody>
      </p:sp>
      <p:sp>
        <p:nvSpPr>
          <p:cNvPr id="58371" name="Rectangle 2"/>
          <p:cNvSpPr>
            <a:spLocks noGrp="1" noRot="1" noChangeAspect="1" noChangeArrowheads="1" noTextEdit="1"/>
          </p:cNvSpPr>
          <p:nvPr>
            <p:ph type="sldImg"/>
          </p:nvPr>
        </p:nvSpPr>
        <p:spPr>
          <a:ln cap="flat"/>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C247E689-B247-43CD-9D17-924B1813484C}" type="slidenum">
              <a:rPr lang="en-US" sz="1200" smtClean="0"/>
              <a:pPr/>
              <a:t>23</a:t>
            </a:fld>
            <a:endParaRPr lang="en-US" sz="1200"/>
          </a:p>
        </p:txBody>
      </p:sp>
      <p:sp>
        <p:nvSpPr>
          <p:cNvPr id="60419" name="Rectangle 2"/>
          <p:cNvSpPr>
            <a:spLocks noGrp="1" noRot="1" noChangeAspect="1" noChangeArrowheads="1" noTextEdit="1"/>
          </p:cNvSpPr>
          <p:nvPr>
            <p:ph type="sldImg"/>
          </p:nvPr>
        </p:nvSpPr>
        <p:spPr>
          <a:solidFill>
            <a:srgbClr val="FFFFFF"/>
          </a:solidFill>
          <a:ln cap="flat"/>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5F6BE5B-3580-478B-8CAC-6E151FF22183}" type="slidenum">
              <a:rPr lang="en-US">
                <a:latin typeface="Times New Roman" charset="0"/>
              </a:rPr>
              <a:pPr/>
              <a:t>31</a:t>
            </a:fld>
            <a:endParaRPr lang="en-US">
              <a:latin typeface="Times New Roman"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charset="0"/>
              </a:rPr>
              <a:t>We’ll talk about </a:t>
            </a:r>
          </a:p>
          <a:p>
            <a:pPr eaLnBrk="1" hangingPunct="1"/>
            <a:r>
              <a:rPr lang="en-US" dirty="0">
                <a:latin typeface="Times New Roman" charset="0"/>
              </a:rPr>
              <a:t>	- how emotions expressed and identified</a:t>
            </a:r>
          </a:p>
          <a:p>
            <a:pPr eaLnBrk="1" hangingPunct="1"/>
            <a:r>
              <a:rPr lang="en-US" dirty="0">
                <a:latin typeface="Times New Roman" charset="0"/>
              </a:rPr>
              <a:t>	- some theories of how emotions work</a:t>
            </a:r>
          </a:p>
          <a:p>
            <a:pPr eaLnBrk="1" hangingPunct="1"/>
            <a:r>
              <a:rPr lang="en-US" dirty="0">
                <a:latin typeface="Times New Roman" charset="0"/>
              </a:rPr>
              <a:t>	- how the nervous system is involved in the process of producing emotions</a:t>
            </a:r>
          </a:p>
          <a:p>
            <a:pPr eaLnBrk="1" hangingPunct="1"/>
            <a:r>
              <a:rPr lang="en-US" dirty="0">
                <a:latin typeface="Times New Roman" charset="0"/>
              </a:rPr>
              <a:t>	- and something about what is happening in the example of aggression and violence</a:t>
            </a:r>
          </a:p>
          <a:p>
            <a:pPr eaLnBrk="1" hangingPunct="1"/>
            <a:r>
              <a:rPr lang="en-US" dirty="0">
                <a:latin typeface="Times New Roman" charset="0"/>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6E83C58-C6D6-476D-8FBF-DDD6FF9B5890}" type="slidenum">
              <a:rPr lang="en-US">
                <a:latin typeface="Times New Roman" charset="0"/>
              </a:rPr>
              <a:pPr/>
              <a:t>32</a:t>
            </a:fld>
            <a:endParaRPr lang="en-US">
              <a:latin typeface="Times New Roman"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Happiness, anger, surprise, disgust, sadness, fear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D0594F3-3F09-40E0-82F7-6FB780FA2ADF}" type="slidenum">
              <a:rPr lang="en-US">
                <a:latin typeface="Times New Roman" charset="0"/>
              </a:rPr>
              <a:pPr/>
              <a:t>38</a:t>
            </a:fld>
            <a:endParaRPr lang="en-US">
              <a:latin typeface="Times New Roman"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Arousal – get us ready to make a needed response (motivate studying for a test)</a:t>
            </a:r>
          </a:p>
          <a:p>
            <a:pPr eaLnBrk="1" hangingPunct="1"/>
            <a:endParaRPr lang="en-US">
              <a:latin typeface="Times New Roman" charset="0"/>
            </a:endParaRPr>
          </a:p>
          <a:p>
            <a:pPr eaLnBrk="1" hangingPunct="1"/>
            <a:r>
              <a:rPr lang="en-US">
                <a:latin typeface="Times New Roman" charset="0"/>
              </a:rPr>
              <a:t>Optimum level of arousal – we don’t do well if not very aroused, but we also don’t do well if too aroused – there’s a happy medium</a:t>
            </a:r>
          </a:p>
          <a:p>
            <a:pPr eaLnBrk="1" hangingPunct="1"/>
            <a:endParaRPr lang="en-US">
              <a:latin typeface="Times New Roman" charset="0"/>
            </a:endParaRPr>
          </a:p>
          <a:p>
            <a:pPr eaLnBrk="1" hangingPunct="1"/>
            <a:r>
              <a:rPr lang="en-US">
                <a:latin typeface="Times New Roman" charset="0"/>
              </a:rPr>
              <a:t>Communication – make our needs/wants known to others, or our intentions (what might you do if you are really frustrated? Punch a wall, yell at someone)</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4"/>
          <p:cNvGrpSpPr>
            <a:grpSpLocks/>
          </p:cNvGrpSpPr>
          <p:nvPr/>
        </p:nvGrpSpPr>
        <p:grpSpPr bwMode="auto">
          <a:xfrm>
            <a:off x="0" y="0"/>
            <a:ext cx="8872538" cy="6870700"/>
            <a:chOff x="0" y="0"/>
            <a:chExt cx="5589" cy="4328"/>
          </a:xfrm>
        </p:grpSpPr>
        <p:sp>
          <p:nvSpPr>
            <p:cNvPr id="5" name="Rectangle 2" descr="Stationery"/>
            <p:cNvSpPr>
              <a:spLocks noChangeArrowheads="1"/>
            </p:cNvSpPr>
            <p:nvPr/>
          </p:nvSpPr>
          <p:spPr bwMode="white">
            <a:xfrm>
              <a:off x="336" y="150"/>
              <a:ext cx="5253" cy="4026"/>
            </a:xfrm>
            <a:prstGeom prst="rect">
              <a:avLst/>
            </a:prstGeom>
            <a:blipFill dpi="0" rotWithShape="0">
              <a:blip r:embed="rId2"/>
              <a:srcRect/>
              <a:tile tx="0" ty="0" sx="100000" sy="100000" flip="none" algn="tl"/>
            </a:blipFill>
            <a:ln w="9525">
              <a:noFill/>
              <a:miter lim="800000"/>
              <a:headEnd/>
              <a:tailEnd/>
            </a:ln>
            <a:effectLst/>
          </p:spPr>
          <p:txBody>
            <a:bodyPr wrap="none" anchor="ctr"/>
            <a:lstStyle/>
            <a:p>
              <a:pPr>
                <a:defRPr/>
              </a:pPr>
              <a:endParaRPr lang="en-US">
                <a:latin typeface="Times New Roman" pitchFamily="18" charset="0"/>
              </a:endParaRPr>
            </a:p>
          </p:txBody>
        </p:sp>
        <p:pic>
          <p:nvPicPr>
            <p:cNvPr id="6"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ltGray">
            <a:xfrm>
              <a:off x="0" y="0"/>
              <a:ext cx="678" cy="4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7" name="Rectangle 5"/>
          <p:cNvSpPr>
            <a:spLocks noGrp="1" noChangeArrowheads="1"/>
          </p:cNvSpPr>
          <p:nvPr>
            <p:ph type="ctrTitle" sz="quarter"/>
          </p:nvPr>
        </p:nvSpPr>
        <p:spPr>
          <a:xfrm>
            <a:off x="962025" y="1925638"/>
            <a:ext cx="7772400" cy="1143000"/>
          </a:xfrm>
        </p:spPr>
        <p:txBody>
          <a:bodyPr/>
          <a:lstStyle>
            <a:lvl1pPr>
              <a:defRPr/>
            </a:lvl1pPr>
          </a:lstStyle>
          <a:p>
            <a:r>
              <a:rPr lang="en-US"/>
              <a:t>Click to edit Master title style</a:t>
            </a:r>
          </a:p>
        </p:txBody>
      </p:sp>
      <p:sp>
        <p:nvSpPr>
          <p:cNvPr id="3078" name="Rectangle 6"/>
          <p:cNvSpPr>
            <a:spLocks noGrp="1" noChangeArrowheads="1"/>
          </p:cNvSpPr>
          <p:nvPr>
            <p:ph type="subTitle" sz="quarter" idx="1"/>
          </p:nvPr>
        </p:nvSpPr>
        <p:spPr>
          <a:xfrm>
            <a:off x="1647825" y="3738563"/>
            <a:ext cx="6400800" cy="1752600"/>
          </a:xfrm>
        </p:spPr>
        <p:txBody>
          <a:bodyPr/>
          <a:lstStyle>
            <a:lvl1pPr marL="0" indent="0" algn="ctr">
              <a:buFont typeface="Monotype Sorts" charset="2"/>
              <a:buNone/>
              <a:defRPr/>
            </a:lvl1pPr>
          </a:lstStyle>
          <a:p>
            <a:r>
              <a:rPr lang="en-US"/>
              <a:t>Click to edit Master subtitle style</a:t>
            </a:r>
          </a:p>
        </p:txBody>
      </p:sp>
      <p:sp>
        <p:nvSpPr>
          <p:cNvPr id="7" name="Rectangle 7"/>
          <p:cNvSpPr>
            <a:spLocks noGrp="1" noChangeArrowheads="1"/>
          </p:cNvSpPr>
          <p:nvPr>
            <p:ph type="dt" sz="quarter" idx="10"/>
          </p:nvPr>
        </p:nvSpPr>
        <p:spPr>
          <a:xfrm>
            <a:off x="962025" y="6100763"/>
            <a:ext cx="1905000" cy="457200"/>
          </a:xfrm>
        </p:spPr>
        <p:txBody>
          <a:bodyPr/>
          <a:lstStyle>
            <a:lvl1pPr>
              <a:defRPr>
                <a:solidFill>
                  <a:srgbClr val="A08366"/>
                </a:solidFill>
              </a:defRPr>
            </a:lvl1pPr>
          </a:lstStyle>
          <a:p>
            <a:pPr>
              <a:defRPr/>
            </a:pPr>
            <a:endParaRPr lang="en-US"/>
          </a:p>
        </p:txBody>
      </p:sp>
      <p:sp>
        <p:nvSpPr>
          <p:cNvPr id="8" name="Rectangle 8"/>
          <p:cNvSpPr>
            <a:spLocks noGrp="1" noChangeArrowheads="1"/>
          </p:cNvSpPr>
          <p:nvPr>
            <p:ph type="ftr" sz="quarter" idx="11"/>
          </p:nvPr>
        </p:nvSpPr>
        <p:spPr>
          <a:xfrm>
            <a:off x="3400425" y="6100763"/>
            <a:ext cx="2895600" cy="457200"/>
          </a:xfrm>
        </p:spPr>
        <p:txBody>
          <a:bodyPr/>
          <a:lstStyle>
            <a:lvl1pPr>
              <a:defRPr>
                <a:solidFill>
                  <a:srgbClr val="A08366"/>
                </a:solidFill>
              </a:defRPr>
            </a:lvl1pPr>
          </a:lstStyle>
          <a:p>
            <a:pPr>
              <a:defRPr/>
            </a:pPr>
            <a:r>
              <a:rPr lang="en-US"/>
              <a:t>Management Fundamentals - Chapter 14</a:t>
            </a:r>
          </a:p>
        </p:txBody>
      </p:sp>
      <p:sp>
        <p:nvSpPr>
          <p:cNvPr id="9" name="Rectangle 9"/>
          <p:cNvSpPr>
            <a:spLocks noGrp="1" noChangeArrowheads="1"/>
          </p:cNvSpPr>
          <p:nvPr>
            <p:ph type="sldNum" sz="quarter" idx="12"/>
          </p:nvPr>
        </p:nvSpPr>
        <p:spPr>
          <a:xfrm>
            <a:off x="6829425" y="6100763"/>
            <a:ext cx="1905000" cy="457200"/>
          </a:xfrm>
        </p:spPr>
        <p:txBody>
          <a:bodyPr/>
          <a:lstStyle>
            <a:lvl1pPr>
              <a:defRPr>
                <a:solidFill>
                  <a:srgbClr val="A08366"/>
                </a:solidFill>
              </a:defRPr>
            </a:lvl1pPr>
          </a:lstStyle>
          <a:p>
            <a:pPr>
              <a:defRPr/>
            </a:pPr>
            <a:fld id="{9F2D20A6-1E58-44AD-90CB-9B1D41F252B8}" type="slidenum">
              <a:rPr lang="en-US"/>
              <a:pPr>
                <a:defRPr/>
              </a:pPr>
              <a:t>‹#›</a:t>
            </a:fld>
            <a:endParaRPr lang="en-US"/>
          </a:p>
        </p:txBody>
      </p:sp>
    </p:spTree>
    <p:extLst>
      <p:ext uri="{BB962C8B-B14F-4D97-AF65-F5344CB8AC3E}">
        <p14:creationId xmlns:p14="http://schemas.microsoft.com/office/powerpoint/2010/main" val="2677965646"/>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Management Fundamentals - Chapter 14</a:t>
            </a:r>
          </a:p>
        </p:txBody>
      </p:sp>
      <p:sp>
        <p:nvSpPr>
          <p:cNvPr id="6" name="Rectangle 10"/>
          <p:cNvSpPr>
            <a:spLocks noGrp="1" noChangeArrowheads="1"/>
          </p:cNvSpPr>
          <p:nvPr>
            <p:ph type="sldNum" sz="quarter" idx="12"/>
          </p:nvPr>
        </p:nvSpPr>
        <p:spPr>
          <a:ln/>
        </p:spPr>
        <p:txBody>
          <a:bodyPr/>
          <a:lstStyle>
            <a:lvl1pPr>
              <a:defRPr/>
            </a:lvl1pPr>
          </a:lstStyle>
          <a:p>
            <a:pPr>
              <a:defRPr/>
            </a:pPr>
            <a:fld id="{51ED6175-B506-47A8-B37E-99989333DD0D}" type="slidenum">
              <a:rPr lang="en-US"/>
              <a:pPr>
                <a:defRPr/>
              </a:pPr>
              <a:t>‹#›</a:t>
            </a:fld>
            <a:endParaRPr lang="en-US"/>
          </a:p>
        </p:txBody>
      </p:sp>
    </p:spTree>
    <p:extLst>
      <p:ext uri="{BB962C8B-B14F-4D97-AF65-F5344CB8AC3E}">
        <p14:creationId xmlns:p14="http://schemas.microsoft.com/office/powerpoint/2010/main" val="64605981"/>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4572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90600" y="4572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Management Fundamentals - Chapter 14</a:t>
            </a:r>
          </a:p>
        </p:txBody>
      </p:sp>
      <p:sp>
        <p:nvSpPr>
          <p:cNvPr id="6" name="Rectangle 10"/>
          <p:cNvSpPr>
            <a:spLocks noGrp="1" noChangeArrowheads="1"/>
          </p:cNvSpPr>
          <p:nvPr>
            <p:ph type="sldNum" sz="quarter" idx="12"/>
          </p:nvPr>
        </p:nvSpPr>
        <p:spPr>
          <a:ln/>
        </p:spPr>
        <p:txBody>
          <a:bodyPr/>
          <a:lstStyle>
            <a:lvl1pPr>
              <a:defRPr/>
            </a:lvl1pPr>
          </a:lstStyle>
          <a:p>
            <a:pPr>
              <a:defRPr/>
            </a:pPr>
            <a:fld id="{F72F4EA1-6B31-4955-BE25-99F48F4DFF2B}" type="slidenum">
              <a:rPr lang="en-US"/>
              <a:pPr>
                <a:defRPr/>
              </a:pPr>
              <a:t>‹#›</a:t>
            </a:fld>
            <a:endParaRPr lang="en-US"/>
          </a:p>
        </p:txBody>
      </p:sp>
    </p:spTree>
    <p:extLst>
      <p:ext uri="{BB962C8B-B14F-4D97-AF65-F5344CB8AC3E}">
        <p14:creationId xmlns:p14="http://schemas.microsoft.com/office/powerpoint/2010/main" val="2099325981"/>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772400" cy="1143000"/>
          </a:xfrm>
        </p:spPr>
        <p:txBody>
          <a:bodyPr/>
          <a:lstStyle/>
          <a:p>
            <a:r>
              <a:rPr lang="en-US"/>
              <a:t>Click to edit Master title style</a:t>
            </a:r>
          </a:p>
        </p:txBody>
      </p:sp>
      <p:sp>
        <p:nvSpPr>
          <p:cNvPr id="3" name="ClipArt Placeholder 2"/>
          <p:cNvSpPr>
            <a:spLocks noGrp="1"/>
          </p:cNvSpPr>
          <p:nvPr>
            <p:ph type="clipArt" sz="half" idx="1"/>
          </p:nvPr>
        </p:nvSpPr>
        <p:spPr>
          <a:xfrm>
            <a:off x="990600" y="1828800"/>
            <a:ext cx="3810000" cy="4114800"/>
          </a:xfrm>
        </p:spPr>
        <p:txBody>
          <a:bodyPr/>
          <a:lstStyle/>
          <a:p>
            <a:pPr lvl="0"/>
            <a:endParaRPr lang="en-US" noProof="0"/>
          </a:p>
        </p:txBody>
      </p:sp>
      <p:sp>
        <p:nvSpPr>
          <p:cNvPr id="4" name="Text Placeholder 3"/>
          <p:cNvSpPr>
            <a:spLocks noGrp="1"/>
          </p:cNvSpPr>
          <p:nvPr>
            <p:ph type="body" sz="half" idx="2"/>
          </p:nvPr>
        </p:nvSpPr>
        <p:spPr>
          <a:xfrm>
            <a:off x="4953000" y="18288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Management Fundamentals - Chapter 14</a:t>
            </a:r>
          </a:p>
        </p:txBody>
      </p:sp>
      <p:sp>
        <p:nvSpPr>
          <p:cNvPr id="7" name="Rectangle 10"/>
          <p:cNvSpPr>
            <a:spLocks noGrp="1" noChangeArrowheads="1"/>
          </p:cNvSpPr>
          <p:nvPr>
            <p:ph type="sldNum" sz="quarter" idx="12"/>
          </p:nvPr>
        </p:nvSpPr>
        <p:spPr>
          <a:ln/>
        </p:spPr>
        <p:txBody>
          <a:bodyPr/>
          <a:lstStyle>
            <a:lvl1pPr>
              <a:defRPr/>
            </a:lvl1pPr>
          </a:lstStyle>
          <a:p>
            <a:pPr>
              <a:defRPr/>
            </a:pPr>
            <a:fld id="{4365ECB3-E5A5-4D27-B21A-B02C6C697921}" type="slidenum">
              <a:rPr lang="en-US"/>
              <a:pPr>
                <a:defRPr/>
              </a:pPr>
              <a:t>‹#›</a:t>
            </a:fld>
            <a:endParaRPr lang="en-US"/>
          </a:p>
        </p:txBody>
      </p:sp>
    </p:spTree>
    <p:extLst>
      <p:ext uri="{BB962C8B-B14F-4D97-AF65-F5344CB8AC3E}">
        <p14:creationId xmlns:p14="http://schemas.microsoft.com/office/powerpoint/2010/main" val="1179733332"/>
      </p:ext>
    </p:extLst>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990600" y="18288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953000" y="1828800"/>
            <a:ext cx="3810000" cy="4114800"/>
          </a:xfrm>
        </p:spPr>
        <p:txBody>
          <a:bodyPr/>
          <a:lstStyle/>
          <a:p>
            <a:pPr lvl="0"/>
            <a:endParaRPr lang="en-US" noProof="0"/>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Management Fundamentals - Chapter 14</a:t>
            </a:r>
          </a:p>
        </p:txBody>
      </p:sp>
      <p:sp>
        <p:nvSpPr>
          <p:cNvPr id="7" name="Rectangle 10"/>
          <p:cNvSpPr>
            <a:spLocks noGrp="1" noChangeArrowheads="1"/>
          </p:cNvSpPr>
          <p:nvPr>
            <p:ph type="sldNum" sz="quarter" idx="12"/>
          </p:nvPr>
        </p:nvSpPr>
        <p:spPr>
          <a:ln/>
        </p:spPr>
        <p:txBody>
          <a:bodyPr/>
          <a:lstStyle>
            <a:lvl1pPr>
              <a:defRPr/>
            </a:lvl1pPr>
          </a:lstStyle>
          <a:p>
            <a:pPr>
              <a:defRPr/>
            </a:pPr>
            <a:fld id="{53C3B742-D544-4574-A6E8-2F11C1BB1B9A}" type="slidenum">
              <a:rPr lang="en-US"/>
              <a:pPr>
                <a:defRPr/>
              </a:pPr>
              <a:t>‹#›</a:t>
            </a:fld>
            <a:endParaRPr lang="en-US"/>
          </a:p>
        </p:txBody>
      </p:sp>
    </p:spTree>
    <p:extLst>
      <p:ext uri="{BB962C8B-B14F-4D97-AF65-F5344CB8AC3E}">
        <p14:creationId xmlns:p14="http://schemas.microsoft.com/office/powerpoint/2010/main" val="2855728251"/>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Management Fundamentals - Chapter 14</a:t>
            </a:r>
          </a:p>
        </p:txBody>
      </p:sp>
      <p:sp>
        <p:nvSpPr>
          <p:cNvPr id="6" name="Rectangle 10"/>
          <p:cNvSpPr>
            <a:spLocks noGrp="1" noChangeArrowheads="1"/>
          </p:cNvSpPr>
          <p:nvPr>
            <p:ph type="sldNum" sz="quarter" idx="12"/>
          </p:nvPr>
        </p:nvSpPr>
        <p:spPr>
          <a:ln/>
        </p:spPr>
        <p:txBody>
          <a:bodyPr/>
          <a:lstStyle>
            <a:lvl1pPr>
              <a:defRPr/>
            </a:lvl1pPr>
          </a:lstStyle>
          <a:p>
            <a:pPr>
              <a:defRPr/>
            </a:pPr>
            <a:fld id="{815E54C9-4A91-4CB5-9590-E765527F3680}" type="slidenum">
              <a:rPr lang="en-US"/>
              <a:pPr>
                <a:defRPr/>
              </a:pPr>
              <a:t>‹#›</a:t>
            </a:fld>
            <a:endParaRPr lang="en-US"/>
          </a:p>
        </p:txBody>
      </p:sp>
    </p:spTree>
    <p:extLst>
      <p:ext uri="{BB962C8B-B14F-4D97-AF65-F5344CB8AC3E}">
        <p14:creationId xmlns:p14="http://schemas.microsoft.com/office/powerpoint/2010/main" val="2003799120"/>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Management Fundamentals - Chapter 14</a:t>
            </a:r>
          </a:p>
        </p:txBody>
      </p:sp>
      <p:sp>
        <p:nvSpPr>
          <p:cNvPr id="6" name="Rectangle 10"/>
          <p:cNvSpPr>
            <a:spLocks noGrp="1" noChangeArrowheads="1"/>
          </p:cNvSpPr>
          <p:nvPr>
            <p:ph type="sldNum" sz="quarter" idx="12"/>
          </p:nvPr>
        </p:nvSpPr>
        <p:spPr>
          <a:ln/>
        </p:spPr>
        <p:txBody>
          <a:bodyPr/>
          <a:lstStyle>
            <a:lvl1pPr>
              <a:defRPr/>
            </a:lvl1pPr>
          </a:lstStyle>
          <a:p>
            <a:pPr>
              <a:defRPr/>
            </a:pPr>
            <a:fld id="{3CD80A0E-918F-4B56-B581-A3D89ECD07DA}" type="slidenum">
              <a:rPr lang="en-US"/>
              <a:pPr>
                <a:defRPr/>
              </a:pPr>
              <a:t>‹#›</a:t>
            </a:fld>
            <a:endParaRPr lang="en-US"/>
          </a:p>
        </p:txBody>
      </p:sp>
    </p:spTree>
    <p:extLst>
      <p:ext uri="{BB962C8B-B14F-4D97-AF65-F5344CB8AC3E}">
        <p14:creationId xmlns:p14="http://schemas.microsoft.com/office/powerpoint/2010/main" val="1249786745"/>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06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Management Fundamentals - Chapter 14</a:t>
            </a:r>
          </a:p>
        </p:txBody>
      </p:sp>
      <p:sp>
        <p:nvSpPr>
          <p:cNvPr id="7" name="Rectangle 10"/>
          <p:cNvSpPr>
            <a:spLocks noGrp="1" noChangeArrowheads="1"/>
          </p:cNvSpPr>
          <p:nvPr>
            <p:ph type="sldNum" sz="quarter" idx="12"/>
          </p:nvPr>
        </p:nvSpPr>
        <p:spPr>
          <a:ln/>
        </p:spPr>
        <p:txBody>
          <a:bodyPr/>
          <a:lstStyle>
            <a:lvl1pPr>
              <a:defRPr/>
            </a:lvl1pPr>
          </a:lstStyle>
          <a:p>
            <a:pPr>
              <a:defRPr/>
            </a:pPr>
            <a:fld id="{7CDA411E-6ABE-459B-BE5B-D7166B8C63E8}" type="slidenum">
              <a:rPr lang="en-US"/>
              <a:pPr>
                <a:defRPr/>
              </a:pPr>
              <a:t>‹#›</a:t>
            </a:fld>
            <a:endParaRPr lang="en-US"/>
          </a:p>
        </p:txBody>
      </p:sp>
    </p:spTree>
    <p:extLst>
      <p:ext uri="{BB962C8B-B14F-4D97-AF65-F5344CB8AC3E}">
        <p14:creationId xmlns:p14="http://schemas.microsoft.com/office/powerpoint/2010/main" val="1713524547"/>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r>
              <a:rPr lang="en-US"/>
              <a:t>Management Fundamentals - Chapter 14</a:t>
            </a:r>
          </a:p>
        </p:txBody>
      </p:sp>
      <p:sp>
        <p:nvSpPr>
          <p:cNvPr id="9" name="Rectangle 10"/>
          <p:cNvSpPr>
            <a:spLocks noGrp="1" noChangeArrowheads="1"/>
          </p:cNvSpPr>
          <p:nvPr>
            <p:ph type="sldNum" sz="quarter" idx="12"/>
          </p:nvPr>
        </p:nvSpPr>
        <p:spPr>
          <a:ln/>
        </p:spPr>
        <p:txBody>
          <a:bodyPr/>
          <a:lstStyle>
            <a:lvl1pPr>
              <a:defRPr/>
            </a:lvl1pPr>
          </a:lstStyle>
          <a:p>
            <a:pPr>
              <a:defRPr/>
            </a:pPr>
            <a:fld id="{71941137-AF58-42FF-9FE3-D7861DFBDD90}" type="slidenum">
              <a:rPr lang="en-US"/>
              <a:pPr>
                <a:defRPr/>
              </a:pPr>
              <a:t>‹#›</a:t>
            </a:fld>
            <a:endParaRPr lang="en-US"/>
          </a:p>
        </p:txBody>
      </p:sp>
    </p:spTree>
    <p:extLst>
      <p:ext uri="{BB962C8B-B14F-4D97-AF65-F5344CB8AC3E}">
        <p14:creationId xmlns:p14="http://schemas.microsoft.com/office/powerpoint/2010/main" val="4219131457"/>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r>
              <a:rPr lang="en-US"/>
              <a:t>Management Fundamentals - Chapter 14</a:t>
            </a:r>
          </a:p>
        </p:txBody>
      </p:sp>
      <p:sp>
        <p:nvSpPr>
          <p:cNvPr id="5" name="Rectangle 10"/>
          <p:cNvSpPr>
            <a:spLocks noGrp="1" noChangeArrowheads="1"/>
          </p:cNvSpPr>
          <p:nvPr>
            <p:ph type="sldNum" sz="quarter" idx="12"/>
          </p:nvPr>
        </p:nvSpPr>
        <p:spPr>
          <a:ln/>
        </p:spPr>
        <p:txBody>
          <a:bodyPr/>
          <a:lstStyle>
            <a:lvl1pPr>
              <a:defRPr/>
            </a:lvl1pPr>
          </a:lstStyle>
          <a:p>
            <a:pPr>
              <a:defRPr/>
            </a:pPr>
            <a:fld id="{61F1AF3D-463C-4E62-AC1E-9F035FA60F75}" type="slidenum">
              <a:rPr lang="en-US"/>
              <a:pPr>
                <a:defRPr/>
              </a:pPr>
              <a:t>‹#›</a:t>
            </a:fld>
            <a:endParaRPr lang="en-US"/>
          </a:p>
        </p:txBody>
      </p:sp>
    </p:spTree>
    <p:extLst>
      <p:ext uri="{BB962C8B-B14F-4D97-AF65-F5344CB8AC3E}">
        <p14:creationId xmlns:p14="http://schemas.microsoft.com/office/powerpoint/2010/main" val="1927680104"/>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r>
              <a:rPr lang="en-US"/>
              <a:t>Management Fundamentals - Chapter 14</a:t>
            </a:r>
          </a:p>
        </p:txBody>
      </p:sp>
      <p:sp>
        <p:nvSpPr>
          <p:cNvPr id="4" name="Rectangle 10"/>
          <p:cNvSpPr>
            <a:spLocks noGrp="1" noChangeArrowheads="1"/>
          </p:cNvSpPr>
          <p:nvPr>
            <p:ph type="sldNum" sz="quarter" idx="12"/>
          </p:nvPr>
        </p:nvSpPr>
        <p:spPr>
          <a:ln/>
        </p:spPr>
        <p:txBody>
          <a:bodyPr/>
          <a:lstStyle>
            <a:lvl1pPr>
              <a:defRPr/>
            </a:lvl1pPr>
          </a:lstStyle>
          <a:p>
            <a:pPr>
              <a:defRPr/>
            </a:pPr>
            <a:fld id="{7462CE7C-E3BC-40F4-9BCF-B1FF179CEB65}" type="slidenum">
              <a:rPr lang="en-US"/>
              <a:pPr>
                <a:defRPr/>
              </a:pPr>
              <a:t>‹#›</a:t>
            </a:fld>
            <a:endParaRPr lang="en-US"/>
          </a:p>
        </p:txBody>
      </p:sp>
    </p:spTree>
    <p:extLst>
      <p:ext uri="{BB962C8B-B14F-4D97-AF65-F5344CB8AC3E}">
        <p14:creationId xmlns:p14="http://schemas.microsoft.com/office/powerpoint/2010/main" val="995670075"/>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Management Fundamentals - Chapter 14</a:t>
            </a:r>
          </a:p>
        </p:txBody>
      </p:sp>
      <p:sp>
        <p:nvSpPr>
          <p:cNvPr id="7" name="Rectangle 10"/>
          <p:cNvSpPr>
            <a:spLocks noGrp="1" noChangeArrowheads="1"/>
          </p:cNvSpPr>
          <p:nvPr>
            <p:ph type="sldNum" sz="quarter" idx="12"/>
          </p:nvPr>
        </p:nvSpPr>
        <p:spPr>
          <a:ln/>
        </p:spPr>
        <p:txBody>
          <a:bodyPr/>
          <a:lstStyle>
            <a:lvl1pPr>
              <a:defRPr/>
            </a:lvl1pPr>
          </a:lstStyle>
          <a:p>
            <a:pPr>
              <a:defRPr/>
            </a:pPr>
            <a:fld id="{6C49D09C-1ED5-41BF-8F36-3C064D0F86FF}" type="slidenum">
              <a:rPr lang="en-US"/>
              <a:pPr>
                <a:defRPr/>
              </a:pPr>
              <a:t>‹#›</a:t>
            </a:fld>
            <a:endParaRPr lang="en-US"/>
          </a:p>
        </p:txBody>
      </p:sp>
    </p:spTree>
    <p:extLst>
      <p:ext uri="{BB962C8B-B14F-4D97-AF65-F5344CB8AC3E}">
        <p14:creationId xmlns:p14="http://schemas.microsoft.com/office/powerpoint/2010/main" val="3577295854"/>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Management Fundamentals - Chapter 14</a:t>
            </a:r>
          </a:p>
        </p:txBody>
      </p:sp>
      <p:sp>
        <p:nvSpPr>
          <p:cNvPr id="7" name="Rectangle 10"/>
          <p:cNvSpPr>
            <a:spLocks noGrp="1" noChangeArrowheads="1"/>
          </p:cNvSpPr>
          <p:nvPr>
            <p:ph type="sldNum" sz="quarter" idx="12"/>
          </p:nvPr>
        </p:nvSpPr>
        <p:spPr>
          <a:ln/>
        </p:spPr>
        <p:txBody>
          <a:bodyPr/>
          <a:lstStyle>
            <a:lvl1pPr>
              <a:defRPr/>
            </a:lvl1pPr>
          </a:lstStyle>
          <a:p>
            <a:pPr>
              <a:defRPr/>
            </a:pPr>
            <a:fld id="{3614D35B-8DBF-4343-9E3F-64941BACC974}" type="slidenum">
              <a:rPr lang="en-US"/>
              <a:pPr>
                <a:defRPr/>
              </a:pPr>
              <a:t>‹#›</a:t>
            </a:fld>
            <a:endParaRPr lang="en-US"/>
          </a:p>
        </p:txBody>
      </p:sp>
    </p:spTree>
    <p:extLst>
      <p:ext uri="{BB962C8B-B14F-4D97-AF65-F5344CB8AC3E}">
        <p14:creationId xmlns:p14="http://schemas.microsoft.com/office/powerpoint/2010/main" val="3842869904"/>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8C735A"/>
        </a:solidFill>
        <a:effectLst/>
      </p:bgPr>
    </p:bg>
    <p:spTree>
      <p:nvGrpSpPr>
        <p:cNvPr id="1" name=""/>
        <p:cNvGrpSpPr/>
        <p:nvPr/>
      </p:nvGrpSpPr>
      <p:grpSpPr>
        <a:xfrm>
          <a:off x="0" y="0"/>
          <a:ext cx="0" cy="0"/>
          <a:chOff x="0" y="0"/>
          <a:chExt cx="0" cy="0"/>
        </a:xfrm>
      </p:grpSpPr>
      <p:grpSp>
        <p:nvGrpSpPr>
          <p:cNvPr id="1026" name="Group 5"/>
          <p:cNvGrpSpPr>
            <a:grpSpLocks/>
          </p:cNvGrpSpPr>
          <p:nvPr/>
        </p:nvGrpSpPr>
        <p:grpSpPr bwMode="auto">
          <a:xfrm>
            <a:off x="0" y="0"/>
            <a:ext cx="8872538" cy="6870700"/>
            <a:chOff x="0" y="0"/>
            <a:chExt cx="5589" cy="4328"/>
          </a:xfrm>
        </p:grpSpPr>
        <p:sp>
          <p:nvSpPr>
            <p:cNvPr id="2" name="Rectangle 2"/>
            <p:cNvSpPr>
              <a:spLocks noChangeArrowheads="1"/>
            </p:cNvSpPr>
            <p:nvPr/>
          </p:nvSpPr>
          <p:spPr bwMode="ltGray">
            <a:xfrm>
              <a:off x="336" y="150"/>
              <a:ext cx="5253" cy="4026"/>
            </a:xfrm>
            <a:prstGeom prst="rect">
              <a:avLst/>
            </a:prstGeom>
            <a:solidFill>
              <a:schemeClr val="bg1"/>
            </a:solidFill>
            <a:ln w="9525">
              <a:noFill/>
              <a:miter lim="800000"/>
              <a:headEnd/>
              <a:tailEnd/>
            </a:ln>
            <a:effectLst/>
          </p:spPr>
          <p:txBody>
            <a:bodyPr wrap="none" anchor="ctr"/>
            <a:lstStyle/>
            <a:p>
              <a:pPr>
                <a:defRPr/>
              </a:pPr>
              <a:endParaRPr lang="en-US">
                <a:latin typeface="Times New Roman" pitchFamily="18" charset="0"/>
              </a:endParaRPr>
            </a:p>
          </p:txBody>
        </p:sp>
        <p:pic>
          <p:nvPicPr>
            <p:cNvPr id="3" name="Picture 3"/>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ltGray">
            <a:xfrm>
              <a:off x="0" y="0"/>
              <a:ext cx="678" cy="4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4"/>
            <p:cNvSpPr>
              <a:spLocks noChangeShapeType="1"/>
            </p:cNvSpPr>
            <p:nvPr/>
          </p:nvSpPr>
          <p:spPr bwMode="ltGray">
            <a:xfrm>
              <a:off x="641" y="1008"/>
              <a:ext cx="4879" cy="0"/>
            </a:xfrm>
            <a:prstGeom prst="line">
              <a:avLst/>
            </a:prstGeom>
            <a:noFill/>
            <a:ln w="12700">
              <a:solidFill>
                <a:schemeClr val="bg2"/>
              </a:solidFill>
              <a:round/>
              <a:headEnd type="none" w="sm" len="sm"/>
              <a:tailEnd type="none" w="sm" len="sm"/>
            </a:ln>
            <a:effectLst/>
          </p:spPr>
          <p:txBody>
            <a:bodyPr/>
            <a:lstStyle/>
            <a:p>
              <a:pPr>
                <a:defRPr/>
              </a:pPr>
              <a:endParaRPr lang="en-US">
                <a:latin typeface="Times New Roman" pitchFamily="18" charset="0"/>
              </a:endParaRPr>
            </a:p>
          </p:txBody>
        </p:sp>
      </p:grpSp>
      <p:sp>
        <p:nvSpPr>
          <p:cNvPr id="1027" name="Rectangle 6"/>
          <p:cNvSpPr>
            <a:spLocks noGrp="1" noChangeArrowheads="1"/>
          </p:cNvSpPr>
          <p:nvPr>
            <p:ph type="title"/>
          </p:nvPr>
        </p:nvSpPr>
        <p:spPr bwMode="auto">
          <a:xfrm>
            <a:off x="990600"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28" name="Rectangle 7"/>
          <p:cNvSpPr>
            <a:spLocks noGrp="1" noChangeArrowheads="1"/>
          </p:cNvSpPr>
          <p:nvPr>
            <p:ph type="body" idx="1"/>
          </p:nvPr>
        </p:nvSpPr>
        <p:spPr bwMode="auto">
          <a:xfrm>
            <a:off x="9906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2" name="Rectangle 8"/>
          <p:cNvSpPr>
            <a:spLocks noGrp="1" noChangeArrowheads="1"/>
          </p:cNvSpPr>
          <p:nvPr>
            <p:ph type="dt" sz="half" idx="2"/>
          </p:nvPr>
        </p:nvSpPr>
        <p:spPr bwMode="auto">
          <a:xfrm>
            <a:off x="990600" y="6096000"/>
            <a:ext cx="19050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spcBef>
                <a:spcPct val="50000"/>
              </a:spcBef>
              <a:defRPr sz="1400">
                <a:solidFill>
                  <a:schemeClr val="bg2"/>
                </a:solidFill>
                <a:latin typeface="Times New Roman" pitchFamily="18" charset="0"/>
              </a:defRPr>
            </a:lvl1pPr>
          </a:lstStyle>
          <a:p>
            <a:pPr>
              <a:defRPr/>
            </a:pPr>
            <a:endParaRPr lang="en-US"/>
          </a:p>
        </p:txBody>
      </p:sp>
      <p:sp>
        <p:nvSpPr>
          <p:cNvPr id="1033" name="Rectangle 9"/>
          <p:cNvSpPr>
            <a:spLocks noGrp="1" noChangeArrowheads="1"/>
          </p:cNvSpPr>
          <p:nvPr>
            <p:ph type="ftr" sz="quarter" idx="3"/>
          </p:nvPr>
        </p:nvSpPr>
        <p:spPr bwMode="auto">
          <a:xfrm>
            <a:off x="3429000" y="6096000"/>
            <a:ext cx="28956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ctr">
              <a:spcBef>
                <a:spcPct val="50000"/>
              </a:spcBef>
              <a:defRPr sz="1400">
                <a:solidFill>
                  <a:schemeClr val="bg2"/>
                </a:solidFill>
                <a:latin typeface="Times New Roman" pitchFamily="18" charset="0"/>
              </a:defRPr>
            </a:lvl1pPr>
          </a:lstStyle>
          <a:p>
            <a:pPr>
              <a:defRPr/>
            </a:pPr>
            <a:r>
              <a:rPr lang="en-US"/>
              <a:t>Management Fundamentals - Chapter 14</a:t>
            </a:r>
          </a:p>
        </p:txBody>
      </p:sp>
      <p:sp>
        <p:nvSpPr>
          <p:cNvPr id="1034" name="Rectangle 10"/>
          <p:cNvSpPr>
            <a:spLocks noGrp="1" noChangeArrowheads="1"/>
          </p:cNvSpPr>
          <p:nvPr>
            <p:ph type="sldNum" sz="quarter" idx="4"/>
          </p:nvPr>
        </p:nvSpPr>
        <p:spPr bwMode="auto">
          <a:xfrm>
            <a:off x="6858000" y="6096000"/>
            <a:ext cx="19050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pPr>
              <a:defRPr/>
            </a:pPr>
            <a:fld id="{39D1384D-0F0D-4AFC-9CF3-19083AAA366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transition spd="med">
    <p:random/>
  </p:transition>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SzPct val="89000"/>
        <a:buFont typeface="Monotype Sorts" pitchFamily="2" charset="2"/>
        <a:buChar char="4"/>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defRPr>
      </a:lvl5pPr>
      <a:lvl6pPr marL="2514600" indent="-228600" algn="l" rtl="0" eaLnBrk="0" fontAlgn="base" hangingPunct="0">
        <a:spcBef>
          <a:spcPct val="20000"/>
        </a:spcBef>
        <a:spcAft>
          <a:spcPct val="0"/>
        </a:spcAft>
        <a:buClr>
          <a:schemeClr val="accent1"/>
        </a:buClr>
        <a:buChar char="»"/>
        <a:defRPr sz="2000">
          <a:solidFill>
            <a:schemeClr val="tx1"/>
          </a:solidFill>
          <a:latin typeface="+mn-lt"/>
        </a:defRPr>
      </a:lvl6pPr>
      <a:lvl7pPr marL="2971800" indent="-228600" algn="l" rtl="0" eaLnBrk="0" fontAlgn="base" hangingPunct="0">
        <a:spcBef>
          <a:spcPct val="20000"/>
        </a:spcBef>
        <a:spcAft>
          <a:spcPct val="0"/>
        </a:spcAft>
        <a:buClr>
          <a:schemeClr val="accent1"/>
        </a:buClr>
        <a:buChar char="»"/>
        <a:defRPr sz="2000">
          <a:solidFill>
            <a:schemeClr val="tx1"/>
          </a:solidFill>
          <a:latin typeface="+mn-lt"/>
        </a:defRPr>
      </a:lvl7pPr>
      <a:lvl8pPr marL="3429000" indent="-228600" algn="l" rtl="0" eaLnBrk="0" fontAlgn="base" hangingPunct="0">
        <a:spcBef>
          <a:spcPct val="20000"/>
        </a:spcBef>
        <a:spcAft>
          <a:spcPct val="0"/>
        </a:spcAft>
        <a:buClr>
          <a:schemeClr val="accent1"/>
        </a:buClr>
        <a:buChar char="»"/>
        <a:defRPr sz="2000">
          <a:solidFill>
            <a:schemeClr val="tx1"/>
          </a:solidFill>
          <a:latin typeface="+mn-lt"/>
        </a:defRPr>
      </a:lvl8pPr>
      <a:lvl9pPr marL="3886200" indent="-228600" algn="l" rtl="0" eaLnBrk="0" fontAlgn="base" hangingPunct="0">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962024" y="228600"/>
            <a:ext cx="7877175" cy="6400800"/>
          </a:xfrm>
        </p:spPr>
        <p:txBody>
          <a:bodyPr/>
          <a:lstStyle/>
          <a:p>
            <a:pPr algn="ctr">
              <a:lnSpc>
                <a:spcPct val="150000"/>
              </a:lnSpc>
            </a:pPr>
            <a:r>
              <a:rPr lang="en-US" sz="4800" b="1">
                <a:effectLst>
                  <a:outerShdw blurRad="38100" dist="38100" dir="2700000" algn="tl">
                    <a:srgbClr val="000000">
                      <a:alpha val="43137"/>
                    </a:srgbClr>
                  </a:outerShdw>
                </a:effectLst>
                <a:latin typeface="Trebuchet MS" pitchFamily="34" charset="0"/>
              </a:rPr>
              <a:t>Unit-5</a:t>
            </a:r>
            <a:br>
              <a:rPr lang="en-US" sz="4800" b="1" dirty="0">
                <a:effectLst>
                  <a:outerShdw blurRad="38100" dist="38100" dir="2700000" algn="tl">
                    <a:srgbClr val="000000">
                      <a:alpha val="43137"/>
                    </a:srgbClr>
                  </a:outerShdw>
                </a:effectLst>
                <a:latin typeface="Trebuchet MS" pitchFamily="34" charset="0"/>
              </a:rPr>
            </a:br>
            <a:r>
              <a:rPr lang="en-US" sz="4800" b="1" dirty="0">
                <a:effectLst>
                  <a:outerShdw blurRad="38100" dist="38100" dir="2700000" algn="tl">
                    <a:srgbClr val="000000">
                      <a:alpha val="43137"/>
                    </a:srgbClr>
                  </a:outerShdw>
                </a:effectLst>
                <a:latin typeface="Trebuchet MS" pitchFamily="34" charset="0"/>
              </a:rPr>
              <a:t>Motivation and Emotion </a:t>
            </a:r>
            <a:endParaRPr lang="en-US" sz="4800" dirty="0">
              <a:effectLst>
                <a:outerShdw blurRad="38100" dist="38100" dir="2700000" algn="tl">
                  <a:srgbClr val="000000">
                    <a:alpha val="43137"/>
                  </a:srgbClr>
                </a:outerShdw>
              </a:effectLst>
              <a:latin typeface="Trebuchet MS" pitchFamily="34" charset="0"/>
            </a:endParaRPr>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772400" cy="457200"/>
          </a:xfrm>
        </p:spPr>
        <p:txBody>
          <a:bodyPr/>
          <a:lstStyle/>
          <a:p>
            <a:r>
              <a:rPr lang="en-US" sz="3200" b="1" dirty="0">
                <a:effectLst>
                  <a:outerShdw blurRad="38100" dist="38100" dir="2700000" algn="tl">
                    <a:srgbClr val="000000">
                      <a:alpha val="43137"/>
                    </a:srgbClr>
                  </a:outerShdw>
                </a:effectLst>
                <a:latin typeface="Trebuchet MS" pitchFamily="34" charset="0"/>
              </a:rPr>
              <a:t> B. Primary Vs. Secondary Motivation </a:t>
            </a:r>
            <a:r>
              <a:rPr lang="en-US" sz="3200" b="1" dirty="0">
                <a:effectLst>
                  <a:outerShdw blurRad="38100" dist="38100" dir="2700000" algn="tl">
                    <a:srgbClr val="000000">
                      <a:alpha val="43137"/>
                    </a:srgbClr>
                  </a:outerShdw>
                </a:effectLst>
              </a:rPr>
              <a:t> </a:t>
            </a:r>
          </a:p>
        </p:txBody>
      </p:sp>
      <p:sp>
        <p:nvSpPr>
          <p:cNvPr id="4" name="Footer Placeholder 3"/>
          <p:cNvSpPr>
            <a:spLocks noGrp="1"/>
          </p:cNvSpPr>
          <p:nvPr>
            <p:ph type="ftr" sz="quarter" idx="11"/>
          </p:nvPr>
        </p:nvSpPr>
        <p:spPr>
          <a:xfrm flipV="1">
            <a:off x="3429000" y="6553199"/>
            <a:ext cx="2895600" cy="45719"/>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15E54C9-4A91-4CB5-9590-E765527F3680}" type="slidenum">
              <a:rPr lang="en-US" smtClean="0"/>
              <a:pPr>
                <a:defRPr/>
              </a:pPr>
              <a:t>10</a:t>
            </a:fld>
            <a:endParaRPr lang="en-US"/>
          </a:p>
        </p:txBody>
      </p:sp>
      <p:sp>
        <p:nvSpPr>
          <p:cNvPr id="6" name="Content Placeholder 5"/>
          <p:cNvSpPr>
            <a:spLocks noGrp="1"/>
          </p:cNvSpPr>
          <p:nvPr>
            <p:ph idx="1"/>
          </p:nvPr>
        </p:nvSpPr>
        <p:spPr>
          <a:xfrm>
            <a:off x="990600" y="1066800"/>
            <a:ext cx="7924800" cy="5562600"/>
          </a:xfrm>
        </p:spPr>
        <p:txBody>
          <a:bodyPr/>
          <a:lstStyle/>
          <a:p>
            <a:pPr algn="just">
              <a:lnSpc>
                <a:spcPct val="150000"/>
              </a:lnSpc>
              <a:buNone/>
            </a:pPr>
            <a:r>
              <a:rPr lang="en-US" sz="2800" b="1" dirty="0">
                <a:latin typeface="Trebuchet MS" pitchFamily="34" charset="0"/>
              </a:rPr>
              <a:t>B.1. Primary Motives:- </a:t>
            </a:r>
          </a:p>
          <a:p>
            <a:pPr algn="just">
              <a:lnSpc>
                <a:spcPct val="150000"/>
              </a:lnSpc>
              <a:buFont typeface="Wingdings" pitchFamily="2" charset="2"/>
              <a:buChar char="Ø"/>
            </a:pPr>
            <a:r>
              <a:rPr lang="en-US" sz="2600" dirty="0">
                <a:latin typeface="Trebuchet MS" pitchFamily="34" charset="0"/>
              </a:rPr>
              <a:t>Are those that are part of the </a:t>
            </a:r>
            <a:r>
              <a:rPr lang="en-US" sz="2600" dirty="0">
                <a:solidFill>
                  <a:srgbClr val="FF0000"/>
                </a:solidFill>
                <a:latin typeface="Trebuchet MS" pitchFamily="34" charset="0"/>
              </a:rPr>
              <a:t>biological make up of the organism. </a:t>
            </a:r>
          </a:p>
          <a:p>
            <a:pPr algn="just">
              <a:lnSpc>
                <a:spcPct val="150000"/>
              </a:lnSpc>
              <a:buFont typeface="Wingdings" pitchFamily="2" charset="2"/>
              <a:buChar char="Ø"/>
            </a:pPr>
            <a:r>
              <a:rPr lang="en-US" sz="2600" dirty="0">
                <a:latin typeface="Trebuchet MS" pitchFamily="34" charset="0"/>
              </a:rPr>
              <a:t>They are based on </a:t>
            </a:r>
            <a:r>
              <a:rPr lang="en-US" sz="2600" dirty="0">
                <a:solidFill>
                  <a:srgbClr val="FF0000"/>
                </a:solidFill>
                <a:latin typeface="Trebuchet MS" pitchFamily="34" charset="0"/>
              </a:rPr>
              <a:t>physiological needs. </a:t>
            </a:r>
            <a:r>
              <a:rPr lang="en-US" sz="2600" dirty="0">
                <a:latin typeface="Trebuchet MS" pitchFamily="34" charset="0"/>
              </a:rPr>
              <a:t>Primary needs are </a:t>
            </a:r>
            <a:r>
              <a:rPr lang="en-US" sz="2600" dirty="0">
                <a:solidFill>
                  <a:srgbClr val="FF0000"/>
                </a:solidFill>
                <a:latin typeface="Trebuchet MS" pitchFamily="34" charset="0"/>
              </a:rPr>
              <a:t>homeostasis-</a:t>
            </a:r>
            <a:r>
              <a:rPr lang="en-US" sz="2600" dirty="0">
                <a:latin typeface="Trebuchet MS" pitchFamily="34" charset="0"/>
              </a:rPr>
              <a:t> which is the tendency of the body to maintain itself in a stable condition with regard to the physiological process. </a:t>
            </a:r>
          </a:p>
          <a:p>
            <a:pPr algn="just">
              <a:lnSpc>
                <a:spcPct val="150000"/>
              </a:lnSpc>
              <a:buFont typeface="Wingdings" pitchFamily="2" charset="2"/>
              <a:buChar char="Ø"/>
            </a:pPr>
            <a:r>
              <a:rPr lang="en-US" sz="2600" b="1" dirty="0">
                <a:latin typeface="Trebuchet MS" pitchFamily="34" charset="0"/>
              </a:rPr>
              <a:t>Examples:</a:t>
            </a:r>
            <a:r>
              <a:rPr lang="en-US" sz="2600" dirty="0">
                <a:latin typeface="Trebuchet MS" pitchFamily="34" charset="0"/>
              </a:rPr>
              <a:t> </a:t>
            </a:r>
            <a:r>
              <a:rPr lang="en-US" sz="2600" dirty="0">
                <a:solidFill>
                  <a:srgbClr val="FF0000"/>
                </a:solidFill>
                <a:latin typeface="Trebuchet MS" pitchFamily="34" charset="0"/>
              </a:rPr>
              <a:t>hunger, thirst, sleep…</a:t>
            </a:r>
          </a:p>
          <a:p>
            <a:pPr algn="just">
              <a:lnSpc>
                <a:spcPct val="150000"/>
              </a:lnSpc>
              <a:buNone/>
            </a:pPr>
            <a:r>
              <a:rPr lang="en-US" sz="2600" dirty="0">
                <a:latin typeface="Trebuchet MS" pitchFamily="34" charset="0"/>
              </a:rPr>
              <a:t> </a:t>
            </a:r>
          </a:p>
          <a:p>
            <a:pPr algn="just">
              <a:lnSpc>
                <a:spcPct val="150000"/>
              </a:lnSpc>
            </a:pPr>
            <a:endParaRPr lang="en-US" sz="2600" dirty="0">
              <a:latin typeface="Trebuchet MS" pitchFamily="34" charset="0"/>
            </a:endParaRPr>
          </a:p>
          <a:p>
            <a:pPr algn="just">
              <a:lnSpc>
                <a:spcPct val="150000"/>
              </a:lnSpc>
              <a:buNone/>
            </a:pPr>
            <a:endParaRPr lang="en-US" sz="2600" dirty="0">
              <a:latin typeface="Trebuchet MS" pitchFamily="34" charset="0"/>
            </a:endParaRPr>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772400" cy="457200"/>
          </a:xfrm>
        </p:spPr>
        <p:txBody>
          <a:bodyPr/>
          <a:lstStyle/>
          <a:p>
            <a:r>
              <a:rPr lang="en-US" sz="2800" b="1" dirty="0">
                <a:solidFill>
                  <a:schemeClr val="tx1"/>
                </a:solidFill>
                <a:latin typeface="Trebuchet MS" pitchFamily="34" charset="0"/>
              </a:rPr>
              <a:t>B.2. Secondary Motives</a:t>
            </a:r>
          </a:p>
        </p:txBody>
      </p:sp>
      <p:sp>
        <p:nvSpPr>
          <p:cNvPr id="3" name="Content Placeholder 2"/>
          <p:cNvSpPr>
            <a:spLocks noGrp="1"/>
          </p:cNvSpPr>
          <p:nvPr>
            <p:ph idx="1"/>
          </p:nvPr>
        </p:nvSpPr>
        <p:spPr>
          <a:xfrm>
            <a:off x="990600" y="838200"/>
            <a:ext cx="7848600" cy="5791200"/>
          </a:xfrm>
        </p:spPr>
        <p:txBody>
          <a:bodyPr/>
          <a:lstStyle/>
          <a:p>
            <a:pPr algn="just">
              <a:lnSpc>
                <a:spcPct val="150000"/>
              </a:lnSpc>
              <a:buFont typeface="Wingdings" pitchFamily="2" charset="2"/>
              <a:buChar char="Ø"/>
            </a:pPr>
            <a:r>
              <a:rPr lang="en-US" sz="2600" dirty="0">
                <a:latin typeface="Trebuchet MS" pitchFamily="34" charset="0"/>
              </a:rPr>
              <a:t>refers to a motivation that is </a:t>
            </a:r>
            <a:r>
              <a:rPr lang="en-US" sz="2600" dirty="0">
                <a:solidFill>
                  <a:srgbClr val="FF0000"/>
                </a:solidFill>
                <a:latin typeface="Trebuchet MS" pitchFamily="34" charset="0"/>
              </a:rPr>
              <a:t>not naturally given</a:t>
            </a:r>
            <a:r>
              <a:rPr lang="en-US" sz="2600" dirty="0">
                <a:latin typeface="Trebuchet MS" pitchFamily="34" charset="0"/>
              </a:rPr>
              <a:t>, but that arises only through the </a:t>
            </a:r>
            <a:r>
              <a:rPr lang="en-US" sz="2600" dirty="0">
                <a:solidFill>
                  <a:srgbClr val="FF0000"/>
                </a:solidFill>
                <a:latin typeface="Trebuchet MS" pitchFamily="34" charset="0"/>
              </a:rPr>
              <a:t>organism's interaction with the environment. </a:t>
            </a:r>
          </a:p>
          <a:p>
            <a:pPr algn="just">
              <a:lnSpc>
                <a:spcPct val="150000"/>
              </a:lnSpc>
              <a:buFont typeface="Wingdings" pitchFamily="2" charset="2"/>
              <a:buChar char="Ø"/>
            </a:pPr>
            <a:r>
              <a:rPr lang="en-US" sz="2600" dirty="0">
                <a:latin typeface="Trebuchet MS" pitchFamily="34" charset="0"/>
              </a:rPr>
              <a:t>Secondary motives are also known as </a:t>
            </a:r>
            <a:r>
              <a:rPr lang="en-US" sz="2600" b="1" dirty="0">
                <a:solidFill>
                  <a:srgbClr val="FF0000"/>
                </a:solidFill>
                <a:latin typeface="Trebuchet MS" pitchFamily="34" charset="0"/>
              </a:rPr>
              <a:t>acquired</a:t>
            </a:r>
            <a:r>
              <a:rPr lang="en-US" sz="2600" dirty="0">
                <a:solidFill>
                  <a:srgbClr val="FF0000"/>
                </a:solidFill>
                <a:latin typeface="Trebuchet MS" pitchFamily="34" charset="0"/>
              </a:rPr>
              <a:t> </a:t>
            </a:r>
            <a:r>
              <a:rPr lang="en-US" sz="2600" b="1" dirty="0">
                <a:solidFill>
                  <a:srgbClr val="FF0000"/>
                </a:solidFill>
                <a:latin typeface="Trebuchet MS" pitchFamily="34" charset="0"/>
              </a:rPr>
              <a:t>motives</a:t>
            </a:r>
            <a:r>
              <a:rPr lang="en-US" sz="2600" dirty="0">
                <a:latin typeface="Trebuchet MS" pitchFamily="34" charset="0"/>
              </a:rPr>
              <a:t> (since they are acquired through individual experience)</a:t>
            </a:r>
            <a:r>
              <a:rPr lang="en-US" sz="2600" b="1" dirty="0">
                <a:latin typeface="Trebuchet MS" pitchFamily="34" charset="0"/>
              </a:rPr>
              <a:t> or </a:t>
            </a:r>
            <a:r>
              <a:rPr lang="en-US" sz="2600" b="1" dirty="0">
                <a:solidFill>
                  <a:srgbClr val="FF0000"/>
                </a:solidFill>
                <a:latin typeface="Trebuchet MS" pitchFamily="34" charset="0"/>
              </a:rPr>
              <a:t>social motives</a:t>
            </a:r>
            <a:r>
              <a:rPr lang="en-US" sz="2600" dirty="0">
                <a:solidFill>
                  <a:srgbClr val="FF0000"/>
                </a:solidFill>
                <a:latin typeface="Trebuchet MS" pitchFamily="34" charset="0"/>
              </a:rPr>
              <a:t> </a:t>
            </a:r>
            <a:r>
              <a:rPr lang="en-US" sz="2600" dirty="0">
                <a:latin typeface="Trebuchet MS" pitchFamily="34" charset="0"/>
              </a:rPr>
              <a:t>(because they all learned in the social environment and usually involve other people).</a:t>
            </a:r>
          </a:p>
          <a:p>
            <a:pPr algn="just">
              <a:lnSpc>
                <a:spcPct val="150000"/>
              </a:lnSpc>
              <a:buFont typeface="Wingdings" pitchFamily="2" charset="2"/>
              <a:buChar char="Ø"/>
            </a:pPr>
            <a:r>
              <a:rPr lang="en-US" sz="2600" dirty="0">
                <a:latin typeface="Trebuchet MS" pitchFamily="34" charset="0"/>
              </a:rPr>
              <a:t>They are </a:t>
            </a:r>
            <a:r>
              <a:rPr lang="en-US" sz="2600" dirty="0">
                <a:solidFill>
                  <a:srgbClr val="FF0000"/>
                </a:solidFill>
                <a:latin typeface="Trebuchet MS" pitchFamily="34" charset="0"/>
              </a:rPr>
              <a:t>not homeostasis.</a:t>
            </a:r>
          </a:p>
          <a:p>
            <a:pPr>
              <a:lnSpc>
                <a:spcPct val="150000"/>
              </a:lnSpc>
              <a:buNone/>
            </a:pPr>
            <a:endParaRPr lang="en-US" sz="2600" dirty="0">
              <a:latin typeface="Trebuchet MS" pitchFamily="34" charset="0"/>
            </a:endParaRPr>
          </a:p>
        </p:txBody>
      </p:sp>
      <p:sp>
        <p:nvSpPr>
          <p:cNvPr id="4" name="Footer Placeholder 3"/>
          <p:cNvSpPr>
            <a:spLocks noGrp="1"/>
          </p:cNvSpPr>
          <p:nvPr>
            <p:ph type="ftr" sz="quarter" idx="11"/>
          </p:nvPr>
        </p:nvSpPr>
        <p:spPr>
          <a:xfrm flipV="1">
            <a:off x="3429000" y="6553200"/>
            <a:ext cx="2895600" cy="76200"/>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15E54C9-4A91-4CB5-9590-E765527F3680}" type="slidenum">
              <a:rPr lang="en-US" smtClean="0"/>
              <a:pPr>
                <a:defRPr/>
              </a:pPr>
              <a:t>11</a:t>
            </a:fld>
            <a:endParaRPr lang="en-US"/>
          </a:p>
        </p:txBody>
      </p:sp>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848600" cy="457200"/>
          </a:xfrm>
        </p:spPr>
        <p:txBody>
          <a:bodyPr/>
          <a:lstStyle/>
          <a:p>
            <a:r>
              <a:rPr lang="en-US" sz="2000" i="1" dirty="0"/>
              <a:t>Conti…</a:t>
            </a:r>
          </a:p>
        </p:txBody>
      </p:sp>
      <p:sp>
        <p:nvSpPr>
          <p:cNvPr id="3" name="Content Placeholder 2"/>
          <p:cNvSpPr>
            <a:spLocks noGrp="1"/>
          </p:cNvSpPr>
          <p:nvPr>
            <p:ph idx="1"/>
          </p:nvPr>
        </p:nvSpPr>
        <p:spPr>
          <a:xfrm>
            <a:off x="990600" y="838200"/>
            <a:ext cx="7772400" cy="5105400"/>
          </a:xfrm>
        </p:spPr>
        <p:txBody>
          <a:bodyPr/>
          <a:lstStyle/>
          <a:p>
            <a:pPr>
              <a:lnSpc>
                <a:spcPct val="150000"/>
              </a:lnSpc>
              <a:buNone/>
            </a:pPr>
            <a:r>
              <a:rPr lang="en-US" sz="2800" b="1" dirty="0">
                <a:latin typeface="Trebuchet MS" pitchFamily="34" charset="0"/>
              </a:rPr>
              <a:t>Examples of secondary Motivation</a:t>
            </a:r>
            <a:r>
              <a:rPr lang="en-US" sz="2800" dirty="0">
                <a:latin typeface="Trebuchet MS" pitchFamily="34" charset="0"/>
              </a:rPr>
              <a:t>: </a:t>
            </a:r>
            <a:r>
              <a:rPr lang="en-US" sz="2800" dirty="0">
                <a:solidFill>
                  <a:srgbClr val="FF0000"/>
                </a:solidFill>
                <a:latin typeface="Trebuchet MS" pitchFamily="34" charset="0"/>
              </a:rPr>
              <a:t>Addictions, anxiety, generosity, achievement, and all social motives</a:t>
            </a:r>
            <a:r>
              <a:rPr lang="en-US" sz="2800" dirty="0">
                <a:latin typeface="Trebuchet MS" pitchFamily="34" charset="0"/>
              </a:rPr>
              <a:t> for doing things.</a:t>
            </a:r>
          </a:p>
          <a:p>
            <a:pPr>
              <a:lnSpc>
                <a:spcPct val="150000"/>
              </a:lnSpc>
              <a:buNone/>
            </a:pPr>
            <a:endParaRPr lang="en-US" sz="2800" dirty="0"/>
          </a:p>
        </p:txBody>
      </p:sp>
      <p:sp>
        <p:nvSpPr>
          <p:cNvPr id="4" name="Footer Placeholder 3"/>
          <p:cNvSpPr>
            <a:spLocks noGrp="1"/>
          </p:cNvSpPr>
          <p:nvPr>
            <p:ph type="ftr" sz="quarter" idx="11"/>
          </p:nvPr>
        </p:nvSpPr>
        <p:spPr>
          <a:xfrm flipV="1">
            <a:off x="3429000" y="6553199"/>
            <a:ext cx="2895600" cy="45719"/>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15E54C9-4A91-4CB5-9590-E765527F3680}" type="slidenum">
              <a:rPr lang="en-US" smtClean="0"/>
              <a:pPr>
                <a:defRPr/>
              </a:pPr>
              <a:t>12</a:t>
            </a:fld>
            <a:endParaRPr lang="en-US"/>
          </a:p>
        </p:txBody>
      </p:sp>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fontScale="92500" lnSpcReduction="10000"/>
          </a:bodyPr>
          <a:lstStyle/>
          <a:p>
            <a:pPr marL="0" indent="0">
              <a:buNone/>
            </a:pPr>
            <a:r>
              <a:rPr lang="en-US" b="1" dirty="0">
                <a:solidFill>
                  <a:srgbClr val="0070C0"/>
                </a:solidFill>
              </a:rPr>
              <a:t>           Approaches to motivation (theories of      </a:t>
            </a:r>
          </a:p>
          <a:p>
            <a:pPr marL="0" indent="0">
              <a:buNone/>
            </a:pPr>
            <a:r>
              <a:rPr lang="en-US" b="1" dirty="0">
                <a:solidFill>
                  <a:srgbClr val="0070C0"/>
                </a:solidFill>
              </a:rPr>
              <a:t>           motivation)</a:t>
            </a:r>
            <a:r>
              <a:rPr lang="en-US" b="1" dirty="0"/>
              <a:t> </a:t>
            </a:r>
          </a:p>
          <a:p>
            <a:pPr marL="0" indent="0">
              <a:buNone/>
            </a:pPr>
            <a:endParaRPr lang="en-US" sz="1600" b="1" dirty="0"/>
          </a:p>
          <a:p>
            <a:pPr marL="1314450" lvl="2" indent="-514350">
              <a:buAutoNum type="alphaLcParenR"/>
            </a:pPr>
            <a:r>
              <a:rPr lang="en-US" sz="3200" b="1" dirty="0">
                <a:solidFill>
                  <a:srgbClr val="FF0000"/>
                </a:solidFill>
              </a:rPr>
              <a:t>Instinct approaches to motivation </a:t>
            </a:r>
          </a:p>
          <a:p>
            <a:pPr lvl="2">
              <a:buFont typeface="Wingdings" pitchFamily="2" charset="2"/>
              <a:buChar char="q"/>
            </a:pPr>
            <a:r>
              <a:rPr lang="en-US" sz="3200" b="1" dirty="0"/>
              <a:t>This theory focuses on the biologically determined and innate patterns of both humans and animals behavior is called </a:t>
            </a:r>
            <a:r>
              <a:rPr lang="en-US" sz="3200" b="1" i="1" dirty="0">
                <a:solidFill>
                  <a:srgbClr val="FF0000"/>
                </a:solidFill>
              </a:rPr>
              <a:t>instincts</a:t>
            </a:r>
            <a:r>
              <a:rPr lang="en-US" sz="3200" b="1" dirty="0">
                <a:solidFill>
                  <a:srgbClr val="FF0000"/>
                </a:solidFill>
              </a:rPr>
              <a:t>.</a:t>
            </a:r>
            <a:r>
              <a:rPr lang="en-US" sz="3200" b="1" dirty="0"/>
              <a:t> </a:t>
            </a:r>
          </a:p>
          <a:p>
            <a:pPr lvl="2">
              <a:buFont typeface="Wingdings" pitchFamily="2" charset="2"/>
              <a:buChar char="q"/>
            </a:pPr>
            <a:r>
              <a:rPr lang="en-US" sz="3200" b="1" dirty="0"/>
              <a:t>Just as animals are governed by their instincts to do things such as migrating, nest building, mating and protecting their territory, early researchers proposed that human beings may also be governed by similar instincts. </a:t>
            </a:r>
          </a:p>
          <a:p>
            <a:pPr marL="0" indent="0">
              <a:buNone/>
            </a:pPr>
            <a:endParaRPr lang="en-US" b="1" dirty="0"/>
          </a:p>
        </p:txBody>
      </p:sp>
    </p:spTree>
    <p:extLst>
      <p:ext uri="{BB962C8B-B14F-4D97-AF65-F5344CB8AC3E}">
        <p14:creationId xmlns:p14="http://schemas.microsoft.com/office/powerpoint/2010/main" val="2251089688"/>
      </p:ext>
    </p:extLst>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096000"/>
          </a:xfrm>
        </p:spPr>
        <p:txBody>
          <a:bodyPr>
            <a:normAutofit fontScale="92500"/>
          </a:bodyPr>
          <a:lstStyle/>
          <a:p>
            <a:pPr marL="0" indent="0">
              <a:buNone/>
            </a:pPr>
            <a:r>
              <a:rPr lang="en-US" b="1" dirty="0"/>
              <a:t>        Cont.</a:t>
            </a:r>
          </a:p>
          <a:p>
            <a:pPr lvl="2">
              <a:buFont typeface="Wingdings" pitchFamily="2" charset="2"/>
              <a:buChar char="q"/>
            </a:pPr>
            <a:r>
              <a:rPr lang="en-US" sz="3600" b="1" dirty="0"/>
              <a:t>According to this instinct theory, in humans, the instinct to reproduce is responsible for sexual behavior, and the instinct for territorial protection may be related to aggressive behavior. </a:t>
            </a:r>
          </a:p>
          <a:p>
            <a:pPr lvl="2">
              <a:buFont typeface="Wingdings" pitchFamily="2" charset="2"/>
              <a:buChar char="q"/>
            </a:pPr>
            <a:r>
              <a:rPr lang="en-US" sz="3600" b="1" dirty="0"/>
              <a:t>The early theorists and psychologists listed thousands of instincts in humans including </a:t>
            </a:r>
            <a:r>
              <a:rPr lang="en-US" sz="3600" b="1" dirty="0">
                <a:solidFill>
                  <a:srgbClr val="0070C0"/>
                </a:solidFill>
              </a:rPr>
              <a:t>curiosity, flight (running away), pugnacity (aggressiveness), and acquisition (gathering possessions).</a:t>
            </a:r>
            <a:r>
              <a:rPr lang="en-US" sz="3600" b="1" dirty="0"/>
              <a:t> </a:t>
            </a:r>
          </a:p>
        </p:txBody>
      </p:sp>
    </p:spTree>
    <p:extLst>
      <p:ext uri="{BB962C8B-B14F-4D97-AF65-F5344CB8AC3E}">
        <p14:creationId xmlns:p14="http://schemas.microsoft.com/office/powerpoint/2010/main" val="3799496757"/>
      </p:ext>
    </p:extLst>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686800" cy="6019800"/>
          </a:xfrm>
        </p:spPr>
        <p:txBody>
          <a:bodyPr>
            <a:normAutofit fontScale="62500" lnSpcReduction="20000"/>
          </a:bodyPr>
          <a:lstStyle/>
          <a:p>
            <a:pPr marL="800100" lvl="2" indent="0">
              <a:buNone/>
            </a:pPr>
            <a:r>
              <a:rPr lang="en-US" sz="5100" b="1" dirty="0">
                <a:solidFill>
                  <a:srgbClr val="FF0000"/>
                </a:solidFill>
              </a:rPr>
              <a:t>b)</a:t>
            </a:r>
            <a:r>
              <a:rPr lang="en-US" sz="2900" b="1" dirty="0">
                <a:solidFill>
                  <a:srgbClr val="FF0000"/>
                </a:solidFill>
              </a:rPr>
              <a:t> </a:t>
            </a:r>
            <a:r>
              <a:rPr lang="en-US" sz="5100" b="1" dirty="0">
                <a:solidFill>
                  <a:srgbClr val="FF0000"/>
                </a:solidFill>
              </a:rPr>
              <a:t>Drive-reduction approaches to    </a:t>
            </a:r>
          </a:p>
          <a:p>
            <a:pPr marL="800100" lvl="2" indent="0">
              <a:buNone/>
            </a:pPr>
            <a:r>
              <a:rPr lang="en-US" sz="5100" b="1" dirty="0">
                <a:solidFill>
                  <a:srgbClr val="FF0000"/>
                </a:solidFill>
              </a:rPr>
              <a:t>    motivation </a:t>
            </a:r>
          </a:p>
          <a:p>
            <a:pPr marL="800100" lvl="2" indent="0">
              <a:buNone/>
            </a:pPr>
            <a:endParaRPr lang="en-US" sz="3900" b="1" dirty="0">
              <a:solidFill>
                <a:srgbClr val="FF0000"/>
              </a:solidFill>
            </a:endParaRPr>
          </a:p>
          <a:p>
            <a:pPr lvl="2">
              <a:buFont typeface="Wingdings" pitchFamily="2" charset="2"/>
              <a:buChar char="q"/>
            </a:pPr>
            <a:r>
              <a:rPr lang="en-US" sz="5100" b="1" dirty="0"/>
              <a:t>This approach involved the concepts of   </a:t>
            </a:r>
          </a:p>
          <a:p>
            <a:pPr marL="914400" lvl="2" indent="0">
              <a:buNone/>
            </a:pPr>
            <a:r>
              <a:rPr lang="en-US" sz="5100" b="1" dirty="0"/>
              <a:t>    needs and drives. </a:t>
            </a:r>
          </a:p>
          <a:p>
            <a:pPr lvl="2">
              <a:buFont typeface="Wingdings" pitchFamily="2" charset="2"/>
              <a:buChar char="q"/>
            </a:pPr>
            <a:r>
              <a:rPr lang="en-US" sz="5100" b="1" dirty="0">
                <a:solidFill>
                  <a:srgbClr val="FF0000"/>
                </a:solidFill>
              </a:rPr>
              <a:t>A </a:t>
            </a:r>
            <a:r>
              <a:rPr lang="en-US" sz="5100" b="1" i="1" dirty="0">
                <a:solidFill>
                  <a:srgbClr val="FF0000"/>
                </a:solidFill>
              </a:rPr>
              <a:t>need </a:t>
            </a:r>
            <a:r>
              <a:rPr lang="en-US" sz="5100" b="1" dirty="0"/>
              <a:t>is a requirement of some material (such as food or water) that is essential for the survival of the organism. </a:t>
            </a:r>
          </a:p>
          <a:p>
            <a:pPr lvl="2">
              <a:buFont typeface="Wingdings" pitchFamily="2" charset="2"/>
              <a:buChar char="q"/>
            </a:pPr>
            <a:r>
              <a:rPr lang="en-US" sz="5100" b="1" dirty="0"/>
              <a:t>When an organism has a need, it leads to a psychological tension as well as physical arousal to fulfill the need and reduce the tension. This tension is called </a:t>
            </a:r>
            <a:r>
              <a:rPr lang="en-US" sz="5100" b="1" i="1" dirty="0">
                <a:solidFill>
                  <a:srgbClr val="FF0000"/>
                </a:solidFill>
              </a:rPr>
              <a:t>drive.</a:t>
            </a:r>
            <a:r>
              <a:rPr lang="en-US" sz="3400" b="1" i="1" dirty="0"/>
              <a:t> </a:t>
            </a:r>
            <a:endParaRPr lang="en-US" sz="3400" b="1" dirty="0"/>
          </a:p>
        </p:txBody>
      </p:sp>
    </p:spTree>
    <p:extLst>
      <p:ext uri="{BB962C8B-B14F-4D97-AF65-F5344CB8AC3E}">
        <p14:creationId xmlns:p14="http://schemas.microsoft.com/office/powerpoint/2010/main" val="1619247911"/>
      </p:ext>
    </p:extLst>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marL="0" indent="0">
              <a:buNone/>
            </a:pPr>
            <a:r>
              <a:rPr lang="en-US" b="1" dirty="0"/>
              <a:t>    Cont. </a:t>
            </a:r>
          </a:p>
          <a:p>
            <a:pPr marL="0" indent="0">
              <a:buNone/>
            </a:pPr>
            <a:endParaRPr lang="en-US" b="1" dirty="0"/>
          </a:p>
          <a:p>
            <a:pPr lvl="1">
              <a:buFont typeface="Wingdings" pitchFamily="2" charset="2"/>
              <a:buChar char="q"/>
            </a:pPr>
            <a:r>
              <a:rPr lang="en-US" sz="3600" b="1" dirty="0"/>
              <a:t>In this theory, there are two kinds of drives; primary and secondary. </a:t>
            </a:r>
          </a:p>
          <a:p>
            <a:pPr lvl="1">
              <a:buFont typeface="Wingdings" pitchFamily="2" charset="2"/>
              <a:buChar char="q"/>
            </a:pPr>
            <a:r>
              <a:rPr lang="en-US" sz="3600" b="1" i="1" dirty="0">
                <a:solidFill>
                  <a:srgbClr val="FF0000"/>
                </a:solidFill>
              </a:rPr>
              <a:t>Primary drives</a:t>
            </a:r>
            <a:r>
              <a:rPr lang="en-US" sz="3600" b="1" i="1" dirty="0"/>
              <a:t> </a:t>
            </a:r>
            <a:r>
              <a:rPr lang="en-US" sz="3600" b="1" dirty="0"/>
              <a:t>are those that involve survival needs of the body such as hunger and thirst, whereas </a:t>
            </a:r>
            <a:r>
              <a:rPr lang="en-US" sz="3600" b="1" dirty="0">
                <a:solidFill>
                  <a:srgbClr val="FF0000"/>
                </a:solidFill>
              </a:rPr>
              <a:t>acquired (secondary) drives </a:t>
            </a:r>
            <a:r>
              <a:rPr lang="en-US" sz="3600" b="1" dirty="0"/>
              <a:t>are those that are learned through experience or conditioning, such as the need for money, social approval. </a:t>
            </a:r>
          </a:p>
        </p:txBody>
      </p:sp>
    </p:spTree>
    <p:extLst>
      <p:ext uri="{BB962C8B-B14F-4D97-AF65-F5344CB8AC3E}">
        <p14:creationId xmlns:p14="http://schemas.microsoft.com/office/powerpoint/2010/main" val="1723607254"/>
      </p:ext>
    </p:extLst>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marL="0" indent="0">
              <a:buNone/>
            </a:pPr>
            <a:r>
              <a:rPr lang="en-US" b="1" dirty="0"/>
              <a:t>    Cont. </a:t>
            </a:r>
          </a:p>
          <a:p>
            <a:pPr marL="0" indent="0">
              <a:buNone/>
            </a:pPr>
            <a:endParaRPr lang="en-US" b="1" dirty="0"/>
          </a:p>
          <a:p>
            <a:pPr lvl="1">
              <a:buFont typeface="Wingdings" pitchFamily="2" charset="2"/>
              <a:buChar char="q"/>
            </a:pPr>
            <a:r>
              <a:rPr lang="en-US" sz="3600" b="1" dirty="0"/>
              <a:t>This theory also includes the concept of homeostasis, or the tendency of the body to maintain a steady-state. </a:t>
            </a:r>
          </a:p>
          <a:p>
            <a:pPr lvl="1">
              <a:buFont typeface="Wingdings" pitchFamily="2" charset="2"/>
              <a:buChar char="q"/>
            </a:pPr>
            <a:r>
              <a:rPr lang="en-US" sz="3600" b="1" dirty="0"/>
              <a:t>When there is a primary drive need, the body is in a state of imbalance. </a:t>
            </a:r>
          </a:p>
          <a:p>
            <a:pPr lvl="1">
              <a:buFont typeface="Wingdings" pitchFamily="2" charset="2"/>
              <a:buChar char="q"/>
            </a:pPr>
            <a:r>
              <a:rPr lang="en-US" sz="3600" b="1" dirty="0"/>
              <a:t>This stimulates </a:t>
            </a:r>
            <a:r>
              <a:rPr lang="en-US" sz="3600" b="1" dirty="0">
                <a:solidFill>
                  <a:srgbClr val="FF0000"/>
                </a:solidFill>
              </a:rPr>
              <a:t>behavior</a:t>
            </a:r>
            <a:r>
              <a:rPr lang="en-US" sz="3600" b="1" dirty="0"/>
              <a:t> that brings the body back into balance or homeostasis. </a:t>
            </a:r>
          </a:p>
        </p:txBody>
      </p:sp>
    </p:spTree>
    <p:extLst>
      <p:ext uri="{BB962C8B-B14F-4D97-AF65-F5344CB8AC3E}">
        <p14:creationId xmlns:p14="http://schemas.microsoft.com/office/powerpoint/2010/main" val="1758863448"/>
      </p:ext>
    </p:extLst>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86800" cy="5867400"/>
          </a:xfrm>
        </p:spPr>
        <p:txBody>
          <a:bodyPr>
            <a:normAutofit fontScale="92500" lnSpcReduction="10000"/>
          </a:bodyPr>
          <a:lstStyle/>
          <a:p>
            <a:pPr marL="800100" lvl="2" indent="0">
              <a:buNone/>
            </a:pPr>
            <a:r>
              <a:rPr lang="en-US" sz="3200" b="1" dirty="0">
                <a:solidFill>
                  <a:srgbClr val="FF0000"/>
                </a:solidFill>
              </a:rPr>
              <a:t>c) Arousal approaches: beyond drive reduction</a:t>
            </a:r>
          </a:p>
          <a:p>
            <a:pPr lvl="2">
              <a:buFont typeface="Wingdings" pitchFamily="2" charset="2"/>
              <a:buChar char="§"/>
            </a:pPr>
            <a:r>
              <a:rPr lang="en-US" sz="3200" b="1" dirty="0"/>
              <a:t>According to arousal approaches to motivation, each person tries to maintain a certain level of stimulation and activity. </a:t>
            </a:r>
          </a:p>
          <a:p>
            <a:pPr lvl="2">
              <a:buFont typeface="Wingdings" pitchFamily="2" charset="2"/>
              <a:buChar char="§"/>
            </a:pPr>
            <a:r>
              <a:rPr lang="en-US" sz="3200" b="1" dirty="0"/>
              <a:t>As with the drive-reduction model, this approach suggests that if our stimulation and activity levels become too high, we try to reduce them. </a:t>
            </a:r>
          </a:p>
          <a:p>
            <a:pPr lvl="2">
              <a:buFont typeface="Wingdings" pitchFamily="2" charset="2"/>
              <a:buChar char="§"/>
            </a:pPr>
            <a:r>
              <a:rPr lang="en-US" sz="3200" b="1" dirty="0"/>
              <a:t>But, in contrast to the drive-reduction perspective, the arousal approach also suggests that if levels of stimulation and activity are too low, we will try to increase them by seeking stimulation.  </a:t>
            </a:r>
          </a:p>
          <a:p>
            <a:pPr marL="0" indent="0">
              <a:buNone/>
            </a:pPr>
            <a:endParaRPr lang="en-US" dirty="0"/>
          </a:p>
        </p:txBody>
      </p:sp>
    </p:spTree>
    <p:extLst>
      <p:ext uri="{BB962C8B-B14F-4D97-AF65-F5344CB8AC3E}">
        <p14:creationId xmlns:p14="http://schemas.microsoft.com/office/powerpoint/2010/main" val="3873975642"/>
      </p:ext>
    </p:extLst>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763000" cy="6172200"/>
          </a:xfrm>
        </p:spPr>
        <p:txBody>
          <a:bodyPr>
            <a:normAutofit fontScale="92500" lnSpcReduction="10000"/>
          </a:bodyPr>
          <a:lstStyle/>
          <a:p>
            <a:pPr marL="800100" lvl="2" indent="0">
              <a:buNone/>
            </a:pPr>
            <a:r>
              <a:rPr lang="en-US" b="1" dirty="0">
                <a:solidFill>
                  <a:srgbClr val="FF0000"/>
                </a:solidFill>
              </a:rPr>
              <a:t>d) </a:t>
            </a:r>
            <a:r>
              <a:rPr lang="en-US" sz="3200" b="1" dirty="0">
                <a:solidFill>
                  <a:srgbClr val="FF0000"/>
                </a:solidFill>
              </a:rPr>
              <a:t>Incentive approaches: motivation’s pull </a:t>
            </a:r>
          </a:p>
          <a:p>
            <a:pPr lvl="2">
              <a:buFont typeface="Wingdings" pitchFamily="2" charset="2"/>
              <a:buChar char="q"/>
            </a:pPr>
            <a:r>
              <a:rPr lang="en-US" sz="3200" b="1" dirty="0"/>
              <a:t>Incentive approaches to motivation suggest that motivation stems from the desire to attain external rewards, known as incentives.</a:t>
            </a:r>
          </a:p>
          <a:p>
            <a:pPr lvl="2">
              <a:buFont typeface="Wingdings" pitchFamily="2" charset="2"/>
              <a:buChar char="q"/>
            </a:pPr>
            <a:r>
              <a:rPr lang="en-US" sz="3200" b="1" dirty="0"/>
              <a:t>Many psychologists believe that the internal drives proposed by drive-reduction theory work in a cycle with the external incentives of incentive theory to ―push‖ and ―pull‖ behavior, respectively. </a:t>
            </a:r>
          </a:p>
          <a:p>
            <a:pPr lvl="2">
              <a:buFont typeface="Wingdings" pitchFamily="2" charset="2"/>
              <a:buChar char="q"/>
            </a:pPr>
            <a:r>
              <a:rPr lang="en-US" sz="3200" b="1" dirty="0"/>
              <a:t>Hence, at the same time that we seek to satisfy our underlying hunger needs (the push of drive-reduction theory), we are drawn to food that appears very appetizing (the pull of incentive theory).  </a:t>
            </a:r>
          </a:p>
        </p:txBody>
      </p:sp>
    </p:spTree>
    <p:extLst>
      <p:ext uri="{BB962C8B-B14F-4D97-AF65-F5344CB8AC3E}">
        <p14:creationId xmlns:p14="http://schemas.microsoft.com/office/powerpoint/2010/main" val="43724128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7828E774-9668-41EE-B6F3-B56D5B350EAE}" type="slidenum">
              <a:rPr lang="en-US" sz="1400" smtClean="0">
                <a:solidFill>
                  <a:schemeClr val="bg2"/>
                </a:solidFill>
              </a:rPr>
              <a:pPr/>
              <a:t>2</a:t>
            </a:fld>
            <a:endParaRPr lang="en-US" sz="1400">
              <a:solidFill>
                <a:schemeClr val="bg2"/>
              </a:solidFill>
            </a:endParaRPr>
          </a:p>
        </p:txBody>
      </p:sp>
      <p:sp>
        <p:nvSpPr>
          <p:cNvPr id="4100" name="Rectangle 2"/>
          <p:cNvSpPr>
            <a:spLocks noGrp="1" noChangeArrowheads="1"/>
          </p:cNvSpPr>
          <p:nvPr>
            <p:ph type="title"/>
          </p:nvPr>
        </p:nvSpPr>
        <p:spPr>
          <a:xfrm>
            <a:off x="838200" y="685800"/>
            <a:ext cx="8077200" cy="1143000"/>
          </a:xfrm>
          <a:noFill/>
        </p:spPr>
        <p:txBody>
          <a:bodyPr/>
          <a:lstStyle/>
          <a:p>
            <a:br>
              <a:rPr lang="en-US" sz="3200" b="1" i="1" dirty="0">
                <a:latin typeface="Trebuchet MS" pitchFamily="34" charset="0"/>
              </a:rPr>
            </a:br>
            <a:r>
              <a:rPr lang="en-US" sz="3200" b="1" i="1" dirty="0">
                <a:latin typeface="Trebuchet MS" pitchFamily="34" charset="0"/>
              </a:rPr>
              <a:t>Outline Of The Unit</a:t>
            </a:r>
            <a:r>
              <a:rPr lang="en-US" sz="3200" b="1" dirty="0">
                <a:latin typeface="Trebuchet MS" pitchFamily="34" charset="0"/>
              </a:rPr>
              <a:t>:</a:t>
            </a:r>
            <a:br>
              <a:rPr lang="en-US" sz="3200" b="1" dirty="0">
                <a:latin typeface="Trebuchet MS" pitchFamily="34" charset="0"/>
              </a:rPr>
            </a:br>
            <a:endParaRPr lang="en-US" sz="3200" b="1" dirty="0">
              <a:latin typeface="Trebuchet MS" pitchFamily="34" charset="0"/>
              <a:cs typeface="Times New Roman" charset="0"/>
            </a:endParaRPr>
          </a:p>
        </p:txBody>
      </p:sp>
      <p:sp>
        <p:nvSpPr>
          <p:cNvPr id="9219" name="Rectangle 3"/>
          <p:cNvSpPr>
            <a:spLocks noGrp="1" noChangeArrowheads="1"/>
          </p:cNvSpPr>
          <p:nvPr>
            <p:ph type="body" idx="1"/>
          </p:nvPr>
        </p:nvSpPr>
        <p:spPr>
          <a:xfrm>
            <a:off x="914400" y="1676400"/>
            <a:ext cx="7848600" cy="4876800"/>
          </a:xfrm>
          <a:noFill/>
        </p:spPr>
        <p:txBody>
          <a:bodyPr/>
          <a:lstStyle/>
          <a:p>
            <a:pPr marL="0" indent="0" algn="just">
              <a:lnSpc>
                <a:spcPct val="140000"/>
              </a:lnSpc>
              <a:buSzPct val="90000"/>
              <a:buNone/>
            </a:pPr>
            <a:r>
              <a:rPr lang="en-US" sz="2800" b="1" dirty="0">
                <a:latin typeface="Trebuchet MS" pitchFamily="34" charset="0"/>
              </a:rPr>
              <a:t>Part I: Motivation</a:t>
            </a:r>
          </a:p>
          <a:p>
            <a:pPr algn="just">
              <a:lnSpc>
                <a:spcPct val="140000"/>
              </a:lnSpc>
              <a:buSzPct val="90000"/>
              <a:buNone/>
            </a:pPr>
            <a:r>
              <a:rPr lang="en-US" sz="2800" dirty="0">
                <a:latin typeface="Trebuchet MS" pitchFamily="34" charset="0"/>
              </a:rPr>
              <a:t>         1. Definition of Motivation </a:t>
            </a:r>
          </a:p>
          <a:p>
            <a:pPr algn="just">
              <a:lnSpc>
                <a:spcPct val="140000"/>
              </a:lnSpc>
              <a:buSzPct val="90000"/>
              <a:buNone/>
            </a:pPr>
            <a:r>
              <a:rPr lang="en-US" sz="2800" dirty="0">
                <a:latin typeface="Trebuchet MS" pitchFamily="34" charset="0"/>
              </a:rPr>
              <a:t>         2. Classifications of Motivation</a:t>
            </a:r>
          </a:p>
          <a:p>
            <a:pPr algn="just">
              <a:lnSpc>
                <a:spcPct val="140000"/>
              </a:lnSpc>
              <a:buSzPct val="90000"/>
              <a:buNone/>
            </a:pPr>
            <a:r>
              <a:rPr lang="en-US" sz="2800" dirty="0">
                <a:latin typeface="Trebuchet MS" pitchFamily="34" charset="0"/>
              </a:rPr>
              <a:t>         3. Major Theories of Motivation</a:t>
            </a:r>
          </a:p>
          <a:p>
            <a:pPr algn="just">
              <a:lnSpc>
                <a:spcPct val="140000"/>
              </a:lnSpc>
              <a:buSzPct val="90000"/>
              <a:buNone/>
            </a:pPr>
            <a:r>
              <a:rPr lang="en-US" sz="2800" b="1" dirty="0">
                <a:latin typeface="Trebuchet MS" pitchFamily="34" charset="0"/>
              </a:rPr>
              <a:t>Part II: Emotion </a:t>
            </a:r>
          </a:p>
          <a:p>
            <a:pPr algn="just">
              <a:lnSpc>
                <a:spcPct val="140000"/>
              </a:lnSpc>
              <a:buSzPct val="90000"/>
              <a:buNone/>
            </a:pPr>
            <a:r>
              <a:rPr lang="en-US" sz="2800" dirty="0">
                <a:latin typeface="Trebuchet MS" pitchFamily="34" charset="0"/>
              </a:rPr>
              <a:t>          1. Meaning of Emotion </a:t>
            </a:r>
          </a:p>
          <a:p>
            <a:pPr algn="just">
              <a:lnSpc>
                <a:spcPct val="140000"/>
              </a:lnSpc>
              <a:buSzPct val="90000"/>
              <a:buNone/>
            </a:pPr>
            <a:r>
              <a:rPr lang="en-US" sz="2800" dirty="0">
                <a:latin typeface="Trebuchet MS" pitchFamily="34" charset="0"/>
              </a:rPr>
              <a:t>          2. Theories of Emotion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dissolve">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dissolve">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dissolve">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dissolve">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dissolve">
                                      <p:cBhvr>
                                        <p:cTn id="27" dur="500"/>
                                        <p:tgtEl>
                                          <p:spTgt spid="9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dissolve">
                                      <p:cBhvr>
                                        <p:cTn id="32" dur="500"/>
                                        <p:tgtEl>
                                          <p:spTgt spid="92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animEffect transition="in" filter="dissolve">
                                      <p:cBhvr>
                                        <p:cTn id="37" dur="5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763000" cy="6172200"/>
          </a:xfrm>
        </p:spPr>
        <p:txBody>
          <a:bodyPr>
            <a:normAutofit/>
          </a:bodyPr>
          <a:lstStyle/>
          <a:p>
            <a:pPr marL="800100" lvl="2" indent="0">
              <a:buNone/>
            </a:pPr>
            <a:r>
              <a:rPr lang="en-US" sz="3200" b="1" dirty="0">
                <a:solidFill>
                  <a:srgbClr val="FF0000"/>
                </a:solidFill>
              </a:rPr>
              <a:t>e) Cognitive Approaches: the thoughts  </a:t>
            </a:r>
          </a:p>
          <a:p>
            <a:pPr marL="800100" lvl="2" indent="0">
              <a:buNone/>
            </a:pPr>
            <a:r>
              <a:rPr lang="en-US" sz="3200" b="1" dirty="0">
                <a:solidFill>
                  <a:srgbClr val="FF0000"/>
                </a:solidFill>
              </a:rPr>
              <a:t>    behind motivation </a:t>
            </a:r>
          </a:p>
          <a:p>
            <a:pPr lvl="2">
              <a:buFont typeface="Wingdings" pitchFamily="2" charset="2"/>
              <a:buChar char="q"/>
            </a:pPr>
            <a:r>
              <a:rPr lang="en-US" sz="3200" b="1" dirty="0"/>
              <a:t>Cognitive approaches to motivation suggest that motivation is a result of people‘s </a:t>
            </a:r>
            <a:r>
              <a:rPr lang="en-US" sz="3200" b="1" dirty="0">
                <a:solidFill>
                  <a:srgbClr val="FF0000"/>
                </a:solidFill>
              </a:rPr>
              <a:t>thoughts, beliefs, expectations, and goals. </a:t>
            </a:r>
          </a:p>
          <a:p>
            <a:pPr lvl="2">
              <a:buFont typeface="Wingdings" pitchFamily="2" charset="2"/>
              <a:buChar char="q"/>
            </a:pPr>
            <a:r>
              <a:rPr lang="en-US" sz="3200" b="1" dirty="0"/>
              <a:t>For instance, the degree to which people are motivated to study for a test is based on their expectation of how well studying will pay off in terms of a good grade. </a:t>
            </a:r>
          </a:p>
        </p:txBody>
      </p:sp>
    </p:spTree>
    <p:extLst>
      <p:ext uri="{BB962C8B-B14F-4D97-AF65-F5344CB8AC3E}">
        <p14:creationId xmlns:p14="http://schemas.microsoft.com/office/powerpoint/2010/main" val="3690734236"/>
      </p:ext>
    </p:extLst>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763000" cy="6096000"/>
          </a:xfrm>
        </p:spPr>
        <p:txBody>
          <a:bodyPr>
            <a:noAutofit/>
          </a:bodyPr>
          <a:lstStyle/>
          <a:p>
            <a:pPr marL="800100" lvl="2" indent="0">
              <a:buNone/>
            </a:pPr>
            <a:r>
              <a:rPr lang="en-US" sz="3200" b="1" dirty="0">
                <a:solidFill>
                  <a:srgbClr val="FF0000"/>
                </a:solidFill>
              </a:rPr>
              <a:t>f) Humanistic approaches to motivation </a:t>
            </a:r>
          </a:p>
          <a:p>
            <a:pPr lvl="2">
              <a:buFont typeface="Wingdings" pitchFamily="2" charset="2"/>
              <a:buChar char="q"/>
            </a:pPr>
            <a:r>
              <a:rPr lang="en-US" sz="3200" b="1" dirty="0"/>
              <a:t>The other approach to the study of motivation is the humanistic approach which is based on the work of Abraham Maslow.</a:t>
            </a:r>
          </a:p>
          <a:p>
            <a:pPr lvl="2">
              <a:buFont typeface="Wingdings" pitchFamily="2" charset="2"/>
              <a:buChar char="q"/>
            </a:pPr>
            <a:r>
              <a:rPr lang="en-US" sz="3200" b="1" dirty="0"/>
              <a:t>Maslow suggested that human behavior is influenced by a hierarchy, or ranking, of five classes of needs, or motives. He said that needs at the lowest level of the hierarchy must be at least partially satisfied before people can be motivated by the ones at higher levels.  </a:t>
            </a:r>
          </a:p>
        </p:txBody>
      </p:sp>
    </p:spTree>
    <p:extLst>
      <p:ext uri="{BB962C8B-B14F-4D97-AF65-F5344CB8AC3E}">
        <p14:creationId xmlns:p14="http://schemas.microsoft.com/office/powerpoint/2010/main" val="2514493497"/>
      </p:ext>
    </p:extLst>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5821363"/>
          </a:xfrm>
        </p:spPr>
        <p:txBody>
          <a:bodyPr>
            <a:normAutofit/>
          </a:bodyPr>
          <a:lstStyle/>
          <a:p>
            <a:pPr marL="0" indent="0">
              <a:buNone/>
            </a:pP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334963"/>
            <a:ext cx="7200900" cy="5791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4834920"/>
      </p:ext>
    </p:extLst>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C1FDAF8D-690A-43C7-9004-CF4CA2811129}" type="slidenum">
              <a:rPr lang="en-US" sz="1400" smtClean="0">
                <a:solidFill>
                  <a:schemeClr val="bg2"/>
                </a:solidFill>
              </a:rPr>
              <a:pPr/>
              <a:t>23</a:t>
            </a:fld>
            <a:endParaRPr lang="en-US" sz="1400">
              <a:solidFill>
                <a:schemeClr val="bg2"/>
              </a:solidFill>
            </a:endParaRPr>
          </a:p>
        </p:txBody>
      </p:sp>
      <p:sp>
        <p:nvSpPr>
          <p:cNvPr id="11268" name="Rectangle 2"/>
          <p:cNvSpPr>
            <a:spLocks noGrp="1" noChangeArrowheads="1"/>
          </p:cNvSpPr>
          <p:nvPr>
            <p:ph type="title"/>
          </p:nvPr>
        </p:nvSpPr>
        <p:spPr>
          <a:xfrm>
            <a:off x="914400" y="381000"/>
            <a:ext cx="7772400" cy="838200"/>
          </a:xfrm>
          <a:noFill/>
        </p:spPr>
        <p:txBody>
          <a:bodyPr/>
          <a:lstStyle/>
          <a:p>
            <a:br>
              <a:rPr lang="en-GB" sz="3200" dirty="0"/>
            </a:br>
            <a:r>
              <a:rPr lang="en-GB" sz="3200" dirty="0" err="1"/>
              <a:t>Cont</a:t>
            </a:r>
            <a:r>
              <a:rPr lang="en-GB" sz="3200" dirty="0"/>
              <a:t>…</a:t>
            </a:r>
            <a:br>
              <a:rPr lang="en-US" sz="3200" dirty="0"/>
            </a:br>
            <a:endParaRPr lang="en-US" sz="3200" dirty="0"/>
          </a:p>
        </p:txBody>
      </p:sp>
      <p:sp>
        <p:nvSpPr>
          <p:cNvPr id="82947" name="Rectangle 3"/>
          <p:cNvSpPr>
            <a:spLocks noGrp="1" noChangeArrowheads="1"/>
          </p:cNvSpPr>
          <p:nvPr>
            <p:ph type="body" idx="1"/>
          </p:nvPr>
        </p:nvSpPr>
        <p:spPr>
          <a:xfrm>
            <a:off x="990600" y="1295400"/>
            <a:ext cx="7772400" cy="5029200"/>
          </a:xfrm>
          <a:noFill/>
        </p:spPr>
        <p:txBody>
          <a:bodyPr/>
          <a:lstStyle/>
          <a:p>
            <a:pPr marL="0" indent="0">
              <a:lnSpc>
                <a:spcPct val="130000"/>
              </a:lnSpc>
              <a:buSzPct val="90000"/>
              <a:buNone/>
            </a:pPr>
            <a:endParaRPr lang="en-US" sz="1000" dirty="0"/>
          </a:p>
          <a:p>
            <a:pPr>
              <a:lnSpc>
                <a:spcPct val="130000"/>
              </a:lnSpc>
              <a:buSzPct val="90000"/>
              <a:buFont typeface="Wingdings" pitchFamily="2" charset="2"/>
              <a:buChar char="Ø"/>
            </a:pPr>
            <a:r>
              <a:rPr lang="en-US" dirty="0"/>
              <a:t>There are two hierarchy of needs theory</a:t>
            </a:r>
          </a:p>
          <a:p>
            <a:pPr lvl="1">
              <a:lnSpc>
                <a:spcPct val="130000"/>
              </a:lnSpc>
            </a:pPr>
            <a:r>
              <a:rPr lang="en-US" dirty="0">
                <a:solidFill>
                  <a:srgbClr val="FF0000"/>
                </a:solidFill>
              </a:rPr>
              <a:t>Deficit principle</a:t>
            </a:r>
          </a:p>
          <a:p>
            <a:pPr lvl="2">
              <a:lnSpc>
                <a:spcPct val="130000"/>
              </a:lnSpc>
            </a:pPr>
            <a:r>
              <a:rPr lang="en-US" dirty="0"/>
              <a:t>A satisfied need is </a:t>
            </a:r>
            <a:r>
              <a:rPr lang="en-US" dirty="0">
                <a:solidFill>
                  <a:srgbClr val="FF0000"/>
                </a:solidFill>
              </a:rPr>
              <a:t>not a motivator of behavior</a:t>
            </a:r>
            <a:r>
              <a:rPr lang="en-US" dirty="0"/>
              <a:t>.</a:t>
            </a:r>
          </a:p>
          <a:p>
            <a:pPr marL="457200" lvl="1" indent="0">
              <a:lnSpc>
                <a:spcPct val="130000"/>
              </a:lnSpc>
              <a:buNone/>
            </a:pPr>
            <a:endParaRPr lang="en-US" sz="1100" dirty="0"/>
          </a:p>
          <a:p>
            <a:pPr lvl="1">
              <a:lnSpc>
                <a:spcPct val="130000"/>
              </a:lnSpc>
            </a:pPr>
            <a:r>
              <a:rPr lang="en-US" dirty="0">
                <a:solidFill>
                  <a:srgbClr val="FF0000"/>
                </a:solidFill>
              </a:rPr>
              <a:t>Progression principle</a:t>
            </a:r>
          </a:p>
          <a:p>
            <a:pPr lvl="2">
              <a:lnSpc>
                <a:spcPct val="130000"/>
              </a:lnSpc>
            </a:pPr>
            <a:r>
              <a:rPr lang="en-US" dirty="0"/>
              <a:t>A need at </a:t>
            </a:r>
            <a:r>
              <a:rPr lang="en-US" dirty="0">
                <a:solidFill>
                  <a:srgbClr val="FF0000"/>
                </a:solidFill>
              </a:rPr>
              <a:t>one level does not become activated </a:t>
            </a:r>
            <a:r>
              <a:rPr lang="en-US" dirty="0"/>
              <a:t>until the </a:t>
            </a:r>
            <a:r>
              <a:rPr lang="en-US" dirty="0">
                <a:solidFill>
                  <a:srgbClr val="FF0000"/>
                </a:solidFill>
              </a:rPr>
              <a:t>next lower-level need </a:t>
            </a:r>
            <a:r>
              <a:rPr lang="en-US" dirty="0"/>
              <a:t>is satisfied.</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947">
                                            <p:txEl>
                                              <p:pRg st="1" end="1"/>
                                            </p:txEl>
                                          </p:spTgt>
                                        </p:tgtEl>
                                        <p:attrNameLst>
                                          <p:attrName>style.visibility</p:attrName>
                                        </p:attrNameLst>
                                      </p:cBhvr>
                                      <p:to>
                                        <p:strVal val="visible"/>
                                      </p:to>
                                    </p:set>
                                    <p:animEffect transition="in" filter="dissolve">
                                      <p:cBhvr>
                                        <p:cTn id="7" dur="500"/>
                                        <p:tgtEl>
                                          <p:spTgt spid="82947">
                                            <p:txEl>
                                              <p:pRg st="1" end="1"/>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2947">
                                            <p:txEl>
                                              <p:pRg st="2" end="2"/>
                                            </p:txEl>
                                          </p:spTgt>
                                        </p:tgtEl>
                                        <p:attrNameLst>
                                          <p:attrName>style.visibility</p:attrName>
                                        </p:attrNameLst>
                                      </p:cBhvr>
                                      <p:to>
                                        <p:strVal val="visible"/>
                                      </p:to>
                                    </p:set>
                                    <p:animEffect transition="in" filter="dissolve">
                                      <p:cBhvr>
                                        <p:cTn id="10" dur="500"/>
                                        <p:tgtEl>
                                          <p:spTgt spid="82947">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2947">
                                            <p:txEl>
                                              <p:pRg st="3" end="3"/>
                                            </p:txEl>
                                          </p:spTgt>
                                        </p:tgtEl>
                                        <p:attrNameLst>
                                          <p:attrName>style.visibility</p:attrName>
                                        </p:attrNameLst>
                                      </p:cBhvr>
                                      <p:to>
                                        <p:strVal val="visible"/>
                                      </p:to>
                                    </p:set>
                                    <p:animEffect transition="in" filter="dissolve">
                                      <p:cBhvr>
                                        <p:cTn id="13" dur="500"/>
                                        <p:tgtEl>
                                          <p:spTgt spid="82947">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2947">
                                            <p:txEl>
                                              <p:pRg st="5" end="5"/>
                                            </p:txEl>
                                          </p:spTgt>
                                        </p:tgtEl>
                                        <p:attrNameLst>
                                          <p:attrName>style.visibility</p:attrName>
                                        </p:attrNameLst>
                                      </p:cBhvr>
                                      <p:to>
                                        <p:strVal val="visible"/>
                                      </p:to>
                                    </p:set>
                                    <p:animEffect transition="in" filter="dissolve">
                                      <p:cBhvr>
                                        <p:cTn id="16" dur="500"/>
                                        <p:tgtEl>
                                          <p:spTgt spid="82947">
                                            <p:txEl>
                                              <p:pRg st="5" end="5"/>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2947">
                                            <p:txEl>
                                              <p:pRg st="6" end="6"/>
                                            </p:txEl>
                                          </p:spTgt>
                                        </p:tgtEl>
                                        <p:attrNameLst>
                                          <p:attrName>style.visibility</p:attrName>
                                        </p:attrNameLst>
                                      </p:cBhvr>
                                      <p:to>
                                        <p:strVal val="visible"/>
                                      </p:to>
                                    </p:set>
                                    <p:animEffect transition="in" filter="dissolve">
                                      <p:cBhvr>
                                        <p:cTn id="19" dur="500"/>
                                        <p:tgtEl>
                                          <p:spTgt spid="829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B489BC54-1C0B-471E-8091-860F71872B32}" type="slidenum">
              <a:rPr lang="en-US" sz="1400" smtClean="0">
                <a:solidFill>
                  <a:schemeClr val="bg2"/>
                </a:solidFill>
              </a:rPr>
              <a:pPr/>
              <a:t>24</a:t>
            </a:fld>
            <a:endParaRPr lang="en-US" sz="1400">
              <a:solidFill>
                <a:schemeClr val="bg2"/>
              </a:solidFill>
            </a:endParaRPr>
          </a:p>
        </p:txBody>
      </p:sp>
      <p:sp>
        <p:nvSpPr>
          <p:cNvPr id="12292" name="Rectangle 4"/>
          <p:cNvSpPr>
            <a:spLocks noGrp="1" noChangeArrowheads="1"/>
          </p:cNvSpPr>
          <p:nvPr>
            <p:ph type="title"/>
          </p:nvPr>
        </p:nvSpPr>
        <p:spPr>
          <a:xfrm>
            <a:off x="990600" y="457200"/>
            <a:ext cx="7772400" cy="685800"/>
          </a:xfrm>
        </p:spPr>
        <p:txBody>
          <a:bodyPr/>
          <a:lstStyle/>
          <a:p>
            <a:br>
              <a:rPr lang="en-GB" sz="3200" dirty="0"/>
            </a:br>
            <a:br>
              <a:rPr lang="en-GB" sz="3200" dirty="0"/>
            </a:br>
            <a:br>
              <a:rPr lang="en-GB" sz="3200" dirty="0"/>
            </a:br>
            <a:r>
              <a:rPr lang="en-GB" sz="3200" dirty="0"/>
              <a:t>Conti…</a:t>
            </a:r>
            <a:r>
              <a:rPr lang="en-US" sz="3200" dirty="0"/>
              <a:t> </a:t>
            </a:r>
            <a:br>
              <a:rPr lang="en-US" sz="3200" dirty="0"/>
            </a:br>
            <a:r>
              <a:rPr lang="en-US" sz="3200" dirty="0"/>
              <a:t>Opportunities for satisfaction in Maslow’s hierarchy of human needs.</a:t>
            </a:r>
            <a:r>
              <a:rPr lang="en-GB" sz="3200" dirty="0"/>
              <a:t> </a:t>
            </a:r>
            <a:br>
              <a:rPr lang="en-GB" sz="3200" dirty="0"/>
            </a:br>
            <a:endParaRPr lang="en-US" sz="3200" dirty="0"/>
          </a:p>
        </p:txBody>
      </p:sp>
      <p:pic>
        <p:nvPicPr>
          <p:cNvPr id="122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09800"/>
            <a:ext cx="7848600"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r>
              <a:rPr lang="en-US" sz="4000" b="1" dirty="0">
                <a:solidFill>
                  <a:srgbClr val="FF0000"/>
                </a:solidFill>
              </a:rPr>
              <a:t>Frustration and Conflict of Motives</a:t>
            </a:r>
          </a:p>
        </p:txBody>
      </p:sp>
      <p:sp>
        <p:nvSpPr>
          <p:cNvPr id="3" name="Content Placeholder 2"/>
          <p:cNvSpPr>
            <a:spLocks noGrp="1"/>
          </p:cNvSpPr>
          <p:nvPr>
            <p:ph idx="1"/>
          </p:nvPr>
        </p:nvSpPr>
        <p:spPr>
          <a:xfrm>
            <a:off x="990600" y="1143000"/>
            <a:ext cx="7772400" cy="5334000"/>
          </a:xfrm>
        </p:spPr>
        <p:txBody>
          <a:bodyPr/>
          <a:lstStyle/>
          <a:p>
            <a:pPr>
              <a:buFont typeface="Wingdings" pitchFamily="2" charset="2"/>
              <a:buChar char="Ø"/>
            </a:pPr>
            <a:r>
              <a:rPr lang="en-US" sz="2700" b="1" dirty="0"/>
              <a:t>Frustration refers to </a:t>
            </a:r>
            <a:r>
              <a:rPr lang="en-GB" sz="2700" b="1" dirty="0"/>
              <a:t>to the blocking of any goal directed behaviour. </a:t>
            </a:r>
          </a:p>
          <a:p>
            <a:pPr>
              <a:buFont typeface="Wingdings" pitchFamily="2" charset="2"/>
              <a:buChar char="Ø"/>
            </a:pPr>
            <a:r>
              <a:rPr lang="en-GB" sz="2700" b="1" dirty="0"/>
              <a:t>If motives are </a:t>
            </a:r>
            <a:r>
              <a:rPr lang="en-GB" sz="2700" b="1" dirty="0">
                <a:solidFill>
                  <a:srgbClr val="FF0000"/>
                </a:solidFill>
              </a:rPr>
              <a:t>frustrated, or blocked</a:t>
            </a:r>
            <a:r>
              <a:rPr lang="en-GB" sz="2700" b="1" dirty="0"/>
              <a:t>, emotional feelings and behaviour often result. People who cannot achieve their important goals </a:t>
            </a:r>
            <a:r>
              <a:rPr lang="en-GB" sz="2700" b="1" dirty="0">
                <a:solidFill>
                  <a:srgbClr val="0070C0"/>
                </a:solidFill>
              </a:rPr>
              <a:t>feel depressed, fearful, anxious, guilty, or angry.</a:t>
            </a:r>
          </a:p>
          <a:p>
            <a:pPr marL="0" indent="0">
              <a:buNone/>
            </a:pPr>
            <a:r>
              <a:rPr lang="en-GB" sz="2700" b="1" i="1" u="sng" dirty="0">
                <a:solidFill>
                  <a:srgbClr val="FF0000"/>
                </a:solidFill>
              </a:rPr>
              <a:t>Sources of Frustration</a:t>
            </a:r>
            <a:endParaRPr lang="en-US" sz="2700" b="1" i="1" u="sng" dirty="0">
              <a:solidFill>
                <a:srgbClr val="FF0000"/>
              </a:solidFill>
            </a:endParaRPr>
          </a:p>
          <a:p>
            <a:pPr lvl="0">
              <a:buFont typeface="Wingdings" pitchFamily="2" charset="2"/>
              <a:buChar char="Ø"/>
            </a:pPr>
            <a:r>
              <a:rPr lang="en-GB" sz="2700" b="1" dirty="0">
                <a:solidFill>
                  <a:srgbClr val="FF0000"/>
                </a:solidFill>
              </a:rPr>
              <a:t>Environmental forces: </a:t>
            </a:r>
            <a:r>
              <a:rPr lang="en-GB" sz="2700" b="1" dirty="0"/>
              <a:t>Environmental factors can frustrate the satisfaction of motives by making it difficult or impossible for a person to attain a goal. Example </a:t>
            </a:r>
            <a:r>
              <a:rPr lang="en-GB" sz="2700" b="1" dirty="0">
                <a:solidFill>
                  <a:srgbClr val="FF0000"/>
                </a:solidFill>
              </a:rPr>
              <a:t>lack of money, teacher, parent, police, etc.  </a:t>
            </a:r>
            <a:endParaRPr lang="en-US" sz="2700" b="1" dirty="0">
              <a:solidFill>
                <a:srgbClr val="FF0000"/>
              </a:solidFill>
            </a:endParaRPr>
          </a:p>
          <a:p>
            <a:pPr marL="0" indent="0">
              <a:buNone/>
            </a:pPr>
            <a:endParaRPr lang="en-US" sz="2800" dirty="0"/>
          </a:p>
        </p:txBody>
      </p:sp>
    </p:spTree>
    <p:extLst>
      <p:ext uri="{BB962C8B-B14F-4D97-AF65-F5344CB8AC3E}">
        <p14:creationId xmlns:p14="http://schemas.microsoft.com/office/powerpoint/2010/main" val="2570877127"/>
      </p:ext>
    </p:extLst>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772400" cy="381000"/>
          </a:xfrm>
        </p:spPr>
        <p:txBody>
          <a:bodyPr/>
          <a:lstStyle/>
          <a:p>
            <a:r>
              <a:rPr lang="en-US" dirty="0"/>
              <a:t>Cont.…</a:t>
            </a:r>
          </a:p>
        </p:txBody>
      </p:sp>
      <p:sp>
        <p:nvSpPr>
          <p:cNvPr id="3" name="Content Placeholder 2"/>
          <p:cNvSpPr>
            <a:spLocks noGrp="1"/>
          </p:cNvSpPr>
          <p:nvPr>
            <p:ph idx="1"/>
          </p:nvPr>
        </p:nvSpPr>
        <p:spPr>
          <a:xfrm>
            <a:off x="914400" y="762000"/>
            <a:ext cx="7924800" cy="5791200"/>
          </a:xfrm>
        </p:spPr>
        <p:txBody>
          <a:bodyPr/>
          <a:lstStyle/>
          <a:p>
            <a:pPr lvl="0">
              <a:buFont typeface="Wingdings" pitchFamily="2" charset="2"/>
              <a:buChar char="Ø"/>
            </a:pPr>
            <a:r>
              <a:rPr lang="en-GB" sz="2500" b="1" dirty="0">
                <a:solidFill>
                  <a:srgbClr val="FF0000"/>
                </a:solidFill>
              </a:rPr>
              <a:t>Personal inadequacies: </a:t>
            </a:r>
            <a:r>
              <a:rPr lang="en-GB" sz="2500" b="1" dirty="0"/>
              <a:t>Setting unattainable goals can be important sources of frustration. People are often frustrated because they aspire to goals beyond their capacity to perform.</a:t>
            </a:r>
            <a:endParaRPr lang="en-US" sz="2500" b="1" dirty="0"/>
          </a:p>
          <a:p>
            <a:pPr lvl="0">
              <a:buFont typeface="Wingdings" pitchFamily="2" charset="2"/>
              <a:buChar char="Ø"/>
            </a:pPr>
            <a:r>
              <a:rPr lang="en-GB" sz="2500" b="1" dirty="0">
                <a:solidFill>
                  <a:srgbClr val="FF0000"/>
                </a:solidFill>
              </a:rPr>
              <a:t>Conflict of motives: </a:t>
            </a:r>
            <a:r>
              <a:rPr lang="en-GB" sz="2500" b="1" dirty="0"/>
              <a:t>Conflict exists whenever a person has </a:t>
            </a:r>
            <a:r>
              <a:rPr lang="en-GB" sz="2500" b="1" dirty="0">
                <a:solidFill>
                  <a:srgbClr val="0070C0"/>
                </a:solidFill>
              </a:rPr>
              <a:t>incompatible or opposing goals.</a:t>
            </a:r>
            <a:r>
              <a:rPr lang="en-GB" sz="2500" b="1" dirty="0">
                <a:solidFill>
                  <a:srgbClr val="002060"/>
                </a:solidFill>
              </a:rPr>
              <a:t> </a:t>
            </a:r>
          </a:p>
          <a:p>
            <a:pPr lvl="0">
              <a:buFont typeface="Wingdings" pitchFamily="2" charset="2"/>
              <a:buChar char="ü"/>
            </a:pPr>
            <a:r>
              <a:rPr lang="en-GB" sz="2500" b="1" dirty="0"/>
              <a:t>The frustration comes from being unable to satisfy all the goals. </a:t>
            </a:r>
          </a:p>
          <a:p>
            <a:pPr lvl="0">
              <a:buFont typeface="Wingdings" pitchFamily="2" charset="2"/>
              <a:buChar char="ü"/>
            </a:pPr>
            <a:r>
              <a:rPr lang="en-GB" sz="2500" b="1" dirty="0"/>
              <a:t>Whatever goal the person decides to satisfy, there will be frustration, most likely preceded by </a:t>
            </a:r>
            <a:r>
              <a:rPr lang="en-GB" sz="2500" b="1" dirty="0">
                <a:solidFill>
                  <a:srgbClr val="0070C0"/>
                </a:solidFill>
              </a:rPr>
              <a:t>turmoil (confuse disturbance), doubt, and vacillation (unable to decide). </a:t>
            </a:r>
          </a:p>
          <a:p>
            <a:pPr lvl="0">
              <a:buFont typeface="Wingdings" pitchFamily="2" charset="2"/>
              <a:buChar char="ü"/>
            </a:pPr>
            <a:r>
              <a:rPr lang="en-GB" sz="2500" b="1" dirty="0">
                <a:solidFill>
                  <a:srgbClr val="FF0000"/>
                </a:solidFill>
              </a:rPr>
              <a:t>Example:</a:t>
            </a:r>
            <a:r>
              <a:rPr lang="en-GB" sz="2500" b="1" dirty="0"/>
              <a:t> Aggression and social approval are in    </a:t>
            </a:r>
          </a:p>
          <a:p>
            <a:pPr marL="0" lvl="0" indent="0">
              <a:buNone/>
            </a:pPr>
            <a:r>
              <a:rPr lang="en-GB" sz="2500" b="1" dirty="0"/>
              <a:t>                     conflict (Why?)</a:t>
            </a:r>
            <a:endParaRPr lang="en-US" sz="2500" b="1" dirty="0"/>
          </a:p>
          <a:p>
            <a:endParaRPr lang="en-US" dirty="0"/>
          </a:p>
        </p:txBody>
      </p:sp>
      <p:sp>
        <p:nvSpPr>
          <p:cNvPr id="5" name="Slide Number Placeholder 4"/>
          <p:cNvSpPr>
            <a:spLocks noGrp="1"/>
          </p:cNvSpPr>
          <p:nvPr>
            <p:ph type="sldNum" sz="quarter" idx="12"/>
          </p:nvPr>
        </p:nvSpPr>
        <p:spPr/>
        <p:txBody>
          <a:bodyPr/>
          <a:lstStyle/>
          <a:p>
            <a:pPr>
              <a:defRPr/>
            </a:pPr>
            <a:fld id="{815E54C9-4A91-4CB5-9590-E765527F3680}" type="slidenum">
              <a:rPr lang="en-US" smtClean="0"/>
              <a:pPr>
                <a:defRPr/>
              </a:pPr>
              <a:t>26</a:t>
            </a:fld>
            <a:endParaRPr lang="en-US" dirty="0"/>
          </a:p>
        </p:txBody>
      </p:sp>
    </p:spTree>
    <p:extLst>
      <p:ext uri="{BB962C8B-B14F-4D97-AF65-F5344CB8AC3E}">
        <p14:creationId xmlns:p14="http://schemas.microsoft.com/office/powerpoint/2010/main" val="2216414697"/>
      </p:ext>
    </p:extLst>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772400" cy="609600"/>
          </a:xfrm>
        </p:spPr>
        <p:txBody>
          <a:bodyPr/>
          <a:lstStyle/>
          <a:p>
            <a:r>
              <a:rPr lang="en-US" b="1" dirty="0">
                <a:solidFill>
                  <a:srgbClr val="FF0000"/>
                </a:solidFill>
              </a:rPr>
              <a:t>Motivational Conflict</a:t>
            </a:r>
          </a:p>
        </p:txBody>
      </p:sp>
      <p:sp>
        <p:nvSpPr>
          <p:cNvPr id="3" name="Content Placeholder 2"/>
          <p:cNvSpPr>
            <a:spLocks noGrp="1"/>
          </p:cNvSpPr>
          <p:nvPr>
            <p:ph idx="1"/>
          </p:nvPr>
        </p:nvSpPr>
        <p:spPr>
          <a:xfrm>
            <a:off x="990600" y="1143000"/>
            <a:ext cx="7772400" cy="5410200"/>
          </a:xfrm>
        </p:spPr>
        <p:txBody>
          <a:bodyPr/>
          <a:lstStyle/>
          <a:p>
            <a:pPr>
              <a:buFont typeface="Wingdings" pitchFamily="2" charset="2"/>
              <a:buChar char="Ø"/>
            </a:pPr>
            <a:r>
              <a:rPr lang="en-GB" sz="2300" b="1" dirty="0"/>
              <a:t>Of the three general sources of frustration described above the one that often produces the most persistent and deep-seated frustration in many individuals is </a:t>
            </a:r>
            <a:r>
              <a:rPr lang="en-GB" sz="2300" b="1" dirty="0">
                <a:solidFill>
                  <a:srgbClr val="FF0000"/>
                </a:solidFill>
              </a:rPr>
              <a:t>motivational conflict/ conflict of motives. </a:t>
            </a:r>
          </a:p>
          <a:p>
            <a:pPr>
              <a:buFont typeface="Wingdings" pitchFamily="2" charset="2"/>
              <a:buChar char="Ø"/>
            </a:pPr>
            <a:r>
              <a:rPr lang="en-GB" sz="2300" b="1" dirty="0"/>
              <a:t>There are about four basic kinds of motivational conflicts.     </a:t>
            </a:r>
            <a:r>
              <a:rPr lang="en-GB" sz="2300" b="1" dirty="0">
                <a:solidFill>
                  <a:srgbClr val="FF0000"/>
                </a:solidFill>
              </a:rPr>
              <a:t>1. Approach- Approach Conflict </a:t>
            </a:r>
            <a:endParaRPr lang="en-US" sz="2300" b="1" dirty="0">
              <a:solidFill>
                <a:srgbClr val="FF0000"/>
              </a:solidFill>
            </a:endParaRPr>
          </a:p>
          <a:p>
            <a:pPr lvl="0">
              <a:buFont typeface="Wingdings" pitchFamily="2" charset="2"/>
              <a:buChar char="Ø"/>
            </a:pPr>
            <a:r>
              <a:rPr lang="en-GB" sz="2300" b="1" dirty="0"/>
              <a:t>Occurs when one is simultaneously/ equally attracted to two or more desirable goals/ outcomes. </a:t>
            </a:r>
          </a:p>
          <a:p>
            <a:pPr lvl="0">
              <a:buFont typeface="Wingdings" pitchFamily="2" charset="2"/>
              <a:buChar char="Ø"/>
            </a:pPr>
            <a:r>
              <a:rPr lang="en-GB" sz="2300" b="1" dirty="0"/>
              <a:t>Generally, such conflicts cause </a:t>
            </a:r>
            <a:r>
              <a:rPr lang="en-GB" sz="2300" b="1" dirty="0">
                <a:solidFill>
                  <a:srgbClr val="FF0000"/>
                </a:solidFill>
              </a:rPr>
              <a:t>little distress and are easily resolved. </a:t>
            </a:r>
          </a:p>
          <a:p>
            <a:pPr lvl="0">
              <a:buFont typeface="Wingdings" pitchFamily="2" charset="2"/>
              <a:buChar char="Ø"/>
            </a:pPr>
            <a:r>
              <a:rPr lang="en-GB" sz="2300" b="1" dirty="0"/>
              <a:t>The reason is that although we must choose one alternative now, we can often obtain the other at a later time or give up it.</a:t>
            </a:r>
          </a:p>
          <a:p>
            <a:pPr marL="0" lvl="0" indent="0">
              <a:buNone/>
            </a:pPr>
            <a:r>
              <a:rPr lang="en-GB" sz="2300" b="1" dirty="0">
                <a:solidFill>
                  <a:srgbClr val="FF0000"/>
                </a:solidFill>
              </a:rPr>
              <a:t>E.g. attracted to two depts., attracted to huger and sleep</a:t>
            </a:r>
            <a:endParaRPr lang="en-US" sz="2300" b="1" dirty="0">
              <a:solidFill>
                <a:srgbClr val="FF0000"/>
              </a:solidFill>
            </a:endParaRPr>
          </a:p>
          <a:p>
            <a:pPr marL="0" indent="0">
              <a:buNone/>
            </a:pPr>
            <a:endParaRPr lang="en-US" dirty="0"/>
          </a:p>
        </p:txBody>
      </p:sp>
    </p:spTree>
    <p:extLst>
      <p:ext uri="{BB962C8B-B14F-4D97-AF65-F5344CB8AC3E}">
        <p14:creationId xmlns:p14="http://schemas.microsoft.com/office/powerpoint/2010/main" val="1016001286"/>
      </p:ext>
    </p:extLst>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772400" cy="457200"/>
          </a:xfrm>
        </p:spPr>
        <p:txBody>
          <a:bodyPr/>
          <a:lstStyle/>
          <a:p>
            <a:r>
              <a:rPr lang="en-GB" sz="3200" b="1" dirty="0">
                <a:solidFill>
                  <a:srgbClr val="402000"/>
                </a:solidFill>
                <a:ea typeface="+mn-ea"/>
                <a:cs typeface="+mn-cs"/>
              </a:rPr>
              <a:t>   </a:t>
            </a:r>
            <a:r>
              <a:rPr lang="en-GB" sz="3200" b="1" dirty="0">
                <a:solidFill>
                  <a:srgbClr val="FF0000"/>
                </a:solidFill>
                <a:ea typeface="+mn-ea"/>
                <a:cs typeface="+mn-cs"/>
              </a:rPr>
              <a:t>2. Avoidance- Avoidance Conflict</a:t>
            </a:r>
            <a:endParaRPr lang="en-US" sz="3200" dirty="0">
              <a:solidFill>
                <a:srgbClr val="FF0000"/>
              </a:solidFill>
            </a:endParaRPr>
          </a:p>
        </p:txBody>
      </p:sp>
      <p:sp>
        <p:nvSpPr>
          <p:cNvPr id="3" name="Content Placeholder 2"/>
          <p:cNvSpPr>
            <a:spLocks noGrp="1"/>
          </p:cNvSpPr>
          <p:nvPr>
            <p:ph idx="1"/>
          </p:nvPr>
        </p:nvSpPr>
        <p:spPr>
          <a:xfrm>
            <a:off x="914400" y="838200"/>
            <a:ext cx="7924800" cy="5715000"/>
          </a:xfrm>
        </p:spPr>
        <p:txBody>
          <a:bodyPr/>
          <a:lstStyle/>
          <a:p>
            <a:pPr>
              <a:buFont typeface="Wingdings" pitchFamily="2" charset="2"/>
              <a:buChar char="Ø"/>
            </a:pPr>
            <a:r>
              <a:rPr lang="en-GB" sz="2400" b="1" dirty="0"/>
              <a:t>This conflict occurs when we are motivated to avoid each of two (or more) equally unattractive choices, but must choose one.  </a:t>
            </a:r>
          </a:p>
          <a:p>
            <a:pPr>
              <a:buFont typeface="Wingdings" pitchFamily="2" charset="2"/>
              <a:buChar char="Ø"/>
            </a:pPr>
            <a:r>
              <a:rPr lang="en-GB" sz="2400" b="1" dirty="0"/>
              <a:t>Avoidance- avoidance conflicts tend to involve a great deal of </a:t>
            </a:r>
            <a:r>
              <a:rPr lang="en-GB" sz="2400" b="1" dirty="0">
                <a:solidFill>
                  <a:srgbClr val="FF0000"/>
                </a:solidFill>
              </a:rPr>
              <a:t>vacillation and hesitation.</a:t>
            </a:r>
            <a:r>
              <a:rPr lang="en-GB" sz="2400" b="1" dirty="0"/>
              <a:t> </a:t>
            </a:r>
          </a:p>
          <a:p>
            <a:pPr>
              <a:buFont typeface="Wingdings" pitchFamily="2" charset="2"/>
              <a:buChar char="Ø"/>
            </a:pPr>
            <a:r>
              <a:rPr lang="en-GB" sz="2400" b="1" dirty="0"/>
              <a:t>Moving closer to one of the unattractive choices increases our discomfort and leads us to retreat. </a:t>
            </a:r>
          </a:p>
          <a:p>
            <a:pPr>
              <a:buFont typeface="Wingdings" pitchFamily="2" charset="2"/>
              <a:buChar char="Ø"/>
            </a:pPr>
            <a:r>
              <a:rPr lang="en-GB" sz="2400" b="1" dirty="0"/>
              <a:t>This retreat brings us closer to the other unattractive alternative, and we retreat in the opposite direction.</a:t>
            </a:r>
          </a:p>
          <a:p>
            <a:pPr>
              <a:buFont typeface="Wingdings" pitchFamily="2" charset="2"/>
              <a:buChar char="Ø"/>
            </a:pPr>
            <a:r>
              <a:rPr lang="en-GB" sz="2400" b="1" dirty="0">
                <a:solidFill>
                  <a:srgbClr val="FF0000"/>
                </a:solidFill>
              </a:rPr>
              <a:t>Example:</a:t>
            </a:r>
            <a:r>
              <a:rPr lang="en-GB" sz="2400" b="1" dirty="0"/>
              <a:t> Studying hard or Failure, Working job we dislike or losing income.</a:t>
            </a:r>
          </a:p>
          <a:p>
            <a:pPr>
              <a:buFont typeface="Wingdings" pitchFamily="2" charset="2"/>
              <a:buChar char="Ø"/>
            </a:pPr>
            <a:r>
              <a:rPr lang="en-US" sz="2400" b="1" dirty="0"/>
              <a:t>Such conflicts are capsuled in the saying, </a:t>
            </a:r>
            <a:r>
              <a:rPr lang="en-US" sz="2400" b="1" dirty="0">
                <a:solidFill>
                  <a:srgbClr val="FF0000"/>
                </a:solidFill>
              </a:rPr>
              <a:t>“caught between the devil and the deep blue sea.”</a:t>
            </a:r>
            <a:endParaRPr lang="en-GB" sz="2400" b="1" dirty="0">
              <a:solidFill>
                <a:srgbClr val="FF0000"/>
              </a:solidFill>
            </a:endParaRPr>
          </a:p>
          <a:p>
            <a:pPr>
              <a:buFont typeface="Wingdings" pitchFamily="2" charset="2"/>
              <a:buChar char="Ø"/>
            </a:pPr>
            <a:endParaRPr lang="en-US" sz="2800" dirty="0"/>
          </a:p>
          <a:p>
            <a:pPr marL="0" indent="0">
              <a:buNone/>
            </a:pPr>
            <a:r>
              <a:rPr lang="en-US" sz="2400" b="1" dirty="0"/>
              <a:t> </a:t>
            </a:r>
            <a:endParaRPr lang="en-US" dirty="0"/>
          </a:p>
        </p:txBody>
      </p:sp>
      <p:sp>
        <p:nvSpPr>
          <p:cNvPr id="5" name="Slide Number Placeholder 4"/>
          <p:cNvSpPr>
            <a:spLocks noGrp="1"/>
          </p:cNvSpPr>
          <p:nvPr>
            <p:ph type="sldNum" sz="quarter" idx="12"/>
          </p:nvPr>
        </p:nvSpPr>
        <p:spPr/>
        <p:txBody>
          <a:bodyPr/>
          <a:lstStyle/>
          <a:p>
            <a:pPr>
              <a:defRPr/>
            </a:pPr>
            <a:fld id="{815E54C9-4A91-4CB5-9590-E765527F3680}" type="slidenum">
              <a:rPr lang="en-US" smtClean="0"/>
              <a:pPr>
                <a:defRPr/>
              </a:pPr>
              <a:t>28</a:t>
            </a:fld>
            <a:endParaRPr lang="en-US"/>
          </a:p>
        </p:txBody>
      </p:sp>
    </p:spTree>
    <p:extLst>
      <p:ext uri="{BB962C8B-B14F-4D97-AF65-F5344CB8AC3E}">
        <p14:creationId xmlns:p14="http://schemas.microsoft.com/office/powerpoint/2010/main" val="4177639163"/>
      </p:ext>
    </p:extLst>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772400" cy="457200"/>
          </a:xfrm>
        </p:spPr>
        <p:txBody>
          <a:bodyPr/>
          <a:lstStyle/>
          <a:p>
            <a:pPr lvl="0"/>
            <a:br>
              <a:rPr lang="en-US" b="1" dirty="0">
                <a:solidFill>
                  <a:srgbClr val="402000"/>
                </a:solidFill>
              </a:rPr>
            </a:br>
            <a:r>
              <a:rPr lang="en-US" b="1" dirty="0">
                <a:solidFill>
                  <a:srgbClr val="FF0000"/>
                </a:solidFill>
              </a:rPr>
              <a:t>3. </a:t>
            </a:r>
            <a:r>
              <a:rPr lang="en-GB" b="1" dirty="0">
                <a:solidFill>
                  <a:srgbClr val="FF0000"/>
                </a:solidFill>
              </a:rPr>
              <a:t>Approach-avoidance conflict</a:t>
            </a:r>
            <a:r>
              <a:rPr lang="en-GB" b="1" dirty="0">
                <a:solidFill>
                  <a:srgbClr val="402000"/>
                </a:solidFill>
              </a:rPr>
              <a:t>  </a:t>
            </a:r>
            <a:br>
              <a:rPr lang="en-US" dirty="0">
                <a:solidFill>
                  <a:srgbClr val="402000"/>
                </a:solidFill>
              </a:rPr>
            </a:br>
            <a:endParaRPr lang="en-US" dirty="0"/>
          </a:p>
        </p:txBody>
      </p:sp>
      <p:sp>
        <p:nvSpPr>
          <p:cNvPr id="3" name="Content Placeholder 2"/>
          <p:cNvSpPr>
            <a:spLocks noGrp="1"/>
          </p:cNvSpPr>
          <p:nvPr>
            <p:ph idx="1"/>
          </p:nvPr>
        </p:nvSpPr>
        <p:spPr>
          <a:xfrm>
            <a:off x="990600" y="838200"/>
            <a:ext cx="7772400" cy="5791200"/>
          </a:xfrm>
        </p:spPr>
        <p:txBody>
          <a:bodyPr/>
          <a:lstStyle/>
          <a:p>
            <a:pPr lvl="0">
              <a:buClr>
                <a:srgbClr val="CE9964"/>
              </a:buClr>
              <a:buFont typeface="Wingdings" pitchFamily="2" charset="2"/>
              <a:buChar char="Ø"/>
            </a:pPr>
            <a:r>
              <a:rPr lang="en-GB" sz="2500" b="1" dirty="0">
                <a:solidFill>
                  <a:srgbClr val="402000"/>
                </a:solidFill>
              </a:rPr>
              <a:t>This kind of conflict occurs when a person is motivated to both </a:t>
            </a:r>
            <a:r>
              <a:rPr lang="en-GB" sz="2500" b="1" dirty="0">
                <a:solidFill>
                  <a:srgbClr val="FF0000"/>
                </a:solidFill>
              </a:rPr>
              <a:t>approach and avoid the same goal object.</a:t>
            </a:r>
            <a:r>
              <a:rPr lang="en-GB" sz="2500" b="1" dirty="0">
                <a:solidFill>
                  <a:srgbClr val="402000"/>
                </a:solidFill>
              </a:rPr>
              <a:t> </a:t>
            </a:r>
          </a:p>
          <a:p>
            <a:pPr lvl="0">
              <a:buClr>
                <a:srgbClr val="CE9964"/>
              </a:buClr>
              <a:buFont typeface="Wingdings" pitchFamily="2" charset="2"/>
              <a:buChar char="Ø"/>
            </a:pPr>
            <a:r>
              <a:rPr lang="en-GB" sz="2500" b="1" dirty="0">
                <a:solidFill>
                  <a:srgbClr val="402000"/>
                </a:solidFill>
              </a:rPr>
              <a:t>In these kinds of conflicts both attraction and repulsion are typically strongest when you are nearest the goal. </a:t>
            </a:r>
          </a:p>
          <a:p>
            <a:pPr lvl="0">
              <a:buClr>
                <a:srgbClr val="CE9964"/>
              </a:buClr>
              <a:buFont typeface="Wingdings" pitchFamily="2" charset="2"/>
              <a:buChar char="Ø"/>
            </a:pPr>
            <a:r>
              <a:rPr lang="en-GB" sz="2500" b="1" dirty="0">
                <a:solidFill>
                  <a:srgbClr val="402000"/>
                </a:solidFill>
              </a:rPr>
              <a:t>The closer you are to something appealing, the stronger your desire to approach it; but the closer you are, the negative valence becomes stronger and you desire to flee. </a:t>
            </a:r>
            <a:endParaRPr lang="en-US" sz="2500" b="1" dirty="0">
              <a:solidFill>
                <a:srgbClr val="402000"/>
              </a:solidFill>
            </a:endParaRPr>
          </a:p>
          <a:p>
            <a:pPr lvl="0">
              <a:buClr>
                <a:srgbClr val="CE9964"/>
              </a:buClr>
              <a:buFont typeface="Wingdings" pitchFamily="2" charset="2"/>
              <a:buChar char="Ø"/>
            </a:pPr>
            <a:r>
              <a:rPr lang="en-GB" sz="2500" b="1" dirty="0">
                <a:solidFill>
                  <a:srgbClr val="402000"/>
                </a:solidFill>
              </a:rPr>
              <a:t>In such cases people reach the goal but much more </a:t>
            </a:r>
            <a:r>
              <a:rPr lang="en-GB" sz="2500" b="1" dirty="0">
                <a:solidFill>
                  <a:srgbClr val="FF0000"/>
                </a:solidFill>
              </a:rPr>
              <a:t>slowly and hesitantly </a:t>
            </a:r>
            <a:r>
              <a:rPr lang="en-GB" sz="2500" b="1" dirty="0">
                <a:solidFill>
                  <a:srgbClr val="402000"/>
                </a:solidFill>
              </a:rPr>
              <a:t>than they would have without the negative valence.</a:t>
            </a:r>
          </a:p>
          <a:p>
            <a:pPr lvl="0">
              <a:buClr>
                <a:srgbClr val="CE9964"/>
              </a:buClr>
              <a:buFont typeface="Wingdings" pitchFamily="2" charset="2"/>
              <a:buChar char="Ø"/>
            </a:pPr>
            <a:r>
              <a:rPr lang="en-GB" sz="2500" b="1" dirty="0">
                <a:solidFill>
                  <a:srgbClr val="402000"/>
                </a:solidFill>
              </a:rPr>
              <a:t>Until the goal is reached there is frustration.</a:t>
            </a:r>
            <a:r>
              <a:rPr lang="en-GB" sz="2500" dirty="0">
                <a:solidFill>
                  <a:srgbClr val="402000"/>
                </a:solidFill>
              </a:rPr>
              <a:t> </a:t>
            </a:r>
            <a:endParaRPr lang="en-US" sz="2500" dirty="0"/>
          </a:p>
        </p:txBody>
      </p:sp>
      <p:sp>
        <p:nvSpPr>
          <p:cNvPr id="5" name="Slide Number Placeholder 4"/>
          <p:cNvSpPr>
            <a:spLocks noGrp="1"/>
          </p:cNvSpPr>
          <p:nvPr>
            <p:ph type="sldNum" sz="quarter" idx="12"/>
          </p:nvPr>
        </p:nvSpPr>
        <p:spPr/>
        <p:txBody>
          <a:bodyPr/>
          <a:lstStyle/>
          <a:p>
            <a:pPr>
              <a:defRPr/>
            </a:pPr>
            <a:fld id="{815E54C9-4A91-4CB5-9590-E765527F3680}" type="slidenum">
              <a:rPr lang="en-US" smtClean="0"/>
              <a:pPr>
                <a:defRPr/>
              </a:pPr>
              <a:t>29</a:t>
            </a:fld>
            <a:endParaRPr lang="en-US"/>
          </a:p>
        </p:txBody>
      </p:sp>
    </p:spTree>
    <p:extLst>
      <p:ext uri="{BB962C8B-B14F-4D97-AF65-F5344CB8AC3E}">
        <p14:creationId xmlns:p14="http://schemas.microsoft.com/office/powerpoint/2010/main" val="46264066"/>
      </p:ext>
    </p:extLst>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8A92B63A-49AE-40E8-8E3C-3004B57D89BF}" type="slidenum">
              <a:rPr lang="en-US" sz="1400" smtClean="0">
                <a:solidFill>
                  <a:schemeClr val="bg2"/>
                </a:solidFill>
              </a:rPr>
              <a:pPr/>
              <a:t>3</a:t>
            </a:fld>
            <a:endParaRPr lang="en-US" sz="1400">
              <a:solidFill>
                <a:schemeClr val="bg2"/>
              </a:solidFill>
            </a:endParaRPr>
          </a:p>
        </p:txBody>
      </p:sp>
      <p:sp>
        <p:nvSpPr>
          <p:cNvPr id="5124" name="Rectangle 2"/>
          <p:cNvSpPr>
            <a:spLocks noGrp="1" noChangeArrowheads="1"/>
          </p:cNvSpPr>
          <p:nvPr>
            <p:ph type="title"/>
          </p:nvPr>
        </p:nvSpPr>
        <p:spPr>
          <a:xfrm>
            <a:off x="914400" y="304800"/>
            <a:ext cx="7772400" cy="1371600"/>
          </a:xfrm>
          <a:noFill/>
        </p:spPr>
        <p:txBody>
          <a:bodyPr/>
          <a:lstStyle/>
          <a:p>
            <a:pPr algn="ctr"/>
            <a:br>
              <a:rPr lang="en-US" sz="3600" b="1" dirty="0">
                <a:effectLst>
                  <a:outerShdw blurRad="38100" dist="38100" dir="2700000" algn="tl">
                    <a:srgbClr val="000000">
                      <a:alpha val="43137"/>
                    </a:srgbClr>
                  </a:outerShdw>
                </a:effectLst>
                <a:latin typeface="Trebuchet MS" pitchFamily="34" charset="0"/>
              </a:rPr>
            </a:br>
            <a:r>
              <a:rPr lang="en-US" sz="3600" b="1" dirty="0">
                <a:effectLst>
                  <a:outerShdw blurRad="38100" dist="38100" dir="2700000" algn="tl">
                    <a:srgbClr val="000000">
                      <a:alpha val="43137"/>
                    </a:srgbClr>
                  </a:outerShdw>
                </a:effectLst>
                <a:latin typeface="Trebuchet MS" pitchFamily="34" charset="0"/>
              </a:rPr>
              <a:t>1.What Is Motivation?</a:t>
            </a:r>
          </a:p>
        </p:txBody>
      </p:sp>
      <p:sp>
        <p:nvSpPr>
          <p:cNvPr id="11267" name="Rectangle 3"/>
          <p:cNvSpPr>
            <a:spLocks noGrp="1" noChangeArrowheads="1"/>
          </p:cNvSpPr>
          <p:nvPr>
            <p:ph type="body" sz="half" idx="2"/>
          </p:nvPr>
        </p:nvSpPr>
        <p:spPr>
          <a:xfrm>
            <a:off x="990600" y="1524000"/>
            <a:ext cx="7848600" cy="5105400"/>
          </a:xfrm>
          <a:noFill/>
        </p:spPr>
        <p:txBody>
          <a:bodyPr/>
          <a:lstStyle/>
          <a:p>
            <a:pPr marL="57150" indent="0" algn="just">
              <a:lnSpc>
                <a:spcPct val="150000"/>
              </a:lnSpc>
              <a:buSzPct val="90000"/>
              <a:buFont typeface="Wingdings" pitchFamily="2" charset="2"/>
              <a:buChar char="Ø"/>
            </a:pPr>
            <a:r>
              <a:rPr lang="en-US" sz="2800" b="1" dirty="0">
                <a:latin typeface="Trebuchet MS" pitchFamily="34" charset="0"/>
                <a:cs typeface="Times New Roman" charset="0"/>
              </a:rPr>
              <a:t>Motivation</a:t>
            </a:r>
            <a:r>
              <a:rPr lang="en-US" sz="2800" b="1" i="1" dirty="0">
                <a:latin typeface="Trebuchet MS" pitchFamily="34" charset="0"/>
                <a:cs typeface="Times New Roman" charset="0"/>
              </a:rPr>
              <a:t>: </a:t>
            </a:r>
            <a:r>
              <a:rPr lang="en-US" sz="2800" dirty="0">
                <a:latin typeface="Trebuchet MS" pitchFamily="34" charset="0"/>
                <a:cs typeface="Times New Roman" charset="0"/>
              </a:rPr>
              <a:t>is the force within the individual that accounts for the level, direction, and persistence of effort expended at work.</a:t>
            </a:r>
          </a:p>
          <a:p>
            <a:pPr lvl="1" algn="just">
              <a:lnSpc>
                <a:spcPct val="150000"/>
              </a:lnSpc>
              <a:buSzPct val="90000"/>
              <a:buNone/>
            </a:pPr>
            <a:r>
              <a:rPr lang="en-US" sz="2400" dirty="0">
                <a:latin typeface="Trebuchet MS" pitchFamily="34" charset="0"/>
                <a:cs typeface="Times New Roman" charset="0"/>
              </a:rPr>
              <a:t>        - </a:t>
            </a:r>
            <a:r>
              <a:rPr lang="en-US" sz="2400" b="1" i="1" dirty="0">
                <a:latin typeface="Trebuchet MS" pitchFamily="34" charset="0"/>
              </a:rPr>
              <a:t>Direction</a:t>
            </a:r>
            <a:r>
              <a:rPr lang="en-US" sz="2400" dirty="0">
                <a:latin typeface="Trebuchet MS" pitchFamily="34" charset="0"/>
              </a:rPr>
              <a:t>: an </a:t>
            </a:r>
            <a:r>
              <a:rPr lang="en-US" sz="2400" dirty="0">
                <a:solidFill>
                  <a:srgbClr val="FF0000"/>
                </a:solidFill>
                <a:latin typeface="Trebuchet MS" pitchFamily="34" charset="0"/>
              </a:rPr>
              <a:t>individual’s choice </a:t>
            </a:r>
            <a:r>
              <a:rPr lang="en-US" sz="2400" dirty="0">
                <a:latin typeface="Trebuchet MS" pitchFamily="34" charset="0"/>
              </a:rPr>
              <a:t>when presented with a number of possible alternatives.</a:t>
            </a:r>
          </a:p>
          <a:p>
            <a:pPr lvl="1" algn="just">
              <a:lnSpc>
                <a:spcPct val="150000"/>
              </a:lnSpc>
              <a:buSzPct val="90000"/>
              <a:buNone/>
            </a:pPr>
            <a:r>
              <a:rPr lang="en-US" sz="2400" dirty="0">
                <a:latin typeface="Trebuchet MS" pitchFamily="34" charset="0"/>
              </a:rPr>
              <a:t>        - </a:t>
            </a:r>
            <a:r>
              <a:rPr lang="en-US" sz="2400" b="1" i="1" dirty="0">
                <a:latin typeface="Trebuchet MS" pitchFamily="34" charset="0"/>
              </a:rPr>
              <a:t>Level</a:t>
            </a:r>
            <a:r>
              <a:rPr lang="en-US" sz="2400" dirty="0">
                <a:latin typeface="Trebuchet MS" pitchFamily="34" charset="0"/>
              </a:rPr>
              <a:t>: </a:t>
            </a:r>
            <a:r>
              <a:rPr lang="en-US" sz="2400" dirty="0">
                <a:latin typeface="Trebuchet MS" pitchFamily="34" charset="0"/>
                <a:cs typeface="Times New Roman" charset="0"/>
              </a:rPr>
              <a:t>t</a:t>
            </a:r>
            <a:r>
              <a:rPr lang="en-US" sz="2400" dirty="0">
                <a:latin typeface="Trebuchet MS" pitchFamily="34" charset="0"/>
              </a:rPr>
              <a:t>he </a:t>
            </a:r>
            <a:r>
              <a:rPr lang="en-US" sz="2400" dirty="0">
                <a:solidFill>
                  <a:srgbClr val="FF0000"/>
                </a:solidFill>
                <a:latin typeface="Trebuchet MS" pitchFamily="34" charset="0"/>
              </a:rPr>
              <a:t>amount of effort </a:t>
            </a:r>
            <a:r>
              <a:rPr lang="en-US" sz="2400" dirty="0">
                <a:latin typeface="Trebuchet MS" pitchFamily="34" charset="0"/>
              </a:rPr>
              <a:t>a person puts for</a:t>
            </a:r>
          </a:p>
          <a:p>
            <a:pPr lvl="1" algn="just">
              <a:lnSpc>
                <a:spcPct val="150000"/>
              </a:lnSpc>
              <a:buSzPct val="90000"/>
              <a:buNone/>
            </a:pPr>
            <a:r>
              <a:rPr lang="en-US" sz="2400" dirty="0">
                <a:latin typeface="Trebuchet MS" pitchFamily="34" charset="0"/>
              </a:rPr>
              <a:t>        - </a:t>
            </a:r>
            <a:r>
              <a:rPr lang="en-US" sz="2400" b="1" i="1" dirty="0">
                <a:latin typeface="Trebuchet MS" pitchFamily="34" charset="0"/>
              </a:rPr>
              <a:t>Persistence</a:t>
            </a:r>
            <a:r>
              <a:rPr lang="en-US" sz="2400" dirty="0">
                <a:latin typeface="Trebuchet MS" pitchFamily="34" charset="0"/>
              </a:rPr>
              <a:t>: the </a:t>
            </a:r>
            <a:r>
              <a:rPr lang="en-US" sz="2400" dirty="0">
                <a:solidFill>
                  <a:srgbClr val="FF0000"/>
                </a:solidFill>
                <a:latin typeface="Trebuchet MS" pitchFamily="34" charset="0"/>
              </a:rPr>
              <a:t>length of time </a:t>
            </a:r>
            <a:r>
              <a:rPr lang="en-US" sz="2400" dirty="0">
                <a:latin typeface="Trebuchet MS" pitchFamily="34" charset="0"/>
              </a:rPr>
              <a:t>a person stays with a given action.</a:t>
            </a:r>
          </a:p>
          <a:p>
            <a:pPr lvl="1" algn="just">
              <a:lnSpc>
                <a:spcPct val="150000"/>
              </a:lnSpc>
              <a:buSzPct val="90000"/>
            </a:pPr>
            <a:endParaRPr lang="en-US" sz="2400" dirty="0">
              <a:latin typeface="Trebuchet MS" pitchFamily="34" charset="0"/>
              <a:cs typeface="Times New Roman"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dissolve">
                                      <p:cBhvr>
                                        <p:cTn id="7" dur="500"/>
                                        <p:tgtEl>
                                          <p:spTgt spid="1126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267">
                                            <p:txEl>
                                              <p:pRg st="1" end="1"/>
                                            </p:txEl>
                                          </p:spTgt>
                                        </p:tgtEl>
                                        <p:attrNameLst>
                                          <p:attrName>style.visibility</p:attrName>
                                        </p:attrNameLst>
                                      </p:cBhvr>
                                      <p:to>
                                        <p:strVal val="visible"/>
                                      </p:to>
                                    </p:set>
                                    <p:animEffect transition="in" filter="dissolve">
                                      <p:cBhvr>
                                        <p:cTn id="10" dur="500"/>
                                        <p:tgtEl>
                                          <p:spTgt spid="1126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animEffect transition="in" filter="dissolve">
                                      <p:cBhvr>
                                        <p:cTn id="13" dur="500"/>
                                        <p:tgtEl>
                                          <p:spTgt spid="1126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267">
                                            <p:txEl>
                                              <p:pRg st="3" end="3"/>
                                            </p:txEl>
                                          </p:spTgt>
                                        </p:tgtEl>
                                        <p:attrNameLst>
                                          <p:attrName>style.visibility</p:attrName>
                                        </p:attrNameLst>
                                      </p:cBhvr>
                                      <p:to>
                                        <p:strVal val="visible"/>
                                      </p:to>
                                    </p:set>
                                    <p:animEffect transition="in" filter="dissolve">
                                      <p:cBhvr>
                                        <p:cTn id="16"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772400" cy="381000"/>
          </a:xfrm>
        </p:spPr>
        <p:txBody>
          <a:bodyPr/>
          <a:lstStyle/>
          <a:p>
            <a:r>
              <a:rPr lang="en-US" dirty="0"/>
              <a:t>Cont.…</a:t>
            </a:r>
          </a:p>
        </p:txBody>
      </p:sp>
      <p:sp>
        <p:nvSpPr>
          <p:cNvPr id="3" name="Content Placeholder 2"/>
          <p:cNvSpPr>
            <a:spLocks noGrp="1"/>
          </p:cNvSpPr>
          <p:nvPr>
            <p:ph idx="1"/>
          </p:nvPr>
        </p:nvSpPr>
        <p:spPr>
          <a:xfrm>
            <a:off x="914400" y="762000"/>
            <a:ext cx="7924800" cy="5867400"/>
          </a:xfrm>
        </p:spPr>
        <p:txBody>
          <a:bodyPr/>
          <a:lstStyle/>
          <a:p>
            <a:pPr lvl="0">
              <a:buClr>
                <a:srgbClr val="CE9964"/>
              </a:buClr>
              <a:buFont typeface="Wingdings" pitchFamily="2" charset="2"/>
              <a:buChar char="Ø"/>
            </a:pPr>
            <a:r>
              <a:rPr lang="en-GB" sz="2400" b="1" dirty="0">
                <a:solidFill>
                  <a:srgbClr val="402000"/>
                </a:solidFill>
              </a:rPr>
              <a:t>Even after the goal is reached, an individual </a:t>
            </a:r>
            <a:r>
              <a:rPr lang="en-GB" sz="2400" b="1" dirty="0">
                <a:solidFill>
                  <a:srgbClr val="FF0000"/>
                </a:solidFill>
              </a:rPr>
              <a:t>may feel uneasy</a:t>
            </a:r>
            <a:r>
              <a:rPr lang="en-GB" sz="2400" b="1" dirty="0">
                <a:solidFill>
                  <a:srgbClr val="402000"/>
                </a:solidFill>
              </a:rPr>
              <a:t> because of the negative valence attached to it.</a:t>
            </a:r>
          </a:p>
          <a:p>
            <a:pPr>
              <a:buClr>
                <a:srgbClr val="CE9964"/>
              </a:buClr>
              <a:buFont typeface="Wingdings" pitchFamily="2" charset="2"/>
              <a:buChar char="Ø"/>
            </a:pPr>
            <a:r>
              <a:rPr lang="en-GB" sz="2400" b="1" dirty="0">
                <a:solidFill>
                  <a:srgbClr val="402000"/>
                </a:solidFill>
              </a:rPr>
              <a:t>Whenever a person is frustrated by not reaching it at all, emotional reactions such as </a:t>
            </a:r>
            <a:r>
              <a:rPr lang="en-GB" sz="2400" b="1" dirty="0">
                <a:solidFill>
                  <a:srgbClr val="FF0000"/>
                </a:solidFill>
              </a:rPr>
              <a:t>fear, anger, and resentment </a:t>
            </a:r>
            <a:r>
              <a:rPr lang="en-GB" sz="2400" b="1" dirty="0">
                <a:solidFill>
                  <a:srgbClr val="402000"/>
                </a:solidFill>
              </a:rPr>
              <a:t>commonly accompany approach avoidance conflicts. </a:t>
            </a:r>
            <a:r>
              <a:rPr lang="en-GB" sz="2400" b="1" dirty="0">
                <a:solidFill>
                  <a:srgbClr val="FF0000"/>
                </a:solidFill>
              </a:rPr>
              <a:t>E.g. Getting married or  losing her job or </a:t>
            </a:r>
            <a:r>
              <a:rPr lang="en-GB" sz="2400" b="1" u="sng" dirty="0">
                <a:solidFill>
                  <a:srgbClr val="FF0000"/>
                </a:solidFill>
              </a:rPr>
              <a:t>marriage in itself</a:t>
            </a:r>
            <a:r>
              <a:rPr lang="en-GB" sz="2400" b="1" dirty="0">
                <a:solidFill>
                  <a:srgbClr val="FF0000"/>
                </a:solidFill>
              </a:rPr>
              <a:t>. </a:t>
            </a:r>
            <a:endParaRPr lang="en-US" sz="2400" b="1" dirty="0">
              <a:solidFill>
                <a:srgbClr val="FF0000"/>
              </a:solidFill>
            </a:endParaRPr>
          </a:p>
          <a:p>
            <a:pPr marL="0" lvl="0" indent="0">
              <a:buClr>
                <a:srgbClr val="CE9964"/>
              </a:buClr>
              <a:buNone/>
            </a:pPr>
            <a:r>
              <a:rPr lang="en-US" b="1" dirty="0">
                <a:solidFill>
                  <a:srgbClr val="FF0000"/>
                </a:solidFill>
              </a:rPr>
              <a:t>4. </a:t>
            </a:r>
            <a:r>
              <a:rPr lang="en-GB" b="1" dirty="0">
                <a:solidFill>
                  <a:srgbClr val="FF0000"/>
                </a:solidFill>
              </a:rPr>
              <a:t>Multiple approach-avoidance conflicts</a:t>
            </a:r>
            <a:endParaRPr lang="en-US" b="1" dirty="0">
              <a:solidFill>
                <a:srgbClr val="FF0000"/>
              </a:solidFill>
            </a:endParaRPr>
          </a:p>
          <a:p>
            <a:pPr lvl="0">
              <a:buClr>
                <a:srgbClr val="CE9964"/>
              </a:buClr>
              <a:buFont typeface="Wingdings" pitchFamily="2" charset="2"/>
              <a:buChar char="Ø"/>
            </a:pPr>
            <a:r>
              <a:rPr lang="en-GB" sz="2400" b="1" dirty="0">
                <a:solidFill>
                  <a:srgbClr val="402000"/>
                </a:solidFill>
              </a:rPr>
              <a:t>Such conflicts are the ones we most often face in life. </a:t>
            </a:r>
          </a:p>
          <a:p>
            <a:pPr lvl="0">
              <a:buClr>
                <a:srgbClr val="CE9964"/>
              </a:buClr>
              <a:buFont typeface="Wingdings" pitchFamily="2" charset="2"/>
              <a:buChar char="Ø"/>
            </a:pPr>
            <a:r>
              <a:rPr lang="en-GB" sz="2400" b="1" dirty="0">
                <a:solidFill>
                  <a:srgbClr val="402000"/>
                </a:solidFill>
              </a:rPr>
              <a:t>These involve situations in which several options exist, with each one containing both positive and negative elements. </a:t>
            </a:r>
            <a:endParaRPr lang="en-US" sz="2400" b="1" dirty="0">
              <a:solidFill>
                <a:srgbClr val="402000"/>
              </a:solidFill>
            </a:endParaRPr>
          </a:p>
          <a:p>
            <a:pPr lvl="0">
              <a:buClr>
                <a:srgbClr val="CE9964"/>
              </a:buClr>
              <a:buFont typeface="Wingdings" pitchFamily="2" charset="2"/>
              <a:buChar char="Ø"/>
            </a:pPr>
            <a:r>
              <a:rPr lang="en-GB" sz="2400" b="1" dirty="0">
                <a:solidFill>
                  <a:srgbClr val="402000"/>
                </a:solidFill>
              </a:rPr>
              <a:t>Not surprisingly these are the hardest to resolve and the most stressful. </a:t>
            </a:r>
            <a:r>
              <a:rPr lang="en-GB" sz="2400" b="1" dirty="0">
                <a:solidFill>
                  <a:srgbClr val="FF0000"/>
                </a:solidFill>
              </a:rPr>
              <a:t>E.g. Living in countryside or in city</a:t>
            </a:r>
            <a:endParaRPr lang="en-US" b="1" dirty="0">
              <a:solidFill>
                <a:srgbClr val="FF0000"/>
              </a:solidFill>
            </a:endParaRPr>
          </a:p>
        </p:txBody>
      </p:sp>
      <p:sp>
        <p:nvSpPr>
          <p:cNvPr id="5" name="Slide Number Placeholder 4"/>
          <p:cNvSpPr>
            <a:spLocks noGrp="1"/>
          </p:cNvSpPr>
          <p:nvPr>
            <p:ph type="sldNum" sz="quarter" idx="12"/>
          </p:nvPr>
        </p:nvSpPr>
        <p:spPr/>
        <p:txBody>
          <a:bodyPr/>
          <a:lstStyle/>
          <a:p>
            <a:pPr>
              <a:defRPr/>
            </a:pPr>
            <a:fld id="{815E54C9-4A91-4CB5-9590-E765527F3680}" type="slidenum">
              <a:rPr lang="en-US" smtClean="0"/>
              <a:pPr>
                <a:defRPr/>
              </a:pPr>
              <a:t>30</a:t>
            </a:fld>
            <a:endParaRPr lang="en-US"/>
          </a:p>
        </p:txBody>
      </p:sp>
    </p:spTree>
    <p:extLst>
      <p:ext uri="{BB962C8B-B14F-4D97-AF65-F5344CB8AC3E}">
        <p14:creationId xmlns:p14="http://schemas.microsoft.com/office/powerpoint/2010/main" val="3826462082"/>
      </p:ext>
    </p:extLst>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DD8DE43-6812-4ACE-9F3F-A020F9B03A08}" type="slidenum">
              <a:rPr lang="en-US">
                <a:latin typeface="Arial Black" pitchFamily="-112" charset="0"/>
              </a:rPr>
              <a:pPr/>
              <a:t>31</a:t>
            </a:fld>
            <a:endParaRPr lang="en-US">
              <a:latin typeface="Arial Black" pitchFamily="-112" charset="0"/>
            </a:endParaRPr>
          </a:p>
        </p:txBody>
      </p:sp>
      <p:sp>
        <p:nvSpPr>
          <p:cNvPr id="3075" name="Rectangle 2"/>
          <p:cNvSpPr>
            <a:spLocks noGrp="1" noChangeArrowheads="1"/>
          </p:cNvSpPr>
          <p:nvPr>
            <p:ph type="ctrTitle"/>
          </p:nvPr>
        </p:nvSpPr>
        <p:spPr>
          <a:xfrm>
            <a:off x="1790700" y="304800"/>
            <a:ext cx="6019800" cy="914400"/>
          </a:xfrm>
        </p:spPr>
        <p:txBody>
          <a:bodyPr/>
          <a:lstStyle/>
          <a:p>
            <a:pPr algn="ctr" eaLnBrk="1" hangingPunct="1"/>
            <a:br>
              <a:rPr lang="en-US" dirty="0">
                <a:solidFill>
                  <a:srgbClr val="002060"/>
                </a:solidFill>
              </a:rPr>
            </a:br>
            <a:r>
              <a:rPr lang="en-US" dirty="0">
                <a:solidFill>
                  <a:srgbClr val="002060"/>
                </a:solidFill>
              </a:rPr>
              <a:t>Emotion</a:t>
            </a:r>
            <a:br>
              <a:rPr lang="en-US" dirty="0">
                <a:solidFill>
                  <a:schemeClr val="bg1"/>
                </a:solidFill>
              </a:rPr>
            </a:br>
            <a:endParaRPr lang="en-US" dirty="0"/>
          </a:p>
        </p:txBody>
      </p:sp>
      <p:pic>
        <p:nvPicPr>
          <p:cNvPr id="3077" name="Picture 4" descr="cop_14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47800"/>
            <a:ext cx="8534400" cy="5067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429269"/>
      </p:ext>
    </p:extLst>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D1FBFCE-8BD1-45B8-B296-D0C497BE1658}" type="slidenum">
              <a:rPr lang="en-US">
                <a:latin typeface="Arial Black" pitchFamily="-112" charset="0"/>
              </a:rPr>
              <a:pPr/>
              <a:t>32</a:t>
            </a:fld>
            <a:endParaRPr lang="en-US">
              <a:latin typeface="Arial Black" pitchFamily="-112" charset="0"/>
            </a:endParaRPr>
          </a:p>
        </p:txBody>
      </p:sp>
      <p:sp>
        <p:nvSpPr>
          <p:cNvPr id="4099" name="Rectangle 6"/>
          <p:cNvSpPr>
            <a:spLocks noGrp="1" noChangeArrowheads="1"/>
          </p:cNvSpPr>
          <p:nvPr>
            <p:ph type="title"/>
          </p:nvPr>
        </p:nvSpPr>
        <p:spPr>
          <a:xfrm>
            <a:off x="685800" y="381001"/>
            <a:ext cx="8229600" cy="914400"/>
          </a:xfrm>
        </p:spPr>
        <p:txBody>
          <a:bodyPr/>
          <a:lstStyle/>
          <a:p>
            <a:pPr algn="ctr" eaLnBrk="1" hangingPunct="1"/>
            <a:r>
              <a:rPr lang="en-US" sz="4000" dirty="0"/>
              <a:t>Can You Label These Emotions?</a:t>
            </a:r>
          </a:p>
        </p:txBody>
      </p:sp>
      <p:grpSp>
        <p:nvGrpSpPr>
          <p:cNvPr id="4100" name="Group 14"/>
          <p:cNvGrpSpPr>
            <a:grpSpLocks/>
          </p:cNvGrpSpPr>
          <p:nvPr/>
        </p:nvGrpSpPr>
        <p:grpSpPr bwMode="auto">
          <a:xfrm>
            <a:off x="914400" y="1207868"/>
            <a:ext cx="7788463" cy="4714809"/>
            <a:chOff x="1200" y="912"/>
            <a:chExt cx="3408" cy="3170"/>
          </a:xfrm>
        </p:grpSpPr>
        <p:pic>
          <p:nvPicPr>
            <p:cNvPr id="4102" name="Picture 7" descr="fig_14_05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914"/>
              <a:ext cx="1022" cy="1488"/>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4103" name="Picture 8" descr="fig_14_05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3" y="914"/>
              <a:ext cx="1034" cy="1488"/>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4104" name="Picture 9" descr="fig_14_05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 y="2594"/>
              <a:ext cx="1004" cy="1488"/>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4105" name="Picture 10" descr="fig_14_05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6" y="912"/>
              <a:ext cx="1052" cy="149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4106" name="Picture 11" descr="fig_14_05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5" y="2594"/>
              <a:ext cx="1010" cy="1488"/>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4107" name="Picture 12" descr="fig_14_05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0" y="2594"/>
              <a:ext cx="1016" cy="1488"/>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56499244"/>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772400" cy="762000"/>
          </a:xfrm>
        </p:spPr>
        <p:txBody>
          <a:bodyPr/>
          <a:lstStyle/>
          <a:p>
            <a:pPr algn="ctr"/>
            <a:r>
              <a:rPr lang="en-GB" sz="3200" b="1" dirty="0"/>
              <a:t>Emotion </a:t>
            </a:r>
          </a:p>
        </p:txBody>
      </p:sp>
      <p:sp>
        <p:nvSpPr>
          <p:cNvPr id="3" name="Content Placeholder 2"/>
          <p:cNvSpPr>
            <a:spLocks noGrp="1"/>
          </p:cNvSpPr>
          <p:nvPr>
            <p:ph idx="1"/>
          </p:nvPr>
        </p:nvSpPr>
        <p:spPr>
          <a:xfrm>
            <a:off x="990600" y="1143000"/>
            <a:ext cx="7391400" cy="5486400"/>
          </a:xfrm>
        </p:spPr>
        <p:txBody>
          <a:bodyPr/>
          <a:lstStyle/>
          <a:p>
            <a:pPr marL="0" indent="0" algn="just">
              <a:buNone/>
            </a:pPr>
            <a:r>
              <a:rPr lang="en-US" b="1" dirty="0"/>
              <a:t>Emotion:</a:t>
            </a:r>
            <a:r>
              <a:rPr lang="en-US" dirty="0"/>
              <a:t> </a:t>
            </a:r>
          </a:p>
          <a:p>
            <a:pPr algn="just">
              <a:buFontTx/>
              <a:buChar char="-"/>
            </a:pPr>
            <a:r>
              <a:rPr lang="en-US" b="1" dirty="0">
                <a:solidFill>
                  <a:srgbClr val="FF0000"/>
                </a:solidFill>
              </a:rPr>
              <a:t>A state of arousal</a:t>
            </a:r>
            <a:r>
              <a:rPr lang="en-US" b="1" dirty="0"/>
              <a:t> involving facial and body changes, brain activation, cognitive appraisals, subjective feelings, and tendencies toward action, all shaped by cultural rules.</a:t>
            </a:r>
          </a:p>
          <a:p>
            <a:pPr algn="just">
              <a:buFontTx/>
              <a:buChar char="-"/>
            </a:pPr>
            <a:r>
              <a:rPr lang="en-US" b="1" dirty="0">
                <a:solidFill>
                  <a:srgbClr val="FF0000"/>
                </a:solidFill>
              </a:rPr>
              <a:t>Subjective experiences </a:t>
            </a:r>
            <a:r>
              <a:rPr lang="en-US" b="1" dirty="0"/>
              <a:t>that arise spontaneously and unconsciously in response to the environment around us. </a:t>
            </a:r>
          </a:p>
          <a:p>
            <a:pPr marL="0" indent="0">
              <a:buNone/>
            </a:pPr>
            <a:endParaRPr lang="en-GB" dirty="0"/>
          </a:p>
        </p:txBody>
      </p:sp>
      <p:sp>
        <p:nvSpPr>
          <p:cNvPr id="5" name="Slide Number Placeholder 4"/>
          <p:cNvSpPr>
            <a:spLocks noGrp="1"/>
          </p:cNvSpPr>
          <p:nvPr>
            <p:ph type="sldNum" sz="quarter" idx="12"/>
          </p:nvPr>
        </p:nvSpPr>
        <p:spPr/>
        <p:txBody>
          <a:bodyPr/>
          <a:lstStyle/>
          <a:p>
            <a:pPr>
              <a:defRPr/>
            </a:pPr>
            <a:fld id="{815E54C9-4A91-4CB5-9590-E765527F3680}" type="slidenum">
              <a:rPr lang="en-US" smtClean="0"/>
              <a:pPr>
                <a:defRPr/>
              </a:pPr>
              <a:t>33</a:t>
            </a:fld>
            <a:endParaRPr lang="en-US"/>
          </a:p>
        </p:txBody>
      </p:sp>
    </p:spTree>
    <p:extLst>
      <p:ext uri="{BB962C8B-B14F-4D97-AF65-F5344CB8AC3E}">
        <p14:creationId xmlns:p14="http://schemas.microsoft.com/office/powerpoint/2010/main" val="2331844105"/>
      </p:ext>
    </p:extLst>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Autofit/>
          </a:bodyPr>
          <a:lstStyle/>
          <a:p>
            <a:pPr marL="400050" lvl="1" indent="0">
              <a:buNone/>
            </a:pPr>
            <a:r>
              <a:rPr lang="en-US" sz="3200" b="1" dirty="0">
                <a:solidFill>
                  <a:srgbClr val="FF0000"/>
                </a:solidFill>
              </a:rPr>
              <a:t>           Cont. </a:t>
            </a:r>
          </a:p>
          <a:p>
            <a:pPr marL="400050" lvl="1" indent="0">
              <a:buNone/>
            </a:pPr>
            <a:endParaRPr lang="en-US" sz="3200" b="1" dirty="0">
              <a:solidFill>
                <a:srgbClr val="FF0000"/>
              </a:solidFill>
            </a:endParaRPr>
          </a:p>
          <a:p>
            <a:pPr lvl="1">
              <a:buFont typeface="Wingdings" pitchFamily="2" charset="2"/>
              <a:buChar char="q"/>
            </a:pPr>
            <a:r>
              <a:rPr lang="en-US" sz="3200" b="1" dirty="0"/>
              <a:t>It can be defined as the </a:t>
            </a:r>
            <a:r>
              <a:rPr lang="en-US" sz="3200" b="1" dirty="0">
                <a:solidFill>
                  <a:srgbClr val="FF0000"/>
                </a:solidFill>
              </a:rPr>
              <a:t>“feeling” </a:t>
            </a:r>
            <a:r>
              <a:rPr lang="en-US" sz="3200" b="1" dirty="0"/>
              <a:t>aspect of consciousness, characterized by certain </a:t>
            </a:r>
            <a:r>
              <a:rPr lang="en-US" sz="3200" b="1" dirty="0">
                <a:solidFill>
                  <a:srgbClr val="FF0000"/>
                </a:solidFill>
              </a:rPr>
              <a:t>physical arousal</a:t>
            </a:r>
            <a:r>
              <a:rPr lang="en-US" sz="3200" b="1" dirty="0"/>
              <a:t>, certain behavior that reveals the feeling to the outside world, and an inner awareness of feelings. </a:t>
            </a:r>
          </a:p>
          <a:p>
            <a:pPr lvl="1">
              <a:buFont typeface="Wingdings" pitchFamily="2" charset="2"/>
              <a:buChar char="q"/>
            </a:pPr>
            <a:r>
              <a:rPr lang="en-US" sz="3200" b="1" dirty="0"/>
              <a:t>Thus, from this short definition, we can understand that there are three elements of emotion: th</a:t>
            </a:r>
            <a:r>
              <a:rPr lang="en-US" sz="3200" b="1" i="1" dirty="0"/>
              <a:t>e </a:t>
            </a:r>
            <a:r>
              <a:rPr lang="en-US" sz="3200" b="1" i="1" dirty="0">
                <a:solidFill>
                  <a:srgbClr val="FF0000"/>
                </a:solidFill>
              </a:rPr>
              <a:t>physiology, behavior, and subjective experience. </a:t>
            </a:r>
            <a:endParaRPr lang="en-US" sz="3200" b="1" dirty="0">
              <a:solidFill>
                <a:srgbClr val="FF0000"/>
              </a:solidFill>
            </a:endParaRPr>
          </a:p>
        </p:txBody>
      </p:sp>
    </p:spTree>
    <p:extLst>
      <p:ext uri="{BB962C8B-B14F-4D97-AF65-F5344CB8AC3E}">
        <p14:creationId xmlns:p14="http://schemas.microsoft.com/office/powerpoint/2010/main" val="407570799"/>
      </p:ext>
    </p:extLst>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6324600"/>
          </a:xfrm>
        </p:spPr>
        <p:txBody>
          <a:bodyPr>
            <a:normAutofit/>
          </a:bodyPr>
          <a:lstStyle/>
          <a:p>
            <a:pPr marL="0" indent="0">
              <a:buNone/>
            </a:pPr>
            <a:r>
              <a:rPr lang="en-US" b="1" dirty="0"/>
              <a:t>        Cont.</a:t>
            </a:r>
          </a:p>
          <a:p>
            <a:pPr lvl="2">
              <a:buFont typeface="Wingdings" pitchFamily="2" charset="2"/>
              <a:buChar char="§"/>
            </a:pPr>
            <a:r>
              <a:rPr lang="en-US" sz="2800" b="1" dirty="0">
                <a:solidFill>
                  <a:srgbClr val="FF0000"/>
                </a:solidFill>
              </a:rPr>
              <a:t>The physiology of emotion - </a:t>
            </a:r>
            <a:r>
              <a:rPr lang="en-US" sz="2800" b="1" dirty="0"/>
              <a:t>when a person experiences an emotion, there is physical arousal created by the </a:t>
            </a:r>
            <a:r>
              <a:rPr lang="en-US" sz="2800" b="1" dirty="0">
                <a:solidFill>
                  <a:srgbClr val="FF0000"/>
                </a:solidFill>
              </a:rPr>
              <a:t>sympathetic nervous system</a:t>
            </a:r>
            <a:r>
              <a:rPr lang="en-US" sz="2800" b="1" dirty="0"/>
              <a:t>. </a:t>
            </a:r>
          </a:p>
          <a:p>
            <a:pPr lvl="3">
              <a:buFont typeface="Wingdings" pitchFamily="2" charset="2"/>
              <a:buChar char="Ø"/>
            </a:pPr>
            <a:r>
              <a:rPr lang="en-US" sz="2800" b="1" dirty="0"/>
              <a:t>The heart rate increases, breathing becomes more rapid, the pupils of the eye dilate, and the mouth may become dry. </a:t>
            </a:r>
          </a:p>
          <a:p>
            <a:pPr lvl="2">
              <a:buFont typeface="Wingdings" pitchFamily="2" charset="2"/>
              <a:buChar char="§"/>
            </a:pPr>
            <a:r>
              <a:rPr lang="en-US" sz="2800" b="1" dirty="0">
                <a:solidFill>
                  <a:srgbClr val="FF0000"/>
                </a:solidFill>
              </a:rPr>
              <a:t>The behavior of emotion-</a:t>
            </a:r>
            <a:r>
              <a:rPr lang="en-US" sz="2800" b="1" dirty="0"/>
              <a:t> tells us how people behave in the grip of an emotion. </a:t>
            </a:r>
          </a:p>
          <a:p>
            <a:pPr lvl="3">
              <a:buFont typeface="Wingdings" pitchFamily="2" charset="2"/>
              <a:buChar char="Ø"/>
            </a:pPr>
            <a:r>
              <a:rPr lang="en-US" sz="2400" b="1" dirty="0"/>
              <a:t>There are facial expressions, body movements, and actions that indicate to others how a person feels. </a:t>
            </a:r>
          </a:p>
          <a:p>
            <a:pPr lvl="3">
              <a:buFont typeface="Wingdings" pitchFamily="2" charset="2"/>
              <a:buChar char="Ø"/>
            </a:pPr>
            <a:r>
              <a:rPr lang="en-US" sz="2400" b="1" dirty="0"/>
              <a:t>Frowns, smiles, and sad expressions combine with hand gestures, the turning of one‘s body, and spoken words to produce an understanding of emotion. </a:t>
            </a:r>
          </a:p>
        </p:txBody>
      </p:sp>
    </p:spTree>
    <p:extLst>
      <p:ext uri="{BB962C8B-B14F-4D97-AF65-F5344CB8AC3E}">
        <p14:creationId xmlns:p14="http://schemas.microsoft.com/office/powerpoint/2010/main" val="2827949732"/>
      </p:ext>
    </p:extLst>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6400800"/>
          </a:xfrm>
        </p:spPr>
        <p:txBody>
          <a:bodyPr>
            <a:normAutofit fontScale="92500" lnSpcReduction="20000"/>
          </a:bodyPr>
          <a:lstStyle/>
          <a:p>
            <a:pPr marL="0" indent="0">
              <a:buNone/>
            </a:pPr>
            <a:r>
              <a:rPr lang="en-US" b="1" dirty="0"/>
              <a:t>             Cont.</a:t>
            </a:r>
          </a:p>
          <a:p>
            <a:pPr marL="0" indent="0">
              <a:buNone/>
            </a:pPr>
            <a:endParaRPr lang="en-US" b="1" dirty="0"/>
          </a:p>
          <a:p>
            <a:pPr marL="0" indent="0">
              <a:buNone/>
            </a:pPr>
            <a:endParaRPr lang="en-US" b="1" dirty="0"/>
          </a:p>
          <a:p>
            <a:pPr lvl="2">
              <a:buFont typeface="Wingdings" pitchFamily="2" charset="2"/>
              <a:buChar char="§"/>
            </a:pPr>
            <a:r>
              <a:rPr lang="en-US" sz="3200" b="1" dirty="0">
                <a:solidFill>
                  <a:srgbClr val="FF0000"/>
                </a:solidFill>
              </a:rPr>
              <a:t>Subjective experience or labeling emotion-</a:t>
            </a:r>
            <a:r>
              <a:rPr lang="en-US" sz="3200" b="1" dirty="0"/>
              <a:t>is the third component of emotion and it involves interpreting the subjective feeling by giving it a label: </a:t>
            </a:r>
            <a:r>
              <a:rPr lang="en-US" sz="3200" b="1" dirty="0">
                <a:solidFill>
                  <a:srgbClr val="00B0F0"/>
                </a:solidFill>
              </a:rPr>
              <a:t>anger, fear, disgust, happiness, sadness, shame, interest, surprise </a:t>
            </a:r>
            <a:r>
              <a:rPr lang="en-US" sz="3200" b="1" dirty="0"/>
              <a:t>and so on. </a:t>
            </a:r>
          </a:p>
          <a:p>
            <a:pPr lvl="2">
              <a:buFont typeface="Wingdings" pitchFamily="2" charset="2"/>
              <a:buChar char="§"/>
            </a:pPr>
            <a:r>
              <a:rPr lang="en-US" sz="3200" b="1" dirty="0"/>
              <a:t>Another way of labeling this component is to call it the </a:t>
            </a:r>
            <a:r>
              <a:rPr lang="en-US" sz="3200" b="1" dirty="0">
                <a:solidFill>
                  <a:srgbClr val="FF0000"/>
                </a:solidFill>
              </a:rPr>
              <a:t>―cognitive component</a:t>
            </a:r>
            <a:r>
              <a:rPr lang="en-US" sz="3200" b="1" dirty="0"/>
              <a:t>, because the labeling process is a matter of retrieving memories of previous similar experiences, perceiving the context of the emotion, and coming up with a solution- a label. </a:t>
            </a:r>
            <a:endParaRPr lang="en-US" b="1" dirty="0"/>
          </a:p>
        </p:txBody>
      </p:sp>
    </p:spTree>
    <p:extLst>
      <p:ext uri="{BB962C8B-B14F-4D97-AF65-F5344CB8AC3E}">
        <p14:creationId xmlns:p14="http://schemas.microsoft.com/office/powerpoint/2010/main" val="1335772918"/>
      </p:ext>
    </p:extLst>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772400" cy="914400"/>
          </a:xfrm>
        </p:spPr>
        <p:txBody>
          <a:bodyPr/>
          <a:lstStyle/>
          <a:p>
            <a:r>
              <a:rPr lang="en-GB" sz="3600" b="1" dirty="0"/>
              <a:t>Emotion (Conti…)</a:t>
            </a:r>
          </a:p>
        </p:txBody>
      </p:sp>
      <p:sp>
        <p:nvSpPr>
          <p:cNvPr id="3" name="Content Placeholder 2"/>
          <p:cNvSpPr>
            <a:spLocks noGrp="1"/>
          </p:cNvSpPr>
          <p:nvPr>
            <p:ph idx="1"/>
          </p:nvPr>
        </p:nvSpPr>
        <p:spPr>
          <a:xfrm>
            <a:off x="990600" y="1219200"/>
            <a:ext cx="7848600" cy="5257800"/>
          </a:xfrm>
          <a:ln>
            <a:solidFill>
              <a:schemeClr val="accent1"/>
            </a:solidFill>
          </a:ln>
        </p:spPr>
        <p:txBody>
          <a:bodyPr/>
          <a:lstStyle/>
          <a:p>
            <a:pPr marL="0" indent="0">
              <a:buNone/>
            </a:pPr>
            <a:endParaRPr lang="en-GB" dirty="0">
              <a:solidFill>
                <a:srgbClr val="FF0000"/>
              </a:solidFill>
            </a:endParaRPr>
          </a:p>
          <a:p>
            <a:pPr marL="0" indent="0">
              <a:buNone/>
            </a:pPr>
            <a:r>
              <a:rPr lang="en-GB" b="1" dirty="0">
                <a:solidFill>
                  <a:srgbClr val="FF0000"/>
                </a:solidFill>
              </a:rPr>
              <a:t>How can we know emotion in others?</a:t>
            </a:r>
          </a:p>
          <a:p>
            <a:pPr>
              <a:buFont typeface="Wingdings" pitchFamily="2" charset="2"/>
              <a:buChar char="Ø"/>
            </a:pPr>
            <a:r>
              <a:rPr lang="en-GB" b="1" dirty="0"/>
              <a:t>Through non-verbal cues such as </a:t>
            </a:r>
            <a:r>
              <a:rPr lang="en-GB" b="1" kern="1400" dirty="0">
                <a:ea typeface="Times New Roman"/>
              </a:rPr>
              <a:t>facial expressions, eye-contact, body movements and posture, and touching.</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pPr>
              <a:defRPr/>
            </a:pPr>
            <a:fld id="{815E54C9-4A91-4CB5-9590-E765527F3680}" type="slidenum">
              <a:rPr lang="en-US" smtClean="0"/>
              <a:pPr>
                <a:defRPr/>
              </a:pPr>
              <a:t>37</a:t>
            </a:fld>
            <a:endParaRPr lang="en-US"/>
          </a:p>
        </p:txBody>
      </p:sp>
    </p:spTree>
    <p:extLst>
      <p:ext uri="{BB962C8B-B14F-4D97-AF65-F5344CB8AC3E}">
        <p14:creationId xmlns:p14="http://schemas.microsoft.com/office/powerpoint/2010/main" val="156288088"/>
      </p:ext>
    </p:extLst>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7CD73F7-7A04-4B14-9728-B8F08A87BB0E}" type="slidenum">
              <a:rPr lang="en-US">
                <a:latin typeface="Arial Black" pitchFamily="-112" charset="0"/>
              </a:rPr>
              <a:pPr/>
              <a:t>38</a:t>
            </a:fld>
            <a:endParaRPr lang="en-US">
              <a:latin typeface="Arial Black" pitchFamily="-112" charset="0"/>
            </a:endParaRPr>
          </a:p>
        </p:txBody>
      </p:sp>
      <p:sp>
        <p:nvSpPr>
          <p:cNvPr id="6147" name="Rectangle 2"/>
          <p:cNvSpPr>
            <a:spLocks noGrp="1" noChangeArrowheads="1"/>
          </p:cNvSpPr>
          <p:nvPr>
            <p:ph type="title"/>
          </p:nvPr>
        </p:nvSpPr>
        <p:spPr>
          <a:xfrm>
            <a:off x="914400" y="304800"/>
            <a:ext cx="7696200" cy="685800"/>
          </a:xfrm>
        </p:spPr>
        <p:txBody>
          <a:bodyPr/>
          <a:lstStyle/>
          <a:p>
            <a:pPr eaLnBrk="1" hangingPunct="1"/>
            <a:r>
              <a:rPr lang="en-US" dirty="0"/>
              <a:t>        </a:t>
            </a:r>
            <a:r>
              <a:rPr lang="en-US" b="1" dirty="0"/>
              <a:t>Purposes of Emotion</a:t>
            </a:r>
          </a:p>
        </p:txBody>
      </p:sp>
      <p:sp>
        <p:nvSpPr>
          <p:cNvPr id="252931" name="Rectangle 3"/>
          <p:cNvSpPr>
            <a:spLocks noGrp="1" noChangeArrowheads="1"/>
          </p:cNvSpPr>
          <p:nvPr>
            <p:ph type="body" idx="1"/>
          </p:nvPr>
        </p:nvSpPr>
        <p:spPr>
          <a:xfrm>
            <a:off x="1005840" y="990600"/>
            <a:ext cx="4800600" cy="2590800"/>
          </a:xfrm>
        </p:spPr>
        <p:txBody>
          <a:bodyPr/>
          <a:lstStyle/>
          <a:p>
            <a:pPr eaLnBrk="1" hangingPunct="1">
              <a:buFont typeface="Wingdings" pitchFamily="2" charset="2"/>
              <a:buChar char="Ø"/>
            </a:pPr>
            <a:r>
              <a:rPr lang="en-US" dirty="0"/>
              <a:t>   </a:t>
            </a:r>
            <a:r>
              <a:rPr lang="en-US" b="1" dirty="0">
                <a:solidFill>
                  <a:srgbClr val="FF0000"/>
                </a:solidFill>
              </a:rPr>
              <a:t>Arousal</a:t>
            </a:r>
          </a:p>
          <a:p>
            <a:pPr marL="0" indent="0" eaLnBrk="1" hangingPunct="1">
              <a:buNone/>
            </a:pPr>
            <a:r>
              <a:rPr lang="en-US" b="1" dirty="0">
                <a:latin typeface="Times New Roman" charset="0"/>
              </a:rPr>
              <a:t>Arousal – get us ready to make a needed response (</a:t>
            </a:r>
            <a:r>
              <a:rPr lang="en-US" b="1" dirty="0">
                <a:solidFill>
                  <a:srgbClr val="FF0000"/>
                </a:solidFill>
                <a:latin typeface="Times New Roman" charset="0"/>
              </a:rPr>
              <a:t>motivate studying for a test</a:t>
            </a:r>
            <a:r>
              <a:rPr lang="en-US" b="1" dirty="0">
                <a:latin typeface="Times New Roman" charset="0"/>
              </a:rPr>
              <a:t>) or </a:t>
            </a:r>
            <a:r>
              <a:rPr lang="en-US" b="1" dirty="0">
                <a:solidFill>
                  <a:srgbClr val="FF0000"/>
                </a:solidFill>
                <a:latin typeface="Times New Roman" charset="0"/>
              </a:rPr>
              <a:t>Fight or Flight</a:t>
            </a:r>
            <a:endParaRPr lang="en-US" b="1" dirty="0">
              <a:solidFill>
                <a:srgbClr val="FF0000"/>
              </a:solidFill>
            </a:endParaRPr>
          </a:p>
          <a:p>
            <a:pPr algn="just" eaLnBrk="1" hangingPunct="1">
              <a:buFont typeface="Wingdings" pitchFamily="2" charset="2"/>
              <a:buChar char="Ø"/>
            </a:pPr>
            <a:r>
              <a:rPr lang="en-US" sz="2800" b="1" dirty="0">
                <a:solidFill>
                  <a:srgbClr val="FF0000"/>
                </a:solidFill>
              </a:rPr>
              <a:t>Communication:</a:t>
            </a:r>
            <a:r>
              <a:rPr lang="en-US" sz="2800" b="1" dirty="0">
                <a:latin typeface="Times New Roman" charset="0"/>
              </a:rPr>
              <a:t> make our needs/wants </a:t>
            </a:r>
            <a:r>
              <a:rPr lang="en-US" sz="2800" b="1" dirty="0">
                <a:solidFill>
                  <a:srgbClr val="FF0000"/>
                </a:solidFill>
                <a:latin typeface="Times New Roman" charset="0"/>
              </a:rPr>
              <a:t>known to others, </a:t>
            </a:r>
            <a:r>
              <a:rPr lang="en-US" sz="2800" b="1" dirty="0">
                <a:latin typeface="Times New Roman" charset="0"/>
              </a:rPr>
              <a:t>or our intentions (what might you do if you are really frustrated? Punch/hit a wall, yell at someone)</a:t>
            </a:r>
          </a:p>
          <a:p>
            <a:pPr marL="0" indent="0" eaLnBrk="1" hangingPunct="1">
              <a:buNone/>
            </a:pPr>
            <a:endParaRPr lang="en-US" dirty="0"/>
          </a:p>
        </p:txBody>
      </p:sp>
      <p:sp>
        <p:nvSpPr>
          <p:cNvPr id="6149" name="Text Box 4"/>
          <p:cNvSpPr txBox="1">
            <a:spLocks noChangeArrowheads="1"/>
          </p:cNvSpPr>
          <p:nvPr/>
        </p:nvSpPr>
        <p:spPr bwMode="auto">
          <a:xfrm>
            <a:off x="5029200" y="6172200"/>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dirty="0">
                <a:solidFill>
                  <a:schemeClr val="bg1"/>
                </a:solidFill>
              </a:rPr>
              <a:t>The Yerkes-Dodson La</a:t>
            </a:r>
          </a:p>
        </p:txBody>
      </p:sp>
      <p:pic>
        <p:nvPicPr>
          <p:cNvPr id="6150" name="Picture 6" descr="fig_14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600200"/>
            <a:ext cx="3124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338937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animEffect transition="in" filter="wipe(left)">
                                      <p:cBhvr>
                                        <p:cTn id="7" dur="500"/>
                                        <p:tgtEl>
                                          <p:spTgt spid="2529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2931">
                                            <p:txEl>
                                              <p:pRg st="1" end="1"/>
                                            </p:txEl>
                                          </p:spTgt>
                                        </p:tgtEl>
                                        <p:attrNameLst>
                                          <p:attrName>style.visibility</p:attrName>
                                        </p:attrNameLst>
                                      </p:cBhvr>
                                      <p:to>
                                        <p:strVal val="visible"/>
                                      </p:to>
                                    </p:set>
                                    <p:animEffect transition="in" filter="wipe(left)">
                                      <p:cBhvr>
                                        <p:cTn id="12" dur="500"/>
                                        <p:tgtEl>
                                          <p:spTgt spid="2529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2931">
                                            <p:txEl>
                                              <p:pRg st="2" end="2"/>
                                            </p:txEl>
                                          </p:spTgt>
                                        </p:tgtEl>
                                        <p:attrNameLst>
                                          <p:attrName>style.visibility</p:attrName>
                                        </p:attrNameLst>
                                      </p:cBhvr>
                                      <p:to>
                                        <p:strVal val="visible"/>
                                      </p:to>
                                    </p:set>
                                    <p:animEffect transition="in" filter="wipe(left)">
                                      <p:cBhvr>
                                        <p:cTn id="17" dur="500"/>
                                        <p:tgtEl>
                                          <p:spTgt spid="2529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bldLvl="5"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66800" y="457200"/>
            <a:ext cx="6324600" cy="762000"/>
          </a:xfrm>
        </p:spPr>
        <p:txBody>
          <a:bodyPr/>
          <a:lstStyle/>
          <a:p>
            <a:r>
              <a:rPr lang="en-US" altLang="en-US" sz="4800" dirty="0">
                <a:solidFill>
                  <a:srgbClr val="6600CC"/>
                </a:solidFill>
              </a:rPr>
              <a:t>       </a:t>
            </a:r>
            <a:r>
              <a:rPr lang="en-US" altLang="en-US" sz="3200" dirty="0">
                <a:solidFill>
                  <a:srgbClr val="6600CC"/>
                </a:solidFill>
              </a:rPr>
              <a:t>Theories of Emotion</a:t>
            </a:r>
            <a:endParaRPr lang="en-US" altLang="en-US" sz="4400" dirty="0">
              <a:solidFill>
                <a:srgbClr val="6600CC"/>
              </a:solidFill>
            </a:endParaRPr>
          </a:p>
        </p:txBody>
      </p:sp>
      <p:sp>
        <p:nvSpPr>
          <p:cNvPr id="15363" name="Rectangle 3"/>
          <p:cNvSpPr>
            <a:spLocks noGrp="1" noChangeArrowheads="1"/>
          </p:cNvSpPr>
          <p:nvPr>
            <p:ph type="body" idx="1"/>
          </p:nvPr>
        </p:nvSpPr>
        <p:spPr>
          <a:xfrm>
            <a:off x="965200" y="2133600"/>
            <a:ext cx="7645400" cy="4171950"/>
          </a:xfrm>
        </p:spPr>
        <p:txBody>
          <a:bodyPr/>
          <a:lstStyle/>
          <a:p>
            <a:pPr algn="just">
              <a:buFont typeface="Wingdings" pitchFamily="2" charset="2"/>
              <a:buChar char="§"/>
            </a:pPr>
            <a:r>
              <a:rPr kumimoji="0" lang="en-US" altLang="en-US" b="1" dirty="0"/>
              <a:t>Does your </a:t>
            </a:r>
            <a:r>
              <a:rPr kumimoji="0" lang="en-US" altLang="en-US" b="1" dirty="0">
                <a:solidFill>
                  <a:srgbClr val="FF0000"/>
                </a:solidFill>
              </a:rPr>
              <a:t>heart pound</a:t>
            </a:r>
            <a:r>
              <a:rPr kumimoji="0" lang="en-US" altLang="en-US" b="1" dirty="0"/>
              <a:t> because you are </a:t>
            </a:r>
            <a:r>
              <a:rPr kumimoji="0" lang="en-US" altLang="en-US" b="1" dirty="0">
                <a:solidFill>
                  <a:srgbClr val="FF0000"/>
                </a:solidFill>
              </a:rPr>
              <a:t>afraid...</a:t>
            </a:r>
            <a:r>
              <a:rPr kumimoji="0" lang="en-US" altLang="en-US" b="1" dirty="0"/>
              <a:t>	  or are you </a:t>
            </a:r>
            <a:r>
              <a:rPr kumimoji="0" lang="en-US" altLang="en-US" b="1" dirty="0">
                <a:solidFill>
                  <a:srgbClr val="FF0000"/>
                </a:solidFill>
              </a:rPr>
              <a:t>afraid</a:t>
            </a:r>
            <a:r>
              <a:rPr kumimoji="0" lang="en-US" altLang="en-US" b="1" dirty="0"/>
              <a:t> because you </a:t>
            </a:r>
            <a:r>
              <a:rPr kumimoji="0" lang="en-US" altLang="en-US" b="1" dirty="0">
                <a:solidFill>
                  <a:srgbClr val="FF0000"/>
                </a:solidFill>
              </a:rPr>
              <a:t>feel your heart pounding</a:t>
            </a:r>
            <a:r>
              <a:rPr kumimoji="0" lang="en-US" altLang="en-US" b="1" dirty="0"/>
              <a:t>?</a:t>
            </a:r>
          </a:p>
        </p:txBody>
      </p:sp>
    </p:spTree>
    <p:extLst>
      <p:ext uri="{BB962C8B-B14F-4D97-AF65-F5344CB8AC3E}">
        <p14:creationId xmlns:p14="http://schemas.microsoft.com/office/powerpoint/2010/main" val="2928015528"/>
      </p:ext>
    </p:ext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7AE571D-B113-4491-9FCE-1B3E7317A010}" type="slidenum">
              <a:rPr lang="en-US" sz="1400" smtClean="0">
                <a:solidFill>
                  <a:schemeClr val="bg2"/>
                </a:solidFill>
              </a:rPr>
              <a:pPr/>
              <a:t>4</a:t>
            </a:fld>
            <a:endParaRPr lang="en-US" sz="1400">
              <a:solidFill>
                <a:schemeClr val="bg2"/>
              </a:solidFill>
            </a:endParaRPr>
          </a:p>
        </p:txBody>
      </p:sp>
      <p:sp>
        <p:nvSpPr>
          <p:cNvPr id="6148" name="Rectangle 2"/>
          <p:cNvSpPr>
            <a:spLocks noGrp="1" noChangeArrowheads="1"/>
          </p:cNvSpPr>
          <p:nvPr>
            <p:ph type="title"/>
          </p:nvPr>
        </p:nvSpPr>
        <p:spPr>
          <a:xfrm>
            <a:off x="762000" y="762000"/>
            <a:ext cx="8001000" cy="990600"/>
          </a:xfrm>
          <a:noFill/>
        </p:spPr>
        <p:txBody>
          <a:bodyPr/>
          <a:lstStyle/>
          <a:p>
            <a:pPr lvl="1"/>
            <a:r>
              <a:rPr lang="en-US" sz="3200" dirty="0">
                <a:latin typeface="Trebuchet MS" pitchFamily="34" charset="0"/>
                <a:ea typeface="Segoe UI" pitchFamily="34" charset="0"/>
                <a:cs typeface="Segoe UI" pitchFamily="34" charset="0"/>
              </a:rPr>
              <a:t>What is Motivation?</a:t>
            </a:r>
          </a:p>
        </p:txBody>
      </p:sp>
      <p:sp>
        <p:nvSpPr>
          <p:cNvPr id="17411" name="Rectangle 3"/>
          <p:cNvSpPr>
            <a:spLocks noGrp="1" noChangeArrowheads="1"/>
          </p:cNvSpPr>
          <p:nvPr>
            <p:ph type="body" idx="1"/>
          </p:nvPr>
        </p:nvSpPr>
        <p:spPr>
          <a:xfrm>
            <a:off x="990600" y="1752600"/>
            <a:ext cx="7848600" cy="4876800"/>
          </a:xfrm>
          <a:noFill/>
        </p:spPr>
        <p:txBody>
          <a:bodyPr/>
          <a:lstStyle/>
          <a:p>
            <a:pPr marL="0" indent="0" algn="just">
              <a:lnSpc>
                <a:spcPct val="150000"/>
              </a:lnSpc>
              <a:spcBef>
                <a:spcPct val="50000"/>
              </a:spcBef>
              <a:buFont typeface="Wingdings" pitchFamily="2" charset="2"/>
              <a:buChar char="Ø"/>
            </a:pPr>
            <a:r>
              <a:rPr lang="en-US" sz="2800" b="1" i="1" dirty="0">
                <a:latin typeface="Trebuchet MS" pitchFamily="34" charset="0"/>
                <a:cs typeface="Times New Roman" charset="0"/>
              </a:rPr>
              <a:t> </a:t>
            </a:r>
            <a:r>
              <a:rPr lang="en-US" sz="2800" b="1" dirty="0">
                <a:latin typeface="Trebuchet MS" pitchFamily="34" charset="0"/>
                <a:cs typeface="Times New Roman" charset="0"/>
              </a:rPr>
              <a:t>Motivation</a:t>
            </a:r>
            <a:r>
              <a:rPr lang="en-US" sz="2800" dirty="0">
                <a:latin typeface="Trebuchet MS" pitchFamily="34" charset="0"/>
                <a:cs typeface="Times New Roman" charset="0"/>
              </a:rPr>
              <a:t>: Psychological processes that cause the </a:t>
            </a:r>
            <a:r>
              <a:rPr lang="en-US" sz="2800" dirty="0">
                <a:solidFill>
                  <a:srgbClr val="FF0000"/>
                </a:solidFill>
                <a:latin typeface="Trebuchet MS" pitchFamily="34" charset="0"/>
                <a:cs typeface="Times New Roman" charset="0"/>
              </a:rPr>
              <a:t>arousal, direction, and persistence</a:t>
            </a:r>
            <a:r>
              <a:rPr lang="en-US" sz="2800" dirty="0">
                <a:latin typeface="Trebuchet MS" pitchFamily="34" charset="0"/>
                <a:cs typeface="Times New Roman" charset="0"/>
              </a:rPr>
              <a:t> of voluntary actions that are </a:t>
            </a:r>
            <a:r>
              <a:rPr lang="en-US" sz="2800" dirty="0">
                <a:solidFill>
                  <a:srgbClr val="FF0000"/>
                </a:solidFill>
                <a:latin typeface="Trebuchet MS" pitchFamily="34" charset="0"/>
                <a:cs typeface="Times New Roman" charset="0"/>
              </a:rPr>
              <a:t>goal directed. </a:t>
            </a:r>
          </a:p>
          <a:p>
            <a:pPr marL="0" indent="0" algn="just">
              <a:lnSpc>
                <a:spcPct val="150000"/>
              </a:lnSpc>
              <a:spcBef>
                <a:spcPct val="50000"/>
              </a:spcBef>
              <a:buNone/>
            </a:pPr>
            <a:r>
              <a:rPr lang="en-US" sz="2800" dirty="0">
                <a:latin typeface="Trebuchet MS" pitchFamily="34" charset="0"/>
                <a:cs typeface="Times New Roman" charset="0"/>
              </a:rPr>
              <a:t>         </a:t>
            </a:r>
          </a:p>
          <a:p>
            <a:pPr marL="0" indent="0" algn="just">
              <a:lnSpc>
                <a:spcPct val="150000"/>
              </a:lnSpc>
              <a:spcBef>
                <a:spcPct val="50000"/>
              </a:spcBef>
              <a:buNone/>
            </a:pPr>
            <a:r>
              <a:rPr lang="en-US" sz="2800" dirty="0">
                <a:latin typeface="Trebuchet MS" pitchFamily="34" charset="0"/>
                <a:cs typeface="Times New Roman" charset="0"/>
              </a:rPr>
              <a:t>        Motivation            Behavior  </a:t>
            </a:r>
            <a:endParaRPr lang="en-US" sz="2800" dirty="0">
              <a:latin typeface="Trebuchet MS" pitchFamily="34" charset="0"/>
            </a:endParaRPr>
          </a:p>
          <a:p>
            <a:pPr marL="0" indent="0" algn="just">
              <a:lnSpc>
                <a:spcPct val="150000"/>
              </a:lnSpc>
              <a:spcBef>
                <a:spcPct val="50000"/>
              </a:spcBef>
              <a:buNone/>
            </a:pPr>
            <a:endParaRPr lang="en-US" sz="2800" dirty="0">
              <a:latin typeface="Trebuchet MS" pitchFamily="34" charset="0"/>
            </a:endParaRPr>
          </a:p>
        </p:txBody>
      </p:sp>
      <p:sp>
        <p:nvSpPr>
          <p:cNvPr id="5" name="Rounded Rectangle 4"/>
          <p:cNvSpPr/>
          <p:nvPr/>
        </p:nvSpPr>
        <p:spPr bwMode="auto">
          <a:xfrm>
            <a:off x="1676400" y="4419600"/>
            <a:ext cx="6400800" cy="1066800"/>
          </a:xfrm>
          <a:prstGeom prst="round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6" name="Right Arrow 5"/>
          <p:cNvSpPr/>
          <p:nvPr/>
        </p:nvSpPr>
        <p:spPr bwMode="auto">
          <a:xfrm>
            <a:off x="3733800" y="4953000"/>
            <a:ext cx="914400" cy="457200"/>
          </a:xfrm>
          <a:prstGeom prst="rightArrow">
            <a:avLst>
              <a:gd name="adj1" fmla="val 33999"/>
              <a:gd name="adj2" fmla="val 52000"/>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dissolve">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dissolve">
                                      <p:cBhvr>
                                        <p:cTn id="12" dur="500"/>
                                        <p:tgtEl>
                                          <p:spTgt spid="17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dissolve">
                                      <p:cBhvr>
                                        <p:cTn id="17" dur="500"/>
                                        <p:tgtEl>
                                          <p:spTgt spid="17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14400" y="381000"/>
            <a:ext cx="7239000" cy="762000"/>
          </a:xfrm>
        </p:spPr>
        <p:txBody>
          <a:bodyPr/>
          <a:lstStyle/>
          <a:p>
            <a:r>
              <a:rPr lang="en-US" altLang="en-US" sz="3200" dirty="0">
                <a:solidFill>
                  <a:srgbClr val="6600CC"/>
                </a:solidFill>
              </a:rPr>
              <a:t>   </a:t>
            </a:r>
            <a:r>
              <a:rPr lang="en-US" altLang="en-US" sz="3200" b="1" dirty="0">
                <a:solidFill>
                  <a:srgbClr val="6600CC"/>
                </a:solidFill>
              </a:rPr>
              <a:t>1. James-Lange Theory of Emotion</a:t>
            </a:r>
          </a:p>
        </p:txBody>
      </p:sp>
      <p:sp>
        <p:nvSpPr>
          <p:cNvPr id="16387" name="Rectangle 3"/>
          <p:cNvSpPr>
            <a:spLocks noGrp="1" noChangeArrowheads="1"/>
          </p:cNvSpPr>
          <p:nvPr>
            <p:ph type="body" idx="1"/>
          </p:nvPr>
        </p:nvSpPr>
        <p:spPr>
          <a:xfrm>
            <a:off x="889000" y="1538652"/>
            <a:ext cx="7950200" cy="4938713"/>
          </a:xfrm>
        </p:spPr>
        <p:txBody>
          <a:bodyPr/>
          <a:lstStyle/>
          <a:p>
            <a:pPr algn="just">
              <a:buFont typeface="Wingdings" pitchFamily="2" charset="2"/>
              <a:buChar char="§"/>
            </a:pPr>
            <a:r>
              <a:rPr kumimoji="0" lang="en-US" altLang="en-US" b="1" dirty="0">
                <a:solidFill>
                  <a:srgbClr val="FF0000"/>
                </a:solidFill>
              </a:rPr>
              <a:t>Experience of emotion </a:t>
            </a:r>
            <a:r>
              <a:rPr kumimoji="0" lang="en-US" altLang="en-US" b="1" dirty="0"/>
              <a:t>is awareness of  physiological responses to emotion-arousing </a:t>
            </a:r>
            <a:r>
              <a:rPr kumimoji="0" lang="en-US" altLang="en-US" b="1" dirty="0">
                <a:solidFill>
                  <a:srgbClr val="FF0000"/>
                </a:solidFill>
              </a:rPr>
              <a:t>stimuli</a:t>
            </a:r>
          </a:p>
          <a:p>
            <a:pPr algn="just">
              <a:buFont typeface="Wingdings" pitchFamily="2" charset="2"/>
              <a:buChar char="§"/>
            </a:pPr>
            <a:r>
              <a:rPr lang="en-US" altLang="en-US" b="1" dirty="0"/>
              <a:t> </a:t>
            </a:r>
            <a:r>
              <a:rPr lang="en-US" b="1" dirty="0"/>
              <a:t>Emotion </a:t>
            </a:r>
            <a:r>
              <a:rPr lang="en-US" b="1" u="sng" dirty="0">
                <a:solidFill>
                  <a:srgbClr val="FF0000"/>
                </a:solidFill>
              </a:rPr>
              <a:t>arises from</a:t>
            </a:r>
            <a:r>
              <a:rPr lang="en-US" b="1" dirty="0">
                <a:solidFill>
                  <a:srgbClr val="FF0000"/>
                </a:solidFill>
              </a:rPr>
              <a:t> </a:t>
            </a:r>
            <a:r>
              <a:rPr lang="en-US" b="1" dirty="0"/>
              <a:t>physiological arousal</a:t>
            </a:r>
            <a:endParaRPr lang="en-US" b="1" dirty="0">
              <a:solidFill>
                <a:srgbClr val="FFC000"/>
              </a:solidFill>
            </a:endParaRPr>
          </a:p>
          <a:p>
            <a:pPr algn="just">
              <a:buFont typeface="Wingdings" pitchFamily="2" charset="2"/>
              <a:buChar char="§"/>
            </a:pPr>
            <a:endParaRPr kumimoji="0" lang="en-US" altLang="en-US" dirty="0"/>
          </a:p>
          <a:p>
            <a:pPr marL="0" indent="0" algn="just">
              <a:buNone/>
            </a:pPr>
            <a:endParaRPr kumimoji="0" lang="en-US" altLang="en-US" dirty="0"/>
          </a:p>
          <a:p>
            <a:pPr algn="just">
              <a:buFont typeface="Wingdings" pitchFamily="2" charset="2"/>
              <a:buChar char="§"/>
            </a:pPr>
            <a:endParaRPr kumimoji="0" lang="en-US" altLang="en-US" dirty="0"/>
          </a:p>
        </p:txBody>
      </p:sp>
      <p:grpSp>
        <p:nvGrpSpPr>
          <p:cNvPr id="16388" name="Group 19"/>
          <p:cNvGrpSpPr>
            <a:grpSpLocks/>
          </p:cNvGrpSpPr>
          <p:nvPr/>
        </p:nvGrpSpPr>
        <p:grpSpPr bwMode="auto">
          <a:xfrm>
            <a:off x="1098550" y="3825837"/>
            <a:ext cx="7512050" cy="2424654"/>
            <a:chOff x="692" y="2199"/>
            <a:chExt cx="4512" cy="1968"/>
          </a:xfrm>
        </p:grpSpPr>
        <p:grpSp>
          <p:nvGrpSpPr>
            <p:cNvPr id="16390" name="Group 7"/>
            <p:cNvGrpSpPr>
              <a:grpSpLocks/>
            </p:cNvGrpSpPr>
            <p:nvPr/>
          </p:nvGrpSpPr>
          <p:grpSpPr bwMode="auto">
            <a:xfrm>
              <a:off x="4196" y="2199"/>
              <a:ext cx="1008" cy="1968"/>
              <a:chOff x="2640" y="2208"/>
              <a:chExt cx="1008" cy="1968"/>
            </a:xfrm>
          </p:grpSpPr>
          <p:sp>
            <p:nvSpPr>
              <p:cNvPr id="16399" name="Rectangle 8"/>
              <p:cNvSpPr>
                <a:spLocks noChangeArrowheads="1"/>
              </p:cNvSpPr>
              <p:nvPr/>
            </p:nvSpPr>
            <p:spPr bwMode="auto">
              <a:xfrm>
                <a:off x="2640" y="2208"/>
                <a:ext cx="1008" cy="1968"/>
              </a:xfrm>
              <a:prstGeom prst="rect">
                <a:avLst/>
              </a:prstGeom>
              <a:solidFill>
                <a:srgbClr val="99CC00"/>
              </a:solidFill>
              <a:ln w="9525">
                <a:solidFill>
                  <a:schemeClr val="tx1"/>
                </a:solidFill>
                <a:miter lim="800000"/>
                <a:headEnd/>
                <a:tailEnd/>
              </a:ln>
            </p:spPr>
            <p:txBody>
              <a:bodyPr wrap="none" anchor="ctr"/>
              <a:lstStyle/>
              <a:p>
                <a:pPr algn="ctr"/>
                <a:endParaRPr lang="en-US" altLang="en-US" sz="1800" b="1" dirty="0">
                  <a:latin typeface="Arial" charset="0"/>
                </a:endParaRPr>
              </a:p>
              <a:p>
                <a:pPr algn="ctr"/>
                <a:endParaRPr lang="en-US" altLang="en-US" sz="1800" b="1" dirty="0">
                  <a:latin typeface="Arial" charset="0"/>
                </a:endParaRPr>
              </a:p>
              <a:p>
                <a:pPr algn="ctr"/>
                <a:r>
                  <a:rPr lang="en-US" altLang="en-US" sz="1800" b="1" dirty="0">
                    <a:latin typeface="Arial" charset="0"/>
                  </a:rPr>
                  <a:t>Fear</a:t>
                </a:r>
              </a:p>
              <a:p>
                <a:pPr algn="ctr"/>
                <a:r>
                  <a:rPr lang="en-US" altLang="en-US" sz="1800" b="1" dirty="0">
                    <a:latin typeface="Arial" charset="0"/>
                  </a:rPr>
                  <a:t>(emotion)</a:t>
                </a: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p:txBody>
          </p:sp>
          <p:pic>
            <p:nvPicPr>
              <p:cNvPr id="16400" name="Picture 9" descr="U:\201\13-13.BMP"/>
              <p:cNvPicPr>
                <a:picLocks noChangeAspect="1" noChangeArrowheads="1"/>
              </p:cNvPicPr>
              <p:nvPr/>
            </p:nvPicPr>
            <p:blipFill>
              <a:blip r:embed="rId2">
                <a:lum contrast="6000"/>
                <a:extLst>
                  <a:ext uri="{28A0092B-C50C-407E-A947-70E740481C1C}">
                    <a14:useLocalDpi xmlns:a14="http://schemas.microsoft.com/office/drawing/2010/main" val="0"/>
                  </a:ext>
                </a:extLst>
              </a:blip>
              <a:srcRect l="77061" t="46712" r="8400" b="11351"/>
              <a:stretch>
                <a:fillRect/>
              </a:stretch>
            </p:blipFill>
            <p:spPr bwMode="auto">
              <a:xfrm>
                <a:off x="2776" y="3184"/>
                <a:ext cx="744" cy="912"/>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6391" name="Group 10"/>
            <p:cNvGrpSpPr>
              <a:grpSpLocks/>
            </p:cNvGrpSpPr>
            <p:nvPr/>
          </p:nvGrpSpPr>
          <p:grpSpPr bwMode="auto">
            <a:xfrm>
              <a:off x="2420" y="2199"/>
              <a:ext cx="1008" cy="1968"/>
              <a:chOff x="1632" y="2208"/>
              <a:chExt cx="1008" cy="1968"/>
            </a:xfrm>
          </p:grpSpPr>
          <p:sp>
            <p:nvSpPr>
              <p:cNvPr id="16397" name="Rectangle 11"/>
              <p:cNvSpPr>
                <a:spLocks noChangeArrowheads="1"/>
              </p:cNvSpPr>
              <p:nvPr/>
            </p:nvSpPr>
            <p:spPr bwMode="auto">
              <a:xfrm>
                <a:off x="1632" y="2208"/>
                <a:ext cx="1008" cy="1968"/>
              </a:xfrm>
              <a:prstGeom prst="rect">
                <a:avLst/>
              </a:prstGeom>
              <a:solidFill>
                <a:srgbClr val="99CCFF"/>
              </a:solidFill>
              <a:ln w="9525">
                <a:solidFill>
                  <a:schemeClr val="tx1"/>
                </a:solidFill>
                <a:miter lim="800000"/>
                <a:headEnd/>
                <a:tailEnd/>
              </a:ln>
            </p:spPr>
            <p:txBody>
              <a:bodyPr wrap="none" anchor="ctr"/>
              <a:lstStyle/>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r>
                  <a:rPr lang="en-US" altLang="en-US" sz="1800" b="1" dirty="0">
                    <a:latin typeface="Arial" charset="0"/>
                  </a:rPr>
                  <a:t>Pounding</a:t>
                </a:r>
              </a:p>
              <a:p>
                <a:pPr algn="ctr"/>
                <a:r>
                  <a:rPr lang="en-US" altLang="en-US" sz="1800" b="1" dirty="0">
                    <a:latin typeface="Arial" charset="0"/>
                  </a:rPr>
                  <a:t>heart</a:t>
                </a:r>
              </a:p>
              <a:p>
                <a:pPr algn="ctr"/>
                <a:r>
                  <a:rPr lang="en-US" altLang="en-US" sz="1800" b="1" dirty="0">
                    <a:latin typeface="Arial" charset="0"/>
                  </a:rPr>
                  <a:t>(arousal)</a:t>
                </a: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p:txBody>
          </p:sp>
          <p:pic>
            <p:nvPicPr>
              <p:cNvPr id="16398" name="Picture 12" descr="U:\201\13-13.BMP"/>
              <p:cNvPicPr>
                <a:picLocks noChangeAspect="1" noChangeArrowheads="1"/>
              </p:cNvPicPr>
              <p:nvPr/>
            </p:nvPicPr>
            <p:blipFill>
              <a:blip r:embed="rId2">
                <a:lum contrast="6000"/>
                <a:extLst>
                  <a:ext uri="{28A0092B-C50C-407E-A947-70E740481C1C}">
                    <a14:useLocalDpi xmlns:a14="http://schemas.microsoft.com/office/drawing/2010/main" val="0"/>
                  </a:ext>
                </a:extLst>
              </a:blip>
              <a:srcRect l="41579" t="47078" r="43727" b="11719"/>
              <a:stretch>
                <a:fillRect/>
              </a:stretch>
            </p:blipFill>
            <p:spPr bwMode="auto">
              <a:xfrm>
                <a:off x="1768" y="3192"/>
                <a:ext cx="752" cy="89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6392" name="Group 18"/>
            <p:cNvGrpSpPr>
              <a:grpSpLocks/>
            </p:cNvGrpSpPr>
            <p:nvPr/>
          </p:nvGrpSpPr>
          <p:grpSpPr bwMode="auto">
            <a:xfrm>
              <a:off x="692" y="2267"/>
              <a:ext cx="1008" cy="1804"/>
              <a:chOff x="692" y="2267"/>
              <a:chExt cx="1008" cy="1804"/>
            </a:xfrm>
          </p:grpSpPr>
          <p:sp>
            <p:nvSpPr>
              <p:cNvPr id="16395" name="Rectangle 14"/>
              <p:cNvSpPr>
                <a:spLocks noChangeArrowheads="1"/>
              </p:cNvSpPr>
              <p:nvPr/>
            </p:nvSpPr>
            <p:spPr bwMode="auto">
              <a:xfrm>
                <a:off x="692" y="2267"/>
                <a:ext cx="1008" cy="1804"/>
              </a:xfrm>
              <a:prstGeom prst="rect">
                <a:avLst/>
              </a:prstGeom>
              <a:solidFill>
                <a:schemeClr val="accent2"/>
              </a:solidFill>
              <a:ln w="9525">
                <a:solidFill>
                  <a:schemeClr val="tx1"/>
                </a:solidFill>
                <a:miter lim="800000"/>
                <a:headEnd/>
                <a:tailEnd/>
              </a:ln>
            </p:spPr>
            <p:txBody>
              <a:bodyPr wrap="none" anchor="ctr"/>
              <a:lstStyle/>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r>
                  <a:rPr lang="en-US" altLang="en-US" sz="1800" b="1" dirty="0">
                    <a:latin typeface="Arial" charset="0"/>
                  </a:rPr>
                  <a:t>Sight of </a:t>
                </a:r>
              </a:p>
              <a:p>
                <a:pPr algn="ctr"/>
                <a:r>
                  <a:rPr lang="en-US" altLang="en-US" sz="1800" b="1" dirty="0">
                    <a:latin typeface="Arial" charset="0"/>
                  </a:rPr>
                  <a:t>oncoming</a:t>
                </a:r>
              </a:p>
              <a:p>
                <a:pPr algn="ctr"/>
                <a:r>
                  <a:rPr lang="en-US" altLang="en-US" sz="1800" b="1" dirty="0">
                    <a:latin typeface="Arial" charset="0"/>
                  </a:rPr>
                  <a:t>car</a:t>
                </a:r>
              </a:p>
              <a:p>
                <a:pPr algn="ctr"/>
                <a:r>
                  <a:rPr lang="en-US" altLang="en-US" sz="1800" b="1" dirty="0">
                    <a:latin typeface="Arial" charset="0"/>
                  </a:rPr>
                  <a:t>(perception of</a:t>
                </a:r>
              </a:p>
              <a:p>
                <a:pPr algn="ctr"/>
                <a:r>
                  <a:rPr lang="en-US" altLang="en-US" sz="1800" b="1" dirty="0">
                    <a:latin typeface="Arial" charset="0"/>
                  </a:rPr>
                  <a:t>stimulus)</a:t>
                </a: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p:txBody>
          </p:sp>
          <p:pic>
            <p:nvPicPr>
              <p:cNvPr id="16396" name="Picture 15" descr="U:\201\13-13.BMP"/>
              <p:cNvPicPr>
                <a:picLocks noChangeAspect="1" noChangeArrowheads="1"/>
              </p:cNvPicPr>
              <p:nvPr/>
            </p:nvPicPr>
            <p:blipFill>
              <a:blip r:embed="rId2">
                <a:lum contrast="6000"/>
                <a:extLst>
                  <a:ext uri="{28A0092B-C50C-407E-A947-70E740481C1C}">
                    <a14:useLocalDpi xmlns:a14="http://schemas.microsoft.com/office/drawing/2010/main" val="0"/>
                  </a:ext>
                </a:extLst>
              </a:blip>
              <a:srcRect l="5157" t="47076" r="79991" b="10985"/>
              <a:stretch>
                <a:fillRect/>
              </a:stretch>
            </p:blipFill>
            <p:spPr bwMode="auto">
              <a:xfrm>
                <a:off x="772" y="3402"/>
                <a:ext cx="760" cy="66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16393" name="Line 16"/>
            <p:cNvSpPr>
              <a:spLocks noChangeShapeType="1"/>
            </p:cNvSpPr>
            <p:nvPr/>
          </p:nvSpPr>
          <p:spPr bwMode="auto">
            <a:xfrm>
              <a:off x="1700" y="2583"/>
              <a:ext cx="672" cy="0"/>
            </a:xfrm>
            <a:prstGeom prst="line">
              <a:avLst/>
            </a:prstGeom>
            <a:noFill/>
            <a:ln w="31750">
              <a:solidFill>
                <a:srgbClr val="FF0066"/>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GB"/>
            </a:p>
          </p:txBody>
        </p:sp>
        <p:sp>
          <p:nvSpPr>
            <p:cNvPr id="16394" name="Line 17"/>
            <p:cNvSpPr>
              <a:spLocks noChangeShapeType="1"/>
            </p:cNvSpPr>
            <p:nvPr/>
          </p:nvSpPr>
          <p:spPr bwMode="auto">
            <a:xfrm>
              <a:off x="3476" y="2583"/>
              <a:ext cx="672" cy="0"/>
            </a:xfrm>
            <a:prstGeom prst="line">
              <a:avLst/>
            </a:prstGeom>
            <a:noFill/>
            <a:ln w="31750">
              <a:solidFill>
                <a:srgbClr val="0066CC"/>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GB"/>
            </a:p>
          </p:txBody>
        </p:sp>
      </p:grpSp>
    </p:spTree>
    <p:extLst>
      <p:ext uri="{BB962C8B-B14F-4D97-AF65-F5344CB8AC3E}">
        <p14:creationId xmlns:p14="http://schemas.microsoft.com/office/powerpoint/2010/main" val="3806802212"/>
      </p:ext>
    </p:extLst>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90600" y="381000"/>
            <a:ext cx="7543800" cy="914400"/>
          </a:xfrm>
        </p:spPr>
        <p:txBody>
          <a:bodyPr/>
          <a:lstStyle/>
          <a:p>
            <a:r>
              <a:rPr lang="en-US" altLang="en-US" sz="3200" dirty="0">
                <a:solidFill>
                  <a:srgbClr val="6600CC"/>
                </a:solidFill>
              </a:rPr>
              <a:t>   </a:t>
            </a:r>
            <a:r>
              <a:rPr lang="en-US" altLang="en-US" sz="3200" b="1" dirty="0">
                <a:solidFill>
                  <a:srgbClr val="6600CC"/>
                </a:solidFill>
              </a:rPr>
              <a:t>2. Cannon-Bard Theory of Emotion</a:t>
            </a:r>
          </a:p>
        </p:txBody>
      </p:sp>
      <p:sp>
        <p:nvSpPr>
          <p:cNvPr id="17411" name="Rectangle 3"/>
          <p:cNvSpPr>
            <a:spLocks noGrp="1" noChangeArrowheads="1"/>
          </p:cNvSpPr>
          <p:nvPr>
            <p:ph type="body" idx="1"/>
          </p:nvPr>
        </p:nvSpPr>
        <p:spPr>
          <a:xfrm>
            <a:off x="5181600" y="2114550"/>
            <a:ext cx="3810000" cy="4286250"/>
          </a:xfrm>
        </p:spPr>
        <p:txBody>
          <a:bodyPr/>
          <a:lstStyle/>
          <a:p>
            <a:pPr>
              <a:buFont typeface="Wingdings" pitchFamily="2" charset="2"/>
              <a:buChar char="§"/>
            </a:pPr>
            <a:r>
              <a:rPr kumimoji="0" lang="en-US" altLang="en-US" b="1" dirty="0"/>
              <a:t>Emotion-arousing stimuli simultaneously trigger:</a:t>
            </a:r>
          </a:p>
          <a:p>
            <a:pPr lvl="1">
              <a:buFont typeface="Wingdings" pitchFamily="2" charset="2"/>
              <a:buChar char="§"/>
            </a:pPr>
            <a:r>
              <a:rPr kumimoji="0" lang="en-US" altLang="en-US" b="1" dirty="0"/>
              <a:t>physiological responses </a:t>
            </a:r>
          </a:p>
          <a:p>
            <a:pPr lvl="1">
              <a:buFont typeface="Wingdings" pitchFamily="2" charset="2"/>
              <a:buChar char="§"/>
            </a:pPr>
            <a:r>
              <a:rPr kumimoji="0" lang="en-US" altLang="en-US" b="1" dirty="0"/>
              <a:t>subjective experience of emotion</a:t>
            </a:r>
          </a:p>
        </p:txBody>
      </p:sp>
      <p:grpSp>
        <p:nvGrpSpPr>
          <p:cNvPr id="17412" name="Group 27"/>
          <p:cNvGrpSpPr>
            <a:grpSpLocks/>
          </p:cNvGrpSpPr>
          <p:nvPr/>
        </p:nvGrpSpPr>
        <p:grpSpPr bwMode="auto">
          <a:xfrm>
            <a:off x="1168400" y="1835943"/>
            <a:ext cx="4038600" cy="4786313"/>
            <a:chOff x="336" y="1152"/>
            <a:chExt cx="2544" cy="3015"/>
          </a:xfrm>
        </p:grpSpPr>
        <p:grpSp>
          <p:nvGrpSpPr>
            <p:cNvPr id="17414" name="Group 10"/>
            <p:cNvGrpSpPr>
              <a:grpSpLocks/>
            </p:cNvGrpSpPr>
            <p:nvPr/>
          </p:nvGrpSpPr>
          <p:grpSpPr bwMode="auto">
            <a:xfrm>
              <a:off x="1360" y="1786"/>
              <a:ext cx="512" cy="1750"/>
              <a:chOff x="1360" y="1786"/>
              <a:chExt cx="512" cy="1728"/>
            </a:xfrm>
          </p:grpSpPr>
          <p:sp>
            <p:nvSpPr>
              <p:cNvPr id="17423" name="Line 11"/>
              <p:cNvSpPr>
                <a:spLocks noChangeShapeType="1"/>
              </p:cNvSpPr>
              <p:nvPr/>
            </p:nvSpPr>
            <p:spPr bwMode="auto">
              <a:xfrm>
                <a:off x="1360" y="2650"/>
                <a:ext cx="224"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7424" name="Line 12"/>
              <p:cNvSpPr>
                <a:spLocks noChangeShapeType="1"/>
              </p:cNvSpPr>
              <p:nvPr/>
            </p:nvSpPr>
            <p:spPr bwMode="auto">
              <a:xfrm>
                <a:off x="1584" y="1786"/>
                <a:ext cx="0" cy="1728"/>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7425" name="Line 13"/>
              <p:cNvSpPr>
                <a:spLocks noChangeShapeType="1"/>
              </p:cNvSpPr>
              <p:nvPr/>
            </p:nvSpPr>
            <p:spPr bwMode="auto">
              <a:xfrm>
                <a:off x="1584" y="1786"/>
                <a:ext cx="288"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7426" name="Line 14"/>
              <p:cNvSpPr>
                <a:spLocks noChangeShapeType="1"/>
              </p:cNvSpPr>
              <p:nvPr/>
            </p:nvSpPr>
            <p:spPr bwMode="auto">
              <a:xfrm>
                <a:off x="1584" y="3514"/>
                <a:ext cx="288"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7415" name="Group 15"/>
            <p:cNvGrpSpPr>
              <a:grpSpLocks/>
            </p:cNvGrpSpPr>
            <p:nvPr/>
          </p:nvGrpSpPr>
          <p:grpSpPr bwMode="auto">
            <a:xfrm>
              <a:off x="336" y="1680"/>
              <a:ext cx="1008" cy="1968"/>
              <a:chOff x="644" y="2199"/>
              <a:chExt cx="1008" cy="1968"/>
            </a:xfrm>
          </p:grpSpPr>
          <p:sp>
            <p:nvSpPr>
              <p:cNvPr id="17421" name="Rectangle 16"/>
              <p:cNvSpPr>
                <a:spLocks noChangeArrowheads="1"/>
              </p:cNvSpPr>
              <p:nvPr/>
            </p:nvSpPr>
            <p:spPr bwMode="auto">
              <a:xfrm>
                <a:off x="644" y="2199"/>
                <a:ext cx="1008" cy="1968"/>
              </a:xfrm>
              <a:prstGeom prst="rect">
                <a:avLst/>
              </a:prstGeom>
              <a:solidFill>
                <a:schemeClr val="accent2"/>
              </a:solidFill>
              <a:ln w="9525">
                <a:solidFill>
                  <a:schemeClr val="tx1"/>
                </a:solidFill>
                <a:miter lim="800000"/>
                <a:headEnd/>
                <a:tailEnd/>
              </a:ln>
            </p:spPr>
            <p:txBody>
              <a:bodyPr wrap="none" anchor="ctr"/>
              <a:lstStyle/>
              <a:p>
                <a:pPr algn="ctr"/>
                <a:endParaRPr lang="en-US" altLang="en-US" sz="1800" b="1" dirty="0">
                  <a:latin typeface="Arial" charset="0"/>
                </a:endParaRPr>
              </a:p>
              <a:p>
                <a:pPr algn="ctr"/>
                <a:r>
                  <a:rPr lang="en-US" altLang="en-US" sz="1800" b="1" dirty="0">
                    <a:latin typeface="Arial" charset="0"/>
                  </a:rPr>
                  <a:t>Sight of </a:t>
                </a:r>
              </a:p>
              <a:p>
                <a:pPr algn="ctr"/>
                <a:r>
                  <a:rPr lang="en-US" altLang="en-US" sz="1800" b="1" dirty="0">
                    <a:latin typeface="Arial" charset="0"/>
                  </a:rPr>
                  <a:t>oncoming</a:t>
                </a:r>
              </a:p>
              <a:p>
                <a:pPr algn="ctr"/>
                <a:r>
                  <a:rPr lang="en-US" altLang="en-US" sz="1800" b="1" dirty="0">
                    <a:latin typeface="Arial" charset="0"/>
                  </a:rPr>
                  <a:t>car</a:t>
                </a:r>
              </a:p>
              <a:p>
                <a:pPr algn="ctr"/>
                <a:r>
                  <a:rPr lang="en-US" altLang="en-US" sz="1800" b="1" dirty="0">
                    <a:latin typeface="Arial" charset="0"/>
                  </a:rPr>
                  <a:t>(perception of</a:t>
                </a:r>
              </a:p>
              <a:p>
                <a:pPr algn="ctr"/>
                <a:r>
                  <a:rPr lang="en-US" altLang="en-US" sz="1800" b="1" dirty="0">
                    <a:latin typeface="Arial" charset="0"/>
                  </a:rPr>
                  <a:t>stimulus)</a:t>
                </a: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p:txBody>
          </p:sp>
          <p:pic>
            <p:nvPicPr>
              <p:cNvPr id="17422" name="Picture 17" descr="U:\201\13-13.BMP"/>
              <p:cNvPicPr>
                <a:picLocks noChangeAspect="1" noChangeArrowheads="1"/>
              </p:cNvPicPr>
              <p:nvPr/>
            </p:nvPicPr>
            <p:blipFill>
              <a:blip r:embed="rId2">
                <a:lum contrast="6000"/>
                <a:extLst>
                  <a:ext uri="{28A0092B-C50C-407E-A947-70E740481C1C}">
                    <a14:useLocalDpi xmlns:a14="http://schemas.microsoft.com/office/drawing/2010/main" val="0"/>
                  </a:ext>
                </a:extLst>
              </a:blip>
              <a:srcRect l="5157" t="47076" r="79991" b="10985"/>
              <a:stretch>
                <a:fillRect/>
              </a:stretch>
            </p:blipFill>
            <p:spPr bwMode="auto">
              <a:xfrm>
                <a:off x="772" y="3159"/>
                <a:ext cx="760" cy="9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17416" name="Rectangle 19"/>
            <p:cNvSpPr>
              <a:spLocks noChangeArrowheads="1"/>
            </p:cNvSpPr>
            <p:nvPr/>
          </p:nvSpPr>
          <p:spPr bwMode="auto">
            <a:xfrm>
              <a:off x="1872" y="1152"/>
              <a:ext cx="1008" cy="1392"/>
            </a:xfrm>
            <a:prstGeom prst="rect">
              <a:avLst/>
            </a:prstGeom>
            <a:solidFill>
              <a:srgbClr val="99CCFF"/>
            </a:solidFill>
            <a:ln w="9525">
              <a:solidFill>
                <a:schemeClr val="tx1"/>
              </a:solidFill>
              <a:miter lim="800000"/>
              <a:headEnd/>
              <a:tailEnd/>
            </a:ln>
          </p:spPr>
          <p:txBody>
            <a:bodyPr wrap="none" anchor="ctr"/>
            <a:lstStyle/>
            <a:p>
              <a:pPr algn="ctr"/>
              <a:r>
                <a:rPr lang="en-US" altLang="en-US" sz="1800" b="1">
                  <a:latin typeface="Arial" charset="0"/>
                </a:rPr>
                <a:t>Pounding</a:t>
              </a:r>
            </a:p>
            <a:p>
              <a:pPr algn="ctr"/>
              <a:r>
                <a:rPr lang="en-US" altLang="en-US" sz="1800" b="1">
                  <a:latin typeface="Arial" charset="0"/>
                </a:rPr>
                <a:t>heart</a:t>
              </a:r>
            </a:p>
            <a:p>
              <a:pPr algn="ctr"/>
              <a:r>
                <a:rPr lang="en-US" altLang="en-US" sz="1800" b="1">
                  <a:latin typeface="Arial" charset="0"/>
                </a:rPr>
                <a:t>(arousal)</a:t>
              </a:r>
            </a:p>
            <a:p>
              <a:pPr algn="ctr"/>
              <a:endParaRPr lang="en-US" altLang="en-US" sz="1800" b="1">
                <a:latin typeface="Arial" charset="0"/>
              </a:endParaRPr>
            </a:p>
            <a:p>
              <a:pPr algn="ctr"/>
              <a:endParaRPr lang="en-US" altLang="en-US" sz="1800" b="1">
                <a:latin typeface="Arial" charset="0"/>
              </a:endParaRPr>
            </a:p>
            <a:p>
              <a:pPr algn="ctr"/>
              <a:endParaRPr lang="en-US" altLang="en-US" sz="1800" b="1">
                <a:latin typeface="Arial" charset="0"/>
              </a:endParaRPr>
            </a:p>
            <a:p>
              <a:pPr algn="ctr"/>
              <a:endParaRPr lang="en-US" altLang="en-US" sz="1800" b="1">
                <a:latin typeface="Arial" charset="0"/>
              </a:endParaRPr>
            </a:p>
          </p:txBody>
        </p:sp>
        <p:pic>
          <p:nvPicPr>
            <p:cNvPr id="17417" name="Picture 20" descr="U:\201\13-13.BMP"/>
            <p:cNvPicPr>
              <a:picLocks noChangeAspect="1" noChangeArrowheads="1"/>
            </p:cNvPicPr>
            <p:nvPr/>
          </p:nvPicPr>
          <p:blipFill>
            <a:blip r:embed="rId2">
              <a:lum contrast="6000"/>
              <a:extLst>
                <a:ext uri="{28A0092B-C50C-407E-A947-70E740481C1C}">
                  <a14:useLocalDpi xmlns:a14="http://schemas.microsoft.com/office/drawing/2010/main" val="0"/>
                </a:ext>
              </a:extLst>
            </a:blip>
            <a:srcRect l="41579" t="47078" r="43727" b="11719"/>
            <a:stretch>
              <a:fillRect/>
            </a:stretch>
          </p:blipFill>
          <p:spPr bwMode="auto">
            <a:xfrm>
              <a:off x="2008" y="1752"/>
              <a:ext cx="752" cy="6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17418" name="Group 24"/>
            <p:cNvGrpSpPr>
              <a:grpSpLocks/>
            </p:cNvGrpSpPr>
            <p:nvPr/>
          </p:nvGrpSpPr>
          <p:grpSpPr bwMode="auto">
            <a:xfrm>
              <a:off x="1872" y="2784"/>
              <a:ext cx="1008" cy="1383"/>
              <a:chOff x="2640" y="2208"/>
              <a:chExt cx="1008" cy="1968"/>
            </a:xfrm>
          </p:grpSpPr>
          <p:sp>
            <p:nvSpPr>
              <p:cNvPr id="17419" name="Rectangle 25"/>
              <p:cNvSpPr>
                <a:spLocks noChangeArrowheads="1"/>
              </p:cNvSpPr>
              <p:nvPr/>
            </p:nvSpPr>
            <p:spPr bwMode="auto">
              <a:xfrm>
                <a:off x="2640" y="2208"/>
                <a:ext cx="1008" cy="1968"/>
              </a:xfrm>
              <a:prstGeom prst="rect">
                <a:avLst/>
              </a:prstGeom>
              <a:solidFill>
                <a:srgbClr val="99CC00"/>
              </a:solidFill>
              <a:ln w="9525">
                <a:solidFill>
                  <a:schemeClr val="tx1"/>
                </a:solidFill>
                <a:miter lim="800000"/>
                <a:headEnd/>
                <a:tailEnd/>
              </a:ln>
            </p:spPr>
            <p:txBody>
              <a:bodyPr wrap="none" anchor="ctr"/>
              <a:lstStyle/>
              <a:p>
                <a:pPr algn="ctr"/>
                <a:r>
                  <a:rPr lang="en-US" altLang="en-US" sz="1800" b="1">
                    <a:latin typeface="Arial" charset="0"/>
                  </a:rPr>
                  <a:t>Fear</a:t>
                </a:r>
              </a:p>
              <a:p>
                <a:pPr algn="ctr"/>
                <a:r>
                  <a:rPr lang="en-US" altLang="en-US" sz="1800" b="1">
                    <a:latin typeface="Arial" charset="0"/>
                  </a:rPr>
                  <a:t>(emotion)</a:t>
                </a:r>
              </a:p>
              <a:p>
                <a:pPr algn="ctr"/>
                <a:endParaRPr lang="en-US" altLang="en-US" sz="1800" b="1">
                  <a:latin typeface="Arial" charset="0"/>
                </a:endParaRPr>
              </a:p>
              <a:p>
                <a:pPr algn="ctr"/>
                <a:endParaRPr lang="en-US" altLang="en-US" sz="1800" b="1">
                  <a:latin typeface="Arial" charset="0"/>
                </a:endParaRPr>
              </a:p>
              <a:p>
                <a:pPr algn="ctr"/>
                <a:endParaRPr lang="en-US" altLang="en-US" sz="1800" b="1">
                  <a:latin typeface="Arial" charset="0"/>
                </a:endParaRPr>
              </a:p>
              <a:p>
                <a:pPr algn="ctr"/>
                <a:endParaRPr lang="en-US" altLang="en-US" sz="1800" b="1">
                  <a:latin typeface="Arial" charset="0"/>
                </a:endParaRPr>
              </a:p>
            </p:txBody>
          </p:sp>
          <p:pic>
            <p:nvPicPr>
              <p:cNvPr id="17420" name="Picture 26" descr="U:\201\13-13.BMP"/>
              <p:cNvPicPr>
                <a:picLocks noChangeAspect="1" noChangeArrowheads="1"/>
              </p:cNvPicPr>
              <p:nvPr/>
            </p:nvPicPr>
            <p:blipFill>
              <a:blip r:embed="rId2">
                <a:lum contrast="6000"/>
                <a:extLst>
                  <a:ext uri="{28A0092B-C50C-407E-A947-70E740481C1C}">
                    <a14:useLocalDpi xmlns:a14="http://schemas.microsoft.com/office/drawing/2010/main" val="0"/>
                  </a:ext>
                </a:extLst>
              </a:blip>
              <a:srcRect l="77061" t="46712" r="8400" b="11351"/>
              <a:stretch>
                <a:fillRect/>
              </a:stretch>
            </p:blipFill>
            <p:spPr bwMode="auto">
              <a:xfrm>
                <a:off x="2776" y="3184"/>
                <a:ext cx="744" cy="912"/>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2955084080"/>
      </p:ext>
    </p:extLst>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0" y="228600"/>
            <a:ext cx="6842124" cy="1524000"/>
          </a:xfrm>
        </p:spPr>
        <p:txBody>
          <a:bodyPr/>
          <a:lstStyle/>
          <a:p>
            <a:r>
              <a:rPr lang="en-US" altLang="en-US" sz="3200" dirty="0">
                <a:solidFill>
                  <a:srgbClr val="6600CC"/>
                </a:solidFill>
              </a:rPr>
              <a:t> </a:t>
            </a:r>
            <a:r>
              <a:rPr lang="en-US" altLang="en-US" sz="3200" b="1" dirty="0">
                <a:solidFill>
                  <a:srgbClr val="6600CC"/>
                </a:solidFill>
              </a:rPr>
              <a:t>3. </a:t>
            </a:r>
            <a:r>
              <a:rPr lang="en-US" altLang="en-US" sz="3200" b="1" dirty="0" err="1">
                <a:solidFill>
                  <a:srgbClr val="6600CC"/>
                </a:solidFill>
              </a:rPr>
              <a:t>Schachter</a:t>
            </a:r>
            <a:r>
              <a:rPr lang="en-US" altLang="en-US" sz="3200" b="1" dirty="0">
                <a:solidFill>
                  <a:srgbClr val="6600CC"/>
                </a:solidFill>
              </a:rPr>
              <a:t> and Singer Two-Factor    </a:t>
            </a:r>
            <a:br>
              <a:rPr lang="en-US" altLang="en-US" sz="3200" b="1" dirty="0">
                <a:solidFill>
                  <a:srgbClr val="6600CC"/>
                </a:solidFill>
              </a:rPr>
            </a:br>
            <a:r>
              <a:rPr lang="en-US" altLang="en-US" sz="3200" b="1" dirty="0">
                <a:solidFill>
                  <a:srgbClr val="6600CC"/>
                </a:solidFill>
              </a:rPr>
              <a:t>    and Cognitive Arousal Theory</a:t>
            </a:r>
          </a:p>
        </p:txBody>
      </p:sp>
      <p:sp>
        <p:nvSpPr>
          <p:cNvPr id="18435" name="Rectangle 3"/>
          <p:cNvSpPr>
            <a:spLocks noGrp="1" noChangeArrowheads="1"/>
          </p:cNvSpPr>
          <p:nvPr>
            <p:ph type="body" idx="1"/>
          </p:nvPr>
        </p:nvSpPr>
        <p:spPr>
          <a:xfrm>
            <a:off x="5943600" y="1600200"/>
            <a:ext cx="3200400" cy="5029200"/>
          </a:xfrm>
        </p:spPr>
        <p:txBody>
          <a:bodyPr/>
          <a:lstStyle/>
          <a:p>
            <a:pPr>
              <a:buFont typeface="Wingdings" pitchFamily="2" charset="2"/>
              <a:buChar char="§"/>
            </a:pPr>
            <a:r>
              <a:rPr kumimoji="0" lang="en-US" altLang="en-US" b="1" dirty="0"/>
              <a:t>To experience emotion one must:</a:t>
            </a:r>
          </a:p>
          <a:p>
            <a:pPr>
              <a:buFont typeface="Wingdings" pitchFamily="2" charset="2"/>
              <a:buChar char="§"/>
            </a:pPr>
            <a:r>
              <a:rPr kumimoji="0" lang="en-US" altLang="en-US" sz="2800" b="1" dirty="0">
                <a:solidFill>
                  <a:srgbClr val="0070C0"/>
                </a:solidFill>
              </a:rPr>
              <a:t>be physically aroused</a:t>
            </a:r>
          </a:p>
          <a:p>
            <a:pPr>
              <a:buFont typeface="Wingdings" pitchFamily="2" charset="2"/>
              <a:buChar char="§"/>
            </a:pPr>
            <a:r>
              <a:rPr kumimoji="0" lang="en-US" altLang="en-US" sz="2800" b="1" dirty="0">
                <a:solidFill>
                  <a:srgbClr val="0070C0"/>
                </a:solidFill>
              </a:rPr>
              <a:t>cognitively label the arousal</a:t>
            </a:r>
          </a:p>
          <a:p>
            <a:pPr marL="0" indent="0">
              <a:buNone/>
            </a:pPr>
            <a:r>
              <a:rPr lang="en-US" altLang="en-US" sz="2400" b="1" dirty="0">
                <a:solidFill>
                  <a:srgbClr val="FF0000"/>
                </a:solidFill>
              </a:rPr>
              <a:t>That is:</a:t>
            </a:r>
          </a:p>
          <a:p>
            <a:pPr marL="0" indent="0">
              <a:buNone/>
            </a:pPr>
            <a:r>
              <a:rPr lang="en-US" altLang="en-US" sz="2400" b="1" dirty="0"/>
              <a:t>Event- arousal + reasoning-emotion</a:t>
            </a:r>
            <a:endParaRPr kumimoji="0" lang="en-US" altLang="en-US" sz="2400" b="1" dirty="0"/>
          </a:p>
        </p:txBody>
      </p:sp>
      <p:grpSp>
        <p:nvGrpSpPr>
          <p:cNvPr id="18436" name="Group 29"/>
          <p:cNvGrpSpPr>
            <a:grpSpLocks/>
          </p:cNvGrpSpPr>
          <p:nvPr/>
        </p:nvGrpSpPr>
        <p:grpSpPr bwMode="auto">
          <a:xfrm>
            <a:off x="610292" y="1828800"/>
            <a:ext cx="5334000" cy="4495800"/>
            <a:chOff x="43" y="1152"/>
            <a:chExt cx="3744" cy="2832"/>
          </a:xfrm>
        </p:grpSpPr>
        <p:grpSp>
          <p:nvGrpSpPr>
            <p:cNvPr id="18438" name="Group 9"/>
            <p:cNvGrpSpPr>
              <a:grpSpLocks/>
            </p:cNvGrpSpPr>
            <p:nvPr/>
          </p:nvGrpSpPr>
          <p:grpSpPr bwMode="auto">
            <a:xfrm>
              <a:off x="1110" y="2063"/>
              <a:ext cx="322" cy="1218"/>
              <a:chOff x="1110" y="2063"/>
              <a:chExt cx="322" cy="1218"/>
            </a:xfrm>
          </p:grpSpPr>
          <p:sp>
            <p:nvSpPr>
              <p:cNvPr id="18453" name="Line 10"/>
              <p:cNvSpPr>
                <a:spLocks noChangeShapeType="1"/>
              </p:cNvSpPr>
              <p:nvPr/>
            </p:nvSpPr>
            <p:spPr bwMode="auto">
              <a:xfrm>
                <a:off x="1110" y="2683"/>
                <a:ext cx="148"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54" name="Line 11"/>
              <p:cNvSpPr>
                <a:spLocks noChangeShapeType="1"/>
              </p:cNvSpPr>
              <p:nvPr/>
            </p:nvSpPr>
            <p:spPr bwMode="auto">
              <a:xfrm>
                <a:off x="1254" y="2063"/>
                <a:ext cx="0" cy="1218"/>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55" name="Line 12"/>
              <p:cNvSpPr>
                <a:spLocks noChangeShapeType="1"/>
              </p:cNvSpPr>
              <p:nvPr/>
            </p:nvSpPr>
            <p:spPr bwMode="auto">
              <a:xfrm>
                <a:off x="1254" y="2063"/>
                <a:ext cx="178"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8456" name="Line 13"/>
              <p:cNvSpPr>
                <a:spLocks noChangeShapeType="1"/>
              </p:cNvSpPr>
              <p:nvPr/>
            </p:nvSpPr>
            <p:spPr bwMode="auto">
              <a:xfrm>
                <a:off x="1254" y="3281"/>
                <a:ext cx="178"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sp>
          <p:nvSpPr>
            <p:cNvPr id="18439" name="Rectangle 14"/>
            <p:cNvSpPr>
              <a:spLocks noChangeArrowheads="1"/>
            </p:cNvSpPr>
            <p:nvPr/>
          </p:nvSpPr>
          <p:spPr bwMode="auto">
            <a:xfrm>
              <a:off x="1478" y="2752"/>
              <a:ext cx="965" cy="1232"/>
            </a:xfrm>
            <a:prstGeom prst="rect">
              <a:avLst/>
            </a:prstGeom>
            <a:solidFill>
              <a:srgbClr val="66CCFF"/>
            </a:solidFill>
            <a:ln w="9525">
              <a:solidFill>
                <a:schemeClr val="tx1"/>
              </a:solidFill>
              <a:miter lim="800000"/>
              <a:headEnd/>
              <a:tailEnd/>
            </a:ln>
          </p:spPr>
          <p:txBody>
            <a:bodyPr wrap="none" anchor="ctr"/>
            <a:lstStyle/>
            <a:p>
              <a:pPr algn="ctr"/>
              <a:r>
                <a:rPr lang="en-US" altLang="en-US" sz="1800" b="1">
                  <a:latin typeface="Arial" charset="0"/>
                </a:rPr>
                <a:t>Cognitive</a:t>
              </a:r>
            </a:p>
            <a:p>
              <a:pPr algn="ctr"/>
              <a:r>
                <a:rPr lang="en-US" altLang="en-US" sz="1800" b="1">
                  <a:latin typeface="Arial" charset="0"/>
                </a:rPr>
                <a:t>label</a:t>
              </a:r>
            </a:p>
            <a:p>
              <a:pPr algn="ctr"/>
              <a:endParaRPr lang="en-US" altLang="en-US" sz="1800" b="1">
                <a:latin typeface="Arial" charset="0"/>
              </a:endParaRPr>
            </a:p>
            <a:p>
              <a:pPr algn="ctr"/>
              <a:r>
                <a:rPr lang="en-US" altLang="en-US" sz="1800" b="1">
                  <a:latin typeface="Arial" charset="0"/>
                </a:rPr>
                <a:t>“I’m afraid”</a:t>
              </a:r>
            </a:p>
          </p:txBody>
        </p:sp>
        <p:grpSp>
          <p:nvGrpSpPr>
            <p:cNvPr id="18440" name="Group 15"/>
            <p:cNvGrpSpPr>
              <a:grpSpLocks/>
            </p:cNvGrpSpPr>
            <p:nvPr/>
          </p:nvGrpSpPr>
          <p:grpSpPr bwMode="auto">
            <a:xfrm>
              <a:off x="2451" y="2070"/>
              <a:ext cx="378" cy="1211"/>
              <a:chOff x="2384" y="2000"/>
              <a:chExt cx="395" cy="1264"/>
            </a:xfrm>
          </p:grpSpPr>
          <p:sp>
            <p:nvSpPr>
              <p:cNvPr id="18449" name="Line 16"/>
              <p:cNvSpPr>
                <a:spLocks noChangeShapeType="1"/>
              </p:cNvSpPr>
              <p:nvPr/>
            </p:nvSpPr>
            <p:spPr bwMode="auto">
              <a:xfrm flipH="1">
                <a:off x="2384" y="3264"/>
                <a:ext cx="175" cy="0"/>
              </a:xfrm>
              <a:prstGeom prst="line">
                <a:avLst/>
              </a:prstGeom>
              <a:noFill/>
              <a:ln w="38100">
                <a:solidFill>
                  <a:srgbClr val="0066CC"/>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50" name="Line 17"/>
              <p:cNvSpPr>
                <a:spLocks noChangeShapeType="1"/>
              </p:cNvSpPr>
              <p:nvPr/>
            </p:nvSpPr>
            <p:spPr bwMode="auto">
              <a:xfrm flipH="1">
                <a:off x="2565" y="2000"/>
                <a:ext cx="0" cy="1264"/>
              </a:xfrm>
              <a:prstGeom prst="line">
                <a:avLst/>
              </a:prstGeom>
              <a:noFill/>
              <a:ln w="38100">
                <a:solidFill>
                  <a:srgbClr val="0066CC"/>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451" name="Line 18"/>
              <p:cNvSpPr>
                <a:spLocks noChangeShapeType="1"/>
              </p:cNvSpPr>
              <p:nvPr/>
            </p:nvSpPr>
            <p:spPr bwMode="auto">
              <a:xfrm>
                <a:off x="2568" y="2640"/>
                <a:ext cx="211" cy="0"/>
              </a:xfrm>
              <a:prstGeom prst="line">
                <a:avLst/>
              </a:prstGeom>
              <a:noFill/>
              <a:ln w="38100">
                <a:solidFill>
                  <a:srgbClr val="0066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8452" name="Line 19"/>
              <p:cNvSpPr>
                <a:spLocks noChangeShapeType="1"/>
              </p:cNvSpPr>
              <p:nvPr/>
            </p:nvSpPr>
            <p:spPr bwMode="auto">
              <a:xfrm flipH="1">
                <a:off x="2391" y="2000"/>
                <a:ext cx="175" cy="0"/>
              </a:xfrm>
              <a:prstGeom prst="line">
                <a:avLst/>
              </a:prstGeom>
              <a:noFill/>
              <a:ln w="38100">
                <a:solidFill>
                  <a:srgbClr val="0066CC"/>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8441" name="Group 21"/>
            <p:cNvGrpSpPr>
              <a:grpSpLocks/>
            </p:cNvGrpSpPr>
            <p:nvPr/>
          </p:nvGrpSpPr>
          <p:grpSpPr bwMode="auto">
            <a:xfrm>
              <a:off x="2832" y="1728"/>
              <a:ext cx="955" cy="1968"/>
              <a:chOff x="2640" y="2208"/>
              <a:chExt cx="955" cy="1968"/>
            </a:xfrm>
          </p:grpSpPr>
          <p:sp>
            <p:nvSpPr>
              <p:cNvPr id="18447" name="Rectangle 22"/>
              <p:cNvSpPr>
                <a:spLocks noChangeArrowheads="1"/>
              </p:cNvSpPr>
              <p:nvPr/>
            </p:nvSpPr>
            <p:spPr bwMode="auto">
              <a:xfrm>
                <a:off x="2640" y="2208"/>
                <a:ext cx="955" cy="1968"/>
              </a:xfrm>
              <a:prstGeom prst="rect">
                <a:avLst/>
              </a:prstGeom>
              <a:solidFill>
                <a:srgbClr val="99CC00"/>
              </a:solidFill>
              <a:ln w="9525">
                <a:solidFill>
                  <a:schemeClr val="tx1"/>
                </a:solidFill>
                <a:miter lim="800000"/>
                <a:headEnd/>
                <a:tailEnd/>
              </a:ln>
            </p:spPr>
            <p:txBody>
              <a:bodyPr wrap="none" anchor="ctr"/>
              <a:lstStyle/>
              <a:p>
                <a:pPr algn="ctr"/>
                <a:r>
                  <a:rPr lang="en-US" altLang="en-US" sz="1800" b="1" dirty="0">
                    <a:latin typeface="Arial" charset="0"/>
                  </a:rPr>
                  <a:t>Fear</a:t>
                </a:r>
              </a:p>
              <a:p>
                <a:pPr algn="ctr"/>
                <a:r>
                  <a:rPr lang="en-US" altLang="en-US" sz="1800" b="1" dirty="0">
                    <a:latin typeface="Arial" charset="0"/>
                  </a:rPr>
                  <a:t>(emotion)</a:t>
                </a: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p:txBody>
          </p:sp>
          <p:pic>
            <p:nvPicPr>
              <p:cNvPr id="18448" name="Picture 23" descr="U:\201\13-13.BMP"/>
              <p:cNvPicPr>
                <a:picLocks noChangeAspect="1" noChangeArrowheads="1"/>
              </p:cNvPicPr>
              <p:nvPr/>
            </p:nvPicPr>
            <p:blipFill>
              <a:blip r:embed="rId2">
                <a:lum contrast="6000"/>
                <a:extLst>
                  <a:ext uri="{28A0092B-C50C-407E-A947-70E740481C1C}">
                    <a14:useLocalDpi xmlns:a14="http://schemas.microsoft.com/office/drawing/2010/main" val="0"/>
                  </a:ext>
                </a:extLst>
              </a:blip>
              <a:srcRect l="77061" t="46712" r="8400" b="11351"/>
              <a:stretch>
                <a:fillRect/>
              </a:stretch>
            </p:blipFill>
            <p:spPr bwMode="auto">
              <a:xfrm>
                <a:off x="2776" y="3184"/>
                <a:ext cx="744" cy="912"/>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8442" name="Group 24"/>
            <p:cNvGrpSpPr>
              <a:grpSpLocks/>
            </p:cNvGrpSpPr>
            <p:nvPr/>
          </p:nvGrpSpPr>
          <p:grpSpPr bwMode="auto">
            <a:xfrm>
              <a:off x="43" y="1728"/>
              <a:ext cx="1141" cy="1968"/>
              <a:chOff x="591" y="2199"/>
              <a:chExt cx="1141" cy="1968"/>
            </a:xfrm>
          </p:grpSpPr>
          <p:sp>
            <p:nvSpPr>
              <p:cNvPr id="18445" name="Rectangle 25"/>
              <p:cNvSpPr>
                <a:spLocks noChangeArrowheads="1"/>
              </p:cNvSpPr>
              <p:nvPr/>
            </p:nvSpPr>
            <p:spPr bwMode="auto">
              <a:xfrm>
                <a:off x="591" y="2199"/>
                <a:ext cx="1141" cy="1968"/>
              </a:xfrm>
              <a:prstGeom prst="rect">
                <a:avLst/>
              </a:prstGeom>
              <a:solidFill>
                <a:schemeClr val="accent2"/>
              </a:solidFill>
              <a:ln w="9525">
                <a:solidFill>
                  <a:schemeClr val="tx1"/>
                </a:solidFill>
                <a:miter lim="800000"/>
                <a:headEnd/>
                <a:tailEnd/>
              </a:ln>
            </p:spPr>
            <p:txBody>
              <a:bodyPr wrap="none" anchor="ctr"/>
              <a:lstStyle/>
              <a:p>
                <a:pPr algn="ctr"/>
                <a:endParaRPr lang="en-US" altLang="en-US" sz="1800" b="1" dirty="0">
                  <a:latin typeface="Arial" charset="0"/>
                </a:endParaRPr>
              </a:p>
              <a:p>
                <a:pPr algn="ctr"/>
                <a:r>
                  <a:rPr lang="en-US" altLang="en-US" sz="1800" b="1" dirty="0">
                    <a:latin typeface="Arial" charset="0"/>
                  </a:rPr>
                  <a:t>Sight of </a:t>
                </a:r>
              </a:p>
              <a:p>
                <a:pPr algn="ctr"/>
                <a:r>
                  <a:rPr lang="en-US" altLang="en-US" sz="1800" b="1" dirty="0">
                    <a:latin typeface="Arial" charset="0"/>
                  </a:rPr>
                  <a:t>oncoming</a:t>
                </a:r>
              </a:p>
              <a:p>
                <a:pPr algn="ctr"/>
                <a:r>
                  <a:rPr lang="en-US" altLang="en-US" sz="1800" b="1" dirty="0">
                    <a:latin typeface="Arial" charset="0"/>
                  </a:rPr>
                  <a:t>car</a:t>
                </a:r>
              </a:p>
              <a:p>
                <a:pPr algn="ctr"/>
                <a:r>
                  <a:rPr lang="en-US" altLang="en-US" sz="1800" b="1" dirty="0">
                    <a:latin typeface="Arial" charset="0"/>
                  </a:rPr>
                  <a:t>(perception of</a:t>
                </a:r>
              </a:p>
              <a:p>
                <a:pPr algn="ctr"/>
                <a:r>
                  <a:rPr lang="en-US" altLang="en-US" sz="1800" b="1" dirty="0">
                    <a:latin typeface="Arial" charset="0"/>
                  </a:rPr>
                  <a:t>stimulus)</a:t>
                </a: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p:txBody>
          </p:sp>
          <p:pic>
            <p:nvPicPr>
              <p:cNvPr id="18446" name="Picture 26" descr="U:\201\13-13.BMP"/>
              <p:cNvPicPr>
                <a:picLocks noChangeAspect="1" noChangeArrowheads="1"/>
              </p:cNvPicPr>
              <p:nvPr/>
            </p:nvPicPr>
            <p:blipFill>
              <a:blip r:embed="rId2">
                <a:lum contrast="6000"/>
                <a:extLst>
                  <a:ext uri="{28A0092B-C50C-407E-A947-70E740481C1C}">
                    <a14:useLocalDpi xmlns:a14="http://schemas.microsoft.com/office/drawing/2010/main" val="0"/>
                  </a:ext>
                </a:extLst>
              </a:blip>
              <a:srcRect l="5157" t="47076" r="79991" b="10985"/>
              <a:stretch>
                <a:fillRect/>
              </a:stretch>
            </p:blipFill>
            <p:spPr bwMode="auto">
              <a:xfrm>
                <a:off x="772" y="3159"/>
                <a:ext cx="760" cy="9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18443" name="Rectangle 27"/>
            <p:cNvSpPr>
              <a:spLocks noChangeArrowheads="1"/>
            </p:cNvSpPr>
            <p:nvPr/>
          </p:nvSpPr>
          <p:spPr bwMode="auto">
            <a:xfrm>
              <a:off x="1440" y="1152"/>
              <a:ext cx="1008" cy="1392"/>
            </a:xfrm>
            <a:prstGeom prst="rect">
              <a:avLst/>
            </a:prstGeom>
            <a:solidFill>
              <a:srgbClr val="99CCFF"/>
            </a:solidFill>
            <a:ln w="9525">
              <a:solidFill>
                <a:schemeClr val="tx1"/>
              </a:solidFill>
              <a:miter lim="800000"/>
              <a:headEnd/>
              <a:tailEnd/>
            </a:ln>
          </p:spPr>
          <p:txBody>
            <a:bodyPr wrap="none" anchor="ctr"/>
            <a:lstStyle/>
            <a:p>
              <a:pPr algn="ctr"/>
              <a:r>
                <a:rPr lang="en-US" altLang="en-US" sz="1800" b="1" dirty="0">
                  <a:latin typeface="Arial" charset="0"/>
                </a:rPr>
                <a:t>Pounding</a:t>
              </a:r>
            </a:p>
            <a:p>
              <a:pPr algn="ctr"/>
              <a:r>
                <a:rPr lang="en-US" altLang="en-US" sz="1800" b="1" dirty="0">
                  <a:latin typeface="Arial" charset="0"/>
                </a:rPr>
                <a:t>heart</a:t>
              </a:r>
            </a:p>
            <a:p>
              <a:pPr algn="ctr"/>
              <a:r>
                <a:rPr lang="en-US" altLang="en-US" sz="1800" b="1" dirty="0">
                  <a:latin typeface="Arial" charset="0"/>
                </a:rPr>
                <a:t>(arousal)</a:t>
              </a: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a:p>
              <a:pPr algn="ctr"/>
              <a:endParaRPr lang="en-US" altLang="en-US" sz="1800" b="1" dirty="0">
                <a:latin typeface="Arial" charset="0"/>
              </a:endParaRPr>
            </a:p>
          </p:txBody>
        </p:sp>
        <p:pic>
          <p:nvPicPr>
            <p:cNvPr id="18444" name="Picture 28" descr="U:\201\13-13.BMP"/>
            <p:cNvPicPr>
              <a:picLocks noChangeAspect="1" noChangeArrowheads="1"/>
            </p:cNvPicPr>
            <p:nvPr/>
          </p:nvPicPr>
          <p:blipFill>
            <a:blip r:embed="rId2">
              <a:lum contrast="6000"/>
              <a:extLst>
                <a:ext uri="{28A0092B-C50C-407E-A947-70E740481C1C}">
                  <a14:useLocalDpi xmlns:a14="http://schemas.microsoft.com/office/drawing/2010/main" val="0"/>
                </a:ext>
              </a:extLst>
            </a:blip>
            <a:srcRect l="41579" t="47078" r="43727" b="11719"/>
            <a:stretch>
              <a:fillRect/>
            </a:stretch>
          </p:blipFill>
          <p:spPr bwMode="auto">
            <a:xfrm>
              <a:off x="1600" y="1814"/>
              <a:ext cx="752" cy="6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18437" name="Picture 30" descr="H:\Stress\Myers7\7ecov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125" y="152400"/>
            <a:ext cx="13430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206610"/>
      </p:ext>
    </p:extLst>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772400" cy="838200"/>
          </a:xfrm>
        </p:spPr>
        <p:txBody>
          <a:bodyPr/>
          <a:lstStyle/>
          <a:p>
            <a:br>
              <a:rPr lang="en-US" b="1" dirty="0"/>
            </a:br>
            <a:r>
              <a:rPr lang="en-US" b="1" dirty="0"/>
              <a:t>   </a:t>
            </a:r>
            <a:r>
              <a:rPr lang="en-US" sz="3200" b="1" dirty="0">
                <a:solidFill>
                  <a:srgbClr val="0070C0"/>
                </a:solidFill>
              </a:rPr>
              <a:t>4. Lazarus Theory</a:t>
            </a:r>
            <a:br>
              <a:rPr lang="en-US" b="1" dirty="0">
                <a:solidFill>
                  <a:srgbClr val="0070C0"/>
                </a:solidFill>
              </a:rPr>
            </a:br>
            <a:endParaRPr lang="en-US" b="1" dirty="0">
              <a:solidFill>
                <a:srgbClr val="0070C0"/>
              </a:solidFill>
            </a:endParaRPr>
          </a:p>
        </p:txBody>
      </p:sp>
      <p:sp>
        <p:nvSpPr>
          <p:cNvPr id="3" name="Content Placeholder 2"/>
          <p:cNvSpPr>
            <a:spLocks noGrp="1"/>
          </p:cNvSpPr>
          <p:nvPr>
            <p:ph idx="1"/>
          </p:nvPr>
        </p:nvSpPr>
        <p:spPr>
          <a:xfrm>
            <a:off x="990600" y="1219200"/>
            <a:ext cx="7772400" cy="5257800"/>
          </a:xfrm>
        </p:spPr>
        <p:txBody>
          <a:bodyPr/>
          <a:lstStyle/>
          <a:p>
            <a:pPr>
              <a:buFont typeface="Wingdings" pitchFamily="2" charset="2"/>
              <a:buChar char="Ø"/>
            </a:pPr>
            <a:r>
              <a:rPr lang="en-US" sz="2500" b="1" dirty="0"/>
              <a:t>Lazarus Theory states that a thought must come before any emotion or physiological arousal.  </a:t>
            </a:r>
          </a:p>
          <a:p>
            <a:pPr>
              <a:buFont typeface="Wingdings" pitchFamily="2" charset="2"/>
              <a:buChar char="Ø"/>
            </a:pPr>
            <a:r>
              <a:rPr lang="en-US" sz="2500" b="1" dirty="0"/>
              <a:t>In other words, you must first think about your situation before you can experience an emotion.</a:t>
            </a:r>
          </a:p>
          <a:p>
            <a:pPr marL="0" indent="0">
              <a:buNone/>
            </a:pPr>
            <a:r>
              <a:rPr lang="en-US" sz="2500" b="1" dirty="0">
                <a:solidFill>
                  <a:srgbClr val="FF0000"/>
                </a:solidFill>
              </a:rPr>
              <a:t>EXAMPLE:</a:t>
            </a:r>
            <a:r>
              <a:rPr lang="en-US" sz="2500" b="1" dirty="0"/>
              <a:t>  You are walking down a dark alley late at night.  You hear footsteps behind you and you think it may </a:t>
            </a:r>
            <a:r>
              <a:rPr lang="en-US" sz="2500" b="1" dirty="0">
                <a:solidFill>
                  <a:srgbClr val="FF0000"/>
                </a:solidFill>
              </a:rPr>
              <a:t>be a robber </a:t>
            </a:r>
            <a:r>
              <a:rPr lang="en-US" sz="2500" b="1" dirty="0"/>
              <a:t>so you begin to </a:t>
            </a:r>
            <a:r>
              <a:rPr lang="en-US" sz="2500" b="1" dirty="0">
                <a:solidFill>
                  <a:srgbClr val="FF0000"/>
                </a:solidFill>
              </a:rPr>
              <a:t>tremble</a:t>
            </a:r>
            <a:r>
              <a:rPr lang="en-US" sz="2500" b="1" dirty="0"/>
              <a:t>, </a:t>
            </a:r>
            <a:r>
              <a:rPr lang="en-US" sz="2500" b="1" dirty="0">
                <a:solidFill>
                  <a:srgbClr val="FF0000"/>
                </a:solidFill>
              </a:rPr>
              <a:t>your heart beats faster, and your breathing deepens</a:t>
            </a:r>
            <a:r>
              <a:rPr lang="en-US" sz="2500" b="1" dirty="0"/>
              <a:t> and at the same time experience fear.</a:t>
            </a:r>
          </a:p>
          <a:p>
            <a:pPr marL="0" indent="0">
              <a:buNone/>
            </a:pPr>
            <a:endParaRPr lang="en-US" sz="1200" b="1" dirty="0"/>
          </a:p>
          <a:p>
            <a:pPr marL="0" indent="0">
              <a:buNone/>
            </a:pPr>
            <a:r>
              <a:rPr lang="en-GB" sz="2500" b="1" i="1" dirty="0">
                <a:solidFill>
                  <a:srgbClr val="0070C0"/>
                </a:solidFill>
              </a:rPr>
              <a:t>EVENT _____Thought _____physical arousal </a:t>
            </a:r>
            <a:r>
              <a:rPr lang="en-GB" sz="2500" b="1" i="1">
                <a:solidFill>
                  <a:srgbClr val="0070C0"/>
                </a:solidFill>
              </a:rPr>
              <a:t>+ emotion</a:t>
            </a:r>
            <a:endParaRPr lang="en-US" sz="2500" b="1" dirty="0">
              <a:solidFill>
                <a:srgbClr val="0070C0"/>
              </a:solidFill>
            </a:endParaRPr>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815E54C9-4A91-4CB5-9590-E765527F3680}" type="slidenum">
              <a:rPr lang="en-US" smtClean="0"/>
              <a:pPr>
                <a:defRPr/>
              </a:pPr>
              <a:t>43</a:t>
            </a:fld>
            <a:endParaRPr lang="en-US"/>
          </a:p>
        </p:txBody>
      </p:sp>
    </p:spTree>
    <p:extLst>
      <p:ext uri="{BB962C8B-B14F-4D97-AF65-F5344CB8AC3E}">
        <p14:creationId xmlns:p14="http://schemas.microsoft.com/office/powerpoint/2010/main" val="593958051"/>
      </p:ext>
    </p:extLst>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772400" cy="533400"/>
          </a:xfrm>
        </p:spPr>
        <p:txBody>
          <a:bodyPr/>
          <a:lstStyle/>
          <a:p>
            <a:br>
              <a:rPr lang="en-US" b="1" dirty="0"/>
            </a:br>
            <a:r>
              <a:rPr lang="en-US" b="1" dirty="0"/>
              <a:t> </a:t>
            </a:r>
            <a:r>
              <a:rPr lang="en-US" sz="3200" b="1" dirty="0">
                <a:solidFill>
                  <a:srgbClr val="00B0F0"/>
                </a:solidFill>
              </a:rPr>
              <a:t>5. Facial Feedback Theory</a:t>
            </a:r>
            <a:br>
              <a:rPr lang="en-US" sz="3200" dirty="0">
                <a:solidFill>
                  <a:srgbClr val="00B0F0"/>
                </a:solidFill>
              </a:rPr>
            </a:br>
            <a:endParaRPr lang="en-US" sz="3200" dirty="0">
              <a:solidFill>
                <a:srgbClr val="00B0F0"/>
              </a:solidFill>
            </a:endParaRPr>
          </a:p>
        </p:txBody>
      </p:sp>
      <p:sp>
        <p:nvSpPr>
          <p:cNvPr id="3" name="Content Placeholder 2"/>
          <p:cNvSpPr>
            <a:spLocks noGrp="1"/>
          </p:cNvSpPr>
          <p:nvPr>
            <p:ph idx="1"/>
          </p:nvPr>
        </p:nvSpPr>
        <p:spPr>
          <a:xfrm>
            <a:off x="838200" y="990600"/>
            <a:ext cx="8001000" cy="5791200"/>
          </a:xfrm>
        </p:spPr>
        <p:txBody>
          <a:bodyPr/>
          <a:lstStyle/>
          <a:p>
            <a:pPr>
              <a:buFont typeface="Wingdings" pitchFamily="2" charset="2"/>
              <a:buChar char="Ø"/>
            </a:pPr>
            <a:r>
              <a:rPr lang="en-US" sz="2800" b="1" dirty="0"/>
              <a:t>According to the facial feedback theory, emotion is the experience of changes in </a:t>
            </a:r>
            <a:r>
              <a:rPr lang="en-US" sz="2800" b="1" dirty="0">
                <a:solidFill>
                  <a:srgbClr val="FF0000"/>
                </a:solidFill>
              </a:rPr>
              <a:t>our facial muscles.</a:t>
            </a:r>
            <a:r>
              <a:rPr lang="en-US" sz="2800" b="1" dirty="0"/>
              <a:t>  </a:t>
            </a:r>
          </a:p>
          <a:p>
            <a:pPr>
              <a:buFont typeface="Wingdings" pitchFamily="2" charset="2"/>
              <a:buChar char="Ø"/>
            </a:pPr>
            <a:r>
              <a:rPr lang="en-US" sz="2800" b="1" dirty="0"/>
              <a:t>In other words, when we </a:t>
            </a:r>
            <a:r>
              <a:rPr lang="en-US" sz="2800" b="1" dirty="0">
                <a:solidFill>
                  <a:srgbClr val="0070C0"/>
                </a:solidFill>
              </a:rPr>
              <a:t>smile</a:t>
            </a:r>
            <a:r>
              <a:rPr lang="en-US" sz="2800" b="1" dirty="0"/>
              <a:t>, we then experience pleasure, or happiness.  When we </a:t>
            </a:r>
            <a:r>
              <a:rPr lang="en-US" sz="2800" b="1" dirty="0">
                <a:solidFill>
                  <a:srgbClr val="0070C0"/>
                </a:solidFill>
              </a:rPr>
              <a:t>frown</a:t>
            </a:r>
            <a:r>
              <a:rPr lang="en-US" sz="2800" b="1" dirty="0"/>
              <a:t>, we then experience sadness.  </a:t>
            </a:r>
          </a:p>
          <a:p>
            <a:pPr>
              <a:buFont typeface="Wingdings" pitchFamily="2" charset="2"/>
              <a:buChar char="Ø"/>
            </a:pPr>
            <a:r>
              <a:rPr lang="en-US" sz="2800" b="1" dirty="0"/>
              <a:t>It is the changes in our facial muscles that cue our brains and provide the basis of our emotions.  </a:t>
            </a:r>
          </a:p>
          <a:p>
            <a:pPr>
              <a:buFont typeface="Wingdings" pitchFamily="2" charset="2"/>
              <a:buChar char="Ø"/>
            </a:pPr>
            <a:r>
              <a:rPr lang="en-US" sz="2800" b="1" dirty="0"/>
              <a:t>Just as there are an unlimited number of muscle configurations in our face, so too are there a seemingly unlimited number of emotions.</a:t>
            </a:r>
          </a:p>
          <a:p>
            <a:pPr marL="0" indent="0">
              <a:buNone/>
            </a:pPr>
            <a:endParaRPr lang="en-US" sz="2800" dirty="0"/>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815E54C9-4A91-4CB5-9590-E765527F3680}" type="slidenum">
              <a:rPr lang="en-US" smtClean="0"/>
              <a:pPr>
                <a:defRPr/>
              </a:pPr>
              <a:t>44</a:t>
            </a:fld>
            <a:endParaRPr lang="en-US"/>
          </a:p>
        </p:txBody>
      </p:sp>
    </p:spTree>
    <p:extLst>
      <p:ext uri="{BB962C8B-B14F-4D97-AF65-F5344CB8AC3E}">
        <p14:creationId xmlns:p14="http://schemas.microsoft.com/office/powerpoint/2010/main" val="1379531175"/>
      </p:ext>
    </p:extLst>
  </p:cSld>
  <p:clrMapOvr>
    <a:masterClrMapping/>
  </p:clrMapOvr>
  <p:transition spd="med">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772400" cy="1143000"/>
          </a:xfrm>
        </p:spPr>
        <p:txBody>
          <a:bodyPr/>
          <a:lstStyle/>
          <a:p>
            <a:r>
              <a:rPr lang="en-US" dirty="0"/>
              <a:t>Cont..</a:t>
            </a:r>
          </a:p>
        </p:txBody>
      </p:sp>
      <p:sp>
        <p:nvSpPr>
          <p:cNvPr id="3" name="Content Placeholder 2"/>
          <p:cNvSpPr>
            <a:spLocks noGrp="1"/>
          </p:cNvSpPr>
          <p:nvPr>
            <p:ph idx="1"/>
          </p:nvPr>
        </p:nvSpPr>
        <p:spPr>
          <a:xfrm>
            <a:off x="914400" y="1600200"/>
            <a:ext cx="7924800" cy="4495800"/>
          </a:xfrm>
        </p:spPr>
        <p:txBody>
          <a:bodyPr/>
          <a:lstStyle/>
          <a:p>
            <a:pPr marL="0" lvl="0" indent="0">
              <a:buClr>
                <a:srgbClr val="CE9964"/>
              </a:buClr>
              <a:buNone/>
            </a:pPr>
            <a:r>
              <a:rPr lang="en-US" sz="2800" b="1" dirty="0">
                <a:solidFill>
                  <a:srgbClr val="FF0000"/>
                </a:solidFill>
              </a:rPr>
              <a:t>EXAMPLE:</a:t>
            </a:r>
            <a:r>
              <a:rPr lang="en-US" sz="2800" b="1" dirty="0">
                <a:solidFill>
                  <a:srgbClr val="402000"/>
                </a:solidFill>
              </a:rPr>
              <a:t>  You are walking down a dark alley late at night.  You hear footsteps behind you and </a:t>
            </a:r>
            <a:r>
              <a:rPr lang="en-US" sz="2800" b="1" dirty="0">
                <a:solidFill>
                  <a:srgbClr val="FF0000"/>
                </a:solidFill>
              </a:rPr>
              <a:t>your eyes widen</a:t>
            </a:r>
            <a:r>
              <a:rPr lang="en-US" sz="2800" b="1" dirty="0">
                <a:solidFill>
                  <a:srgbClr val="402000"/>
                </a:solidFill>
              </a:rPr>
              <a:t>, </a:t>
            </a:r>
            <a:r>
              <a:rPr lang="en-US" sz="2800" b="1" dirty="0">
                <a:solidFill>
                  <a:srgbClr val="FF0000"/>
                </a:solidFill>
              </a:rPr>
              <a:t>your teeth clench </a:t>
            </a:r>
            <a:r>
              <a:rPr lang="en-US" sz="2800" b="1" dirty="0">
                <a:solidFill>
                  <a:srgbClr val="402000"/>
                </a:solidFill>
              </a:rPr>
              <a:t>and your brain interprets these facial changes as the </a:t>
            </a:r>
            <a:r>
              <a:rPr lang="en-US" sz="2800" b="1" dirty="0">
                <a:solidFill>
                  <a:srgbClr val="FF0000"/>
                </a:solidFill>
              </a:rPr>
              <a:t>expression of fear</a:t>
            </a:r>
            <a:r>
              <a:rPr lang="en-US" sz="2800" b="1" dirty="0">
                <a:solidFill>
                  <a:srgbClr val="402000"/>
                </a:solidFill>
              </a:rPr>
              <a:t>.  Therefore you experience the emotion of fear.</a:t>
            </a:r>
          </a:p>
          <a:p>
            <a:pPr lvl="0">
              <a:buClr>
                <a:srgbClr val="CE9964"/>
              </a:buClr>
            </a:pPr>
            <a:endParaRPr lang="en-US" sz="2800" b="1" i="1" dirty="0">
              <a:solidFill>
                <a:srgbClr val="402000"/>
              </a:solidFill>
            </a:endParaRPr>
          </a:p>
          <a:p>
            <a:pPr marL="0" lvl="0" indent="0">
              <a:buClr>
                <a:srgbClr val="CE9964"/>
              </a:buClr>
              <a:buNone/>
            </a:pPr>
            <a:r>
              <a:rPr lang="en-US" sz="2800" b="1" i="1" dirty="0">
                <a:solidFill>
                  <a:srgbClr val="0070C0"/>
                </a:solidFill>
              </a:rPr>
              <a:t>Event_______ Facial Changes _______ Emotion</a:t>
            </a:r>
            <a:endParaRPr lang="en-US" b="1" dirty="0">
              <a:solidFill>
                <a:srgbClr val="0070C0"/>
              </a:solidFill>
            </a:endParaRPr>
          </a:p>
        </p:txBody>
      </p:sp>
      <p:sp>
        <p:nvSpPr>
          <p:cNvPr id="5" name="Slide Number Placeholder 4"/>
          <p:cNvSpPr>
            <a:spLocks noGrp="1"/>
          </p:cNvSpPr>
          <p:nvPr>
            <p:ph type="sldNum" sz="quarter" idx="12"/>
          </p:nvPr>
        </p:nvSpPr>
        <p:spPr/>
        <p:txBody>
          <a:bodyPr/>
          <a:lstStyle/>
          <a:p>
            <a:pPr>
              <a:defRPr/>
            </a:pPr>
            <a:fld id="{815E54C9-4A91-4CB5-9590-E765527F3680}" type="slidenum">
              <a:rPr lang="en-US" smtClean="0"/>
              <a:pPr>
                <a:defRPr/>
              </a:pPr>
              <a:t>45</a:t>
            </a:fld>
            <a:endParaRPr lang="en-US"/>
          </a:p>
        </p:txBody>
      </p:sp>
    </p:spTree>
    <p:extLst>
      <p:ext uri="{BB962C8B-B14F-4D97-AF65-F5344CB8AC3E}">
        <p14:creationId xmlns:p14="http://schemas.microsoft.com/office/powerpoint/2010/main" val="103806815"/>
      </p:ext>
    </p:extLst>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772400" cy="457200"/>
          </a:xfrm>
        </p:spPr>
        <p:txBody>
          <a:bodyPr/>
          <a:lstStyle/>
          <a:p>
            <a:br>
              <a:rPr lang="en-US" sz="2800" dirty="0">
                <a:effectLst>
                  <a:outerShdw blurRad="38100" dist="38100" dir="2700000" algn="tl">
                    <a:srgbClr val="000000">
                      <a:alpha val="43137"/>
                    </a:srgbClr>
                  </a:outerShdw>
                </a:effectLst>
                <a:latin typeface="Trebuchet MS" pitchFamily="34" charset="0"/>
              </a:rPr>
            </a:br>
            <a:r>
              <a:rPr lang="en-US" sz="2800" dirty="0">
                <a:effectLst>
                  <a:outerShdw blurRad="38100" dist="38100" dir="2700000" algn="tl">
                    <a:srgbClr val="000000">
                      <a:alpha val="43137"/>
                    </a:srgbClr>
                  </a:outerShdw>
                </a:effectLst>
                <a:latin typeface="Trebuchet MS" pitchFamily="34" charset="0"/>
              </a:rPr>
              <a:t>Note</a:t>
            </a:r>
            <a:br>
              <a:rPr lang="en-US" sz="2800" dirty="0">
                <a:effectLst>
                  <a:outerShdw blurRad="38100" dist="38100" dir="2700000" algn="tl">
                    <a:srgbClr val="000000">
                      <a:alpha val="43137"/>
                    </a:srgbClr>
                  </a:outerShdw>
                </a:effectLst>
                <a:latin typeface="Trebuchet MS" pitchFamily="34" charset="0"/>
              </a:rPr>
            </a:br>
            <a:endParaRPr lang="en-US" sz="2800" dirty="0">
              <a:effectLst>
                <a:outerShdw blurRad="38100" dist="38100" dir="2700000" algn="tl">
                  <a:srgbClr val="000000">
                    <a:alpha val="43137"/>
                  </a:srgbClr>
                </a:outerShdw>
              </a:effectLst>
              <a:latin typeface="Trebuchet MS" pitchFamily="34" charset="0"/>
            </a:endParaRPr>
          </a:p>
        </p:txBody>
      </p:sp>
      <p:sp>
        <p:nvSpPr>
          <p:cNvPr id="3" name="Content Placeholder 2"/>
          <p:cNvSpPr>
            <a:spLocks noGrp="1"/>
          </p:cNvSpPr>
          <p:nvPr>
            <p:ph idx="1"/>
          </p:nvPr>
        </p:nvSpPr>
        <p:spPr>
          <a:xfrm>
            <a:off x="990600" y="838200"/>
            <a:ext cx="7848600" cy="5791200"/>
          </a:xfrm>
        </p:spPr>
        <p:txBody>
          <a:bodyPr/>
          <a:lstStyle/>
          <a:p>
            <a:pPr algn="just">
              <a:lnSpc>
                <a:spcPct val="150000"/>
              </a:lnSpc>
              <a:spcBef>
                <a:spcPct val="50000"/>
              </a:spcBef>
              <a:buFont typeface="Courier New" pitchFamily="49" charset="0"/>
              <a:buChar char="o"/>
            </a:pPr>
            <a:r>
              <a:rPr lang="en-US" sz="2800" i="1" dirty="0">
                <a:effectLst>
                  <a:outerShdw blurRad="38100" dist="38100" dir="2700000" algn="tl">
                    <a:srgbClr val="000000">
                      <a:alpha val="43137"/>
                    </a:srgbClr>
                  </a:outerShdw>
                </a:effectLst>
                <a:latin typeface="Trebuchet MS" pitchFamily="34" charset="0"/>
              </a:rPr>
              <a:t>Behavior is purposive rather than random</a:t>
            </a:r>
            <a:br>
              <a:rPr lang="en-US" sz="2800" dirty="0">
                <a:latin typeface="Trebuchet MS" pitchFamily="34" charset="0"/>
              </a:rPr>
            </a:br>
            <a:r>
              <a:rPr lang="en-US" sz="2800" dirty="0">
                <a:latin typeface="Trebuchet MS" pitchFamily="34" charset="0"/>
              </a:rPr>
              <a:t>i.e. People exhibit </a:t>
            </a:r>
            <a:r>
              <a:rPr lang="en-US" sz="2800" dirty="0">
                <a:solidFill>
                  <a:srgbClr val="FF0000"/>
                </a:solidFill>
                <a:latin typeface="Trebuchet MS" pitchFamily="34" charset="0"/>
              </a:rPr>
              <a:t>both positive </a:t>
            </a:r>
            <a:r>
              <a:rPr lang="en-US" sz="2800" dirty="0">
                <a:latin typeface="Trebuchet MS" pitchFamily="34" charset="0"/>
              </a:rPr>
              <a:t>(work done on time) and </a:t>
            </a:r>
            <a:r>
              <a:rPr lang="en-US" sz="2800" dirty="0">
                <a:solidFill>
                  <a:srgbClr val="FF0000"/>
                </a:solidFill>
                <a:latin typeface="Trebuchet MS" pitchFamily="34" charset="0"/>
              </a:rPr>
              <a:t>negative</a:t>
            </a:r>
            <a:r>
              <a:rPr lang="en-US" sz="2800" dirty="0">
                <a:latin typeface="Trebuchet MS" pitchFamily="34" charset="0"/>
              </a:rPr>
              <a:t> (arrive late for work) behavior for a reason.</a:t>
            </a:r>
          </a:p>
          <a:p>
            <a:pPr algn="just">
              <a:lnSpc>
                <a:spcPct val="150000"/>
              </a:lnSpc>
              <a:spcBef>
                <a:spcPct val="50000"/>
              </a:spcBef>
              <a:buFont typeface="Courier New" pitchFamily="49" charset="0"/>
              <a:buChar char="o"/>
            </a:pPr>
            <a:r>
              <a:rPr lang="en-US" sz="2800" i="1" dirty="0">
                <a:effectLst>
                  <a:outerShdw blurRad="38100" dist="38100" dir="2700000" algn="tl">
                    <a:srgbClr val="000000">
                      <a:alpha val="43137"/>
                    </a:srgbClr>
                  </a:outerShdw>
                </a:effectLst>
                <a:latin typeface="Trebuchet MS" pitchFamily="34" charset="0"/>
              </a:rPr>
              <a:t>Motivation arouses people to do something</a:t>
            </a:r>
            <a:br>
              <a:rPr lang="en-US" sz="2800" dirty="0">
                <a:latin typeface="Trebuchet MS" pitchFamily="34" charset="0"/>
              </a:rPr>
            </a:br>
            <a:r>
              <a:rPr lang="en-US" sz="2800" dirty="0">
                <a:latin typeface="Trebuchet MS" pitchFamily="34" charset="0"/>
              </a:rPr>
              <a:t>i.e. People are unlikely to change a behavior or do something different </a:t>
            </a:r>
            <a:r>
              <a:rPr lang="en-US" sz="2800" dirty="0">
                <a:solidFill>
                  <a:srgbClr val="FF0000"/>
                </a:solidFill>
                <a:latin typeface="Trebuchet MS" pitchFamily="34" charset="0"/>
              </a:rPr>
              <a:t>unless they are motivated to do so.</a:t>
            </a:r>
          </a:p>
          <a:p>
            <a:endParaRPr lang="en-US" sz="2800" dirty="0">
              <a:latin typeface="Trebuchet MS" pitchFamily="34" charset="0"/>
            </a:endParaRPr>
          </a:p>
        </p:txBody>
      </p:sp>
      <p:sp>
        <p:nvSpPr>
          <p:cNvPr id="4" name="Footer Placeholder 3"/>
          <p:cNvSpPr>
            <a:spLocks noGrp="1"/>
          </p:cNvSpPr>
          <p:nvPr>
            <p:ph type="ftr" sz="quarter" idx="11"/>
          </p:nvPr>
        </p:nvSpPr>
        <p:spPr>
          <a:xfrm flipV="1">
            <a:off x="3429000" y="6553200"/>
            <a:ext cx="2895600" cy="152400"/>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15E54C9-4A91-4CB5-9590-E765527F3680}" type="slidenum">
              <a:rPr lang="en-US" smtClean="0"/>
              <a:pPr>
                <a:defRPr/>
              </a:pPr>
              <a:t>5</a:t>
            </a:fld>
            <a:endParaRPr lang="en-US"/>
          </a:p>
        </p:txBody>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72400" cy="609600"/>
          </a:xfrm>
        </p:spPr>
        <p:txBody>
          <a:bodyPr/>
          <a:lstStyle/>
          <a:p>
            <a:r>
              <a:rPr lang="en-GB" sz="2000" i="1" dirty="0"/>
              <a:t>Conti…</a:t>
            </a:r>
          </a:p>
        </p:txBody>
      </p:sp>
      <p:sp>
        <p:nvSpPr>
          <p:cNvPr id="3" name="Content Placeholder 2"/>
          <p:cNvSpPr>
            <a:spLocks noGrp="1"/>
          </p:cNvSpPr>
          <p:nvPr>
            <p:ph idx="1"/>
          </p:nvPr>
        </p:nvSpPr>
        <p:spPr>
          <a:xfrm>
            <a:off x="990600" y="762000"/>
            <a:ext cx="7848600" cy="5867400"/>
          </a:xfrm>
        </p:spPr>
        <p:txBody>
          <a:bodyPr/>
          <a:lstStyle/>
          <a:p>
            <a:pPr algn="just">
              <a:lnSpc>
                <a:spcPct val="150000"/>
              </a:lnSpc>
              <a:spcBef>
                <a:spcPct val="50000"/>
              </a:spcBef>
              <a:buFont typeface="Courier New" pitchFamily="49" charset="0"/>
              <a:buChar char="o"/>
            </a:pPr>
            <a:r>
              <a:rPr lang="en-US" sz="2800" i="1" dirty="0">
                <a:effectLst>
                  <a:outerShdw blurRad="38100" dist="38100" dir="2700000" algn="tl">
                    <a:srgbClr val="000000">
                      <a:alpha val="43137"/>
                    </a:srgbClr>
                  </a:outerShdw>
                </a:effectLst>
                <a:latin typeface="Trebuchet MS" pitchFamily="34" charset="0"/>
              </a:rPr>
              <a:t>Motivation causes people to </a:t>
            </a:r>
            <a:r>
              <a:rPr lang="en-US" sz="2800" i="1" dirty="0">
                <a:solidFill>
                  <a:srgbClr val="FF0000"/>
                </a:solidFill>
                <a:effectLst>
                  <a:outerShdw blurRad="38100" dist="38100" dir="2700000" algn="tl">
                    <a:srgbClr val="000000">
                      <a:alpha val="43137"/>
                    </a:srgbClr>
                  </a:outerShdw>
                </a:effectLst>
                <a:latin typeface="Trebuchet MS" pitchFamily="34" charset="0"/>
              </a:rPr>
              <a:t>focus on a desired end-result or goal.</a:t>
            </a:r>
          </a:p>
          <a:p>
            <a:pPr algn="just">
              <a:lnSpc>
                <a:spcPct val="150000"/>
              </a:lnSpc>
              <a:spcBef>
                <a:spcPct val="50000"/>
              </a:spcBef>
              <a:buFont typeface="Courier New" pitchFamily="49" charset="0"/>
              <a:buChar char="o"/>
            </a:pPr>
            <a:r>
              <a:rPr lang="en-US" sz="2800" i="1" dirty="0">
                <a:effectLst>
                  <a:outerShdw blurRad="38100" dist="38100" dir="2700000" algn="tl">
                    <a:srgbClr val="000000">
                      <a:alpha val="43137"/>
                    </a:srgbClr>
                  </a:outerShdw>
                </a:effectLst>
                <a:latin typeface="Trebuchet MS" pitchFamily="34" charset="0"/>
              </a:rPr>
              <a:t>Motivation </a:t>
            </a:r>
            <a:r>
              <a:rPr lang="en-US" sz="2800" i="1" dirty="0">
                <a:solidFill>
                  <a:srgbClr val="FF0000"/>
                </a:solidFill>
                <a:effectLst>
                  <a:outerShdw blurRad="38100" dist="38100" dir="2700000" algn="tl">
                    <a:srgbClr val="000000">
                      <a:alpha val="43137"/>
                    </a:srgbClr>
                  </a:outerShdw>
                </a:effectLst>
                <a:latin typeface="Trebuchet MS" pitchFamily="34" charset="0"/>
              </a:rPr>
              <a:t>fuels the persistence</a:t>
            </a:r>
            <a:r>
              <a:rPr lang="en-US" sz="2800" i="1" dirty="0">
                <a:effectLst>
                  <a:outerShdw blurRad="38100" dist="38100" dir="2700000" algn="tl">
                    <a:srgbClr val="000000">
                      <a:alpha val="43137"/>
                    </a:srgbClr>
                  </a:outerShdw>
                </a:effectLst>
                <a:latin typeface="Trebuchet MS" pitchFamily="34" charset="0"/>
              </a:rPr>
              <a:t> needed to exhibit sustained effort on a task.</a:t>
            </a:r>
          </a:p>
          <a:p>
            <a:pPr algn="just">
              <a:lnSpc>
                <a:spcPct val="150000"/>
              </a:lnSpc>
              <a:spcBef>
                <a:spcPct val="50000"/>
              </a:spcBef>
              <a:buFont typeface="Courier New" pitchFamily="49" charset="0"/>
              <a:buChar char="o"/>
            </a:pPr>
            <a:r>
              <a:rPr lang="en-US" sz="2800" dirty="0"/>
              <a:t>In general, the word motivation refers to </a:t>
            </a:r>
            <a:r>
              <a:rPr lang="en-US" sz="2800" dirty="0">
                <a:solidFill>
                  <a:srgbClr val="FF0000"/>
                </a:solidFill>
              </a:rPr>
              <a:t>getting someone </a:t>
            </a:r>
            <a:r>
              <a:rPr lang="en-US" sz="2800" b="1" i="1" dirty="0">
                <a:solidFill>
                  <a:srgbClr val="FF0000"/>
                </a:solidFill>
              </a:rPr>
              <a:t>moving.</a:t>
            </a:r>
            <a:r>
              <a:rPr lang="en-US" sz="2800" b="1" i="1" dirty="0"/>
              <a:t> When we motivate ourselves or someone else, we develop incentives or we set up conditions that </a:t>
            </a:r>
            <a:r>
              <a:rPr lang="en-US" sz="2800" b="1" i="1" dirty="0">
                <a:solidFill>
                  <a:srgbClr val="FF0000"/>
                </a:solidFill>
              </a:rPr>
              <a:t>start or stop behavior.</a:t>
            </a:r>
          </a:p>
          <a:p>
            <a:pPr algn="just">
              <a:lnSpc>
                <a:spcPct val="150000"/>
              </a:lnSpc>
              <a:spcBef>
                <a:spcPct val="50000"/>
              </a:spcBef>
              <a:buFont typeface="Courier New" pitchFamily="49" charset="0"/>
              <a:buChar char="o"/>
            </a:pPr>
            <a:endParaRPr lang="en-US" sz="2800" i="1" dirty="0">
              <a:effectLst>
                <a:outerShdw blurRad="38100" dist="38100" dir="2700000" algn="tl">
                  <a:srgbClr val="000000">
                    <a:alpha val="43137"/>
                  </a:srgbClr>
                </a:outerShdw>
              </a:effectLst>
              <a:latin typeface="Trebuchet MS" pitchFamily="34" charset="0"/>
            </a:endParaRPr>
          </a:p>
          <a:p>
            <a:pPr marL="0" indent="0">
              <a:lnSpc>
                <a:spcPct val="150000"/>
              </a:lnSpc>
              <a:buNone/>
            </a:pPr>
            <a:endParaRPr lang="en-GB" sz="2800" dirty="0">
              <a:latin typeface="Trebuchet MS" pitchFamily="34" charset="0"/>
            </a:endParaRPr>
          </a:p>
        </p:txBody>
      </p:sp>
      <p:sp>
        <p:nvSpPr>
          <p:cNvPr id="5" name="Slide Number Placeholder 4"/>
          <p:cNvSpPr>
            <a:spLocks noGrp="1"/>
          </p:cNvSpPr>
          <p:nvPr>
            <p:ph type="sldNum" sz="quarter" idx="12"/>
          </p:nvPr>
        </p:nvSpPr>
        <p:spPr/>
        <p:txBody>
          <a:bodyPr/>
          <a:lstStyle/>
          <a:p>
            <a:pPr>
              <a:defRPr/>
            </a:pPr>
            <a:fld id="{815E54C9-4A91-4CB5-9590-E765527F3680}" type="slidenum">
              <a:rPr lang="en-US" smtClean="0"/>
              <a:pPr>
                <a:defRPr/>
              </a:pPr>
              <a:t>6</a:t>
            </a:fld>
            <a:endParaRPr lang="en-US"/>
          </a:p>
        </p:txBody>
      </p:sp>
    </p:spTree>
    <p:extLst>
      <p:ext uri="{BB962C8B-B14F-4D97-AF65-F5344CB8AC3E}">
        <p14:creationId xmlns:p14="http://schemas.microsoft.com/office/powerpoint/2010/main" val="910809080"/>
      </p:ext>
    </p:extLst>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772400" cy="838200"/>
          </a:xfrm>
        </p:spPr>
        <p:txBody>
          <a:bodyPr/>
          <a:lstStyle/>
          <a:p>
            <a:r>
              <a:rPr lang="en-US" sz="3600" b="1" dirty="0">
                <a:effectLst>
                  <a:outerShdw blurRad="38100" dist="38100" dir="2700000" algn="tl">
                    <a:srgbClr val="000000">
                      <a:alpha val="43137"/>
                    </a:srgbClr>
                  </a:outerShdw>
                </a:effectLst>
                <a:latin typeface="Trebuchet MS" pitchFamily="34" charset="0"/>
              </a:rPr>
              <a:t>2. Classification of Motivation</a:t>
            </a:r>
            <a:endParaRPr lang="en-US" sz="3600" dirty="0">
              <a:effectLst>
                <a:outerShdw blurRad="38100" dist="38100" dir="2700000" algn="tl">
                  <a:srgbClr val="000000">
                    <a:alpha val="43137"/>
                  </a:srgbClr>
                </a:outerShdw>
              </a:effectLst>
              <a:latin typeface="Trebuchet MS" pitchFamily="34" charset="0"/>
            </a:endParaRPr>
          </a:p>
        </p:txBody>
      </p:sp>
      <p:sp>
        <p:nvSpPr>
          <p:cNvPr id="3" name="Content Placeholder 2"/>
          <p:cNvSpPr>
            <a:spLocks noGrp="1"/>
          </p:cNvSpPr>
          <p:nvPr>
            <p:ph idx="1"/>
          </p:nvPr>
        </p:nvSpPr>
        <p:spPr>
          <a:xfrm>
            <a:off x="990600" y="1600200"/>
            <a:ext cx="7848600" cy="5029200"/>
          </a:xfrm>
        </p:spPr>
        <p:txBody>
          <a:bodyPr/>
          <a:lstStyle/>
          <a:p>
            <a:pPr algn="just">
              <a:lnSpc>
                <a:spcPct val="150000"/>
              </a:lnSpc>
              <a:buNone/>
            </a:pPr>
            <a:r>
              <a:rPr lang="en-US" sz="2800" dirty="0">
                <a:latin typeface="Trebuchet MS" pitchFamily="34" charset="0"/>
              </a:rPr>
              <a:t>Motivation can be classified into two broad categories:- </a:t>
            </a:r>
          </a:p>
          <a:p>
            <a:pPr lvl="0" algn="just">
              <a:lnSpc>
                <a:spcPct val="150000"/>
              </a:lnSpc>
              <a:buNone/>
            </a:pPr>
            <a:r>
              <a:rPr lang="en-US" sz="2800" dirty="0">
                <a:latin typeface="Trebuchet MS" pitchFamily="34" charset="0"/>
              </a:rPr>
              <a:t>        </a:t>
            </a:r>
            <a:r>
              <a:rPr lang="en-US" sz="2800" dirty="0">
                <a:solidFill>
                  <a:srgbClr val="FF0000"/>
                </a:solidFill>
                <a:latin typeface="Trebuchet MS" pitchFamily="34" charset="0"/>
              </a:rPr>
              <a:t>A</a:t>
            </a:r>
            <a:r>
              <a:rPr lang="en-US" sz="2800" b="1" dirty="0">
                <a:solidFill>
                  <a:srgbClr val="FF0000"/>
                </a:solidFill>
                <a:latin typeface="Trebuchet MS" pitchFamily="34" charset="0"/>
              </a:rPr>
              <a:t>. Intrinsic Vs. Extrinsic Motivation</a:t>
            </a:r>
          </a:p>
          <a:p>
            <a:pPr algn="just">
              <a:lnSpc>
                <a:spcPct val="150000"/>
              </a:lnSpc>
              <a:buNone/>
            </a:pPr>
            <a:r>
              <a:rPr lang="en-US" sz="2800" b="1" dirty="0">
                <a:solidFill>
                  <a:srgbClr val="FF0000"/>
                </a:solidFill>
                <a:latin typeface="Trebuchet MS" pitchFamily="34" charset="0"/>
              </a:rPr>
              <a:t>        B. Primary Vs. Secondary Motivation </a:t>
            </a:r>
          </a:p>
          <a:p>
            <a:pPr algn="just">
              <a:lnSpc>
                <a:spcPct val="150000"/>
              </a:lnSpc>
            </a:pPr>
            <a:endParaRPr lang="en-US" sz="2800" dirty="0">
              <a:latin typeface="Trebuchet MS" pitchFamily="34" charset="0"/>
            </a:endParaRPr>
          </a:p>
        </p:txBody>
      </p:sp>
      <p:sp>
        <p:nvSpPr>
          <p:cNvPr id="4" name="Footer Placeholder 3"/>
          <p:cNvSpPr>
            <a:spLocks noGrp="1"/>
          </p:cNvSpPr>
          <p:nvPr>
            <p:ph type="ftr" sz="quarter" idx="11"/>
          </p:nvPr>
        </p:nvSpPr>
        <p:spPr>
          <a:xfrm flipV="1">
            <a:off x="3429000" y="6553200"/>
            <a:ext cx="2895600" cy="76200"/>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15E54C9-4A91-4CB5-9590-E765527F3680}" type="slidenum">
              <a:rPr lang="en-US" smtClean="0"/>
              <a:pPr>
                <a:defRPr/>
              </a:pPr>
              <a:t>7</a:t>
            </a:fld>
            <a:endParaRPr lang="en-US"/>
          </a:p>
        </p:txBody>
      </p:sp>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848600" cy="609600"/>
          </a:xfrm>
        </p:spPr>
        <p:txBody>
          <a:bodyPr/>
          <a:lstStyle/>
          <a:p>
            <a:r>
              <a:rPr lang="en-US" sz="3200" b="1" dirty="0">
                <a:effectLst>
                  <a:outerShdw blurRad="38100" dist="38100" dir="2700000" algn="tl">
                    <a:srgbClr val="000000">
                      <a:alpha val="43137"/>
                    </a:srgbClr>
                  </a:outerShdw>
                </a:effectLst>
                <a:latin typeface="Trebuchet MS" pitchFamily="34" charset="0"/>
              </a:rPr>
              <a:t> A. Intrinsic Vs. Extrinsic Motivation</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90600" y="1066800"/>
            <a:ext cx="7772400" cy="5562600"/>
          </a:xfrm>
        </p:spPr>
        <p:txBody>
          <a:bodyPr/>
          <a:lstStyle/>
          <a:p>
            <a:pPr algn="just">
              <a:lnSpc>
                <a:spcPct val="150000"/>
              </a:lnSpc>
              <a:buNone/>
            </a:pPr>
            <a:r>
              <a:rPr lang="en-US" sz="2800" b="1" dirty="0">
                <a:latin typeface="Trebuchet MS" pitchFamily="34" charset="0"/>
              </a:rPr>
              <a:t>A.1.Intrinsic(internally-oriented) Motivation</a:t>
            </a:r>
            <a:r>
              <a:rPr lang="en-US" sz="2800" dirty="0">
                <a:latin typeface="Trebuchet MS" pitchFamily="34" charset="0"/>
              </a:rPr>
              <a:t>: </a:t>
            </a:r>
          </a:p>
          <a:p>
            <a:pPr algn="just">
              <a:lnSpc>
                <a:spcPct val="150000"/>
              </a:lnSpc>
              <a:buFont typeface="Wingdings" pitchFamily="2" charset="2"/>
              <a:buChar char="Ø"/>
            </a:pPr>
            <a:r>
              <a:rPr lang="en-US" sz="2800" dirty="0">
                <a:latin typeface="Trebuchet MS" pitchFamily="34" charset="0"/>
              </a:rPr>
              <a:t>is a motivation to engage in an activity for </a:t>
            </a:r>
            <a:r>
              <a:rPr lang="en-US" sz="2800" dirty="0">
                <a:solidFill>
                  <a:srgbClr val="FF0000"/>
                </a:solidFill>
                <a:latin typeface="Trebuchet MS" pitchFamily="34" charset="0"/>
              </a:rPr>
              <a:t>its own sake. </a:t>
            </a:r>
          </a:p>
          <a:p>
            <a:pPr algn="just">
              <a:lnSpc>
                <a:spcPct val="150000"/>
              </a:lnSpc>
              <a:buFont typeface="Wingdings" pitchFamily="2" charset="2"/>
              <a:buChar char="Ø"/>
            </a:pPr>
            <a:r>
              <a:rPr lang="en-US" sz="2800" b="1" dirty="0">
                <a:latin typeface="Trebuchet MS" pitchFamily="34" charset="0"/>
              </a:rPr>
              <a:t>Example:-</a:t>
            </a:r>
            <a:r>
              <a:rPr lang="en-US" sz="2800" dirty="0">
                <a:latin typeface="Trebuchet MS" pitchFamily="34" charset="0"/>
              </a:rPr>
              <a:t> Intrinsically motivated learners study hard because studying is viewed as </a:t>
            </a:r>
            <a:r>
              <a:rPr lang="en-US" sz="2800" dirty="0">
                <a:solidFill>
                  <a:srgbClr val="FF0000"/>
                </a:solidFill>
                <a:latin typeface="Trebuchet MS" pitchFamily="34" charset="0"/>
              </a:rPr>
              <a:t>enjoying or worthwhile by itself.</a:t>
            </a:r>
          </a:p>
          <a:p>
            <a:pPr algn="just">
              <a:lnSpc>
                <a:spcPct val="150000"/>
              </a:lnSpc>
            </a:pPr>
            <a:endParaRPr lang="en-US" sz="2800" dirty="0">
              <a:latin typeface="Trebuchet MS" pitchFamily="34" charset="0"/>
            </a:endParaRPr>
          </a:p>
          <a:p>
            <a:pPr algn="just">
              <a:lnSpc>
                <a:spcPct val="150000"/>
              </a:lnSpc>
              <a:buNone/>
            </a:pPr>
            <a:endParaRPr lang="en-US" sz="2800" dirty="0">
              <a:latin typeface="Trebuchet MS" pitchFamily="34" charset="0"/>
            </a:endParaRPr>
          </a:p>
        </p:txBody>
      </p:sp>
      <p:sp>
        <p:nvSpPr>
          <p:cNvPr id="4" name="Footer Placeholder 3"/>
          <p:cNvSpPr>
            <a:spLocks noGrp="1"/>
          </p:cNvSpPr>
          <p:nvPr>
            <p:ph type="ftr" sz="quarter" idx="11"/>
          </p:nvPr>
        </p:nvSpPr>
        <p:spPr>
          <a:xfrm flipV="1">
            <a:off x="3429000" y="6553200"/>
            <a:ext cx="2895600" cy="76200"/>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15E54C9-4A91-4CB5-9590-E765527F3680}" type="slidenum">
              <a:rPr lang="en-US" smtClean="0"/>
              <a:pPr>
                <a:defRPr/>
              </a:pPr>
              <a:t>8</a:t>
            </a:fld>
            <a:endParaRPr lang="en-US"/>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848600" cy="762000"/>
          </a:xfrm>
        </p:spPr>
        <p:txBody>
          <a:bodyPr/>
          <a:lstStyle/>
          <a:p>
            <a:r>
              <a:rPr lang="en-US" sz="2800" b="1" dirty="0">
                <a:solidFill>
                  <a:schemeClr val="tx1"/>
                </a:solidFill>
                <a:latin typeface="Trebuchet MS" pitchFamily="34" charset="0"/>
              </a:rPr>
              <a:t>A.2. Extrinsic (Externally-Oriented)</a:t>
            </a:r>
          </a:p>
        </p:txBody>
      </p:sp>
      <p:sp>
        <p:nvSpPr>
          <p:cNvPr id="3" name="Content Placeholder 2"/>
          <p:cNvSpPr>
            <a:spLocks noGrp="1"/>
          </p:cNvSpPr>
          <p:nvPr>
            <p:ph idx="1"/>
          </p:nvPr>
        </p:nvSpPr>
        <p:spPr>
          <a:xfrm>
            <a:off x="990600" y="838200"/>
            <a:ext cx="7848600" cy="5791200"/>
          </a:xfrm>
        </p:spPr>
        <p:txBody>
          <a:bodyPr/>
          <a:lstStyle/>
          <a:p>
            <a:pPr algn="just">
              <a:lnSpc>
                <a:spcPct val="150000"/>
              </a:lnSpc>
              <a:buFont typeface="Wingdings" pitchFamily="2" charset="2"/>
              <a:buChar char="Ø"/>
            </a:pPr>
            <a:r>
              <a:rPr lang="en-US" sz="2600" b="1" dirty="0">
                <a:latin typeface="Trebuchet MS" pitchFamily="34" charset="0"/>
              </a:rPr>
              <a:t> </a:t>
            </a:r>
            <a:r>
              <a:rPr lang="en-US" sz="2600" dirty="0">
                <a:latin typeface="Trebuchet MS" pitchFamily="34" charset="0"/>
              </a:rPr>
              <a:t>refers to a motivation to engage in an activity </a:t>
            </a:r>
            <a:r>
              <a:rPr lang="en-US" sz="2600" dirty="0">
                <a:solidFill>
                  <a:srgbClr val="FF0000"/>
                </a:solidFill>
                <a:latin typeface="Trebuchet MS" pitchFamily="34" charset="0"/>
              </a:rPr>
              <a:t>as a means to achieve an end. </a:t>
            </a:r>
            <a:r>
              <a:rPr lang="en-US" sz="2600" dirty="0">
                <a:latin typeface="Trebuchet MS" pitchFamily="34" charset="0"/>
              </a:rPr>
              <a:t>It is based on </a:t>
            </a:r>
            <a:r>
              <a:rPr lang="en-US" sz="2600" dirty="0">
                <a:solidFill>
                  <a:srgbClr val="FF0000"/>
                </a:solidFill>
                <a:latin typeface="Trebuchet MS" pitchFamily="34" charset="0"/>
              </a:rPr>
              <a:t>external rewards, obligations or similar factors</a:t>
            </a:r>
            <a:r>
              <a:rPr lang="en-US" sz="2600" dirty="0">
                <a:latin typeface="Trebuchet MS" pitchFamily="34" charset="0"/>
              </a:rPr>
              <a:t>, not on the </a:t>
            </a:r>
            <a:r>
              <a:rPr lang="en-US" sz="2600" dirty="0">
                <a:solidFill>
                  <a:srgbClr val="FF0000"/>
                </a:solidFill>
                <a:latin typeface="Trebuchet MS" pitchFamily="34" charset="0"/>
              </a:rPr>
              <a:t>inherent satisfaction </a:t>
            </a:r>
            <a:r>
              <a:rPr lang="en-US" sz="2600" dirty="0">
                <a:latin typeface="Trebuchet MS" pitchFamily="34" charset="0"/>
              </a:rPr>
              <a:t>of a task or activity. </a:t>
            </a:r>
          </a:p>
          <a:p>
            <a:pPr algn="just">
              <a:lnSpc>
                <a:spcPct val="150000"/>
              </a:lnSpc>
              <a:buFont typeface="Wingdings" pitchFamily="2" charset="2"/>
              <a:buChar char="Ø"/>
            </a:pPr>
            <a:r>
              <a:rPr lang="en-US" sz="2600" b="1" dirty="0">
                <a:latin typeface="Trebuchet MS" pitchFamily="34" charset="0"/>
              </a:rPr>
              <a:t>Example:- </a:t>
            </a:r>
            <a:r>
              <a:rPr lang="en-US" sz="2600" dirty="0">
                <a:latin typeface="Trebuchet MS" pitchFamily="34" charset="0"/>
              </a:rPr>
              <a:t>Extrinsically motivated learners may study hard for a test because they believe studying will lead to a </a:t>
            </a:r>
            <a:r>
              <a:rPr lang="en-US" sz="2600" dirty="0">
                <a:solidFill>
                  <a:srgbClr val="FF0000"/>
                </a:solidFill>
                <a:latin typeface="Trebuchet MS" pitchFamily="34" charset="0"/>
              </a:rPr>
              <a:t>high test score, teacher compliments, a good grade in the class…</a:t>
            </a:r>
          </a:p>
          <a:p>
            <a:pPr algn="just">
              <a:lnSpc>
                <a:spcPct val="150000"/>
              </a:lnSpc>
            </a:pPr>
            <a:endParaRPr lang="en-US" sz="2600" dirty="0">
              <a:latin typeface="Trebuchet MS" pitchFamily="34" charset="0"/>
            </a:endParaRPr>
          </a:p>
          <a:p>
            <a:pPr algn="just">
              <a:lnSpc>
                <a:spcPct val="150000"/>
              </a:lnSpc>
              <a:buNone/>
            </a:pPr>
            <a:endParaRPr lang="en-US" sz="2600" dirty="0">
              <a:latin typeface="Trebuchet MS" pitchFamily="34" charset="0"/>
            </a:endParaRPr>
          </a:p>
        </p:txBody>
      </p:sp>
      <p:sp>
        <p:nvSpPr>
          <p:cNvPr id="4" name="Footer Placeholder 3"/>
          <p:cNvSpPr>
            <a:spLocks noGrp="1"/>
          </p:cNvSpPr>
          <p:nvPr>
            <p:ph type="ftr" sz="quarter" idx="11"/>
          </p:nvPr>
        </p:nvSpPr>
        <p:spPr>
          <a:xfrm flipV="1">
            <a:off x="3429000" y="6553200"/>
            <a:ext cx="2895600" cy="76200"/>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15E54C9-4A91-4CB5-9590-E765527F3680}" type="slidenum">
              <a:rPr lang="en-US" smtClean="0"/>
              <a:pPr>
                <a:defRPr/>
              </a:pPr>
              <a:t>9</a:t>
            </a:fld>
            <a:endParaRPr lang="en-US"/>
          </a:p>
        </p:txBody>
      </p:sp>
    </p:spTree>
  </p:cSld>
  <p:clrMapOvr>
    <a:masterClrMapping/>
  </p:clrMapOvr>
  <p:transition spd="med">
    <p:random/>
  </p:transition>
</p:sld>
</file>

<file path=ppt/theme/theme1.xml><?xml version="1.0" encoding="utf-8"?>
<a:theme xmlns:a="http://schemas.openxmlformats.org/drawingml/2006/main" name="NOTEBOOK">
  <a:themeElements>
    <a:clrScheme name="NOTEBOOK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NOTEBOOK 2">
        <a:dk1>
          <a:srgbClr val="402000"/>
        </a:dk1>
        <a:lt1>
          <a:srgbClr val="FFFFFF"/>
        </a:lt1>
        <a:dk2>
          <a:srgbClr val="996633"/>
        </a:dk2>
        <a:lt2>
          <a:srgbClr val="A08366"/>
        </a:lt2>
        <a:accent1>
          <a:srgbClr val="CE9964"/>
        </a:accent1>
        <a:accent2>
          <a:srgbClr val="CD3333"/>
        </a:accent2>
        <a:accent3>
          <a:srgbClr val="FFFFFF"/>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OTEBOOK 4">
        <a:dk1>
          <a:srgbClr val="1C1C1C"/>
        </a:dk1>
        <a:lt1>
          <a:srgbClr val="FFFFFF"/>
        </a:lt1>
        <a:dk2>
          <a:srgbClr val="000066"/>
        </a:dk2>
        <a:lt2>
          <a:srgbClr val="666699"/>
        </a:lt2>
        <a:accent1>
          <a:srgbClr val="FF5050"/>
        </a:accent1>
        <a:accent2>
          <a:srgbClr val="009999"/>
        </a:accent2>
        <a:accent3>
          <a:srgbClr val="FFFFFF"/>
        </a:accent3>
        <a:accent4>
          <a:srgbClr val="161616"/>
        </a:accent4>
        <a:accent5>
          <a:srgbClr val="FFB3B3"/>
        </a:accent5>
        <a:accent6>
          <a:srgbClr val="008A8A"/>
        </a:accent6>
        <a:hlink>
          <a:srgbClr val="3366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3974</TotalTime>
  <Words>2990</Words>
  <Application>Microsoft Office PowerPoint</Application>
  <PresentationFormat>On-screen Show (4:3)</PresentationFormat>
  <Paragraphs>329</Paragraphs>
  <Slides>45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Arial Black</vt:lpstr>
      <vt:lpstr>Courier New</vt:lpstr>
      <vt:lpstr>Monotype Sorts</vt:lpstr>
      <vt:lpstr>Times New Roman</vt:lpstr>
      <vt:lpstr>Trebuchet MS</vt:lpstr>
      <vt:lpstr>Wingdings</vt:lpstr>
      <vt:lpstr>NOTEBOOK</vt:lpstr>
      <vt:lpstr>Unit-5 Motivation and Emotion </vt:lpstr>
      <vt:lpstr> Outline Of The Unit: </vt:lpstr>
      <vt:lpstr> 1.What Is Motivation?</vt:lpstr>
      <vt:lpstr>What is Motivation?</vt:lpstr>
      <vt:lpstr> Note </vt:lpstr>
      <vt:lpstr>Conti…</vt:lpstr>
      <vt:lpstr>2. Classification of Motivation</vt:lpstr>
      <vt:lpstr> A. Intrinsic Vs. Extrinsic Motivation</vt:lpstr>
      <vt:lpstr>A.2. Extrinsic (Externally-Oriented)</vt:lpstr>
      <vt:lpstr> B. Primary Vs. Secondary Motivation  </vt:lpstr>
      <vt:lpstr>B.2. Secondary Motives</vt:lpstr>
      <vt:lpstr>Conti…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Cont… </vt:lpstr>
      <vt:lpstr>   Conti…  Opportunities for satisfaction in Maslow’s hierarchy of human needs.  </vt:lpstr>
      <vt:lpstr>Frustration and Conflict of Motives</vt:lpstr>
      <vt:lpstr>Cont.…</vt:lpstr>
      <vt:lpstr>Motivational Conflict</vt:lpstr>
      <vt:lpstr>   2. Avoidance- Avoidance Conflict</vt:lpstr>
      <vt:lpstr> 3. Approach-avoidance conflict   </vt:lpstr>
      <vt:lpstr>Cont.…</vt:lpstr>
      <vt:lpstr> Emotion </vt:lpstr>
      <vt:lpstr>Can You Label These Emotions?</vt:lpstr>
      <vt:lpstr>Emotion </vt:lpstr>
      <vt:lpstr>PowerPoint Presentation</vt:lpstr>
      <vt:lpstr>PowerPoint Presentation</vt:lpstr>
      <vt:lpstr>PowerPoint Presentation</vt:lpstr>
      <vt:lpstr>Emotion (Conti…)</vt:lpstr>
      <vt:lpstr>        Purposes of Emotion</vt:lpstr>
      <vt:lpstr>       Theories of Emotion</vt:lpstr>
      <vt:lpstr>   1. James-Lange Theory of Emotion</vt:lpstr>
      <vt:lpstr>   2. Cannon-Bard Theory of Emotion</vt:lpstr>
      <vt:lpstr> 3. Schachter and Singer Two-Factor         and Cognitive Arousal Theory</vt:lpstr>
      <vt:lpstr>    4. Lazarus Theory </vt:lpstr>
      <vt:lpstr>  5. Facial Feedback Theory </vt:lpstr>
      <vt:lpstr>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Motivation -- Theory and Practice</dc:title>
  <dc:creator>Michael K. McCuddy</dc:creator>
  <cp:lastModifiedBy>eyu</cp:lastModifiedBy>
  <cp:revision>203</cp:revision>
  <dcterms:created xsi:type="dcterms:W3CDTF">1998-08-22T22:27:34Z</dcterms:created>
  <dcterms:modified xsi:type="dcterms:W3CDTF">2022-08-12T11:08:56Z</dcterms:modified>
</cp:coreProperties>
</file>