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47"/>
  </p:notesMasterIdLst>
  <p:handoutMasterIdLst>
    <p:handoutMasterId r:id="rId48"/>
  </p:handoutMasterIdLst>
  <p:sldIdLst>
    <p:sldId id="296" r:id="rId3"/>
    <p:sldId id="298" r:id="rId4"/>
    <p:sldId id="274" r:id="rId5"/>
    <p:sldId id="275" r:id="rId6"/>
    <p:sldId id="358" r:id="rId7"/>
    <p:sldId id="359" r:id="rId8"/>
    <p:sldId id="360" r:id="rId9"/>
    <p:sldId id="361" r:id="rId10"/>
    <p:sldId id="300" r:id="rId11"/>
    <p:sldId id="301" r:id="rId12"/>
    <p:sldId id="302" r:id="rId13"/>
    <p:sldId id="303" r:id="rId14"/>
    <p:sldId id="304" r:id="rId15"/>
    <p:sldId id="363" r:id="rId16"/>
    <p:sldId id="385" r:id="rId17"/>
    <p:sldId id="386" r:id="rId18"/>
    <p:sldId id="387" r:id="rId19"/>
    <p:sldId id="401" r:id="rId20"/>
    <p:sldId id="402" r:id="rId21"/>
    <p:sldId id="388" r:id="rId22"/>
    <p:sldId id="389" r:id="rId23"/>
    <p:sldId id="390" r:id="rId24"/>
    <p:sldId id="391" r:id="rId25"/>
    <p:sldId id="392" r:id="rId26"/>
    <p:sldId id="393" r:id="rId27"/>
    <p:sldId id="394" r:id="rId28"/>
    <p:sldId id="395" r:id="rId29"/>
    <p:sldId id="396" r:id="rId30"/>
    <p:sldId id="397" r:id="rId31"/>
    <p:sldId id="398" r:id="rId32"/>
    <p:sldId id="399" r:id="rId33"/>
    <p:sldId id="400" r:id="rId34"/>
    <p:sldId id="315" r:id="rId35"/>
    <p:sldId id="316" r:id="rId36"/>
    <p:sldId id="317" r:id="rId37"/>
    <p:sldId id="319" r:id="rId38"/>
    <p:sldId id="375" r:id="rId39"/>
    <p:sldId id="376" r:id="rId40"/>
    <p:sldId id="377" r:id="rId41"/>
    <p:sldId id="378" r:id="rId42"/>
    <p:sldId id="379" r:id="rId43"/>
    <p:sldId id="380" r:id="rId44"/>
    <p:sldId id="381" r:id="rId45"/>
    <p:sldId id="382" r:id="rId4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649"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134" y="0"/>
            <a:ext cx="3038648" cy="465138"/>
          </a:xfrm>
          <a:prstGeom prst="rect">
            <a:avLst/>
          </a:prstGeom>
        </p:spPr>
        <p:txBody>
          <a:bodyPr vert="horz" lIns="91440" tIns="45720" rIns="91440" bIns="45720" rtlCol="0"/>
          <a:lstStyle>
            <a:lvl1pPr algn="r">
              <a:defRPr sz="1200"/>
            </a:lvl1pPr>
          </a:lstStyle>
          <a:p>
            <a:fld id="{A6E5DE20-9D3B-4443-98D3-28873028BCF1}" type="datetimeFigureOut">
              <a:rPr lang="en-US" smtClean="0"/>
              <a:t>8/1/2022</a:t>
            </a:fld>
            <a:endParaRPr lang="en-US"/>
          </a:p>
        </p:txBody>
      </p:sp>
      <p:sp>
        <p:nvSpPr>
          <p:cNvPr id="4" name="Footer Placeholder 3"/>
          <p:cNvSpPr>
            <a:spLocks noGrp="1"/>
          </p:cNvSpPr>
          <p:nvPr>
            <p:ph type="ftr" sz="quarter" idx="2"/>
          </p:nvPr>
        </p:nvSpPr>
        <p:spPr>
          <a:xfrm>
            <a:off x="0" y="8829675"/>
            <a:ext cx="3038649"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134" y="8829675"/>
            <a:ext cx="3038648" cy="465138"/>
          </a:xfrm>
          <a:prstGeom prst="rect">
            <a:avLst/>
          </a:prstGeom>
        </p:spPr>
        <p:txBody>
          <a:bodyPr vert="horz" lIns="91440" tIns="45720" rIns="91440" bIns="45720" rtlCol="0" anchor="b"/>
          <a:lstStyle>
            <a:lvl1pPr algn="r">
              <a:defRPr sz="1200"/>
            </a:lvl1pPr>
          </a:lstStyle>
          <a:p>
            <a:fld id="{74894493-BDB7-4260-9794-E59DD430295C}" type="slidenum">
              <a:rPr lang="en-US" smtClean="0"/>
              <a:t>‹#›</a:t>
            </a:fld>
            <a:endParaRPr lang="en-US"/>
          </a:p>
        </p:txBody>
      </p:sp>
    </p:spTree>
    <p:extLst>
      <p:ext uri="{BB962C8B-B14F-4D97-AF65-F5344CB8AC3E}">
        <p14:creationId xmlns:p14="http://schemas.microsoft.com/office/powerpoint/2010/main" val="3386906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970939" y="0"/>
            <a:ext cx="3037840" cy="464820"/>
          </a:xfrm>
          <a:prstGeom prst="rect">
            <a:avLst/>
          </a:prstGeom>
        </p:spPr>
        <p:txBody>
          <a:bodyPr vert="horz" lIns="92446" tIns="46223" rIns="92446" bIns="46223" rtlCol="0"/>
          <a:lstStyle>
            <a:lvl1pPr algn="r">
              <a:defRPr sz="1200"/>
            </a:lvl1pPr>
          </a:lstStyle>
          <a:p>
            <a:fld id="{2C74449E-11D3-470E-8C9C-B950B84D3E4F}" type="datetimeFigureOut">
              <a:rPr lang="en-US" smtClean="0"/>
              <a:pPr/>
              <a:t>8/1/2022</a:t>
            </a:fld>
            <a:endParaRPr lang="en-US"/>
          </a:p>
        </p:txBody>
      </p:sp>
      <p:sp>
        <p:nvSpPr>
          <p:cNvPr id="4" name="Slide Image Placeholder 3"/>
          <p:cNvSpPr>
            <a:spLocks noGrp="1" noRot="1" noChangeAspect="1"/>
          </p:cNvSpPr>
          <p:nvPr>
            <p:ph type="sldImg" idx="2"/>
          </p:nvPr>
        </p:nvSpPr>
        <p:spPr>
          <a:xfrm>
            <a:off x="1181100" y="696913"/>
            <a:ext cx="4649788"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2446" tIns="46223" rIns="92446" bIns="46223"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967"/>
            <a:ext cx="3037840"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829967"/>
            <a:ext cx="3037840" cy="464820"/>
          </a:xfrm>
          <a:prstGeom prst="rect">
            <a:avLst/>
          </a:prstGeom>
        </p:spPr>
        <p:txBody>
          <a:bodyPr vert="horz" lIns="92446" tIns="46223" rIns="92446" bIns="46223" rtlCol="0" anchor="b"/>
          <a:lstStyle>
            <a:lvl1pPr algn="r">
              <a:defRPr sz="1200"/>
            </a:lvl1pPr>
          </a:lstStyle>
          <a:p>
            <a:fld id="{F8F99B86-DD98-4EC2-84F6-139A2B03FC36}" type="slidenum">
              <a:rPr lang="en-US" smtClean="0"/>
              <a:pPr/>
              <a:t>‹#›</a:t>
            </a:fld>
            <a:endParaRPr lang="en-US"/>
          </a:p>
        </p:txBody>
      </p:sp>
    </p:spTree>
    <p:extLst>
      <p:ext uri="{BB962C8B-B14F-4D97-AF65-F5344CB8AC3E}">
        <p14:creationId xmlns:p14="http://schemas.microsoft.com/office/powerpoint/2010/main" val="352974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F99B86-DD98-4EC2-84F6-139A2B03FC36}" type="slidenum">
              <a:rPr lang="en-US" smtClean="0"/>
              <a:pPr/>
              <a:t>16</a:t>
            </a:fld>
            <a:endParaRPr lang="en-US"/>
          </a:p>
        </p:txBody>
      </p:sp>
    </p:spTree>
    <p:extLst>
      <p:ext uri="{BB962C8B-B14F-4D97-AF65-F5344CB8AC3E}">
        <p14:creationId xmlns:p14="http://schemas.microsoft.com/office/powerpoint/2010/main" val="1421377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F99B86-DD98-4EC2-84F6-139A2B03FC36}" type="slidenum">
              <a:rPr lang="en-US" smtClean="0"/>
              <a:pPr/>
              <a:t>30</a:t>
            </a:fld>
            <a:endParaRPr lang="en-US"/>
          </a:p>
        </p:txBody>
      </p:sp>
    </p:spTree>
    <p:extLst>
      <p:ext uri="{BB962C8B-B14F-4D97-AF65-F5344CB8AC3E}">
        <p14:creationId xmlns:p14="http://schemas.microsoft.com/office/powerpoint/2010/main" val="3596233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F99B86-DD98-4EC2-84F6-139A2B03FC36}" type="slidenum">
              <a:rPr lang="en-US" smtClean="0"/>
              <a:pPr/>
              <a:t>31</a:t>
            </a:fld>
            <a:endParaRPr lang="en-US"/>
          </a:p>
        </p:txBody>
      </p:sp>
    </p:spTree>
    <p:extLst>
      <p:ext uri="{BB962C8B-B14F-4D97-AF65-F5344CB8AC3E}">
        <p14:creationId xmlns:p14="http://schemas.microsoft.com/office/powerpoint/2010/main" val="3596233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F99B86-DD98-4EC2-84F6-139A2B03FC36}" type="slidenum">
              <a:rPr lang="en-US" smtClean="0"/>
              <a:pPr/>
              <a:t>32</a:t>
            </a:fld>
            <a:endParaRPr lang="en-US"/>
          </a:p>
        </p:txBody>
      </p:sp>
    </p:spTree>
    <p:extLst>
      <p:ext uri="{BB962C8B-B14F-4D97-AF65-F5344CB8AC3E}">
        <p14:creationId xmlns:p14="http://schemas.microsoft.com/office/powerpoint/2010/main" val="3596233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F99B86-DD98-4EC2-84F6-139A2B03FC36}" type="slidenum">
              <a:rPr lang="en-US" smtClean="0"/>
              <a:pPr/>
              <a:t>36</a:t>
            </a:fld>
            <a:endParaRPr lang="en-US"/>
          </a:p>
        </p:txBody>
      </p:sp>
    </p:spTree>
    <p:extLst>
      <p:ext uri="{BB962C8B-B14F-4D97-AF65-F5344CB8AC3E}">
        <p14:creationId xmlns:p14="http://schemas.microsoft.com/office/powerpoint/2010/main" val="1749026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F99B86-DD98-4EC2-84F6-139A2B03FC36}" type="slidenum">
              <a:rPr lang="en-US" smtClean="0"/>
              <a:pPr/>
              <a:t>17</a:t>
            </a:fld>
            <a:endParaRPr lang="en-US"/>
          </a:p>
        </p:txBody>
      </p:sp>
    </p:spTree>
    <p:extLst>
      <p:ext uri="{BB962C8B-B14F-4D97-AF65-F5344CB8AC3E}">
        <p14:creationId xmlns:p14="http://schemas.microsoft.com/office/powerpoint/2010/main" val="1421377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F99B86-DD98-4EC2-84F6-139A2B03FC36}" type="slidenum">
              <a:rPr lang="en-US" smtClean="0"/>
              <a:pPr/>
              <a:t>20</a:t>
            </a:fld>
            <a:endParaRPr lang="en-US"/>
          </a:p>
        </p:txBody>
      </p:sp>
    </p:spTree>
    <p:extLst>
      <p:ext uri="{BB962C8B-B14F-4D97-AF65-F5344CB8AC3E}">
        <p14:creationId xmlns:p14="http://schemas.microsoft.com/office/powerpoint/2010/main" val="1421377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F99B86-DD98-4EC2-84F6-139A2B03FC36}" type="slidenum">
              <a:rPr lang="en-US" smtClean="0"/>
              <a:pPr/>
              <a:t>21</a:t>
            </a:fld>
            <a:endParaRPr lang="en-US"/>
          </a:p>
        </p:txBody>
      </p:sp>
    </p:spTree>
    <p:extLst>
      <p:ext uri="{BB962C8B-B14F-4D97-AF65-F5344CB8AC3E}">
        <p14:creationId xmlns:p14="http://schemas.microsoft.com/office/powerpoint/2010/main" val="1421377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F99B86-DD98-4EC2-84F6-139A2B03FC36}" type="slidenum">
              <a:rPr lang="en-US" smtClean="0"/>
              <a:pPr/>
              <a:t>22</a:t>
            </a:fld>
            <a:endParaRPr lang="en-US"/>
          </a:p>
        </p:txBody>
      </p:sp>
    </p:spTree>
    <p:extLst>
      <p:ext uri="{BB962C8B-B14F-4D97-AF65-F5344CB8AC3E}">
        <p14:creationId xmlns:p14="http://schemas.microsoft.com/office/powerpoint/2010/main" val="1421377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F99B86-DD98-4EC2-84F6-139A2B03FC36}" type="slidenum">
              <a:rPr lang="en-US" smtClean="0"/>
              <a:pPr/>
              <a:t>23</a:t>
            </a:fld>
            <a:endParaRPr lang="en-US"/>
          </a:p>
        </p:txBody>
      </p:sp>
    </p:spTree>
    <p:extLst>
      <p:ext uri="{BB962C8B-B14F-4D97-AF65-F5344CB8AC3E}">
        <p14:creationId xmlns:p14="http://schemas.microsoft.com/office/powerpoint/2010/main" val="1421377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F99B86-DD98-4EC2-84F6-139A2B03FC36}" type="slidenum">
              <a:rPr lang="en-US" smtClean="0"/>
              <a:pPr/>
              <a:t>24</a:t>
            </a:fld>
            <a:endParaRPr lang="en-US"/>
          </a:p>
        </p:txBody>
      </p:sp>
    </p:spTree>
    <p:extLst>
      <p:ext uri="{BB962C8B-B14F-4D97-AF65-F5344CB8AC3E}">
        <p14:creationId xmlns:p14="http://schemas.microsoft.com/office/powerpoint/2010/main" val="1421377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F99B86-DD98-4EC2-84F6-139A2B03FC36}" type="slidenum">
              <a:rPr lang="en-US" smtClean="0"/>
              <a:pPr/>
              <a:t>25</a:t>
            </a:fld>
            <a:endParaRPr lang="en-US"/>
          </a:p>
        </p:txBody>
      </p:sp>
    </p:spTree>
    <p:extLst>
      <p:ext uri="{BB962C8B-B14F-4D97-AF65-F5344CB8AC3E}">
        <p14:creationId xmlns:p14="http://schemas.microsoft.com/office/powerpoint/2010/main" val="1421377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8F99B86-DD98-4EC2-84F6-139A2B03FC36}" type="slidenum">
              <a:rPr lang="en-US" smtClean="0"/>
              <a:pPr/>
              <a:t>29</a:t>
            </a:fld>
            <a:endParaRPr lang="en-US"/>
          </a:p>
        </p:txBody>
      </p:sp>
    </p:spTree>
    <p:extLst>
      <p:ext uri="{BB962C8B-B14F-4D97-AF65-F5344CB8AC3E}">
        <p14:creationId xmlns:p14="http://schemas.microsoft.com/office/powerpoint/2010/main" val="3596233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F386723-C769-47B7-8D6A-0F48FB277EE0}" type="datetime1">
              <a:rPr lang="en-GB" smtClean="0"/>
              <a:t>01/08/2022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215513-2A3D-4434-AABD-A16453369094}" type="slidenum">
              <a:rPr lang="en-GB" smtClean="0"/>
              <a:pPr/>
              <a:t>‹#›</a:t>
            </a:fld>
            <a:endParaRPr lang="en-GB"/>
          </a:p>
        </p:txBody>
      </p:sp>
    </p:spTree>
    <p:extLst>
      <p:ext uri="{BB962C8B-B14F-4D97-AF65-F5344CB8AC3E}">
        <p14:creationId xmlns:p14="http://schemas.microsoft.com/office/powerpoint/2010/main" val="2127273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BDC2A10-C9F4-4033-9597-E70B91BBF5AB}" type="datetime1">
              <a:rPr lang="en-GB" smtClean="0"/>
              <a:t>01/08/2022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215513-2A3D-4434-AABD-A16453369094}" type="slidenum">
              <a:rPr lang="en-GB" smtClean="0"/>
              <a:pPr/>
              <a:t>‹#›</a:t>
            </a:fld>
            <a:endParaRPr lang="en-GB"/>
          </a:p>
        </p:txBody>
      </p:sp>
    </p:spTree>
    <p:extLst>
      <p:ext uri="{BB962C8B-B14F-4D97-AF65-F5344CB8AC3E}">
        <p14:creationId xmlns:p14="http://schemas.microsoft.com/office/powerpoint/2010/main" val="81070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16E7633-2525-4287-B889-E3C9ABD58444}" type="datetime1">
              <a:rPr lang="en-GB" smtClean="0"/>
              <a:t>01/08/2022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215513-2A3D-4434-AABD-A16453369094}" type="slidenum">
              <a:rPr lang="en-GB" smtClean="0"/>
              <a:pPr/>
              <a:t>‹#›</a:t>
            </a:fld>
            <a:endParaRPr lang="en-GB"/>
          </a:p>
        </p:txBody>
      </p:sp>
    </p:spTree>
    <p:extLst>
      <p:ext uri="{BB962C8B-B14F-4D97-AF65-F5344CB8AC3E}">
        <p14:creationId xmlns:p14="http://schemas.microsoft.com/office/powerpoint/2010/main" val="613282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02B3A0A-B68D-4EE0-B9F1-ABBBD8B9C41A}" type="datetimeFigureOut">
              <a:rPr lang="en-US" smtClean="0">
                <a:solidFill>
                  <a:prstClr val="black">
                    <a:tint val="75000"/>
                  </a:prstClr>
                </a:solidFill>
              </a:rPr>
              <a:pPr/>
              <a:t>8/1/2022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40CBDCD-DFFD-43FC-A8E3-F2103815E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7750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2B3A0A-B68D-4EE0-B9F1-ABBBD8B9C41A}" type="datetimeFigureOut">
              <a:rPr lang="en-US" smtClean="0">
                <a:solidFill>
                  <a:prstClr val="black">
                    <a:tint val="75000"/>
                  </a:prstClr>
                </a:solidFill>
              </a:rPr>
              <a:pPr/>
              <a:t>8/1/2022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40CBDCD-DFFD-43FC-A8E3-F2103815E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6127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2B3A0A-B68D-4EE0-B9F1-ABBBD8B9C41A}" type="datetimeFigureOut">
              <a:rPr lang="en-US" smtClean="0">
                <a:solidFill>
                  <a:prstClr val="black">
                    <a:tint val="75000"/>
                  </a:prstClr>
                </a:solidFill>
              </a:rPr>
              <a:pPr/>
              <a:t>8/1/2022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40CBDCD-DFFD-43FC-A8E3-F2103815E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20207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02B3A0A-B68D-4EE0-B9F1-ABBBD8B9C41A}" type="datetimeFigureOut">
              <a:rPr lang="en-US" smtClean="0">
                <a:solidFill>
                  <a:prstClr val="black">
                    <a:tint val="75000"/>
                  </a:prstClr>
                </a:solidFill>
              </a:rPr>
              <a:pPr/>
              <a:t>8/1/2022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40CBDCD-DFFD-43FC-A8E3-F2103815E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6066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2B3A0A-B68D-4EE0-B9F1-ABBBD8B9C41A}" type="datetimeFigureOut">
              <a:rPr lang="en-US" smtClean="0">
                <a:solidFill>
                  <a:prstClr val="black">
                    <a:tint val="75000"/>
                  </a:prstClr>
                </a:solidFill>
              </a:rPr>
              <a:pPr/>
              <a:t>8/1/2022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40CBDCD-DFFD-43FC-A8E3-F2103815E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5942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2B3A0A-B68D-4EE0-B9F1-ABBBD8B9C41A}" type="datetimeFigureOut">
              <a:rPr lang="en-US" smtClean="0">
                <a:solidFill>
                  <a:prstClr val="black">
                    <a:tint val="75000"/>
                  </a:prstClr>
                </a:solidFill>
              </a:rPr>
              <a:pPr/>
              <a:t>8/1/2022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40CBDCD-DFFD-43FC-A8E3-F2103815E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52746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2B3A0A-B68D-4EE0-B9F1-ABBBD8B9C41A}" type="datetimeFigureOut">
              <a:rPr lang="en-US" smtClean="0">
                <a:solidFill>
                  <a:prstClr val="black">
                    <a:tint val="75000"/>
                  </a:prstClr>
                </a:solidFill>
              </a:rPr>
              <a:pPr/>
              <a:t>8/1/2022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40CBDCD-DFFD-43FC-A8E3-F2103815E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8748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2B3A0A-B68D-4EE0-B9F1-ABBBD8B9C41A}" type="datetimeFigureOut">
              <a:rPr lang="en-US" smtClean="0">
                <a:solidFill>
                  <a:prstClr val="black">
                    <a:tint val="75000"/>
                  </a:prstClr>
                </a:solidFill>
              </a:rPr>
              <a:pPr/>
              <a:t>8/1/2022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40CBDCD-DFFD-43FC-A8E3-F2103815E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96600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4371013-C1EE-4FBA-AF40-1291256B6FA6}" type="datetime1">
              <a:rPr lang="en-GB" smtClean="0"/>
              <a:t>01/08/2022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215513-2A3D-4434-AABD-A16453369094}" type="slidenum">
              <a:rPr lang="en-GB" smtClean="0"/>
              <a:pPr/>
              <a:t>‹#›</a:t>
            </a:fld>
            <a:endParaRPr lang="en-GB"/>
          </a:p>
        </p:txBody>
      </p:sp>
    </p:spTree>
    <p:extLst>
      <p:ext uri="{BB962C8B-B14F-4D97-AF65-F5344CB8AC3E}">
        <p14:creationId xmlns:p14="http://schemas.microsoft.com/office/powerpoint/2010/main" val="19087541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02B3A0A-B68D-4EE0-B9F1-ABBBD8B9C41A}" type="datetimeFigureOut">
              <a:rPr lang="en-US" smtClean="0">
                <a:solidFill>
                  <a:prstClr val="black">
                    <a:tint val="75000"/>
                  </a:prstClr>
                </a:solidFill>
              </a:rPr>
              <a:pPr/>
              <a:t>8/1/2022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40CBDCD-DFFD-43FC-A8E3-F2103815E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04985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2B3A0A-B68D-4EE0-B9F1-ABBBD8B9C41A}" type="datetimeFigureOut">
              <a:rPr lang="en-US" smtClean="0">
                <a:solidFill>
                  <a:prstClr val="black">
                    <a:tint val="75000"/>
                  </a:prstClr>
                </a:solidFill>
              </a:rPr>
              <a:pPr/>
              <a:t>8/1/2022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40CBDCD-DFFD-43FC-A8E3-F2103815E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58908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02B3A0A-B68D-4EE0-B9F1-ABBBD8B9C41A}" type="datetimeFigureOut">
              <a:rPr lang="en-US" smtClean="0">
                <a:solidFill>
                  <a:prstClr val="black">
                    <a:tint val="75000"/>
                  </a:prstClr>
                </a:solidFill>
              </a:rPr>
              <a:pPr/>
              <a:t>8/1/2022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40CBDCD-DFFD-43FC-A8E3-F2103815E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3651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DB2CCF-3FEF-449B-8E1A-D4203258E479}" type="datetime1">
              <a:rPr lang="en-GB" smtClean="0"/>
              <a:t>01/08/2022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215513-2A3D-4434-AABD-A16453369094}" type="slidenum">
              <a:rPr lang="en-GB" smtClean="0"/>
              <a:pPr/>
              <a:t>‹#›</a:t>
            </a:fld>
            <a:endParaRPr lang="en-GB"/>
          </a:p>
        </p:txBody>
      </p:sp>
    </p:spTree>
    <p:extLst>
      <p:ext uri="{BB962C8B-B14F-4D97-AF65-F5344CB8AC3E}">
        <p14:creationId xmlns:p14="http://schemas.microsoft.com/office/powerpoint/2010/main" val="3192889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A34D83C-44C9-4ED7-98CC-C6D3A2CE5BDC}" type="datetime1">
              <a:rPr lang="en-GB" smtClean="0"/>
              <a:t>01/08/2022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215513-2A3D-4434-AABD-A16453369094}" type="slidenum">
              <a:rPr lang="en-GB" smtClean="0"/>
              <a:pPr/>
              <a:t>‹#›</a:t>
            </a:fld>
            <a:endParaRPr lang="en-GB"/>
          </a:p>
        </p:txBody>
      </p:sp>
    </p:spTree>
    <p:extLst>
      <p:ext uri="{BB962C8B-B14F-4D97-AF65-F5344CB8AC3E}">
        <p14:creationId xmlns:p14="http://schemas.microsoft.com/office/powerpoint/2010/main" val="3275546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F4BB594-0B14-4CF8-8841-D89AE0ED82F9}" type="datetime1">
              <a:rPr lang="en-GB" smtClean="0"/>
              <a:t>01/08/2022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D215513-2A3D-4434-AABD-A16453369094}" type="slidenum">
              <a:rPr lang="en-GB" smtClean="0"/>
              <a:pPr/>
              <a:t>‹#›</a:t>
            </a:fld>
            <a:endParaRPr lang="en-GB"/>
          </a:p>
        </p:txBody>
      </p:sp>
    </p:spTree>
    <p:extLst>
      <p:ext uri="{BB962C8B-B14F-4D97-AF65-F5344CB8AC3E}">
        <p14:creationId xmlns:p14="http://schemas.microsoft.com/office/powerpoint/2010/main" val="2303596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4682713-F477-4378-9D4C-357468431FA3}" type="datetime1">
              <a:rPr lang="en-GB" smtClean="0"/>
              <a:t>01/08/2022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D215513-2A3D-4434-AABD-A16453369094}" type="slidenum">
              <a:rPr lang="en-GB" smtClean="0"/>
              <a:pPr/>
              <a:t>‹#›</a:t>
            </a:fld>
            <a:endParaRPr lang="en-GB"/>
          </a:p>
        </p:txBody>
      </p:sp>
    </p:spTree>
    <p:extLst>
      <p:ext uri="{BB962C8B-B14F-4D97-AF65-F5344CB8AC3E}">
        <p14:creationId xmlns:p14="http://schemas.microsoft.com/office/powerpoint/2010/main" val="494344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600E1-071C-4B40-A4BF-455AE4EB6168}" type="datetime1">
              <a:rPr lang="en-GB" smtClean="0"/>
              <a:t>01/08/2022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D215513-2A3D-4434-AABD-A16453369094}" type="slidenum">
              <a:rPr lang="en-GB" smtClean="0"/>
              <a:pPr/>
              <a:t>‹#›</a:t>
            </a:fld>
            <a:endParaRPr lang="en-GB"/>
          </a:p>
        </p:txBody>
      </p:sp>
    </p:spTree>
    <p:extLst>
      <p:ext uri="{BB962C8B-B14F-4D97-AF65-F5344CB8AC3E}">
        <p14:creationId xmlns:p14="http://schemas.microsoft.com/office/powerpoint/2010/main" val="53675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CAC2B4-AC6B-452A-8CCE-6765DE7AD6AD}" type="datetime1">
              <a:rPr lang="en-GB" smtClean="0"/>
              <a:t>01/08/2022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215513-2A3D-4434-AABD-A16453369094}" type="slidenum">
              <a:rPr lang="en-GB" smtClean="0"/>
              <a:pPr/>
              <a:t>‹#›</a:t>
            </a:fld>
            <a:endParaRPr lang="en-GB"/>
          </a:p>
        </p:txBody>
      </p:sp>
    </p:spTree>
    <p:extLst>
      <p:ext uri="{BB962C8B-B14F-4D97-AF65-F5344CB8AC3E}">
        <p14:creationId xmlns:p14="http://schemas.microsoft.com/office/powerpoint/2010/main" val="2894052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F7565A-C62D-476B-96B5-7A3F306A54AF}" type="datetime1">
              <a:rPr lang="en-GB" smtClean="0"/>
              <a:t>01/08/2022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215513-2A3D-4434-AABD-A16453369094}" type="slidenum">
              <a:rPr lang="en-GB" smtClean="0"/>
              <a:pPr/>
              <a:t>‹#›</a:t>
            </a:fld>
            <a:endParaRPr lang="en-GB"/>
          </a:p>
        </p:txBody>
      </p:sp>
    </p:spTree>
    <p:extLst>
      <p:ext uri="{BB962C8B-B14F-4D97-AF65-F5344CB8AC3E}">
        <p14:creationId xmlns:p14="http://schemas.microsoft.com/office/powerpoint/2010/main" val="3260058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E2C3C7-07F2-4908-9545-E2ED183E0CBA}" type="datetime1">
              <a:rPr lang="en-GB" smtClean="0"/>
              <a:t>01/08/2022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215513-2A3D-4434-AABD-A16453369094}" type="slidenum">
              <a:rPr lang="en-GB" smtClean="0"/>
              <a:pPr/>
              <a:t>‹#›</a:t>
            </a:fld>
            <a:endParaRPr lang="en-GB"/>
          </a:p>
        </p:txBody>
      </p:sp>
    </p:spTree>
    <p:extLst>
      <p:ext uri="{BB962C8B-B14F-4D97-AF65-F5344CB8AC3E}">
        <p14:creationId xmlns:p14="http://schemas.microsoft.com/office/powerpoint/2010/main" val="4078918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B3A0A-B68D-4EE0-B9F1-ABBBD8B9C41A}" type="datetimeFigureOut">
              <a:rPr lang="en-US" smtClean="0">
                <a:solidFill>
                  <a:prstClr val="black">
                    <a:tint val="75000"/>
                  </a:prstClr>
                </a:solidFill>
              </a:rPr>
              <a:pPr/>
              <a:t>8/1/2022</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CBDCD-DFFD-43FC-A8E3-F2103815E10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82041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839200" cy="6019800"/>
          </a:xfrm>
        </p:spPr>
        <p:txBody>
          <a:bodyPr>
            <a:normAutofit/>
          </a:bodyPr>
          <a:lstStyle/>
          <a:p>
            <a:pPr algn="ctr">
              <a:spcBef>
                <a:spcPct val="0"/>
              </a:spcBef>
              <a:buNone/>
            </a:pPr>
            <a:endParaRPr lang="en-US" sz="4800" b="1" dirty="0">
              <a:solidFill>
                <a:srgbClr val="FF0000"/>
              </a:solidFill>
              <a:effectLst>
                <a:outerShdw blurRad="38100" dist="38100" dir="2700000" algn="tl">
                  <a:srgbClr val="000000">
                    <a:alpha val="43137"/>
                  </a:srgbClr>
                </a:outerShdw>
              </a:effectLst>
              <a:ea typeface="+mj-ea"/>
              <a:cs typeface="+mj-cs"/>
            </a:endParaRPr>
          </a:p>
          <a:p>
            <a:pPr algn="ctr">
              <a:spcBef>
                <a:spcPct val="0"/>
              </a:spcBef>
              <a:buNone/>
            </a:pPr>
            <a:r>
              <a:rPr lang="en-US" sz="4800" b="1" dirty="0">
                <a:solidFill>
                  <a:srgbClr val="FF0000"/>
                </a:solidFill>
                <a:effectLst>
                  <a:outerShdw blurRad="38100" dist="38100" dir="2700000" algn="tl">
                    <a:srgbClr val="000000">
                      <a:alpha val="43137"/>
                    </a:srgbClr>
                  </a:outerShdw>
                </a:effectLst>
                <a:ea typeface="+mj-ea"/>
                <a:cs typeface="+mj-cs"/>
              </a:rPr>
              <a:t>UNIT-3 </a:t>
            </a:r>
          </a:p>
          <a:p>
            <a:pPr algn="ctr">
              <a:spcBef>
                <a:spcPct val="0"/>
              </a:spcBef>
              <a:buNone/>
            </a:pPr>
            <a:r>
              <a:rPr lang="en-US" sz="4800" b="1" dirty="0">
                <a:solidFill>
                  <a:srgbClr val="FF0000"/>
                </a:solidFill>
                <a:effectLst>
                  <a:outerShdw blurRad="38100" dist="38100" dir="2700000" algn="tl">
                    <a:srgbClr val="000000">
                      <a:alpha val="43137"/>
                    </a:srgbClr>
                  </a:outerShdw>
                </a:effectLst>
                <a:ea typeface="+mj-ea"/>
                <a:cs typeface="+mj-cs"/>
              </a:rPr>
              <a:t>LEARNING and Theories of Learning</a:t>
            </a:r>
          </a:p>
        </p:txBody>
      </p:sp>
      <p:sp>
        <p:nvSpPr>
          <p:cNvPr id="2" name="Date Placeholder 1"/>
          <p:cNvSpPr>
            <a:spLocks noGrp="1"/>
          </p:cNvSpPr>
          <p:nvPr>
            <p:ph type="dt" sz="half" idx="10"/>
          </p:nvPr>
        </p:nvSpPr>
        <p:spPr/>
        <p:txBody>
          <a:bodyPr/>
          <a:lstStyle/>
          <a:p>
            <a:fld id="{2F8B3534-A21B-4F32-A0B4-D2A26A84A7E2}" type="datetime1">
              <a:rPr lang="en-GB" smtClean="0"/>
              <a:t>01/08/2022</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0" y="457200"/>
            <a:ext cx="9144000" cy="6172200"/>
          </a:xfrm>
        </p:spPr>
        <p:txBody>
          <a:bodyPr>
            <a:normAutofit fontScale="92500"/>
          </a:bodyPr>
          <a:lstStyle/>
          <a:p>
            <a:pPr algn="ctr" eaLnBrk="1" hangingPunct="1">
              <a:buFontTx/>
              <a:buNone/>
            </a:pPr>
            <a:r>
              <a:rPr lang="en-US" b="1" dirty="0">
                <a:solidFill>
                  <a:srgbClr val="00B050"/>
                </a:solidFill>
              </a:rPr>
              <a:t>3.2.1.1. Pavlov’s</a:t>
            </a:r>
            <a:r>
              <a:rPr lang="en-US" dirty="0">
                <a:solidFill>
                  <a:srgbClr val="00B050"/>
                </a:solidFill>
              </a:rPr>
              <a:t> </a:t>
            </a:r>
            <a:r>
              <a:rPr lang="en-US" b="1" dirty="0">
                <a:solidFill>
                  <a:srgbClr val="00B050"/>
                </a:solidFill>
              </a:rPr>
              <a:t>Classical Conditioning / Respondent/ Conditioning or type 1 Learning/</a:t>
            </a:r>
            <a:endParaRPr lang="en-US" dirty="0">
              <a:solidFill>
                <a:srgbClr val="00B050"/>
              </a:solidFill>
            </a:endParaRPr>
          </a:p>
          <a:p>
            <a:pPr algn="just"/>
            <a:r>
              <a:rPr lang="en-US" sz="2800" b="1" dirty="0">
                <a:solidFill>
                  <a:srgbClr val="FF0000"/>
                </a:solidFill>
              </a:rPr>
              <a:t>Classical conditioning </a:t>
            </a:r>
            <a:r>
              <a:rPr lang="en-US" sz="2800" b="1" dirty="0">
                <a:solidFill>
                  <a:srgbClr val="000000"/>
                </a:solidFill>
              </a:rPr>
              <a:t>theory represents a process in which a natural stimulus pairing with a neutral stimulus, the neutral stimulus acquires all the characteristics of a natural stimulus. </a:t>
            </a:r>
          </a:p>
          <a:p>
            <a:pPr algn="just" eaLnBrk="1" hangingPunct="1"/>
            <a:r>
              <a:rPr lang="en-US" sz="2800" b="1" dirty="0"/>
              <a:t>It is a type of learning in which a neutral stimulus comes to bring about a response after it is paired with a stimulus that naturally brings about that response.</a:t>
            </a:r>
            <a:r>
              <a:rPr lang="en-US" sz="2800" b="1" dirty="0">
                <a:solidFill>
                  <a:srgbClr val="000000"/>
                </a:solidFill>
              </a:rPr>
              <a:t> </a:t>
            </a:r>
          </a:p>
          <a:p>
            <a:pPr algn="just" eaLnBrk="1" hangingPunct="1"/>
            <a:r>
              <a:rPr lang="en-US" sz="2800" b="1" dirty="0">
                <a:solidFill>
                  <a:srgbClr val="000000"/>
                </a:solidFill>
              </a:rPr>
              <a:t>It is also </a:t>
            </a:r>
            <a:r>
              <a:rPr lang="en-US" sz="2800" b="1" dirty="0">
                <a:solidFill>
                  <a:srgbClr val="FF0000"/>
                </a:solidFill>
              </a:rPr>
              <a:t>called substitution learning </a:t>
            </a:r>
            <a:r>
              <a:rPr lang="en-US" sz="2800" b="1" dirty="0">
                <a:solidFill>
                  <a:srgbClr val="000000"/>
                </a:solidFill>
              </a:rPr>
              <a:t>because it involves substituting a neutral stimulus in place of natural stimulus. </a:t>
            </a:r>
          </a:p>
          <a:p>
            <a:pPr algn="just" eaLnBrk="1" hangingPunct="1"/>
            <a:r>
              <a:rPr lang="en-US" sz="2800" b="1" dirty="0">
                <a:solidFill>
                  <a:srgbClr val="00B050"/>
                </a:solidFill>
              </a:rPr>
              <a:t>Stimulus</a:t>
            </a:r>
            <a:r>
              <a:rPr lang="en-US" sz="2800" b="1" dirty="0">
                <a:solidFill>
                  <a:srgbClr val="000000"/>
                </a:solidFill>
              </a:rPr>
              <a:t> </a:t>
            </a:r>
            <a:r>
              <a:rPr lang="en-US" sz="2800" b="1" dirty="0">
                <a:solidFill>
                  <a:srgbClr val="000000"/>
                </a:solidFill>
                <a:sym typeface="Wingdings 3" pitchFamily="18" charset="2"/>
              </a:rPr>
              <a:t></a:t>
            </a:r>
            <a:r>
              <a:rPr lang="en-US" sz="2700" b="1" dirty="0">
                <a:solidFill>
                  <a:srgbClr val="000000"/>
                </a:solidFill>
              </a:rPr>
              <a:t>anything in the environment that one can respond to. </a:t>
            </a:r>
          </a:p>
          <a:p>
            <a:pPr algn="just" eaLnBrk="1" hangingPunct="1"/>
            <a:r>
              <a:rPr lang="en-US" sz="2800" b="1" dirty="0">
                <a:solidFill>
                  <a:srgbClr val="00B050"/>
                </a:solidFill>
              </a:rPr>
              <a:t>Responses</a:t>
            </a:r>
            <a:r>
              <a:rPr lang="en-US" sz="2800" b="1" dirty="0">
                <a:solidFill>
                  <a:srgbClr val="000000"/>
                </a:solidFill>
              </a:rPr>
              <a:t> </a:t>
            </a:r>
            <a:r>
              <a:rPr lang="en-US" sz="2800" b="1" dirty="0">
                <a:solidFill>
                  <a:srgbClr val="000000"/>
                </a:solidFill>
                <a:sym typeface="Wingdings 3" pitchFamily="18" charset="2"/>
              </a:rPr>
              <a:t></a:t>
            </a:r>
            <a:r>
              <a:rPr lang="en-US" sz="2800" b="1" dirty="0">
                <a:solidFill>
                  <a:srgbClr val="000000"/>
                </a:solidFill>
              </a:rPr>
              <a:t> any behavior or action towards a stimulus.</a:t>
            </a:r>
          </a:p>
          <a:p>
            <a:pPr eaLnBrk="1" hangingPunct="1">
              <a:buFontTx/>
              <a:buNone/>
            </a:pPr>
            <a:endParaRPr lang="en-US" sz="2800" dirty="0"/>
          </a:p>
        </p:txBody>
      </p:sp>
      <p:sp>
        <p:nvSpPr>
          <p:cNvPr id="4" name="Date Placeholder 3"/>
          <p:cNvSpPr>
            <a:spLocks noGrp="1"/>
          </p:cNvSpPr>
          <p:nvPr>
            <p:ph type="dt" sz="quarter" idx="10"/>
          </p:nvPr>
        </p:nvSpPr>
        <p:spPr/>
        <p:txBody>
          <a:bodyPr/>
          <a:lstStyle/>
          <a:p>
            <a:pPr>
              <a:defRPr/>
            </a:pPr>
            <a:fld id="{2A410EDA-6481-4D73-9A55-12FECDAF895E}" type="datetime1">
              <a:rPr lang="en-GB" smtClean="0"/>
              <a:t>01/08/2022</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8" name="Rectangle 8"/>
          <p:cNvSpPr>
            <a:spLocks noGrp="1" noChangeArrowheads="1"/>
          </p:cNvSpPr>
          <p:nvPr>
            <p:ph idx="1"/>
          </p:nvPr>
        </p:nvSpPr>
        <p:spPr>
          <a:xfrm>
            <a:off x="0" y="152400"/>
            <a:ext cx="9144000" cy="6172200"/>
          </a:xfrm>
        </p:spPr>
        <p:txBody>
          <a:bodyPr/>
          <a:lstStyle/>
          <a:p>
            <a:pPr algn="ctr" eaLnBrk="1" hangingPunct="1">
              <a:lnSpc>
                <a:spcPct val="90000"/>
              </a:lnSpc>
              <a:buFontTx/>
              <a:buNone/>
            </a:pPr>
            <a:r>
              <a:rPr lang="en-US" sz="2800" b="1" dirty="0">
                <a:solidFill>
                  <a:srgbClr val="FF0000"/>
                </a:solidFill>
                <a:cs typeface="Times New Roman" pitchFamily="18" charset="0"/>
              </a:rPr>
              <a:t>Pavlov’s Classical Conditioning Experiment </a:t>
            </a:r>
            <a:r>
              <a:rPr lang="en-US" sz="2800" b="1" dirty="0">
                <a:solidFill>
                  <a:schemeClr val="folHlink"/>
                </a:solidFill>
                <a:cs typeface="Times New Roman" pitchFamily="18" charset="0"/>
              </a:rPr>
              <a:t> </a:t>
            </a:r>
          </a:p>
          <a:p>
            <a:pPr algn="ctr" eaLnBrk="1" hangingPunct="1">
              <a:lnSpc>
                <a:spcPct val="90000"/>
              </a:lnSpc>
              <a:buFontTx/>
              <a:buNone/>
            </a:pPr>
            <a:r>
              <a:rPr lang="en-US" sz="2800" b="1" dirty="0">
                <a:solidFill>
                  <a:schemeClr val="folHlink"/>
                </a:solidFill>
                <a:cs typeface="Times New Roman" pitchFamily="18" charset="0"/>
              </a:rPr>
              <a:t> </a:t>
            </a:r>
            <a:r>
              <a:rPr lang="en-US" sz="2800" b="1" u="sng" dirty="0">
                <a:solidFill>
                  <a:schemeClr val="folHlink"/>
                </a:solidFill>
                <a:cs typeface="Times New Roman" pitchFamily="18" charset="0"/>
              </a:rPr>
              <a:t>Before conditioning </a:t>
            </a:r>
            <a:endParaRPr lang="en-US" sz="2800" u="sng" dirty="0">
              <a:solidFill>
                <a:schemeClr val="folHlink"/>
              </a:solidFill>
              <a:cs typeface="Times New Roman" pitchFamily="18" charset="0"/>
            </a:endParaRPr>
          </a:p>
          <a:p>
            <a:pPr algn="just" eaLnBrk="1" hangingPunct="1">
              <a:lnSpc>
                <a:spcPct val="90000"/>
              </a:lnSpc>
            </a:pPr>
            <a:r>
              <a:rPr lang="en-US" sz="2800" b="1" dirty="0">
                <a:solidFill>
                  <a:srgbClr val="000066"/>
                </a:solidFill>
                <a:cs typeface="Times New Roman" pitchFamily="18" charset="0"/>
              </a:rPr>
              <a:t>Bell (Neutral stimulus) or CS </a:t>
            </a:r>
            <a:r>
              <a:rPr lang="en-US" sz="2800" b="1" dirty="0">
                <a:solidFill>
                  <a:schemeClr val="folHlink"/>
                </a:solidFill>
                <a:cs typeface="Times New Roman" pitchFamily="18" charset="0"/>
              </a:rPr>
              <a:t>               </a:t>
            </a:r>
            <a:r>
              <a:rPr lang="en-US" sz="2800" b="1" dirty="0">
                <a:solidFill>
                  <a:srgbClr val="000066"/>
                </a:solidFill>
                <a:cs typeface="Times New Roman" pitchFamily="18" charset="0"/>
              </a:rPr>
              <a:t> No salivation.</a:t>
            </a:r>
          </a:p>
          <a:p>
            <a:pPr algn="just" eaLnBrk="1" hangingPunct="1">
              <a:lnSpc>
                <a:spcPct val="90000"/>
              </a:lnSpc>
            </a:pPr>
            <a:r>
              <a:rPr lang="en-US" sz="2800" b="1" dirty="0">
                <a:solidFill>
                  <a:srgbClr val="000066"/>
                </a:solidFill>
                <a:cs typeface="Times New Roman" pitchFamily="18" charset="0"/>
              </a:rPr>
              <a:t>Food (natural stimulus) or UCS            salivation (UCR).</a:t>
            </a:r>
            <a:r>
              <a:rPr lang="en-US" sz="2800" dirty="0">
                <a:cs typeface="Times New Roman" pitchFamily="18" charset="0"/>
              </a:rPr>
              <a:t> </a:t>
            </a:r>
          </a:p>
          <a:p>
            <a:pPr algn="ctr" eaLnBrk="1" hangingPunct="1">
              <a:lnSpc>
                <a:spcPct val="90000"/>
              </a:lnSpc>
              <a:buFontTx/>
              <a:buNone/>
            </a:pPr>
            <a:r>
              <a:rPr lang="en-US" sz="2800" dirty="0">
                <a:cs typeface="Times New Roman" pitchFamily="18" charset="0"/>
              </a:rPr>
              <a:t> </a:t>
            </a:r>
            <a:r>
              <a:rPr lang="en-US" sz="2800" dirty="0">
                <a:solidFill>
                  <a:schemeClr val="folHlink"/>
                </a:solidFill>
                <a:cs typeface="Times New Roman" pitchFamily="18" charset="0"/>
              </a:rPr>
              <a:t> </a:t>
            </a:r>
            <a:r>
              <a:rPr lang="en-US" sz="2800" b="1" u="sng" dirty="0">
                <a:solidFill>
                  <a:schemeClr val="folHlink"/>
                </a:solidFill>
                <a:cs typeface="Times New Roman" pitchFamily="18" charset="0"/>
              </a:rPr>
              <a:t>During conditioning</a:t>
            </a:r>
            <a:r>
              <a:rPr lang="en-US" sz="2800" u="sng" dirty="0">
                <a:solidFill>
                  <a:schemeClr val="folHlink"/>
                </a:solidFill>
                <a:cs typeface="Times New Roman" pitchFamily="18" charset="0"/>
              </a:rPr>
              <a:t> </a:t>
            </a:r>
          </a:p>
          <a:p>
            <a:pPr algn="just" eaLnBrk="1" hangingPunct="1">
              <a:lnSpc>
                <a:spcPct val="90000"/>
              </a:lnSpc>
            </a:pPr>
            <a:r>
              <a:rPr lang="en-US" sz="2800" b="1" dirty="0">
                <a:solidFill>
                  <a:srgbClr val="000066"/>
                </a:solidFill>
                <a:cs typeface="Times New Roman" pitchFamily="18" charset="0"/>
              </a:rPr>
              <a:t>Bell (CS) + food (UCS)                salivation (UCR).</a:t>
            </a:r>
            <a:r>
              <a:rPr lang="en-US" sz="2800" b="1" dirty="0">
                <a:cs typeface="Times New Roman" pitchFamily="18" charset="0"/>
              </a:rPr>
              <a:t> </a:t>
            </a:r>
          </a:p>
          <a:p>
            <a:pPr algn="ctr" eaLnBrk="1" hangingPunct="1">
              <a:lnSpc>
                <a:spcPct val="90000"/>
              </a:lnSpc>
              <a:buFontTx/>
              <a:buNone/>
            </a:pPr>
            <a:r>
              <a:rPr lang="en-US" sz="2800" b="1" u="sng" dirty="0">
                <a:solidFill>
                  <a:schemeClr val="folHlink"/>
                </a:solidFill>
                <a:cs typeface="Times New Roman" pitchFamily="18" charset="0"/>
              </a:rPr>
              <a:t>After conditioning</a:t>
            </a:r>
            <a:r>
              <a:rPr lang="en-US" sz="2800" dirty="0">
                <a:cs typeface="Times New Roman" pitchFamily="18" charset="0"/>
              </a:rPr>
              <a:t>  </a:t>
            </a:r>
          </a:p>
          <a:p>
            <a:pPr algn="just" eaLnBrk="1" hangingPunct="1">
              <a:lnSpc>
                <a:spcPct val="90000"/>
              </a:lnSpc>
            </a:pPr>
            <a:r>
              <a:rPr lang="en-US" sz="2800" b="1" dirty="0">
                <a:solidFill>
                  <a:srgbClr val="000066"/>
                </a:solidFill>
                <a:cs typeface="Times New Roman" pitchFamily="18" charset="0"/>
              </a:rPr>
              <a:t>Bell (CS)                   salivation (CR).     </a:t>
            </a:r>
          </a:p>
          <a:p>
            <a:pPr algn="just" eaLnBrk="1" hangingPunct="1">
              <a:lnSpc>
                <a:spcPct val="90000"/>
              </a:lnSpc>
            </a:pPr>
            <a:endParaRPr lang="en-US" sz="2800" b="1" dirty="0">
              <a:solidFill>
                <a:srgbClr val="000066"/>
              </a:solidFill>
              <a:cs typeface="Times New Roman" pitchFamily="18" charset="0"/>
            </a:endParaRPr>
          </a:p>
          <a:p>
            <a:pPr algn="just" eaLnBrk="1" hangingPunct="1">
              <a:lnSpc>
                <a:spcPct val="90000"/>
              </a:lnSpc>
              <a:buFontTx/>
              <a:buNone/>
            </a:pPr>
            <a:endParaRPr lang="en-US" sz="2800" b="1" dirty="0">
              <a:solidFill>
                <a:srgbClr val="000066"/>
              </a:solidFill>
            </a:endParaRPr>
          </a:p>
        </p:txBody>
      </p:sp>
      <p:sp>
        <p:nvSpPr>
          <p:cNvPr id="7" name="Date Placeholder 3"/>
          <p:cNvSpPr>
            <a:spLocks noGrp="1"/>
          </p:cNvSpPr>
          <p:nvPr>
            <p:ph type="dt" sz="quarter" idx="10"/>
          </p:nvPr>
        </p:nvSpPr>
        <p:spPr/>
        <p:txBody>
          <a:bodyPr/>
          <a:lstStyle/>
          <a:p>
            <a:pPr>
              <a:defRPr/>
            </a:pPr>
            <a:fld id="{C8E1C588-964C-4002-BB0B-76469BD56809}" type="datetime1">
              <a:rPr lang="en-GB" smtClean="0"/>
              <a:t>01/08/2022</a:t>
            </a:fld>
            <a:endParaRPr lang="en-US" dirty="0"/>
          </a:p>
        </p:txBody>
      </p:sp>
      <p:sp>
        <p:nvSpPr>
          <p:cNvPr id="7173" name="Line 10"/>
          <p:cNvSpPr>
            <a:spLocks noChangeShapeType="1"/>
          </p:cNvSpPr>
          <p:nvPr/>
        </p:nvSpPr>
        <p:spPr bwMode="auto">
          <a:xfrm>
            <a:off x="4953000" y="1828800"/>
            <a:ext cx="990600" cy="0"/>
          </a:xfrm>
          <a:prstGeom prst="line">
            <a:avLst/>
          </a:prstGeom>
          <a:noFill/>
          <a:ln w="12700" cap="sq">
            <a:solidFill>
              <a:schemeClr val="tx1"/>
            </a:solidFill>
            <a:round/>
            <a:headEnd type="none" w="sm" len="sm"/>
            <a:tailEnd type="triangle" w="sm" len="sm"/>
          </a:ln>
        </p:spPr>
        <p:txBody>
          <a:bodyPr/>
          <a:lstStyle/>
          <a:p>
            <a:endParaRPr lang="en-US"/>
          </a:p>
        </p:txBody>
      </p:sp>
      <p:sp>
        <p:nvSpPr>
          <p:cNvPr id="7174" name="Line 11"/>
          <p:cNvSpPr>
            <a:spLocks noChangeShapeType="1"/>
          </p:cNvSpPr>
          <p:nvPr/>
        </p:nvSpPr>
        <p:spPr bwMode="auto">
          <a:xfrm>
            <a:off x="4953000" y="1371600"/>
            <a:ext cx="990600" cy="0"/>
          </a:xfrm>
          <a:prstGeom prst="line">
            <a:avLst/>
          </a:prstGeom>
          <a:noFill/>
          <a:ln w="12700" cap="sq">
            <a:solidFill>
              <a:schemeClr val="tx1"/>
            </a:solidFill>
            <a:round/>
            <a:headEnd type="none" w="sm" len="sm"/>
            <a:tailEnd type="triangle" w="sm" len="sm"/>
          </a:ln>
        </p:spPr>
        <p:txBody>
          <a:bodyPr/>
          <a:lstStyle/>
          <a:p>
            <a:endParaRPr lang="en-US"/>
          </a:p>
        </p:txBody>
      </p:sp>
      <p:sp>
        <p:nvSpPr>
          <p:cNvPr id="7175" name="Line 12"/>
          <p:cNvSpPr>
            <a:spLocks noChangeShapeType="1"/>
          </p:cNvSpPr>
          <p:nvPr/>
        </p:nvSpPr>
        <p:spPr bwMode="auto">
          <a:xfrm>
            <a:off x="3505200" y="2743200"/>
            <a:ext cx="1295400" cy="0"/>
          </a:xfrm>
          <a:prstGeom prst="line">
            <a:avLst/>
          </a:prstGeom>
          <a:noFill/>
          <a:ln w="12700" cap="sq">
            <a:solidFill>
              <a:schemeClr val="tx1"/>
            </a:solidFill>
            <a:round/>
            <a:headEnd type="none" w="sm" len="sm"/>
            <a:tailEnd type="triangle" w="sm" len="sm"/>
          </a:ln>
        </p:spPr>
        <p:txBody>
          <a:bodyPr/>
          <a:lstStyle/>
          <a:p>
            <a:endParaRPr lang="en-US"/>
          </a:p>
        </p:txBody>
      </p:sp>
      <p:sp>
        <p:nvSpPr>
          <p:cNvPr id="7176" name="Line 13"/>
          <p:cNvSpPr>
            <a:spLocks noChangeShapeType="1"/>
          </p:cNvSpPr>
          <p:nvPr/>
        </p:nvSpPr>
        <p:spPr bwMode="auto">
          <a:xfrm>
            <a:off x="1600200" y="3733800"/>
            <a:ext cx="1600200" cy="0"/>
          </a:xfrm>
          <a:prstGeom prst="line">
            <a:avLst/>
          </a:prstGeom>
          <a:noFill/>
          <a:ln w="12700" cap="sq">
            <a:solidFill>
              <a:schemeClr val="tx1"/>
            </a:solidFill>
            <a:round/>
            <a:headEnd type="none" w="sm" len="sm"/>
            <a:tailEnd type="triangle" w="sm" len="sm"/>
          </a:ln>
        </p:spPr>
        <p:txBody>
          <a:bodyPr/>
          <a:lstStyle/>
          <a:p>
            <a:endParaRPr lang="en-US"/>
          </a:p>
        </p:txBody>
      </p:sp>
      <p:pic>
        <p:nvPicPr>
          <p:cNvPr id="7177" name="Picture 3" descr="C:\Users\Yechale\Desktop\Photo\DSC04685.JPG"/>
          <p:cNvPicPr>
            <a:picLocks noChangeAspect="1" noChangeArrowheads="1"/>
          </p:cNvPicPr>
          <p:nvPr/>
        </p:nvPicPr>
        <p:blipFill>
          <a:blip r:embed="rId2"/>
          <a:srcRect/>
          <a:stretch>
            <a:fillRect/>
          </a:stretch>
        </p:blipFill>
        <p:spPr bwMode="auto">
          <a:xfrm>
            <a:off x="1066800" y="4038600"/>
            <a:ext cx="6248400" cy="2667000"/>
          </a:xfrm>
          <a:prstGeom prst="rect">
            <a:avLst/>
          </a:prstGeom>
          <a:noFill/>
          <a:ln w="9525">
            <a:noFill/>
            <a:miter lim="800000"/>
            <a:headEnd/>
            <a:tailEnd/>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8">
                                            <p:txEl>
                                              <p:pRg st="0" end="0"/>
                                            </p:txEl>
                                          </p:spTgt>
                                        </p:tgtEl>
                                        <p:attrNameLst>
                                          <p:attrName>style.visibility</p:attrName>
                                        </p:attrNameLst>
                                      </p:cBhvr>
                                      <p:to>
                                        <p:strVal val="visible"/>
                                      </p:to>
                                    </p:set>
                                    <p:animEffect transition="in" filter="blinds(horizontal)">
                                      <p:cBhvr>
                                        <p:cTn id="7" dur="500"/>
                                        <p:tgtEl>
                                          <p:spTgt spid="153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8">
                                            <p:txEl>
                                              <p:pRg st="1" end="1"/>
                                            </p:txEl>
                                          </p:spTgt>
                                        </p:tgtEl>
                                        <p:attrNameLst>
                                          <p:attrName>style.visibility</p:attrName>
                                        </p:attrNameLst>
                                      </p:cBhvr>
                                      <p:to>
                                        <p:strVal val="visible"/>
                                      </p:to>
                                    </p:set>
                                    <p:animEffect transition="in" filter="blinds(horizontal)">
                                      <p:cBhvr>
                                        <p:cTn id="12" dur="500"/>
                                        <p:tgtEl>
                                          <p:spTgt spid="153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8">
                                            <p:txEl>
                                              <p:pRg st="2" end="2"/>
                                            </p:txEl>
                                          </p:spTgt>
                                        </p:tgtEl>
                                        <p:attrNameLst>
                                          <p:attrName>style.visibility</p:attrName>
                                        </p:attrNameLst>
                                      </p:cBhvr>
                                      <p:to>
                                        <p:strVal val="visible"/>
                                      </p:to>
                                    </p:set>
                                    <p:animEffect transition="in" filter="blinds(horizontal)">
                                      <p:cBhvr>
                                        <p:cTn id="17" dur="500"/>
                                        <p:tgtEl>
                                          <p:spTgt spid="153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368">
                                            <p:txEl>
                                              <p:pRg st="3" end="3"/>
                                            </p:txEl>
                                          </p:spTgt>
                                        </p:tgtEl>
                                        <p:attrNameLst>
                                          <p:attrName>style.visibility</p:attrName>
                                        </p:attrNameLst>
                                      </p:cBhvr>
                                      <p:to>
                                        <p:strVal val="visible"/>
                                      </p:to>
                                    </p:set>
                                    <p:animEffect transition="in" filter="blinds(horizontal)">
                                      <p:cBhvr>
                                        <p:cTn id="22" dur="500"/>
                                        <p:tgtEl>
                                          <p:spTgt spid="153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368">
                                            <p:txEl>
                                              <p:pRg st="4" end="4"/>
                                            </p:txEl>
                                          </p:spTgt>
                                        </p:tgtEl>
                                        <p:attrNameLst>
                                          <p:attrName>style.visibility</p:attrName>
                                        </p:attrNameLst>
                                      </p:cBhvr>
                                      <p:to>
                                        <p:strVal val="visible"/>
                                      </p:to>
                                    </p:set>
                                    <p:animEffect transition="in" filter="blinds(horizontal)">
                                      <p:cBhvr>
                                        <p:cTn id="27" dur="500"/>
                                        <p:tgtEl>
                                          <p:spTgt spid="153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368">
                                            <p:txEl>
                                              <p:pRg st="5" end="5"/>
                                            </p:txEl>
                                          </p:spTgt>
                                        </p:tgtEl>
                                        <p:attrNameLst>
                                          <p:attrName>style.visibility</p:attrName>
                                        </p:attrNameLst>
                                      </p:cBhvr>
                                      <p:to>
                                        <p:strVal val="visible"/>
                                      </p:to>
                                    </p:set>
                                    <p:animEffect transition="in" filter="blinds(horizontal)">
                                      <p:cBhvr>
                                        <p:cTn id="32" dur="500"/>
                                        <p:tgtEl>
                                          <p:spTgt spid="1536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368">
                                            <p:txEl>
                                              <p:pRg st="6" end="6"/>
                                            </p:txEl>
                                          </p:spTgt>
                                        </p:tgtEl>
                                        <p:attrNameLst>
                                          <p:attrName>style.visibility</p:attrName>
                                        </p:attrNameLst>
                                      </p:cBhvr>
                                      <p:to>
                                        <p:strVal val="visible"/>
                                      </p:to>
                                    </p:set>
                                    <p:animEffect transition="in" filter="blinds(horizontal)">
                                      <p:cBhvr>
                                        <p:cTn id="37" dur="500"/>
                                        <p:tgtEl>
                                          <p:spTgt spid="1536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5368">
                                            <p:txEl>
                                              <p:pRg st="7" end="7"/>
                                            </p:txEl>
                                          </p:spTgt>
                                        </p:tgtEl>
                                        <p:attrNameLst>
                                          <p:attrName>style.visibility</p:attrName>
                                        </p:attrNameLst>
                                      </p:cBhvr>
                                      <p:to>
                                        <p:strVal val="visible"/>
                                      </p:to>
                                    </p:set>
                                    <p:animEffect transition="in" filter="blinds(horizontal)">
                                      <p:cBhvr>
                                        <p:cTn id="42" dur="500"/>
                                        <p:tgtEl>
                                          <p:spTgt spid="1536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76200" y="152400"/>
            <a:ext cx="8991600" cy="6400800"/>
          </a:xfrm>
        </p:spPr>
        <p:txBody>
          <a:bodyPr rtlCol="0">
            <a:normAutofit lnSpcReduction="10000"/>
          </a:bodyPr>
          <a:lstStyle/>
          <a:p>
            <a:pPr algn="ctr" eaLnBrk="1" fontAlgn="auto" hangingPunct="1">
              <a:lnSpc>
                <a:spcPct val="90000"/>
              </a:lnSpc>
              <a:spcAft>
                <a:spcPts val="0"/>
              </a:spcAft>
              <a:buFontTx/>
              <a:buNone/>
              <a:defRPr/>
            </a:pPr>
            <a:r>
              <a:rPr lang="en-US" b="1" dirty="0">
                <a:solidFill>
                  <a:schemeClr val="folHlink"/>
                </a:solidFill>
                <a:cs typeface="Times New Roman" charset="0"/>
              </a:rPr>
              <a:t>Basics of Classical Conditioning</a:t>
            </a:r>
            <a:endParaRPr lang="en-US" dirty="0">
              <a:solidFill>
                <a:schemeClr val="folHlink"/>
              </a:solidFill>
              <a:cs typeface="Times New Roman" charset="0"/>
            </a:endParaRPr>
          </a:p>
          <a:p>
            <a:pPr algn="just">
              <a:lnSpc>
                <a:spcPct val="90000"/>
              </a:lnSpc>
              <a:buNone/>
              <a:defRPr/>
            </a:pPr>
            <a:r>
              <a:rPr lang="en-US" sz="2800" b="1" dirty="0">
                <a:solidFill>
                  <a:srgbClr val="CC9900"/>
                </a:solidFill>
                <a:cs typeface="Times New Roman" charset="0"/>
              </a:rPr>
              <a:t>1. Neutral Stimulus-</a:t>
            </a:r>
            <a:r>
              <a:rPr lang="en-US" sz="2800" dirty="0"/>
              <a:t> A stimulus that, before conditioning, does not naturally bring about the response of interest</a:t>
            </a:r>
            <a:endParaRPr lang="en-US" sz="2800" b="1" dirty="0">
              <a:solidFill>
                <a:srgbClr val="CC9900"/>
              </a:solidFill>
              <a:cs typeface="Times New Roman" charset="0"/>
            </a:endParaRPr>
          </a:p>
          <a:p>
            <a:pPr algn="just" eaLnBrk="1" fontAlgn="auto" hangingPunct="1">
              <a:lnSpc>
                <a:spcPct val="90000"/>
              </a:lnSpc>
              <a:spcAft>
                <a:spcPts val="0"/>
              </a:spcAft>
              <a:buFontTx/>
              <a:buNone/>
              <a:defRPr/>
            </a:pPr>
            <a:r>
              <a:rPr lang="en-US" sz="2800" b="1" dirty="0">
                <a:solidFill>
                  <a:srgbClr val="CC9900"/>
                </a:solidFill>
                <a:cs typeface="Times New Roman" charset="0"/>
              </a:rPr>
              <a:t>2. Unconditioned stimulus (UCS)</a:t>
            </a:r>
            <a:r>
              <a:rPr lang="en-US" sz="2800" b="1" dirty="0">
                <a:solidFill>
                  <a:srgbClr val="000000"/>
                </a:solidFill>
                <a:cs typeface="Times New Roman" charset="0"/>
              </a:rPr>
              <a:t> - is the natural stimulus that triggers a response automatically and reflexively. </a:t>
            </a:r>
          </a:p>
          <a:p>
            <a:pPr lvl="1" algn="just">
              <a:lnSpc>
                <a:spcPct val="90000"/>
              </a:lnSpc>
              <a:buFont typeface="Wingdings" pitchFamily="2" charset="2"/>
              <a:buChar char="Ø"/>
              <a:defRPr/>
            </a:pPr>
            <a:r>
              <a:rPr lang="en-US" sz="2400" b="1" dirty="0">
                <a:solidFill>
                  <a:srgbClr val="000000"/>
                </a:solidFill>
                <a:latin typeface="Wingdings" charset="2"/>
                <a:cs typeface="Times New Roman" charset="0"/>
              </a:rPr>
              <a:t> </a:t>
            </a:r>
            <a:r>
              <a:rPr lang="en-US" sz="2400" b="1" dirty="0">
                <a:solidFill>
                  <a:srgbClr val="000000"/>
                </a:solidFill>
                <a:cs typeface="Times New Roman" charset="0"/>
              </a:rPr>
              <a:t>It is unlearned, internal and consistently elicits a response.</a:t>
            </a:r>
          </a:p>
          <a:p>
            <a:pPr algn="just" eaLnBrk="1" fontAlgn="auto" hangingPunct="1">
              <a:lnSpc>
                <a:spcPct val="90000"/>
              </a:lnSpc>
              <a:spcAft>
                <a:spcPts val="0"/>
              </a:spcAft>
              <a:buFontTx/>
              <a:buNone/>
              <a:defRPr/>
            </a:pPr>
            <a:r>
              <a:rPr lang="en-US" sz="2800" b="1" dirty="0">
                <a:solidFill>
                  <a:srgbClr val="CC9900"/>
                </a:solidFill>
                <a:cs typeface="Times New Roman" charset="0"/>
              </a:rPr>
              <a:t>3. Unconditioned response (UCR)</a:t>
            </a:r>
            <a:r>
              <a:rPr lang="en-US" sz="2800" b="1" dirty="0">
                <a:solidFill>
                  <a:srgbClr val="000000"/>
                </a:solidFill>
                <a:cs typeface="Times New Roman" charset="0"/>
              </a:rPr>
              <a:t> - the automatic response to unlearned stimulus (UCS) reflexively but not learned and it works naturally. </a:t>
            </a:r>
          </a:p>
          <a:p>
            <a:pPr algn="just" eaLnBrk="1" fontAlgn="auto" hangingPunct="1">
              <a:lnSpc>
                <a:spcPct val="90000"/>
              </a:lnSpc>
              <a:spcAft>
                <a:spcPts val="0"/>
              </a:spcAft>
              <a:buFontTx/>
              <a:buNone/>
              <a:defRPr/>
            </a:pPr>
            <a:r>
              <a:rPr lang="en-US" sz="2800" b="1" dirty="0">
                <a:solidFill>
                  <a:srgbClr val="CC9900"/>
                </a:solidFill>
                <a:cs typeface="Times New Roman" charset="0"/>
              </a:rPr>
              <a:t>4. Conditional stimulus (CS)</a:t>
            </a:r>
            <a:r>
              <a:rPr lang="en-US" sz="2800" b="1" dirty="0">
                <a:solidFill>
                  <a:srgbClr val="000000"/>
                </a:solidFill>
                <a:cs typeface="Times New Roman" charset="0"/>
              </a:rPr>
              <a:t> - Originally neutral stimulus that through association (learning), gains the power of eliciting a response.</a:t>
            </a:r>
          </a:p>
          <a:p>
            <a:pPr algn="just" eaLnBrk="1" fontAlgn="auto" hangingPunct="1">
              <a:lnSpc>
                <a:spcPct val="90000"/>
              </a:lnSpc>
              <a:spcAft>
                <a:spcPts val="0"/>
              </a:spcAft>
              <a:buFontTx/>
              <a:buNone/>
              <a:defRPr/>
            </a:pPr>
            <a:r>
              <a:rPr lang="en-US" sz="2800" b="1" dirty="0">
                <a:solidFill>
                  <a:srgbClr val="CC9900"/>
                </a:solidFill>
                <a:cs typeface="Times New Roman" charset="0"/>
              </a:rPr>
              <a:t>5.  Conditioned response (CR)</a:t>
            </a:r>
            <a:r>
              <a:rPr lang="en-US" sz="2800" b="1" dirty="0">
                <a:solidFill>
                  <a:srgbClr val="000000"/>
                </a:solidFill>
                <a:cs typeface="Times New Roman" charset="0"/>
              </a:rPr>
              <a:t> - is the response to the CS. </a:t>
            </a:r>
          </a:p>
          <a:p>
            <a:pPr algn="just" eaLnBrk="1" fontAlgn="auto" hangingPunct="1">
              <a:lnSpc>
                <a:spcPct val="90000"/>
              </a:lnSpc>
              <a:spcAft>
                <a:spcPts val="0"/>
              </a:spcAft>
              <a:buFontTx/>
              <a:buNone/>
              <a:defRPr/>
            </a:pPr>
            <a:r>
              <a:rPr lang="en-US" sz="2800" b="1" dirty="0">
                <a:solidFill>
                  <a:srgbClr val="000000"/>
                </a:solidFill>
                <a:cs typeface="Times New Roman" charset="0"/>
              </a:rPr>
              <a:t>  - It is process of developing a learned response and it is similar to UCR.</a:t>
            </a:r>
          </a:p>
          <a:p>
            <a:pPr eaLnBrk="1" fontAlgn="auto" hangingPunct="1">
              <a:spcAft>
                <a:spcPts val="0"/>
              </a:spcAft>
              <a:buFont typeface="Arial" pitchFamily="34" charset="0"/>
              <a:buChar char="•"/>
              <a:defRPr/>
            </a:pPr>
            <a:endParaRPr lang="en-US" sz="2800" dirty="0"/>
          </a:p>
        </p:txBody>
      </p:sp>
      <p:sp>
        <p:nvSpPr>
          <p:cNvPr id="4" name="Date Placeholder 3"/>
          <p:cNvSpPr>
            <a:spLocks noGrp="1"/>
          </p:cNvSpPr>
          <p:nvPr>
            <p:ph type="dt" sz="quarter" idx="10"/>
          </p:nvPr>
        </p:nvSpPr>
        <p:spPr/>
        <p:txBody>
          <a:bodyPr/>
          <a:lstStyle/>
          <a:p>
            <a:pPr>
              <a:defRPr/>
            </a:pPr>
            <a:fld id="{0E141313-AB30-41C6-A5AF-4941BB0CA6F1}" type="datetime1">
              <a:rPr lang="en-GB" smtClean="0"/>
              <a:t>01/08/2022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4" name="Rectangle 8"/>
          <p:cNvSpPr>
            <a:spLocks noGrp="1" noChangeArrowheads="1"/>
          </p:cNvSpPr>
          <p:nvPr>
            <p:ph idx="1"/>
          </p:nvPr>
        </p:nvSpPr>
        <p:spPr>
          <a:xfrm>
            <a:off x="0" y="228600"/>
            <a:ext cx="9144000" cy="6172200"/>
          </a:xfrm>
        </p:spPr>
        <p:txBody>
          <a:bodyPr/>
          <a:lstStyle/>
          <a:p>
            <a:pPr>
              <a:buNone/>
            </a:pPr>
            <a:r>
              <a:rPr lang="en-US" sz="3600" dirty="0"/>
              <a:t> </a:t>
            </a:r>
            <a:r>
              <a:rPr lang="en-US" b="1" u="sng" dirty="0">
                <a:cs typeface="Times New Roman" pitchFamily="18" charset="0"/>
              </a:rPr>
              <a:t>E.g.</a:t>
            </a:r>
            <a:r>
              <a:rPr lang="en-US" b="1" dirty="0">
                <a:cs typeface="Times New Roman" pitchFamily="18" charset="0"/>
              </a:rPr>
              <a:t>    </a:t>
            </a:r>
            <a:r>
              <a:rPr lang="en-US" b="1" dirty="0">
                <a:solidFill>
                  <a:srgbClr val="000066"/>
                </a:solidFill>
                <a:cs typeface="Times New Roman" pitchFamily="18" charset="0"/>
              </a:rPr>
              <a:t>we can take white rat (CS), Loud noise (UCS) and fear of the child called </a:t>
            </a:r>
            <a:r>
              <a:rPr lang="en-US" dirty="0">
                <a:solidFill>
                  <a:srgbClr val="FF0000"/>
                </a:solidFill>
                <a:latin typeface="Times New Roman"/>
              </a:rPr>
              <a:t>“</a:t>
            </a:r>
            <a:r>
              <a:rPr lang="en-US" dirty="0">
                <a:solidFill>
                  <a:srgbClr val="FF0000"/>
                </a:solidFill>
                <a:latin typeface="Times New Roman"/>
                <a:ea typeface="Calibri"/>
              </a:rPr>
              <a:t>Little Albert”</a:t>
            </a:r>
            <a:endParaRPr lang="en-US" b="1" dirty="0">
              <a:solidFill>
                <a:srgbClr val="000066"/>
              </a:solidFill>
              <a:cs typeface="Times New Roman" pitchFamily="18" charset="0"/>
            </a:endParaRPr>
          </a:p>
          <a:p>
            <a:pPr algn="just" eaLnBrk="1" hangingPunct="1">
              <a:buFontTx/>
              <a:buNone/>
            </a:pPr>
            <a:r>
              <a:rPr lang="en-US" b="1" dirty="0">
                <a:solidFill>
                  <a:srgbClr val="000066"/>
                </a:solidFill>
                <a:cs typeface="Times New Roman" pitchFamily="18" charset="0"/>
              </a:rPr>
              <a:t>- White rat          leads to      No response</a:t>
            </a:r>
          </a:p>
          <a:p>
            <a:pPr algn="just" eaLnBrk="1" hangingPunct="1">
              <a:buFontTx/>
              <a:buNone/>
            </a:pPr>
            <a:r>
              <a:rPr lang="en-US" b="1" dirty="0">
                <a:solidFill>
                  <a:srgbClr val="000066"/>
                </a:solidFill>
                <a:cs typeface="Times New Roman" pitchFamily="18" charset="0"/>
              </a:rPr>
              <a:t>- Loud sound       elicit         UCR (fear)</a:t>
            </a:r>
          </a:p>
          <a:p>
            <a:pPr algn="just" eaLnBrk="1" hangingPunct="1">
              <a:buFontTx/>
              <a:buNone/>
            </a:pPr>
            <a:r>
              <a:rPr lang="en-US" b="1" dirty="0">
                <a:solidFill>
                  <a:srgbClr val="000066"/>
                </a:solidFill>
                <a:cs typeface="Times New Roman" pitchFamily="18" charset="0"/>
              </a:rPr>
              <a:t>-White rat + loud noise with several pairings       fear </a:t>
            </a:r>
          </a:p>
          <a:p>
            <a:pPr algn="just" eaLnBrk="1" hangingPunct="1">
              <a:buFontTx/>
              <a:buNone/>
            </a:pPr>
            <a:r>
              <a:rPr lang="en-US" b="1" dirty="0">
                <a:solidFill>
                  <a:srgbClr val="000066"/>
                </a:solidFill>
                <a:cs typeface="Times New Roman" pitchFamily="18" charset="0"/>
              </a:rPr>
              <a:t> </a:t>
            </a:r>
            <a:r>
              <a:rPr lang="en-US" b="1" dirty="0">
                <a:solidFill>
                  <a:srgbClr val="000066"/>
                </a:solidFill>
                <a:cs typeface="Times New Roman" pitchFamily="18" charset="0"/>
                <a:sym typeface="Wingdings 3" pitchFamily="18" charset="2"/>
              </a:rPr>
              <a:t></a:t>
            </a:r>
            <a:r>
              <a:rPr lang="en-US" b="1" dirty="0">
                <a:solidFill>
                  <a:srgbClr val="000066"/>
                </a:solidFill>
                <a:cs typeface="Times New Roman" pitchFamily="18" charset="0"/>
              </a:rPr>
              <a:t>White rat (CS)      elicit          fear (CR)</a:t>
            </a:r>
          </a:p>
          <a:p>
            <a:pPr algn="just" eaLnBrk="1" hangingPunct="1">
              <a:buFontTx/>
              <a:buNone/>
            </a:pPr>
            <a:endParaRPr lang="en-US" b="1" dirty="0">
              <a:solidFill>
                <a:srgbClr val="000066"/>
              </a:solidFill>
              <a:cs typeface="Times New Roman" pitchFamily="18" charset="0"/>
            </a:endParaRPr>
          </a:p>
          <a:p>
            <a:pPr algn="ctr" eaLnBrk="1" hangingPunct="1">
              <a:buFontTx/>
              <a:buNone/>
            </a:pPr>
            <a:r>
              <a:rPr lang="en-US" sz="3600" dirty="0"/>
              <a:t> </a:t>
            </a:r>
            <a:r>
              <a:rPr lang="en-US" b="1" dirty="0">
                <a:solidFill>
                  <a:schemeClr val="folHlink"/>
                </a:solidFill>
                <a:cs typeface="Times New Roman" pitchFamily="18" charset="0"/>
              </a:rPr>
              <a:t>             </a:t>
            </a:r>
            <a:endParaRPr lang="en-US" sz="3600" dirty="0">
              <a:solidFill>
                <a:schemeClr val="folHlink"/>
              </a:solidFill>
              <a:cs typeface="Times New Roman" pitchFamily="18" charset="0"/>
            </a:endParaRPr>
          </a:p>
          <a:p>
            <a:pPr algn="just" eaLnBrk="1" hangingPunct="1">
              <a:buFontTx/>
              <a:buNone/>
            </a:pPr>
            <a:endParaRPr lang="en-US" sz="3600" dirty="0">
              <a:solidFill>
                <a:schemeClr val="folHlink"/>
              </a:solidFill>
            </a:endParaRPr>
          </a:p>
        </p:txBody>
      </p:sp>
      <p:sp>
        <p:nvSpPr>
          <p:cNvPr id="7" name="Date Placeholder 3"/>
          <p:cNvSpPr>
            <a:spLocks noGrp="1"/>
          </p:cNvSpPr>
          <p:nvPr>
            <p:ph type="dt" sz="quarter" idx="10"/>
          </p:nvPr>
        </p:nvSpPr>
        <p:spPr/>
        <p:txBody>
          <a:bodyPr/>
          <a:lstStyle/>
          <a:p>
            <a:pPr>
              <a:defRPr/>
            </a:pPr>
            <a:fld id="{451F82D9-2719-4FDF-99CA-D7013B398E45}" type="datetime1">
              <a:rPr lang="en-GB" smtClean="0"/>
              <a:t>01/08/2022</a:t>
            </a:fld>
            <a:endParaRPr lang="en-US" dirty="0"/>
          </a:p>
        </p:txBody>
      </p:sp>
      <p:sp>
        <p:nvSpPr>
          <p:cNvPr id="8197" name="Line 15"/>
          <p:cNvSpPr>
            <a:spLocks noChangeShapeType="1"/>
          </p:cNvSpPr>
          <p:nvPr/>
        </p:nvSpPr>
        <p:spPr bwMode="auto">
          <a:xfrm flipV="1">
            <a:off x="2438400" y="1828800"/>
            <a:ext cx="1981200" cy="46038"/>
          </a:xfrm>
          <a:prstGeom prst="line">
            <a:avLst/>
          </a:prstGeom>
          <a:noFill/>
          <a:ln w="12700" cap="sq">
            <a:solidFill>
              <a:schemeClr val="tx1"/>
            </a:solidFill>
            <a:round/>
            <a:headEnd type="none" w="sm" len="sm"/>
            <a:tailEnd type="triangle" w="sm" len="sm"/>
          </a:ln>
        </p:spPr>
        <p:txBody>
          <a:bodyPr/>
          <a:lstStyle/>
          <a:p>
            <a:endParaRPr lang="en-US"/>
          </a:p>
        </p:txBody>
      </p:sp>
      <p:sp>
        <p:nvSpPr>
          <p:cNvPr id="8198" name="Line 17"/>
          <p:cNvSpPr>
            <a:spLocks noChangeShapeType="1"/>
          </p:cNvSpPr>
          <p:nvPr/>
        </p:nvSpPr>
        <p:spPr bwMode="auto">
          <a:xfrm>
            <a:off x="3200400" y="3581400"/>
            <a:ext cx="1981200" cy="0"/>
          </a:xfrm>
          <a:prstGeom prst="line">
            <a:avLst/>
          </a:prstGeom>
          <a:noFill/>
          <a:ln w="12700" cap="sq">
            <a:solidFill>
              <a:schemeClr val="tx1"/>
            </a:solidFill>
            <a:round/>
            <a:headEnd type="none" w="sm" len="sm"/>
            <a:tailEnd type="triangle" w="sm" len="sm"/>
          </a:ln>
        </p:spPr>
        <p:txBody>
          <a:bodyPr/>
          <a:lstStyle/>
          <a:p>
            <a:endParaRPr lang="en-US"/>
          </a:p>
        </p:txBody>
      </p:sp>
      <p:sp>
        <p:nvSpPr>
          <p:cNvPr id="8199" name="Line 18"/>
          <p:cNvSpPr>
            <a:spLocks noChangeShapeType="1"/>
          </p:cNvSpPr>
          <p:nvPr/>
        </p:nvSpPr>
        <p:spPr bwMode="auto">
          <a:xfrm flipV="1">
            <a:off x="2590800" y="2438400"/>
            <a:ext cx="1981200" cy="46038"/>
          </a:xfrm>
          <a:prstGeom prst="line">
            <a:avLst/>
          </a:prstGeom>
          <a:noFill/>
          <a:ln w="12700" cap="sq">
            <a:solidFill>
              <a:schemeClr val="tx1"/>
            </a:solidFill>
            <a:round/>
            <a:headEnd type="none" w="sm" len="sm"/>
            <a:tailEnd type="triangle" w="sm" len="sm"/>
          </a:ln>
        </p:spPr>
        <p:txBody>
          <a:bodyPr/>
          <a:lstStyle/>
          <a:p>
            <a:endParaRPr lang="en-US"/>
          </a:p>
        </p:txBody>
      </p:sp>
      <p:sp>
        <p:nvSpPr>
          <p:cNvPr id="8200" name="Line 18"/>
          <p:cNvSpPr>
            <a:spLocks noChangeShapeType="1"/>
          </p:cNvSpPr>
          <p:nvPr/>
        </p:nvSpPr>
        <p:spPr bwMode="auto">
          <a:xfrm flipV="1">
            <a:off x="4114800" y="2971800"/>
            <a:ext cx="3581400" cy="76200"/>
          </a:xfrm>
          <a:prstGeom prst="line">
            <a:avLst/>
          </a:prstGeom>
          <a:noFill/>
          <a:ln w="12700" cap="sq">
            <a:solidFill>
              <a:schemeClr val="tx1"/>
            </a:solidFill>
            <a:round/>
            <a:headEnd type="none" w="sm" len="sm"/>
            <a:tailEnd type="triangle" w="sm" len="sm"/>
          </a:ln>
        </p:spPr>
        <p:txBody>
          <a:bodyPr/>
          <a:lstStyle/>
          <a:p>
            <a:endParaRPr lang="en-US"/>
          </a:p>
        </p:txBody>
      </p:sp>
      <p:pic>
        <p:nvPicPr>
          <p:cNvPr id="8201" name="Picture 4" descr="C:\Users\Yechale\Desktop\Photo\DSC04687.JPG"/>
          <p:cNvPicPr>
            <a:picLocks noChangeAspect="1" noChangeArrowheads="1"/>
          </p:cNvPicPr>
          <p:nvPr/>
        </p:nvPicPr>
        <p:blipFill>
          <a:blip r:embed="rId2"/>
          <a:srcRect/>
          <a:stretch>
            <a:fillRect/>
          </a:stretch>
        </p:blipFill>
        <p:spPr bwMode="auto">
          <a:xfrm>
            <a:off x="838200" y="3733800"/>
            <a:ext cx="7162800" cy="2590800"/>
          </a:xfrm>
          <a:prstGeom prst="rect">
            <a:avLst/>
          </a:prstGeom>
          <a:noFill/>
          <a:ln w="9525">
            <a:noFill/>
            <a:miter lim="800000"/>
            <a:headEnd/>
            <a:tailEnd/>
          </a:ln>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4">
                                            <p:txEl>
                                              <p:pRg st="0" end="0"/>
                                            </p:txEl>
                                          </p:spTgt>
                                        </p:tgtEl>
                                        <p:attrNameLst>
                                          <p:attrName>style.visibility</p:attrName>
                                        </p:attrNameLst>
                                      </p:cBhvr>
                                      <p:to>
                                        <p:strVal val="visible"/>
                                      </p:to>
                                    </p:set>
                                    <p:animEffect transition="in" filter="blinds(horizontal)">
                                      <p:cBhvr>
                                        <p:cTn id="7" dur="500"/>
                                        <p:tgtEl>
                                          <p:spTgt spid="143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44">
                                            <p:txEl>
                                              <p:pRg st="1" end="1"/>
                                            </p:txEl>
                                          </p:spTgt>
                                        </p:tgtEl>
                                        <p:attrNameLst>
                                          <p:attrName>style.visibility</p:attrName>
                                        </p:attrNameLst>
                                      </p:cBhvr>
                                      <p:to>
                                        <p:strVal val="visible"/>
                                      </p:to>
                                    </p:set>
                                    <p:animEffect transition="in" filter="blinds(horizontal)">
                                      <p:cBhvr>
                                        <p:cTn id="12" dur="500"/>
                                        <p:tgtEl>
                                          <p:spTgt spid="143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44">
                                            <p:txEl>
                                              <p:pRg st="2" end="2"/>
                                            </p:txEl>
                                          </p:spTgt>
                                        </p:tgtEl>
                                        <p:attrNameLst>
                                          <p:attrName>style.visibility</p:attrName>
                                        </p:attrNameLst>
                                      </p:cBhvr>
                                      <p:to>
                                        <p:strVal val="visible"/>
                                      </p:to>
                                    </p:set>
                                    <p:animEffect transition="in" filter="blinds(horizontal)">
                                      <p:cBhvr>
                                        <p:cTn id="17" dur="500"/>
                                        <p:tgtEl>
                                          <p:spTgt spid="143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344">
                                            <p:txEl>
                                              <p:pRg st="3" end="3"/>
                                            </p:txEl>
                                          </p:spTgt>
                                        </p:tgtEl>
                                        <p:attrNameLst>
                                          <p:attrName>style.visibility</p:attrName>
                                        </p:attrNameLst>
                                      </p:cBhvr>
                                      <p:to>
                                        <p:strVal val="visible"/>
                                      </p:to>
                                    </p:set>
                                    <p:animEffect transition="in" filter="blinds(horizontal)">
                                      <p:cBhvr>
                                        <p:cTn id="22" dur="500"/>
                                        <p:tgtEl>
                                          <p:spTgt spid="143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344">
                                            <p:txEl>
                                              <p:pRg st="4" end="4"/>
                                            </p:txEl>
                                          </p:spTgt>
                                        </p:tgtEl>
                                        <p:attrNameLst>
                                          <p:attrName>style.visibility</p:attrName>
                                        </p:attrNameLst>
                                      </p:cBhvr>
                                      <p:to>
                                        <p:strVal val="visible"/>
                                      </p:to>
                                    </p:set>
                                    <p:animEffect transition="in" filter="blinds(horizontal)">
                                      <p:cBhvr>
                                        <p:cTn id="27" dur="500"/>
                                        <p:tgtEl>
                                          <p:spTgt spid="143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344">
                                            <p:txEl>
                                              <p:pRg st="6" end="6"/>
                                            </p:txEl>
                                          </p:spTgt>
                                        </p:tgtEl>
                                        <p:attrNameLst>
                                          <p:attrName>style.visibility</p:attrName>
                                        </p:attrNameLst>
                                      </p:cBhvr>
                                      <p:to>
                                        <p:strVal val="visible"/>
                                      </p:to>
                                    </p:set>
                                    <p:animEffect transition="in" filter="blinds(horizontal)">
                                      <p:cBhvr>
                                        <p:cTn id="32" dur="500"/>
                                        <p:tgtEl>
                                          <p:spTgt spid="1434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92" name="Rectangle 8"/>
          <p:cNvSpPr>
            <a:spLocks noGrp="1" noChangeArrowheads="1"/>
          </p:cNvSpPr>
          <p:nvPr>
            <p:ph idx="1"/>
          </p:nvPr>
        </p:nvSpPr>
        <p:spPr>
          <a:xfrm>
            <a:off x="152400" y="228600"/>
            <a:ext cx="8991600" cy="6248400"/>
          </a:xfrm>
        </p:spPr>
        <p:txBody>
          <a:bodyPr>
            <a:normAutofit/>
          </a:bodyPr>
          <a:lstStyle/>
          <a:p>
            <a:pPr algn="ctr" eaLnBrk="1" hangingPunct="1">
              <a:buFontTx/>
              <a:buNone/>
            </a:pPr>
            <a:r>
              <a:rPr lang="en-US" sz="2800" dirty="0"/>
              <a:t> </a:t>
            </a:r>
            <a:r>
              <a:rPr lang="en-US" sz="3400" b="1" dirty="0">
                <a:solidFill>
                  <a:schemeClr val="folHlink"/>
                </a:solidFill>
                <a:latin typeface="Times New Roman" pitchFamily="18" charset="0"/>
                <a:cs typeface="Times New Roman" pitchFamily="18" charset="0"/>
              </a:rPr>
              <a:t>Principle of classical conditioning</a:t>
            </a:r>
            <a:endParaRPr lang="en-US" sz="3400" dirty="0">
              <a:solidFill>
                <a:schemeClr val="folHlink"/>
              </a:solidFill>
              <a:latin typeface="Times New Roman" pitchFamily="18" charset="0"/>
              <a:cs typeface="Times New Roman" pitchFamily="18" charset="0"/>
            </a:endParaRPr>
          </a:p>
          <a:p>
            <a:pPr algn="just" eaLnBrk="1" hangingPunct="1">
              <a:buFontTx/>
              <a:buNone/>
            </a:pPr>
            <a:r>
              <a:rPr lang="en-US" sz="3400" b="1" dirty="0">
                <a:solidFill>
                  <a:srgbClr val="CC9900"/>
                </a:solidFill>
                <a:latin typeface="Times New Roman" pitchFamily="18" charset="0"/>
                <a:cs typeface="Times New Roman" pitchFamily="18" charset="0"/>
                <a:sym typeface="Wingdings" pitchFamily="2" charset="2"/>
              </a:rPr>
              <a:t>.  </a:t>
            </a:r>
            <a:r>
              <a:rPr lang="en-US" sz="3400" b="1" dirty="0">
                <a:solidFill>
                  <a:srgbClr val="CC9900"/>
                </a:solidFill>
                <a:latin typeface="Times New Roman" pitchFamily="18" charset="0"/>
                <a:cs typeface="Times New Roman" pitchFamily="18" charset="0"/>
              </a:rPr>
              <a:t>Acquisition:</a:t>
            </a:r>
            <a:r>
              <a:rPr lang="en-US" sz="3400" b="1" dirty="0">
                <a:solidFill>
                  <a:srgbClr val="000000"/>
                </a:solidFill>
                <a:latin typeface="Times New Roman" pitchFamily="18" charset="0"/>
                <a:cs typeface="Times New Roman" pitchFamily="18" charset="0"/>
              </a:rPr>
              <a:t> process of developing learned response. </a:t>
            </a:r>
          </a:p>
          <a:p>
            <a:pPr algn="just" eaLnBrk="1" hangingPunct="1">
              <a:buFontTx/>
              <a:buNone/>
            </a:pPr>
            <a:r>
              <a:rPr lang="en-US" sz="3400" b="1" dirty="0">
                <a:solidFill>
                  <a:srgbClr val="CC9900"/>
                </a:solidFill>
                <a:latin typeface="Times New Roman" pitchFamily="18" charset="0"/>
                <a:cs typeface="Times New Roman" pitchFamily="18" charset="0"/>
                <a:sym typeface="Wingdings" pitchFamily="2" charset="2"/>
              </a:rPr>
              <a:t></a:t>
            </a:r>
            <a:r>
              <a:rPr lang="en-US" sz="3400" b="1" dirty="0">
                <a:solidFill>
                  <a:srgbClr val="CC9900"/>
                </a:solidFill>
                <a:latin typeface="Times New Roman" pitchFamily="18" charset="0"/>
                <a:cs typeface="Times New Roman" pitchFamily="18" charset="0"/>
              </a:rPr>
              <a:t>. Extinction:</a:t>
            </a:r>
            <a:r>
              <a:rPr lang="en-US" sz="3400" b="1" dirty="0">
                <a:latin typeface="Times New Roman" pitchFamily="18" charset="0"/>
                <a:cs typeface="Times New Roman" pitchFamily="18" charset="0"/>
              </a:rPr>
              <a:t> </a:t>
            </a:r>
            <a:r>
              <a:rPr lang="en-US" sz="3400" b="1" dirty="0">
                <a:solidFill>
                  <a:srgbClr val="000000"/>
                </a:solidFill>
                <a:latin typeface="Times New Roman" pitchFamily="18" charset="0"/>
                <a:cs typeface="Times New Roman" pitchFamily="18" charset="0"/>
              </a:rPr>
              <a:t>is the diminishing of learned response, when the UCS does not follow a  CS.</a:t>
            </a:r>
          </a:p>
          <a:p>
            <a:pPr algn="just" eaLnBrk="1" hangingPunct="1">
              <a:buFontTx/>
              <a:buNone/>
            </a:pPr>
            <a:r>
              <a:rPr lang="en-US" sz="3400" b="1" dirty="0">
                <a:solidFill>
                  <a:srgbClr val="CC9900"/>
                </a:solidFill>
                <a:latin typeface="Times New Roman" pitchFamily="18" charset="0"/>
                <a:cs typeface="Times New Roman" pitchFamily="18" charset="0"/>
                <a:sym typeface="Wingdings" pitchFamily="2" charset="2"/>
              </a:rPr>
              <a:t></a:t>
            </a:r>
            <a:r>
              <a:rPr lang="en-US" sz="3400" b="1" dirty="0">
                <a:solidFill>
                  <a:srgbClr val="CC9900"/>
                </a:solidFill>
                <a:latin typeface="Times New Roman" pitchFamily="18" charset="0"/>
                <a:cs typeface="Times New Roman" pitchFamily="18" charset="0"/>
              </a:rPr>
              <a:t>.</a:t>
            </a:r>
            <a:r>
              <a:rPr lang="en-US" sz="3400" b="1" dirty="0">
                <a:latin typeface="Times New Roman" pitchFamily="18" charset="0"/>
                <a:cs typeface="Times New Roman" pitchFamily="18" charset="0"/>
              </a:rPr>
              <a:t> </a:t>
            </a:r>
            <a:r>
              <a:rPr lang="en-US" sz="3400" b="1" dirty="0">
                <a:solidFill>
                  <a:srgbClr val="CC9900"/>
                </a:solidFill>
                <a:latin typeface="Times New Roman" pitchFamily="18" charset="0"/>
                <a:cs typeface="Times New Roman" pitchFamily="18" charset="0"/>
              </a:rPr>
              <a:t>Spontaneous Recovery:</a:t>
            </a:r>
            <a:r>
              <a:rPr lang="en-US" sz="3400" b="1" dirty="0">
                <a:latin typeface="Times New Roman" pitchFamily="18" charset="0"/>
                <a:cs typeface="Times New Roman" pitchFamily="18" charset="0"/>
              </a:rPr>
              <a:t> </a:t>
            </a:r>
            <a:r>
              <a:rPr lang="en-US" sz="3400" b="1" dirty="0">
                <a:solidFill>
                  <a:srgbClr val="000000"/>
                </a:solidFill>
                <a:latin typeface="Times New Roman" pitchFamily="18" charset="0"/>
                <a:cs typeface="Times New Roman" pitchFamily="18" charset="0"/>
              </a:rPr>
              <a:t>The reappearance of the CR after a rest period suddenly stimulated by the CS.</a:t>
            </a:r>
          </a:p>
        </p:txBody>
      </p:sp>
      <p:sp>
        <p:nvSpPr>
          <p:cNvPr id="3" name="Date Placeholder 3"/>
          <p:cNvSpPr>
            <a:spLocks noGrp="1"/>
          </p:cNvSpPr>
          <p:nvPr>
            <p:ph type="dt" sz="quarter" idx="10"/>
          </p:nvPr>
        </p:nvSpPr>
        <p:spPr/>
        <p:txBody>
          <a:bodyPr/>
          <a:lstStyle/>
          <a:p>
            <a:pPr>
              <a:defRPr/>
            </a:pPr>
            <a:fld id="{E80E92E2-3476-4D45-856F-55E55AE7E9D4}" type="datetime1">
              <a:rPr lang="en-GB" smtClean="0"/>
              <a:t>01/08/2022</a:t>
            </a:fld>
            <a:endParaRPr lang="en-US" dirty="0"/>
          </a:p>
        </p:txBody>
      </p:sp>
    </p:spTree>
    <p:extLst>
      <p:ext uri="{BB962C8B-B14F-4D97-AF65-F5344CB8AC3E}">
        <p14:creationId xmlns:p14="http://schemas.microsoft.com/office/powerpoint/2010/main" val="1770641509"/>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92">
                                            <p:txEl>
                                              <p:pRg st="0" end="0"/>
                                            </p:txEl>
                                          </p:spTgt>
                                        </p:tgtEl>
                                        <p:attrNameLst>
                                          <p:attrName>style.visibility</p:attrName>
                                        </p:attrNameLst>
                                      </p:cBhvr>
                                      <p:to>
                                        <p:strVal val="visible"/>
                                      </p:to>
                                    </p:set>
                                    <p:animEffect transition="in" filter="blinds(horizontal)">
                                      <p:cBhvr>
                                        <p:cTn id="7" dur="500"/>
                                        <p:tgtEl>
                                          <p:spTgt spid="163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92">
                                            <p:txEl>
                                              <p:pRg st="1" end="1"/>
                                            </p:txEl>
                                          </p:spTgt>
                                        </p:tgtEl>
                                        <p:attrNameLst>
                                          <p:attrName>style.visibility</p:attrName>
                                        </p:attrNameLst>
                                      </p:cBhvr>
                                      <p:to>
                                        <p:strVal val="visible"/>
                                      </p:to>
                                    </p:set>
                                    <p:animEffect transition="in" filter="blinds(horizontal)">
                                      <p:cBhvr>
                                        <p:cTn id="12" dur="500"/>
                                        <p:tgtEl>
                                          <p:spTgt spid="163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92">
                                            <p:txEl>
                                              <p:pRg st="2" end="2"/>
                                            </p:txEl>
                                          </p:spTgt>
                                        </p:tgtEl>
                                        <p:attrNameLst>
                                          <p:attrName>style.visibility</p:attrName>
                                        </p:attrNameLst>
                                      </p:cBhvr>
                                      <p:to>
                                        <p:strVal val="visible"/>
                                      </p:to>
                                    </p:set>
                                    <p:animEffect transition="in" filter="blinds(horizontal)">
                                      <p:cBhvr>
                                        <p:cTn id="17" dur="500"/>
                                        <p:tgtEl>
                                          <p:spTgt spid="1639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392">
                                            <p:txEl>
                                              <p:pRg st="3" end="3"/>
                                            </p:txEl>
                                          </p:spTgt>
                                        </p:tgtEl>
                                        <p:attrNameLst>
                                          <p:attrName>style.visibility</p:attrName>
                                        </p:attrNameLst>
                                      </p:cBhvr>
                                      <p:to>
                                        <p:strVal val="visible"/>
                                      </p:to>
                                    </p:set>
                                    <p:animEffect transition="in" filter="blinds(horizontal)">
                                      <p:cBhvr>
                                        <p:cTn id="22" dur="500"/>
                                        <p:tgtEl>
                                          <p:spTgt spid="1639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92" name="Rectangle 8"/>
          <p:cNvSpPr>
            <a:spLocks noGrp="1" noChangeArrowheads="1"/>
          </p:cNvSpPr>
          <p:nvPr>
            <p:ph idx="1"/>
          </p:nvPr>
        </p:nvSpPr>
        <p:spPr>
          <a:xfrm>
            <a:off x="76200" y="533400"/>
            <a:ext cx="9067800" cy="5943600"/>
          </a:xfrm>
        </p:spPr>
        <p:txBody>
          <a:bodyPr/>
          <a:lstStyle/>
          <a:p>
            <a:pPr algn="ctr">
              <a:buNone/>
            </a:pPr>
            <a:r>
              <a:rPr lang="en-US" sz="2800" dirty="0"/>
              <a:t> </a:t>
            </a:r>
            <a:r>
              <a:rPr lang="en-US" b="1" dirty="0">
                <a:solidFill>
                  <a:schemeClr val="folHlink"/>
                </a:solidFill>
                <a:cs typeface="Times New Roman" pitchFamily="18" charset="0"/>
              </a:rPr>
              <a:t>Generalization and Discrimination</a:t>
            </a:r>
          </a:p>
          <a:p>
            <a:pPr algn="just">
              <a:buFont typeface="Wingdings" pitchFamily="2" charset="2"/>
              <a:buChar char="v"/>
            </a:pPr>
            <a:r>
              <a:rPr lang="en-US" dirty="0">
                <a:cs typeface="Times New Roman" pitchFamily="18" charset="0"/>
              </a:rPr>
              <a:t>Despite differences in color and shape, to most of us a rose is a rose is a rose. The pleasure we experience at the beauty, smell, and grace of the flower is similar for different types of roses. </a:t>
            </a:r>
          </a:p>
          <a:p>
            <a:pPr algn="just">
              <a:buFont typeface="Wingdings" pitchFamily="2" charset="2"/>
              <a:buChar char="v"/>
            </a:pPr>
            <a:r>
              <a:rPr lang="en-US" dirty="0">
                <a:cs typeface="Times New Roman" pitchFamily="18" charset="0"/>
              </a:rPr>
              <a:t>Pavlov noticed a similar phenomenon. His dogs often salivated not only at the ringing of the bell that was used during their original conditioning but at the sound of a buzzer as well.</a:t>
            </a:r>
            <a:endParaRPr lang="en-US" sz="2400" dirty="0"/>
          </a:p>
        </p:txBody>
      </p:sp>
      <p:sp>
        <p:nvSpPr>
          <p:cNvPr id="3" name="Date Placeholder 3"/>
          <p:cNvSpPr>
            <a:spLocks noGrp="1"/>
          </p:cNvSpPr>
          <p:nvPr>
            <p:ph type="dt" sz="quarter" idx="10"/>
          </p:nvPr>
        </p:nvSpPr>
        <p:spPr/>
        <p:txBody>
          <a:bodyPr/>
          <a:lstStyle/>
          <a:p>
            <a:pPr>
              <a:defRPr/>
            </a:pPr>
            <a:fld id="{7A98EF17-FFC0-489B-94DD-EBED2768EA1F}" type="datetime1">
              <a:rPr lang="en-US" smtClean="0"/>
              <a:pPr>
                <a:defRPr/>
              </a:pPr>
              <a:t>8/1/2022</a:t>
            </a:fld>
            <a:endParaRPr lang="en-US" dirty="0"/>
          </a:p>
        </p:txBody>
      </p:sp>
      <p:sp>
        <p:nvSpPr>
          <p:cNvPr id="4" name="Slide Number Placeholder 5"/>
          <p:cNvSpPr>
            <a:spLocks noGrp="1"/>
          </p:cNvSpPr>
          <p:nvPr>
            <p:ph type="sldNum" sz="quarter" idx="12"/>
          </p:nvPr>
        </p:nvSpPr>
        <p:spPr/>
        <p:txBody>
          <a:bodyPr/>
          <a:lstStyle/>
          <a:p>
            <a:pPr>
              <a:defRPr/>
            </a:pPr>
            <a:fld id="{9729EF64-54BC-4007-AD62-8A82D0DAAD49}" type="slidenum">
              <a:rPr lang="en-US"/>
              <a:pPr>
                <a:defRPr/>
              </a:pPr>
              <a:t>15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22320924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92">
                                            <p:txEl>
                                              <p:pRg st="0" end="0"/>
                                            </p:txEl>
                                          </p:spTgt>
                                        </p:tgtEl>
                                        <p:attrNameLst>
                                          <p:attrName>style.visibility</p:attrName>
                                        </p:attrNameLst>
                                      </p:cBhvr>
                                      <p:to>
                                        <p:strVal val="visible"/>
                                      </p:to>
                                    </p:set>
                                    <p:animEffect transition="in" filter="blinds(horizontal)">
                                      <p:cBhvr>
                                        <p:cTn id="7" dur="500"/>
                                        <p:tgtEl>
                                          <p:spTgt spid="163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92">
                                            <p:txEl>
                                              <p:pRg st="1" end="1"/>
                                            </p:txEl>
                                          </p:spTgt>
                                        </p:tgtEl>
                                        <p:attrNameLst>
                                          <p:attrName>style.visibility</p:attrName>
                                        </p:attrNameLst>
                                      </p:cBhvr>
                                      <p:to>
                                        <p:strVal val="visible"/>
                                      </p:to>
                                    </p:set>
                                    <p:animEffect transition="in" filter="blinds(horizontal)">
                                      <p:cBhvr>
                                        <p:cTn id="12" dur="500"/>
                                        <p:tgtEl>
                                          <p:spTgt spid="163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92">
                                            <p:txEl>
                                              <p:pRg st="2" end="2"/>
                                            </p:txEl>
                                          </p:spTgt>
                                        </p:tgtEl>
                                        <p:attrNameLst>
                                          <p:attrName>style.visibility</p:attrName>
                                        </p:attrNameLst>
                                      </p:cBhvr>
                                      <p:to>
                                        <p:strVal val="visible"/>
                                      </p:to>
                                    </p:set>
                                    <p:animEffect transition="in" filter="blinds(horizontal)">
                                      <p:cBhvr>
                                        <p:cTn id="17" dur="500"/>
                                        <p:tgtEl>
                                          <p:spTgt spid="163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2"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152400" y="152400"/>
            <a:ext cx="8763000" cy="6705600"/>
          </a:xfrm>
        </p:spPr>
        <p:txBody>
          <a:bodyPr>
            <a:normAutofit/>
          </a:bodyPr>
          <a:lstStyle/>
          <a:p>
            <a:pPr algn="just"/>
            <a:r>
              <a:rPr lang="en-US" sz="2800" dirty="0"/>
              <a:t>Such behavior is the result of stimulus generalization. </a:t>
            </a:r>
            <a:r>
              <a:rPr lang="en-US" sz="2800" b="1" dirty="0"/>
              <a:t>Stimulus generalization </a:t>
            </a:r>
            <a:r>
              <a:rPr lang="en-US" sz="2800" dirty="0"/>
              <a:t>occurs when a conditioned response follows a stimulus that is similar to the original conditioned stimulus. The greater the similarity between two stimuli, the greater the likelihood of stimulus generalization. Little Albert, who, as we mentioned earlier, was conditioned to be fearful of white rats, grew afraid of other furry white things as well.</a:t>
            </a:r>
          </a:p>
          <a:p>
            <a:pPr algn="just"/>
            <a:r>
              <a:rPr lang="en-US" sz="2800" dirty="0"/>
              <a:t>However, according to the principle of stimulus generalization, it is unlikely that he would have been afraid of a black dog, because its color would have differentiated it sufficiently from the original fear-evoking stimulus.</a:t>
            </a:r>
          </a:p>
        </p:txBody>
      </p:sp>
      <p:sp>
        <p:nvSpPr>
          <p:cNvPr id="4" name="Date Placeholder 3"/>
          <p:cNvSpPr>
            <a:spLocks noGrp="1"/>
          </p:cNvSpPr>
          <p:nvPr>
            <p:ph type="dt" sz="quarter" idx="10"/>
          </p:nvPr>
        </p:nvSpPr>
        <p:spPr/>
        <p:txBody>
          <a:bodyPr/>
          <a:lstStyle/>
          <a:p>
            <a:pPr>
              <a:defRPr/>
            </a:pPr>
            <a:fld id="{4E11B278-1DF9-43EE-8148-28DCC829ABB8}" type="datetime1">
              <a:rPr lang="en-US" smtClean="0"/>
              <a:pPr>
                <a:defRPr/>
              </a:pPr>
              <a:t>8/1/2022</a:t>
            </a:fld>
            <a:endParaRPr lang="en-US"/>
          </a:p>
        </p:txBody>
      </p:sp>
      <p:sp>
        <p:nvSpPr>
          <p:cNvPr id="5" name="Slide Number Placeholder 4"/>
          <p:cNvSpPr>
            <a:spLocks noGrp="1"/>
          </p:cNvSpPr>
          <p:nvPr>
            <p:ph type="sldNum" sz="quarter" idx="12"/>
          </p:nvPr>
        </p:nvSpPr>
        <p:spPr/>
        <p:txBody>
          <a:bodyPr/>
          <a:lstStyle/>
          <a:p>
            <a:pPr>
              <a:defRPr/>
            </a:pPr>
            <a:fld id="{E9930784-69B5-4DEE-9C74-6F4789772F17}" type="slidenum">
              <a:rPr lang="en-US" smtClean="0"/>
              <a:pPr>
                <a:defRPr/>
              </a:pPr>
              <a:t>16</a:t>
            </a:fld>
            <a:endParaRPr lang="en-US"/>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281310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152400" y="152400"/>
            <a:ext cx="8763000" cy="6705600"/>
          </a:xfrm>
        </p:spPr>
        <p:txBody>
          <a:bodyPr>
            <a:normAutofit/>
          </a:bodyPr>
          <a:lstStyle/>
          <a:p>
            <a:pPr algn="just"/>
            <a:r>
              <a:rPr lang="en-US" sz="2800" dirty="0"/>
              <a:t>The conditioned response elicited by the new stimulus is usually not as intense as the original conditioned response, although the more similar the new stimulus is to the old one, the more similar the new response will be.</a:t>
            </a:r>
          </a:p>
          <a:p>
            <a:pPr algn="just"/>
            <a:r>
              <a:rPr lang="en-US" sz="2800" dirty="0"/>
              <a:t>On the other hand, </a:t>
            </a:r>
            <a:r>
              <a:rPr lang="en-US" sz="2800" b="1" dirty="0"/>
              <a:t>stimulus discrimination </a:t>
            </a:r>
            <a:r>
              <a:rPr lang="en-US" sz="2800" dirty="0"/>
              <a:t>occurs if two stimuli are sufficiently distinct from one another that one evokes a conditioned response but the other does not. Stimulus discrimination provides the ability to differentiate between stimuli.</a:t>
            </a:r>
          </a:p>
          <a:p>
            <a:pPr algn="just"/>
            <a:r>
              <a:rPr lang="en-US" sz="2800" dirty="0"/>
              <a:t>For example, our ability to discriminate between the behavior of a growling dog and that of one whose tail is wagging can lead to adaptive behavior—avoiding the growling dog and petting the friendly one.</a:t>
            </a:r>
          </a:p>
        </p:txBody>
      </p:sp>
      <p:sp>
        <p:nvSpPr>
          <p:cNvPr id="4" name="Date Placeholder 3"/>
          <p:cNvSpPr>
            <a:spLocks noGrp="1"/>
          </p:cNvSpPr>
          <p:nvPr>
            <p:ph type="dt" sz="quarter" idx="10"/>
          </p:nvPr>
        </p:nvSpPr>
        <p:spPr/>
        <p:txBody>
          <a:bodyPr/>
          <a:lstStyle/>
          <a:p>
            <a:pPr>
              <a:defRPr/>
            </a:pPr>
            <a:fld id="{4E11B278-1DF9-43EE-8148-28DCC829ABB8}" type="datetime1">
              <a:rPr lang="en-US" smtClean="0"/>
              <a:pPr>
                <a:defRPr/>
              </a:pPr>
              <a:t>8/1/2022</a:t>
            </a:fld>
            <a:endParaRPr lang="en-US"/>
          </a:p>
        </p:txBody>
      </p:sp>
      <p:sp>
        <p:nvSpPr>
          <p:cNvPr id="5" name="Slide Number Placeholder 4"/>
          <p:cNvSpPr>
            <a:spLocks noGrp="1"/>
          </p:cNvSpPr>
          <p:nvPr>
            <p:ph type="sldNum" sz="quarter" idx="12"/>
          </p:nvPr>
        </p:nvSpPr>
        <p:spPr/>
        <p:txBody>
          <a:bodyPr/>
          <a:lstStyle/>
          <a:p>
            <a:pPr>
              <a:defRPr/>
            </a:pPr>
            <a:fld id="{E9930784-69B5-4DEE-9C74-6F4789772F17}" type="slidenum">
              <a:rPr lang="en-US" smtClean="0"/>
              <a:pPr>
                <a:defRPr/>
              </a:pPr>
              <a:t>17</a:t>
            </a:fld>
            <a:endParaRPr lang="en-US"/>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458446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p:cNvSpPr>
            <a:spLocks noGrp="1"/>
          </p:cNvSpPr>
          <p:nvPr>
            <p:ph idx="1"/>
          </p:nvPr>
        </p:nvSpPr>
        <p:spPr>
          <a:xfrm>
            <a:off x="304800" y="609600"/>
            <a:ext cx="8534400" cy="5516563"/>
          </a:xfrm>
        </p:spPr>
        <p:txBody>
          <a:bodyPr>
            <a:normAutofit lnSpcReduction="10000"/>
          </a:bodyPr>
          <a:lstStyle/>
          <a:p>
            <a:pPr algn="just" eaLnBrk="1" hangingPunct="1">
              <a:lnSpc>
                <a:spcPct val="90000"/>
              </a:lnSpc>
              <a:buFontTx/>
              <a:buNone/>
            </a:pPr>
            <a:r>
              <a:rPr lang="en-US" b="1" dirty="0">
                <a:solidFill>
                  <a:srgbClr val="FF0000"/>
                </a:solidFill>
                <a:cs typeface="Times New Roman" pitchFamily="18" charset="0"/>
              </a:rPr>
              <a:t>To make conditioning effective;</a:t>
            </a:r>
            <a:r>
              <a:rPr lang="en-US" b="1" dirty="0">
                <a:solidFill>
                  <a:srgbClr val="000066"/>
                </a:solidFill>
                <a:cs typeface="Times New Roman" pitchFamily="18" charset="0"/>
              </a:rPr>
              <a:t> </a:t>
            </a:r>
          </a:p>
          <a:p>
            <a:pPr algn="just" eaLnBrk="1" hangingPunct="1">
              <a:lnSpc>
                <a:spcPct val="90000"/>
              </a:lnSpc>
              <a:buFontTx/>
              <a:buNone/>
            </a:pPr>
            <a:r>
              <a:rPr lang="en-US" b="1" dirty="0">
                <a:solidFill>
                  <a:srgbClr val="000066"/>
                </a:solidFill>
                <a:cs typeface="Times New Roman" pitchFamily="18" charset="0"/>
              </a:rPr>
              <a:t>- </a:t>
            </a:r>
            <a:r>
              <a:rPr lang="en-US" dirty="0">
                <a:cs typeface="Times New Roman" pitchFamily="18" charset="0"/>
              </a:rPr>
              <a:t>The time laps between the presentations of the two stimuli (CS &amp; UCS) should be small ranging from half to a few seconds. </a:t>
            </a:r>
          </a:p>
          <a:p>
            <a:pPr algn="just" eaLnBrk="1" hangingPunct="1">
              <a:lnSpc>
                <a:spcPct val="90000"/>
              </a:lnSpc>
              <a:buFontTx/>
              <a:buNone/>
            </a:pPr>
            <a:r>
              <a:rPr lang="en-US" dirty="0">
                <a:cs typeface="Times New Roman" pitchFamily="18" charset="0"/>
              </a:rPr>
              <a:t>- The CS should present before the presentation of the UCS (sometimes simultaneously).</a:t>
            </a:r>
          </a:p>
          <a:p>
            <a:pPr algn="just" eaLnBrk="1" hangingPunct="1">
              <a:lnSpc>
                <a:spcPct val="90000"/>
              </a:lnSpc>
              <a:buFontTx/>
              <a:buChar char="-"/>
            </a:pPr>
            <a:r>
              <a:rPr lang="en-US" dirty="0">
                <a:cs typeface="Times New Roman" pitchFamily="18" charset="0"/>
              </a:rPr>
              <a:t>Different types of conditioning can be employed in classical conditioning based on time and order of CS and UCS.</a:t>
            </a:r>
          </a:p>
          <a:p>
            <a:pPr marL="0" indent="0" algn="just">
              <a:lnSpc>
                <a:spcPct val="90000"/>
              </a:lnSpc>
              <a:buNone/>
            </a:pPr>
            <a:r>
              <a:rPr lang="en-US" sz="3000" b="1" i="1" dirty="0">
                <a:solidFill>
                  <a:srgbClr val="FF0000"/>
                </a:solidFill>
              </a:rPr>
              <a:t>a)</a:t>
            </a:r>
            <a:r>
              <a:rPr lang="en-US" sz="3000" b="1" i="1" dirty="0">
                <a:solidFill>
                  <a:prstClr val="black"/>
                </a:solidFill>
              </a:rPr>
              <a:t> </a:t>
            </a:r>
            <a:r>
              <a:rPr lang="en-US" sz="3000" b="1" i="1" dirty="0">
                <a:solidFill>
                  <a:srgbClr val="FF0000"/>
                </a:solidFill>
              </a:rPr>
              <a:t>Delayed conditioning</a:t>
            </a:r>
            <a:r>
              <a:rPr lang="en-US" sz="3000" dirty="0">
                <a:solidFill>
                  <a:srgbClr val="FF0000"/>
                </a:solidFill>
              </a:rPr>
              <a:t>:</a:t>
            </a:r>
            <a:r>
              <a:rPr lang="en-US" sz="3000" dirty="0">
                <a:solidFill>
                  <a:prstClr val="black"/>
                </a:solidFill>
              </a:rPr>
              <a:t> refers to presenting the CS first and letting to remain at least until the onset of the UCS. </a:t>
            </a:r>
            <a:r>
              <a:rPr lang="en-US" sz="3000" b="1" dirty="0">
                <a:solidFill>
                  <a:schemeClr val="tx2"/>
                </a:solidFill>
              </a:rPr>
              <a:t>It produces strong conditioning.</a:t>
            </a:r>
            <a:endParaRPr lang="en-US" b="1" dirty="0">
              <a:solidFill>
                <a:schemeClr val="tx2"/>
              </a:solidFill>
            </a:endParaRPr>
          </a:p>
        </p:txBody>
      </p:sp>
      <p:sp>
        <p:nvSpPr>
          <p:cNvPr id="4" name="Date Placeholder 3"/>
          <p:cNvSpPr>
            <a:spLocks noGrp="1"/>
          </p:cNvSpPr>
          <p:nvPr>
            <p:ph type="dt" sz="quarter" idx="10"/>
          </p:nvPr>
        </p:nvSpPr>
        <p:spPr/>
        <p:txBody>
          <a:bodyPr/>
          <a:lstStyle/>
          <a:p>
            <a:pPr>
              <a:defRPr/>
            </a:pPr>
            <a:fld id="{2DBAD976-8BE4-48C7-B268-4729C3C3FBDA}" type="datetime1">
              <a:rPr lang="en-GB" smtClean="0"/>
              <a:t>01/08/2022</a:t>
            </a:fld>
            <a:endParaRPr lang="en-US" dirty="0"/>
          </a:p>
        </p:txBody>
      </p:sp>
    </p:spTree>
    <p:extLst>
      <p:ext uri="{BB962C8B-B14F-4D97-AF65-F5344CB8AC3E}">
        <p14:creationId xmlns:p14="http://schemas.microsoft.com/office/powerpoint/2010/main" val="2835820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dirty="0"/>
              <a:t>Cont.</a:t>
            </a:r>
          </a:p>
        </p:txBody>
      </p:sp>
      <p:sp>
        <p:nvSpPr>
          <p:cNvPr id="3" name="Content Placeholder 2"/>
          <p:cNvSpPr>
            <a:spLocks noGrp="1"/>
          </p:cNvSpPr>
          <p:nvPr>
            <p:ph idx="1"/>
          </p:nvPr>
        </p:nvSpPr>
        <p:spPr>
          <a:xfrm>
            <a:off x="457200" y="914400"/>
            <a:ext cx="8229600" cy="5211763"/>
          </a:xfrm>
        </p:spPr>
        <p:txBody>
          <a:bodyPr/>
          <a:lstStyle/>
          <a:p>
            <a:pPr lvl="0" algn="just">
              <a:buNone/>
            </a:pPr>
            <a:r>
              <a:rPr lang="en-US" sz="2700" b="1" i="1" dirty="0">
                <a:solidFill>
                  <a:srgbClr val="FF0000"/>
                </a:solidFill>
              </a:rPr>
              <a:t>b.</a:t>
            </a:r>
            <a:r>
              <a:rPr lang="en-US" sz="2700" b="1" dirty="0">
                <a:solidFill>
                  <a:srgbClr val="FF0000"/>
                </a:solidFill>
              </a:rPr>
              <a:t> </a:t>
            </a:r>
            <a:r>
              <a:rPr lang="en-US" sz="2700" b="1" i="1" dirty="0">
                <a:solidFill>
                  <a:srgbClr val="FF0000"/>
                </a:solidFill>
              </a:rPr>
              <a:t>Trace conditioning</a:t>
            </a:r>
            <a:r>
              <a:rPr lang="en-US" sz="2700" i="1" dirty="0">
                <a:solidFill>
                  <a:srgbClr val="FF0000"/>
                </a:solidFill>
              </a:rPr>
              <a:t>: </a:t>
            </a:r>
            <a:r>
              <a:rPr lang="en-US" sz="2700" dirty="0">
                <a:solidFill>
                  <a:prstClr val="black"/>
                </a:solidFill>
              </a:rPr>
              <a:t>refers to presenting the conditioned stimulus first and ending before the onset of the UCS. It produces </a:t>
            </a:r>
            <a:r>
              <a:rPr lang="en-US" sz="2700" b="1" dirty="0">
                <a:solidFill>
                  <a:schemeClr val="tx2"/>
                </a:solidFill>
              </a:rPr>
              <a:t>moderately strong conditioning.</a:t>
            </a:r>
          </a:p>
          <a:p>
            <a:pPr lvl="0" algn="just">
              <a:buNone/>
            </a:pPr>
            <a:r>
              <a:rPr lang="en-US" sz="2700" b="1" i="1" dirty="0">
                <a:solidFill>
                  <a:srgbClr val="FF0000"/>
                </a:solidFill>
              </a:rPr>
              <a:t>c.</a:t>
            </a:r>
            <a:r>
              <a:rPr lang="en-US" sz="2700" b="1" i="1" dirty="0">
                <a:solidFill>
                  <a:prstClr val="black"/>
                </a:solidFill>
              </a:rPr>
              <a:t> </a:t>
            </a:r>
            <a:r>
              <a:rPr lang="en-US" sz="2700" b="1" i="1" dirty="0">
                <a:solidFill>
                  <a:srgbClr val="FF0000"/>
                </a:solidFill>
              </a:rPr>
              <a:t>Simultaneous conditioning</a:t>
            </a:r>
            <a:r>
              <a:rPr lang="en-US" sz="2700" i="1" dirty="0">
                <a:solidFill>
                  <a:srgbClr val="FF0000"/>
                </a:solidFill>
              </a:rPr>
              <a:t>:</a:t>
            </a:r>
            <a:r>
              <a:rPr lang="en-US" sz="2700" dirty="0">
                <a:solidFill>
                  <a:srgbClr val="FF0000"/>
                </a:solidFill>
              </a:rPr>
              <a:t> </a:t>
            </a:r>
            <a:r>
              <a:rPr lang="en-US" sz="2700" dirty="0">
                <a:solidFill>
                  <a:prstClr val="black"/>
                </a:solidFill>
              </a:rPr>
              <a:t>refers to beginning and ending of the CS and the UCS together. It </a:t>
            </a:r>
            <a:r>
              <a:rPr lang="en-US" sz="2700" b="1" dirty="0">
                <a:solidFill>
                  <a:schemeClr val="tx2"/>
                </a:solidFill>
              </a:rPr>
              <a:t>produces weak conditioning.</a:t>
            </a:r>
          </a:p>
          <a:p>
            <a:pPr lvl="0" algn="just">
              <a:buNone/>
            </a:pPr>
            <a:r>
              <a:rPr lang="en-US" sz="2700" b="1" i="1" dirty="0">
                <a:solidFill>
                  <a:srgbClr val="FF0000"/>
                </a:solidFill>
              </a:rPr>
              <a:t>d. Backward conditioning</a:t>
            </a:r>
            <a:r>
              <a:rPr lang="en-US" sz="2700" i="1" dirty="0">
                <a:solidFill>
                  <a:srgbClr val="FF0000"/>
                </a:solidFill>
              </a:rPr>
              <a:t>:</a:t>
            </a:r>
            <a:r>
              <a:rPr lang="en-US" sz="2700" i="1" dirty="0">
                <a:solidFill>
                  <a:prstClr val="black"/>
                </a:solidFill>
              </a:rPr>
              <a:t> </a:t>
            </a:r>
            <a:r>
              <a:rPr lang="en-US" sz="2700" dirty="0">
                <a:solidFill>
                  <a:prstClr val="black"/>
                </a:solidFill>
              </a:rPr>
              <a:t>is a conditioning in which the onset of the UCS precedes the onset of the CS. It is </a:t>
            </a:r>
            <a:r>
              <a:rPr lang="en-US" sz="2700" b="1" dirty="0">
                <a:solidFill>
                  <a:schemeClr val="tx2"/>
                </a:solidFill>
              </a:rPr>
              <a:t>mostly unsuccessful principle.</a:t>
            </a:r>
          </a:p>
          <a:p>
            <a:endParaRPr lang="en-US" dirty="0"/>
          </a:p>
        </p:txBody>
      </p:sp>
      <p:sp>
        <p:nvSpPr>
          <p:cNvPr id="4" name="Date Placeholder 3"/>
          <p:cNvSpPr>
            <a:spLocks noGrp="1"/>
          </p:cNvSpPr>
          <p:nvPr>
            <p:ph type="dt" sz="half" idx="10"/>
          </p:nvPr>
        </p:nvSpPr>
        <p:spPr/>
        <p:txBody>
          <a:bodyPr/>
          <a:lstStyle/>
          <a:p>
            <a:fld id="{714A2FF6-C200-4161-8CD9-59AD5EC452C2}" type="datetime1">
              <a:rPr lang="en-GB" smtClean="0"/>
              <a:t>01/08/2022</a:t>
            </a:fld>
            <a:endParaRPr lang="en-GB"/>
          </a:p>
        </p:txBody>
      </p:sp>
    </p:spTree>
    <p:extLst>
      <p:ext uri="{BB962C8B-B14F-4D97-AF65-F5344CB8AC3E}">
        <p14:creationId xmlns:p14="http://schemas.microsoft.com/office/powerpoint/2010/main" val="218168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76200" y="152400"/>
            <a:ext cx="8915400" cy="6553200"/>
          </a:xfrm>
        </p:spPr>
        <p:txBody>
          <a:bodyPr rtlCol="0">
            <a:normAutofit fontScale="85000" lnSpcReduction="20000"/>
          </a:bodyPr>
          <a:lstStyle/>
          <a:p>
            <a:pPr marL="0" indent="0" algn="just" eaLnBrk="1" fontAlgn="auto" hangingPunct="1">
              <a:spcAft>
                <a:spcPts val="0"/>
              </a:spcAft>
              <a:buNone/>
              <a:defRPr/>
            </a:pPr>
            <a:r>
              <a:rPr lang="en-US" sz="3300" b="1" dirty="0">
                <a:solidFill>
                  <a:srgbClr val="000000"/>
                </a:solidFill>
              </a:rPr>
              <a:t>  </a:t>
            </a:r>
            <a:r>
              <a:rPr lang="en-US" sz="4200" b="1" dirty="0">
                <a:solidFill>
                  <a:srgbClr val="FF0000"/>
                </a:solidFill>
              </a:rPr>
              <a:t>3.1. Learning</a:t>
            </a:r>
          </a:p>
          <a:p>
            <a:pPr marL="0" indent="0" algn="just" eaLnBrk="1" fontAlgn="auto" hangingPunct="1">
              <a:spcAft>
                <a:spcPts val="0"/>
              </a:spcAft>
              <a:buNone/>
              <a:defRPr/>
            </a:pPr>
            <a:r>
              <a:rPr lang="en-US" sz="4200" b="1" dirty="0">
                <a:solidFill>
                  <a:srgbClr val="000000"/>
                </a:solidFill>
              </a:rPr>
              <a:t>     </a:t>
            </a:r>
            <a:r>
              <a:rPr lang="en-US" sz="4200" b="1" dirty="0">
                <a:solidFill>
                  <a:srgbClr val="0070C0"/>
                </a:solidFill>
              </a:rPr>
              <a:t>3.1.1. Meaning of Learning</a:t>
            </a:r>
          </a:p>
          <a:p>
            <a:pPr algn="just" eaLnBrk="1" fontAlgn="auto" hangingPunct="1">
              <a:spcAft>
                <a:spcPts val="0"/>
              </a:spcAft>
              <a:buFont typeface="Arial" pitchFamily="34" charset="0"/>
              <a:buNone/>
              <a:defRPr/>
            </a:pPr>
            <a:r>
              <a:rPr lang="en-US" sz="3300" b="1" i="1" dirty="0">
                <a:solidFill>
                  <a:srgbClr val="000000"/>
                </a:solidFill>
              </a:rPr>
              <a:t>    </a:t>
            </a:r>
            <a:r>
              <a:rPr lang="en-US" sz="3300" b="1" i="1" dirty="0"/>
              <a:t>“Learning is defined as </a:t>
            </a:r>
            <a:r>
              <a:rPr lang="en-US" sz="3300" b="1" i="1" dirty="0">
                <a:solidFill>
                  <a:srgbClr val="FF0000"/>
                </a:solidFill>
              </a:rPr>
              <a:t>a relatively permanent change </a:t>
            </a:r>
            <a:r>
              <a:rPr lang="en-US" sz="3300" b="1" i="1" dirty="0"/>
              <a:t>in behavior as a result of experience and training.”</a:t>
            </a:r>
            <a:endParaRPr lang="en-US" sz="3300" b="1" dirty="0"/>
          </a:p>
          <a:p>
            <a:pPr marL="0" indent="0" algn="just" eaLnBrk="1" fontAlgn="auto" hangingPunct="1">
              <a:spcAft>
                <a:spcPts val="0"/>
              </a:spcAft>
              <a:buNone/>
              <a:defRPr/>
            </a:pPr>
            <a:r>
              <a:rPr lang="en-US" sz="3300" b="1" dirty="0">
                <a:solidFill>
                  <a:srgbClr val="000000"/>
                </a:solidFill>
              </a:rPr>
              <a:t>The following points are revealed from this definition</a:t>
            </a:r>
          </a:p>
          <a:p>
            <a:pPr algn="just" eaLnBrk="1" fontAlgn="auto" hangingPunct="1">
              <a:spcAft>
                <a:spcPts val="0"/>
              </a:spcAft>
              <a:buFont typeface="Arial" pitchFamily="34" charset="0"/>
              <a:buChar char="•"/>
              <a:defRPr/>
            </a:pPr>
            <a:r>
              <a:rPr lang="en-US" sz="3300" dirty="0">
                <a:solidFill>
                  <a:srgbClr val="000000"/>
                </a:solidFill>
              </a:rPr>
              <a:t>Learning has </a:t>
            </a:r>
            <a:r>
              <a:rPr lang="en-US" sz="3300" dirty="0">
                <a:solidFill>
                  <a:srgbClr val="FF0000"/>
                </a:solidFill>
              </a:rPr>
              <a:t>enduring nature</a:t>
            </a:r>
            <a:r>
              <a:rPr lang="en-US" sz="3300" dirty="0">
                <a:solidFill>
                  <a:srgbClr val="000000"/>
                </a:solidFill>
              </a:rPr>
              <a:t>. it results in relatively permanent modification of behavior.</a:t>
            </a:r>
          </a:p>
          <a:p>
            <a:pPr algn="just" eaLnBrk="1" fontAlgn="auto" hangingPunct="1">
              <a:spcAft>
                <a:spcPts val="0"/>
              </a:spcAft>
              <a:buFont typeface="Arial" pitchFamily="34" charset="0"/>
              <a:buChar char="•"/>
              <a:defRPr/>
            </a:pPr>
            <a:r>
              <a:rPr lang="en-US" sz="3300" dirty="0">
                <a:solidFill>
                  <a:srgbClr val="000000"/>
                </a:solidFill>
              </a:rPr>
              <a:t>Learning is a change in knowledge or behavior. This change does not include changes due to </a:t>
            </a:r>
            <a:r>
              <a:rPr lang="en-US" sz="3300" dirty="0">
                <a:solidFill>
                  <a:srgbClr val="FF0000"/>
                </a:solidFill>
              </a:rPr>
              <a:t>illness, fatigue, intoxication, hunger, maturation</a:t>
            </a:r>
            <a:r>
              <a:rPr lang="en-US" sz="3300" dirty="0">
                <a:solidFill>
                  <a:srgbClr val="000000"/>
                </a:solidFill>
              </a:rPr>
              <a:t> and so on. </a:t>
            </a:r>
          </a:p>
          <a:p>
            <a:pPr algn="just" eaLnBrk="1" fontAlgn="auto" hangingPunct="1">
              <a:spcAft>
                <a:spcPts val="0"/>
              </a:spcAft>
              <a:buFont typeface="Arial" pitchFamily="34" charset="0"/>
              <a:buChar char="•"/>
              <a:defRPr/>
            </a:pPr>
            <a:r>
              <a:rPr lang="en-US" sz="3300" dirty="0">
                <a:solidFill>
                  <a:srgbClr val="000000"/>
                </a:solidFill>
              </a:rPr>
              <a:t>Learning is an </a:t>
            </a:r>
            <a:r>
              <a:rPr lang="en-US" sz="3300" dirty="0">
                <a:solidFill>
                  <a:srgbClr val="FF0000"/>
                </a:solidFill>
              </a:rPr>
              <a:t>internal mental activity </a:t>
            </a:r>
            <a:r>
              <a:rPr lang="en-US" sz="3300" dirty="0">
                <a:solidFill>
                  <a:srgbClr val="000000"/>
                </a:solidFill>
              </a:rPr>
              <a:t>that cannot be directly observable but manifests in the activities of the individual.</a:t>
            </a:r>
          </a:p>
          <a:p>
            <a:pPr algn="just" eaLnBrk="1" fontAlgn="auto" hangingPunct="1">
              <a:spcAft>
                <a:spcPts val="0"/>
              </a:spcAft>
              <a:buFont typeface="Arial" pitchFamily="34" charset="0"/>
              <a:buChar char="•"/>
              <a:defRPr/>
            </a:pPr>
            <a:r>
              <a:rPr lang="en-US" sz="3300" dirty="0">
                <a:solidFill>
                  <a:srgbClr val="000000"/>
                </a:solidFill>
              </a:rPr>
              <a:t>Learning depends on </a:t>
            </a:r>
            <a:r>
              <a:rPr lang="en-US" sz="3300" dirty="0">
                <a:solidFill>
                  <a:srgbClr val="FF0000"/>
                </a:solidFill>
              </a:rPr>
              <a:t>experience or practice</a:t>
            </a:r>
            <a:r>
              <a:rPr lang="en-US" sz="3300" dirty="0">
                <a:solidFill>
                  <a:srgbClr val="000000"/>
                </a:solidFill>
              </a:rPr>
              <a:t>. Learning results only those changes that occur as a result of the interaction of a person with his/her environment</a:t>
            </a:r>
            <a:r>
              <a:rPr lang="en-US" sz="2100" dirty="0">
                <a:solidFill>
                  <a:srgbClr val="000000"/>
                </a:solidFill>
              </a:rPr>
              <a:t>.</a:t>
            </a:r>
          </a:p>
        </p:txBody>
      </p:sp>
      <p:sp>
        <p:nvSpPr>
          <p:cNvPr id="4" name="Date Placeholder 3"/>
          <p:cNvSpPr>
            <a:spLocks noGrp="1"/>
          </p:cNvSpPr>
          <p:nvPr>
            <p:ph type="dt" sz="quarter" idx="10"/>
          </p:nvPr>
        </p:nvSpPr>
        <p:spPr/>
        <p:txBody>
          <a:bodyPr/>
          <a:lstStyle/>
          <a:p>
            <a:pPr>
              <a:defRPr/>
            </a:pPr>
            <a:fld id="{DAEEA1F4-747B-4648-9951-77F0414900A4}" type="datetime1">
              <a:rPr lang="en-GB" smtClean="0"/>
              <a:t>01/08/2022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0" y="152400"/>
            <a:ext cx="9067800" cy="6934200"/>
          </a:xfrm>
        </p:spPr>
        <p:txBody>
          <a:bodyPr>
            <a:normAutofit lnSpcReduction="10000"/>
          </a:bodyPr>
          <a:lstStyle/>
          <a:p>
            <a:pPr algn="just"/>
            <a:r>
              <a:rPr lang="en-US" sz="2800" b="1" dirty="0"/>
              <a:t>Operant conditioning </a:t>
            </a:r>
            <a:r>
              <a:rPr lang="en-US" sz="2800" dirty="0"/>
              <a:t>is learning in which a voluntary response is strengthened or weakened, depending on its favorable or unfavorable consequences. When we say that a response has been strengthened or weakened, we mean that it has been made more or less likely to recur regularly.</a:t>
            </a:r>
          </a:p>
          <a:p>
            <a:pPr algn="just"/>
            <a:r>
              <a:rPr lang="en-US" sz="2800" dirty="0"/>
              <a:t>Unlike classical conditioning, in which the original behaviors are the natural, biological responses to the presence of a stimulus such as food, water, or pain, operant conditioning applies to voluntary responses, which an organism performs deliberately to produce a desirable outcome. </a:t>
            </a:r>
          </a:p>
          <a:p>
            <a:pPr algn="just"/>
            <a:r>
              <a:rPr lang="en-US" sz="2800" dirty="0"/>
              <a:t>The term </a:t>
            </a:r>
            <a:r>
              <a:rPr lang="en-US" sz="2800" i="1" dirty="0"/>
              <a:t>operant </a:t>
            </a:r>
            <a:r>
              <a:rPr lang="en-US" sz="2800" dirty="0"/>
              <a:t>emphasizes this point: The organism </a:t>
            </a:r>
            <a:r>
              <a:rPr lang="en-US" sz="2800" i="1" dirty="0"/>
              <a:t>operates </a:t>
            </a:r>
            <a:r>
              <a:rPr lang="en-US" sz="2800" dirty="0"/>
              <a:t>on its environment to produce a desirable result. Operant conditioning is at work when we learn that toiling industriously can bring about a raise or that studying hard results in good grades.</a:t>
            </a:r>
          </a:p>
        </p:txBody>
      </p:sp>
      <p:sp>
        <p:nvSpPr>
          <p:cNvPr id="4" name="Date Placeholder 3"/>
          <p:cNvSpPr>
            <a:spLocks noGrp="1"/>
          </p:cNvSpPr>
          <p:nvPr>
            <p:ph type="dt" sz="quarter" idx="10"/>
          </p:nvPr>
        </p:nvSpPr>
        <p:spPr/>
        <p:txBody>
          <a:bodyPr/>
          <a:lstStyle/>
          <a:p>
            <a:pPr>
              <a:defRPr/>
            </a:pPr>
            <a:fld id="{4E11B278-1DF9-43EE-8148-28DCC829ABB8}" type="datetime1">
              <a:rPr lang="en-US" smtClean="0"/>
              <a:pPr>
                <a:defRPr/>
              </a:pPr>
              <a:t>8/1/2022</a:t>
            </a:fld>
            <a:endParaRPr lang="en-US"/>
          </a:p>
        </p:txBody>
      </p:sp>
      <p:sp>
        <p:nvSpPr>
          <p:cNvPr id="5" name="Slide Number Placeholder 4"/>
          <p:cNvSpPr>
            <a:spLocks noGrp="1"/>
          </p:cNvSpPr>
          <p:nvPr>
            <p:ph type="sldNum" sz="quarter" idx="12"/>
          </p:nvPr>
        </p:nvSpPr>
        <p:spPr/>
        <p:txBody>
          <a:bodyPr/>
          <a:lstStyle/>
          <a:p>
            <a:pPr>
              <a:defRPr/>
            </a:pPr>
            <a:fld id="{E9930784-69B5-4DEE-9C74-6F4789772F17}" type="slidenum">
              <a:rPr lang="en-US" smtClean="0"/>
              <a:pPr>
                <a:defRPr/>
              </a:pPr>
              <a:t>20</a:t>
            </a:fld>
            <a:endParaRPr lang="en-US"/>
          </a:p>
        </p:txBody>
      </p:sp>
    </p:spTree>
    <p:extLst>
      <p:ext uri="{BB962C8B-B14F-4D97-AF65-F5344CB8AC3E}">
        <p14:creationId xmlns:p14="http://schemas.microsoft.com/office/powerpoint/2010/main" val="10450512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0" y="152400"/>
            <a:ext cx="9067800" cy="6934200"/>
          </a:xfrm>
        </p:spPr>
        <p:txBody>
          <a:bodyPr>
            <a:normAutofit/>
          </a:bodyPr>
          <a:lstStyle/>
          <a:p>
            <a:pPr marL="0" indent="0" algn="just">
              <a:buNone/>
            </a:pPr>
            <a:r>
              <a:rPr lang="en-US" sz="2800" b="1" dirty="0"/>
              <a:t>Reinforcement: the central concept of operant conditioning</a:t>
            </a:r>
          </a:p>
          <a:p>
            <a:pPr algn="just"/>
            <a:r>
              <a:rPr lang="en-US" sz="2800" b="1" dirty="0"/>
              <a:t>Reinforcement </a:t>
            </a:r>
            <a:r>
              <a:rPr lang="en-US" sz="2800" dirty="0"/>
              <a:t>is the process by which a stimulus increases the probability that a preceding behavior will be repeated.</a:t>
            </a:r>
          </a:p>
          <a:p>
            <a:pPr algn="just"/>
            <a:r>
              <a:rPr lang="en-US" sz="2800" dirty="0"/>
              <a:t>A </a:t>
            </a:r>
            <a:r>
              <a:rPr lang="en-US" sz="2800" b="1" dirty="0" err="1"/>
              <a:t>reinforcer</a:t>
            </a:r>
            <a:r>
              <a:rPr lang="en-US" sz="2800" b="1" dirty="0"/>
              <a:t> </a:t>
            </a:r>
            <a:r>
              <a:rPr lang="en-US" sz="2800" dirty="0"/>
              <a:t>is any stimulus that increases the probability that a preceding behavior will occur again.</a:t>
            </a:r>
          </a:p>
          <a:p>
            <a:pPr algn="just"/>
            <a:r>
              <a:rPr lang="en-US" sz="2800" dirty="0"/>
              <a:t>Hence, food is a </a:t>
            </a:r>
            <a:r>
              <a:rPr lang="en-US" sz="2800" dirty="0" err="1"/>
              <a:t>reinforcer</a:t>
            </a:r>
            <a:r>
              <a:rPr lang="en-US" sz="2800" dirty="0"/>
              <a:t> because it increases the probability that the behavior will take place.</a:t>
            </a:r>
          </a:p>
          <a:p>
            <a:pPr algn="just"/>
            <a:r>
              <a:rPr lang="en-US" sz="2800" dirty="0"/>
              <a:t>What kind of stimuli can act as </a:t>
            </a:r>
            <a:r>
              <a:rPr lang="en-US" sz="2800" dirty="0" err="1"/>
              <a:t>reinforcers</a:t>
            </a:r>
            <a:r>
              <a:rPr lang="en-US" sz="2800" dirty="0"/>
              <a:t>? Bonuses, toys, and good grades can serve as </a:t>
            </a:r>
            <a:r>
              <a:rPr lang="en-US" sz="2800" dirty="0" err="1"/>
              <a:t>reinforcers</a:t>
            </a:r>
            <a:r>
              <a:rPr lang="en-US" sz="2800" dirty="0"/>
              <a:t>—if they strengthen the probability of the response that occurred before their introduction.</a:t>
            </a:r>
          </a:p>
        </p:txBody>
      </p:sp>
      <p:sp>
        <p:nvSpPr>
          <p:cNvPr id="4" name="Date Placeholder 3"/>
          <p:cNvSpPr>
            <a:spLocks noGrp="1"/>
          </p:cNvSpPr>
          <p:nvPr>
            <p:ph type="dt" sz="quarter" idx="10"/>
          </p:nvPr>
        </p:nvSpPr>
        <p:spPr/>
        <p:txBody>
          <a:bodyPr/>
          <a:lstStyle/>
          <a:p>
            <a:pPr>
              <a:defRPr/>
            </a:pPr>
            <a:fld id="{4E11B278-1DF9-43EE-8148-28DCC829ABB8}" type="datetime1">
              <a:rPr lang="en-US" smtClean="0"/>
              <a:pPr>
                <a:defRPr/>
              </a:pPr>
              <a:t>8/1/2022</a:t>
            </a:fld>
            <a:endParaRPr lang="en-US"/>
          </a:p>
        </p:txBody>
      </p:sp>
      <p:sp>
        <p:nvSpPr>
          <p:cNvPr id="5" name="Slide Number Placeholder 4"/>
          <p:cNvSpPr>
            <a:spLocks noGrp="1"/>
          </p:cNvSpPr>
          <p:nvPr>
            <p:ph type="sldNum" sz="quarter" idx="12"/>
          </p:nvPr>
        </p:nvSpPr>
        <p:spPr/>
        <p:txBody>
          <a:bodyPr/>
          <a:lstStyle/>
          <a:p>
            <a:pPr>
              <a:defRPr/>
            </a:pPr>
            <a:fld id="{E9930784-69B5-4DEE-9C74-6F4789772F17}" type="slidenum">
              <a:rPr lang="en-US" smtClean="0"/>
              <a:pPr>
                <a:defRPr/>
              </a:pPr>
              <a:t>21</a:t>
            </a:fld>
            <a:endParaRPr lang="en-US"/>
          </a:p>
        </p:txBody>
      </p:sp>
    </p:spTree>
    <p:extLst>
      <p:ext uri="{BB962C8B-B14F-4D97-AF65-F5344CB8AC3E}">
        <p14:creationId xmlns:p14="http://schemas.microsoft.com/office/powerpoint/2010/main" val="2051950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0" y="152400"/>
            <a:ext cx="9067800" cy="6934200"/>
          </a:xfrm>
        </p:spPr>
        <p:txBody>
          <a:bodyPr>
            <a:normAutofit/>
          </a:bodyPr>
          <a:lstStyle/>
          <a:p>
            <a:pPr marL="0" indent="0" algn="just">
              <a:buNone/>
            </a:pPr>
            <a:r>
              <a:rPr lang="en-US" sz="2800" b="1" dirty="0"/>
              <a:t>Positive </a:t>
            </a:r>
            <a:r>
              <a:rPr lang="en-US" sz="2800" b="1" dirty="0" err="1"/>
              <a:t>Reinforcers</a:t>
            </a:r>
            <a:r>
              <a:rPr lang="en-US" sz="2800" b="1" dirty="0"/>
              <a:t>, Negative </a:t>
            </a:r>
            <a:r>
              <a:rPr lang="en-US" sz="2800" b="1" dirty="0" err="1"/>
              <a:t>Reinforcers</a:t>
            </a:r>
            <a:r>
              <a:rPr lang="en-US" sz="2800" b="1" dirty="0"/>
              <a:t>, and Punishment</a:t>
            </a:r>
          </a:p>
          <a:p>
            <a:pPr algn="just"/>
            <a:r>
              <a:rPr lang="en-US" sz="2800" dirty="0"/>
              <a:t>In many </a:t>
            </a:r>
            <a:r>
              <a:rPr lang="en-US" sz="2800" dirty="0" err="1"/>
              <a:t>aespects</a:t>
            </a:r>
            <a:r>
              <a:rPr lang="en-US" sz="2800" dirty="0"/>
              <a:t>, reinforcers can be thought of in terms of rewards; both a reinforcer and a reward increase the probability that a preceding response will occur again.</a:t>
            </a:r>
          </a:p>
          <a:p>
            <a:pPr algn="just"/>
            <a:r>
              <a:rPr lang="en-US" sz="2800" dirty="0"/>
              <a:t> But the term </a:t>
            </a:r>
            <a:r>
              <a:rPr lang="en-US" sz="2800" i="1" dirty="0"/>
              <a:t>reward </a:t>
            </a:r>
            <a:r>
              <a:rPr lang="en-US" sz="2800" dirty="0"/>
              <a:t>is limited to </a:t>
            </a:r>
            <a:r>
              <a:rPr lang="en-US" sz="2800" i="1" dirty="0"/>
              <a:t>positive </a:t>
            </a:r>
            <a:r>
              <a:rPr lang="en-US" sz="2800" dirty="0"/>
              <a:t>occurrences, and this is where it differs from a </a:t>
            </a:r>
            <a:r>
              <a:rPr lang="en-US" sz="2800" dirty="0" err="1"/>
              <a:t>reinforcer</a:t>
            </a:r>
            <a:r>
              <a:rPr lang="en-US" sz="2800" dirty="0"/>
              <a:t>—for it turns out that </a:t>
            </a:r>
            <a:r>
              <a:rPr lang="en-US" sz="2800" dirty="0" err="1"/>
              <a:t>reinforcers</a:t>
            </a:r>
            <a:r>
              <a:rPr lang="en-US" sz="2800" dirty="0"/>
              <a:t> can be positive or negative.</a:t>
            </a:r>
          </a:p>
          <a:p>
            <a:pPr algn="just"/>
            <a:r>
              <a:rPr lang="en-US" sz="2800" dirty="0"/>
              <a:t>A </a:t>
            </a:r>
            <a:r>
              <a:rPr lang="en-US" sz="2800" b="1" dirty="0"/>
              <a:t>positive </a:t>
            </a:r>
            <a:r>
              <a:rPr lang="en-US" sz="2800" b="1" dirty="0" err="1"/>
              <a:t>reinforcer</a:t>
            </a:r>
            <a:r>
              <a:rPr lang="en-US" sz="2800" b="1" dirty="0"/>
              <a:t> </a:t>
            </a:r>
            <a:r>
              <a:rPr lang="en-US" sz="2800" dirty="0"/>
              <a:t>is a stimulus </a:t>
            </a:r>
            <a:r>
              <a:rPr lang="en-US" sz="2800" i="1" dirty="0"/>
              <a:t>added </a:t>
            </a:r>
            <a:r>
              <a:rPr lang="en-US" sz="2800" dirty="0"/>
              <a:t>to the environment that brings about an increase in a preceding response. If food, water, money, or praise is provided after a response, it is more likely that that response will occur again in the future.</a:t>
            </a:r>
          </a:p>
          <a:p>
            <a:pPr algn="just"/>
            <a:r>
              <a:rPr lang="en-US" sz="2800" dirty="0"/>
              <a:t>The paychecks that workers get at the end of the week, for example, increase the likelihood that they will return to their jobs the following week.</a:t>
            </a:r>
          </a:p>
        </p:txBody>
      </p:sp>
      <p:sp>
        <p:nvSpPr>
          <p:cNvPr id="5" name="Slide Number Placeholder 4"/>
          <p:cNvSpPr>
            <a:spLocks noGrp="1"/>
          </p:cNvSpPr>
          <p:nvPr>
            <p:ph type="sldNum" sz="quarter" idx="12"/>
          </p:nvPr>
        </p:nvSpPr>
        <p:spPr/>
        <p:txBody>
          <a:bodyPr/>
          <a:lstStyle/>
          <a:p>
            <a:pPr>
              <a:defRPr/>
            </a:pPr>
            <a:fld id="{E9930784-69B5-4DEE-9C74-6F4789772F17}" type="slidenum">
              <a:rPr lang="en-US" smtClean="0"/>
              <a:pPr>
                <a:defRPr/>
              </a:pPr>
              <a:t>22</a:t>
            </a:fld>
            <a:endParaRPr lang="en-US"/>
          </a:p>
        </p:txBody>
      </p:sp>
    </p:spTree>
    <p:extLst>
      <p:ext uri="{BB962C8B-B14F-4D97-AF65-F5344CB8AC3E}">
        <p14:creationId xmlns:p14="http://schemas.microsoft.com/office/powerpoint/2010/main" val="2980770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0" y="152400"/>
            <a:ext cx="9067800" cy="6934200"/>
          </a:xfrm>
        </p:spPr>
        <p:txBody>
          <a:bodyPr>
            <a:normAutofit/>
          </a:bodyPr>
          <a:lstStyle/>
          <a:p>
            <a:pPr algn="just"/>
            <a:r>
              <a:rPr lang="en-US" sz="2800" dirty="0"/>
              <a:t>In contrast, a </a:t>
            </a:r>
            <a:r>
              <a:rPr lang="en-US" sz="2800" b="1" dirty="0"/>
              <a:t>negative </a:t>
            </a:r>
            <a:r>
              <a:rPr lang="en-US" sz="2800" b="1" dirty="0" err="1"/>
              <a:t>reinforcer</a:t>
            </a:r>
            <a:r>
              <a:rPr lang="en-US" sz="2800" b="1" dirty="0"/>
              <a:t> </a:t>
            </a:r>
            <a:r>
              <a:rPr lang="en-US" sz="2800" dirty="0"/>
              <a:t>refers to an unpleasant stimulus whose removal leads to an increase in the probability that a preceding response will be repeated in the future. </a:t>
            </a:r>
          </a:p>
          <a:p>
            <a:pPr algn="just"/>
            <a:r>
              <a:rPr lang="en-US" sz="2800" dirty="0"/>
              <a:t>For example, if you have an itchy rash (an unpleasant stimulus) that is relieved when you apply a certain brand of ointment, you are more likely to use that ointment the next time you have an itchy rash. Using the ointment, then, is negatively reinforcing, because it removes the unpleasant itch. Similarly, if your iPod volume is so loud that it hurts your ears when you first turn it on, you are likely to reduce the volume level. Lowering the volume is negatively reinforcing, and you are more </a:t>
            </a:r>
            <a:r>
              <a:rPr lang="en-US" sz="2800" dirty="0" err="1"/>
              <a:t>aboutt</a:t>
            </a:r>
            <a:r>
              <a:rPr lang="en-US" sz="2800" dirty="0"/>
              <a:t> to repeat the action in the future when you first turn it on.</a:t>
            </a:r>
          </a:p>
        </p:txBody>
      </p:sp>
      <p:sp>
        <p:nvSpPr>
          <p:cNvPr id="5" name="Slide Number Placeholder 4"/>
          <p:cNvSpPr>
            <a:spLocks noGrp="1"/>
          </p:cNvSpPr>
          <p:nvPr>
            <p:ph type="sldNum" sz="quarter" idx="12"/>
          </p:nvPr>
        </p:nvSpPr>
        <p:spPr/>
        <p:txBody>
          <a:bodyPr/>
          <a:lstStyle/>
          <a:p>
            <a:pPr>
              <a:defRPr/>
            </a:pPr>
            <a:fld id="{E9930784-69B5-4DEE-9C74-6F4789772F17}" type="slidenum">
              <a:rPr lang="en-US" smtClean="0"/>
              <a:pPr>
                <a:defRPr/>
              </a:pPr>
              <a:t>23</a:t>
            </a:fld>
            <a:endParaRPr lang="en-US"/>
          </a:p>
        </p:txBody>
      </p:sp>
    </p:spTree>
    <p:extLst>
      <p:ext uri="{BB962C8B-B14F-4D97-AF65-F5344CB8AC3E}">
        <p14:creationId xmlns:p14="http://schemas.microsoft.com/office/powerpoint/2010/main" val="1809772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0" y="152400"/>
            <a:ext cx="9067800" cy="6934200"/>
          </a:xfrm>
        </p:spPr>
        <p:txBody>
          <a:bodyPr>
            <a:normAutofit/>
          </a:bodyPr>
          <a:lstStyle/>
          <a:p>
            <a:pPr algn="just"/>
            <a:r>
              <a:rPr lang="en-US" sz="2800" dirty="0"/>
              <a:t>Negative reinforcement, then, teaches the individual that taking an action removes a negative condition that exists in the environment. </a:t>
            </a:r>
          </a:p>
          <a:p>
            <a:pPr algn="just"/>
            <a:r>
              <a:rPr lang="en-US" sz="2800" dirty="0"/>
              <a:t>Like positive </a:t>
            </a:r>
            <a:r>
              <a:rPr lang="en-US" sz="2800" dirty="0" err="1"/>
              <a:t>reinforcers</a:t>
            </a:r>
            <a:r>
              <a:rPr lang="en-US" sz="2800" dirty="0"/>
              <a:t>, negative </a:t>
            </a:r>
            <a:r>
              <a:rPr lang="en-US" sz="2800" dirty="0" err="1"/>
              <a:t>reinforcers</a:t>
            </a:r>
            <a:r>
              <a:rPr lang="en-US" sz="2800" dirty="0"/>
              <a:t> increase the likelihood that preceding behaviors will be repeated.</a:t>
            </a:r>
          </a:p>
          <a:p>
            <a:pPr algn="just"/>
            <a:r>
              <a:rPr lang="en-US" sz="2800" dirty="0"/>
              <a:t>Note that negative reinforcement is not the same as punishment. </a:t>
            </a:r>
          </a:p>
          <a:p>
            <a:pPr algn="just"/>
            <a:r>
              <a:rPr lang="en-US" sz="2800" b="1" dirty="0"/>
              <a:t>Punishment </a:t>
            </a:r>
            <a:r>
              <a:rPr lang="en-US" sz="2800" dirty="0"/>
              <a:t>refers to a stimulus that </a:t>
            </a:r>
            <a:r>
              <a:rPr lang="en-US" sz="2800" i="1" dirty="0"/>
              <a:t>decreases </a:t>
            </a:r>
            <a:r>
              <a:rPr lang="en-US" sz="2800" dirty="0"/>
              <a:t>the probability that a prior behavior will occur again.</a:t>
            </a:r>
          </a:p>
          <a:p>
            <a:pPr algn="just"/>
            <a:r>
              <a:rPr lang="en-US" sz="2800" dirty="0"/>
              <a:t>There are two types of punishment: positive punishment and negative punishment, just as there are positive reinforcement and negative reinforcement. (In both cases, “positive” means adding something, and “negative” means removing something.)</a:t>
            </a:r>
          </a:p>
        </p:txBody>
      </p:sp>
      <p:sp>
        <p:nvSpPr>
          <p:cNvPr id="5" name="Slide Number Placeholder 4"/>
          <p:cNvSpPr>
            <a:spLocks noGrp="1"/>
          </p:cNvSpPr>
          <p:nvPr>
            <p:ph type="sldNum" sz="quarter" idx="12"/>
          </p:nvPr>
        </p:nvSpPr>
        <p:spPr/>
        <p:txBody>
          <a:bodyPr/>
          <a:lstStyle/>
          <a:p>
            <a:pPr>
              <a:defRPr/>
            </a:pPr>
            <a:fld id="{E9930784-69B5-4DEE-9C74-6F4789772F17}" type="slidenum">
              <a:rPr lang="en-US" smtClean="0"/>
              <a:pPr>
                <a:defRPr/>
              </a:pPr>
              <a:t>24</a:t>
            </a:fld>
            <a:endParaRPr lang="en-US"/>
          </a:p>
        </p:txBody>
      </p:sp>
    </p:spTree>
    <p:extLst>
      <p:ext uri="{BB962C8B-B14F-4D97-AF65-F5344CB8AC3E}">
        <p14:creationId xmlns:p14="http://schemas.microsoft.com/office/powerpoint/2010/main" val="12243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a:xfrm>
            <a:off x="0" y="152400"/>
            <a:ext cx="9067800" cy="6934200"/>
          </a:xfrm>
        </p:spPr>
        <p:txBody>
          <a:bodyPr>
            <a:normAutofit/>
          </a:bodyPr>
          <a:lstStyle/>
          <a:p>
            <a:pPr algn="just"/>
            <a:r>
              <a:rPr lang="en-US" sz="2800" i="1" dirty="0"/>
              <a:t>Positive punishment </a:t>
            </a:r>
            <a:r>
              <a:rPr lang="en-US" sz="2800" dirty="0"/>
              <a:t>weakens a response through the application of an unpleasant stimulus. For instance, spanking a child for misbehaving or spending ten years in jail for committing a crime is positive punishment. </a:t>
            </a:r>
          </a:p>
          <a:p>
            <a:pPr algn="just"/>
            <a:r>
              <a:rPr lang="en-US" sz="2800" dirty="0"/>
              <a:t>In contrast, </a:t>
            </a:r>
            <a:r>
              <a:rPr lang="en-US" sz="2800" i="1" dirty="0"/>
              <a:t>negative punishment </a:t>
            </a:r>
            <a:r>
              <a:rPr lang="en-US" sz="2800" dirty="0"/>
              <a:t>consists of the removal of something pleasant. For instance, when a teenager is told she is “grounded” and will no longer be able to use the family car because of her poor grades, or when an employee is informed that he has been demoted with a cut in pay because of a poor job evaluation, negative punishment is being administered. </a:t>
            </a:r>
          </a:p>
          <a:p>
            <a:pPr algn="just"/>
            <a:r>
              <a:rPr lang="en-US" sz="2800" dirty="0"/>
              <a:t>Both positive and negative punishment result in a decrease in the likelihood that a prior behavior will be repeated.</a:t>
            </a:r>
          </a:p>
        </p:txBody>
      </p:sp>
      <p:sp>
        <p:nvSpPr>
          <p:cNvPr id="5" name="Slide Number Placeholder 4"/>
          <p:cNvSpPr>
            <a:spLocks noGrp="1"/>
          </p:cNvSpPr>
          <p:nvPr>
            <p:ph type="sldNum" sz="quarter" idx="12"/>
          </p:nvPr>
        </p:nvSpPr>
        <p:spPr/>
        <p:txBody>
          <a:bodyPr/>
          <a:lstStyle/>
          <a:p>
            <a:pPr>
              <a:defRPr/>
            </a:pPr>
            <a:fld id="{E9930784-69B5-4DEE-9C74-6F4789772F17}" type="slidenum">
              <a:rPr lang="en-US" smtClean="0"/>
              <a:pPr>
                <a:defRPr/>
              </a:pPr>
              <a:t>25</a:t>
            </a:fld>
            <a:endParaRPr lang="en-US"/>
          </a:p>
        </p:txBody>
      </p:sp>
    </p:spTree>
    <p:extLst>
      <p:ext uri="{BB962C8B-B14F-4D97-AF65-F5344CB8AC3E}">
        <p14:creationId xmlns:p14="http://schemas.microsoft.com/office/powerpoint/2010/main" val="1633683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Date Placeholder 3"/>
          <p:cNvSpPr>
            <a:spLocks noGrp="1"/>
          </p:cNvSpPr>
          <p:nvPr>
            <p:ph type="dt" sz="quarter" idx="10"/>
          </p:nvPr>
        </p:nvSpPr>
        <p:spPr/>
        <p:txBody>
          <a:bodyPr/>
          <a:lstStyle/>
          <a:p>
            <a:pPr>
              <a:defRPr/>
            </a:pPr>
            <a:fld id="{866285AA-A697-454B-81F2-6F099F21FBE7}" type="datetime1">
              <a:rPr lang="en-US" smtClean="0"/>
              <a:pPr>
                <a:defRPr/>
              </a:pPr>
              <a:t>8/1/2022</a:t>
            </a:fld>
            <a:endParaRPr lang="en-US"/>
          </a:p>
        </p:txBody>
      </p:sp>
      <p:sp>
        <p:nvSpPr>
          <p:cNvPr id="4" name="Slide Number Placeholder 5"/>
          <p:cNvSpPr>
            <a:spLocks noGrp="1"/>
          </p:cNvSpPr>
          <p:nvPr>
            <p:ph type="sldNum" sz="quarter" idx="12"/>
          </p:nvPr>
        </p:nvSpPr>
        <p:spPr/>
        <p:txBody>
          <a:bodyPr/>
          <a:lstStyle/>
          <a:p>
            <a:pPr>
              <a:defRPr/>
            </a:pPr>
            <a:fld id="{E0DC9221-DDE2-4356-BF6A-B0536F5BCB6C}" type="slidenum">
              <a:rPr lang="en-US"/>
              <a:pPr>
                <a:defRPr/>
              </a:pPr>
              <a:t>26</a:t>
            </a:fld>
            <a:endParaRPr lang="en-US"/>
          </a:p>
        </p:txBody>
      </p:sp>
      <p:sp>
        <p:nvSpPr>
          <p:cNvPr id="11274" name="Rectangle 10"/>
          <p:cNvSpPr>
            <a:spLocks noGrp="1" noChangeArrowheads="1"/>
          </p:cNvSpPr>
          <p:nvPr>
            <p:ph type="body" idx="1"/>
          </p:nvPr>
        </p:nvSpPr>
        <p:spPr>
          <a:xfrm>
            <a:off x="0" y="457200"/>
            <a:ext cx="8839200" cy="5638800"/>
          </a:xfrm>
        </p:spPr>
        <p:txBody>
          <a:bodyPr>
            <a:normAutofit lnSpcReduction="10000"/>
          </a:bodyPr>
          <a:lstStyle/>
          <a:p>
            <a:pPr algn="ctr">
              <a:lnSpc>
                <a:spcPct val="90000"/>
              </a:lnSpc>
              <a:buNone/>
            </a:pPr>
            <a:r>
              <a:rPr lang="en-US" sz="2800" dirty="0"/>
              <a:t>  </a:t>
            </a:r>
            <a:r>
              <a:rPr lang="en-US" b="1" dirty="0"/>
              <a:t>Schedules of reinforcement: timing life’s rewards</a:t>
            </a:r>
            <a:endParaRPr lang="en-US" dirty="0">
              <a:solidFill>
                <a:srgbClr val="CC0000"/>
              </a:solidFill>
              <a:cs typeface="Times New Roman" pitchFamily="18" charset="0"/>
            </a:endParaRPr>
          </a:p>
          <a:p>
            <a:pPr algn="just"/>
            <a:r>
              <a:rPr lang="en-US" sz="2800" dirty="0"/>
              <a:t> The world would be a different place if poker players never played cards again after the first losing hand, fishermen returned to shore as soon as they missed a catch, or telemarketers never made another phone call after their first hang-up. The fact that such unreinforced behaviors continue, often with great frequency and persistence, illustrates that reinforcement need not be received continually for behavior to be learned and maintained. </a:t>
            </a:r>
          </a:p>
          <a:p>
            <a:pPr algn="just"/>
            <a:r>
              <a:rPr lang="en-US" sz="2800" dirty="0"/>
              <a:t>In fact, behavior that is reinforced only occasionally can ultimately be learned better than can behavior that is always reinforced. </a:t>
            </a:r>
            <a:r>
              <a:rPr lang="en-US" dirty="0"/>
              <a:t>	</a:t>
            </a:r>
            <a:r>
              <a:rPr lang="en-US" sz="2800" b="1" dirty="0">
                <a:solidFill>
                  <a:srgbClr val="000066"/>
                </a:solidFill>
                <a:cs typeface="Times New Roman" pitchFamily="18" charset="0"/>
              </a:rPr>
              <a:t>  </a:t>
            </a:r>
          </a:p>
          <a:p>
            <a:pPr algn="just" eaLnBrk="1" hangingPunct="1">
              <a:lnSpc>
                <a:spcPct val="90000"/>
              </a:lnSpc>
              <a:buFontTx/>
              <a:buNone/>
            </a:pPr>
            <a:endParaRPr lang="en-US" sz="2800" b="1" dirty="0">
              <a:solidFill>
                <a:srgbClr val="000066"/>
              </a:solidFill>
              <a:cs typeface="Times New Roman" pitchFamily="18" charset="0"/>
            </a:endParaRPr>
          </a:p>
          <a:p>
            <a:pPr algn="just" eaLnBrk="1" hangingPunct="1">
              <a:lnSpc>
                <a:spcPct val="90000"/>
              </a:lnSpc>
              <a:buFontTx/>
              <a:buNone/>
            </a:pPr>
            <a:endParaRPr lang="en-US" sz="2400" b="1" dirty="0">
              <a:solidFill>
                <a:srgbClr val="000066"/>
              </a:solidFill>
            </a:endParaRP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812600198"/>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74">
                                            <p:txEl>
                                              <p:pRg st="0" end="0"/>
                                            </p:txEl>
                                          </p:spTgt>
                                        </p:tgtEl>
                                        <p:attrNameLst>
                                          <p:attrName>style.visibility</p:attrName>
                                        </p:attrNameLst>
                                      </p:cBhvr>
                                      <p:to>
                                        <p:strVal val="visible"/>
                                      </p:to>
                                    </p:set>
                                    <p:animEffect transition="in" filter="blinds(horizontal)">
                                      <p:cBhvr>
                                        <p:cTn id="7" dur="500"/>
                                        <p:tgtEl>
                                          <p:spTgt spid="112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74">
                                            <p:txEl>
                                              <p:pRg st="1" end="1"/>
                                            </p:txEl>
                                          </p:spTgt>
                                        </p:tgtEl>
                                        <p:attrNameLst>
                                          <p:attrName>style.visibility</p:attrName>
                                        </p:attrNameLst>
                                      </p:cBhvr>
                                      <p:to>
                                        <p:strVal val="visible"/>
                                      </p:to>
                                    </p:set>
                                    <p:animEffect transition="in" filter="blinds(horizontal)">
                                      <p:cBhvr>
                                        <p:cTn id="12" dur="500"/>
                                        <p:tgtEl>
                                          <p:spTgt spid="112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74">
                                            <p:txEl>
                                              <p:pRg st="2" end="2"/>
                                            </p:txEl>
                                          </p:spTgt>
                                        </p:tgtEl>
                                        <p:attrNameLst>
                                          <p:attrName>style.visibility</p:attrName>
                                        </p:attrNameLst>
                                      </p:cBhvr>
                                      <p:to>
                                        <p:strVal val="visible"/>
                                      </p:to>
                                    </p:set>
                                    <p:animEffect transition="in" filter="blinds(horizontal)">
                                      <p:cBhvr>
                                        <p:cTn id="17" dur="500"/>
                                        <p:tgtEl>
                                          <p:spTgt spid="112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Date Placeholder 3"/>
          <p:cNvSpPr>
            <a:spLocks noGrp="1"/>
          </p:cNvSpPr>
          <p:nvPr>
            <p:ph type="dt" sz="quarter" idx="10"/>
          </p:nvPr>
        </p:nvSpPr>
        <p:spPr/>
        <p:txBody>
          <a:bodyPr/>
          <a:lstStyle/>
          <a:p>
            <a:pPr>
              <a:defRPr/>
            </a:pPr>
            <a:fld id="{866285AA-A697-454B-81F2-6F099F21FBE7}" type="datetime1">
              <a:rPr lang="en-US" smtClean="0"/>
              <a:pPr>
                <a:defRPr/>
              </a:pPr>
              <a:t>8/1/2022</a:t>
            </a:fld>
            <a:endParaRPr lang="en-US"/>
          </a:p>
        </p:txBody>
      </p:sp>
      <p:sp>
        <p:nvSpPr>
          <p:cNvPr id="4" name="Slide Number Placeholder 5"/>
          <p:cNvSpPr>
            <a:spLocks noGrp="1"/>
          </p:cNvSpPr>
          <p:nvPr>
            <p:ph type="sldNum" sz="quarter" idx="12"/>
          </p:nvPr>
        </p:nvSpPr>
        <p:spPr/>
        <p:txBody>
          <a:bodyPr/>
          <a:lstStyle/>
          <a:p>
            <a:pPr>
              <a:defRPr/>
            </a:pPr>
            <a:fld id="{E0DC9221-DDE2-4356-BF6A-B0536F5BCB6C}" type="slidenum">
              <a:rPr lang="en-US"/>
              <a:pPr>
                <a:defRPr/>
              </a:pPr>
              <a:t>27</a:t>
            </a:fld>
            <a:endParaRPr lang="en-US"/>
          </a:p>
        </p:txBody>
      </p:sp>
      <p:sp>
        <p:nvSpPr>
          <p:cNvPr id="11274" name="Rectangle 10"/>
          <p:cNvSpPr>
            <a:spLocks noGrp="1" noChangeArrowheads="1"/>
          </p:cNvSpPr>
          <p:nvPr>
            <p:ph type="body" idx="1"/>
          </p:nvPr>
        </p:nvSpPr>
        <p:spPr>
          <a:xfrm>
            <a:off x="0" y="457200"/>
            <a:ext cx="8839200" cy="5638800"/>
          </a:xfrm>
        </p:spPr>
        <p:txBody>
          <a:bodyPr>
            <a:normAutofit/>
          </a:bodyPr>
          <a:lstStyle/>
          <a:p>
            <a:pPr algn="just"/>
            <a:r>
              <a:rPr lang="en-US" sz="2800" dirty="0"/>
              <a:t> When we refer to the frequency and timing of reinforcement that follows desired behavior, we are talking about </a:t>
            </a:r>
            <a:r>
              <a:rPr lang="en-US" sz="2800" b="1" dirty="0"/>
              <a:t>schedules of reinforcement</a:t>
            </a:r>
            <a:r>
              <a:rPr lang="en-US" sz="2800" dirty="0"/>
              <a:t>. </a:t>
            </a:r>
          </a:p>
          <a:p>
            <a:pPr algn="just"/>
            <a:r>
              <a:rPr lang="en-US" sz="2800" dirty="0"/>
              <a:t>Behavior that is reinforced every time it occurs is said to be on a </a:t>
            </a:r>
            <a:r>
              <a:rPr lang="en-US" sz="2800" b="1" dirty="0"/>
              <a:t>continuous reinforcement schedule</a:t>
            </a:r>
            <a:r>
              <a:rPr lang="en-US" sz="2800" dirty="0"/>
              <a:t>;</a:t>
            </a:r>
          </a:p>
          <a:p>
            <a:pPr algn="just"/>
            <a:r>
              <a:rPr lang="en-US" sz="2800" dirty="0"/>
              <a:t>If it is reinforced some but not all of the time, it is on a </a:t>
            </a:r>
            <a:r>
              <a:rPr lang="en-US" sz="2800" b="1" dirty="0"/>
              <a:t>partial </a:t>
            </a:r>
            <a:r>
              <a:rPr lang="en-US" sz="2800" dirty="0"/>
              <a:t>(or </a:t>
            </a:r>
            <a:r>
              <a:rPr lang="en-US" sz="2800" b="1" dirty="0"/>
              <a:t>intermittent</a:t>
            </a:r>
            <a:r>
              <a:rPr lang="en-US" sz="2800" dirty="0"/>
              <a:t>) </a:t>
            </a:r>
            <a:r>
              <a:rPr lang="en-US" sz="2800" b="1" dirty="0"/>
              <a:t>reinforcement schedule</a:t>
            </a:r>
            <a:r>
              <a:rPr lang="en-US" sz="2800" dirty="0"/>
              <a:t>.</a:t>
            </a:r>
          </a:p>
          <a:p>
            <a:pPr algn="just"/>
            <a:r>
              <a:rPr lang="en-US" sz="2800" dirty="0"/>
              <a:t>Although learning occurs more rapidly under a continuous reinforcement schedule, behavior lasts longer after reinforcement stops when it is learned under a partial reinforcement schedule</a:t>
            </a:r>
            <a:endParaRPr lang="en-US" sz="2800" b="1" dirty="0">
              <a:solidFill>
                <a:srgbClr val="000066"/>
              </a:solidFill>
              <a:cs typeface="Times New Roman" pitchFamily="18" charset="0"/>
            </a:endParaRPr>
          </a:p>
          <a:p>
            <a:pPr algn="just" eaLnBrk="1" hangingPunct="1">
              <a:lnSpc>
                <a:spcPct val="90000"/>
              </a:lnSpc>
              <a:buFontTx/>
              <a:buNone/>
            </a:pPr>
            <a:endParaRPr lang="en-US" sz="2400" b="1" dirty="0">
              <a:solidFill>
                <a:srgbClr val="000066"/>
              </a:solidFill>
            </a:endParaRP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19193306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74">
                                            <p:txEl>
                                              <p:pRg st="0" end="0"/>
                                            </p:txEl>
                                          </p:spTgt>
                                        </p:tgtEl>
                                        <p:attrNameLst>
                                          <p:attrName>style.visibility</p:attrName>
                                        </p:attrNameLst>
                                      </p:cBhvr>
                                      <p:to>
                                        <p:strVal val="visible"/>
                                      </p:to>
                                    </p:set>
                                    <p:animEffect transition="in" filter="blinds(horizontal)">
                                      <p:cBhvr>
                                        <p:cTn id="7" dur="500"/>
                                        <p:tgtEl>
                                          <p:spTgt spid="112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74">
                                            <p:txEl>
                                              <p:pRg st="1" end="1"/>
                                            </p:txEl>
                                          </p:spTgt>
                                        </p:tgtEl>
                                        <p:attrNameLst>
                                          <p:attrName>style.visibility</p:attrName>
                                        </p:attrNameLst>
                                      </p:cBhvr>
                                      <p:to>
                                        <p:strVal val="visible"/>
                                      </p:to>
                                    </p:set>
                                    <p:animEffect transition="in" filter="blinds(horizontal)">
                                      <p:cBhvr>
                                        <p:cTn id="12" dur="500"/>
                                        <p:tgtEl>
                                          <p:spTgt spid="112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74">
                                            <p:txEl>
                                              <p:pRg st="2" end="2"/>
                                            </p:txEl>
                                          </p:spTgt>
                                        </p:tgtEl>
                                        <p:attrNameLst>
                                          <p:attrName>style.visibility</p:attrName>
                                        </p:attrNameLst>
                                      </p:cBhvr>
                                      <p:to>
                                        <p:strVal val="visible"/>
                                      </p:to>
                                    </p:set>
                                    <p:animEffect transition="in" filter="blinds(horizontal)">
                                      <p:cBhvr>
                                        <p:cTn id="17" dur="500"/>
                                        <p:tgtEl>
                                          <p:spTgt spid="112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274">
                                            <p:txEl>
                                              <p:pRg st="3" end="3"/>
                                            </p:txEl>
                                          </p:spTgt>
                                        </p:tgtEl>
                                        <p:attrNameLst>
                                          <p:attrName>style.visibility</p:attrName>
                                        </p:attrNameLst>
                                      </p:cBhvr>
                                      <p:to>
                                        <p:strVal val="visible"/>
                                      </p:to>
                                    </p:set>
                                    <p:animEffect transition="in" filter="blinds(horizontal)">
                                      <p:cBhvr>
                                        <p:cTn id="22" dur="500"/>
                                        <p:tgtEl>
                                          <p:spTgt spid="1127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Date Placeholder 3"/>
          <p:cNvSpPr>
            <a:spLocks noGrp="1"/>
          </p:cNvSpPr>
          <p:nvPr>
            <p:ph type="dt" sz="quarter" idx="10"/>
          </p:nvPr>
        </p:nvSpPr>
        <p:spPr/>
        <p:txBody>
          <a:bodyPr/>
          <a:lstStyle/>
          <a:p>
            <a:pPr>
              <a:defRPr/>
            </a:pPr>
            <a:fld id="{866285AA-A697-454B-81F2-6F099F21FBE7}" type="datetime1">
              <a:rPr lang="en-US" smtClean="0"/>
              <a:pPr>
                <a:defRPr/>
              </a:pPr>
              <a:t>8/1/2022</a:t>
            </a:fld>
            <a:endParaRPr lang="en-US"/>
          </a:p>
        </p:txBody>
      </p:sp>
      <p:sp>
        <p:nvSpPr>
          <p:cNvPr id="4" name="Slide Number Placeholder 5"/>
          <p:cNvSpPr>
            <a:spLocks noGrp="1"/>
          </p:cNvSpPr>
          <p:nvPr>
            <p:ph type="sldNum" sz="quarter" idx="12"/>
          </p:nvPr>
        </p:nvSpPr>
        <p:spPr/>
        <p:txBody>
          <a:bodyPr/>
          <a:lstStyle/>
          <a:p>
            <a:pPr>
              <a:defRPr/>
            </a:pPr>
            <a:fld id="{E0DC9221-DDE2-4356-BF6A-B0536F5BCB6C}" type="slidenum">
              <a:rPr lang="en-US"/>
              <a:pPr>
                <a:defRPr/>
              </a:pPr>
              <a:t>28</a:t>
            </a:fld>
            <a:endParaRPr lang="en-US"/>
          </a:p>
        </p:txBody>
      </p:sp>
      <p:sp>
        <p:nvSpPr>
          <p:cNvPr id="11274" name="Rectangle 10"/>
          <p:cNvSpPr>
            <a:spLocks noGrp="1" noChangeArrowheads="1"/>
          </p:cNvSpPr>
          <p:nvPr>
            <p:ph type="body" idx="1"/>
          </p:nvPr>
        </p:nvSpPr>
        <p:spPr>
          <a:xfrm>
            <a:off x="0" y="457200"/>
            <a:ext cx="8839200" cy="5638800"/>
          </a:xfrm>
        </p:spPr>
        <p:txBody>
          <a:bodyPr>
            <a:normAutofit/>
          </a:bodyPr>
          <a:lstStyle/>
          <a:p>
            <a:pPr algn="just"/>
            <a:r>
              <a:rPr lang="en-US" sz="2800" dirty="0"/>
              <a:t> Although many different partial reinforcement schedules have been examined, they can most readily be put into two categories:</a:t>
            </a:r>
          </a:p>
          <a:p>
            <a:pPr algn="just"/>
            <a:r>
              <a:rPr lang="en-US" sz="2800" dirty="0"/>
              <a:t>Schedules that consider the </a:t>
            </a:r>
            <a:r>
              <a:rPr lang="en-US" sz="2800" i="1" dirty="0"/>
              <a:t>number of responses </a:t>
            </a:r>
            <a:r>
              <a:rPr lang="en-US" sz="2800" dirty="0"/>
              <a:t>made before reinforcement is given, called fixed-ratio and variable-ratio schedules, and those that consider the </a:t>
            </a:r>
            <a:r>
              <a:rPr lang="en-US" sz="2800" i="1" dirty="0"/>
              <a:t>amount of time </a:t>
            </a:r>
            <a:r>
              <a:rPr lang="en-US" sz="2800" dirty="0"/>
              <a:t>that elapses before reinforcement is provided, called fixed-interval and variable-interval schedules.</a:t>
            </a:r>
            <a:endParaRPr lang="en-US" sz="2400" b="1" dirty="0">
              <a:solidFill>
                <a:srgbClr val="000066"/>
              </a:solidFill>
            </a:endParaRP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44115757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74">
                                            <p:txEl>
                                              <p:pRg st="0" end="0"/>
                                            </p:txEl>
                                          </p:spTgt>
                                        </p:tgtEl>
                                        <p:attrNameLst>
                                          <p:attrName>style.visibility</p:attrName>
                                        </p:attrNameLst>
                                      </p:cBhvr>
                                      <p:to>
                                        <p:strVal val="visible"/>
                                      </p:to>
                                    </p:set>
                                    <p:animEffect transition="in" filter="blinds(horizontal)">
                                      <p:cBhvr>
                                        <p:cTn id="7" dur="500"/>
                                        <p:tgtEl>
                                          <p:spTgt spid="112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74">
                                            <p:txEl>
                                              <p:pRg st="1" end="1"/>
                                            </p:txEl>
                                          </p:spTgt>
                                        </p:tgtEl>
                                        <p:attrNameLst>
                                          <p:attrName>style.visibility</p:attrName>
                                        </p:attrNameLst>
                                      </p:cBhvr>
                                      <p:to>
                                        <p:strVal val="visible"/>
                                      </p:to>
                                    </p:set>
                                    <p:animEffect transition="in" filter="blinds(horizontal)">
                                      <p:cBhvr>
                                        <p:cTn id="12" dur="500"/>
                                        <p:tgtEl>
                                          <p:spTgt spid="1127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Date Placeholder 3"/>
          <p:cNvSpPr>
            <a:spLocks noGrp="1"/>
          </p:cNvSpPr>
          <p:nvPr>
            <p:ph type="dt" sz="quarter" idx="10"/>
          </p:nvPr>
        </p:nvSpPr>
        <p:spPr/>
        <p:txBody>
          <a:bodyPr/>
          <a:lstStyle/>
          <a:p>
            <a:pPr>
              <a:defRPr/>
            </a:pPr>
            <a:fld id="{866285AA-A697-454B-81F2-6F099F21FBE7}" type="datetime1">
              <a:rPr lang="en-US" smtClean="0"/>
              <a:pPr>
                <a:defRPr/>
              </a:pPr>
              <a:t>8/1/2022</a:t>
            </a:fld>
            <a:endParaRPr lang="en-US"/>
          </a:p>
        </p:txBody>
      </p:sp>
      <p:sp>
        <p:nvSpPr>
          <p:cNvPr id="4" name="Slide Number Placeholder 5"/>
          <p:cNvSpPr>
            <a:spLocks noGrp="1"/>
          </p:cNvSpPr>
          <p:nvPr>
            <p:ph type="sldNum" sz="quarter" idx="12"/>
          </p:nvPr>
        </p:nvSpPr>
        <p:spPr/>
        <p:txBody>
          <a:bodyPr/>
          <a:lstStyle/>
          <a:p>
            <a:pPr>
              <a:defRPr/>
            </a:pPr>
            <a:fld id="{E0DC9221-DDE2-4356-BF6A-B0536F5BCB6C}" type="slidenum">
              <a:rPr lang="en-US"/>
              <a:pPr>
                <a:defRPr/>
              </a:pPr>
              <a:t>29</a:t>
            </a:fld>
            <a:endParaRPr lang="en-US"/>
          </a:p>
        </p:txBody>
      </p:sp>
      <p:sp>
        <p:nvSpPr>
          <p:cNvPr id="11274" name="Rectangle 10"/>
          <p:cNvSpPr>
            <a:spLocks noGrp="1" noChangeArrowheads="1"/>
          </p:cNvSpPr>
          <p:nvPr>
            <p:ph type="body" idx="1"/>
          </p:nvPr>
        </p:nvSpPr>
        <p:spPr>
          <a:xfrm>
            <a:off x="0" y="457200"/>
            <a:ext cx="8839200" cy="5638800"/>
          </a:xfrm>
        </p:spPr>
        <p:txBody>
          <a:bodyPr>
            <a:normAutofit/>
          </a:bodyPr>
          <a:lstStyle/>
          <a:p>
            <a:pPr marL="0" indent="0" algn="ctr">
              <a:buNone/>
            </a:pPr>
            <a:r>
              <a:rPr lang="en-US" sz="2800" dirty="0"/>
              <a:t> </a:t>
            </a:r>
            <a:r>
              <a:rPr lang="en-US" sz="2800" b="1" dirty="0"/>
              <a:t>Fixed- and Variable-Ratio Schedules</a:t>
            </a:r>
            <a:r>
              <a:rPr lang="en-US" sz="2800" dirty="0"/>
              <a:t> </a:t>
            </a:r>
          </a:p>
          <a:p>
            <a:pPr algn="just"/>
            <a:r>
              <a:rPr lang="en-US" sz="2800" dirty="0"/>
              <a:t>In a </a:t>
            </a:r>
            <a:r>
              <a:rPr lang="en-US" sz="2800" b="1" dirty="0"/>
              <a:t>fixed-ratio schedule</a:t>
            </a:r>
            <a:r>
              <a:rPr lang="en-US" sz="2800" dirty="0"/>
              <a:t>, reinforcement is given only after a specific number of responses. For instance, a rat might receive a food pellet every tenth time it pressed a lever; here, the ratio would be 1:10. Similarly, garment workers are generally paid on fixed-ratio schedules: They receive a specific number of dollars for every blouse they sew. Because a greater rate of production means more reinforcement, people on fixed-ratio schedules are apt to work as quickly as possible.</a:t>
            </a:r>
            <a:endParaRPr lang="en-US" sz="2400" b="1" dirty="0">
              <a:solidFill>
                <a:srgbClr val="000066"/>
              </a:solidFill>
            </a:endParaRP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198400074"/>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74">
                                            <p:txEl>
                                              <p:pRg st="0" end="0"/>
                                            </p:txEl>
                                          </p:spTgt>
                                        </p:tgtEl>
                                        <p:attrNameLst>
                                          <p:attrName>style.visibility</p:attrName>
                                        </p:attrNameLst>
                                      </p:cBhvr>
                                      <p:to>
                                        <p:strVal val="visible"/>
                                      </p:to>
                                    </p:set>
                                    <p:animEffect transition="in" filter="blinds(horizontal)">
                                      <p:cBhvr>
                                        <p:cTn id="7" dur="500"/>
                                        <p:tgtEl>
                                          <p:spTgt spid="112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74">
                                            <p:txEl>
                                              <p:pRg st="1" end="1"/>
                                            </p:txEl>
                                          </p:spTgt>
                                        </p:tgtEl>
                                        <p:attrNameLst>
                                          <p:attrName>style.visibility</p:attrName>
                                        </p:attrNameLst>
                                      </p:cBhvr>
                                      <p:to>
                                        <p:strVal val="visible"/>
                                      </p:to>
                                    </p:set>
                                    <p:animEffect transition="in" filter="blinds(horizontal)">
                                      <p:cBhvr>
                                        <p:cTn id="12" dur="500"/>
                                        <p:tgtEl>
                                          <p:spTgt spid="1127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172200"/>
          </a:xfrm>
        </p:spPr>
        <p:txBody>
          <a:bodyPr>
            <a:normAutofit fontScale="85000" lnSpcReduction="10000"/>
          </a:bodyPr>
          <a:lstStyle/>
          <a:p>
            <a:pPr algn="just">
              <a:buNone/>
            </a:pPr>
            <a:r>
              <a:rPr lang="en-US" b="1" dirty="0">
                <a:solidFill>
                  <a:srgbClr val="FF0000"/>
                </a:solidFill>
              </a:rPr>
              <a:t>3.1.2. Main Characteristics of Learning</a:t>
            </a:r>
            <a:endParaRPr lang="en-US" dirty="0">
              <a:solidFill>
                <a:srgbClr val="FF0000"/>
              </a:solidFill>
            </a:endParaRPr>
          </a:p>
          <a:p>
            <a:pPr algn="just">
              <a:buNone/>
            </a:pPr>
            <a:r>
              <a:rPr lang="en-US" b="1" dirty="0"/>
              <a:t>1. Learning is growth. </a:t>
            </a:r>
            <a:r>
              <a:rPr lang="en-US" dirty="0"/>
              <a:t>A child grows both mentally and physically through his/her daily activities. Therefore, we can say that learning is growth through experience.</a:t>
            </a:r>
          </a:p>
          <a:p>
            <a:pPr algn="just">
              <a:buNone/>
            </a:pPr>
            <a:r>
              <a:rPr lang="en-US" b="1" dirty="0"/>
              <a:t>2. Learning is adjustment. </a:t>
            </a:r>
            <a:r>
              <a:rPr lang="en-US" dirty="0"/>
              <a:t>Learning helps an individual to adjust himself/herself to the new situations.</a:t>
            </a:r>
          </a:p>
          <a:p>
            <a:pPr algn="just">
              <a:buNone/>
            </a:pPr>
            <a:r>
              <a:rPr lang="en-US" b="1" dirty="0"/>
              <a:t>3.</a:t>
            </a:r>
            <a:r>
              <a:rPr lang="en-US" dirty="0"/>
              <a:t> </a:t>
            </a:r>
            <a:r>
              <a:rPr lang="en-US" b="1" dirty="0"/>
              <a:t>Learning is organizing experience. </a:t>
            </a:r>
            <a:r>
              <a:rPr lang="en-US" dirty="0"/>
              <a:t>Learning is not merely addition to knowledge. It is the reorganization of experience.</a:t>
            </a:r>
          </a:p>
          <a:p>
            <a:pPr algn="just">
              <a:buNone/>
            </a:pPr>
            <a:r>
              <a:rPr lang="en-US" b="1" dirty="0"/>
              <a:t>4.</a:t>
            </a:r>
            <a:r>
              <a:rPr lang="en-US" dirty="0"/>
              <a:t> </a:t>
            </a:r>
            <a:r>
              <a:rPr lang="en-US" b="1" dirty="0"/>
              <a:t>Learning is purposeful.</a:t>
            </a:r>
            <a:r>
              <a:rPr lang="en-US" dirty="0"/>
              <a:t> All true learning is based on purpose. We don’t learn anything and everything that comes in our way in a haphazard manner.</a:t>
            </a:r>
          </a:p>
          <a:p>
            <a:pPr algn="just">
              <a:buNone/>
            </a:pPr>
            <a:r>
              <a:rPr lang="en-US" b="1" dirty="0"/>
              <a:t>5.</a:t>
            </a:r>
            <a:r>
              <a:rPr lang="en-US" dirty="0"/>
              <a:t> </a:t>
            </a:r>
            <a:r>
              <a:rPr lang="en-US" b="1" dirty="0"/>
              <a:t>Learning is intelligent. </a:t>
            </a:r>
            <a:r>
              <a:rPr lang="en-US" dirty="0"/>
              <a:t>Meaningless efforts do not produce permanent result. Only efforts made intelligently have lasting effects.</a:t>
            </a:r>
          </a:p>
          <a:p>
            <a:pPr>
              <a:buNone/>
            </a:pPr>
            <a:endParaRPr lang="en-US" dirty="0"/>
          </a:p>
        </p:txBody>
      </p:sp>
      <p:sp>
        <p:nvSpPr>
          <p:cNvPr id="2" name="Date Placeholder 1"/>
          <p:cNvSpPr>
            <a:spLocks noGrp="1"/>
          </p:cNvSpPr>
          <p:nvPr>
            <p:ph type="dt" sz="half" idx="10"/>
          </p:nvPr>
        </p:nvSpPr>
        <p:spPr/>
        <p:txBody>
          <a:bodyPr/>
          <a:lstStyle/>
          <a:p>
            <a:fld id="{95E33476-AC24-4624-B869-6D6B950289BA}" type="datetime1">
              <a:rPr lang="en-GB" smtClean="0"/>
              <a:t>01/08/2022</a:t>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Date Placeholder 3"/>
          <p:cNvSpPr>
            <a:spLocks noGrp="1"/>
          </p:cNvSpPr>
          <p:nvPr>
            <p:ph type="dt" sz="quarter" idx="10"/>
          </p:nvPr>
        </p:nvSpPr>
        <p:spPr/>
        <p:txBody>
          <a:bodyPr/>
          <a:lstStyle/>
          <a:p>
            <a:pPr>
              <a:defRPr/>
            </a:pPr>
            <a:fld id="{866285AA-A697-454B-81F2-6F099F21FBE7}" type="datetime1">
              <a:rPr lang="en-US" smtClean="0"/>
              <a:pPr>
                <a:defRPr/>
              </a:pPr>
              <a:t>8/1/2022</a:t>
            </a:fld>
            <a:endParaRPr lang="en-US"/>
          </a:p>
        </p:txBody>
      </p:sp>
      <p:sp>
        <p:nvSpPr>
          <p:cNvPr id="4" name="Slide Number Placeholder 5"/>
          <p:cNvSpPr>
            <a:spLocks noGrp="1"/>
          </p:cNvSpPr>
          <p:nvPr>
            <p:ph type="sldNum" sz="quarter" idx="12"/>
          </p:nvPr>
        </p:nvSpPr>
        <p:spPr/>
        <p:txBody>
          <a:bodyPr/>
          <a:lstStyle/>
          <a:p>
            <a:pPr>
              <a:defRPr/>
            </a:pPr>
            <a:fld id="{E0DC9221-DDE2-4356-BF6A-B0536F5BCB6C}" type="slidenum">
              <a:rPr lang="en-US"/>
              <a:pPr>
                <a:defRPr/>
              </a:pPr>
              <a:t>30</a:t>
            </a:fld>
            <a:endParaRPr lang="en-US"/>
          </a:p>
        </p:txBody>
      </p:sp>
      <p:sp>
        <p:nvSpPr>
          <p:cNvPr id="11274" name="Rectangle 10"/>
          <p:cNvSpPr>
            <a:spLocks noGrp="1" noChangeArrowheads="1"/>
          </p:cNvSpPr>
          <p:nvPr>
            <p:ph type="body" idx="1"/>
          </p:nvPr>
        </p:nvSpPr>
        <p:spPr>
          <a:xfrm>
            <a:off x="0" y="457200"/>
            <a:ext cx="8839200" cy="5638800"/>
          </a:xfrm>
        </p:spPr>
        <p:txBody>
          <a:bodyPr>
            <a:normAutofit/>
          </a:bodyPr>
          <a:lstStyle/>
          <a:p>
            <a:pPr algn="just"/>
            <a:r>
              <a:rPr lang="en-US" sz="2800" dirty="0"/>
              <a:t> In a </a:t>
            </a:r>
            <a:r>
              <a:rPr lang="en-US" sz="2800" b="1" dirty="0"/>
              <a:t>variable-ratio schedule</a:t>
            </a:r>
            <a:r>
              <a:rPr lang="en-US" sz="2800" dirty="0"/>
              <a:t>, reinforcement occurs after a varying number of responses rather than after a fixed number. Although the specific number of responses necessary to receive reinforcement varies, the number of responses usually hovers around a specific average. Gambling and begging are the two examples of variable ratio schedule, which lead to a high rate of response and resistance to extinction.</a:t>
            </a:r>
            <a:endParaRPr lang="en-US" sz="2400" b="1" dirty="0">
              <a:solidFill>
                <a:srgbClr val="000066"/>
              </a:solidFill>
            </a:endParaRP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7590323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74">
                                            <p:txEl>
                                              <p:pRg st="0" end="0"/>
                                            </p:txEl>
                                          </p:spTgt>
                                        </p:tgtEl>
                                        <p:attrNameLst>
                                          <p:attrName>style.visibility</p:attrName>
                                        </p:attrNameLst>
                                      </p:cBhvr>
                                      <p:to>
                                        <p:strVal val="visible"/>
                                      </p:to>
                                    </p:set>
                                    <p:animEffect transition="in" filter="blinds(horizontal)">
                                      <p:cBhvr>
                                        <p:cTn id="7" dur="500"/>
                                        <p:tgtEl>
                                          <p:spTgt spid="112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Date Placeholder 3"/>
          <p:cNvSpPr>
            <a:spLocks noGrp="1"/>
          </p:cNvSpPr>
          <p:nvPr>
            <p:ph type="dt" sz="quarter" idx="10"/>
          </p:nvPr>
        </p:nvSpPr>
        <p:spPr/>
        <p:txBody>
          <a:bodyPr/>
          <a:lstStyle/>
          <a:p>
            <a:pPr>
              <a:defRPr/>
            </a:pPr>
            <a:fld id="{866285AA-A697-454B-81F2-6F099F21FBE7}" type="datetime1">
              <a:rPr lang="en-US" smtClean="0"/>
              <a:pPr>
                <a:defRPr/>
              </a:pPr>
              <a:t>8/1/2022</a:t>
            </a:fld>
            <a:endParaRPr lang="en-US"/>
          </a:p>
        </p:txBody>
      </p:sp>
      <p:sp>
        <p:nvSpPr>
          <p:cNvPr id="4" name="Slide Number Placeholder 5"/>
          <p:cNvSpPr>
            <a:spLocks noGrp="1"/>
          </p:cNvSpPr>
          <p:nvPr>
            <p:ph type="sldNum" sz="quarter" idx="12"/>
          </p:nvPr>
        </p:nvSpPr>
        <p:spPr/>
        <p:txBody>
          <a:bodyPr/>
          <a:lstStyle/>
          <a:p>
            <a:pPr>
              <a:defRPr/>
            </a:pPr>
            <a:fld id="{E0DC9221-DDE2-4356-BF6A-B0536F5BCB6C}" type="slidenum">
              <a:rPr lang="en-US"/>
              <a:pPr>
                <a:defRPr/>
              </a:pPr>
              <a:t>31</a:t>
            </a:fld>
            <a:endParaRPr lang="en-US"/>
          </a:p>
        </p:txBody>
      </p:sp>
      <p:sp>
        <p:nvSpPr>
          <p:cNvPr id="11274" name="Rectangle 10"/>
          <p:cNvSpPr>
            <a:spLocks noGrp="1" noChangeArrowheads="1"/>
          </p:cNvSpPr>
          <p:nvPr>
            <p:ph type="body" idx="1"/>
          </p:nvPr>
        </p:nvSpPr>
        <p:spPr>
          <a:xfrm>
            <a:off x="0" y="457200"/>
            <a:ext cx="8839200" cy="5638800"/>
          </a:xfrm>
        </p:spPr>
        <p:txBody>
          <a:bodyPr>
            <a:normAutofit fontScale="77500" lnSpcReduction="20000"/>
          </a:bodyPr>
          <a:lstStyle/>
          <a:p>
            <a:pPr marL="0" indent="0" algn="just">
              <a:buNone/>
            </a:pPr>
            <a:r>
              <a:rPr lang="en-US" sz="2800" dirty="0"/>
              <a:t> </a:t>
            </a:r>
            <a:r>
              <a:rPr lang="en-US" sz="2800" b="1" dirty="0"/>
              <a:t>Fixed- and Variable-Interval Schedules: The Passage of Time</a:t>
            </a:r>
            <a:endParaRPr lang="en-US" sz="2800" dirty="0"/>
          </a:p>
          <a:p>
            <a:pPr algn="just"/>
            <a:r>
              <a:rPr lang="en-US" sz="2800" dirty="0"/>
              <a:t> In contrast to fixed- and variable-ratio schedules, in which the crucial factor is the number of responses, fixed-</a:t>
            </a:r>
            <a:r>
              <a:rPr lang="en-US" sz="2800" i="1" dirty="0"/>
              <a:t>interval </a:t>
            </a:r>
            <a:r>
              <a:rPr lang="en-US" sz="2800" dirty="0"/>
              <a:t>and variable-</a:t>
            </a:r>
            <a:r>
              <a:rPr lang="en-US" sz="2800" i="1" dirty="0"/>
              <a:t>interval </a:t>
            </a:r>
            <a:r>
              <a:rPr lang="en-US" sz="2800" dirty="0"/>
              <a:t>schedules focus on the amount of time that has elapsed since a person or animal was rewarded. </a:t>
            </a:r>
          </a:p>
          <a:p>
            <a:pPr algn="just">
              <a:buBlip>
                <a:blip r:embed="rId3"/>
              </a:buBlip>
            </a:pPr>
            <a:r>
              <a:rPr lang="en-US" sz="2800" dirty="0"/>
              <a:t>One example of a fixed interval schedule is a weekly paycheck. For people who receive regular, weekly paychecks, it typically makes relatively little difference exactly how much they produce in a given week. Because a </a:t>
            </a:r>
            <a:r>
              <a:rPr lang="en-US" sz="2800" b="1" dirty="0"/>
              <a:t>fixed-interval schedule </a:t>
            </a:r>
            <a:r>
              <a:rPr lang="en-US" sz="2800" dirty="0"/>
              <a:t>provides reinforcement for a response only if a fixed time period has elapsed, overall rates of response are relatively low. This is especially true in the period just after reinforcement, when the time before another reinforcement is relatively great. Students’ study habits often exemplify this reality. If the periods between exams are relatively long (meaning that the opportunity for reinforcement for good performance is given fairly infrequently), students often study minimally or not at all until the day of the exam draws near. Just before the exam, however, students begin to cram for it, signaling a rapid increase in the rate of their studying response. As you might expect, immediately after the exam there is a rapid decline in the rate of responding, with few people opening a book the day after a test.</a:t>
            </a:r>
            <a:endParaRPr lang="en-US" sz="2400" b="1" dirty="0">
              <a:solidFill>
                <a:srgbClr val="000066"/>
              </a:solidFill>
            </a:endParaRP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53876253"/>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74">
                                            <p:txEl>
                                              <p:pRg st="0" end="0"/>
                                            </p:txEl>
                                          </p:spTgt>
                                        </p:tgtEl>
                                        <p:attrNameLst>
                                          <p:attrName>style.visibility</p:attrName>
                                        </p:attrNameLst>
                                      </p:cBhvr>
                                      <p:to>
                                        <p:strVal val="visible"/>
                                      </p:to>
                                    </p:set>
                                    <p:animEffect transition="in" filter="blinds(horizontal)">
                                      <p:cBhvr>
                                        <p:cTn id="7" dur="500"/>
                                        <p:tgtEl>
                                          <p:spTgt spid="112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74">
                                            <p:txEl>
                                              <p:pRg st="1" end="1"/>
                                            </p:txEl>
                                          </p:spTgt>
                                        </p:tgtEl>
                                        <p:attrNameLst>
                                          <p:attrName>style.visibility</p:attrName>
                                        </p:attrNameLst>
                                      </p:cBhvr>
                                      <p:to>
                                        <p:strVal val="visible"/>
                                      </p:to>
                                    </p:set>
                                    <p:animEffect transition="in" filter="blinds(horizontal)">
                                      <p:cBhvr>
                                        <p:cTn id="12" dur="500"/>
                                        <p:tgtEl>
                                          <p:spTgt spid="112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74">
                                            <p:txEl>
                                              <p:pRg st="2" end="2"/>
                                            </p:txEl>
                                          </p:spTgt>
                                        </p:tgtEl>
                                        <p:attrNameLst>
                                          <p:attrName>style.visibility</p:attrName>
                                        </p:attrNameLst>
                                      </p:cBhvr>
                                      <p:to>
                                        <p:strVal val="visible"/>
                                      </p:to>
                                    </p:set>
                                    <p:animEffect transition="in" filter="blinds(horizontal)">
                                      <p:cBhvr>
                                        <p:cTn id="17" dur="500"/>
                                        <p:tgtEl>
                                          <p:spTgt spid="112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Date Placeholder 3"/>
          <p:cNvSpPr>
            <a:spLocks noGrp="1"/>
          </p:cNvSpPr>
          <p:nvPr>
            <p:ph type="dt" sz="quarter" idx="10"/>
          </p:nvPr>
        </p:nvSpPr>
        <p:spPr/>
        <p:txBody>
          <a:bodyPr/>
          <a:lstStyle/>
          <a:p>
            <a:pPr>
              <a:defRPr/>
            </a:pPr>
            <a:fld id="{866285AA-A697-454B-81F2-6F099F21FBE7}" type="datetime1">
              <a:rPr lang="en-US" smtClean="0"/>
              <a:pPr>
                <a:defRPr/>
              </a:pPr>
              <a:t>8/1/2022</a:t>
            </a:fld>
            <a:endParaRPr lang="en-US"/>
          </a:p>
        </p:txBody>
      </p:sp>
      <p:sp>
        <p:nvSpPr>
          <p:cNvPr id="4" name="Slide Number Placeholder 5"/>
          <p:cNvSpPr>
            <a:spLocks noGrp="1"/>
          </p:cNvSpPr>
          <p:nvPr>
            <p:ph type="sldNum" sz="quarter" idx="12"/>
          </p:nvPr>
        </p:nvSpPr>
        <p:spPr/>
        <p:txBody>
          <a:bodyPr/>
          <a:lstStyle/>
          <a:p>
            <a:pPr>
              <a:defRPr/>
            </a:pPr>
            <a:fld id="{E0DC9221-DDE2-4356-BF6A-B0536F5BCB6C}" type="slidenum">
              <a:rPr lang="en-US"/>
              <a:pPr>
                <a:defRPr/>
              </a:pPr>
              <a:t>32</a:t>
            </a:fld>
            <a:endParaRPr lang="en-US"/>
          </a:p>
        </p:txBody>
      </p:sp>
      <p:sp>
        <p:nvSpPr>
          <p:cNvPr id="11274" name="Rectangle 10"/>
          <p:cNvSpPr>
            <a:spLocks noGrp="1" noChangeArrowheads="1"/>
          </p:cNvSpPr>
          <p:nvPr>
            <p:ph type="body" idx="1"/>
          </p:nvPr>
        </p:nvSpPr>
        <p:spPr>
          <a:xfrm>
            <a:off x="0" y="457200"/>
            <a:ext cx="8839200" cy="5638800"/>
          </a:xfrm>
        </p:spPr>
        <p:txBody>
          <a:bodyPr>
            <a:normAutofit lnSpcReduction="10000"/>
          </a:bodyPr>
          <a:lstStyle/>
          <a:p>
            <a:pPr algn="just"/>
            <a:r>
              <a:rPr lang="en-US" sz="2800" dirty="0"/>
              <a:t> </a:t>
            </a:r>
            <a:r>
              <a:rPr lang="en-US" sz="2400" dirty="0"/>
              <a:t>One way to decrease the delay in responding that occurs just after reinforcement, and to maintain the desired behavior more consistently throughout an interval, is to use a variable-interval schedule. In a </a:t>
            </a:r>
            <a:r>
              <a:rPr lang="en-US" sz="2400" b="1" dirty="0"/>
              <a:t>variable-interval schedule</a:t>
            </a:r>
            <a:r>
              <a:rPr lang="en-US" sz="2400" dirty="0"/>
              <a:t>, the time between reinforcements varies around some average rather than being fixed. For example, a professor who gives surprise quizzes that vary from one every three days to one every three weeks, averaging one every two weeks, is using a variable-interval schedule.</a:t>
            </a:r>
          </a:p>
          <a:p>
            <a:pPr algn="just">
              <a:buFont typeface="Wingdings" pitchFamily="2" charset="2"/>
              <a:buChar char="ü"/>
            </a:pPr>
            <a:r>
              <a:rPr lang="en-US" sz="2400" dirty="0"/>
              <a:t>Compared to the study habits we observed with a fixed-interval schedule, students’ study habits under such a variable-interval schedule would most likely be very different. Students would be apt to study more regularly because they would never know when the next surprise quiz was coming. Variable-interval schedules, in general, are more likely to produce relatively steady rates of responding than are fixed-interval schedules, with responses that take longer to extinguish after reinforcement ends.</a:t>
            </a:r>
            <a:endParaRPr lang="en-US" sz="2400" b="1" dirty="0">
              <a:solidFill>
                <a:srgbClr val="000066"/>
              </a:solidFill>
            </a:endParaRPr>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708906137"/>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74">
                                            <p:txEl>
                                              <p:pRg st="0" end="0"/>
                                            </p:txEl>
                                          </p:spTgt>
                                        </p:tgtEl>
                                        <p:attrNameLst>
                                          <p:attrName>style.visibility</p:attrName>
                                        </p:attrNameLst>
                                      </p:cBhvr>
                                      <p:to>
                                        <p:strVal val="visible"/>
                                      </p:to>
                                    </p:set>
                                    <p:animEffect transition="in" filter="blinds(horizontal)">
                                      <p:cBhvr>
                                        <p:cTn id="7" dur="500"/>
                                        <p:tgtEl>
                                          <p:spTgt spid="112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74">
                                            <p:txEl>
                                              <p:pRg st="1" end="1"/>
                                            </p:txEl>
                                          </p:spTgt>
                                        </p:tgtEl>
                                        <p:attrNameLst>
                                          <p:attrName>style.visibility</p:attrName>
                                        </p:attrNameLst>
                                      </p:cBhvr>
                                      <p:to>
                                        <p:strVal val="visible"/>
                                      </p:to>
                                    </p:set>
                                    <p:animEffect transition="in" filter="blinds(horizontal)">
                                      <p:cBhvr>
                                        <p:cTn id="12" dur="500"/>
                                        <p:tgtEl>
                                          <p:spTgt spid="1127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10"/>
          </p:nvPr>
        </p:nvSpPr>
        <p:spPr/>
        <p:txBody>
          <a:bodyPr/>
          <a:lstStyle/>
          <a:p>
            <a:pPr>
              <a:defRPr/>
            </a:pPr>
            <a:fld id="{01EBD444-339B-4133-8925-5CEB393A16BE}" type="datetime1">
              <a:rPr lang="en-GB" smtClean="0"/>
              <a:t>01/08/2022</a:t>
            </a:fld>
            <a:endParaRPr lang="en-US"/>
          </a:p>
        </p:txBody>
      </p:sp>
      <p:sp>
        <p:nvSpPr>
          <p:cNvPr id="19460" name="Rectangle 3"/>
          <p:cNvSpPr>
            <a:spLocks noGrp="1" noChangeArrowheads="1"/>
          </p:cNvSpPr>
          <p:nvPr>
            <p:ph type="body" idx="1"/>
          </p:nvPr>
        </p:nvSpPr>
        <p:spPr>
          <a:xfrm>
            <a:off x="0" y="304800"/>
            <a:ext cx="9144000" cy="6248400"/>
          </a:xfrm>
        </p:spPr>
        <p:txBody>
          <a:bodyPr>
            <a:normAutofit fontScale="92500" lnSpcReduction="20000"/>
          </a:bodyPr>
          <a:lstStyle/>
          <a:p>
            <a:pPr eaLnBrk="1" hangingPunct="1">
              <a:buFontTx/>
              <a:buNone/>
            </a:pPr>
            <a:r>
              <a:rPr lang="en-US" b="1" dirty="0">
                <a:solidFill>
                  <a:srgbClr val="CC0000"/>
                </a:solidFill>
                <a:cs typeface="Times New Roman" pitchFamily="18" charset="0"/>
              </a:rPr>
              <a:t>Implications of Operant Conditioning</a:t>
            </a:r>
            <a:endParaRPr lang="en-US" dirty="0">
              <a:solidFill>
                <a:srgbClr val="CC0000"/>
              </a:solidFill>
              <a:cs typeface="Times New Roman" pitchFamily="18" charset="0"/>
            </a:endParaRPr>
          </a:p>
          <a:p>
            <a:pPr algn="just" eaLnBrk="1" hangingPunct="1">
              <a:buFontTx/>
              <a:buNone/>
            </a:pPr>
            <a:r>
              <a:rPr lang="en-US" sz="2400" dirty="0">
                <a:solidFill>
                  <a:srgbClr val="000066"/>
                </a:solidFill>
                <a:latin typeface="Wingdings" pitchFamily="2" charset="2"/>
                <a:cs typeface="Times New Roman" pitchFamily="18" charset="0"/>
              </a:rPr>
              <a:t>v</a:t>
            </a:r>
            <a:r>
              <a:rPr lang="en-US" sz="2400" dirty="0">
                <a:solidFill>
                  <a:srgbClr val="000066"/>
                </a:solidFill>
                <a:cs typeface="Times New Roman" pitchFamily="18" charset="0"/>
              </a:rPr>
              <a:t>  </a:t>
            </a:r>
            <a:r>
              <a:rPr lang="en-US" sz="2800" b="1" dirty="0">
                <a:solidFill>
                  <a:srgbClr val="000066"/>
                </a:solidFill>
                <a:cs typeface="Times New Roman" pitchFamily="18" charset="0"/>
              </a:rPr>
              <a:t>Use </a:t>
            </a:r>
            <a:r>
              <a:rPr lang="en-US" sz="2800" b="1" dirty="0" err="1">
                <a:solidFill>
                  <a:srgbClr val="000066"/>
                </a:solidFill>
                <a:cs typeface="Times New Roman" pitchFamily="18" charset="0"/>
              </a:rPr>
              <a:t>reinforcers</a:t>
            </a:r>
            <a:r>
              <a:rPr lang="en-US" sz="2800" b="1" dirty="0">
                <a:solidFill>
                  <a:srgbClr val="000066"/>
                </a:solidFill>
                <a:cs typeface="Times New Roman" pitchFamily="18" charset="0"/>
              </a:rPr>
              <a:t> periodically to extend the desired behavior</a:t>
            </a:r>
          </a:p>
          <a:p>
            <a:pPr algn="just" eaLnBrk="1" hangingPunct="1">
              <a:buFontTx/>
              <a:buNone/>
            </a:pPr>
            <a:r>
              <a:rPr lang="en-US" sz="2400" dirty="0">
                <a:solidFill>
                  <a:srgbClr val="000066"/>
                </a:solidFill>
                <a:latin typeface="Wingdings" pitchFamily="2" charset="2"/>
                <a:cs typeface="Times New Roman" pitchFamily="18" charset="0"/>
              </a:rPr>
              <a:t>v</a:t>
            </a:r>
            <a:r>
              <a:rPr lang="en-US" sz="2400" dirty="0">
                <a:solidFill>
                  <a:srgbClr val="000066"/>
                </a:solidFill>
                <a:cs typeface="Times New Roman" pitchFamily="18" charset="0"/>
              </a:rPr>
              <a:t> </a:t>
            </a:r>
            <a:r>
              <a:rPr lang="en-US" sz="2800" b="1" dirty="0">
                <a:solidFill>
                  <a:srgbClr val="000066"/>
                </a:solidFill>
                <a:cs typeface="Times New Roman" pitchFamily="18" charset="0"/>
              </a:rPr>
              <a:t>Give reinforces immediately for a desired </a:t>
            </a:r>
            <a:r>
              <a:rPr lang="en-US" sz="2800" b="1" dirty="0" err="1">
                <a:solidFill>
                  <a:srgbClr val="000066"/>
                </a:solidFill>
                <a:cs typeface="Times New Roman" pitchFamily="18" charset="0"/>
              </a:rPr>
              <a:t>br</a:t>
            </a:r>
            <a:r>
              <a:rPr lang="en-US" sz="2800" b="1" dirty="0">
                <a:solidFill>
                  <a:srgbClr val="000066"/>
                </a:solidFill>
                <a:cs typeface="Times New Roman" pitchFamily="18" charset="0"/>
              </a:rPr>
              <a:t> of students.</a:t>
            </a:r>
          </a:p>
          <a:p>
            <a:pPr algn="just" eaLnBrk="1" hangingPunct="1">
              <a:buFontTx/>
              <a:buNone/>
            </a:pPr>
            <a:r>
              <a:rPr lang="en-US" sz="2400" dirty="0">
                <a:solidFill>
                  <a:srgbClr val="000066"/>
                </a:solidFill>
                <a:latin typeface="Wingdings" pitchFamily="2" charset="2"/>
                <a:cs typeface="Times New Roman" pitchFamily="18" charset="0"/>
              </a:rPr>
              <a:t>v</a:t>
            </a:r>
            <a:r>
              <a:rPr lang="en-US" sz="2400" dirty="0">
                <a:solidFill>
                  <a:srgbClr val="000066"/>
                </a:solidFill>
                <a:cs typeface="Times New Roman" pitchFamily="18" charset="0"/>
              </a:rPr>
              <a:t> </a:t>
            </a:r>
            <a:r>
              <a:rPr lang="en-US" sz="2800" b="1" dirty="0">
                <a:solidFill>
                  <a:srgbClr val="000066"/>
                </a:solidFill>
                <a:cs typeface="Times New Roman" pitchFamily="18" charset="0"/>
              </a:rPr>
              <a:t>Use praise and ignore- means praising students who follow rules and ignore rule breakers.</a:t>
            </a:r>
          </a:p>
          <a:p>
            <a:pPr algn="just" eaLnBrk="1" hangingPunct="1">
              <a:buFontTx/>
              <a:buNone/>
            </a:pPr>
            <a:r>
              <a:rPr lang="en-US" sz="2400" dirty="0">
                <a:solidFill>
                  <a:srgbClr val="000066"/>
                </a:solidFill>
                <a:latin typeface="Wingdings" pitchFamily="2" charset="2"/>
                <a:cs typeface="Times New Roman" pitchFamily="18" charset="0"/>
              </a:rPr>
              <a:t>v</a:t>
            </a:r>
            <a:r>
              <a:rPr lang="en-US" sz="2400" dirty="0">
                <a:solidFill>
                  <a:srgbClr val="000066"/>
                </a:solidFill>
                <a:cs typeface="Times New Roman" pitchFamily="18" charset="0"/>
              </a:rPr>
              <a:t>  </a:t>
            </a:r>
            <a:r>
              <a:rPr lang="en-US" sz="2800" b="1" dirty="0">
                <a:solidFill>
                  <a:srgbClr val="000066"/>
                </a:solidFill>
                <a:cs typeface="Times New Roman" pitchFamily="18" charset="0"/>
              </a:rPr>
              <a:t>Carefully and systematically praise students. </a:t>
            </a:r>
          </a:p>
          <a:p>
            <a:pPr algn="just">
              <a:buNone/>
            </a:pPr>
            <a:r>
              <a:rPr lang="en-US" sz="2400" dirty="0">
                <a:solidFill>
                  <a:srgbClr val="000066"/>
                </a:solidFill>
                <a:latin typeface="Wingdings" pitchFamily="2" charset="2"/>
                <a:cs typeface="Times New Roman" pitchFamily="18" charset="0"/>
              </a:rPr>
              <a:t>v</a:t>
            </a:r>
            <a:r>
              <a:rPr lang="en-US" sz="2400" dirty="0">
                <a:solidFill>
                  <a:srgbClr val="000066"/>
                </a:solidFill>
                <a:cs typeface="Times New Roman" pitchFamily="18" charset="0"/>
              </a:rPr>
              <a:t>  </a:t>
            </a:r>
            <a:r>
              <a:rPr lang="en-US" sz="2800" b="1" dirty="0">
                <a:solidFill>
                  <a:srgbClr val="000066"/>
                </a:solidFill>
                <a:cs typeface="Times New Roman" pitchFamily="18" charset="0"/>
              </a:rPr>
              <a:t>Use the </a:t>
            </a:r>
            <a:r>
              <a:rPr lang="en-US" sz="2800" b="1" i="1" dirty="0" err="1">
                <a:solidFill>
                  <a:srgbClr val="FF0000"/>
                </a:solidFill>
                <a:cs typeface="Times New Roman" pitchFamily="18" charset="0"/>
              </a:rPr>
              <a:t>Premack</a:t>
            </a:r>
            <a:r>
              <a:rPr lang="en-US" sz="2800" b="1" i="1" dirty="0">
                <a:solidFill>
                  <a:srgbClr val="FF0000"/>
                </a:solidFill>
                <a:cs typeface="Times New Roman" pitchFamily="18" charset="0"/>
              </a:rPr>
              <a:t> principle </a:t>
            </a:r>
            <a:r>
              <a:rPr lang="en-US" sz="2800" b="1" kern="0" dirty="0">
                <a:solidFill>
                  <a:srgbClr val="00264C"/>
                </a:solidFill>
                <a:latin typeface="Times New Roman"/>
              </a:rPr>
              <a:t>(using bait exchange high for low)</a:t>
            </a:r>
            <a:r>
              <a:rPr lang="en-US" sz="2800" b="1" dirty="0">
                <a:solidFill>
                  <a:srgbClr val="FF0000"/>
                </a:solidFill>
                <a:cs typeface="Times New Roman" pitchFamily="18" charset="0"/>
              </a:rPr>
              <a:t> </a:t>
            </a:r>
            <a:r>
              <a:rPr lang="en-US" sz="2800" b="1" dirty="0">
                <a:solidFill>
                  <a:srgbClr val="000066"/>
                </a:solidFill>
                <a:cs typeface="Times New Roman" pitchFamily="18" charset="0"/>
              </a:rPr>
              <a:t>to reinforce</a:t>
            </a:r>
            <a:r>
              <a:rPr lang="en-US" sz="2400" dirty="0">
                <a:solidFill>
                  <a:srgbClr val="000066"/>
                </a:solidFill>
                <a:cs typeface="Times New Roman" pitchFamily="18" charset="0"/>
              </a:rPr>
              <a:t>.</a:t>
            </a:r>
          </a:p>
          <a:p>
            <a:pPr algn="just" eaLnBrk="1" hangingPunct="1">
              <a:buFontTx/>
              <a:buNone/>
            </a:pPr>
            <a:r>
              <a:rPr lang="en-US" sz="2400" dirty="0">
                <a:solidFill>
                  <a:srgbClr val="000066"/>
                </a:solidFill>
                <a:latin typeface="Wingdings" pitchFamily="2" charset="2"/>
                <a:cs typeface="Times New Roman" pitchFamily="18" charset="0"/>
              </a:rPr>
              <a:t>v</a:t>
            </a:r>
            <a:r>
              <a:rPr lang="en-US" sz="2400" dirty="0">
                <a:solidFill>
                  <a:srgbClr val="000066"/>
                </a:solidFill>
                <a:cs typeface="Times New Roman" pitchFamily="18" charset="0"/>
              </a:rPr>
              <a:t> </a:t>
            </a:r>
            <a:r>
              <a:rPr lang="en-US" sz="2800" b="1" dirty="0">
                <a:solidFill>
                  <a:srgbClr val="000066"/>
                </a:solidFill>
                <a:cs typeface="Times New Roman" pitchFamily="18" charset="0"/>
              </a:rPr>
              <a:t>Use </a:t>
            </a:r>
            <a:r>
              <a:rPr lang="en-US" sz="2800" b="1" i="1" dirty="0">
                <a:solidFill>
                  <a:srgbClr val="FF0000"/>
                </a:solidFill>
                <a:cs typeface="Times New Roman" pitchFamily="18" charset="0"/>
              </a:rPr>
              <a:t>shaping</a:t>
            </a:r>
            <a:r>
              <a:rPr lang="en-US" sz="2800" b="1" dirty="0">
                <a:solidFill>
                  <a:srgbClr val="FF0000"/>
                </a:solidFill>
                <a:cs typeface="Times New Roman" pitchFamily="18" charset="0"/>
              </a:rPr>
              <a:t> - successive </a:t>
            </a:r>
            <a:r>
              <a:rPr lang="en-US" sz="2800" b="1" dirty="0">
                <a:solidFill>
                  <a:srgbClr val="000066"/>
                </a:solidFill>
                <a:cs typeface="Times New Roman" pitchFamily="18" charset="0"/>
              </a:rPr>
              <a:t>approximation, which involves reinforcing progress instead of waiting for perfection. </a:t>
            </a:r>
          </a:p>
          <a:p>
            <a:pPr algn="just" eaLnBrk="1" hangingPunct="1">
              <a:buFontTx/>
              <a:buNone/>
            </a:pPr>
            <a:r>
              <a:rPr lang="en-US" sz="2400" dirty="0">
                <a:solidFill>
                  <a:srgbClr val="000066"/>
                </a:solidFill>
                <a:latin typeface="Wingdings" pitchFamily="2" charset="2"/>
                <a:cs typeface="Times New Roman" pitchFamily="18" charset="0"/>
              </a:rPr>
              <a:t>v</a:t>
            </a:r>
            <a:r>
              <a:rPr lang="en-US" sz="2400" dirty="0">
                <a:solidFill>
                  <a:srgbClr val="000066"/>
                </a:solidFill>
                <a:cs typeface="Times New Roman" pitchFamily="18" charset="0"/>
              </a:rPr>
              <a:t> </a:t>
            </a:r>
            <a:r>
              <a:rPr lang="en-US" sz="2800" b="1" dirty="0">
                <a:solidFill>
                  <a:srgbClr val="000066"/>
                </a:solidFill>
                <a:cs typeface="Times New Roman" pitchFamily="18" charset="0"/>
              </a:rPr>
              <a:t>Reinforce improvement in accuracy, longer periods of performance and participation to persist the br. </a:t>
            </a:r>
          </a:p>
          <a:p>
            <a:pPr algn="just" eaLnBrk="1" hangingPunct="1">
              <a:buFontTx/>
              <a:buNone/>
            </a:pPr>
            <a:r>
              <a:rPr lang="en-US" sz="2400" dirty="0">
                <a:solidFill>
                  <a:srgbClr val="000066"/>
                </a:solidFill>
                <a:latin typeface="Wingdings" pitchFamily="2" charset="2"/>
                <a:cs typeface="Times New Roman" pitchFamily="18" charset="0"/>
              </a:rPr>
              <a:t>v</a:t>
            </a:r>
            <a:r>
              <a:rPr lang="en-US" sz="2400" dirty="0">
                <a:solidFill>
                  <a:srgbClr val="000066"/>
                </a:solidFill>
                <a:cs typeface="Times New Roman" pitchFamily="18" charset="0"/>
              </a:rPr>
              <a:t>  </a:t>
            </a:r>
            <a:r>
              <a:rPr lang="en-US" sz="2800" b="1" dirty="0">
                <a:solidFill>
                  <a:srgbClr val="000066"/>
                </a:solidFill>
                <a:cs typeface="Times New Roman" pitchFamily="18" charset="0"/>
              </a:rPr>
              <a:t>Use guidelines when reinforce and punish students</a:t>
            </a:r>
            <a:r>
              <a:rPr lang="en-US" sz="2400" dirty="0">
                <a:solidFill>
                  <a:srgbClr val="000066"/>
                </a:solidFill>
                <a:cs typeface="Times New Roman" pitchFamily="18" charset="0"/>
              </a:rPr>
              <a:t>. </a:t>
            </a:r>
          </a:p>
          <a:p>
            <a:pPr algn="just" eaLnBrk="1" hangingPunct="1">
              <a:buFontTx/>
              <a:buNone/>
            </a:pPr>
            <a:r>
              <a:rPr lang="en-US" sz="2400" dirty="0">
                <a:solidFill>
                  <a:srgbClr val="000066"/>
                </a:solidFill>
                <a:latin typeface="Wingdings" pitchFamily="2" charset="2"/>
                <a:cs typeface="Times New Roman" pitchFamily="18" charset="0"/>
              </a:rPr>
              <a:t>v</a:t>
            </a:r>
            <a:r>
              <a:rPr lang="en-US" sz="2400" dirty="0">
                <a:solidFill>
                  <a:srgbClr val="000066"/>
                </a:solidFill>
                <a:cs typeface="Times New Roman" pitchFamily="18" charset="0"/>
              </a:rPr>
              <a:t> </a:t>
            </a:r>
            <a:r>
              <a:rPr lang="en-US" sz="2800" b="1" dirty="0">
                <a:solidFill>
                  <a:srgbClr val="000066"/>
                </a:solidFill>
                <a:cs typeface="Times New Roman" pitchFamily="18" charset="0"/>
              </a:rPr>
              <a:t>Use appropriate schedule of reinforcement to persist behavior.</a:t>
            </a:r>
          </a:p>
          <a:p>
            <a:pPr algn="just" eaLnBrk="1" hangingPunct="1">
              <a:buFontTx/>
              <a:buNone/>
            </a:pPr>
            <a:r>
              <a:rPr lang="en-US" sz="2800" b="1" dirty="0">
                <a:solidFill>
                  <a:srgbClr val="000066"/>
                </a:solidFill>
                <a:cs typeface="Times New Roman" pitchFamily="18" charset="0"/>
              </a:rPr>
              <a:t>         </a:t>
            </a:r>
            <a:endParaRPr lang="en-US" sz="2400" dirty="0">
              <a:solidFill>
                <a:srgbClr val="000066"/>
              </a:solidFill>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10"/>
          </p:nvPr>
        </p:nvSpPr>
        <p:spPr/>
        <p:txBody>
          <a:bodyPr/>
          <a:lstStyle/>
          <a:p>
            <a:pPr>
              <a:defRPr/>
            </a:pPr>
            <a:fld id="{285B04F2-320C-405F-98C5-866AD250D07A}" type="datetime1">
              <a:rPr lang="en-GB" smtClean="0"/>
              <a:t>01/08/2022</a:t>
            </a:fld>
            <a:endParaRPr lang="en-US"/>
          </a:p>
        </p:txBody>
      </p:sp>
      <p:sp>
        <p:nvSpPr>
          <p:cNvPr id="20484" name="Rectangle 3"/>
          <p:cNvSpPr>
            <a:spLocks noGrp="1" noChangeArrowheads="1"/>
          </p:cNvSpPr>
          <p:nvPr>
            <p:ph type="body" idx="1"/>
          </p:nvPr>
        </p:nvSpPr>
        <p:spPr>
          <a:xfrm>
            <a:off x="152400" y="457200"/>
            <a:ext cx="8991600" cy="5638800"/>
          </a:xfrm>
        </p:spPr>
        <p:txBody>
          <a:bodyPr>
            <a:normAutofit fontScale="92500" lnSpcReduction="10000"/>
          </a:bodyPr>
          <a:lstStyle/>
          <a:p>
            <a:pPr algn="ctr" eaLnBrk="1" hangingPunct="1">
              <a:lnSpc>
                <a:spcPct val="90000"/>
              </a:lnSpc>
              <a:buFontTx/>
              <a:buNone/>
            </a:pPr>
            <a:r>
              <a:rPr lang="en-US" sz="2400" dirty="0"/>
              <a:t>  </a:t>
            </a:r>
            <a:r>
              <a:rPr lang="en-US" b="1" dirty="0">
                <a:solidFill>
                  <a:srgbClr val="CC0000"/>
                </a:solidFill>
                <a:cs typeface="Times New Roman" pitchFamily="18" charset="0"/>
              </a:rPr>
              <a:t>3.2.2.  Observational /Social/ Learning Theory</a:t>
            </a:r>
          </a:p>
          <a:p>
            <a:pPr algn="just" eaLnBrk="1" hangingPunct="1">
              <a:lnSpc>
                <a:spcPct val="90000"/>
              </a:lnSpc>
              <a:buFontTx/>
              <a:buNone/>
            </a:pPr>
            <a:r>
              <a:rPr lang="en-US" sz="2400" dirty="0">
                <a:solidFill>
                  <a:srgbClr val="000066"/>
                </a:solidFill>
                <a:latin typeface="Wingdings" pitchFamily="2" charset="2"/>
                <a:cs typeface="Times New Roman" pitchFamily="18" charset="0"/>
                <a:sym typeface="Wingdings" pitchFamily="2" charset="2"/>
              </a:rPr>
              <a:t></a:t>
            </a:r>
            <a:r>
              <a:rPr lang="en-US" sz="2800" b="1" dirty="0">
                <a:solidFill>
                  <a:srgbClr val="0070C0"/>
                </a:solidFill>
                <a:cs typeface="Times New Roman" pitchFamily="18" charset="0"/>
              </a:rPr>
              <a:t>Albert Bandura </a:t>
            </a:r>
            <a:r>
              <a:rPr lang="en-US" sz="2800" b="1" dirty="0">
                <a:solidFill>
                  <a:srgbClr val="000066"/>
                </a:solidFill>
                <a:cs typeface="Times New Roman" pitchFamily="18" charset="0"/>
              </a:rPr>
              <a:t>is the prime proponent of this theory. </a:t>
            </a:r>
          </a:p>
          <a:p>
            <a:pPr algn="just" eaLnBrk="1" hangingPunct="1">
              <a:lnSpc>
                <a:spcPct val="90000"/>
              </a:lnSpc>
              <a:buFontTx/>
              <a:buNone/>
            </a:pPr>
            <a:r>
              <a:rPr lang="en-US" sz="2800" b="1" dirty="0">
                <a:solidFill>
                  <a:srgbClr val="000066"/>
                </a:solidFill>
                <a:latin typeface="Wingdings" pitchFamily="2" charset="2"/>
                <a:cs typeface="Times New Roman" pitchFamily="18" charset="0"/>
                <a:sym typeface="Wingdings" pitchFamily="2" charset="2"/>
              </a:rPr>
              <a:t></a:t>
            </a:r>
            <a:r>
              <a:rPr lang="en-US" sz="2800" b="1" dirty="0">
                <a:solidFill>
                  <a:srgbClr val="000066"/>
                </a:solidFill>
                <a:cs typeface="Times New Roman" pitchFamily="18" charset="0"/>
              </a:rPr>
              <a:t>Learning takes place through </a:t>
            </a:r>
            <a:r>
              <a:rPr lang="en-US" sz="2800" b="1" dirty="0">
                <a:solidFill>
                  <a:schemeClr val="folHlink"/>
                </a:solidFill>
                <a:cs typeface="Times New Roman" pitchFamily="18" charset="0"/>
              </a:rPr>
              <a:t>observation, imitation, modeling, mimicking or watching others.</a:t>
            </a:r>
          </a:p>
          <a:p>
            <a:pPr algn="just" eaLnBrk="1" hangingPunct="1">
              <a:lnSpc>
                <a:spcPct val="90000"/>
              </a:lnSpc>
              <a:buFontTx/>
              <a:buNone/>
            </a:pPr>
            <a:r>
              <a:rPr lang="en-US" sz="2800" b="1" dirty="0">
                <a:solidFill>
                  <a:srgbClr val="000066"/>
                </a:solidFill>
                <a:latin typeface="Wingdings" pitchFamily="2" charset="2"/>
                <a:cs typeface="Times New Roman" pitchFamily="18" charset="0"/>
                <a:sym typeface="Wingdings" pitchFamily="2" charset="2"/>
              </a:rPr>
              <a:t></a:t>
            </a:r>
            <a:r>
              <a:rPr lang="en-US" sz="2800" b="1" dirty="0">
                <a:solidFill>
                  <a:srgbClr val="CC0000"/>
                </a:solidFill>
                <a:cs typeface="Times New Roman" pitchFamily="18" charset="0"/>
              </a:rPr>
              <a:t>Vicarious learning</a:t>
            </a:r>
            <a:r>
              <a:rPr lang="en-US" sz="2800" b="1" dirty="0">
                <a:solidFill>
                  <a:srgbClr val="000066"/>
                </a:solidFill>
                <a:cs typeface="Times New Roman" pitchFamily="18" charset="0"/>
              </a:rPr>
              <a:t> – learning by seeing the consequence of another persons br.</a:t>
            </a:r>
          </a:p>
          <a:p>
            <a:pPr algn="just" eaLnBrk="1" hangingPunct="1">
              <a:lnSpc>
                <a:spcPct val="90000"/>
              </a:lnSpc>
              <a:buFontTx/>
              <a:buNone/>
            </a:pPr>
            <a:r>
              <a:rPr lang="en-US" sz="2800" b="1" dirty="0">
                <a:solidFill>
                  <a:srgbClr val="000066"/>
                </a:solidFill>
                <a:latin typeface="Wingdings" pitchFamily="2" charset="2"/>
                <a:cs typeface="Times New Roman" pitchFamily="18" charset="0"/>
                <a:sym typeface="Wingdings" pitchFamily="2" charset="2"/>
              </a:rPr>
              <a:t></a:t>
            </a:r>
            <a:r>
              <a:rPr lang="en-US" sz="2800" b="1" dirty="0">
                <a:solidFill>
                  <a:srgbClr val="000066"/>
                </a:solidFill>
                <a:cs typeface="Times New Roman" pitchFamily="18" charset="0"/>
              </a:rPr>
              <a:t>observing reinforcing consequences </a:t>
            </a:r>
            <a:r>
              <a:rPr lang="en-US" sz="2800" b="1" dirty="0">
                <a:solidFill>
                  <a:srgbClr val="FF0000"/>
                </a:solidFill>
                <a:cs typeface="Times New Roman" pitchFamily="18" charset="0"/>
              </a:rPr>
              <a:t>(vicarious reinforcement) </a:t>
            </a:r>
            <a:r>
              <a:rPr lang="en-US" sz="2800" b="1" dirty="0">
                <a:solidFill>
                  <a:srgbClr val="000066"/>
                </a:solidFill>
                <a:cs typeface="Times New Roman" pitchFamily="18" charset="0"/>
              </a:rPr>
              <a:t>for that br.    </a:t>
            </a:r>
          </a:p>
          <a:p>
            <a:pPr algn="just" eaLnBrk="1" hangingPunct="1">
              <a:lnSpc>
                <a:spcPct val="90000"/>
              </a:lnSpc>
              <a:buFontTx/>
              <a:buNone/>
            </a:pPr>
            <a:r>
              <a:rPr lang="en-US" sz="2800" b="1" dirty="0">
                <a:solidFill>
                  <a:srgbClr val="000066"/>
                </a:solidFill>
                <a:cs typeface="Times New Roman" pitchFamily="18" charset="0"/>
              </a:rPr>
              <a:t> </a:t>
            </a:r>
            <a:r>
              <a:rPr lang="en-US" sz="2800" b="1" dirty="0">
                <a:solidFill>
                  <a:srgbClr val="000066"/>
                </a:solidFill>
                <a:latin typeface="Wingdings" pitchFamily="2" charset="2"/>
                <a:cs typeface="Times New Roman" pitchFamily="18" charset="0"/>
                <a:sym typeface="Wingdings" pitchFamily="2" charset="2"/>
              </a:rPr>
              <a:t></a:t>
            </a:r>
            <a:r>
              <a:rPr lang="en-US" sz="2800" b="1" dirty="0">
                <a:solidFill>
                  <a:srgbClr val="000066"/>
                </a:solidFill>
                <a:cs typeface="Times New Roman" pitchFamily="18" charset="0"/>
              </a:rPr>
              <a:t>observing a punitive consequence </a:t>
            </a:r>
            <a:r>
              <a:rPr lang="en-US" sz="2800" b="1" dirty="0">
                <a:solidFill>
                  <a:srgbClr val="FF0000"/>
                </a:solidFill>
                <a:cs typeface="Times New Roman" pitchFamily="18" charset="0"/>
              </a:rPr>
              <a:t>(Vicarious punishment).</a:t>
            </a:r>
          </a:p>
          <a:p>
            <a:pPr algn="just" eaLnBrk="1" hangingPunct="1">
              <a:lnSpc>
                <a:spcPct val="90000"/>
              </a:lnSpc>
              <a:buFont typeface="Wingdings"/>
              <a:buChar char="v"/>
            </a:pPr>
            <a:r>
              <a:rPr lang="en-US" sz="2800" b="1" dirty="0">
                <a:solidFill>
                  <a:srgbClr val="000066"/>
                </a:solidFill>
                <a:cs typeface="Times New Roman" pitchFamily="18" charset="0"/>
              </a:rPr>
              <a:t>Children do not always immediately display behavior learned from models. </a:t>
            </a:r>
          </a:p>
          <a:p>
            <a:pPr algn="just" eaLnBrk="1" hangingPunct="1">
              <a:lnSpc>
                <a:spcPct val="90000"/>
              </a:lnSpc>
              <a:buFont typeface="Wingdings"/>
              <a:buChar char="v"/>
            </a:pPr>
            <a:r>
              <a:rPr lang="en-US" sz="2800" b="1" dirty="0">
                <a:solidFill>
                  <a:srgbClr val="000066"/>
                </a:solidFill>
                <a:cs typeface="Times New Roman" pitchFamily="18" charset="0"/>
              </a:rPr>
              <a:t>This is the evidence that </a:t>
            </a:r>
            <a:r>
              <a:rPr lang="en-US" sz="2800" b="1">
                <a:solidFill>
                  <a:srgbClr val="FF0000"/>
                </a:solidFill>
                <a:cs typeface="Times New Roman" pitchFamily="18" charset="0"/>
              </a:rPr>
              <a:t>acquisition &amp; performance</a:t>
            </a:r>
            <a:r>
              <a:rPr lang="en-US" sz="2800" b="1">
                <a:solidFill>
                  <a:srgbClr val="000066"/>
                </a:solidFill>
                <a:cs typeface="Times New Roman" pitchFamily="18" charset="0"/>
              </a:rPr>
              <a:t> </a:t>
            </a:r>
            <a:r>
              <a:rPr lang="en-US" sz="2800" b="1" dirty="0">
                <a:solidFill>
                  <a:srgbClr val="000066"/>
                </a:solidFill>
                <a:cs typeface="Times New Roman" pitchFamily="18" charset="0"/>
              </a:rPr>
              <a:t>are not identical.</a:t>
            </a:r>
          </a:p>
          <a:p>
            <a:pPr algn="just" eaLnBrk="1" hangingPunct="1">
              <a:lnSpc>
                <a:spcPct val="90000"/>
              </a:lnSpc>
              <a:buFontTx/>
              <a:buNone/>
            </a:pPr>
            <a:endParaRPr lang="en-US" sz="2800" b="1" dirty="0">
              <a:solidFill>
                <a:srgbClr val="000066"/>
              </a:solidFill>
              <a:cs typeface="Times New Roman" pitchFamily="18" charset="0"/>
            </a:endParaRPr>
          </a:p>
          <a:p>
            <a:pPr algn="just" eaLnBrk="1" hangingPunct="1">
              <a:lnSpc>
                <a:spcPct val="90000"/>
              </a:lnSpc>
              <a:buFontTx/>
              <a:buNone/>
            </a:pPr>
            <a:r>
              <a:rPr lang="en-US" sz="2400" dirty="0">
                <a:solidFill>
                  <a:srgbClr val="000066"/>
                </a:solidFill>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Date Placeholder 3"/>
          <p:cNvSpPr>
            <a:spLocks noGrp="1"/>
          </p:cNvSpPr>
          <p:nvPr>
            <p:ph type="dt" sz="quarter" idx="10"/>
          </p:nvPr>
        </p:nvSpPr>
        <p:spPr/>
        <p:txBody>
          <a:bodyPr/>
          <a:lstStyle/>
          <a:p>
            <a:pPr>
              <a:defRPr/>
            </a:pPr>
            <a:fld id="{87F1D233-6158-4CF5-AC73-D6AD86042A53}" type="datetime1">
              <a:rPr lang="en-GB" smtClean="0"/>
              <a:t>01/08/2022</a:t>
            </a:fld>
            <a:endParaRPr lang="en-US"/>
          </a:p>
        </p:txBody>
      </p:sp>
      <p:sp>
        <p:nvSpPr>
          <p:cNvPr id="14344" name="Rectangle 8"/>
          <p:cNvSpPr>
            <a:spLocks noGrp="1" noChangeArrowheads="1"/>
          </p:cNvSpPr>
          <p:nvPr>
            <p:ph type="body" idx="1"/>
          </p:nvPr>
        </p:nvSpPr>
        <p:spPr>
          <a:xfrm>
            <a:off x="0" y="228600"/>
            <a:ext cx="8991600" cy="6096000"/>
          </a:xfrm>
        </p:spPr>
        <p:txBody>
          <a:bodyPr>
            <a:normAutofit fontScale="92500" lnSpcReduction="10000"/>
          </a:bodyPr>
          <a:lstStyle/>
          <a:p>
            <a:pPr algn="ctr" eaLnBrk="1" hangingPunct="1">
              <a:buFontTx/>
              <a:buNone/>
            </a:pPr>
            <a:r>
              <a:rPr lang="en-US" b="1" dirty="0">
                <a:solidFill>
                  <a:srgbClr val="CC0000"/>
                </a:solidFill>
                <a:cs typeface="Times New Roman" pitchFamily="18" charset="0"/>
              </a:rPr>
              <a:t>Steps of observational learning</a:t>
            </a:r>
          </a:p>
          <a:p>
            <a:pPr>
              <a:buFont typeface="Wingdings" pitchFamily="2" charset="2"/>
              <a:buChar char="Ø"/>
            </a:pPr>
            <a:r>
              <a:rPr lang="en-US" b="1" dirty="0"/>
              <a:t>Bandura mentions four conditions that are necessary before an individual can successfully model the behavior of someone else: </a:t>
            </a:r>
            <a:endParaRPr lang="en-US" b="1" dirty="0">
              <a:solidFill>
                <a:srgbClr val="CC0000"/>
              </a:solidFill>
              <a:cs typeface="Times New Roman" pitchFamily="18" charset="0"/>
            </a:endParaRPr>
          </a:p>
          <a:p>
            <a:pPr algn="just" eaLnBrk="1" hangingPunct="1">
              <a:buFontTx/>
              <a:buNone/>
            </a:pPr>
            <a:r>
              <a:rPr lang="en-US" dirty="0">
                <a:solidFill>
                  <a:srgbClr val="FFFFCC"/>
                </a:solidFill>
                <a:cs typeface="Times New Roman" pitchFamily="18" charset="0"/>
              </a:rPr>
              <a:t>  </a:t>
            </a:r>
            <a:r>
              <a:rPr lang="en-US" sz="2800" b="1" dirty="0">
                <a:solidFill>
                  <a:schemeClr val="folHlink"/>
                </a:solidFill>
                <a:cs typeface="Times New Roman" pitchFamily="18" charset="0"/>
              </a:rPr>
              <a:t>1. Attention</a:t>
            </a:r>
            <a:r>
              <a:rPr lang="en-US" sz="2800" b="1" dirty="0">
                <a:solidFill>
                  <a:srgbClr val="000066"/>
                </a:solidFill>
                <a:cs typeface="Times New Roman" pitchFamily="18" charset="0"/>
              </a:rPr>
              <a:t> – first paying attention to the model </a:t>
            </a:r>
          </a:p>
          <a:p>
            <a:pPr algn="just" eaLnBrk="1" hangingPunct="1">
              <a:buFontTx/>
              <a:buNone/>
            </a:pPr>
            <a:r>
              <a:rPr lang="en-US" sz="2800" b="1" dirty="0">
                <a:solidFill>
                  <a:srgbClr val="FFFFCC"/>
                </a:solidFill>
                <a:cs typeface="Times New Roman" pitchFamily="18" charset="0"/>
              </a:rPr>
              <a:t>  </a:t>
            </a:r>
            <a:r>
              <a:rPr lang="en-US" sz="2800" b="1" dirty="0">
                <a:solidFill>
                  <a:schemeClr val="folHlink"/>
                </a:solidFill>
                <a:cs typeface="Times New Roman" pitchFamily="18" charset="0"/>
              </a:rPr>
              <a:t>2.Retention</a:t>
            </a:r>
            <a:r>
              <a:rPr lang="en-US" sz="2800" b="1" dirty="0">
                <a:solidFill>
                  <a:srgbClr val="000066"/>
                </a:solidFill>
                <a:cs typeface="Times New Roman" pitchFamily="18" charset="0"/>
              </a:rPr>
              <a:t> – mentally represent to the model’s action in some ways as verbal or visual images or both.</a:t>
            </a:r>
          </a:p>
          <a:p>
            <a:pPr algn="just" eaLnBrk="1" hangingPunct="1">
              <a:buFontTx/>
              <a:buNone/>
            </a:pPr>
            <a:r>
              <a:rPr lang="en-US" sz="2800" b="1" dirty="0">
                <a:solidFill>
                  <a:srgbClr val="000066"/>
                </a:solidFill>
                <a:cs typeface="Times New Roman" pitchFamily="18" charset="0"/>
              </a:rPr>
              <a:t> </a:t>
            </a:r>
            <a:r>
              <a:rPr lang="en-US" sz="2800" b="1" dirty="0">
                <a:solidFill>
                  <a:schemeClr val="folHlink"/>
                </a:solidFill>
                <a:cs typeface="Times New Roman" pitchFamily="18" charset="0"/>
              </a:rPr>
              <a:t>3.Production</a:t>
            </a:r>
            <a:r>
              <a:rPr lang="en-US" sz="2800" b="1" dirty="0">
                <a:solidFill>
                  <a:srgbClr val="000066"/>
                </a:solidFill>
                <a:cs typeface="Times New Roman" pitchFamily="18" charset="0"/>
              </a:rPr>
              <a:t> – showing /acting out/ or performing the behavior  </a:t>
            </a:r>
          </a:p>
          <a:p>
            <a:pPr algn="just">
              <a:buNone/>
            </a:pPr>
            <a:r>
              <a:rPr lang="en-US" sz="2800" b="1" dirty="0">
                <a:solidFill>
                  <a:srgbClr val="FFFFCC"/>
                </a:solidFill>
                <a:cs typeface="Times New Roman" pitchFamily="18" charset="0"/>
              </a:rPr>
              <a:t> </a:t>
            </a:r>
            <a:r>
              <a:rPr lang="en-US" sz="2800" b="1" dirty="0">
                <a:solidFill>
                  <a:schemeClr val="folHlink"/>
                </a:solidFill>
                <a:cs typeface="Times New Roman" pitchFamily="18" charset="0"/>
              </a:rPr>
              <a:t>4.Motivation and reinforcement</a:t>
            </a:r>
            <a:r>
              <a:rPr lang="en-US" sz="2800" b="1" dirty="0">
                <a:solidFill>
                  <a:srgbClr val="000066"/>
                </a:solidFill>
                <a:cs typeface="Times New Roman" pitchFamily="18" charset="0"/>
              </a:rPr>
              <a:t> – learners must want to demonstrate what they have learned from the model.</a:t>
            </a:r>
          </a:p>
          <a:p>
            <a:pPr algn="just">
              <a:buFont typeface="Wingdings" pitchFamily="2" charset="2"/>
              <a:buChar char="Ø"/>
            </a:pPr>
            <a:r>
              <a:rPr lang="en-US" b="1" dirty="0">
                <a:solidFill>
                  <a:srgbClr val="000066"/>
                </a:solidFill>
              </a:rPr>
              <a:t>Remember that since these four conditions vary among individuals, different people will reproduce the same behavior differently. </a:t>
            </a:r>
          </a:p>
          <a:p>
            <a:pPr algn="just">
              <a:buNone/>
            </a:pPr>
            <a:endParaRPr lang="en-US" dirty="0">
              <a:solidFill>
                <a:srgbClr val="000066"/>
              </a:solidFill>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4">
                                            <p:txEl>
                                              <p:pRg st="0" end="0"/>
                                            </p:txEl>
                                          </p:spTgt>
                                        </p:tgtEl>
                                        <p:attrNameLst>
                                          <p:attrName>style.visibility</p:attrName>
                                        </p:attrNameLst>
                                      </p:cBhvr>
                                      <p:to>
                                        <p:strVal val="visible"/>
                                      </p:to>
                                    </p:set>
                                    <p:animEffect transition="in" filter="blinds(horizontal)">
                                      <p:cBhvr>
                                        <p:cTn id="7" dur="500"/>
                                        <p:tgtEl>
                                          <p:spTgt spid="143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344">
                                            <p:txEl>
                                              <p:pRg st="1" end="1"/>
                                            </p:txEl>
                                          </p:spTgt>
                                        </p:tgtEl>
                                        <p:attrNameLst>
                                          <p:attrName>style.visibility</p:attrName>
                                        </p:attrNameLst>
                                      </p:cBhvr>
                                      <p:to>
                                        <p:strVal val="visible"/>
                                      </p:to>
                                    </p:set>
                                    <p:animEffect transition="in" filter="blinds(horizontal)">
                                      <p:cBhvr>
                                        <p:cTn id="12" dur="500"/>
                                        <p:tgtEl>
                                          <p:spTgt spid="143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344">
                                            <p:txEl>
                                              <p:pRg st="2" end="2"/>
                                            </p:txEl>
                                          </p:spTgt>
                                        </p:tgtEl>
                                        <p:attrNameLst>
                                          <p:attrName>style.visibility</p:attrName>
                                        </p:attrNameLst>
                                      </p:cBhvr>
                                      <p:to>
                                        <p:strVal val="visible"/>
                                      </p:to>
                                    </p:set>
                                    <p:animEffect transition="in" filter="blinds(horizontal)">
                                      <p:cBhvr>
                                        <p:cTn id="17" dur="500"/>
                                        <p:tgtEl>
                                          <p:spTgt spid="143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344">
                                            <p:txEl>
                                              <p:pRg st="3" end="3"/>
                                            </p:txEl>
                                          </p:spTgt>
                                        </p:tgtEl>
                                        <p:attrNameLst>
                                          <p:attrName>style.visibility</p:attrName>
                                        </p:attrNameLst>
                                      </p:cBhvr>
                                      <p:to>
                                        <p:strVal val="visible"/>
                                      </p:to>
                                    </p:set>
                                    <p:animEffect transition="in" filter="blinds(horizontal)">
                                      <p:cBhvr>
                                        <p:cTn id="22" dur="500"/>
                                        <p:tgtEl>
                                          <p:spTgt spid="143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344">
                                            <p:txEl>
                                              <p:pRg st="4" end="4"/>
                                            </p:txEl>
                                          </p:spTgt>
                                        </p:tgtEl>
                                        <p:attrNameLst>
                                          <p:attrName>style.visibility</p:attrName>
                                        </p:attrNameLst>
                                      </p:cBhvr>
                                      <p:to>
                                        <p:strVal val="visible"/>
                                      </p:to>
                                    </p:set>
                                    <p:animEffect transition="in" filter="blinds(horizontal)">
                                      <p:cBhvr>
                                        <p:cTn id="27" dur="500"/>
                                        <p:tgtEl>
                                          <p:spTgt spid="143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344">
                                            <p:txEl>
                                              <p:pRg st="5" end="5"/>
                                            </p:txEl>
                                          </p:spTgt>
                                        </p:tgtEl>
                                        <p:attrNameLst>
                                          <p:attrName>style.visibility</p:attrName>
                                        </p:attrNameLst>
                                      </p:cBhvr>
                                      <p:to>
                                        <p:strVal val="visible"/>
                                      </p:to>
                                    </p:set>
                                    <p:animEffect transition="in" filter="blinds(horizontal)">
                                      <p:cBhvr>
                                        <p:cTn id="32" dur="500"/>
                                        <p:tgtEl>
                                          <p:spTgt spid="1434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344">
                                            <p:txEl>
                                              <p:pRg st="6" end="6"/>
                                            </p:txEl>
                                          </p:spTgt>
                                        </p:tgtEl>
                                        <p:attrNameLst>
                                          <p:attrName>style.visibility</p:attrName>
                                        </p:attrNameLst>
                                      </p:cBhvr>
                                      <p:to>
                                        <p:strVal val="visible"/>
                                      </p:to>
                                    </p:set>
                                    <p:animEffect transition="in" filter="blinds(horizontal)">
                                      <p:cBhvr>
                                        <p:cTn id="37" dur="500"/>
                                        <p:tgtEl>
                                          <p:spTgt spid="1434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914400"/>
          </a:xfrm>
        </p:spPr>
        <p:txBody>
          <a:bodyPr>
            <a:normAutofit fontScale="90000"/>
          </a:bodyPr>
          <a:lstStyle/>
          <a:p>
            <a:r>
              <a:rPr lang="en-US" b="1" dirty="0">
                <a:solidFill>
                  <a:srgbClr val="FF0000"/>
                </a:solidFill>
              </a:rPr>
              <a:t>Assumptions of Social Learning Theory</a:t>
            </a:r>
          </a:p>
        </p:txBody>
      </p:sp>
      <p:sp>
        <p:nvSpPr>
          <p:cNvPr id="3" name="Content Placeholder 2"/>
          <p:cNvSpPr>
            <a:spLocks noGrp="1"/>
          </p:cNvSpPr>
          <p:nvPr>
            <p:ph idx="1"/>
          </p:nvPr>
        </p:nvSpPr>
        <p:spPr>
          <a:xfrm>
            <a:off x="76200" y="1143000"/>
            <a:ext cx="8915400" cy="5334000"/>
          </a:xfrm>
        </p:spPr>
        <p:txBody>
          <a:bodyPr>
            <a:normAutofit fontScale="85000" lnSpcReduction="10000"/>
          </a:bodyPr>
          <a:lstStyle/>
          <a:p>
            <a:pPr lvl="0">
              <a:buNone/>
            </a:pPr>
            <a:r>
              <a:rPr lang="en-US" b="1" dirty="0">
                <a:solidFill>
                  <a:srgbClr val="C0504D"/>
                </a:solidFill>
                <a:latin typeface="Wingdings" pitchFamily="2" charset="2"/>
                <a:cs typeface="Times New Roman" pitchFamily="18" charset="0"/>
              </a:rPr>
              <a:t>u </a:t>
            </a:r>
            <a:r>
              <a:rPr lang="en-US" b="1" dirty="0">
                <a:solidFill>
                  <a:srgbClr val="C0504D"/>
                </a:solidFill>
                <a:cs typeface="Times New Roman" pitchFamily="18" charset="0"/>
              </a:rPr>
              <a:t>Reciprocal determinism </a:t>
            </a:r>
            <a:r>
              <a:rPr lang="en-US" b="1" dirty="0">
                <a:solidFill>
                  <a:srgbClr val="000066"/>
                </a:solidFill>
                <a:cs typeface="Times New Roman" pitchFamily="18" charset="0"/>
              </a:rPr>
              <a:t>refers to the interaction of the person, person’s behavior</a:t>
            </a:r>
            <a:r>
              <a:rPr lang="en-US" dirty="0">
                <a:solidFill>
                  <a:srgbClr val="000066"/>
                </a:solidFill>
                <a:cs typeface="Times New Roman" pitchFamily="18" charset="0"/>
              </a:rPr>
              <a:t> and </a:t>
            </a:r>
            <a:r>
              <a:rPr lang="en-US" b="1" dirty="0">
                <a:solidFill>
                  <a:srgbClr val="000066"/>
                </a:solidFill>
                <a:cs typeface="Times New Roman" pitchFamily="18" charset="0"/>
              </a:rPr>
              <a:t>physical</a:t>
            </a:r>
            <a:r>
              <a:rPr lang="en-US" dirty="0">
                <a:solidFill>
                  <a:srgbClr val="000066"/>
                </a:solidFill>
                <a:cs typeface="Times New Roman" pitchFamily="18" charset="0"/>
              </a:rPr>
              <a:t> </a:t>
            </a:r>
            <a:r>
              <a:rPr lang="en-US" b="1" dirty="0">
                <a:solidFill>
                  <a:srgbClr val="000066"/>
                </a:solidFill>
                <a:cs typeface="Times New Roman" pitchFamily="18" charset="0"/>
              </a:rPr>
              <a:t>environment</a:t>
            </a:r>
            <a:r>
              <a:rPr lang="en-US" dirty="0">
                <a:solidFill>
                  <a:srgbClr val="000066"/>
                </a:solidFill>
                <a:cs typeface="Times New Roman" pitchFamily="18" charset="0"/>
              </a:rPr>
              <a:t>. </a:t>
            </a:r>
          </a:p>
          <a:p>
            <a:pPr lvl="0">
              <a:buNone/>
            </a:pPr>
            <a:r>
              <a:rPr lang="en-US" b="1" dirty="0">
                <a:solidFill>
                  <a:srgbClr val="C0504D"/>
                </a:solidFill>
                <a:latin typeface="Wingdings" pitchFamily="2" charset="2"/>
                <a:cs typeface="Times New Roman" pitchFamily="18" charset="0"/>
              </a:rPr>
              <a:t>u </a:t>
            </a:r>
            <a:r>
              <a:rPr lang="en-US" dirty="0"/>
              <a:t>People have </a:t>
            </a:r>
            <a:r>
              <a:rPr lang="en-US" dirty="0">
                <a:solidFill>
                  <a:srgbClr val="FF0000"/>
                </a:solidFill>
              </a:rPr>
              <a:t>an agency or ability</a:t>
            </a:r>
            <a:r>
              <a:rPr lang="en-US" dirty="0"/>
              <a:t> to influence their own behavior and the environment in a purposeful, goal-directed fashion as opposed to </a:t>
            </a:r>
            <a:r>
              <a:rPr lang="en-US" dirty="0">
                <a:solidFill>
                  <a:srgbClr val="FF0000"/>
                </a:solidFill>
              </a:rPr>
              <a:t>environmental determinism of behaviorism</a:t>
            </a:r>
          </a:p>
          <a:p>
            <a:pPr marL="0" indent="0">
              <a:buNone/>
            </a:pPr>
            <a:r>
              <a:rPr lang="en-US" b="1" dirty="0">
                <a:solidFill>
                  <a:srgbClr val="C0504D"/>
                </a:solidFill>
                <a:latin typeface="Wingdings" pitchFamily="2" charset="2"/>
                <a:cs typeface="Times New Roman" pitchFamily="18" charset="0"/>
              </a:rPr>
              <a:t>u </a:t>
            </a:r>
            <a:r>
              <a:rPr lang="en-US" dirty="0"/>
              <a:t>Learning can occur without an immediate change      </a:t>
            </a:r>
          </a:p>
          <a:p>
            <a:pPr marL="0" indent="0">
              <a:buNone/>
            </a:pPr>
            <a:r>
              <a:rPr lang="en-US" dirty="0"/>
              <a:t>     in behavior or more broadly that learning and   </a:t>
            </a:r>
          </a:p>
          <a:p>
            <a:pPr marL="0" indent="0">
              <a:buNone/>
            </a:pPr>
            <a:r>
              <a:rPr lang="en-US" dirty="0"/>
              <a:t>     the demonstration of what has been learned are  </a:t>
            </a:r>
          </a:p>
          <a:p>
            <a:pPr marL="0" indent="0">
              <a:buNone/>
            </a:pPr>
            <a:r>
              <a:rPr lang="en-US" dirty="0"/>
              <a:t>     distinct processes.  </a:t>
            </a:r>
          </a:p>
          <a:p>
            <a:pPr>
              <a:buFont typeface="Wingdings"/>
              <a:buChar char="u"/>
            </a:pPr>
            <a:r>
              <a:rPr lang="en-US" dirty="0"/>
              <a:t> It also means that students can learn but not  </a:t>
            </a:r>
          </a:p>
          <a:p>
            <a:pPr marL="0" indent="0">
              <a:buNone/>
            </a:pPr>
            <a:r>
              <a:rPr lang="en-US" dirty="0"/>
              <a:t>    demonstrate that learning </a:t>
            </a:r>
            <a:r>
              <a:rPr lang="en-US" dirty="0">
                <a:solidFill>
                  <a:srgbClr val="FF0000"/>
                </a:solidFill>
              </a:rPr>
              <a:t>until motivated to do so.</a:t>
            </a:r>
          </a:p>
        </p:txBody>
      </p:sp>
      <p:sp>
        <p:nvSpPr>
          <p:cNvPr id="4" name="Date Placeholder 3"/>
          <p:cNvSpPr>
            <a:spLocks noGrp="1"/>
          </p:cNvSpPr>
          <p:nvPr>
            <p:ph type="dt" sz="half" idx="10"/>
          </p:nvPr>
        </p:nvSpPr>
        <p:spPr/>
        <p:txBody>
          <a:bodyPr/>
          <a:lstStyle/>
          <a:p>
            <a:fld id="{3450F855-B498-4D79-9F6E-C5CB999FC0E4}" type="datetime1">
              <a:rPr lang="en-GB" smtClean="0"/>
              <a:t>01/08/2022</a:t>
            </a:fld>
            <a:endParaRPr lang="en-GB"/>
          </a:p>
        </p:txBody>
      </p:sp>
    </p:spTree>
    <p:extLst>
      <p:ext uri="{BB962C8B-B14F-4D97-AF65-F5344CB8AC3E}">
        <p14:creationId xmlns:p14="http://schemas.microsoft.com/office/powerpoint/2010/main" val="6248279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br>
              <a:rPr lang="en-US" sz="2800" b="1" dirty="0"/>
            </a:br>
            <a:r>
              <a:rPr lang="en-US" sz="2800" b="1" dirty="0">
                <a:solidFill>
                  <a:srgbClr val="FF0000"/>
                </a:solidFill>
              </a:rPr>
              <a:t>Educational Implications of Social Learning Theory </a:t>
            </a:r>
            <a:br>
              <a:rPr lang="en-US" sz="2800" b="1" dirty="0"/>
            </a:br>
            <a:endParaRPr lang="en-US" sz="2800" dirty="0"/>
          </a:p>
        </p:txBody>
      </p:sp>
      <p:sp>
        <p:nvSpPr>
          <p:cNvPr id="3" name="Content Placeholder 2"/>
          <p:cNvSpPr>
            <a:spLocks noGrp="1"/>
          </p:cNvSpPr>
          <p:nvPr>
            <p:ph idx="1"/>
          </p:nvPr>
        </p:nvSpPr>
        <p:spPr>
          <a:xfrm>
            <a:off x="152400" y="1295400"/>
            <a:ext cx="8763000" cy="5181600"/>
          </a:xfrm>
        </p:spPr>
        <p:txBody>
          <a:bodyPr>
            <a:normAutofit fontScale="92500" lnSpcReduction="20000"/>
          </a:bodyPr>
          <a:lstStyle/>
          <a:p>
            <a:pPr>
              <a:buFont typeface="Wingdings" pitchFamily="2" charset="2"/>
              <a:buChar char="Ø"/>
            </a:pPr>
            <a:r>
              <a:rPr lang="en-US" b="1" dirty="0"/>
              <a:t>Social learning theory has numerous implications for classroom use </a:t>
            </a:r>
          </a:p>
          <a:p>
            <a:pPr>
              <a:buNone/>
            </a:pPr>
            <a:r>
              <a:rPr lang="en-US" b="1" dirty="0"/>
              <a:t>1. </a:t>
            </a:r>
            <a:r>
              <a:rPr lang="en-US" b="1" dirty="0">
                <a:solidFill>
                  <a:schemeClr val="tx1">
                    <a:lumMod val="95000"/>
                    <a:lumOff val="5000"/>
                  </a:schemeClr>
                </a:solidFill>
              </a:rPr>
              <a:t>Students often learn a great deal simply by observing other people </a:t>
            </a:r>
          </a:p>
          <a:p>
            <a:pPr>
              <a:buNone/>
            </a:pPr>
            <a:r>
              <a:rPr lang="en-US" b="1" dirty="0">
                <a:solidFill>
                  <a:schemeClr val="tx1">
                    <a:lumMod val="95000"/>
                    <a:lumOff val="5000"/>
                  </a:schemeClr>
                </a:solidFill>
              </a:rPr>
              <a:t>2. Describing the consequences of behavior can effectively increase the appropriate behaviors and decrease inappropriate ones </a:t>
            </a:r>
          </a:p>
          <a:p>
            <a:pPr>
              <a:buNone/>
            </a:pPr>
            <a:r>
              <a:rPr lang="en-US" b="1" dirty="0">
                <a:solidFill>
                  <a:schemeClr val="tx1">
                    <a:lumMod val="95000"/>
                    <a:lumOff val="5000"/>
                  </a:schemeClr>
                </a:solidFill>
              </a:rPr>
              <a:t>3. Modeling provides an alternative to shaping for teaching new behaviors </a:t>
            </a:r>
          </a:p>
          <a:p>
            <a:pPr>
              <a:buFont typeface="Wingdings" pitchFamily="2" charset="2"/>
              <a:buChar char="Ø"/>
            </a:pPr>
            <a:r>
              <a:rPr lang="en-US" b="1" dirty="0">
                <a:solidFill>
                  <a:schemeClr val="tx1">
                    <a:lumMod val="95000"/>
                    <a:lumOff val="5000"/>
                  </a:schemeClr>
                </a:solidFill>
              </a:rPr>
              <a:t>However, modeling can provide a faster, more efficient means for teaching new behavior than shaping in operant conditioning </a:t>
            </a:r>
          </a:p>
        </p:txBody>
      </p:sp>
    </p:spTree>
    <p:extLst>
      <p:ext uri="{BB962C8B-B14F-4D97-AF65-F5344CB8AC3E}">
        <p14:creationId xmlns:p14="http://schemas.microsoft.com/office/powerpoint/2010/main" val="25004352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04800"/>
            <a:ext cx="8991600" cy="6172200"/>
          </a:xfrm>
        </p:spPr>
        <p:txBody>
          <a:bodyPr>
            <a:normAutofit fontScale="92500" lnSpcReduction="10000"/>
          </a:bodyPr>
          <a:lstStyle/>
          <a:p>
            <a:pPr>
              <a:buNone/>
            </a:pPr>
            <a:r>
              <a:rPr lang="en-US" b="1" dirty="0">
                <a:solidFill>
                  <a:schemeClr val="tx1">
                    <a:lumMod val="95000"/>
                    <a:lumOff val="5000"/>
                  </a:schemeClr>
                </a:solidFill>
              </a:rPr>
              <a:t>4. Teachers and parents must </a:t>
            </a:r>
            <a:r>
              <a:rPr lang="en-US" b="1" dirty="0">
                <a:solidFill>
                  <a:srgbClr val="FF0000"/>
                </a:solidFill>
              </a:rPr>
              <a:t>model appropriate behaviors</a:t>
            </a:r>
            <a:r>
              <a:rPr lang="en-US" b="1" dirty="0">
                <a:solidFill>
                  <a:schemeClr val="tx1">
                    <a:lumMod val="95000"/>
                    <a:lumOff val="5000"/>
                  </a:schemeClr>
                </a:solidFill>
              </a:rPr>
              <a:t> and take care that they do not model inappropriate behaviors</a:t>
            </a:r>
          </a:p>
          <a:p>
            <a:pPr>
              <a:buNone/>
            </a:pPr>
            <a:r>
              <a:rPr lang="en-US" b="1" dirty="0"/>
              <a:t>5. Teachers should expose students to a variety of other models. </a:t>
            </a:r>
          </a:p>
          <a:p>
            <a:pPr lvl="1">
              <a:buFont typeface="Wingdings" pitchFamily="2" charset="2"/>
              <a:buChar char="Ø"/>
            </a:pPr>
            <a:r>
              <a:rPr lang="en-US" sz="3200" b="1" dirty="0"/>
              <a:t>This technique is especially important to break down traditional stereotypes </a:t>
            </a:r>
          </a:p>
          <a:p>
            <a:pPr>
              <a:buNone/>
            </a:pPr>
            <a:r>
              <a:rPr lang="en-US" b="1" dirty="0"/>
              <a:t>6. Students must believe that they are capable of accomplishing school tasks </a:t>
            </a:r>
          </a:p>
          <a:p>
            <a:pPr lvl="1">
              <a:buFont typeface="Wingdings" pitchFamily="2" charset="2"/>
              <a:buChar char="Ø"/>
            </a:pPr>
            <a:r>
              <a:rPr lang="en-US" sz="3200" b="1" dirty="0"/>
              <a:t>Thus it is very important to develop </a:t>
            </a:r>
            <a:r>
              <a:rPr lang="en-US" sz="3200" b="1" dirty="0">
                <a:solidFill>
                  <a:srgbClr val="FF0000"/>
                </a:solidFill>
              </a:rPr>
              <a:t>a sense of self-efficacy</a:t>
            </a:r>
            <a:r>
              <a:rPr lang="en-US" sz="3200" b="1" dirty="0"/>
              <a:t> for students. </a:t>
            </a:r>
          </a:p>
          <a:p>
            <a:pPr>
              <a:buNone/>
            </a:pPr>
            <a:r>
              <a:rPr lang="en-US" b="1" dirty="0"/>
              <a:t>7.Teachers should help students set realistic expectations for their academic accomplishments</a:t>
            </a:r>
          </a:p>
        </p:txBody>
      </p:sp>
    </p:spTree>
    <p:extLst>
      <p:ext uri="{BB962C8B-B14F-4D97-AF65-F5344CB8AC3E}">
        <p14:creationId xmlns:p14="http://schemas.microsoft.com/office/powerpoint/2010/main" val="4145557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fontScale="90000"/>
          </a:bodyPr>
          <a:lstStyle/>
          <a:p>
            <a:br>
              <a:rPr lang="en-US" b="1" dirty="0"/>
            </a:br>
            <a:r>
              <a:rPr lang="en-US" b="1" dirty="0">
                <a:solidFill>
                  <a:srgbClr val="FF0000"/>
                </a:solidFill>
              </a:rPr>
              <a:t>3.2.3. Cognitive Learning Theory </a:t>
            </a:r>
            <a:br>
              <a:rPr lang="en-US" b="1" dirty="0"/>
            </a:br>
            <a:endParaRPr lang="en-US" dirty="0"/>
          </a:p>
        </p:txBody>
      </p:sp>
      <p:sp>
        <p:nvSpPr>
          <p:cNvPr id="3" name="Content Placeholder 2"/>
          <p:cNvSpPr>
            <a:spLocks noGrp="1"/>
          </p:cNvSpPr>
          <p:nvPr>
            <p:ph idx="1"/>
          </p:nvPr>
        </p:nvSpPr>
        <p:spPr>
          <a:xfrm>
            <a:off x="152400" y="1295400"/>
            <a:ext cx="8763000" cy="4830763"/>
          </a:xfrm>
        </p:spPr>
        <p:txBody>
          <a:bodyPr>
            <a:normAutofit fontScale="92500" lnSpcReduction="10000"/>
          </a:bodyPr>
          <a:lstStyle/>
          <a:p>
            <a:pPr algn="just">
              <a:buFont typeface="Wingdings" pitchFamily="2" charset="2"/>
              <a:buChar char="v"/>
            </a:pPr>
            <a:r>
              <a:rPr lang="en-US" b="1" dirty="0"/>
              <a:t> Cognitive learning theorists believe that thought processes have an important effect on learning. Humans often use mental or cognitive abilities when they interact with their environment.</a:t>
            </a:r>
          </a:p>
          <a:p>
            <a:pPr algn="just">
              <a:buFont typeface="Wingdings" pitchFamily="2" charset="2"/>
              <a:buChar char="v"/>
            </a:pPr>
            <a:r>
              <a:rPr lang="en-US" b="1" dirty="0"/>
              <a:t> People can manipulate, alter, or change things mentally to examine possible outcomes before they actually do anything. </a:t>
            </a:r>
            <a:endParaRPr lang="en-US" sz="1600" b="1" dirty="0"/>
          </a:p>
          <a:p>
            <a:pPr marL="0" indent="0" algn="just">
              <a:lnSpc>
                <a:spcPct val="90000"/>
              </a:lnSpc>
              <a:buFont typeface="Wingdings" pitchFamily="2" charset="2"/>
              <a:buChar char="v"/>
            </a:pPr>
            <a:r>
              <a:rPr lang="en-US" b="1" dirty="0"/>
              <a:t>Developed approaches that </a:t>
            </a:r>
            <a:r>
              <a:rPr lang="en-US" b="1" dirty="0">
                <a:solidFill>
                  <a:srgbClr val="FF0066"/>
                </a:solidFill>
              </a:rPr>
              <a:t>focus on the unseen  </a:t>
            </a:r>
          </a:p>
          <a:p>
            <a:pPr marL="400050" lvl="1" indent="0" algn="just">
              <a:lnSpc>
                <a:spcPct val="90000"/>
              </a:lnSpc>
              <a:buNone/>
            </a:pPr>
            <a:r>
              <a:rPr lang="en-US" sz="3200" b="1" dirty="0">
                <a:solidFill>
                  <a:srgbClr val="FF0066"/>
                </a:solidFill>
              </a:rPr>
              <a:t>mental processes that occur during learning</a:t>
            </a:r>
            <a:r>
              <a:rPr lang="en-US" sz="3200" b="1" dirty="0"/>
              <a:t>, rather than concentrating solely on  external stimuli, responses, and reinforcements.</a:t>
            </a:r>
          </a:p>
          <a:p>
            <a:endParaRPr lang="en-US" dirty="0"/>
          </a:p>
        </p:txBody>
      </p:sp>
    </p:spTree>
    <p:extLst>
      <p:ext uri="{BB962C8B-B14F-4D97-AF65-F5344CB8AC3E}">
        <p14:creationId xmlns:p14="http://schemas.microsoft.com/office/powerpoint/2010/main" val="493832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normAutofit fontScale="92500" lnSpcReduction="20000"/>
          </a:bodyPr>
          <a:lstStyle/>
          <a:p>
            <a:pPr algn="just">
              <a:buNone/>
            </a:pPr>
            <a:r>
              <a:rPr lang="en-US" b="1" dirty="0"/>
              <a:t>6.</a:t>
            </a:r>
            <a:r>
              <a:rPr lang="en-US" dirty="0"/>
              <a:t> </a:t>
            </a:r>
            <a:r>
              <a:rPr lang="en-US" b="1" dirty="0"/>
              <a:t>Learning is active. </a:t>
            </a:r>
            <a:r>
              <a:rPr lang="en-US" dirty="0"/>
              <a:t>Learning does not take place without a purpose and self activity. The principle of learning by doing is the main principle which has been recommended by all modern educationalists.</a:t>
            </a:r>
          </a:p>
          <a:p>
            <a:pPr algn="just">
              <a:buNone/>
            </a:pPr>
            <a:r>
              <a:rPr lang="en-US" b="1" dirty="0"/>
              <a:t>7.</a:t>
            </a:r>
            <a:r>
              <a:rPr lang="en-US" dirty="0"/>
              <a:t>  </a:t>
            </a:r>
            <a:r>
              <a:rPr lang="en-US" b="1" dirty="0"/>
              <a:t>Learning is both individual and social. </a:t>
            </a:r>
            <a:r>
              <a:rPr lang="en-US" dirty="0"/>
              <a:t>It is an individual and social activity.</a:t>
            </a:r>
          </a:p>
          <a:p>
            <a:pPr algn="just">
              <a:buNone/>
            </a:pPr>
            <a:r>
              <a:rPr lang="en-US" b="1" dirty="0"/>
              <a:t>8. Learning is the product of environment. </a:t>
            </a:r>
            <a:r>
              <a:rPr lang="en-US" dirty="0"/>
              <a:t>Environment plays</a:t>
            </a:r>
            <a:r>
              <a:rPr lang="en-US" b="1" dirty="0"/>
              <a:t> </a:t>
            </a:r>
            <a:r>
              <a:rPr lang="en-US" dirty="0"/>
              <a:t>an important role in the growth and development of the individual.</a:t>
            </a:r>
          </a:p>
          <a:p>
            <a:pPr algn="just">
              <a:buNone/>
            </a:pPr>
            <a:r>
              <a:rPr lang="en-US" b="1" dirty="0"/>
              <a:t>9.</a:t>
            </a:r>
            <a:r>
              <a:rPr lang="en-US" dirty="0"/>
              <a:t> </a:t>
            </a:r>
            <a:r>
              <a:rPr lang="en-US" b="1" dirty="0"/>
              <a:t>True learning affects the conduct of the learner. </a:t>
            </a:r>
            <a:r>
              <a:rPr lang="en-US" dirty="0"/>
              <a:t>There is a change in the mental structure of the learner after every experience.</a:t>
            </a:r>
          </a:p>
          <a:p>
            <a:pPr algn="just">
              <a:buNone/>
            </a:pPr>
            <a:endParaRPr lang="en-US" dirty="0"/>
          </a:p>
        </p:txBody>
      </p:sp>
      <p:sp>
        <p:nvSpPr>
          <p:cNvPr id="2" name="Date Placeholder 1"/>
          <p:cNvSpPr>
            <a:spLocks noGrp="1"/>
          </p:cNvSpPr>
          <p:nvPr>
            <p:ph type="dt" sz="half" idx="10"/>
          </p:nvPr>
        </p:nvSpPr>
        <p:spPr/>
        <p:txBody>
          <a:bodyPr/>
          <a:lstStyle/>
          <a:p>
            <a:fld id="{C6695B17-724D-4A12-9866-1BD042FB5A24}" type="datetime1">
              <a:rPr lang="en-GB" smtClean="0"/>
              <a:t>01/08/2022</a:t>
            </a:fld>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br>
              <a:rPr lang="en-US" b="1" dirty="0"/>
            </a:br>
            <a:r>
              <a:rPr lang="en-US" b="1" dirty="0">
                <a:solidFill>
                  <a:srgbClr val="FF0000"/>
                </a:solidFill>
              </a:rPr>
              <a:t>3.2.3.1. Latent Learning </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152400" y="1295400"/>
            <a:ext cx="8763000" cy="4830763"/>
          </a:xfrm>
        </p:spPr>
        <p:txBody>
          <a:bodyPr>
            <a:normAutofit fontScale="85000" lnSpcReduction="20000"/>
          </a:bodyPr>
          <a:lstStyle/>
          <a:p>
            <a:pPr>
              <a:buFont typeface="Wingdings" pitchFamily="2" charset="2"/>
              <a:buChar char="Ø"/>
            </a:pPr>
            <a:r>
              <a:rPr lang="en-US" b="1" dirty="0"/>
              <a:t>Evidence for the importance of cognitive processes comes </a:t>
            </a:r>
            <a:r>
              <a:rPr lang="en-US" b="1" dirty="0">
                <a:solidFill>
                  <a:srgbClr val="FF0066"/>
                </a:solidFill>
              </a:rPr>
              <a:t>from a series of animal experiments</a:t>
            </a:r>
            <a:r>
              <a:rPr lang="en-US" b="1" dirty="0"/>
              <a:t> that revealed a type of cognitive learning </a:t>
            </a:r>
            <a:r>
              <a:rPr lang="en-US" b="1" dirty="0">
                <a:solidFill>
                  <a:srgbClr val="FF0000"/>
                </a:solidFill>
              </a:rPr>
              <a:t>called latent learning. </a:t>
            </a:r>
          </a:p>
          <a:p>
            <a:pPr>
              <a:buFont typeface="Wingdings" pitchFamily="2" charset="2"/>
              <a:buChar char="Ø"/>
            </a:pPr>
            <a:r>
              <a:rPr lang="en-US" b="1" dirty="0"/>
              <a:t>‘Latent‘ means hidden and thus latent learning is learning that occurs but is not evident in behavior until later, </a:t>
            </a:r>
            <a:r>
              <a:rPr lang="en-US" b="1" dirty="0">
                <a:solidFill>
                  <a:srgbClr val="FF0000"/>
                </a:solidFill>
              </a:rPr>
              <a:t>when conditions for its appearance are favorable/rewarded.</a:t>
            </a:r>
            <a:endParaRPr lang="en-US" sz="1050" b="1" dirty="0">
              <a:solidFill>
                <a:srgbClr val="FF0000"/>
              </a:solidFill>
            </a:endParaRPr>
          </a:p>
          <a:p>
            <a:pPr algn="just">
              <a:buFont typeface="Wingdings" pitchFamily="2" charset="2"/>
              <a:buChar char="Ø"/>
            </a:pPr>
            <a:r>
              <a:rPr lang="en-US" b="1" dirty="0"/>
              <a:t>It is said to occur </a:t>
            </a:r>
            <a:r>
              <a:rPr lang="en-US" b="1" dirty="0">
                <a:solidFill>
                  <a:srgbClr val="FF0000"/>
                </a:solidFill>
              </a:rPr>
              <a:t>without reinforcement </a:t>
            </a:r>
            <a:r>
              <a:rPr lang="en-US" b="1" dirty="0"/>
              <a:t>of particular responses and seems to involve changes in the way information is processed. </a:t>
            </a:r>
          </a:p>
          <a:p>
            <a:pPr>
              <a:buFont typeface="Wingdings" pitchFamily="2" charset="2"/>
              <a:buChar char="Ø"/>
            </a:pPr>
            <a:r>
              <a:rPr lang="en-US" b="1" dirty="0"/>
              <a:t>In a classic experiment, </a:t>
            </a:r>
            <a:r>
              <a:rPr lang="en-US" b="1" dirty="0" err="1"/>
              <a:t>Tolman</a:t>
            </a:r>
            <a:r>
              <a:rPr lang="en-US" b="1" dirty="0"/>
              <a:t> and </a:t>
            </a:r>
            <a:r>
              <a:rPr lang="en-US" b="1" dirty="0" err="1"/>
              <a:t>Honzic</a:t>
            </a:r>
            <a:r>
              <a:rPr lang="en-US" b="1" dirty="0"/>
              <a:t> (1930) placed three groups of rats in mazes and observed their behavior each day for more than two weeks. </a:t>
            </a:r>
          </a:p>
        </p:txBody>
      </p:sp>
    </p:spTree>
    <p:extLst>
      <p:ext uri="{BB962C8B-B14F-4D97-AF65-F5344CB8AC3E}">
        <p14:creationId xmlns:p14="http://schemas.microsoft.com/office/powerpoint/2010/main" val="2966260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763000" cy="6019800"/>
          </a:xfrm>
        </p:spPr>
        <p:txBody>
          <a:bodyPr>
            <a:normAutofit fontScale="85000" lnSpcReduction="20000"/>
          </a:bodyPr>
          <a:lstStyle/>
          <a:p>
            <a:pPr>
              <a:buFont typeface="Wingdings" pitchFamily="2" charset="2"/>
              <a:buChar char="Ø"/>
            </a:pPr>
            <a:r>
              <a:rPr lang="en-US" b="1" dirty="0"/>
              <a:t>The rats in Group 1 always found food at the end of the maze. Group 2 never found food. Group 3 found no food for ten days but then received food on the eleventh. </a:t>
            </a:r>
          </a:p>
          <a:p>
            <a:pPr>
              <a:buFont typeface="Wingdings" pitchFamily="2" charset="2"/>
              <a:buChar char="Ø"/>
            </a:pPr>
            <a:r>
              <a:rPr lang="en-US" b="1" dirty="0"/>
              <a:t>The Group 1 rats quickly learned to head straight the end of the maze without going blind alleys, whereas Group 2 rats did not learn to go to the end. But, Group 3 rats were different. </a:t>
            </a:r>
          </a:p>
          <a:p>
            <a:pPr>
              <a:buFont typeface="Wingdings" pitchFamily="2" charset="2"/>
              <a:buChar char="Ø"/>
            </a:pPr>
            <a:r>
              <a:rPr lang="en-US" b="1" dirty="0"/>
              <a:t>For ten days they appeared to follow no particular route. Then, on the eleventh day they quickly learned to run to the end of the maze. By the next day, they were doing, as well as group one, which had been rewarded from the beginning. </a:t>
            </a:r>
          </a:p>
          <a:p>
            <a:pPr>
              <a:buFont typeface="Wingdings" pitchFamily="2" charset="2"/>
              <a:buChar char="Ø"/>
            </a:pPr>
            <a:r>
              <a:rPr lang="en-US" b="1" dirty="0"/>
              <a:t>Group three rats had demonstrated </a:t>
            </a:r>
            <a:r>
              <a:rPr lang="en-US" b="1" dirty="0">
                <a:solidFill>
                  <a:srgbClr val="FF0000"/>
                </a:solidFill>
              </a:rPr>
              <a:t>latent learning, </a:t>
            </a:r>
            <a:r>
              <a:rPr lang="en-US" b="1" dirty="0"/>
              <a:t>learning that is not immediately expressed. A great deal of human learning also remains latent </a:t>
            </a:r>
            <a:r>
              <a:rPr lang="en-US" b="1" dirty="0">
                <a:solidFill>
                  <a:srgbClr val="FF0000"/>
                </a:solidFill>
              </a:rPr>
              <a:t>until circumstances allow or require it to be expressed. </a:t>
            </a:r>
          </a:p>
        </p:txBody>
      </p:sp>
    </p:spTree>
    <p:extLst>
      <p:ext uri="{BB962C8B-B14F-4D97-AF65-F5344CB8AC3E}">
        <p14:creationId xmlns:p14="http://schemas.microsoft.com/office/powerpoint/2010/main" val="36478500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248400"/>
          </a:xfrm>
        </p:spPr>
        <p:txBody>
          <a:bodyPr>
            <a:normAutofit lnSpcReduction="10000"/>
          </a:bodyPr>
          <a:lstStyle/>
          <a:p>
            <a:pPr algn="just">
              <a:lnSpc>
                <a:spcPct val="80000"/>
              </a:lnSpc>
              <a:buFont typeface="Wingdings" pitchFamily="2" charset="2"/>
              <a:buChar char="Ø"/>
            </a:pPr>
            <a:r>
              <a:rPr lang="en-US" b="1" dirty="0"/>
              <a:t>To cognitive theorists, it seemed clear that the </a:t>
            </a:r>
            <a:r>
              <a:rPr lang="en-US" b="1" dirty="0">
                <a:solidFill>
                  <a:srgbClr val="FF0066"/>
                </a:solidFill>
              </a:rPr>
              <a:t>unrewarded rats had learned the layout</a:t>
            </a:r>
            <a:r>
              <a:rPr lang="en-US" b="1" dirty="0"/>
              <a:t> of the maze early in their explorations; they just </a:t>
            </a:r>
            <a:r>
              <a:rPr lang="en-US" b="1" dirty="0">
                <a:solidFill>
                  <a:srgbClr val="FF0066"/>
                </a:solidFill>
              </a:rPr>
              <a:t>never displayed their latent learning until the reinforcement was offered</a:t>
            </a:r>
            <a:r>
              <a:rPr lang="en-US" b="1" dirty="0"/>
              <a:t>. </a:t>
            </a:r>
            <a:endParaRPr lang="en-US" sz="1800" b="1" dirty="0"/>
          </a:p>
          <a:p>
            <a:pPr algn="just">
              <a:lnSpc>
                <a:spcPct val="80000"/>
              </a:lnSpc>
              <a:buFont typeface="Wingdings" pitchFamily="2" charset="2"/>
              <a:buChar char="Ø"/>
            </a:pPr>
            <a:r>
              <a:rPr lang="en-US" b="1" dirty="0"/>
              <a:t>Instead, those rats seemed to develop a </a:t>
            </a:r>
            <a:r>
              <a:rPr lang="en-US" b="1" dirty="0">
                <a:solidFill>
                  <a:srgbClr val="FF0066"/>
                </a:solidFill>
              </a:rPr>
              <a:t>cognitive map</a:t>
            </a:r>
            <a:r>
              <a:rPr lang="en-US" b="1" dirty="0"/>
              <a:t> of the maze—a mental representation of spatial locations and directions.</a:t>
            </a:r>
            <a:endParaRPr lang="en-US" sz="1400" b="1" dirty="0"/>
          </a:p>
          <a:p>
            <a:pPr algn="just">
              <a:lnSpc>
                <a:spcPct val="80000"/>
              </a:lnSpc>
              <a:buFont typeface="Wingdings" pitchFamily="2" charset="2"/>
              <a:buChar char="Ø"/>
            </a:pPr>
            <a:r>
              <a:rPr lang="en-US" b="1" dirty="0"/>
              <a:t>People, too, develop cognitive maps of their surroundings. </a:t>
            </a:r>
          </a:p>
          <a:p>
            <a:pPr algn="just">
              <a:lnSpc>
                <a:spcPct val="80000"/>
              </a:lnSpc>
              <a:buFont typeface="Wingdings" pitchFamily="2" charset="2"/>
              <a:buChar char="Ø"/>
            </a:pPr>
            <a:r>
              <a:rPr lang="en-US" b="1" dirty="0"/>
              <a:t>For example, latent learning may permit you to know the location of a kitchenware store at a local mall you’ve frequently visited, even though you’ve never entered the store and don’t even like to cook.</a:t>
            </a:r>
          </a:p>
          <a:p>
            <a:endParaRPr lang="en-US" dirty="0"/>
          </a:p>
        </p:txBody>
      </p:sp>
    </p:spTree>
    <p:extLst>
      <p:ext uri="{BB962C8B-B14F-4D97-AF65-F5344CB8AC3E}">
        <p14:creationId xmlns:p14="http://schemas.microsoft.com/office/powerpoint/2010/main" val="1259125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br>
              <a:rPr lang="en-US" b="1" dirty="0"/>
            </a:br>
            <a:r>
              <a:rPr lang="en-US" b="1" dirty="0">
                <a:solidFill>
                  <a:srgbClr val="FF0000"/>
                </a:solidFill>
              </a:rPr>
              <a:t>3.2.3.2. Insight Learning </a:t>
            </a:r>
            <a:br>
              <a:rPr lang="en-US" b="1" dirty="0"/>
            </a:br>
            <a:endParaRPr lang="en-US" dirty="0"/>
          </a:p>
        </p:txBody>
      </p:sp>
      <p:sp>
        <p:nvSpPr>
          <p:cNvPr id="3" name="Content Placeholder 2"/>
          <p:cNvSpPr>
            <a:spLocks noGrp="1"/>
          </p:cNvSpPr>
          <p:nvPr>
            <p:ph idx="1"/>
          </p:nvPr>
        </p:nvSpPr>
        <p:spPr>
          <a:xfrm>
            <a:off x="76200" y="1219200"/>
            <a:ext cx="8915400" cy="5257800"/>
          </a:xfrm>
        </p:spPr>
        <p:txBody>
          <a:bodyPr>
            <a:normAutofit fontScale="85000" lnSpcReduction="20000"/>
          </a:bodyPr>
          <a:lstStyle/>
          <a:p>
            <a:pPr>
              <a:buFont typeface="Wingdings" pitchFamily="2" charset="2"/>
              <a:buChar char="Ø"/>
            </a:pPr>
            <a:r>
              <a:rPr lang="en-US" b="1" dirty="0"/>
              <a:t>It is a cognitive process whereby we reorganize our </a:t>
            </a:r>
            <a:r>
              <a:rPr lang="en-US" b="1" dirty="0">
                <a:solidFill>
                  <a:srgbClr val="FF0000"/>
                </a:solidFill>
              </a:rPr>
              <a:t>perception of a problem. </a:t>
            </a:r>
          </a:p>
          <a:p>
            <a:pPr>
              <a:buFont typeface="Wingdings" pitchFamily="2" charset="2"/>
              <a:buChar char="Ø"/>
            </a:pPr>
            <a:r>
              <a:rPr lang="en-US" b="1" dirty="0"/>
              <a:t>It’s  learning to solve a problem by understanding various parts of the problem. </a:t>
            </a:r>
          </a:p>
          <a:p>
            <a:pPr>
              <a:buFont typeface="Wingdings" pitchFamily="2" charset="2"/>
              <a:buChar char="Ø"/>
            </a:pPr>
            <a:r>
              <a:rPr lang="en-US" b="1" dirty="0"/>
              <a:t>It doesn‘t depend on conditioning of particular behaviors for its occurrence. </a:t>
            </a:r>
          </a:p>
          <a:p>
            <a:pPr>
              <a:buFont typeface="Wingdings" pitchFamily="2" charset="2"/>
              <a:buChar char="Ø"/>
            </a:pPr>
            <a:r>
              <a:rPr lang="en-US" b="1" dirty="0"/>
              <a:t>Sometimes, for example, people even wake up from sleep with a solution to a problem that they had not been able to solve during the day. </a:t>
            </a:r>
          </a:p>
          <a:p>
            <a:pPr>
              <a:buFont typeface="Wingdings" pitchFamily="2" charset="2"/>
              <a:buChar char="Ø"/>
            </a:pPr>
            <a:r>
              <a:rPr lang="en-US" b="1" dirty="0"/>
              <a:t>In a typical insight situation where a problem is posed, a period follows during which no apparent progress is made, and then the solution comes suddenly. </a:t>
            </a:r>
          </a:p>
          <a:p>
            <a:pPr>
              <a:buFont typeface="Wingdings" pitchFamily="2" charset="2"/>
              <a:buChar char="Ø"/>
            </a:pPr>
            <a:r>
              <a:rPr lang="en-US" b="1" dirty="0"/>
              <a:t>What has been learned in insight learning can also be applied easily to other similar situations. </a:t>
            </a:r>
          </a:p>
        </p:txBody>
      </p:sp>
    </p:spTree>
    <p:extLst>
      <p:ext uri="{BB962C8B-B14F-4D97-AF65-F5344CB8AC3E}">
        <p14:creationId xmlns:p14="http://schemas.microsoft.com/office/powerpoint/2010/main" val="4008271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324600"/>
          </a:xfrm>
        </p:spPr>
        <p:txBody>
          <a:bodyPr>
            <a:normAutofit/>
          </a:bodyPr>
          <a:lstStyle/>
          <a:p>
            <a:pPr>
              <a:buFont typeface="Wingdings" pitchFamily="2" charset="2"/>
              <a:buChar char="Ø"/>
            </a:pPr>
            <a:r>
              <a:rPr lang="en-US" sz="3000" b="1" dirty="0"/>
              <a:t>Human beings who solve a problem insightfully usually experience a good feeling called </a:t>
            </a:r>
            <a:r>
              <a:rPr lang="en-US" sz="3000" b="1" dirty="0">
                <a:solidFill>
                  <a:srgbClr val="FF0000"/>
                </a:solidFill>
              </a:rPr>
              <a:t>an 'aha' experience. </a:t>
            </a:r>
          </a:p>
          <a:p>
            <a:pPr>
              <a:lnSpc>
                <a:spcPct val="90000"/>
              </a:lnSpc>
              <a:buFont typeface="Wingdings" pitchFamily="2" charset="2"/>
              <a:buChar char="Ø"/>
            </a:pPr>
            <a:r>
              <a:rPr lang="en-US" sz="3000" b="1" dirty="0"/>
              <a:t>Wolfgang Kohler studied insight learning in chimpanzees</a:t>
            </a:r>
          </a:p>
          <a:p>
            <a:pPr>
              <a:lnSpc>
                <a:spcPct val="90000"/>
              </a:lnSpc>
              <a:buFont typeface="Wingdings" pitchFamily="2" charset="2"/>
              <a:buChar char="Ø"/>
            </a:pPr>
            <a:r>
              <a:rPr lang="en-US" sz="3000" b="1" dirty="0"/>
              <a:t>Kohler placed chimpanzees in certain situations and watched them solve the problems</a:t>
            </a:r>
          </a:p>
          <a:p>
            <a:pPr marL="400050" lvl="1" indent="0">
              <a:lnSpc>
                <a:spcPct val="90000"/>
              </a:lnSpc>
              <a:buNone/>
            </a:pPr>
            <a:r>
              <a:rPr lang="en-US" sz="2600" b="1" dirty="0"/>
              <a:t>Ex. Hanging a banana out of the chimpanzee’s reach-  </a:t>
            </a:r>
          </a:p>
          <a:p>
            <a:pPr marL="800100" lvl="2" indent="0">
              <a:lnSpc>
                <a:spcPct val="90000"/>
              </a:lnSpc>
              <a:buNone/>
            </a:pPr>
            <a:r>
              <a:rPr lang="en-US" sz="2600" b="1" dirty="0"/>
              <a:t>Solution: Monkeys stacked boxes on top of one another to get to the banana</a:t>
            </a:r>
          </a:p>
          <a:p>
            <a:pPr>
              <a:lnSpc>
                <a:spcPct val="90000"/>
              </a:lnSpc>
              <a:buFont typeface="Wingdings" pitchFamily="2" charset="2"/>
              <a:buChar char="Ø"/>
            </a:pPr>
            <a:r>
              <a:rPr lang="en-US" sz="3000" b="1" dirty="0"/>
              <a:t>Kohler believed that the monkeys could not have come to the solution</a:t>
            </a:r>
            <a:r>
              <a:rPr lang="en-US" sz="3000" b="1" dirty="0">
                <a:solidFill>
                  <a:srgbClr val="FF0000"/>
                </a:solidFill>
              </a:rPr>
              <a:t> without a cognitive understanding of how to solve the problem. </a:t>
            </a:r>
          </a:p>
          <a:p>
            <a:pPr marL="0" indent="0">
              <a:buNone/>
            </a:pPr>
            <a:endParaRPr lang="en-US" dirty="0"/>
          </a:p>
          <a:p>
            <a:endParaRPr lang="en-US" dirty="0"/>
          </a:p>
        </p:txBody>
      </p:sp>
    </p:spTree>
    <p:extLst>
      <p:ext uri="{BB962C8B-B14F-4D97-AF65-F5344CB8AC3E}">
        <p14:creationId xmlns:p14="http://schemas.microsoft.com/office/powerpoint/2010/main" val="100270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lstStyle/>
          <a:p>
            <a:r>
              <a:rPr lang="en-US" b="1" dirty="0">
                <a:solidFill>
                  <a:srgbClr val="FF0000"/>
                </a:solidFill>
              </a:rPr>
              <a:t>3.1.3. Principles of learning </a:t>
            </a:r>
          </a:p>
        </p:txBody>
      </p:sp>
      <p:sp>
        <p:nvSpPr>
          <p:cNvPr id="3" name="Content Placeholder 2"/>
          <p:cNvSpPr>
            <a:spLocks noGrp="1"/>
          </p:cNvSpPr>
          <p:nvPr>
            <p:ph idx="1"/>
          </p:nvPr>
        </p:nvSpPr>
        <p:spPr>
          <a:xfrm>
            <a:off x="152400" y="1295400"/>
            <a:ext cx="8763000" cy="5181600"/>
          </a:xfrm>
        </p:spPr>
        <p:txBody>
          <a:bodyPr>
            <a:normAutofit fontScale="92500"/>
          </a:bodyPr>
          <a:lstStyle/>
          <a:p>
            <a:pPr marL="0" indent="0">
              <a:buNone/>
            </a:pPr>
            <a:r>
              <a:rPr lang="en-US" b="1" dirty="0"/>
              <a:t>There are important principles that help explaining </a:t>
            </a:r>
            <a:r>
              <a:rPr lang="en-US" b="1" dirty="0">
                <a:solidFill>
                  <a:srgbClr val="FF0000"/>
                </a:solidFill>
              </a:rPr>
              <a:t>how learning occurs </a:t>
            </a:r>
            <a:r>
              <a:rPr lang="en-US" b="1" dirty="0"/>
              <a:t>effectively. Some of the most important principles of learning are as follows: </a:t>
            </a:r>
          </a:p>
          <a:p>
            <a:pPr marL="0" indent="0">
              <a:buNone/>
            </a:pPr>
            <a:r>
              <a:rPr lang="en-US" b="1" dirty="0"/>
              <a:t>1. Individuals learn best when they are </a:t>
            </a:r>
            <a:r>
              <a:rPr lang="en-US" b="1" dirty="0">
                <a:solidFill>
                  <a:srgbClr val="FF0000"/>
                </a:solidFill>
              </a:rPr>
              <a:t>physically,  </a:t>
            </a:r>
          </a:p>
          <a:p>
            <a:pPr marL="400050" lvl="1" indent="0">
              <a:buNone/>
            </a:pPr>
            <a:r>
              <a:rPr lang="en-US" b="1" dirty="0">
                <a:solidFill>
                  <a:srgbClr val="FF0000"/>
                </a:solidFill>
              </a:rPr>
              <a:t>mentally, and emotionally ready to learn</a:t>
            </a:r>
            <a:endParaRPr lang="en-US" b="1" dirty="0"/>
          </a:p>
          <a:p>
            <a:pPr marL="0" indent="0">
              <a:buNone/>
            </a:pPr>
            <a:r>
              <a:rPr lang="en-US" b="1" dirty="0"/>
              <a:t>2. Students learn best and retain information longer  </a:t>
            </a:r>
          </a:p>
          <a:p>
            <a:pPr marL="400050" lvl="1" indent="0">
              <a:buNone/>
            </a:pPr>
            <a:r>
              <a:rPr lang="en-US" b="1" dirty="0"/>
              <a:t>when they have </a:t>
            </a:r>
            <a:r>
              <a:rPr lang="en-US" b="1" dirty="0">
                <a:solidFill>
                  <a:srgbClr val="FF0000"/>
                </a:solidFill>
              </a:rPr>
              <a:t>meaningful practice and exercise </a:t>
            </a:r>
          </a:p>
          <a:p>
            <a:pPr marL="0" indent="0">
              <a:buNone/>
            </a:pPr>
            <a:r>
              <a:rPr lang="en-US" b="1" dirty="0"/>
              <a:t>3. Learning is strengthened when accompanied by a  </a:t>
            </a:r>
          </a:p>
          <a:p>
            <a:pPr marL="400050" lvl="1" indent="0">
              <a:buNone/>
            </a:pPr>
            <a:r>
              <a:rPr lang="en-US" b="1" dirty="0"/>
              <a:t>pleasant or satisfying feeling, and that learning is weakened when associated with an unpleasant feeling</a:t>
            </a:r>
          </a:p>
        </p:txBody>
      </p:sp>
    </p:spTree>
    <p:extLst>
      <p:ext uri="{BB962C8B-B14F-4D97-AF65-F5344CB8AC3E}">
        <p14:creationId xmlns:p14="http://schemas.microsoft.com/office/powerpoint/2010/main" val="2303879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763000" cy="5943600"/>
          </a:xfrm>
        </p:spPr>
        <p:txBody>
          <a:bodyPr>
            <a:normAutofit fontScale="92500"/>
          </a:bodyPr>
          <a:lstStyle/>
          <a:p>
            <a:pPr marL="0" indent="0">
              <a:buNone/>
            </a:pPr>
            <a:r>
              <a:rPr lang="en-US" dirty="0"/>
              <a:t>4. </a:t>
            </a:r>
            <a:r>
              <a:rPr lang="en-US" b="1" dirty="0"/>
              <a:t>Things learned </a:t>
            </a:r>
            <a:r>
              <a:rPr lang="en-US" b="1" dirty="0">
                <a:solidFill>
                  <a:srgbClr val="FF0000"/>
                </a:solidFill>
              </a:rPr>
              <a:t>first create a strong impression </a:t>
            </a:r>
            <a:r>
              <a:rPr lang="en-US" b="1" dirty="0"/>
              <a:t>in  </a:t>
            </a:r>
          </a:p>
          <a:p>
            <a:pPr marL="400050" lvl="1" indent="0">
              <a:buNone/>
            </a:pPr>
            <a:r>
              <a:rPr lang="en-US" b="1" dirty="0"/>
              <a:t>the mind that is difficult to erase. </a:t>
            </a:r>
          </a:p>
          <a:p>
            <a:pPr marL="0" indent="0">
              <a:buNone/>
            </a:pPr>
            <a:r>
              <a:rPr lang="en-US" b="1" dirty="0"/>
              <a:t>5. Things most recently learned are best remembered </a:t>
            </a:r>
          </a:p>
          <a:p>
            <a:pPr marL="0" indent="0">
              <a:buNone/>
            </a:pPr>
            <a:r>
              <a:rPr lang="en-US" b="1" dirty="0"/>
              <a:t>6. The principle of intensity implies that a student will  </a:t>
            </a:r>
          </a:p>
          <a:p>
            <a:pPr marL="400050" lvl="1" indent="0">
              <a:buNone/>
            </a:pPr>
            <a:r>
              <a:rPr lang="en-US" b="1" dirty="0"/>
              <a:t>learn more from the real thing than from a substitute. </a:t>
            </a:r>
          </a:p>
          <a:p>
            <a:pPr marL="0" indent="0">
              <a:buNone/>
            </a:pPr>
            <a:r>
              <a:rPr lang="en-US" b="1" dirty="0"/>
              <a:t>7. Individuals must have some </a:t>
            </a:r>
            <a:r>
              <a:rPr lang="en-US" b="1" dirty="0">
                <a:solidFill>
                  <a:srgbClr val="FF0000"/>
                </a:solidFill>
              </a:rPr>
              <a:t>abilities and skills </a:t>
            </a:r>
            <a:r>
              <a:rPr lang="en-US" b="1" dirty="0"/>
              <a:t>that  </a:t>
            </a:r>
          </a:p>
          <a:p>
            <a:pPr marL="400050" lvl="1" indent="0">
              <a:buNone/>
            </a:pPr>
            <a:r>
              <a:rPr lang="en-US" b="1" dirty="0"/>
              <a:t>may help them to learn. </a:t>
            </a:r>
          </a:p>
          <a:p>
            <a:pPr marL="0" indent="0">
              <a:buNone/>
            </a:pPr>
            <a:r>
              <a:rPr lang="en-US" b="1" dirty="0"/>
              <a:t>8. Things </a:t>
            </a:r>
            <a:r>
              <a:rPr lang="en-US" b="1" dirty="0">
                <a:solidFill>
                  <a:srgbClr val="FF0000"/>
                </a:solidFill>
              </a:rPr>
              <a:t>freely learned</a:t>
            </a:r>
            <a:r>
              <a:rPr lang="en-US" b="1" dirty="0"/>
              <a:t> are best learned - the greater  </a:t>
            </a:r>
          </a:p>
          <a:p>
            <a:pPr marL="400050" lvl="1" indent="0">
              <a:buNone/>
            </a:pPr>
            <a:r>
              <a:rPr lang="en-US" b="1" dirty="0"/>
              <a:t>the freedom enjoyed by individuals, the higher the intellectual and moral advancement. </a:t>
            </a:r>
          </a:p>
        </p:txBody>
      </p:sp>
    </p:spTree>
    <p:extLst>
      <p:ext uri="{BB962C8B-B14F-4D97-AF65-F5344CB8AC3E}">
        <p14:creationId xmlns:p14="http://schemas.microsoft.com/office/powerpoint/2010/main" val="4250679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lstStyle/>
          <a:p>
            <a:r>
              <a:rPr lang="en-US" b="1" dirty="0">
                <a:solidFill>
                  <a:srgbClr val="FF0000"/>
                </a:solidFill>
              </a:rPr>
              <a:t>3.1.4. Factors Influencing Learning </a:t>
            </a:r>
            <a:endParaRPr lang="en-US" dirty="0">
              <a:solidFill>
                <a:srgbClr val="FF0000"/>
              </a:solidFill>
            </a:endParaRPr>
          </a:p>
        </p:txBody>
      </p:sp>
      <p:sp>
        <p:nvSpPr>
          <p:cNvPr id="3" name="Content Placeholder 2"/>
          <p:cNvSpPr>
            <a:spLocks noGrp="1"/>
          </p:cNvSpPr>
          <p:nvPr>
            <p:ph idx="1"/>
          </p:nvPr>
        </p:nvSpPr>
        <p:spPr>
          <a:xfrm>
            <a:off x="152400" y="914400"/>
            <a:ext cx="8763000" cy="5638800"/>
          </a:xfrm>
        </p:spPr>
        <p:txBody>
          <a:bodyPr>
            <a:normAutofit fontScale="77500" lnSpcReduction="20000"/>
          </a:bodyPr>
          <a:lstStyle/>
          <a:p>
            <a:r>
              <a:rPr lang="en-US" sz="3400" b="1" dirty="0"/>
              <a:t>Some of the factors that affect learning are the following. </a:t>
            </a:r>
          </a:p>
          <a:p>
            <a:pPr>
              <a:buNone/>
            </a:pPr>
            <a:r>
              <a:rPr lang="en-US" sz="3400" b="1" dirty="0">
                <a:solidFill>
                  <a:srgbClr val="FF0000"/>
                </a:solidFill>
              </a:rPr>
              <a:t>1. Motivation: </a:t>
            </a:r>
            <a:r>
              <a:rPr lang="en-US" sz="3400" b="1" dirty="0"/>
              <a:t>The learner‘s motivation matters the effectiveness of learning. The stronger and clearer the motives for learning, the greater are the effort to learn. </a:t>
            </a:r>
          </a:p>
          <a:p>
            <a:pPr>
              <a:buNone/>
            </a:pPr>
            <a:r>
              <a:rPr lang="en-US" sz="3400" b="1" dirty="0">
                <a:solidFill>
                  <a:srgbClr val="FF0000"/>
                </a:solidFill>
              </a:rPr>
              <a:t>2. Maturation: </a:t>
            </a:r>
            <a:r>
              <a:rPr lang="en-US" sz="3400" b="1" dirty="0" err="1"/>
              <a:t>Neuro</a:t>
            </a:r>
            <a:r>
              <a:rPr lang="en-US" sz="3400" b="1" dirty="0"/>
              <a:t>-muscular coordination is important for learning a given task. Example, The child has to be mature before she/he is able to learn. </a:t>
            </a:r>
          </a:p>
          <a:p>
            <a:pPr>
              <a:buNone/>
            </a:pPr>
            <a:r>
              <a:rPr lang="en-US" sz="3400" b="1" dirty="0">
                <a:solidFill>
                  <a:srgbClr val="FF0000"/>
                </a:solidFill>
              </a:rPr>
              <a:t>3. Health condition of the learner: </a:t>
            </a:r>
            <a:r>
              <a:rPr lang="en-US" sz="3400" b="1" dirty="0"/>
              <a:t>The learner should be in a good health status to learn. Example- Sensory defects, malnutrition, toxic conditions of the body, loss of sleep and fatigue hinder effective learning. </a:t>
            </a:r>
          </a:p>
          <a:p>
            <a:pPr>
              <a:buNone/>
            </a:pPr>
            <a:r>
              <a:rPr lang="en-US" sz="3400" b="1" dirty="0">
                <a:solidFill>
                  <a:srgbClr val="FF0000"/>
                </a:solidFill>
              </a:rPr>
              <a:t>4. Psychological wellbeing of the learner: </a:t>
            </a:r>
            <a:r>
              <a:rPr lang="en-US" sz="3400" b="1" dirty="0"/>
              <a:t>individual‘s psychological states like worries, fears, feelings of loneliness and inferiority hinders learning. Whereas self-respect, self-reliance, and self-confidence are necessary for effective learning. </a:t>
            </a:r>
          </a:p>
          <a:p>
            <a:endParaRPr lang="en-US" dirty="0"/>
          </a:p>
        </p:txBody>
      </p:sp>
    </p:spTree>
    <p:extLst>
      <p:ext uri="{BB962C8B-B14F-4D97-AF65-F5344CB8AC3E}">
        <p14:creationId xmlns:p14="http://schemas.microsoft.com/office/powerpoint/2010/main" val="970322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763000" cy="6172200"/>
          </a:xfrm>
        </p:spPr>
        <p:txBody>
          <a:bodyPr>
            <a:normAutofit fontScale="92500" lnSpcReduction="20000"/>
          </a:bodyPr>
          <a:lstStyle/>
          <a:p>
            <a:pPr>
              <a:buNone/>
            </a:pPr>
            <a:r>
              <a:rPr lang="en-US" b="1" dirty="0">
                <a:solidFill>
                  <a:srgbClr val="FF0000"/>
                </a:solidFill>
              </a:rPr>
              <a:t>5. Good working conditions: </a:t>
            </a:r>
            <a:r>
              <a:rPr lang="en-US" b="1" dirty="0"/>
              <a:t>absence or presence of fresh air, light, comfortable surroundings, moderate temperature, absence of distractions like noise and learning aids determine learning effectiveness. </a:t>
            </a:r>
          </a:p>
          <a:p>
            <a:pPr>
              <a:buNone/>
            </a:pPr>
            <a:r>
              <a:rPr lang="en-US" b="1" dirty="0">
                <a:solidFill>
                  <a:srgbClr val="FF0000"/>
                </a:solidFill>
              </a:rPr>
              <a:t>6. Background experiences: </a:t>
            </a:r>
            <a:r>
              <a:rPr lang="en-US" b="1" dirty="0"/>
              <a:t>having background experiences affect effectiveness of learning. </a:t>
            </a:r>
          </a:p>
          <a:p>
            <a:pPr>
              <a:buNone/>
            </a:pPr>
            <a:r>
              <a:rPr lang="en-US" b="1" dirty="0">
                <a:solidFill>
                  <a:srgbClr val="FF0000"/>
                </a:solidFill>
              </a:rPr>
              <a:t>7. Length of the working period:</a:t>
            </a:r>
            <a:r>
              <a:rPr lang="en-US" b="1" dirty="0"/>
              <a:t> Learning periods should neither be too short nor too long. Long learning time sets fatigue and reduces effectiveness in learning. </a:t>
            </a:r>
          </a:p>
          <a:p>
            <a:pPr>
              <a:buNone/>
            </a:pPr>
            <a:r>
              <a:rPr lang="en-US" b="1" dirty="0">
                <a:solidFill>
                  <a:srgbClr val="FF0000"/>
                </a:solidFill>
              </a:rPr>
              <a:t>8. Massed and distributed learning:</a:t>
            </a:r>
            <a:r>
              <a:rPr lang="en-US" b="1" dirty="0"/>
              <a:t> Learning that spreads across time with reasonable time gaps brings better results compared with crammed learning that occurs at once or within short span of time. </a:t>
            </a:r>
          </a:p>
          <a:p>
            <a:endParaRPr lang="en-US" dirty="0"/>
          </a:p>
        </p:txBody>
      </p:sp>
    </p:spTree>
    <p:extLst>
      <p:ext uri="{BB962C8B-B14F-4D97-AF65-F5344CB8AC3E}">
        <p14:creationId xmlns:p14="http://schemas.microsoft.com/office/powerpoint/2010/main" val="52819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76200" y="228600"/>
            <a:ext cx="8991600" cy="6324600"/>
          </a:xfrm>
        </p:spPr>
        <p:txBody>
          <a:bodyPr rtlCol="0">
            <a:normAutofit/>
          </a:bodyPr>
          <a:lstStyle/>
          <a:p>
            <a:pPr eaLnBrk="1" fontAlgn="auto" hangingPunct="1">
              <a:spcAft>
                <a:spcPts val="0"/>
              </a:spcAft>
              <a:buFontTx/>
              <a:buNone/>
              <a:defRPr/>
            </a:pPr>
            <a:r>
              <a:rPr lang="en-US" sz="2800" b="1" dirty="0">
                <a:solidFill>
                  <a:srgbClr val="00B050"/>
                </a:solidFill>
              </a:rPr>
              <a:t>3.2. THEORIES OF LEARNING and Their Applications</a:t>
            </a:r>
            <a:endParaRPr lang="en-US" sz="2400" dirty="0">
              <a:solidFill>
                <a:srgbClr val="00B050"/>
              </a:solidFill>
            </a:endParaRPr>
          </a:p>
          <a:p>
            <a:pPr eaLnBrk="1" fontAlgn="auto" hangingPunct="1">
              <a:spcAft>
                <a:spcPts val="0"/>
              </a:spcAft>
              <a:buFont typeface="Arial" pitchFamily="34" charset="0"/>
              <a:buChar char="•"/>
              <a:defRPr/>
            </a:pPr>
            <a:r>
              <a:rPr lang="en-US" sz="2800" b="1" dirty="0">
                <a:solidFill>
                  <a:srgbClr val="000066"/>
                </a:solidFill>
              </a:rPr>
              <a:t>Behavioral views of learning</a:t>
            </a:r>
          </a:p>
          <a:p>
            <a:pPr eaLnBrk="1" fontAlgn="auto" hangingPunct="1">
              <a:spcAft>
                <a:spcPts val="0"/>
              </a:spcAft>
              <a:buFont typeface="Arial" pitchFamily="34" charset="0"/>
              <a:buChar char="•"/>
              <a:defRPr/>
            </a:pPr>
            <a:r>
              <a:rPr lang="en-US" sz="2800" b="1" dirty="0">
                <a:solidFill>
                  <a:srgbClr val="000066"/>
                </a:solidFill>
              </a:rPr>
              <a:t>Social learning theory</a:t>
            </a:r>
          </a:p>
          <a:p>
            <a:pPr eaLnBrk="1" fontAlgn="auto" hangingPunct="1">
              <a:spcAft>
                <a:spcPts val="0"/>
              </a:spcAft>
              <a:buFont typeface="Arial" pitchFamily="34" charset="0"/>
              <a:buChar char="•"/>
              <a:defRPr/>
            </a:pPr>
            <a:r>
              <a:rPr lang="en-US" sz="2800" b="1" dirty="0">
                <a:solidFill>
                  <a:srgbClr val="000066"/>
                </a:solidFill>
              </a:rPr>
              <a:t>Cognitive views of learning</a:t>
            </a:r>
          </a:p>
          <a:p>
            <a:pPr eaLnBrk="1" fontAlgn="auto" hangingPunct="1">
              <a:spcAft>
                <a:spcPts val="0"/>
              </a:spcAft>
              <a:buFontTx/>
              <a:buNone/>
              <a:defRPr/>
            </a:pPr>
            <a:r>
              <a:rPr lang="en-US" sz="2800" b="1" dirty="0">
                <a:solidFill>
                  <a:srgbClr val="000066"/>
                </a:solidFill>
              </a:rPr>
              <a:t> </a:t>
            </a:r>
            <a:r>
              <a:rPr lang="en-US" sz="2800" b="1" dirty="0">
                <a:solidFill>
                  <a:srgbClr val="FF0000"/>
                </a:solidFill>
              </a:rPr>
              <a:t>3.2.1. Behavioral views of learning</a:t>
            </a:r>
            <a:endParaRPr lang="en-US" sz="2400" b="1" dirty="0">
              <a:solidFill>
                <a:srgbClr val="FF0000"/>
              </a:solidFill>
            </a:endParaRPr>
          </a:p>
          <a:p>
            <a:pPr eaLnBrk="1" fontAlgn="auto" hangingPunct="1">
              <a:spcAft>
                <a:spcPts val="0"/>
              </a:spcAft>
              <a:buFontTx/>
              <a:buNone/>
              <a:defRPr/>
            </a:pPr>
            <a:r>
              <a:rPr lang="en-US" sz="2800" b="1" i="1" dirty="0">
                <a:solidFill>
                  <a:srgbClr val="0070C0"/>
                </a:solidFill>
              </a:rPr>
              <a:t>S-R theories without reinforcement</a:t>
            </a:r>
            <a:endParaRPr lang="en-US" sz="2800" b="1" dirty="0">
              <a:solidFill>
                <a:srgbClr val="0070C0"/>
              </a:solidFill>
            </a:endParaRPr>
          </a:p>
          <a:p>
            <a:pPr eaLnBrk="1" fontAlgn="auto" hangingPunct="1">
              <a:spcAft>
                <a:spcPts val="0"/>
              </a:spcAft>
              <a:buFont typeface="Arial" pitchFamily="34" charset="0"/>
              <a:buChar char="•"/>
              <a:defRPr/>
            </a:pPr>
            <a:r>
              <a:rPr lang="en-US" sz="2800" b="1" dirty="0">
                <a:solidFill>
                  <a:srgbClr val="000000"/>
                </a:solidFill>
              </a:rPr>
              <a:t>Pavlov’s Classical Theory of Learning</a:t>
            </a:r>
          </a:p>
          <a:p>
            <a:pPr eaLnBrk="1" fontAlgn="auto" hangingPunct="1">
              <a:spcAft>
                <a:spcPts val="0"/>
              </a:spcAft>
              <a:buFont typeface="Arial" pitchFamily="34" charset="0"/>
              <a:buChar char="•"/>
              <a:defRPr/>
            </a:pPr>
            <a:r>
              <a:rPr lang="en-US" sz="2800" b="1" dirty="0">
                <a:solidFill>
                  <a:srgbClr val="000000"/>
                </a:solidFill>
              </a:rPr>
              <a:t>Watson’s Theory of Learning</a:t>
            </a:r>
          </a:p>
          <a:p>
            <a:pPr eaLnBrk="1" fontAlgn="auto" hangingPunct="1">
              <a:spcAft>
                <a:spcPts val="0"/>
              </a:spcAft>
              <a:buFont typeface="Arial" pitchFamily="34" charset="0"/>
              <a:buChar char="•"/>
              <a:defRPr/>
            </a:pPr>
            <a:r>
              <a:rPr lang="en-US" sz="2800" b="1" dirty="0">
                <a:solidFill>
                  <a:srgbClr val="000000"/>
                </a:solidFill>
              </a:rPr>
              <a:t>Guthrie’s Theory of Learning</a:t>
            </a:r>
          </a:p>
          <a:p>
            <a:pPr eaLnBrk="1" fontAlgn="auto" hangingPunct="1">
              <a:spcAft>
                <a:spcPts val="0"/>
              </a:spcAft>
              <a:buFontTx/>
              <a:buNone/>
              <a:defRPr/>
            </a:pPr>
            <a:r>
              <a:rPr lang="en-US" sz="2800" b="1" i="1" dirty="0">
                <a:solidFill>
                  <a:srgbClr val="0070C0"/>
                </a:solidFill>
              </a:rPr>
              <a:t>S-R theories with reinforcement</a:t>
            </a:r>
            <a:endParaRPr lang="en-US" sz="2800" b="1" dirty="0">
              <a:solidFill>
                <a:srgbClr val="0070C0"/>
              </a:solidFill>
            </a:endParaRPr>
          </a:p>
          <a:p>
            <a:pPr eaLnBrk="1" fontAlgn="auto" hangingPunct="1">
              <a:spcAft>
                <a:spcPts val="0"/>
              </a:spcAft>
              <a:buFont typeface="Arial" pitchFamily="34" charset="0"/>
              <a:buChar char="•"/>
              <a:defRPr/>
            </a:pPr>
            <a:r>
              <a:rPr lang="en-US" sz="2800" b="1" dirty="0">
                <a:solidFill>
                  <a:srgbClr val="000000"/>
                </a:solidFill>
              </a:rPr>
              <a:t>Skinner’s theory of operant conditioning</a:t>
            </a:r>
          </a:p>
          <a:p>
            <a:pPr eaLnBrk="1" fontAlgn="auto" hangingPunct="1">
              <a:spcAft>
                <a:spcPts val="0"/>
              </a:spcAft>
              <a:buFont typeface="Arial" pitchFamily="34" charset="0"/>
              <a:buChar char="•"/>
              <a:defRPr/>
            </a:pPr>
            <a:r>
              <a:rPr lang="en-US" sz="2800" b="1" dirty="0">
                <a:solidFill>
                  <a:srgbClr val="000000"/>
                </a:solidFill>
              </a:rPr>
              <a:t>Thorndike’s Theory of Learning</a:t>
            </a:r>
          </a:p>
          <a:p>
            <a:pPr eaLnBrk="1" fontAlgn="auto" hangingPunct="1">
              <a:spcAft>
                <a:spcPts val="0"/>
              </a:spcAft>
              <a:buFont typeface="Arial" pitchFamily="34" charset="0"/>
              <a:buChar char="•"/>
              <a:defRPr/>
            </a:pPr>
            <a:endParaRPr lang="en-US" sz="2800" dirty="0"/>
          </a:p>
        </p:txBody>
      </p:sp>
      <p:sp>
        <p:nvSpPr>
          <p:cNvPr id="4" name="Date Placeholder 3"/>
          <p:cNvSpPr>
            <a:spLocks noGrp="1"/>
          </p:cNvSpPr>
          <p:nvPr>
            <p:ph type="dt" sz="quarter" idx="10"/>
          </p:nvPr>
        </p:nvSpPr>
        <p:spPr/>
        <p:txBody>
          <a:bodyPr/>
          <a:lstStyle/>
          <a:p>
            <a:pPr>
              <a:defRPr/>
            </a:pPr>
            <a:fld id="{A5AE95A4-2CFE-48C0-B21F-60407A8870FA}" type="datetime1">
              <a:rPr lang="en-GB" smtClean="0"/>
              <a:t>01/08/2022</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1844</TotalTime>
  <Words>4712</Words>
  <Application>Microsoft Office PowerPoint</Application>
  <PresentationFormat>On-screen Show (4:3)</PresentationFormat>
  <Paragraphs>287</Paragraphs>
  <Slides>44</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44</vt:i4>
      </vt:variant>
    </vt:vector>
  </HeadingPairs>
  <TitlesOfParts>
    <vt:vector size="50" baseType="lpstr">
      <vt:lpstr>Arial</vt:lpstr>
      <vt:lpstr>Calibri</vt:lpstr>
      <vt:lpstr>Times New Roman</vt:lpstr>
      <vt:lpstr>Wingdings</vt:lpstr>
      <vt:lpstr>Office Theme</vt:lpstr>
      <vt:lpstr>3_Office Theme</vt:lpstr>
      <vt:lpstr>PowerPoint Presentation</vt:lpstr>
      <vt:lpstr>PowerPoint Presentation</vt:lpstr>
      <vt:lpstr>PowerPoint Presentation</vt:lpstr>
      <vt:lpstr>PowerPoint Presentation</vt:lpstr>
      <vt:lpstr>3.1.3. Principles of learning </vt:lpstr>
      <vt:lpstr>PowerPoint Presentation</vt:lpstr>
      <vt:lpstr>3.1.4. Factors Influencing Learning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Assumptions of Social Learning Theory</vt:lpstr>
      <vt:lpstr> Educational Implications of Social Learning Theory  </vt:lpstr>
      <vt:lpstr>PowerPoint Presentation</vt:lpstr>
      <vt:lpstr> 3.2.3. Cognitive Learning Theory  </vt:lpstr>
      <vt:lpstr> 3.2.3.1. Latent Learning  </vt:lpstr>
      <vt:lpstr>PowerPoint Presentation</vt:lpstr>
      <vt:lpstr>PowerPoint Presentation</vt:lpstr>
      <vt:lpstr> 3.2.3.2. Insight Learning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two</dc:title>
  <dc:creator>user</dc:creator>
  <cp:lastModifiedBy>eyu</cp:lastModifiedBy>
  <cp:revision>170</cp:revision>
  <cp:lastPrinted>2019-11-10T09:25:48Z</cp:lastPrinted>
  <dcterms:created xsi:type="dcterms:W3CDTF">2013-07-21T12:52:08Z</dcterms:created>
  <dcterms:modified xsi:type="dcterms:W3CDTF">2022-08-01T07:40:19Z</dcterms:modified>
</cp:coreProperties>
</file>