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286" r:id="rId3"/>
    <p:sldId id="287" r:id="rId4"/>
    <p:sldId id="288" r:id="rId5"/>
    <p:sldId id="289" r:id="rId6"/>
    <p:sldId id="290" r:id="rId7"/>
    <p:sldId id="291" r:id="rId8"/>
    <p:sldId id="292" r:id="rId9"/>
    <p:sldId id="293" r:id="rId10"/>
    <p:sldId id="294" r:id="rId11"/>
    <p:sldId id="295" r:id="rId12"/>
    <p:sldId id="296" r:id="rId13"/>
    <p:sldId id="297" r:id="rId14"/>
    <p:sldId id="298" r:id="rId15"/>
    <p:sldId id="299" r:id="rId16"/>
    <p:sldId id="302" r:id="rId17"/>
    <p:sldId id="300" r:id="rId18"/>
    <p:sldId id="301" r:id="rId19"/>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2" autoAdjust="0"/>
    <p:restoredTop sz="94660"/>
  </p:normalViewPr>
  <p:slideViewPr>
    <p:cSldViewPr>
      <p:cViewPr varScale="1">
        <p:scale>
          <a:sx n="69" d="100"/>
          <a:sy n="69" d="100"/>
        </p:scale>
        <p:origin x="-135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7840" cy="464820"/>
          </a:xfrm>
          <a:prstGeom prst="rect">
            <a:avLst/>
          </a:prstGeom>
        </p:spPr>
        <p:txBody>
          <a:bodyPr vert="horz" lIns="92446" tIns="46223" rIns="92446" bIns="46223" rtlCol="0"/>
          <a:lstStyle>
            <a:lvl1pPr algn="l">
              <a:defRPr sz="1200"/>
            </a:lvl1pPr>
          </a:lstStyle>
          <a:p>
            <a:endParaRPr lang="en-US" dirty="0"/>
          </a:p>
        </p:txBody>
      </p:sp>
      <p:sp>
        <p:nvSpPr>
          <p:cNvPr id="3" name="Date Placeholder 2"/>
          <p:cNvSpPr>
            <a:spLocks noGrp="1"/>
          </p:cNvSpPr>
          <p:nvPr>
            <p:ph type="dt" sz="quarter" idx="1"/>
          </p:nvPr>
        </p:nvSpPr>
        <p:spPr>
          <a:xfrm>
            <a:off x="3970939" y="0"/>
            <a:ext cx="3037840" cy="464820"/>
          </a:xfrm>
          <a:prstGeom prst="rect">
            <a:avLst/>
          </a:prstGeom>
        </p:spPr>
        <p:txBody>
          <a:bodyPr vert="horz" lIns="92446" tIns="46223" rIns="92446" bIns="46223" rtlCol="0"/>
          <a:lstStyle>
            <a:lvl1pPr algn="r">
              <a:defRPr sz="1200"/>
            </a:lvl1pPr>
          </a:lstStyle>
          <a:p>
            <a:fld id="{A95B6656-143B-4146-8FEF-9FCBA21B18C1}" type="datetimeFigureOut">
              <a:rPr lang="en-US" smtClean="0"/>
              <a:pPr/>
              <a:t>12/3/2020</a:t>
            </a:fld>
            <a:endParaRPr lang="en-US" dirty="0"/>
          </a:p>
        </p:txBody>
      </p:sp>
      <p:sp>
        <p:nvSpPr>
          <p:cNvPr id="4" name="Footer Placeholder 3"/>
          <p:cNvSpPr>
            <a:spLocks noGrp="1"/>
          </p:cNvSpPr>
          <p:nvPr>
            <p:ph type="ftr" sz="quarter" idx="2"/>
          </p:nvPr>
        </p:nvSpPr>
        <p:spPr>
          <a:xfrm>
            <a:off x="1" y="8829967"/>
            <a:ext cx="3037840" cy="464820"/>
          </a:xfrm>
          <a:prstGeom prst="rect">
            <a:avLst/>
          </a:prstGeom>
        </p:spPr>
        <p:txBody>
          <a:bodyPr vert="horz" lIns="92446" tIns="46223" rIns="92446" bIns="46223"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9" y="8829967"/>
            <a:ext cx="3037840" cy="464820"/>
          </a:xfrm>
          <a:prstGeom prst="rect">
            <a:avLst/>
          </a:prstGeom>
        </p:spPr>
        <p:txBody>
          <a:bodyPr vert="horz" lIns="92446" tIns="46223" rIns="92446" bIns="46223" rtlCol="0" anchor="b"/>
          <a:lstStyle>
            <a:lvl1pPr algn="r">
              <a:defRPr sz="1200"/>
            </a:lvl1pPr>
          </a:lstStyle>
          <a:p>
            <a:fld id="{36661AF1-56E0-4E19-B60A-40C8F9EF949A}" type="slidenum">
              <a:rPr lang="en-US" smtClean="0"/>
              <a:pPr/>
              <a:t>‹#›</a:t>
            </a:fld>
            <a:endParaRPr lang="en-US" dirty="0"/>
          </a:p>
        </p:txBody>
      </p:sp>
    </p:spTree>
    <p:extLst>
      <p:ext uri="{BB962C8B-B14F-4D97-AF65-F5344CB8AC3E}">
        <p14:creationId xmlns:p14="http://schemas.microsoft.com/office/powerpoint/2010/main" val="13777964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7840" cy="464820"/>
          </a:xfrm>
          <a:prstGeom prst="rect">
            <a:avLst/>
          </a:prstGeom>
        </p:spPr>
        <p:txBody>
          <a:bodyPr vert="horz" lIns="92446" tIns="46223" rIns="92446" bIns="46223" rtlCol="0"/>
          <a:lstStyle>
            <a:lvl1pPr algn="l">
              <a:defRPr sz="1200"/>
            </a:lvl1pPr>
          </a:lstStyle>
          <a:p>
            <a:endParaRPr lang="en-US" dirty="0"/>
          </a:p>
        </p:txBody>
      </p:sp>
      <p:sp>
        <p:nvSpPr>
          <p:cNvPr id="3" name="Date Placeholder 2"/>
          <p:cNvSpPr>
            <a:spLocks noGrp="1"/>
          </p:cNvSpPr>
          <p:nvPr>
            <p:ph type="dt" idx="1"/>
          </p:nvPr>
        </p:nvSpPr>
        <p:spPr>
          <a:xfrm>
            <a:off x="3970939" y="0"/>
            <a:ext cx="3037840" cy="464820"/>
          </a:xfrm>
          <a:prstGeom prst="rect">
            <a:avLst/>
          </a:prstGeom>
        </p:spPr>
        <p:txBody>
          <a:bodyPr vert="horz" lIns="92446" tIns="46223" rIns="92446" bIns="46223" rtlCol="0"/>
          <a:lstStyle>
            <a:lvl1pPr algn="r">
              <a:defRPr sz="1200"/>
            </a:lvl1pPr>
          </a:lstStyle>
          <a:p>
            <a:fld id="{6678BCE1-2C4F-4DD0-98E1-A685F42DAD19}" type="datetimeFigureOut">
              <a:rPr lang="en-US" smtClean="0"/>
              <a:pPr/>
              <a:t>12/3/2020</a:t>
            </a:fld>
            <a:endParaRPr lang="en-US" dirty="0"/>
          </a:p>
        </p:txBody>
      </p:sp>
      <p:sp>
        <p:nvSpPr>
          <p:cNvPr id="4" name="Slide Image Placeholder 3"/>
          <p:cNvSpPr>
            <a:spLocks noGrp="1" noRot="1" noChangeAspect="1"/>
          </p:cNvSpPr>
          <p:nvPr>
            <p:ph type="sldImg" idx="2"/>
          </p:nvPr>
        </p:nvSpPr>
        <p:spPr>
          <a:xfrm>
            <a:off x="1181100" y="696913"/>
            <a:ext cx="4649788" cy="3486150"/>
          </a:xfrm>
          <a:prstGeom prst="rect">
            <a:avLst/>
          </a:prstGeom>
          <a:noFill/>
          <a:ln w="12700">
            <a:solidFill>
              <a:prstClr val="black"/>
            </a:solidFill>
          </a:ln>
        </p:spPr>
        <p:txBody>
          <a:bodyPr vert="horz" lIns="92446" tIns="46223" rIns="92446" bIns="46223" rtlCol="0" anchor="ctr"/>
          <a:lstStyle/>
          <a:p>
            <a:endParaRPr lang="en-US" dirty="0"/>
          </a:p>
        </p:txBody>
      </p:sp>
      <p:sp>
        <p:nvSpPr>
          <p:cNvPr id="5" name="Notes Placeholder 4"/>
          <p:cNvSpPr>
            <a:spLocks noGrp="1"/>
          </p:cNvSpPr>
          <p:nvPr>
            <p:ph type="body" sz="quarter" idx="3"/>
          </p:nvPr>
        </p:nvSpPr>
        <p:spPr>
          <a:xfrm>
            <a:off x="701041" y="4415790"/>
            <a:ext cx="5608320" cy="4183380"/>
          </a:xfrm>
          <a:prstGeom prst="rect">
            <a:avLst/>
          </a:prstGeom>
        </p:spPr>
        <p:txBody>
          <a:bodyPr vert="horz" lIns="92446" tIns="46223" rIns="92446" bIns="4622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8829967"/>
            <a:ext cx="3037840" cy="464820"/>
          </a:xfrm>
          <a:prstGeom prst="rect">
            <a:avLst/>
          </a:prstGeom>
        </p:spPr>
        <p:txBody>
          <a:bodyPr vert="horz" lIns="92446" tIns="46223" rIns="92446" bIns="46223"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9" y="8829967"/>
            <a:ext cx="3037840" cy="464820"/>
          </a:xfrm>
          <a:prstGeom prst="rect">
            <a:avLst/>
          </a:prstGeom>
        </p:spPr>
        <p:txBody>
          <a:bodyPr vert="horz" lIns="92446" tIns="46223" rIns="92446" bIns="46223" rtlCol="0" anchor="b"/>
          <a:lstStyle>
            <a:lvl1pPr algn="r">
              <a:defRPr sz="1200"/>
            </a:lvl1pPr>
          </a:lstStyle>
          <a:p>
            <a:fld id="{7E5C2BE1-0C7B-4067-8285-0C3CDD4B140A}" type="slidenum">
              <a:rPr lang="en-US" smtClean="0"/>
              <a:pPr/>
              <a:t>‹#›</a:t>
            </a:fld>
            <a:endParaRPr lang="en-US" dirty="0"/>
          </a:p>
        </p:txBody>
      </p:sp>
    </p:spTree>
    <p:extLst>
      <p:ext uri="{BB962C8B-B14F-4D97-AF65-F5344CB8AC3E}">
        <p14:creationId xmlns:p14="http://schemas.microsoft.com/office/powerpoint/2010/main" val="1374186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5365281-B618-45C0-8043-57BEE83B7CBF}" type="datetimeFigureOut">
              <a:rPr lang="en-US" smtClean="0"/>
              <a:pPr/>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4279767-BE4A-4E65-AFD3-09C2EF7C7D2D}"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365281-B618-45C0-8043-57BEE83B7CBF}" type="datetimeFigureOut">
              <a:rPr lang="en-US" smtClean="0"/>
              <a:pPr/>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4279767-BE4A-4E65-AFD3-09C2EF7C7D2D}"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365281-B618-45C0-8043-57BEE83B7CBF}" type="datetimeFigureOut">
              <a:rPr lang="en-US" smtClean="0"/>
              <a:pPr/>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4279767-BE4A-4E65-AFD3-09C2EF7C7D2D}"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365281-B618-45C0-8043-57BEE83B7CBF}" type="datetimeFigureOut">
              <a:rPr lang="en-US" smtClean="0"/>
              <a:pPr/>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4279767-BE4A-4E65-AFD3-09C2EF7C7D2D}"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365281-B618-45C0-8043-57BEE83B7CBF}" type="datetimeFigureOut">
              <a:rPr lang="en-US" smtClean="0"/>
              <a:pPr/>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4279767-BE4A-4E65-AFD3-09C2EF7C7D2D}"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5365281-B618-45C0-8043-57BEE83B7CBF}" type="datetimeFigureOut">
              <a:rPr lang="en-US" smtClean="0"/>
              <a:pPr/>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4279767-BE4A-4E65-AFD3-09C2EF7C7D2D}"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5365281-B618-45C0-8043-57BEE83B7CBF}" type="datetimeFigureOut">
              <a:rPr lang="en-US" smtClean="0"/>
              <a:pPr/>
              <a:t>12/3/2020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4279767-BE4A-4E65-AFD3-09C2EF7C7D2D}"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5365281-B618-45C0-8043-57BEE83B7CBF}" type="datetimeFigureOut">
              <a:rPr lang="en-US" smtClean="0"/>
              <a:pPr/>
              <a:t>12/3/2020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4279767-BE4A-4E65-AFD3-09C2EF7C7D2D}"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365281-B618-45C0-8043-57BEE83B7CBF}" type="datetimeFigureOut">
              <a:rPr lang="en-US" smtClean="0"/>
              <a:pPr/>
              <a:t>12/3/2020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4279767-BE4A-4E65-AFD3-09C2EF7C7D2D}"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365281-B618-45C0-8043-57BEE83B7CBF}" type="datetimeFigureOut">
              <a:rPr lang="en-US" smtClean="0"/>
              <a:pPr/>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4279767-BE4A-4E65-AFD3-09C2EF7C7D2D}"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365281-B618-45C0-8043-57BEE83B7CBF}" type="datetimeFigureOut">
              <a:rPr lang="en-US" smtClean="0"/>
              <a:pPr/>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4279767-BE4A-4E65-AFD3-09C2EF7C7D2D}"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365281-B618-45C0-8043-57BEE83B7CBF}" type="datetimeFigureOut">
              <a:rPr lang="en-US" smtClean="0"/>
              <a:pPr/>
              <a:t>12/3/2020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279767-BE4A-4E65-AFD3-09C2EF7C7D2D}"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algn="l"/>
            <a:r>
              <a:rPr lang="en-US" sz="6000" b="1" dirty="0" smtClean="0">
                <a:solidFill>
                  <a:schemeClr val="tx2"/>
                </a:solidFill>
                <a:effectLst>
                  <a:outerShdw blurRad="31750" dist="25400" dir="5400000" algn="tl" rotWithShape="0">
                    <a:srgbClr val="000000">
                      <a:alpha val="25000"/>
                    </a:srgbClr>
                  </a:outerShdw>
                </a:effectLst>
                <a:latin typeface="Algerian" pitchFamily="82" charset="0"/>
              </a:rPr>
              <a:t>UNIT </a:t>
            </a:r>
            <a:r>
              <a:rPr lang="en-US" sz="6000" b="1" dirty="0" smtClean="0">
                <a:solidFill>
                  <a:schemeClr val="tx2"/>
                </a:solidFill>
                <a:effectLst>
                  <a:outerShdw blurRad="31750" dist="25400" dir="5400000" algn="tl" rotWithShape="0">
                    <a:srgbClr val="000000">
                      <a:alpha val="25000"/>
                    </a:srgbClr>
                  </a:outerShdw>
                </a:effectLst>
                <a:latin typeface="Algerian" pitchFamily="82" charset="0"/>
              </a:rPr>
              <a:t>4</a:t>
            </a:r>
            <a:r>
              <a:rPr lang="en-US" sz="6000" b="1" dirty="0">
                <a:solidFill>
                  <a:schemeClr val="tx2"/>
                </a:solidFill>
                <a:effectLst>
                  <a:outerShdw blurRad="31750" dist="25400" dir="5400000" algn="tl" rotWithShape="0">
                    <a:srgbClr val="000000">
                      <a:alpha val="25000"/>
                    </a:srgbClr>
                  </a:outerShdw>
                </a:effectLst>
                <a:latin typeface="Algerian" pitchFamily="82" charset="0"/>
              </a:rPr>
              <a:t/>
            </a:r>
            <a:br>
              <a:rPr lang="en-US" sz="6000" b="1" dirty="0">
                <a:solidFill>
                  <a:schemeClr val="tx2"/>
                </a:solidFill>
                <a:effectLst>
                  <a:outerShdw blurRad="31750" dist="25400" dir="5400000" algn="tl" rotWithShape="0">
                    <a:srgbClr val="000000">
                      <a:alpha val="25000"/>
                    </a:srgbClr>
                  </a:outerShdw>
                </a:effectLst>
                <a:latin typeface="Algerian" pitchFamily="82" charset="0"/>
              </a:rPr>
            </a:br>
            <a:r>
              <a:rPr lang="en-US" sz="6000" b="1" dirty="0">
                <a:solidFill>
                  <a:schemeClr val="tx2"/>
                </a:solidFill>
                <a:effectLst>
                  <a:outerShdw blurRad="31750" dist="25400" dir="5400000" algn="tl" rotWithShape="0">
                    <a:srgbClr val="000000">
                      <a:alpha val="25000"/>
                    </a:srgbClr>
                  </a:outerShdw>
                </a:effectLst>
                <a:latin typeface="Algerian" pitchFamily="82" charset="0"/>
              </a:rPr>
              <a:t> MEMORY AND FORGETTING</a:t>
            </a:r>
            <a:br>
              <a:rPr lang="en-US" sz="6000" b="1" dirty="0">
                <a:solidFill>
                  <a:schemeClr val="tx2"/>
                </a:solidFill>
                <a:effectLst>
                  <a:outerShdw blurRad="31750" dist="25400" dir="5400000" algn="tl" rotWithShape="0">
                    <a:srgbClr val="000000">
                      <a:alpha val="25000"/>
                    </a:srgbClr>
                  </a:outerShdw>
                </a:effectLst>
                <a:latin typeface="Algerian" pitchFamily="82" charset="0"/>
              </a:rPr>
            </a:br>
            <a:endParaRPr lang="en-US" sz="6000" b="1" dirty="0">
              <a:solidFill>
                <a:schemeClr val="tx2"/>
              </a:solidFill>
              <a:effectLst>
                <a:outerShdw blurRad="31750" dist="25400" dir="5400000" algn="tl" rotWithShape="0">
                  <a:srgbClr val="000000">
                    <a:alpha val="25000"/>
                  </a:srgbClr>
                </a:outerShdw>
              </a:effectLst>
              <a:latin typeface="Algerian" pitchFamily="82"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Date Placeholder 3"/>
          <p:cNvSpPr>
            <a:spLocks noGrp="1"/>
          </p:cNvSpPr>
          <p:nvPr>
            <p:ph type="dt" sz="quarter" idx="10"/>
          </p:nvPr>
        </p:nvSpPr>
        <p:spPr>
          <a:noFill/>
        </p:spPr>
        <p:txBody>
          <a:bodyPr/>
          <a:lstStyle/>
          <a:p>
            <a:fld id="{F10DAE22-4309-4851-AF06-B31A50778831}" type="datetime1">
              <a:rPr lang="en-US" smtClean="0"/>
              <a:pPr/>
              <a:t>12/3/2020</a:t>
            </a:fld>
            <a:endParaRPr lang="en-US" smtClean="0"/>
          </a:p>
        </p:txBody>
      </p:sp>
      <p:sp>
        <p:nvSpPr>
          <p:cNvPr id="11267" name="Slide Number Placeholder 5"/>
          <p:cNvSpPr>
            <a:spLocks noGrp="1"/>
          </p:cNvSpPr>
          <p:nvPr>
            <p:ph type="sldNum" sz="quarter" idx="12"/>
          </p:nvPr>
        </p:nvSpPr>
        <p:spPr>
          <a:noFill/>
        </p:spPr>
        <p:txBody>
          <a:bodyPr/>
          <a:lstStyle/>
          <a:p>
            <a:fld id="{FED5BE95-18CF-43F7-99FE-200EFED67AB4}" type="slidenum">
              <a:rPr lang="en-US" smtClean="0"/>
              <a:pPr/>
              <a:t>10</a:t>
            </a:fld>
            <a:endParaRPr lang="en-US" smtClean="0"/>
          </a:p>
        </p:txBody>
      </p:sp>
      <p:sp>
        <p:nvSpPr>
          <p:cNvPr id="12296" name="Rectangle 8"/>
          <p:cNvSpPr>
            <a:spLocks noGrp="1" noChangeArrowheads="1"/>
          </p:cNvSpPr>
          <p:nvPr>
            <p:ph type="body" idx="1"/>
          </p:nvPr>
        </p:nvSpPr>
        <p:spPr>
          <a:xfrm>
            <a:off x="0" y="0"/>
            <a:ext cx="9220200" cy="6553200"/>
          </a:xfrm>
        </p:spPr>
        <p:txBody>
          <a:bodyPr>
            <a:normAutofit lnSpcReduction="10000"/>
          </a:bodyPr>
          <a:lstStyle/>
          <a:p>
            <a:pPr algn="ctr" eaLnBrk="1" hangingPunct="1">
              <a:lnSpc>
                <a:spcPct val="90000"/>
              </a:lnSpc>
              <a:buFontTx/>
              <a:buNone/>
            </a:pPr>
            <a:endParaRPr lang="en-US" sz="2800" smtClean="0"/>
          </a:p>
          <a:p>
            <a:pPr algn="ctr" eaLnBrk="1" hangingPunct="1">
              <a:lnSpc>
                <a:spcPct val="90000"/>
              </a:lnSpc>
              <a:buFontTx/>
              <a:buNone/>
            </a:pPr>
            <a:endParaRPr lang="en-US" sz="1400" smtClean="0"/>
          </a:p>
          <a:p>
            <a:pPr algn="ctr" eaLnBrk="1" hangingPunct="1">
              <a:lnSpc>
                <a:spcPct val="90000"/>
              </a:lnSpc>
              <a:buFontTx/>
              <a:buNone/>
            </a:pPr>
            <a:r>
              <a:rPr lang="en-US" sz="2800" smtClean="0"/>
              <a:t> </a:t>
            </a:r>
            <a:r>
              <a:rPr lang="en-US" b="1" smtClean="0">
                <a:solidFill>
                  <a:srgbClr val="CC0000"/>
                </a:solidFill>
                <a:cs typeface="Times New Roman" pitchFamily="18" charset="0"/>
              </a:rPr>
              <a:t>3. Long Term Memory</a:t>
            </a:r>
          </a:p>
          <a:p>
            <a:pPr algn="just" eaLnBrk="1" hangingPunct="1">
              <a:lnSpc>
                <a:spcPct val="90000"/>
              </a:lnSpc>
              <a:buFontTx/>
              <a:buNone/>
            </a:pPr>
            <a:r>
              <a:rPr lang="en-US" sz="2800" b="1" smtClean="0">
                <a:cs typeface="Times New Roman" pitchFamily="18" charset="0"/>
                <a:sym typeface="Wingdings" pitchFamily="2" charset="2"/>
              </a:rPr>
              <a:t> </a:t>
            </a:r>
            <a:r>
              <a:rPr lang="en-US" b="1" smtClean="0">
                <a:cs typeface="Times New Roman" pitchFamily="18" charset="0"/>
              </a:rPr>
              <a:t>- </a:t>
            </a:r>
            <a:r>
              <a:rPr lang="en-US" b="1" smtClean="0">
                <a:solidFill>
                  <a:srgbClr val="000000"/>
                </a:solidFill>
                <a:cs typeface="Times New Roman" pitchFamily="18" charset="0"/>
              </a:rPr>
              <a:t>It is a relatively permanent storage of meaningful inf</a:t>
            </a:r>
            <a:r>
              <a:rPr lang="en-US" b="1" u="sng" smtClean="0">
                <a:solidFill>
                  <a:srgbClr val="000000"/>
                </a:solidFill>
                <a:cs typeface="Times New Roman" pitchFamily="18" charset="0"/>
              </a:rPr>
              <a:t>n</a:t>
            </a:r>
            <a:r>
              <a:rPr lang="en-US" b="1" smtClean="0">
                <a:solidFill>
                  <a:srgbClr val="000000"/>
                </a:solidFill>
                <a:cs typeface="Times New Roman" pitchFamily="18" charset="0"/>
              </a:rPr>
              <a:t>.</a:t>
            </a:r>
          </a:p>
          <a:p>
            <a:pPr algn="just" eaLnBrk="1" hangingPunct="1">
              <a:lnSpc>
                <a:spcPct val="90000"/>
              </a:lnSpc>
              <a:buFontTx/>
              <a:buNone/>
            </a:pPr>
            <a:r>
              <a:rPr lang="en-US" b="1" smtClean="0">
                <a:solidFill>
                  <a:srgbClr val="000000"/>
                </a:solidFill>
                <a:cs typeface="Times New Roman" pitchFamily="18" charset="0"/>
              </a:rPr>
              <a:t> - It holds inf</a:t>
            </a:r>
            <a:r>
              <a:rPr lang="en-US" b="1" u="sng" smtClean="0">
                <a:solidFill>
                  <a:srgbClr val="000000"/>
                </a:solidFill>
                <a:cs typeface="Times New Roman" pitchFamily="18" charset="0"/>
              </a:rPr>
              <a:t>n</a:t>
            </a:r>
            <a:r>
              <a:rPr lang="en-US" b="1" smtClean="0">
                <a:solidFill>
                  <a:srgbClr val="000000"/>
                </a:solidFill>
                <a:cs typeface="Times New Roman" pitchFamily="18" charset="0"/>
              </a:rPr>
              <a:t> that is well learned.</a:t>
            </a:r>
          </a:p>
          <a:p>
            <a:pPr algn="just" eaLnBrk="1" hangingPunct="1">
              <a:lnSpc>
                <a:spcPct val="90000"/>
              </a:lnSpc>
              <a:buFontTx/>
              <a:buNone/>
            </a:pPr>
            <a:r>
              <a:rPr lang="en-US" b="1" smtClean="0">
                <a:solidFill>
                  <a:srgbClr val="000000"/>
                </a:solidFill>
                <a:cs typeface="Times New Roman" pitchFamily="18" charset="0"/>
              </a:rPr>
              <a:t> - </a:t>
            </a:r>
            <a:r>
              <a:rPr lang="en-US" b="1" smtClean="0">
                <a:solidFill>
                  <a:srgbClr val="CC0000"/>
                </a:solidFill>
                <a:cs typeface="Times New Roman" pitchFamily="18" charset="0"/>
              </a:rPr>
              <a:t>Type</a:t>
            </a:r>
            <a:r>
              <a:rPr lang="en-US" b="1" smtClean="0">
                <a:solidFill>
                  <a:srgbClr val="000000"/>
                </a:solidFill>
                <a:cs typeface="Times New Roman" pitchFamily="18" charset="0"/>
              </a:rPr>
              <a:t> of inf</a:t>
            </a:r>
            <a:r>
              <a:rPr lang="en-US" b="1" u="sng" smtClean="0">
                <a:solidFill>
                  <a:srgbClr val="000000"/>
                </a:solidFill>
                <a:cs typeface="Times New Roman" pitchFamily="18" charset="0"/>
              </a:rPr>
              <a:t>n</a:t>
            </a:r>
            <a:r>
              <a:rPr lang="en-US" b="1" smtClean="0">
                <a:solidFill>
                  <a:srgbClr val="000000"/>
                </a:solidFill>
                <a:cs typeface="Times New Roman" pitchFamily="18" charset="0"/>
              </a:rPr>
              <a:t> is facts, events, knowledge, skills, either visual images or verbal units or both.</a:t>
            </a:r>
          </a:p>
          <a:p>
            <a:pPr algn="just" eaLnBrk="1" hangingPunct="1">
              <a:lnSpc>
                <a:spcPct val="90000"/>
              </a:lnSpc>
              <a:buFontTx/>
              <a:buNone/>
            </a:pPr>
            <a:r>
              <a:rPr lang="en-US" b="1" smtClean="0">
                <a:solidFill>
                  <a:srgbClr val="000000"/>
                </a:solidFill>
                <a:cs typeface="Times New Roman" pitchFamily="18" charset="0"/>
              </a:rPr>
              <a:t>  - </a:t>
            </a:r>
            <a:r>
              <a:rPr lang="en-US" b="1" smtClean="0">
                <a:solidFill>
                  <a:srgbClr val="CC0000"/>
                </a:solidFill>
                <a:cs typeface="Times New Roman" pitchFamily="18" charset="0"/>
              </a:rPr>
              <a:t>Capacity</a:t>
            </a:r>
            <a:r>
              <a:rPr lang="en-US" b="1" smtClean="0">
                <a:solidFill>
                  <a:srgbClr val="000000"/>
                </a:solidFill>
                <a:cs typeface="Times New Roman" pitchFamily="18" charset="0"/>
              </a:rPr>
              <a:t> of LTM also has no practical limits.</a:t>
            </a:r>
          </a:p>
          <a:p>
            <a:pPr algn="just" eaLnBrk="1" hangingPunct="1">
              <a:lnSpc>
                <a:spcPct val="90000"/>
              </a:lnSpc>
              <a:buFontTx/>
              <a:buNone/>
            </a:pPr>
            <a:r>
              <a:rPr lang="en-US" b="1" smtClean="0">
                <a:solidFill>
                  <a:srgbClr val="000000"/>
                </a:solidFill>
                <a:cs typeface="Times New Roman" pitchFamily="18" charset="0"/>
                <a:sym typeface="Wingdings" pitchFamily="2" charset="2"/>
              </a:rPr>
              <a:t>  - </a:t>
            </a:r>
            <a:r>
              <a:rPr lang="en-US" b="1" smtClean="0">
                <a:solidFill>
                  <a:srgbClr val="CC0000"/>
                </a:solidFill>
                <a:cs typeface="Times New Roman" pitchFamily="18" charset="0"/>
              </a:rPr>
              <a:t>Duration </a:t>
            </a:r>
            <a:r>
              <a:rPr lang="en-US" b="1" smtClean="0">
                <a:solidFill>
                  <a:srgbClr val="000000"/>
                </a:solidFill>
                <a:cs typeface="Times New Roman" pitchFamily="18" charset="0"/>
              </a:rPr>
              <a:t>of the inf</a:t>
            </a:r>
            <a:r>
              <a:rPr lang="en-US" b="1" u="sng" smtClean="0">
                <a:solidFill>
                  <a:srgbClr val="000000"/>
                </a:solidFill>
                <a:cs typeface="Times New Roman" pitchFamily="18" charset="0"/>
              </a:rPr>
              <a:t>n</a:t>
            </a:r>
            <a:r>
              <a:rPr lang="en-US" b="1" smtClean="0">
                <a:solidFill>
                  <a:srgbClr val="000000"/>
                </a:solidFill>
                <a:cs typeface="Times New Roman" pitchFamily="18" charset="0"/>
              </a:rPr>
              <a:t> in this memory has no limited time.  Or it stores inf</a:t>
            </a:r>
            <a:r>
              <a:rPr lang="en-US" b="1" u="sng" smtClean="0">
                <a:solidFill>
                  <a:srgbClr val="000000"/>
                </a:solidFill>
                <a:cs typeface="Times New Roman" pitchFamily="18" charset="0"/>
              </a:rPr>
              <a:t>n</a:t>
            </a:r>
            <a:r>
              <a:rPr lang="en-US" b="1" smtClean="0">
                <a:solidFill>
                  <a:srgbClr val="000000"/>
                </a:solidFill>
                <a:cs typeface="Times New Roman" pitchFamily="18" charset="0"/>
              </a:rPr>
              <a:t> for indefinite periods. </a:t>
            </a:r>
          </a:p>
          <a:p>
            <a:pPr algn="just" eaLnBrk="1" hangingPunct="1">
              <a:lnSpc>
                <a:spcPct val="90000"/>
              </a:lnSpc>
              <a:buFontTx/>
              <a:buNone/>
            </a:pPr>
            <a:r>
              <a:rPr lang="en-US" b="1" smtClean="0">
                <a:solidFill>
                  <a:srgbClr val="000000"/>
                </a:solidFill>
                <a:cs typeface="Times New Roman" pitchFamily="18" charset="0"/>
                <a:sym typeface="Wingdings" pitchFamily="2" charset="2"/>
              </a:rPr>
              <a:t> -</a:t>
            </a:r>
            <a:r>
              <a:rPr lang="en-US" b="1" smtClean="0">
                <a:solidFill>
                  <a:srgbClr val="000000"/>
                </a:solidFill>
                <a:cs typeface="Times New Roman" pitchFamily="18" charset="0"/>
              </a:rPr>
              <a:t>The access of inf</a:t>
            </a:r>
            <a:r>
              <a:rPr lang="en-US" b="1" u="sng" smtClean="0">
                <a:solidFill>
                  <a:srgbClr val="000000"/>
                </a:solidFill>
                <a:cs typeface="Times New Roman" pitchFamily="18" charset="0"/>
              </a:rPr>
              <a:t>n</a:t>
            </a:r>
            <a:r>
              <a:rPr lang="en-US" b="1" smtClean="0">
                <a:solidFill>
                  <a:srgbClr val="000000"/>
                </a:solidFill>
                <a:cs typeface="Times New Roman" pitchFamily="18" charset="0"/>
              </a:rPr>
              <a:t> from STM is immediate but the access of inf</a:t>
            </a:r>
            <a:r>
              <a:rPr lang="en-US" b="1" u="sng" smtClean="0">
                <a:solidFill>
                  <a:srgbClr val="000000"/>
                </a:solidFill>
                <a:cs typeface="Times New Roman" pitchFamily="18" charset="0"/>
              </a:rPr>
              <a:t>n</a:t>
            </a:r>
            <a:r>
              <a:rPr lang="en-US" b="1" smtClean="0">
                <a:solidFill>
                  <a:srgbClr val="000000"/>
                </a:solidFill>
                <a:cs typeface="Times New Roman" pitchFamily="18" charset="0"/>
              </a:rPr>
              <a:t> from LTM requires time and effort.</a:t>
            </a:r>
          </a:p>
          <a:p>
            <a:pPr algn="just" eaLnBrk="1" hangingPunct="1">
              <a:lnSpc>
                <a:spcPct val="90000"/>
              </a:lnSpc>
              <a:buFontTx/>
              <a:buNone/>
            </a:pPr>
            <a:r>
              <a:rPr lang="en-US" b="1" smtClean="0">
                <a:solidFill>
                  <a:srgbClr val="000000"/>
                </a:solidFill>
                <a:cs typeface="Times New Roman" pitchFamily="18" charset="0"/>
              </a:rPr>
              <a:t> </a:t>
            </a:r>
            <a:endParaRPr lang="en-US" b="1" smtClean="0">
              <a:solidFill>
                <a:srgbClr val="000000"/>
              </a:solidFill>
            </a:endParaRPr>
          </a:p>
        </p:txBody>
      </p:sp>
      <p:sp>
        <p:nvSpPr>
          <p:cNvPr id="5" name="Footer Placeholder 4"/>
          <p:cNvSpPr>
            <a:spLocks noGrp="1"/>
          </p:cNvSpPr>
          <p:nvPr>
            <p:ph type="ftr" sz="quarter" idx="11"/>
          </p:nvPr>
        </p:nvSpPr>
        <p:spPr/>
        <p:txBody>
          <a:bodyPr/>
          <a:lstStyle/>
          <a:p>
            <a:endParaRPr lang="en-US" dirty="0"/>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296">
                                            <p:txEl>
                                              <p:pRg st="2" end="2"/>
                                            </p:txEl>
                                          </p:spTgt>
                                        </p:tgtEl>
                                        <p:attrNameLst>
                                          <p:attrName>style.visibility</p:attrName>
                                        </p:attrNameLst>
                                      </p:cBhvr>
                                      <p:to>
                                        <p:strVal val="visible"/>
                                      </p:to>
                                    </p:set>
                                    <p:animEffect transition="in" filter="blinds(horizontal)">
                                      <p:cBhvr>
                                        <p:cTn id="7" dur="500"/>
                                        <p:tgtEl>
                                          <p:spTgt spid="1229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296">
                                            <p:txEl>
                                              <p:pRg st="3" end="3"/>
                                            </p:txEl>
                                          </p:spTgt>
                                        </p:tgtEl>
                                        <p:attrNameLst>
                                          <p:attrName>style.visibility</p:attrName>
                                        </p:attrNameLst>
                                      </p:cBhvr>
                                      <p:to>
                                        <p:strVal val="visible"/>
                                      </p:to>
                                    </p:set>
                                    <p:animEffect transition="in" filter="blinds(horizontal)">
                                      <p:cBhvr>
                                        <p:cTn id="12" dur="500"/>
                                        <p:tgtEl>
                                          <p:spTgt spid="1229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296">
                                            <p:txEl>
                                              <p:pRg st="4" end="4"/>
                                            </p:txEl>
                                          </p:spTgt>
                                        </p:tgtEl>
                                        <p:attrNameLst>
                                          <p:attrName>style.visibility</p:attrName>
                                        </p:attrNameLst>
                                      </p:cBhvr>
                                      <p:to>
                                        <p:strVal val="visible"/>
                                      </p:to>
                                    </p:set>
                                    <p:animEffect transition="in" filter="blinds(horizontal)">
                                      <p:cBhvr>
                                        <p:cTn id="17" dur="500"/>
                                        <p:tgtEl>
                                          <p:spTgt spid="1229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296">
                                            <p:txEl>
                                              <p:pRg st="5" end="5"/>
                                            </p:txEl>
                                          </p:spTgt>
                                        </p:tgtEl>
                                        <p:attrNameLst>
                                          <p:attrName>style.visibility</p:attrName>
                                        </p:attrNameLst>
                                      </p:cBhvr>
                                      <p:to>
                                        <p:strVal val="visible"/>
                                      </p:to>
                                    </p:set>
                                    <p:animEffect transition="in" filter="blinds(horizontal)">
                                      <p:cBhvr>
                                        <p:cTn id="22" dur="500"/>
                                        <p:tgtEl>
                                          <p:spTgt spid="1229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296">
                                            <p:txEl>
                                              <p:pRg st="6" end="6"/>
                                            </p:txEl>
                                          </p:spTgt>
                                        </p:tgtEl>
                                        <p:attrNameLst>
                                          <p:attrName>style.visibility</p:attrName>
                                        </p:attrNameLst>
                                      </p:cBhvr>
                                      <p:to>
                                        <p:strVal val="visible"/>
                                      </p:to>
                                    </p:set>
                                    <p:animEffect transition="in" filter="blinds(horizontal)">
                                      <p:cBhvr>
                                        <p:cTn id="27" dur="500"/>
                                        <p:tgtEl>
                                          <p:spTgt spid="1229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296">
                                            <p:txEl>
                                              <p:pRg st="7" end="7"/>
                                            </p:txEl>
                                          </p:spTgt>
                                        </p:tgtEl>
                                        <p:attrNameLst>
                                          <p:attrName>style.visibility</p:attrName>
                                        </p:attrNameLst>
                                      </p:cBhvr>
                                      <p:to>
                                        <p:strVal val="visible"/>
                                      </p:to>
                                    </p:set>
                                    <p:animEffect transition="in" filter="blinds(horizontal)">
                                      <p:cBhvr>
                                        <p:cTn id="32" dur="500"/>
                                        <p:tgtEl>
                                          <p:spTgt spid="12296">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2296">
                                            <p:txEl>
                                              <p:pRg st="8" end="8"/>
                                            </p:txEl>
                                          </p:spTgt>
                                        </p:tgtEl>
                                        <p:attrNameLst>
                                          <p:attrName>style.visibility</p:attrName>
                                        </p:attrNameLst>
                                      </p:cBhvr>
                                      <p:to>
                                        <p:strVal val="visible"/>
                                      </p:to>
                                    </p:set>
                                    <p:animEffect transition="in" filter="blinds(horizontal)">
                                      <p:cBhvr>
                                        <p:cTn id="37" dur="500"/>
                                        <p:tgtEl>
                                          <p:spTgt spid="12296">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2296">
                                            <p:txEl>
                                              <p:pRg st="9" end="9"/>
                                            </p:txEl>
                                          </p:spTgt>
                                        </p:tgtEl>
                                        <p:attrNameLst>
                                          <p:attrName>style.visibility</p:attrName>
                                        </p:attrNameLst>
                                      </p:cBhvr>
                                      <p:to>
                                        <p:strVal val="visible"/>
                                      </p:to>
                                    </p:set>
                                    <p:animEffect transition="in" filter="blinds(horizontal)">
                                      <p:cBhvr>
                                        <p:cTn id="42" dur="500"/>
                                        <p:tgtEl>
                                          <p:spTgt spid="1229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6"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Date Placeholder 3"/>
          <p:cNvSpPr>
            <a:spLocks noGrp="1"/>
          </p:cNvSpPr>
          <p:nvPr>
            <p:ph type="dt" sz="quarter" idx="10"/>
          </p:nvPr>
        </p:nvSpPr>
        <p:spPr>
          <a:noFill/>
        </p:spPr>
        <p:txBody>
          <a:bodyPr/>
          <a:lstStyle/>
          <a:p>
            <a:fld id="{03B2F3C1-C671-4122-9F11-2819E866A909}" type="datetime1">
              <a:rPr lang="en-US" smtClean="0"/>
              <a:pPr/>
              <a:t>12/3/2020</a:t>
            </a:fld>
            <a:endParaRPr lang="en-US" smtClean="0"/>
          </a:p>
        </p:txBody>
      </p:sp>
      <p:sp>
        <p:nvSpPr>
          <p:cNvPr id="12291" name="Slide Number Placeholder 5"/>
          <p:cNvSpPr>
            <a:spLocks noGrp="1"/>
          </p:cNvSpPr>
          <p:nvPr>
            <p:ph type="sldNum" sz="quarter" idx="12"/>
          </p:nvPr>
        </p:nvSpPr>
        <p:spPr>
          <a:noFill/>
        </p:spPr>
        <p:txBody>
          <a:bodyPr/>
          <a:lstStyle/>
          <a:p>
            <a:fld id="{1F99C91D-07E7-4811-B8A3-8CBEA483E406}" type="slidenum">
              <a:rPr lang="en-US" smtClean="0"/>
              <a:pPr/>
              <a:t>11</a:t>
            </a:fld>
            <a:endParaRPr lang="en-US" smtClean="0"/>
          </a:p>
        </p:txBody>
      </p:sp>
      <p:sp>
        <p:nvSpPr>
          <p:cNvPr id="13319" name="Rectangle 7"/>
          <p:cNvSpPr>
            <a:spLocks noGrp="1" noChangeArrowheads="1"/>
          </p:cNvSpPr>
          <p:nvPr>
            <p:ph type="title"/>
          </p:nvPr>
        </p:nvSpPr>
        <p:spPr>
          <a:xfrm>
            <a:off x="685800" y="-1752600"/>
            <a:ext cx="7772400" cy="1143000"/>
          </a:xfrm>
        </p:spPr>
        <p:txBody>
          <a:bodyPr/>
          <a:lstStyle/>
          <a:p>
            <a:pPr eaLnBrk="1" hangingPunct="1"/>
            <a:endParaRPr lang="en-US" smtClean="0"/>
          </a:p>
        </p:txBody>
      </p:sp>
      <p:sp>
        <p:nvSpPr>
          <p:cNvPr id="13320" name="Rectangle 8"/>
          <p:cNvSpPr>
            <a:spLocks noGrp="1" noChangeArrowheads="1"/>
          </p:cNvSpPr>
          <p:nvPr>
            <p:ph type="body" idx="1"/>
          </p:nvPr>
        </p:nvSpPr>
        <p:spPr>
          <a:xfrm>
            <a:off x="0" y="609600"/>
            <a:ext cx="9144000" cy="6019800"/>
          </a:xfrm>
        </p:spPr>
        <p:txBody>
          <a:bodyPr>
            <a:normAutofit fontScale="92500" lnSpcReduction="20000"/>
          </a:bodyPr>
          <a:lstStyle/>
          <a:p>
            <a:pPr algn="just" eaLnBrk="1" hangingPunct="1">
              <a:buFontTx/>
              <a:buNone/>
            </a:pPr>
            <a:r>
              <a:rPr lang="en-US" sz="2800" b="1" smtClean="0">
                <a:solidFill>
                  <a:srgbClr val="000000"/>
                </a:solidFill>
                <a:cs typeface="Times New Roman" pitchFamily="18" charset="0"/>
              </a:rPr>
              <a:t>         - LTM has two categories. These are:</a:t>
            </a:r>
            <a:endParaRPr lang="en-US" sz="2800" b="1" smtClean="0">
              <a:solidFill>
                <a:srgbClr val="CC0000"/>
              </a:solidFill>
              <a:cs typeface="Times New Roman" pitchFamily="18" charset="0"/>
            </a:endParaRPr>
          </a:p>
          <a:p>
            <a:pPr algn="just" eaLnBrk="1" hangingPunct="1">
              <a:buFontTx/>
              <a:buNone/>
            </a:pPr>
            <a:r>
              <a:rPr lang="en-US" sz="2800" b="1" smtClean="0">
                <a:solidFill>
                  <a:srgbClr val="CC0000"/>
                </a:solidFill>
                <a:cs typeface="Times New Roman" pitchFamily="18" charset="0"/>
              </a:rPr>
              <a:t>A, Declarative/Explicit/ Memory</a:t>
            </a:r>
            <a:r>
              <a:rPr lang="en-US" sz="2800" b="1" smtClean="0">
                <a:cs typeface="Times New Roman" pitchFamily="18" charset="0"/>
              </a:rPr>
              <a:t> - contains the conscious collections of inf</a:t>
            </a:r>
            <a:r>
              <a:rPr lang="en-US" sz="2800" b="1" u="sng" smtClean="0">
                <a:cs typeface="Times New Roman" pitchFamily="18" charset="0"/>
              </a:rPr>
              <a:t>n</a:t>
            </a:r>
            <a:r>
              <a:rPr lang="en-US" sz="2800" b="1" smtClean="0">
                <a:cs typeface="Times New Roman" pitchFamily="18" charset="0"/>
              </a:rPr>
              <a:t> such as facts or events that can be verbally communicated. It is divided in to two:</a:t>
            </a:r>
          </a:p>
          <a:p>
            <a:pPr algn="just" eaLnBrk="1" hangingPunct="1">
              <a:buFontTx/>
              <a:buNone/>
            </a:pPr>
            <a:r>
              <a:rPr lang="en-US" sz="2800" b="1" smtClean="0">
                <a:solidFill>
                  <a:srgbClr val="CC0000"/>
                </a:solidFill>
                <a:cs typeface="Times New Roman" pitchFamily="18" charset="0"/>
              </a:rPr>
              <a:t>1, Semantic Memory</a:t>
            </a:r>
            <a:r>
              <a:rPr lang="en-US" sz="2800" b="1" i="1" smtClean="0">
                <a:cs typeface="Times New Roman" pitchFamily="18" charset="0"/>
              </a:rPr>
              <a:t> </a:t>
            </a:r>
            <a:r>
              <a:rPr lang="en-US" sz="2800" b="1" smtClean="0">
                <a:cs typeface="Times New Roman" pitchFamily="18" charset="0"/>
              </a:rPr>
              <a:t>- stores factual knowledge like rules, concepts, words, propositions, &amp; images.</a:t>
            </a:r>
          </a:p>
          <a:p>
            <a:pPr algn="just" eaLnBrk="1" hangingPunct="1">
              <a:buFontTx/>
              <a:buNone/>
            </a:pPr>
            <a:r>
              <a:rPr lang="en-US" sz="2800" b="1" smtClean="0">
                <a:solidFill>
                  <a:srgbClr val="CC0000"/>
                </a:solidFill>
                <a:cs typeface="Times New Roman" pitchFamily="18" charset="0"/>
              </a:rPr>
              <a:t> 2, Episodic Memory</a:t>
            </a:r>
            <a:r>
              <a:rPr lang="en-US" sz="2800" b="1" smtClean="0">
                <a:cs typeface="Times New Roman" pitchFamily="18" charset="0"/>
              </a:rPr>
              <a:t>- memories of events &amp; situations from personal experience/life experience/.</a:t>
            </a:r>
          </a:p>
          <a:p>
            <a:pPr algn="just" eaLnBrk="1" hangingPunct="1">
              <a:buFontTx/>
              <a:buNone/>
            </a:pPr>
            <a:r>
              <a:rPr lang="en-US" sz="2800" b="1" smtClean="0">
                <a:solidFill>
                  <a:srgbClr val="CC0000"/>
                </a:solidFill>
                <a:cs typeface="Times New Roman" pitchFamily="18" charset="0"/>
              </a:rPr>
              <a:t>B, Non-declarative/Implicit/Memory</a:t>
            </a:r>
            <a:r>
              <a:rPr lang="en-US" sz="2800" b="1" smtClean="0">
                <a:cs typeface="Times New Roman" pitchFamily="18" charset="0"/>
              </a:rPr>
              <a:t>: - are memories that cannot be brought in to conscious &amp; declared, rather they are shown in actions.</a:t>
            </a:r>
            <a:endParaRPr lang="en-US" sz="2800" b="1" smtClean="0">
              <a:solidFill>
                <a:srgbClr val="000000"/>
              </a:solidFill>
            </a:endParaRPr>
          </a:p>
          <a:p>
            <a:pPr algn="just" eaLnBrk="1" hangingPunct="1">
              <a:buFontTx/>
              <a:buNone/>
            </a:pPr>
            <a:r>
              <a:rPr lang="en-US" sz="2800" b="1" smtClean="0">
                <a:solidFill>
                  <a:srgbClr val="CC0000"/>
                </a:solidFill>
                <a:cs typeface="Times New Roman" pitchFamily="18" charset="0"/>
              </a:rPr>
              <a:t>- Procedural memory- </a:t>
            </a:r>
            <a:r>
              <a:rPr lang="en-US" sz="2800" b="1" smtClean="0">
                <a:cs typeface="Times New Roman" pitchFamily="18" charset="0"/>
              </a:rPr>
              <a:t>This memory is a memory of “how to do things” </a:t>
            </a:r>
            <a:endParaRPr lang="en-US" b="1" smtClean="0">
              <a:cs typeface="Times New Roman" pitchFamily="18" charset="0"/>
            </a:endParaRPr>
          </a:p>
          <a:p>
            <a:pPr algn="just" eaLnBrk="1" hangingPunct="1">
              <a:buFontTx/>
              <a:buNone/>
            </a:pPr>
            <a:endParaRPr lang="en-US" b="1" smtClean="0">
              <a:cs typeface="Times New Roman" pitchFamily="18" charset="0"/>
            </a:endParaRPr>
          </a:p>
          <a:p>
            <a:pPr algn="just" eaLnBrk="1" hangingPunct="1">
              <a:buFontTx/>
              <a:buNone/>
            </a:pPr>
            <a:r>
              <a:rPr lang="en-US" b="1" smtClean="0">
                <a:solidFill>
                  <a:srgbClr val="CC0000"/>
                </a:solidFill>
                <a:cs typeface="Times New Roman" pitchFamily="18" charset="0"/>
              </a:rPr>
              <a:t> </a:t>
            </a:r>
            <a:r>
              <a:rPr lang="en-US" b="1" smtClean="0">
                <a:cs typeface="Times New Roman" pitchFamily="18" charset="0"/>
              </a:rPr>
              <a:t>     </a:t>
            </a:r>
          </a:p>
        </p:txBody>
      </p:sp>
      <p:sp>
        <p:nvSpPr>
          <p:cNvPr id="6" name="Footer Placeholder 5"/>
          <p:cNvSpPr>
            <a:spLocks noGrp="1"/>
          </p:cNvSpPr>
          <p:nvPr>
            <p:ph type="ftr" sz="quarter" idx="11"/>
          </p:nvPr>
        </p:nvSpPr>
        <p:spPr/>
        <p:txBody>
          <a:bodyPr/>
          <a:lstStyle/>
          <a:p>
            <a:endParaRPr lang="en-US" dirty="0"/>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nodePh="1">
                                  <p:stCondLst>
                                    <p:cond delay="0"/>
                                  </p:stCondLst>
                                  <p:endCondLst>
                                    <p:cond evt="begin" delay="0">
                                      <p:tn val="5"/>
                                    </p:cond>
                                  </p:endCondLst>
                                  <p:childTnLst>
                                    <p:set>
                                      <p:cBhvr>
                                        <p:cTn id="6" dur="1" fill="hold">
                                          <p:stCondLst>
                                            <p:cond delay="0"/>
                                          </p:stCondLst>
                                        </p:cTn>
                                        <p:tgtEl>
                                          <p:spTgt spid="13319"/>
                                        </p:tgtEl>
                                        <p:attrNameLst>
                                          <p:attrName>style.visibility</p:attrName>
                                        </p:attrNameLst>
                                      </p:cBhvr>
                                      <p:to>
                                        <p:strVal val="visible"/>
                                      </p:to>
                                    </p:set>
                                    <p:animEffect transition="in" filter="blinds(horizontal)">
                                      <p:cBhvr>
                                        <p:cTn id="7" dur="500"/>
                                        <p:tgtEl>
                                          <p:spTgt spid="1331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320">
                                            <p:txEl>
                                              <p:pRg st="0" end="0"/>
                                            </p:txEl>
                                          </p:spTgt>
                                        </p:tgtEl>
                                        <p:attrNameLst>
                                          <p:attrName>style.visibility</p:attrName>
                                        </p:attrNameLst>
                                      </p:cBhvr>
                                      <p:to>
                                        <p:strVal val="visible"/>
                                      </p:to>
                                    </p:set>
                                    <p:animEffect transition="in" filter="blinds(horizontal)">
                                      <p:cBhvr>
                                        <p:cTn id="12" dur="500"/>
                                        <p:tgtEl>
                                          <p:spTgt spid="1332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320">
                                            <p:txEl>
                                              <p:pRg st="1" end="1"/>
                                            </p:txEl>
                                          </p:spTgt>
                                        </p:tgtEl>
                                        <p:attrNameLst>
                                          <p:attrName>style.visibility</p:attrName>
                                        </p:attrNameLst>
                                      </p:cBhvr>
                                      <p:to>
                                        <p:strVal val="visible"/>
                                      </p:to>
                                    </p:set>
                                    <p:animEffect transition="in" filter="blinds(horizontal)">
                                      <p:cBhvr>
                                        <p:cTn id="17" dur="500"/>
                                        <p:tgtEl>
                                          <p:spTgt spid="1332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320">
                                            <p:txEl>
                                              <p:pRg st="2" end="2"/>
                                            </p:txEl>
                                          </p:spTgt>
                                        </p:tgtEl>
                                        <p:attrNameLst>
                                          <p:attrName>style.visibility</p:attrName>
                                        </p:attrNameLst>
                                      </p:cBhvr>
                                      <p:to>
                                        <p:strVal val="visible"/>
                                      </p:to>
                                    </p:set>
                                    <p:animEffect transition="in" filter="blinds(horizontal)">
                                      <p:cBhvr>
                                        <p:cTn id="22" dur="500"/>
                                        <p:tgtEl>
                                          <p:spTgt spid="1332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320">
                                            <p:txEl>
                                              <p:pRg st="3" end="3"/>
                                            </p:txEl>
                                          </p:spTgt>
                                        </p:tgtEl>
                                        <p:attrNameLst>
                                          <p:attrName>style.visibility</p:attrName>
                                        </p:attrNameLst>
                                      </p:cBhvr>
                                      <p:to>
                                        <p:strVal val="visible"/>
                                      </p:to>
                                    </p:set>
                                    <p:animEffect transition="in" filter="blinds(horizontal)">
                                      <p:cBhvr>
                                        <p:cTn id="27" dur="500"/>
                                        <p:tgtEl>
                                          <p:spTgt spid="13320">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320">
                                            <p:txEl>
                                              <p:pRg st="4" end="4"/>
                                            </p:txEl>
                                          </p:spTgt>
                                        </p:tgtEl>
                                        <p:attrNameLst>
                                          <p:attrName>style.visibility</p:attrName>
                                        </p:attrNameLst>
                                      </p:cBhvr>
                                      <p:to>
                                        <p:strVal val="visible"/>
                                      </p:to>
                                    </p:set>
                                    <p:animEffect transition="in" filter="blinds(horizontal)">
                                      <p:cBhvr>
                                        <p:cTn id="32" dur="500"/>
                                        <p:tgtEl>
                                          <p:spTgt spid="13320">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3320">
                                            <p:txEl>
                                              <p:pRg st="5" end="5"/>
                                            </p:txEl>
                                          </p:spTgt>
                                        </p:tgtEl>
                                        <p:attrNameLst>
                                          <p:attrName>style.visibility</p:attrName>
                                        </p:attrNameLst>
                                      </p:cBhvr>
                                      <p:to>
                                        <p:strVal val="visible"/>
                                      </p:to>
                                    </p:set>
                                    <p:animEffect transition="in" filter="blinds(horizontal)">
                                      <p:cBhvr>
                                        <p:cTn id="37" dur="500"/>
                                        <p:tgtEl>
                                          <p:spTgt spid="13320">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3320">
                                            <p:txEl>
                                              <p:pRg st="7" end="7"/>
                                            </p:txEl>
                                          </p:spTgt>
                                        </p:tgtEl>
                                        <p:attrNameLst>
                                          <p:attrName>style.visibility</p:attrName>
                                        </p:attrNameLst>
                                      </p:cBhvr>
                                      <p:to>
                                        <p:strVal val="visible"/>
                                      </p:to>
                                    </p:set>
                                    <p:animEffect transition="in" filter="blinds(horizontal)">
                                      <p:cBhvr>
                                        <p:cTn id="42" dur="500"/>
                                        <p:tgtEl>
                                          <p:spTgt spid="1332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9" grpId="0" autoUpdateAnimBg="0"/>
      <p:bldP spid="13320"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Date Placeholder 3"/>
          <p:cNvSpPr>
            <a:spLocks noGrp="1"/>
          </p:cNvSpPr>
          <p:nvPr>
            <p:ph type="dt" sz="quarter" idx="10"/>
          </p:nvPr>
        </p:nvSpPr>
        <p:spPr>
          <a:noFill/>
        </p:spPr>
        <p:txBody>
          <a:bodyPr/>
          <a:lstStyle/>
          <a:p>
            <a:fld id="{C90A87DD-6D69-47A3-8840-78537331E68F}" type="datetime1">
              <a:rPr lang="en-US" smtClean="0"/>
              <a:pPr/>
              <a:t>12/3/2020</a:t>
            </a:fld>
            <a:endParaRPr lang="en-US" smtClean="0"/>
          </a:p>
        </p:txBody>
      </p:sp>
      <p:sp>
        <p:nvSpPr>
          <p:cNvPr id="13315" name="Slide Number Placeholder 5"/>
          <p:cNvSpPr>
            <a:spLocks noGrp="1"/>
          </p:cNvSpPr>
          <p:nvPr>
            <p:ph type="sldNum" sz="quarter" idx="12"/>
          </p:nvPr>
        </p:nvSpPr>
        <p:spPr>
          <a:noFill/>
        </p:spPr>
        <p:txBody>
          <a:bodyPr/>
          <a:lstStyle/>
          <a:p>
            <a:fld id="{906D6B11-60C2-454A-96F3-FCFF8B6D1D99}" type="slidenum">
              <a:rPr lang="en-US" smtClean="0"/>
              <a:pPr/>
              <a:t>12</a:t>
            </a:fld>
            <a:endParaRPr lang="en-US" smtClean="0"/>
          </a:p>
        </p:txBody>
      </p:sp>
      <p:sp>
        <p:nvSpPr>
          <p:cNvPr id="15368" name="Rectangle 8"/>
          <p:cNvSpPr>
            <a:spLocks noGrp="1" noChangeArrowheads="1"/>
          </p:cNvSpPr>
          <p:nvPr>
            <p:ph type="body" idx="1"/>
          </p:nvPr>
        </p:nvSpPr>
        <p:spPr>
          <a:xfrm>
            <a:off x="0" y="685800"/>
            <a:ext cx="8915400" cy="5867400"/>
          </a:xfrm>
        </p:spPr>
        <p:txBody>
          <a:bodyPr/>
          <a:lstStyle/>
          <a:p>
            <a:pPr algn="ctr" eaLnBrk="1" hangingPunct="1">
              <a:lnSpc>
                <a:spcPct val="90000"/>
              </a:lnSpc>
              <a:buFontTx/>
              <a:buNone/>
            </a:pPr>
            <a:r>
              <a:rPr lang="en-US" smtClean="0"/>
              <a:t> </a:t>
            </a:r>
            <a:r>
              <a:rPr lang="en-US" smtClean="0">
                <a:cs typeface="Times New Roman" pitchFamily="18" charset="0"/>
              </a:rPr>
              <a:t> </a:t>
            </a:r>
            <a:r>
              <a:rPr lang="en-US" sz="3600" b="1" smtClean="0">
                <a:solidFill>
                  <a:srgbClr val="CC0000"/>
                </a:solidFill>
                <a:cs typeface="Times New Roman" pitchFamily="18" charset="0"/>
              </a:rPr>
              <a:t>Serial position effect</a:t>
            </a:r>
            <a:endParaRPr lang="en-US" sz="3600" smtClean="0">
              <a:solidFill>
                <a:srgbClr val="CC0000"/>
              </a:solidFill>
              <a:cs typeface="Times New Roman" pitchFamily="18" charset="0"/>
            </a:endParaRPr>
          </a:p>
          <a:p>
            <a:pPr algn="just" eaLnBrk="1" hangingPunct="1">
              <a:lnSpc>
                <a:spcPct val="90000"/>
              </a:lnSpc>
              <a:buFontTx/>
              <a:buNone/>
            </a:pPr>
            <a:r>
              <a:rPr lang="en-US" smtClean="0">
                <a:cs typeface="Times New Roman" pitchFamily="18" charset="0"/>
                <a:sym typeface="Wingdings 2" pitchFamily="18" charset="2"/>
              </a:rPr>
              <a:t></a:t>
            </a:r>
            <a:r>
              <a:rPr lang="en-US" smtClean="0">
                <a:cs typeface="Times New Roman" pitchFamily="18" charset="0"/>
              </a:rPr>
              <a:t> </a:t>
            </a:r>
            <a:r>
              <a:rPr lang="en-US" b="1" smtClean="0">
                <a:solidFill>
                  <a:srgbClr val="000000"/>
                </a:solidFill>
                <a:cs typeface="Times New Roman" pitchFamily="18" charset="0"/>
              </a:rPr>
              <a:t>“It states that if you are shown a list of items and then asked immediately to recall them, your retention of any particular item will depend on its position on the list.”</a:t>
            </a:r>
          </a:p>
          <a:p>
            <a:pPr algn="just" eaLnBrk="1" hangingPunct="1">
              <a:lnSpc>
                <a:spcPct val="90000"/>
              </a:lnSpc>
              <a:buFontTx/>
              <a:buNone/>
            </a:pPr>
            <a:r>
              <a:rPr lang="en-US" b="1" smtClean="0">
                <a:solidFill>
                  <a:srgbClr val="000000"/>
                </a:solidFill>
                <a:latin typeface="Wingdings 2" pitchFamily="18" charset="2"/>
                <a:cs typeface="Times New Roman" pitchFamily="18" charset="0"/>
              </a:rPr>
              <a:t></a:t>
            </a:r>
            <a:r>
              <a:rPr lang="en-US" b="1" smtClean="0">
                <a:solidFill>
                  <a:srgbClr val="000000"/>
                </a:solidFill>
                <a:cs typeface="Times New Roman" pitchFamily="18" charset="0"/>
              </a:rPr>
              <a:t>  </a:t>
            </a:r>
            <a:r>
              <a:rPr lang="en-US" b="1" smtClean="0">
                <a:solidFill>
                  <a:srgbClr val="CC9900"/>
                </a:solidFill>
                <a:cs typeface="Times New Roman" pitchFamily="18" charset="0"/>
              </a:rPr>
              <a:t>Primacy effect</a:t>
            </a:r>
            <a:r>
              <a:rPr lang="en-US" b="1" smtClean="0">
                <a:solidFill>
                  <a:srgbClr val="000000"/>
                </a:solidFill>
                <a:cs typeface="Times New Roman" pitchFamily="18" charset="0"/>
              </a:rPr>
              <a:t>- best recall of items at the beginning of the list </a:t>
            </a:r>
          </a:p>
          <a:p>
            <a:pPr algn="just" eaLnBrk="1" hangingPunct="1">
              <a:lnSpc>
                <a:spcPct val="90000"/>
              </a:lnSpc>
              <a:buFontTx/>
              <a:buNone/>
            </a:pPr>
            <a:r>
              <a:rPr lang="en-US" b="1" smtClean="0">
                <a:solidFill>
                  <a:srgbClr val="000000"/>
                </a:solidFill>
                <a:latin typeface="Wingdings 2" pitchFamily="18" charset="2"/>
                <a:cs typeface="Times New Roman" pitchFamily="18" charset="0"/>
              </a:rPr>
              <a:t></a:t>
            </a:r>
            <a:r>
              <a:rPr lang="en-US" b="1" smtClean="0">
                <a:solidFill>
                  <a:srgbClr val="000000"/>
                </a:solidFill>
                <a:cs typeface="Times New Roman" pitchFamily="18" charset="0"/>
              </a:rPr>
              <a:t>  </a:t>
            </a:r>
            <a:r>
              <a:rPr lang="en-US" b="1" smtClean="0">
                <a:solidFill>
                  <a:srgbClr val="CC9900"/>
                </a:solidFill>
                <a:cs typeface="Times New Roman" pitchFamily="18" charset="0"/>
              </a:rPr>
              <a:t>Recency effect</a:t>
            </a:r>
            <a:r>
              <a:rPr lang="en-US" b="1" smtClean="0">
                <a:solidFill>
                  <a:srgbClr val="000000"/>
                </a:solidFill>
                <a:cs typeface="Times New Roman" pitchFamily="18" charset="0"/>
              </a:rPr>
              <a:t>- best recall of items at the end of the list.</a:t>
            </a:r>
          </a:p>
          <a:p>
            <a:pPr algn="just" eaLnBrk="1" hangingPunct="1">
              <a:lnSpc>
                <a:spcPct val="90000"/>
              </a:lnSpc>
              <a:buFontTx/>
              <a:buNone/>
            </a:pPr>
            <a:r>
              <a:rPr lang="en-US" b="1" smtClean="0">
                <a:solidFill>
                  <a:srgbClr val="000000"/>
                </a:solidFill>
                <a:latin typeface="Wingdings 2" pitchFamily="18" charset="2"/>
                <a:cs typeface="Times New Roman" pitchFamily="18" charset="0"/>
              </a:rPr>
              <a:t></a:t>
            </a:r>
            <a:r>
              <a:rPr lang="en-US" b="1" smtClean="0">
                <a:solidFill>
                  <a:srgbClr val="000000"/>
                </a:solidFill>
                <a:cs typeface="Times New Roman" pitchFamily="18" charset="0"/>
              </a:rPr>
              <a:t>   When retention of all the items is plotted, the result will be a </a:t>
            </a:r>
            <a:r>
              <a:rPr lang="en-US" b="1" i="1" smtClean="0">
                <a:solidFill>
                  <a:srgbClr val="CC0000"/>
                </a:solidFill>
                <a:cs typeface="Times New Roman" pitchFamily="18" charset="0"/>
              </a:rPr>
              <a:t>U-shaped</a:t>
            </a:r>
            <a:r>
              <a:rPr lang="en-US" b="1" smtClean="0">
                <a:solidFill>
                  <a:srgbClr val="000000"/>
                </a:solidFill>
                <a:cs typeface="Times New Roman" pitchFamily="18" charset="0"/>
              </a:rPr>
              <a:t> curve. </a:t>
            </a:r>
          </a:p>
          <a:p>
            <a:pPr algn="just" eaLnBrk="1" hangingPunct="1">
              <a:lnSpc>
                <a:spcPct val="90000"/>
              </a:lnSpc>
              <a:buFontTx/>
              <a:buNone/>
            </a:pPr>
            <a:endParaRPr lang="en-US" b="1" smtClean="0">
              <a:solidFill>
                <a:srgbClr val="000000"/>
              </a:solidFill>
            </a:endParaRPr>
          </a:p>
        </p:txBody>
      </p:sp>
      <p:sp>
        <p:nvSpPr>
          <p:cNvPr id="5" name="Footer Placeholder 4"/>
          <p:cNvSpPr>
            <a:spLocks noGrp="1"/>
          </p:cNvSpPr>
          <p:nvPr>
            <p:ph type="ftr" sz="quarter" idx="11"/>
          </p:nvPr>
        </p:nvSpPr>
        <p:spPr/>
        <p:txBody>
          <a:bodyPr/>
          <a:lstStyle/>
          <a:p>
            <a:endParaRPr lang="en-US" dirty="0"/>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368">
                                            <p:txEl>
                                              <p:pRg st="0" end="0"/>
                                            </p:txEl>
                                          </p:spTgt>
                                        </p:tgtEl>
                                        <p:attrNameLst>
                                          <p:attrName>style.visibility</p:attrName>
                                        </p:attrNameLst>
                                      </p:cBhvr>
                                      <p:to>
                                        <p:strVal val="visible"/>
                                      </p:to>
                                    </p:set>
                                    <p:animEffect transition="in" filter="blinds(horizontal)">
                                      <p:cBhvr>
                                        <p:cTn id="7" dur="500"/>
                                        <p:tgtEl>
                                          <p:spTgt spid="153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368">
                                            <p:txEl>
                                              <p:pRg st="1" end="1"/>
                                            </p:txEl>
                                          </p:spTgt>
                                        </p:tgtEl>
                                        <p:attrNameLst>
                                          <p:attrName>style.visibility</p:attrName>
                                        </p:attrNameLst>
                                      </p:cBhvr>
                                      <p:to>
                                        <p:strVal val="visible"/>
                                      </p:to>
                                    </p:set>
                                    <p:animEffect transition="in" filter="blinds(horizontal)">
                                      <p:cBhvr>
                                        <p:cTn id="12" dur="500"/>
                                        <p:tgtEl>
                                          <p:spTgt spid="1536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368">
                                            <p:txEl>
                                              <p:pRg st="2" end="2"/>
                                            </p:txEl>
                                          </p:spTgt>
                                        </p:tgtEl>
                                        <p:attrNameLst>
                                          <p:attrName>style.visibility</p:attrName>
                                        </p:attrNameLst>
                                      </p:cBhvr>
                                      <p:to>
                                        <p:strVal val="visible"/>
                                      </p:to>
                                    </p:set>
                                    <p:animEffect transition="in" filter="blinds(horizontal)">
                                      <p:cBhvr>
                                        <p:cTn id="17" dur="500"/>
                                        <p:tgtEl>
                                          <p:spTgt spid="1536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368">
                                            <p:txEl>
                                              <p:pRg st="3" end="3"/>
                                            </p:txEl>
                                          </p:spTgt>
                                        </p:tgtEl>
                                        <p:attrNameLst>
                                          <p:attrName>style.visibility</p:attrName>
                                        </p:attrNameLst>
                                      </p:cBhvr>
                                      <p:to>
                                        <p:strVal val="visible"/>
                                      </p:to>
                                    </p:set>
                                    <p:animEffect transition="in" filter="blinds(horizontal)">
                                      <p:cBhvr>
                                        <p:cTn id="22" dur="500"/>
                                        <p:tgtEl>
                                          <p:spTgt spid="1536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368">
                                            <p:txEl>
                                              <p:pRg st="4" end="4"/>
                                            </p:txEl>
                                          </p:spTgt>
                                        </p:tgtEl>
                                        <p:attrNameLst>
                                          <p:attrName>style.visibility</p:attrName>
                                        </p:attrNameLst>
                                      </p:cBhvr>
                                      <p:to>
                                        <p:strVal val="visible"/>
                                      </p:to>
                                    </p:set>
                                    <p:animEffect transition="in" filter="blinds(horizontal)">
                                      <p:cBhvr>
                                        <p:cTn id="27" dur="500"/>
                                        <p:tgtEl>
                                          <p:spTgt spid="1536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8"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Date Placeholder 3"/>
          <p:cNvSpPr>
            <a:spLocks noGrp="1"/>
          </p:cNvSpPr>
          <p:nvPr>
            <p:ph type="dt" sz="quarter" idx="10"/>
          </p:nvPr>
        </p:nvSpPr>
        <p:spPr>
          <a:noFill/>
        </p:spPr>
        <p:txBody>
          <a:bodyPr/>
          <a:lstStyle/>
          <a:p>
            <a:fld id="{C65B05FD-37B9-4A78-8326-482AFE327273}" type="datetime1">
              <a:rPr lang="en-US" smtClean="0"/>
              <a:pPr/>
              <a:t>12/3/2020</a:t>
            </a:fld>
            <a:endParaRPr lang="en-US" smtClean="0"/>
          </a:p>
        </p:txBody>
      </p:sp>
      <p:sp>
        <p:nvSpPr>
          <p:cNvPr id="14339" name="Slide Number Placeholder 5"/>
          <p:cNvSpPr>
            <a:spLocks noGrp="1"/>
          </p:cNvSpPr>
          <p:nvPr>
            <p:ph type="sldNum" sz="quarter" idx="12"/>
          </p:nvPr>
        </p:nvSpPr>
        <p:spPr>
          <a:noFill/>
        </p:spPr>
        <p:txBody>
          <a:bodyPr/>
          <a:lstStyle/>
          <a:p>
            <a:fld id="{2054B343-E370-4CA5-AF26-E7DA030CB965}" type="slidenum">
              <a:rPr lang="en-US" smtClean="0"/>
              <a:pPr/>
              <a:t>13</a:t>
            </a:fld>
            <a:endParaRPr lang="en-US" smtClean="0"/>
          </a:p>
        </p:txBody>
      </p:sp>
      <p:sp>
        <p:nvSpPr>
          <p:cNvPr id="16392" name="Rectangle 8"/>
          <p:cNvSpPr>
            <a:spLocks noGrp="1" noChangeArrowheads="1"/>
          </p:cNvSpPr>
          <p:nvPr>
            <p:ph type="body" idx="1"/>
          </p:nvPr>
        </p:nvSpPr>
        <p:spPr>
          <a:xfrm>
            <a:off x="228600" y="685800"/>
            <a:ext cx="8610600" cy="6019800"/>
          </a:xfrm>
        </p:spPr>
        <p:txBody>
          <a:bodyPr>
            <a:normAutofit lnSpcReduction="10000"/>
          </a:bodyPr>
          <a:lstStyle/>
          <a:p>
            <a:pPr eaLnBrk="1" hangingPunct="1">
              <a:buFontTx/>
              <a:buNone/>
            </a:pPr>
            <a:r>
              <a:rPr lang="en-US" smtClean="0"/>
              <a:t> -</a:t>
            </a:r>
            <a:r>
              <a:rPr lang="en-US" b="1" smtClean="0">
                <a:solidFill>
                  <a:srgbClr val="000000"/>
                </a:solidFill>
                <a:cs typeface="Times New Roman" pitchFamily="18" charset="0"/>
              </a:rPr>
              <a:t>The first few items on a list are remembered well b/s STM was relatively “empty” when they are entered, so these items did not have to compete with others to make it in to LTM. They were thoroughly processed, so they remain memorable. </a:t>
            </a:r>
            <a:endParaRPr lang="en-US" smtClean="0"/>
          </a:p>
          <a:p>
            <a:pPr eaLnBrk="1" hangingPunct="1">
              <a:buFontTx/>
              <a:buNone/>
            </a:pPr>
            <a:r>
              <a:rPr lang="en-US" smtClean="0"/>
              <a:t>- </a:t>
            </a:r>
            <a:r>
              <a:rPr lang="en-US" b="1" smtClean="0">
                <a:solidFill>
                  <a:srgbClr val="000000"/>
                </a:solidFill>
                <a:cs typeface="Times New Roman" pitchFamily="18" charset="0"/>
              </a:rPr>
              <a:t>The last items remembered easily b/s they are still sitting in STM. </a:t>
            </a:r>
          </a:p>
          <a:p>
            <a:pPr algn="just" eaLnBrk="1" hangingPunct="1">
              <a:buFontTx/>
              <a:buNone/>
            </a:pPr>
            <a:r>
              <a:rPr lang="en-US" b="1" smtClean="0">
                <a:solidFill>
                  <a:srgbClr val="000000"/>
                </a:solidFill>
                <a:cs typeface="Times New Roman" pitchFamily="18" charset="0"/>
              </a:rPr>
              <a:t> -The items in the middle of the list are not so well retained because by the time they get into STM, it is already crowded. As a result many of this items drop out of STM before they can be stored in STM.</a:t>
            </a:r>
          </a:p>
          <a:p>
            <a:pPr algn="just" eaLnBrk="1" hangingPunct="1">
              <a:buFontTx/>
              <a:buNone/>
            </a:pPr>
            <a:endParaRPr lang="en-US" b="1" smtClean="0">
              <a:solidFill>
                <a:srgbClr val="000000"/>
              </a:solidFill>
            </a:endParaRPr>
          </a:p>
          <a:p>
            <a:pPr algn="just" eaLnBrk="1" hangingPunct="1">
              <a:buFontTx/>
              <a:buNone/>
            </a:pPr>
            <a:endParaRPr lang="en-US" smtClean="0">
              <a:solidFill>
                <a:srgbClr val="000000"/>
              </a:solidFill>
            </a:endParaRPr>
          </a:p>
        </p:txBody>
      </p:sp>
      <p:sp>
        <p:nvSpPr>
          <p:cNvPr id="5" name="Footer Placeholder 4"/>
          <p:cNvSpPr>
            <a:spLocks noGrp="1"/>
          </p:cNvSpPr>
          <p:nvPr>
            <p:ph type="ftr" sz="quarter" idx="11"/>
          </p:nvPr>
        </p:nvSpPr>
        <p:spPr/>
        <p:txBody>
          <a:bodyPr/>
          <a:lstStyle/>
          <a:p>
            <a:endParaRPr lang="en-US" dirty="0"/>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92">
                                            <p:txEl>
                                              <p:pRg st="0" end="0"/>
                                            </p:txEl>
                                          </p:spTgt>
                                        </p:tgtEl>
                                        <p:attrNameLst>
                                          <p:attrName>style.visibility</p:attrName>
                                        </p:attrNameLst>
                                      </p:cBhvr>
                                      <p:to>
                                        <p:strVal val="visible"/>
                                      </p:to>
                                    </p:set>
                                    <p:animEffect transition="in" filter="blinds(horizontal)">
                                      <p:cBhvr>
                                        <p:cTn id="7" dur="500"/>
                                        <p:tgtEl>
                                          <p:spTgt spid="163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392">
                                            <p:txEl>
                                              <p:pRg st="1" end="1"/>
                                            </p:txEl>
                                          </p:spTgt>
                                        </p:tgtEl>
                                        <p:attrNameLst>
                                          <p:attrName>style.visibility</p:attrName>
                                        </p:attrNameLst>
                                      </p:cBhvr>
                                      <p:to>
                                        <p:strVal val="visible"/>
                                      </p:to>
                                    </p:set>
                                    <p:animEffect transition="in" filter="blinds(horizontal)">
                                      <p:cBhvr>
                                        <p:cTn id="12" dur="500"/>
                                        <p:tgtEl>
                                          <p:spTgt spid="1639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392">
                                            <p:txEl>
                                              <p:pRg st="2" end="2"/>
                                            </p:txEl>
                                          </p:spTgt>
                                        </p:tgtEl>
                                        <p:attrNameLst>
                                          <p:attrName>style.visibility</p:attrName>
                                        </p:attrNameLst>
                                      </p:cBhvr>
                                      <p:to>
                                        <p:strVal val="visible"/>
                                      </p:to>
                                    </p:set>
                                    <p:animEffect transition="in" filter="blinds(horizontal)">
                                      <p:cBhvr>
                                        <p:cTn id="17" dur="500"/>
                                        <p:tgtEl>
                                          <p:spTgt spid="1639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2"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Date Placeholder 3"/>
          <p:cNvSpPr>
            <a:spLocks noGrp="1"/>
          </p:cNvSpPr>
          <p:nvPr>
            <p:ph type="dt" sz="quarter" idx="10"/>
          </p:nvPr>
        </p:nvSpPr>
        <p:spPr>
          <a:noFill/>
        </p:spPr>
        <p:txBody>
          <a:bodyPr/>
          <a:lstStyle/>
          <a:p>
            <a:fld id="{37EFB53D-1DD7-448D-BF9F-4F240C895523}" type="datetime1">
              <a:rPr lang="en-US" smtClean="0"/>
              <a:pPr/>
              <a:t>12/3/2020</a:t>
            </a:fld>
            <a:endParaRPr lang="en-US" smtClean="0"/>
          </a:p>
        </p:txBody>
      </p:sp>
      <p:sp>
        <p:nvSpPr>
          <p:cNvPr id="15363" name="Slide Number Placeholder 5"/>
          <p:cNvSpPr>
            <a:spLocks noGrp="1"/>
          </p:cNvSpPr>
          <p:nvPr>
            <p:ph type="sldNum" sz="quarter" idx="12"/>
          </p:nvPr>
        </p:nvSpPr>
        <p:spPr>
          <a:noFill/>
        </p:spPr>
        <p:txBody>
          <a:bodyPr/>
          <a:lstStyle/>
          <a:p>
            <a:fld id="{9572F21B-4134-48A7-B238-B3C97C183267}" type="slidenum">
              <a:rPr lang="en-US" smtClean="0"/>
              <a:pPr/>
              <a:t>14</a:t>
            </a:fld>
            <a:endParaRPr lang="en-US" smtClean="0"/>
          </a:p>
        </p:txBody>
      </p:sp>
      <p:sp>
        <p:nvSpPr>
          <p:cNvPr id="7176" name="Rectangle 8"/>
          <p:cNvSpPr>
            <a:spLocks noGrp="1" noChangeArrowheads="1"/>
          </p:cNvSpPr>
          <p:nvPr>
            <p:ph type="body" idx="1"/>
          </p:nvPr>
        </p:nvSpPr>
        <p:spPr>
          <a:xfrm>
            <a:off x="0" y="457200"/>
            <a:ext cx="8915400" cy="6172200"/>
          </a:xfrm>
        </p:spPr>
        <p:txBody>
          <a:bodyPr>
            <a:normAutofit lnSpcReduction="10000"/>
          </a:bodyPr>
          <a:lstStyle/>
          <a:p>
            <a:pPr algn="ctr" eaLnBrk="1" hangingPunct="1">
              <a:lnSpc>
                <a:spcPct val="90000"/>
              </a:lnSpc>
              <a:buFontTx/>
              <a:buNone/>
            </a:pPr>
            <a:endParaRPr lang="en-US" sz="1600" smtClean="0"/>
          </a:p>
          <a:p>
            <a:pPr algn="ctr" eaLnBrk="1" hangingPunct="1">
              <a:lnSpc>
                <a:spcPct val="90000"/>
              </a:lnSpc>
              <a:buFontTx/>
              <a:buNone/>
            </a:pPr>
            <a:r>
              <a:rPr lang="en-US" sz="2800" smtClean="0"/>
              <a:t> </a:t>
            </a:r>
            <a:r>
              <a:rPr lang="en-US" b="1" smtClean="0">
                <a:solidFill>
                  <a:srgbClr val="CC0000"/>
                </a:solidFill>
              </a:rPr>
              <a:t>Forgetting</a:t>
            </a:r>
            <a:endParaRPr lang="en-US" u="sng" smtClean="0">
              <a:solidFill>
                <a:srgbClr val="CC0000"/>
              </a:solidFill>
            </a:endParaRPr>
          </a:p>
          <a:p>
            <a:pPr algn="just" eaLnBrk="1" hangingPunct="1">
              <a:lnSpc>
                <a:spcPct val="90000"/>
              </a:lnSpc>
              <a:buFontTx/>
              <a:buNone/>
            </a:pPr>
            <a:r>
              <a:rPr lang="en-US" sz="2800" smtClean="0">
                <a:cs typeface="Times New Roman" pitchFamily="18" charset="0"/>
                <a:sym typeface="Webdings" pitchFamily="18" charset="2"/>
              </a:rPr>
              <a:t>  </a:t>
            </a:r>
            <a:r>
              <a:rPr lang="en-US" sz="2800" b="1" smtClean="0">
                <a:cs typeface="Times New Roman" pitchFamily="18" charset="0"/>
              </a:rPr>
              <a:t>- </a:t>
            </a:r>
            <a:r>
              <a:rPr lang="en-US" sz="2800" b="1" smtClean="0">
                <a:solidFill>
                  <a:srgbClr val="000000"/>
                </a:solidFill>
                <a:cs typeface="Times New Roman" pitchFamily="18" charset="0"/>
              </a:rPr>
              <a:t>It is the apparent loss of inf</a:t>
            </a:r>
            <a:r>
              <a:rPr lang="en-US" sz="2800" b="1" u="sng" smtClean="0">
                <a:solidFill>
                  <a:srgbClr val="000000"/>
                </a:solidFill>
                <a:cs typeface="Times New Roman" pitchFamily="18" charset="0"/>
              </a:rPr>
              <a:t>n</a:t>
            </a:r>
            <a:r>
              <a:rPr lang="en-US" sz="2800" b="1" smtClean="0">
                <a:solidFill>
                  <a:srgbClr val="000000"/>
                </a:solidFill>
                <a:cs typeface="Times New Roman" pitchFamily="18" charset="0"/>
              </a:rPr>
              <a:t> already stored &amp; encoded in the LTM.</a:t>
            </a:r>
          </a:p>
          <a:p>
            <a:pPr algn="just" eaLnBrk="1" hangingPunct="1">
              <a:lnSpc>
                <a:spcPct val="90000"/>
              </a:lnSpc>
              <a:buFontTx/>
              <a:buNone/>
            </a:pPr>
            <a:r>
              <a:rPr lang="en-US" sz="2800" b="1" smtClean="0">
                <a:solidFill>
                  <a:srgbClr val="000000"/>
                </a:solidFill>
                <a:cs typeface="Times New Roman" pitchFamily="18" charset="0"/>
              </a:rPr>
              <a:t>   -  There are  </a:t>
            </a:r>
            <a:r>
              <a:rPr lang="en-US" sz="2800" b="1" smtClean="0">
                <a:solidFill>
                  <a:srgbClr val="CC9900"/>
                </a:solidFill>
                <a:cs typeface="Times New Roman" pitchFamily="18" charset="0"/>
              </a:rPr>
              <a:t>five</a:t>
            </a:r>
            <a:r>
              <a:rPr lang="en-US" sz="2800" b="1" smtClean="0">
                <a:solidFill>
                  <a:srgbClr val="000000"/>
                </a:solidFill>
                <a:cs typeface="Times New Roman" pitchFamily="18" charset="0"/>
              </a:rPr>
              <a:t> theories of forgetting. </a:t>
            </a:r>
          </a:p>
          <a:p>
            <a:pPr algn="just" eaLnBrk="1" hangingPunct="1">
              <a:lnSpc>
                <a:spcPct val="90000"/>
              </a:lnSpc>
              <a:buFontTx/>
              <a:buNone/>
            </a:pPr>
            <a:r>
              <a:rPr lang="en-US" sz="2800" b="1" smtClean="0">
                <a:solidFill>
                  <a:srgbClr val="000000"/>
                </a:solidFill>
                <a:cs typeface="Times New Roman" pitchFamily="18" charset="0"/>
              </a:rPr>
              <a:t>                               </a:t>
            </a:r>
            <a:r>
              <a:rPr lang="en-US" b="1" smtClean="0">
                <a:solidFill>
                  <a:schemeClr val="folHlink"/>
                </a:solidFill>
                <a:cs typeface="Times New Roman" pitchFamily="18" charset="0"/>
              </a:rPr>
              <a:t>1.  </a:t>
            </a:r>
            <a:r>
              <a:rPr lang="en-US" b="1" u="sng" smtClean="0">
                <a:solidFill>
                  <a:schemeClr val="folHlink"/>
                </a:solidFill>
                <a:cs typeface="Times New Roman" pitchFamily="18" charset="0"/>
              </a:rPr>
              <a:t>Decay Theory</a:t>
            </a:r>
            <a:endParaRPr lang="en-US" b="1" smtClean="0">
              <a:solidFill>
                <a:schemeClr val="folHlink"/>
              </a:solidFill>
              <a:cs typeface="Times New Roman" pitchFamily="18" charset="0"/>
            </a:endParaRPr>
          </a:p>
          <a:p>
            <a:pPr algn="just" eaLnBrk="1" hangingPunct="1">
              <a:lnSpc>
                <a:spcPct val="90000"/>
              </a:lnSpc>
              <a:buFontTx/>
              <a:buNone/>
            </a:pPr>
            <a:r>
              <a:rPr lang="en-US" sz="2800" b="1" smtClean="0">
                <a:solidFill>
                  <a:srgbClr val="000000"/>
                </a:solidFill>
                <a:cs typeface="Times New Roman" pitchFamily="18" charset="0"/>
              </a:rPr>
              <a:t> - It states that memory traces fades with time if they are not accessed now &amp; then.</a:t>
            </a:r>
          </a:p>
          <a:p>
            <a:pPr algn="just" eaLnBrk="1" hangingPunct="1">
              <a:lnSpc>
                <a:spcPct val="90000"/>
              </a:lnSpc>
              <a:buFontTx/>
              <a:buNone/>
            </a:pPr>
            <a:r>
              <a:rPr lang="en-US" sz="2800" b="1" smtClean="0">
                <a:solidFill>
                  <a:srgbClr val="000000"/>
                </a:solidFill>
                <a:cs typeface="Times New Roman" pitchFamily="18" charset="0"/>
              </a:rPr>
              <a:t> - Or the trace simply fades away b/s of disuse &amp; the passage of time. </a:t>
            </a:r>
          </a:p>
          <a:p>
            <a:pPr algn="just" eaLnBrk="1" hangingPunct="1">
              <a:lnSpc>
                <a:spcPct val="90000"/>
              </a:lnSpc>
              <a:buFontTx/>
              <a:buNone/>
            </a:pPr>
            <a:r>
              <a:rPr lang="en-US" sz="2800" b="1" smtClean="0">
                <a:solidFill>
                  <a:srgbClr val="000000"/>
                </a:solidFill>
                <a:cs typeface="Times New Roman" pitchFamily="18" charset="0"/>
              </a:rPr>
              <a:t>                              </a:t>
            </a:r>
            <a:r>
              <a:rPr lang="en-US" b="1" smtClean="0">
                <a:solidFill>
                  <a:schemeClr val="folHlink"/>
                </a:solidFill>
                <a:cs typeface="Times New Roman" pitchFamily="18" charset="0"/>
              </a:rPr>
              <a:t>2.</a:t>
            </a:r>
            <a:r>
              <a:rPr lang="en-US" b="1" u="sng" smtClean="0">
                <a:solidFill>
                  <a:schemeClr val="folHlink"/>
                </a:solidFill>
                <a:cs typeface="Times New Roman" pitchFamily="18" charset="0"/>
              </a:rPr>
              <a:t> Interference Theory</a:t>
            </a:r>
            <a:endParaRPr lang="en-US" b="1" smtClean="0">
              <a:solidFill>
                <a:schemeClr val="folHlink"/>
              </a:solidFill>
              <a:cs typeface="Times New Roman" pitchFamily="18" charset="0"/>
            </a:endParaRPr>
          </a:p>
          <a:p>
            <a:pPr algn="just" eaLnBrk="1" hangingPunct="1">
              <a:lnSpc>
                <a:spcPct val="90000"/>
              </a:lnSpc>
              <a:buFontTx/>
              <a:buNone/>
            </a:pPr>
            <a:r>
              <a:rPr lang="en-US" sz="2800" b="1" smtClean="0">
                <a:solidFill>
                  <a:srgbClr val="000000"/>
                </a:solidFill>
                <a:cs typeface="Times New Roman" pitchFamily="18" charset="0"/>
              </a:rPr>
              <a:t>- Forgetting occurs b/s similar items of inf</a:t>
            </a:r>
            <a:r>
              <a:rPr lang="en-US" sz="2800" b="1" u="sng" smtClean="0">
                <a:solidFill>
                  <a:srgbClr val="000000"/>
                </a:solidFill>
                <a:cs typeface="Times New Roman" pitchFamily="18" charset="0"/>
              </a:rPr>
              <a:t>n</a:t>
            </a:r>
            <a:r>
              <a:rPr lang="en-US" sz="2800" b="1" smtClean="0">
                <a:solidFill>
                  <a:srgbClr val="000000"/>
                </a:solidFill>
                <a:cs typeface="Times New Roman" pitchFamily="18" charset="0"/>
              </a:rPr>
              <a:t> interfere on another in either storage or retrieval.</a:t>
            </a:r>
          </a:p>
          <a:p>
            <a:pPr algn="just" eaLnBrk="1" hangingPunct="1">
              <a:lnSpc>
                <a:spcPct val="90000"/>
              </a:lnSpc>
              <a:buFont typeface="Webdings" pitchFamily="18" charset="2"/>
              <a:buNone/>
            </a:pPr>
            <a:r>
              <a:rPr lang="en-US" sz="2800" b="1" smtClean="0">
                <a:solidFill>
                  <a:srgbClr val="000000"/>
                </a:solidFill>
                <a:cs typeface="Times New Roman" pitchFamily="18" charset="0"/>
              </a:rPr>
              <a:t>   - There are </a:t>
            </a:r>
            <a:r>
              <a:rPr lang="en-US" sz="2800" b="1" smtClean="0">
                <a:solidFill>
                  <a:srgbClr val="CC9900"/>
                </a:solidFill>
                <a:cs typeface="Times New Roman" pitchFamily="18" charset="0"/>
              </a:rPr>
              <a:t>two</a:t>
            </a:r>
            <a:r>
              <a:rPr lang="en-US" sz="2800" b="1" smtClean="0">
                <a:solidFill>
                  <a:srgbClr val="000000"/>
                </a:solidFill>
                <a:cs typeface="Times New Roman" pitchFamily="18" charset="0"/>
              </a:rPr>
              <a:t> forms of interference 	</a:t>
            </a:r>
          </a:p>
          <a:p>
            <a:pPr algn="just" eaLnBrk="1" hangingPunct="1">
              <a:lnSpc>
                <a:spcPct val="90000"/>
              </a:lnSpc>
              <a:buFont typeface="Webdings" pitchFamily="18" charset="2"/>
              <a:buChar char=" "/>
            </a:pPr>
            <a:r>
              <a:rPr lang="en-US" sz="2800" b="1" smtClean="0">
                <a:solidFill>
                  <a:srgbClr val="000000"/>
                </a:solidFill>
                <a:cs typeface="Times New Roman" pitchFamily="18" charset="0"/>
              </a:rPr>
              <a:t> </a:t>
            </a:r>
            <a:endParaRPr lang="en-US" sz="2800" b="1" smtClean="0">
              <a:solidFill>
                <a:srgbClr val="000000"/>
              </a:solidFill>
            </a:endParaRPr>
          </a:p>
        </p:txBody>
      </p:sp>
      <p:sp>
        <p:nvSpPr>
          <p:cNvPr id="5" name="Footer Placeholder 4"/>
          <p:cNvSpPr>
            <a:spLocks noGrp="1"/>
          </p:cNvSpPr>
          <p:nvPr>
            <p:ph type="ftr" sz="quarter" idx="11"/>
          </p:nvPr>
        </p:nvSpPr>
        <p:spPr/>
        <p:txBody>
          <a:bodyPr/>
          <a:lstStyle/>
          <a:p>
            <a:endParaRPr lang="en-US" dirty="0"/>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6">
                                            <p:txEl>
                                              <p:pRg st="1" end="1"/>
                                            </p:txEl>
                                          </p:spTgt>
                                        </p:tgtEl>
                                        <p:attrNameLst>
                                          <p:attrName>style.visibility</p:attrName>
                                        </p:attrNameLst>
                                      </p:cBhvr>
                                      <p:to>
                                        <p:strVal val="visible"/>
                                      </p:to>
                                    </p:set>
                                    <p:animEffect transition="in" filter="blinds(horizontal)">
                                      <p:cBhvr>
                                        <p:cTn id="7" dur="500"/>
                                        <p:tgtEl>
                                          <p:spTgt spid="717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76">
                                            <p:txEl>
                                              <p:pRg st="2" end="2"/>
                                            </p:txEl>
                                          </p:spTgt>
                                        </p:tgtEl>
                                        <p:attrNameLst>
                                          <p:attrName>style.visibility</p:attrName>
                                        </p:attrNameLst>
                                      </p:cBhvr>
                                      <p:to>
                                        <p:strVal val="visible"/>
                                      </p:to>
                                    </p:set>
                                    <p:animEffect transition="in" filter="blinds(horizontal)">
                                      <p:cBhvr>
                                        <p:cTn id="12" dur="500"/>
                                        <p:tgtEl>
                                          <p:spTgt spid="717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76">
                                            <p:txEl>
                                              <p:pRg st="3" end="3"/>
                                            </p:txEl>
                                          </p:spTgt>
                                        </p:tgtEl>
                                        <p:attrNameLst>
                                          <p:attrName>style.visibility</p:attrName>
                                        </p:attrNameLst>
                                      </p:cBhvr>
                                      <p:to>
                                        <p:strVal val="visible"/>
                                      </p:to>
                                    </p:set>
                                    <p:animEffect transition="in" filter="blinds(horizontal)">
                                      <p:cBhvr>
                                        <p:cTn id="17" dur="500"/>
                                        <p:tgtEl>
                                          <p:spTgt spid="717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176">
                                            <p:txEl>
                                              <p:pRg st="4" end="4"/>
                                            </p:txEl>
                                          </p:spTgt>
                                        </p:tgtEl>
                                        <p:attrNameLst>
                                          <p:attrName>style.visibility</p:attrName>
                                        </p:attrNameLst>
                                      </p:cBhvr>
                                      <p:to>
                                        <p:strVal val="visible"/>
                                      </p:to>
                                    </p:set>
                                    <p:animEffect transition="in" filter="blinds(horizontal)">
                                      <p:cBhvr>
                                        <p:cTn id="22" dur="500"/>
                                        <p:tgtEl>
                                          <p:spTgt spid="717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176">
                                            <p:txEl>
                                              <p:pRg st="5" end="5"/>
                                            </p:txEl>
                                          </p:spTgt>
                                        </p:tgtEl>
                                        <p:attrNameLst>
                                          <p:attrName>style.visibility</p:attrName>
                                        </p:attrNameLst>
                                      </p:cBhvr>
                                      <p:to>
                                        <p:strVal val="visible"/>
                                      </p:to>
                                    </p:set>
                                    <p:animEffect transition="in" filter="blinds(horizontal)">
                                      <p:cBhvr>
                                        <p:cTn id="27" dur="500"/>
                                        <p:tgtEl>
                                          <p:spTgt spid="717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176">
                                            <p:txEl>
                                              <p:pRg st="6" end="6"/>
                                            </p:txEl>
                                          </p:spTgt>
                                        </p:tgtEl>
                                        <p:attrNameLst>
                                          <p:attrName>style.visibility</p:attrName>
                                        </p:attrNameLst>
                                      </p:cBhvr>
                                      <p:to>
                                        <p:strVal val="visible"/>
                                      </p:to>
                                    </p:set>
                                    <p:animEffect transition="in" filter="blinds(horizontal)">
                                      <p:cBhvr>
                                        <p:cTn id="32" dur="500"/>
                                        <p:tgtEl>
                                          <p:spTgt spid="7176">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176">
                                            <p:txEl>
                                              <p:pRg st="7" end="7"/>
                                            </p:txEl>
                                          </p:spTgt>
                                        </p:tgtEl>
                                        <p:attrNameLst>
                                          <p:attrName>style.visibility</p:attrName>
                                        </p:attrNameLst>
                                      </p:cBhvr>
                                      <p:to>
                                        <p:strVal val="visible"/>
                                      </p:to>
                                    </p:set>
                                    <p:animEffect transition="in" filter="blinds(horizontal)">
                                      <p:cBhvr>
                                        <p:cTn id="37" dur="500"/>
                                        <p:tgtEl>
                                          <p:spTgt spid="7176">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176">
                                            <p:txEl>
                                              <p:pRg st="8" end="8"/>
                                            </p:txEl>
                                          </p:spTgt>
                                        </p:tgtEl>
                                        <p:attrNameLst>
                                          <p:attrName>style.visibility</p:attrName>
                                        </p:attrNameLst>
                                      </p:cBhvr>
                                      <p:to>
                                        <p:strVal val="visible"/>
                                      </p:to>
                                    </p:set>
                                    <p:animEffect transition="in" filter="blinds(horizontal)">
                                      <p:cBhvr>
                                        <p:cTn id="42" dur="500"/>
                                        <p:tgtEl>
                                          <p:spTgt spid="7176">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176">
                                            <p:txEl>
                                              <p:pRg st="9" end="9"/>
                                            </p:txEl>
                                          </p:spTgt>
                                        </p:tgtEl>
                                        <p:attrNameLst>
                                          <p:attrName>style.visibility</p:attrName>
                                        </p:attrNameLst>
                                      </p:cBhvr>
                                      <p:to>
                                        <p:strVal val="visible"/>
                                      </p:to>
                                    </p:set>
                                    <p:animEffect transition="in" filter="blinds(horizontal)">
                                      <p:cBhvr>
                                        <p:cTn id="47" dur="500"/>
                                        <p:tgtEl>
                                          <p:spTgt spid="7176">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7176">
                                            <p:txEl>
                                              <p:pRg st="10" end="10"/>
                                            </p:txEl>
                                          </p:spTgt>
                                        </p:tgtEl>
                                        <p:attrNameLst>
                                          <p:attrName>style.visibility</p:attrName>
                                        </p:attrNameLst>
                                      </p:cBhvr>
                                      <p:to>
                                        <p:strVal val="visible"/>
                                      </p:to>
                                    </p:set>
                                    <p:animEffect transition="in" filter="blinds(horizontal)">
                                      <p:cBhvr>
                                        <p:cTn id="52" dur="500"/>
                                        <p:tgtEl>
                                          <p:spTgt spid="717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6"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Date Placeholder 3"/>
          <p:cNvSpPr>
            <a:spLocks noGrp="1"/>
          </p:cNvSpPr>
          <p:nvPr>
            <p:ph type="dt" sz="quarter" idx="10"/>
          </p:nvPr>
        </p:nvSpPr>
        <p:spPr>
          <a:noFill/>
        </p:spPr>
        <p:txBody>
          <a:bodyPr/>
          <a:lstStyle/>
          <a:p>
            <a:fld id="{7FAE32A4-9E81-45DF-958E-277570EF7AE7}" type="datetime1">
              <a:rPr lang="en-US" smtClean="0"/>
              <a:pPr/>
              <a:t>12/3/2020</a:t>
            </a:fld>
            <a:endParaRPr lang="en-US" smtClean="0"/>
          </a:p>
        </p:txBody>
      </p:sp>
      <p:sp>
        <p:nvSpPr>
          <p:cNvPr id="16387" name="Slide Number Placeholder 5"/>
          <p:cNvSpPr>
            <a:spLocks noGrp="1"/>
          </p:cNvSpPr>
          <p:nvPr>
            <p:ph type="sldNum" sz="quarter" idx="12"/>
          </p:nvPr>
        </p:nvSpPr>
        <p:spPr>
          <a:noFill/>
        </p:spPr>
        <p:txBody>
          <a:bodyPr/>
          <a:lstStyle/>
          <a:p>
            <a:fld id="{A64A2C62-195A-4EE0-8ED9-8AE92A9E9FC6}" type="slidenum">
              <a:rPr lang="en-US" smtClean="0"/>
              <a:pPr/>
              <a:t>15</a:t>
            </a:fld>
            <a:endParaRPr lang="en-US" smtClean="0"/>
          </a:p>
        </p:txBody>
      </p:sp>
      <p:sp>
        <p:nvSpPr>
          <p:cNvPr id="8200" name="Rectangle 8"/>
          <p:cNvSpPr>
            <a:spLocks noGrp="1" noChangeArrowheads="1"/>
          </p:cNvSpPr>
          <p:nvPr>
            <p:ph type="body" idx="1"/>
          </p:nvPr>
        </p:nvSpPr>
        <p:spPr>
          <a:xfrm>
            <a:off x="0" y="381000"/>
            <a:ext cx="9144000" cy="6248400"/>
          </a:xfrm>
        </p:spPr>
        <p:txBody>
          <a:bodyPr>
            <a:normAutofit/>
          </a:bodyPr>
          <a:lstStyle/>
          <a:p>
            <a:pPr eaLnBrk="1" hangingPunct="1">
              <a:lnSpc>
                <a:spcPct val="90000"/>
              </a:lnSpc>
              <a:buFontTx/>
              <a:buNone/>
            </a:pPr>
            <a:endParaRPr lang="en-US" b="1" dirty="0" smtClean="0">
              <a:solidFill>
                <a:srgbClr val="CC0000"/>
              </a:solidFill>
              <a:cs typeface="Times New Roman" pitchFamily="18" charset="0"/>
            </a:endParaRPr>
          </a:p>
          <a:p>
            <a:pPr eaLnBrk="1" hangingPunct="1">
              <a:lnSpc>
                <a:spcPct val="90000"/>
              </a:lnSpc>
              <a:buFontTx/>
              <a:buChar char="-"/>
            </a:pPr>
            <a:r>
              <a:rPr lang="en-US" b="1" dirty="0" smtClean="0">
                <a:solidFill>
                  <a:srgbClr val="CC0000"/>
                </a:solidFill>
                <a:cs typeface="Times New Roman" pitchFamily="18" charset="0"/>
              </a:rPr>
              <a:t>Proactive /Forward/ Interference</a:t>
            </a:r>
            <a:r>
              <a:rPr lang="en-US" b="1" dirty="0" smtClean="0">
                <a:cs typeface="Times New Roman" pitchFamily="18" charset="0"/>
              </a:rPr>
              <a:t> </a:t>
            </a:r>
            <a:r>
              <a:rPr lang="en-US" b="1" dirty="0" smtClean="0">
                <a:solidFill>
                  <a:srgbClr val="000066"/>
                </a:solidFill>
                <a:cs typeface="Times New Roman" pitchFamily="18" charset="0"/>
              </a:rPr>
              <a:t>-the </a:t>
            </a:r>
            <a:r>
              <a:rPr lang="en-US" b="1" dirty="0" err="1" smtClean="0">
                <a:solidFill>
                  <a:srgbClr val="000066"/>
                </a:solidFill>
                <a:cs typeface="Times New Roman" pitchFamily="18" charset="0"/>
              </a:rPr>
              <a:t>inf</a:t>
            </a:r>
            <a:r>
              <a:rPr lang="en-US" b="1" u="sng" dirty="0" err="1" smtClean="0">
                <a:solidFill>
                  <a:srgbClr val="000066"/>
                </a:solidFill>
                <a:cs typeface="Times New Roman" pitchFamily="18" charset="0"/>
              </a:rPr>
              <a:t>n</a:t>
            </a:r>
            <a:r>
              <a:rPr lang="en-US" b="1" dirty="0" smtClean="0">
                <a:solidFill>
                  <a:srgbClr val="000066"/>
                </a:solidFill>
                <a:cs typeface="Times New Roman" pitchFamily="18" charset="0"/>
              </a:rPr>
              <a:t> learned earlier interferes with recall of newer </a:t>
            </a:r>
            <a:r>
              <a:rPr lang="en-US" b="1" dirty="0" err="1" smtClean="0">
                <a:solidFill>
                  <a:srgbClr val="000066"/>
                </a:solidFill>
                <a:cs typeface="Times New Roman" pitchFamily="18" charset="0"/>
              </a:rPr>
              <a:t>inf</a:t>
            </a:r>
            <a:r>
              <a:rPr lang="en-US" b="1" u="sng" dirty="0" err="1" smtClean="0">
                <a:solidFill>
                  <a:srgbClr val="000066"/>
                </a:solidFill>
                <a:cs typeface="Times New Roman" pitchFamily="18" charset="0"/>
              </a:rPr>
              <a:t>n</a:t>
            </a:r>
            <a:r>
              <a:rPr lang="en-US" b="1" dirty="0" smtClean="0">
                <a:solidFill>
                  <a:srgbClr val="000066"/>
                </a:solidFill>
                <a:cs typeface="Times New Roman" pitchFamily="18" charset="0"/>
              </a:rPr>
              <a:t>/materials/.</a:t>
            </a:r>
          </a:p>
          <a:p>
            <a:pPr marL="342900" lvl="2" indent="-342900">
              <a:lnSpc>
                <a:spcPct val="90000"/>
              </a:lnSpc>
              <a:buFontTx/>
              <a:buChar char="-"/>
            </a:pPr>
            <a:r>
              <a:rPr lang="en-US" dirty="0" smtClean="0"/>
              <a:t>Example:- If you call your new girlfriend your old girlfriend’s name.</a:t>
            </a:r>
            <a:endParaRPr lang="en-US" b="1" dirty="0" smtClean="0">
              <a:solidFill>
                <a:srgbClr val="000066"/>
              </a:solidFill>
              <a:cs typeface="Times New Roman" pitchFamily="18" charset="0"/>
            </a:endParaRPr>
          </a:p>
          <a:p>
            <a:pPr algn="just" eaLnBrk="1" hangingPunct="1">
              <a:lnSpc>
                <a:spcPct val="90000"/>
              </a:lnSpc>
              <a:buFontTx/>
              <a:buNone/>
            </a:pPr>
            <a:r>
              <a:rPr lang="en-US" b="1" dirty="0" smtClean="0">
                <a:cs typeface="Times New Roman" pitchFamily="18" charset="0"/>
              </a:rPr>
              <a:t> </a:t>
            </a:r>
            <a:r>
              <a:rPr lang="en-US" b="1" dirty="0" smtClean="0">
                <a:solidFill>
                  <a:srgbClr val="CC0000"/>
                </a:solidFill>
                <a:cs typeface="Times New Roman" pitchFamily="18" charset="0"/>
              </a:rPr>
              <a:t>-Retroactive/Backward/Interference</a:t>
            </a:r>
            <a:r>
              <a:rPr lang="en-US" b="1" dirty="0" smtClean="0">
                <a:cs typeface="Times New Roman" pitchFamily="18" charset="0"/>
              </a:rPr>
              <a:t>-</a:t>
            </a:r>
            <a:r>
              <a:rPr lang="en-US" b="1" dirty="0" smtClean="0">
                <a:solidFill>
                  <a:srgbClr val="000066"/>
                </a:solidFill>
                <a:cs typeface="Times New Roman" pitchFamily="18" charset="0"/>
              </a:rPr>
              <a:t>the new </a:t>
            </a:r>
            <a:r>
              <a:rPr lang="en-US" b="1" dirty="0" err="1" smtClean="0">
                <a:solidFill>
                  <a:srgbClr val="000066"/>
                </a:solidFill>
                <a:cs typeface="Times New Roman" pitchFamily="18" charset="0"/>
              </a:rPr>
              <a:t>inf</a:t>
            </a:r>
            <a:r>
              <a:rPr lang="en-US" b="1" u="sng" dirty="0" err="1" smtClean="0">
                <a:solidFill>
                  <a:srgbClr val="000066"/>
                </a:solidFill>
                <a:cs typeface="Times New Roman" pitchFamily="18" charset="0"/>
              </a:rPr>
              <a:t>n</a:t>
            </a:r>
            <a:r>
              <a:rPr lang="en-US" b="1" dirty="0" smtClean="0">
                <a:solidFill>
                  <a:srgbClr val="000066"/>
                </a:solidFill>
                <a:cs typeface="Times New Roman" pitchFamily="18" charset="0"/>
              </a:rPr>
              <a:t> interferes with the ability to remember old </a:t>
            </a:r>
            <a:r>
              <a:rPr lang="en-US" b="1" dirty="0" err="1" smtClean="0">
                <a:solidFill>
                  <a:srgbClr val="000066"/>
                </a:solidFill>
                <a:cs typeface="Times New Roman" pitchFamily="18" charset="0"/>
              </a:rPr>
              <a:t>inf</a:t>
            </a:r>
            <a:r>
              <a:rPr lang="en-US" b="1" u="sng" dirty="0" err="1" smtClean="0">
                <a:solidFill>
                  <a:srgbClr val="000066"/>
                </a:solidFill>
                <a:cs typeface="Times New Roman" pitchFamily="18" charset="0"/>
              </a:rPr>
              <a:t>n</a:t>
            </a:r>
            <a:r>
              <a:rPr lang="en-US" b="1" dirty="0" smtClean="0">
                <a:solidFill>
                  <a:srgbClr val="000066"/>
                </a:solidFill>
                <a:cs typeface="Times New Roman" pitchFamily="18" charset="0"/>
              </a:rPr>
              <a:t>.</a:t>
            </a:r>
          </a:p>
          <a:p>
            <a:pPr algn="just" eaLnBrk="1" hangingPunct="1">
              <a:lnSpc>
                <a:spcPct val="90000"/>
              </a:lnSpc>
              <a:buFontTx/>
              <a:buNone/>
            </a:pPr>
            <a:endParaRPr lang="en-US" b="1" dirty="0" smtClean="0">
              <a:solidFill>
                <a:srgbClr val="000066"/>
              </a:solidFill>
              <a:cs typeface="Times New Roman" pitchFamily="18" charset="0"/>
            </a:endParaRPr>
          </a:p>
          <a:p>
            <a:pPr algn="just" eaLnBrk="1" hangingPunct="1">
              <a:lnSpc>
                <a:spcPct val="90000"/>
              </a:lnSpc>
              <a:buFontTx/>
              <a:buNone/>
            </a:pPr>
            <a:endParaRPr lang="en-US" b="1" dirty="0" smtClean="0">
              <a:solidFill>
                <a:srgbClr val="000066"/>
              </a:solidFill>
              <a:cs typeface="Times New Roman" pitchFamily="18" charset="0"/>
            </a:endParaRPr>
          </a:p>
        </p:txBody>
      </p:sp>
      <p:sp>
        <p:nvSpPr>
          <p:cNvPr id="5" name="Footer Placeholder 4"/>
          <p:cNvSpPr>
            <a:spLocks noGrp="1"/>
          </p:cNvSpPr>
          <p:nvPr>
            <p:ph type="ftr" sz="quarter" idx="11"/>
          </p:nvPr>
        </p:nvSpPr>
        <p:spPr/>
        <p:txBody>
          <a:bodyPr/>
          <a:lstStyle/>
          <a:p>
            <a:endParaRPr lang="en-US" dirty="0"/>
          </a:p>
        </p:txBody>
      </p:sp>
      <p:pic>
        <p:nvPicPr>
          <p:cNvPr id="8" name="Picture 6" descr="combination_lock_hg_clr"/>
          <p:cNvPicPr>
            <a:picLocks noChangeAspect="1" noChangeArrowheads="1" noCrop="1"/>
          </p:cNvPicPr>
          <p:nvPr/>
        </p:nvPicPr>
        <p:blipFill>
          <a:blip r:embed="rId2" cstate="print"/>
          <a:srcRect/>
          <a:stretch>
            <a:fillRect/>
          </a:stretch>
        </p:blipFill>
        <p:spPr>
          <a:xfrm>
            <a:off x="1066800" y="3581400"/>
            <a:ext cx="1447800" cy="1676400"/>
          </a:xfrm>
          <a:prstGeom prst="rect">
            <a:avLst/>
          </a:prstGeom>
          <a:noFill/>
          <a:ln/>
        </p:spPr>
      </p:pic>
      <p:sp>
        <p:nvSpPr>
          <p:cNvPr id="9" name="Rectangle 8"/>
          <p:cNvSpPr/>
          <p:nvPr/>
        </p:nvSpPr>
        <p:spPr>
          <a:xfrm>
            <a:off x="228600" y="5181601"/>
            <a:ext cx="8458200" cy="646331"/>
          </a:xfrm>
          <a:prstGeom prst="rect">
            <a:avLst/>
          </a:prstGeom>
        </p:spPr>
        <p:txBody>
          <a:bodyPr wrap="square">
            <a:spAutoFit/>
          </a:bodyPr>
          <a:lstStyle/>
          <a:p>
            <a:r>
              <a:rPr lang="en-US" dirty="0" smtClean="0"/>
              <a:t>Example:- When you finally remember this years locker combination, you forget last years.</a:t>
            </a:r>
            <a:endParaRPr lang="en-US" dirty="0"/>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200">
                                            <p:txEl>
                                              <p:pRg st="1" end="1"/>
                                            </p:txEl>
                                          </p:spTgt>
                                        </p:tgtEl>
                                        <p:attrNameLst>
                                          <p:attrName>style.visibility</p:attrName>
                                        </p:attrNameLst>
                                      </p:cBhvr>
                                      <p:to>
                                        <p:strVal val="visible"/>
                                      </p:to>
                                    </p:set>
                                    <p:animEffect transition="in" filter="blinds(horizontal)">
                                      <p:cBhvr>
                                        <p:cTn id="7" dur="500"/>
                                        <p:tgtEl>
                                          <p:spTgt spid="8200">
                                            <p:txEl>
                                              <p:pRg st="1" end="1"/>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200">
                                            <p:txEl>
                                              <p:pRg st="2" end="2"/>
                                            </p:txEl>
                                          </p:spTgt>
                                        </p:tgtEl>
                                        <p:attrNameLst>
                                          <p:attrName>style.visibility</p:attrName>
                                        </p:attrNameLst>
                                      </p:cBhvr>
                                      <p:to>
                                        <p:strVal val="visible"/>
                                      </p:to>
                                    </p:set>
                                    <p:animEffect transition="in" filter="blinds(horizontal)">
                                      <p:cBhvr>
                                        <p:cTn id="10" dur="500"/>
                                        <p:tgtEl>
                                          <p:spTgt spid="8200">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8200">
                                            <p:txEl>
                                              <p:pRg st="3" end="3"/>
                                            </p:txEl>
                                          </p:spTgt>
                                        </p:tgtEl>
                                        <p:attrNameLst>
                                          <p:attrName>style.visibility</p:attrName>
                                        </p:attrNameLst>
                                      </p:cBhvr>
                                      <p:to>
                                        <p:strVal val="visible"/>
                                      </p:to>
                                    </p:set>
                                    <p:animEffect transition="in" filter="blinds(horizontal)">
                                      <p:cBhvr>
                                        <p:cTn id="15" dur="500"/>
                                        <p:tgtEl>
                                          <p:spTgt spid="8200">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ox(in)">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0"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533400"/>
            <a:ext cx="8610600" cy="6019800"/>
          </a:xfrm>
        </p:spPr>
        <p:txBody>
          <a:bodyPr/>
          <a:lstStyle/>
          <a:p>
            <a:pPr algn="ctr">
              <a:lnSpc>
                <a:spcPct val="90000"/>
              </a:lnSpc>
              <a:buNone/>
            </a:pPr>
            <a:r>
              <a:rPr lang="en-US" b="1" dirty="0" smtClean="0">
                <a:cs typeface="Times New Roman" pitchFamily="18" charset="0"/>
              </a:rPr>
              <a:t> </a:t>
            </a:r>
            <a:r>
              <a:rPr lang="en-US" b="1" u="sng" dirty="0" smtClean="0">
                <a:solidFill>
                  <a:schemeClr val="folHlink"/>
                </a:solidFill>
                <a:cs typeface="Times New Roman" pitchFamily="18" charset="0"/>
              </a:rPr>
              <a:t>3.  New Memory for Old/Displacement/Theory</a:t>
            </a:r>
          </a:p>
          <a:p>
            <a:pPr algn="just">
              <a:lnSpc>
                <a:spcPct val="90000"/>
              </a:lnSpc>
              <a:buNone/>
            </a:pPr>
            <a:r>
              <a:rPr lang="en-US" b="1" dirty="0" smtClean="0">
                <a:cs typeface="Times New Roman" pitchFamily="18" charset="0"/>
              </a:rPr>
              <a:t> -</a:t>
            </a:r>
            <a:r>
              <a:rPr lang="en-US" b="1" dirty="0" smtClean="0">
                <a:solidFill>
                  <a:srgbClr val="000066"/>
                </a:solidFill>
                <a:cs typeface="Times New Roman" pitchFamily="18" charset="0"/>
              </a:rPr>
              <a:t>It states that the new </a:t>
            </a:r>
            <a:r>
              <a:rPr lang="en-US" b="1" dirty="0" err="1" smtClean="0">
                <a:solidFill>
                  <a:srgbClr val="000066"/>
                </a:solidFill>
                <a:cs typeface="Times New Roman" pitchFamily="18" charset="0"/>
              </a:rPr>
              <a:t>inf</a:t>
            </a:r>
            <a:r>
              <a:rPr lang="en-US" b="1" u="sng" dirty="0" err="1" smtClean="0">
                <a:solidFill>
                  <a:srgbClr val="000066"/>
                </a:solidFill>
                <a:cs typeface="Times New Roman" pitchFamily="18" charset="0"/>
              </a:rPr>
              <a:t>n</a:t>
            </a:r>
            <a:r>
              <a:rPr lang="en-US" b="1" dirty="0" smtClean="0">
                <a:solidFill>
                  <a:srgbClr val="000066"/>
                </a:solidFill>
                <a:cs typeface="Times New Roman" pitchFamily="18" charset="0"/>
              </a:rPr>
              <a:t> entering in the memory can wipe out old </a:t>
            </a:r>
            <a:r>
              <a:rPr lang="en-US" b="1" dirty="0" err="1" smtClean="0">
                <a:solidFill>
                  <a:srgbClr val="000066"/>
                </a:solidFill>
                <a:cs typeface="Times New Roman" pitchFamily="18" charset="0"/>
              </a:rPr>
              <a:t>inf</a:t>
            </a:r>
            <a:r>
              <a:rPr lang="en-US" b="1" u="sng" dirty="0" err="1" smtClean="0">
                <a:solidFill>
                  <a:srgbClr val="000066"/>
                </a:solidFill>
                <a:cs typeface="Times New Roman" pitchFamily="18" charset="0"/>
              </a:rPr>
              <a:t>n</a:t>
            </a:r>
            <a:r>
              <a:rPr lang="en-US" b="1" dirty="0" smtClean="0">
                <a:solidFill>
                  <a:srgbClr val="000066"/>
                </a:solidFill>
                <a:cs typeface="Times New Roman" pitchFamily="18" charset="0"/>
              </a:rPr>
              <a:t>, just as recording on an audio or videotape will obliterate/wipe out the original material.</a:t>
            </a:r>
          </a:p>
          <a:p>
            <a:pPr algn="just">
              <a:lnSpc>
                <a:spcPct val="90000"/>
              </a:lnSpc>
              <a:buNone/>
            </a:pPr>
            <a:r>
              <a:rPr lang="en-US" b="1" dirty="0" smtClean="0">
                <a:solidFill>
                  <a:srgbClr val="000066"/>
                </a:solidFill>
                <a:cs typeface="Times New Roman" pitchFamily="18" charset="0"/>
              </a:rPr>
              <a:t> - As you continue to store more and more </a:t>
            </a:r>
            <a:r>
              <a:rPr lang="en-US" b="1" dirty="0" err="1" smtClean="0">
                <a:solidFill>
                  <a:srgbClr val="000066"/>
                </a:solidFill>
                <a:cs typeface="Times New Roman" pitchFamily="18" charset="0"/>
              </a:rPr>
              <a:t>inf</a:t>
            </a:r>
            <a:r>
              <a:rPr lang="en-US" b="1" u="sng" dirty="0" err="1" smtClean="0">
                <a:solidFill>
                  <a:srgbClr val="000066"/>
                </a:solidFill>
                <a:cs typeface="Times New Roman" pitchFamily="18" charset="0"/>
              </a:rPr>
              <a:t>n</a:t>
            </a:r>
            <a:r>
              <a:rPr lang="en-US" b="1" dirty="0" smtClean="0">
                <a:solidFill>
                  <a:srgbClr val="000066"/>
                </a:solidFill>
                <a:cs typeface="Times New Roman" pitchFamily="18" charset="0"/>
              </a:rPr>
              <a:t> at the same time you lose other </a:t>
            </a:r>
            <a:r>
              <a:rPr lang="en-US" b="1" dirty="0" err="1" smtClean="0">
                <a:solidFill>
                  <a:srgbClr val="000066"/>
                </a:solidFill>
                <a:cs typeface="Times New Roman" pitchFamily="18" charset="0"/>
              </a:rPr>
              <a:t>inf</a:t>
            </a:r>
            <a:r>
              <a:rPr lang="en-US" b="1" u="sng" dirty="0" err="1" smtClean="0">
                <a:solidFill>
                  <a:srgbClr val="000066"/>
                </a:solidFill>
                <a:cs typeface="Times New Roman" pitchFamily="18" charset="0"/>
              </a:rPr>
              <a:t>n</a:t>
            </a:r>
            <a:r>
              <a:rPr lang="en-US" b="1" dirty="0" smtClean="0">
                <a:solidFill>
                  <a:srgbClr val="000066"/>
                </a:solidFill>
                <a:cs typeface="Times New Roman" pitchFamily="18" charset="0"/>
              </a:rPr>
              <a:t>, which was stored before.</a:t>
            </a:r>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Date Placeholder 3"/>
          <p:cNvSpPr>
            <a:spLocks noGrp="1"/>
          </p:cNvSpPr>
          <p:nvPr>
            <p:ph type="dt" sz="quarter" idx="10"/>
          </p:nvPr>
        </p:nvSpPr>
        <p:spPr>
          <a:noFill/>
        </p:spPr>
        <p:txBody>
          <a:bodyPr/>
          <a:lstStyle/>
          <a:p>
            <a:fld id="{A85A9801-C1ED-4FB4-BBE9-52F6F6F6EEF0}" type="datetime1">
              <a:rPr lang="en-US" smtClean="0"/>
              <a:pPr/>
              <a:t>12/3/2020</a:t>
            </a:fld>
            <a:endParaRPr lang="en-US" smtClean="0"/>
          </a:p>
        </p:txBody>
      </p:sp>
      <p:sp>
        <p:nvSpPr>
          <p:cNvPr id="17411" name="Slide Number Placeholder 5"/>
          <p:cNvSpPr>
            <a:spLocks noGrp="1"/>
          </p:cNvSpPr>
          <p:nvPr>
            <p:ph type="sldNum" sz="quarter" idx="12"/>
          </p:nvPr>
        </p:nvSpPr>
        <p:spPr>
          <a:noFill/>
        </p:spPr>
        <p:txBody>
          <a:bodyPr/>
          <a:lstStyle/>
          <a:p>
            <a:fld id="{FFDDDFE5-EF10-4479-A5D2-1EA9326AF108}" type="slidenum">
              <a:rPr lang="en-US" smtClean="0"/>
              <a:pPr/>
              <a:t>17</a:t>
            </a:fld>
            <a:endParaRPr lang="en-US" smtClean="0"/>
          </a:p>
        </p:txBody>
      </p:sp>
      <p:sp>
        <p:nvSpPr>
          <p:cNvPr id="9226" name="Rectangle 10"/>
          <p:cNvSpPr>
            <a:spLocks noGrp="1" noChangeArrowheads="1"/>
          </p:cNvSpPr>
          <p:nvPr>
            <p:ph type="body" idx="1"/>
          </p:nvPr>
        </p:nvSpPr>
        <p:spPr>
          <a:xfrm>
            <a:off x="0" y="381000"/>
            <a:ext cx="8915400" cy="6248400"/>
          </a:xfrm>
        </p:spPr>
        <p:txBody>
          <a:bodyPr/>
          <a:lstStyle/>
          <a:p>
            <a:pPr algn="ctr" eaLnBrk="1" hangingPunct="1">
              <a:buFontTx/>
              <a:buNone/>
            </a:pPr>
            <a:endParaRPr lang="en-US" sz="2400" smtClean="0"/>
          </a:p>
          <a:p>
            <a:pPr algn="ctr" eaLnBrk="1" hangingPunct="1">
              <a:buFontTx/>
              <a:buNone/>
            </a:pPr>
            <a:r>
              <a:rPr lang="en-US" sz="2400" smtClean="0"/>
              <a:t> </a:t>
            </a:r>
            <a:r>
              <a:rPr lang="en-US" sz="2800" b="1" smtClean="0">
                <a:solidFill>
                  <a:schemeClr val="folHlink"/>
                </a:solidFill>
                <a:cs typeface="Times New Roman" pitchFamily="18" charset="0"/>
              </a:rPr>
              <a:t>4.     </a:t>
            </a:r>
            <a:r>
              <a:rPr lang="en-US" sz="2800" b="1" u="sng" smtClean="0">
                <a:solidFill>
                  <a:schemeClr val="folHlink"/>
                </a:solidFill>
                <a:cs typeface="Times New Roman" pitchFamily="18" charset="0"/>
              </a:rPr>
              <a:t>Motivated Forgetting Theory</a:t>
            </a:r>
            <a:endParaRPr lang="en-US" sz="2800" b="1" smtClean="0">
              <a:solidFill>
                <a:schemeClr val="folHlink"/>
              </a:solidFill>
              <a:cs typeface="Times New Roman" pitchFamily="18" charset="0"/>
            </a:endParaRPr>
          </a:p>
          <a:p>
            <a:pPr algn="just" eaLnBrk="1" hangingPunct="1">
              <a:buFont typeface="Wingdings 3" pitchFamily="18" charset="2"/>
              <a:buNone/>
            </a:pPr>
            <a:r>
              <a:rPr lang="en-US" sz="2800" b="1" smtClean="0">
                <a:solidFill>
                  <a:srgbClr val="000066"/>
                </a:solidFill>
                <a:cs typeface="Times New Roman" pitchFamily="18" charset="0"/>
              </a:rPr>
              <a:t> </a:t>
            </a:r>
            <a:r>
              <a:rPr lang="en-US" sz="2800" b="1" smtClean="0">
                <a:solidFill>
                  <a:srgbClr val="000066"/>
                </a:solidFill>
                <a:cs typeface="Times New Roman" pitchFamily="18" charset="0"/>
                <a:sym typeface="Wingdings 3" pitchFamily="18" charset="2"/>
              </a:rPr>
              <a:t></a:t>
            </a:r>
            <a:r>
              <a:rPr lang="en-US" sz="2800" b="1" smtClean="0">
                <a:solidFill>
                  <a:srgbClr val="000066"/>
                </a:solidFill>
                <a:cs typeface="Times New Roman" pitchFamily="18" charset="0"/>
              </a:rPr>
              <a:t> People forget b/s they block from consciousness those memories that are too threatening or painful to live with</a:t>
            </a:r>
          </a:p>
          <a:p>
            <a:pPr algn="just" eaLnBrk="1" hangingPunct="1">
              <a:buFont typeface="Wingdings 3" pitchFamily="18" charset="2"/>
              <a:buNone/>
            </a:pPr>
            <a:r>
              <a:rPr lang="en-US" sz="2800" b="1" smtClean="0">
                <a:solidFill>
                  <a:srgbClr val="000066"/>
                </a:solidFill>
                <a:cs typeface="Times New Roman" pitchFamily="18" charset="0"/>
                <a:sym typeface="Wingdings 3" pitchFamily="18" charset="2"/>
              </a:rPr>
              <a:t>  </a:t>
            </a:r>
            <a:r>
              <a:rPr lang="en-US" sz="2800" b="1" smtClean="0">
                <a:solidFill>
                  <a:srgbClr val="000066"/>
                </a:solidFill>
                <a:cs typeface="Times New Roman" pitchFamily="18" charset="0"/>
              </a:rPr>
              <a:t> People forget b/s they are motivated to forget</a:t>
            </a:r>
            <a:r>
              <a:rPr lang="en-US" sz="2800" b="1" i="1" smtClean="0">
                <a:solidFill>
                  <a:srgbClr val="CC9900"/>
                </a:solidFill>
                <a:cs typeface="Times New Roman" pitchFamily="18" charset="0"/>
              </a:rPr>
              <a:t>/we forget, we forget that we forget/</a:t>
            </a:r>
            <a:r>
              <a:rPr lang="en-US" sz="2800" b="1" smtClean="0">
                <a:solidFill>
                  <a:srgbClr val="CC9900"/>
                </a:solidFill>
                <a:cs typeface="Times New Roman" pitchFamily="18" charset="0"/>
              </a:rPr>
              <a:t>.</a:t>
            </a:r>
          </a:p>
          <a:p>
            <a:pPr algn="ctr" eaLnBrk="1" hangingPunct="1">
              <a:buFont typeface="Wingdings 3" pitchFamily="18" charset="2"/>
              <a:buNone/>
            </a:pPr>
            <a:r>
              <a:rPr lang="en-US" sz="2800" b="1" smtClean="0">
                <a:solidFill>
                  <a:srgbClr val="CC9900"/>
                </a:solidFill>
                <a:cs typeface="Times New Roman" pitchFamily="18" charset="0"/>
              </a:rPr>
              <a:t>     </a:t>
            </a:r>
            <a:r>
              <a:rPr lang="en-US" sz="2800" b="1" smtClean="0">
                <a:solidFill>
                  <a:schemeClr val="folHlink"/>
                </a:solidFill>
                <a:cs typeface="Times New Roman" pitchFamily="18" charset="0"/>
              </a:rPr>
              <a:t>5.     </a:t>
            </a:r>
            <a:r>
              <a:rPr lang="en-US" sz="2800" b="1" u="sng" smtClean="0">
                <a:solidFill>
                  <a:schemeClr val="folHlink"/>
                </a:solidFill>
                <a:cs typeface="Times New Roman" pitchFamily="18" charset="0"/>
              </a:rPr>
              <a:t>Cue Dependent Forgetting</a:t>
            </a:r>
            <a:endParaRPr lang="en-US" sz="2800" b="1" smtClean="0">
              <a:solidFill>
                <a:schemeClr val="folHlink"/>
              </a:solidFill>
              <a:cs typeface="Times New Roman" pitchFamily="18" charset="0"/>
            </a:endParaRPr>
          </a:p>
          <a:p>
            <a:pPr algn="just" eaLnBrk="1" hangingPunct="1">
              <a:buFontTx/>
              <a:buChar char="-"/>
            </a:pPr>
            <a:r>
              <a:rPr lang="en-US" sz="2800" b="1" smtClean="0">
                <a:solidFill>
                  <a:srgbClr val="000066"/>
                </a:solidFill>
                <a:cs typeface="Times New Roman" pitchFamily="18" charset="0"/>
              </a:rPr>
              <a:t>When we lack retrieval cues, we may fell as if we have lost the </a:t>
            </a:r>
            <a:r>
              <a:rPr lang="en-US" sz="2800" b="1" smtClean="0">
                <a:solidFill>
                  <a:srgbClr val="CC9900"/>
                </a:solidFill>
                <a:cs typeface="Times New Roman" pitchFamily="18" charset="0"/>
              </a:rPr>
              <a:t>call number</a:t>
            </a:r>
            <a:r>
              <a:rPr lang="en-US" sz="2800" b="1" smtClean="0">
                <a:solidFill>
                  <a:srgbClr val="000066"/>
                </a:solidFill>
                <a:cs typeface="Times New Roman" pitchFamily="18" charset="0"/>
              </a:rPr>
              <a:t> for an entry in the mind’s library. </a:t>
            </a:r>
          </a:p>
          <a:p>
            <a:pPr algn="just" eaLnBrk="1" hangingPunct="1">
              <a:buFontTx/>
              <a:buNone/>
            </a:pPr>
            <a:r>
              <a:rPr lang="en-US" sz="2800" b="1" smtClean="0">
                <a:solidFill>
                  <a:srgbClr val="000066"/>
                </a:solidFill>
                <a:cs typeface="Times New Roman" pitchFamily="18" charset="0"/>
              </a:rPr>
              <a:t>- To remember, we rely on </a:t>
            </a:r>
            <a:r>
              <a:rPr lang="en-US" sz="2800" b="1" i="1" smtClean="0">
                <a:solidFill>
                  <a:srgbClr val="CC9900"/>
                </a:solidFill>
                <a:cs typeface="Times New Roman" pitchFamily="18" charset="0"/>
              </a:rPr>
              <a:t>retrieval cues</a:t>
            </a:r>
            <a:r>
              <a:rPr lang="en-US" sz="2800" b="1" smtClean="0">
                <a:solidFill>
                  <a:srgbClr val="000066"/>
                </a:solidFill>
                <a:cs typeface="Times New Roman" pitchFamily="18" charset="0"/>
              </a:rPr>
              <a:t>-items of inf</a:t>
            </a:r>
            <a:r>
              <a:rPr lang="en-US" sz="2800" b="1" u="sng" smtClean="0">
                <a:solidFill>
                  <a:srgbClr val="000066"/>
                </a:solidFill>
                <a:cs typeface="Times New Roman" pitchFamily="18" charset="0"/>
              </a:rPr>
              <a:t>n</a:t>
            </a:r>
            <a:r>
              <a:rPr lang="en-US" sz="2800" b="1" smtClean="0">
                <a:solidFill>
                  <a:srgbClr val="000066"/>
                </a:solidFill>
                <a:cs typeface="Times New Roman" pitchFamily="18" charset="0"/>
              </a:rPr>
              <a:t> that can help us find the specific inf</a:t>
            </a:r>
            <a:r>
              <a:rPr lang="en-US" sz="2800" b="1" u="sng" smtClean="0">
                <a:solidFill>
                  <a:srgbClr val="000066"/>
                </a:solidFill>
                <a:cs typeface="Times New Roman" pitchFamily="18" charset="0"/>
              </a:rPr>
              <a:t>n</a:t>
            </a:r>
            <a:r>
              <a:rPr lang="en-US" sz="2800" b="1" smtClean="0">
                <a:solidFill>
                  <a:srgbClr val="000066"/>
                </a:solidFill>
                <a:cs typeface="Times New Roman" pitchFamily="18" charset="0"/>
              </a:rPr>
              <a:t> we are looking for.</a:t>
            </a:r>
          </a:p>
          <a:p>
            <a:pPr algn="just" eaLnBrk="1" hangingPunct="1">
              <a:buFontTx/>
              <a:buChar char="-"/>
            </a:pPr>
            <a:endParaRPr lang="en-US" sz="2800" b="1" smtClean="0">
              <a:solidFill>
                <a:srgbClr val="000066"/>
              </a:solidFill>
              <a:cs typeface="Times New Roman" pitchFamily="18" charset="0"/>
            </a:endParaRPr>
          </a:p>
        </p:txBody>
      </p:sp>
      <p:sp>
        <p:nvSpPr>
          <p:cNvPr id="5" name="Footer Placeholder 4"/>
          <p:cNvSpPr>
            <a:spLocks noGrp="1"/>
          </p:cNvSpPr>
          <p:nvPr>
            <p:ph type="ftr" sz="quarter" idx="11"/>
          </p:nvPr>
        </p:nvSpPr>
        <p:spPr/>
        <p:txBody>
          <a:bodyPr/>
          <a:lstStyle/>
          <a:p>
            <a:endParaRPr lang="en-US" dirty="0"/>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26">
                                            <p:txEl>
                                              <p:pRg st="1" end="1"/>
                                            </p:txEl>
                                          </p:spTgt>
                                        </p:tgtEl>
                                        <p:attrNameLst>
                                          <p:attrName>style.visibility</p:attrName>
                                        </p:attrNameLst>
                                      </p:cBhvr>
                                      <p:to>
                                        <p:strVal val="visible"/>
                                      </p:to>
                                    </p:set>
                                    <p:animEffect transition="in" filter="blinds(horizontal)">
                                      <p:cBhvr>
                                        <p:cTn id="7" dur="500"/>
                                        <p:tgtEl>
                                          <p:spTgt spid="922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26">
                                            <p:txEl>
                                              <p:pRg st="2" end="2"/>
                                            </p:txEl>
                                          </p:spTgt>
                                        </p:tgtEl>
                                        <p:attrNameLst>
                                          <p:attrName>style.visibility</p:attrName>
                                        </p:attrNameLst>
                                      </p:cBhvr>
                                      <p:to>
                                        <p:strVal val="visible"/>
                                      </p:to>
                                    </p:set>
                                    <p:animEffect transition="in" filter="blinds(horizontal)">
                                      <p:cBhvr>
                                        <p:cTn id="12" dur="500"/>
                                        <p:tgtEl>
                                          <p:spTgt spid="922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226">
                                            <p:txEl>
                                              <p:pRg st="3" end="3"/>
                                            </p:txEl>
                                          </p:spTgt>
                                        </p:tgtEl>
                                        <p:attrNameLst>
                                          <p:attrName>style.visibility</p:attrName>
                                        </p:attrNameLst>
                                      </p:cBhvr>
                                      <p:to>
                                        <p:strVal val="visible"/>
                                      </p:to>
                                    </p:set>
                                    <p:animEffect transition="in" filter="blinds(horizontal)">
                                      <p:cBhvr>
                                        <p:cTn id="17" dur="500"/>
                                        <p:tgtEl>
                                          <p:spTgt spid="922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226">
                                            <p:txEl>
                                              <p:pRg st="4" end="4"/>
                                            </p:txEl>
                                          </p:spTgt>
                                        </p:tgtEl>
                                        <p:attrNameLst>
                                          <p:attrName>style.visibility</p:attrName>
                                        </p:attrNameLst>
                                      </p:cBhvr>
                                      <p:to>
                                        <p:strVal val="visible"/>
                                      </p:to>
                                    </p:set>
                                    <p:animEffect transition="in" filter="blinds(horizontal)">
                                      <p:cBhvr>
                                        <p:cTn id="22" dur="500"/>
                                        <p:tgtEl>
                                          <p:spTgt spid="922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226">
                                            <p:txEl>
                                              <p:pRg st="5" end="5"/>
                                            </p:txEl>
                                          </p:spTgt>
                                        </p:tgtEl>
                                        <p:attrNameLst>
                                          <p:attrName>style.visibility</p:attrName>
                                        </p:attrNameLst>
                                      </p:cBhvr>
                                      <p:to>
                                        <p:strVal val="visible"/>
                                      </p:to>
                                    </p:set>
                                    <p:animEffect transition="in" filter="blinds(horizontal)">
                                      <p:cBhvr>
                                        <p:cTn id="27" dur="500"/>
                                        <p:tgtEl>
                                          <p:spTgt spid="922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226">
                                            <p:txEl>
                                              <p:pRg st="6" end="6"/>
                                            </p:txEl>
                                          </p:spTgt>
                                        </p:tgtEl>
                                        <p:attrNameLst>
                                          <p:attrName>style.visibility</p:attrName>
                                        </p:attrNameLst>
                                      </p:cBhvr>
                                      <p:to>
                                        <p:strVal val="visible"/>
                                      </p:to>
                                    </p:set>
                                    <p:animEffect transition="in" filter="blinds(horizontal)">
                                      <p:cBhvr>
                                        <p:cTn id="32" dur="500"/>
                                        <p:tgtEl>
                                          <p:spTgt spid="922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6"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Date Placeholder 3"/>
          <p:cNvSpPr>
            <a:spLocks noGrp="1"/>
          </p:cNvSpPr>
          <p:nvPr>
            <p:ph type="dt" sz="quarter" idx="10"/>
          </p:nvPr>
        </p:nvSpPr>
        <p:spPr>
          <a:noFill/>
        </p:spPr>
        <p:txBody>
          <a:bodyPr/>
          <a:lstStyle/>
          <a:p>
            <a:fld id="{B532BFE7-FC16-406E-B419-F8F1A0F51278}" type="datetime1">
              <a:rPr lang="en-US" smtClean="0"/>
              <a:pPr/>
              <a:t>12/3/2020</a:t>
            </a:fld>
            <a:endParaRPr lang="en-US" smtClean="0"/>
          </a:p>
        </p:txBody>
      </p:sp>
      <p:sp>
        <p:nvSpPr>
          <p:cNvPr id="18435" name="Slide Number Placeholder 5"/>
          <p:cNvSpPr>
            <a:spLocks noGrp="1"/>
          </p:cNvSpPr>
          <p:nvPr>
            <p:ph type="sldNum" sz="quarter" idx="12"/>
          </p:nvPr>
        </p:nvSpPr>
        <p:spPr>
          <a:noFill/>
        </p:spPr>
        <p:txBody>
          <a:bodyPr/>
          <a:lstStyle/>
          <a:p>
            <a:fld id="{FD94B53E-2EBF-442A-B4BC-77B16246FA18}" type="slidenum">
              <a:rPr lang="en-US" smtClean="0"/>
              <a:pPr/>
              <a:t>18</a:t>
            </a:fld>
            <a:endParaRPr lang="en-US" smtClean="0"/>
          </a:p>
        </p:txBody>
      </p:sp>
      <p:sp>
        <p:nvSpPr>
          <p:cNvPr id="10250" name="Rectangle 10"/>
          <p:cNvSpPr>
            <a:spLocks noGrp="1" noChangeArrowheads="1"/>
          </p:cNvSpPr>
          <p:nvPr>
            <p:ph type="body" idx="1"/>
          </p:nvPr>
        </p:nvSpPr>
        <p:spPr>
          <a:xfrm>
            <a:off x="228600" y="381000"/>
            <a:ext cx="8686800" cy="6324600"/>
          </a:xfrm>
        </p:spPr>
        <p:txBody>
          <a:bodyPr/>
          <a:lstStyle/>
          <a:p>
            <a:pPr algn="ctr" eaLnBrk="1" hangingPunct="1">
              <a:buFontTx/>
              <a:buNone/>
            </a:pPr>
            <a:endParaRPr lang="en-US" sz="2800" dirty="0" smtClean="0"/>
          </a:p>
          <a:p>
            <a:pPr algn="ctr" eaLnBrk="1" hangingPunct="1">
              <a:buFontTx/>
              <a:buNone/>
            </a:pPr>
            <a:r>
              <a:rPr lang="en-US" sz="2800" dirty="0" smtClean="0"/>
              <a:t> </a:t>
            </a:r>
            <a:r>
              <a:rPr lang="en-US" sz="2800" b="1" dirty="0" smtClean="0">
                <a:solidFill>
                  <a:srgbClr val="CC0000"/>
                </a:solidFill>
                <a:cs typeface="Times New Roman" pitchFamily="18" charset="0"/>
              </a:rPr>
              <a:t>Improving Memory</a:t>
            </a:r>
            <a:endParaRPr lang="en-US" sz="2800" dirty="0" smtClean="0">
              <a:cs typeface="Times New Roman" pitchFamily="18" charset="0"/>
            </a:endParaRPr>
          </a:p>
          <a:p>
            <a:pPr algn="just" eaLnBrk="1" hangingPunct="1">
              <a:buFont typeface="Wingdings" pitchFamily="2" charset="2"/>
              <a:buChar char="Ø"/>
            </a:pPr>
            <a:r>
              <a:rPr lang="en-US" sz="2800" dirty="0" smtClean="0">
                <a:cs typeface="Times New Roman" pitchFamily="18" charset="0"/>
              </a:rPr>
              <a:t> </a:t>
            </a:r>
            <a:r>
              <a:rPr lang="en-US" sz="2800" b="1" dirty="0" smtClean="0">
                <a:solidFill>
                  <a:srgbClr val="000000"/>
                </a:solidFill>
                <a:cs typeface="Times New Roman" pitchFamily="18" charset="0"/>
              </a:rPr>
              <a:t>Developing good studying habits w/h is scheduled in the comfortable place.</a:t>
            </a:r>
          </a:p>
          <a:p>
            <a:pPr algn="just" eaLnBrk="1" hangingPunct="1">
              <a:buFontTx/>
              <a:buNone/>
            </a:pPr>
            <a:r>
              <a:rPr lang="en-US" sz="2800" b="1" dirty="0" smtClean="0">
                <a:solidFill>
                  <a:srgbClr val="000000"/>
                </a:solidFill>
                <a:latin typeface="Wingdings" pitchFamily="2" charset="2"/>
                <a:cs typeface="Times New Roman" pitchFamily="18" charset="0"/>
              </a:rPr>
              <a:t>Ø</a:t>
            </a:r>
            <a:r>
              <a:rPr lang="en-US" sz="2800" b="1" dirty="0" smtClean="0">
                <a:solidFill>
                  <a:srgbClr val="000000"/>
                </a:solidFill>
                <a:cs typeface="Times New Roman" pitchFamily="18" charset="0"/>
              </a:rPr>
              <a:t>   Paying attention: </a:t>
            </a:r>
          </a:p>
          <a:p>
            <a:pPr algn="just" eaLnBrk="1" hangingPunct="1">
              <a:buFontTx/>
              <a:buNone/>
            </a:pPr>
            <a:r>
              <a:rPr lang="en-US" sz="2800" b="1" dirty="0" smtClean="0">
                <a:solidFill>
                  <a:srgbClr val="000000"/>
                </a:solidFill>
                <a:latin typeface="Wingdings" pitchFamily="2" charset="2"/>
                <a:cs typeface="Times New Roman" pitchFamily="18" charset="0"/>
              </a:rPr>
              <a:t>Ø</a:t>
            </a:r>
            <a:r>
              <a:rPr lang="en-US" sz="2800" b="1" dirty="0" smtClean="0">
                <a:solidFill>
                  <a:srgbClr val="000000"/>
                </a:solidFill>
                <a:cs typeface="Times New Roman" pitchFamily="18" charset="0"/>
              </a:rPr>
              <a:t>   Encode the </a:t>
            </a:r>
            <a:r>
              <a:rPr lang="en-US" sz="2800" b="1" dirty="0" err="1" smtClean="0">
                <a:solidFill>
                  <a:srgbClr val="000000"/>
                </a:solidFill>
                <a:cs typeface="Times New Roman" pitchFamily="18" charset="0"/>
              </a:rPr>
              <a:t>inf</a:t>
            </a:r>
            <a:r>
              <a:rPr lang="en-US" sz="2800" b="1" u="sng" dirty="0" err="1" smtClean="0">
                <a:solidFill>
                  <a:srgbClr val="000000"/>
                </a:solidFill>
                <a:cs typeface="Times New Roman" pitchFamily="18" charset="0"/>
              </a:rPr>
              <a:t>n</a:t>
            </a:r>
            <a:r>
              <a:rPr lang="en-US" sz="2800" b="1" dirty="0" smtClean="0">
                <a:solidFill>
                  <a:srgbClr val="000000"/>
                </a:solidFill>
                <a:cs typeface="Times New Roman" pitchFamily="18" charset="0"/>
              </a:rPr>
              <a:t> in more than one way: </a:t>
            </a:r>
          </a:p>
          <a:p>
            <a:pPr algn="just" eaLnBrk="1" hangingPunct="1">
              <a:buFontTx/>
              <a:buNone/>
            </a:pPr>
            <a:r>
              <a:rPr lang="en-US" sz="2800" b="1" dirty="0" smtClean="0">
                <a:solidFill>
                  <a:srgbClr val="000000"/>
                </a:solidFill>
                <a:cs typeface="Times New Roman" pitchFamily="18" charset="0"/>
              </a:rPr>
              <a:t> </a:t>
            </a:r>
            <a:r>
              <a:rPr lang="en-US" sz="2800" b="1" dirty="0" smtClean="0">
                <a:solidFill>
                  <a:srgbClr val="000000"/>
                </a:solidFill>
                <a:latin typeface="Wingdings" pitchFamily="2" charset="2"/>
                <a:cs typeface="Times New Roman" pitchFamily="18" charset="0"/>
              </a:rPr>
              <a:t>Ø</a:t>
            </a:r>
            <a:r>
              <a:rPr lang="en-US" sz="2800" b="1" dirty="0" smtClean="0">
                <a:solidFill>
                  <a:srgbClr val="000000"/>
                </a:solidFill>
                <a:cs typeface="Times New Roman" pitchFamily="18" charset="0"/>
              </a:rPr>
              <a:t>  Add meaning: </a:t>
            </a:r>
          </a:p>
          <a:p>
            <a:pPr algn="just" eaLnBrk="1" hangingPunct="1">
              <a:buFontTx/>
              <a:buNone/>
            </a:pPr>
            <a:r>
              <a:rPr lang="en-US" sz="2800" b="1" dirty="0" smtClean="0">
                <a:solidFill>
                  <a:srgbClr val="000000"/>
                </a:solidFill>
                <a:latin typeface="Wingdings" pitchFamily="2" charset="2"/>
                <a:cs typeface="Times New Roman" pitchFamily="18" charset="0"/>
              </a:rPr>
              <a:t>Ø</a:t>
            </a:r>
            <a:r>
              <a:rPr lang="en-US" sz="1400" b="1" dirty="0" smtClean="0">
                <a:solidFill>
                  <a:srgbClr val="000000"/>
                </a:solidFill>
                <a:latin typeface="Wingdings" pitchFamily="2" charset="2"/>
                <a:cs typeface="Times New Roman" pitchFamily="18" charset="0"/>
              </a:rPr>
              <a:t> </a:t>
            </a:r>
            <a:r>
              <a:rPr lang="en-US" sz="2800" b="1" dirty="0" smtClean="0">
                <a:solidFill>
                  <a:srgbClr val="000000"/>
                </a:solidFill>
                <a:cs typeface="Times New Roman" pitchFamily="18" charset="0"/>
              </a:rPr>
              <a:t>Take your time &amp; Over learn: </a:t>
            </a:r>
          </a:p>
          <a:p>
            <a:pPr algn="just" eaLnBrk="1" hangingPunct="1">
              <a:buFontTx/>
              <a:buNone/>
            </a:pPr>
            <a:r>
              <a:rPr lang="en-US" sz="2800" b="1" dirty="0" smtClean="0">
                <a:solidFill>
                  <a:srgbClr val="000000"/>
                </a:solidFill>
                <a:cs typeface="Times New Roman" pitchFamily="18" charset="0"/>
              </a:rPr>
              <a:t> </a:t>
            </a:r>
            <a:r>
              <a:rPr lang="en-US" sz="2800" b="1" dirty="0" smtClean="0">
                <a:solidFill>
                  <a:srgbClr val="000000"/>
                </a:solidFill>
                <a:latin typeface="Wingdings" pitchFamily="2" charset="2"/>
                <a:cs typeface="Times New Roman" pitchFamily="18" charset="0"/>
              </a:rPr>
              <a:t>Ø</a:t>
            </a:r>
            <a:r>
              <a:rPr lang="en-US" sz="2800" b="1" dirty="0" smtClean="0">
                <a:solidFill>
                  <a:srgbClr val="000000"/>
                </a:solidFill>
                <a:cs typeface="Times New Roman" pitchFamily="18" charset="0"/>
              </a:rPr>
              <a:t>  Monitor you learning: </a:t>
            </a:r>
          </a:p>
          <a:p>
            <a:pPr algn="just" eaLnBrk="1" hangingPunct="1">
              <a:buFont typeface="Wingdings" pitchFamily="2" charset="2"/>
              <a:buChar char="Ø"/>
            </a:pPr>
            <a:r>
              <a:rPr lang="en-US" sz="2800" b="1" dirty="0" smtClean="0">
                <a:solidFill>
                  <a:srgbClr val="000000"/>
                </a:solidFill>
                <a:cs typeface="Times New Roman" pitchFamily="18" charset="0"/>
              </a:rPr>
              <a:t>  Expanding by using illustrations or examples:</a:t>
            </a:r>
          </a:p>
          <a:p>
            <a:pPr algn="just" eaLnBrk="1" hangingPunct="1">
              <a:buFont typeface="Wingdings" pitchFamily="2" charset="2"/>
              <a:buNone/>
            </a:pPr>
            <a:r>
              <a:rPr lang="en-US" sz="2800" b="1" dirty="0" smtClean="0">
                <a:solidFill>
                  <a:srgbClr val="000000"/>
                </a:solidFill>
                <a:latin typeface="Wingdings" pitchFamily="2" charset="2"/>
                <a:cs typeface="Times New Roman" pitchFamily="18" charset="0"/>
              </a:rPr>
              <a:t>Ø</a:t>
            </a:r>
            <a:r>
              <a:rPr lang="en-US" sz="2800" b="1" dirty="0" smtClean="0">
                <a:solidFill>
                  <a:srgbClr val="000000"/>
                </a:solidFill>
                <a:cs typeface="Times New Roman" pitchFamily="18" charset="0"/>
              </a:rPr>
              <a:t>   Use rehearsals and form Acronyms:</a:t>
            </a:r>
          </a:p>
          <a:p>
            <a:pPr algn="just" eaLnBrk="1" hangingPunct="1">
              <a:buFontTx/>
              <a:buNone/>
            </a:pPr>
            <a:r>
              <a:rPr lang="en-US" sz="2800" b="1" dirty="0" smtClean="0">
                <a:solidFill>
                  <a:srgbClr val="000000"/>
                </a:solidFill>
                <a:latin typeface="Wingdings" pitchFamily="2" charset="2"/>
                <a:cs typeface="Times New Roman" pitchFamily="18" charset="0"/>
              </a:rPr>
              <a:t>Ø</a:t>
            </a:r>
            <a:r>
              <a:rPr lang="en-US" sz="1600" b="1" dirty="0" smtClean="0">
                <a:solidFill>
                  <a:srgbClr val="000000"/>
                </a:solidFill>
                <a:latin typeface="Wingdings" pitchFamily="2" charset="2"/>
                <a:cs typeface="Times New Roman" pitchFamily="18" charset="0"/>
              </a:rPr>
              <a:t> </a:t>
            </a:r>
            <a:r>
              <a:rPr lang="en-US" sz="2800" b="1" dirty="0" smtClean="0">
                <a:solidFill>
                  <a:srgbClr val="000000"/>
                </a:solidFill>
                <a:cs typeface="Times New Roman" pitchFamily="18" charset="0"/>
              </a:rPr>
              <a:t>Use the method of loci:</a:t>
            </a:r>
          </a:p>
          <a:p>
            <a:pPr algn="just" eaLnBrk="1" hangingPunct="1">
              <a:buFontTx/>
              <a:buNone/>
            </a:pPr>
            <a:endParaRPr lang="en-US" sz="2800" b="1" dirty="0" smtClean="0">
              <a:solidFill>
                <a:srgbClr val="000000"/>
              </a:solidFill>
              <a:cs typeface="Times New Roman" pitchFamily="18" charset="0"/>
            </a:endParaRPr>
          </a:p>
          <a:p>
            <a:pPr algn="just" eaLnBrk="1" hangingPunct="1">
              <a:buFontTx/>
              <a:buNone/>
            </a:pPr>
            <a:endParaRPr lang="en-US" sz="2800" dirty="0" smtClean="0"/>
          </a:p>
        </p:txBody>
      </p:sp>
      <p:sp>
        <p:nvSpPr>
          <p:cNvPr id="5" name="Footer Placeholder 4"/>
          <p:cNvSpPr>
            <a:spLocks noGrp="1"/>
          </p:cNvSpPr>
          <p:nvPr>
            <p:ph type="ftr" sz="quarter" idx="11"/>
          </p:nvPr>
        </p:nvSpPr>
        <p:spPr/>
        <p:txBody>
          <a:bodyPr/>
          <a:lstStyle/>
          <a:p>
            <a:endParaRPr lang="en-US" dirty="0"/>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50">
                                            <p:txEl>
                                              <p:pRg st="1" end="1"/>
                                            </p:txEl>
                                          </p:spTgt>
                                        </p:tgtEl>
                                        <p:attrNameLst>
                                          <p:attrName>style.visibility</p:attrName>
                                        </p:attrNameLst>
                                      </p:cBhvr>
                                      <p:to>
                                        <p:strVal val="visible"/>
                                      </p:to>
                                    </p:set>
                                    <p:animEffect transition="in" filter="blinds(horizontal)">
                                      <p:cBhvr>
                                        <p:cTn id="7" dur="500"/>
                                        <p:tgtEl>
                                          <p:spTgt spid="1025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250">
                                            <p:txEl>
                                              <p:pRg st="2" end="2"/>
                                            </p:txEl>
                                          </p:spTgt>
                                        </p:tgtEl>
                                        <p:attrNameLst>
                                          <p:attrName>style.visibility</p:attrName>
                                        </p:attrNameLst>
                                      </p:cBhvr>
                                      <p:to>
                                        <p:strVal val="visible"/>
                                      </p:to>
                                    </p:set>
                                    <p:animEffect transition="in" filter="blinds(horizontal)">
                                      <p:cBhvr>
                                        <p:cTn id="12" dur="500"/>
                                        <p:tgtEl>
                                          <p:spTgt spid="1025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250">
                                            <p:txEl>
                                              <p:pRg st="3" end="3"/>
                                            </p:txEl>
                                          </p:spTgt>
                                        </p:tgtEl>
                                        <p:attrNameLst>
                                          <p:attrName>style.visibility</p:attrName>
                                        </p:attrNameLst>
                                      </p:cBhvr>
                                      <p:to>
                                        <p:strVal val="visible"/>
                                      </p:to>
                                    </p:set>
                                    <p:animEffect transition="in" filter="blinds(horizontal)">
                                      <p:cBhvr>
                                        <p:cTn id="17" dur="500"/>
                                        <p:tgtEl>
                                          <p:spTgt spid="1025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250">
                                            <p:txEl>
                                              <p:pRg st="4" end="4"/>
                                            </p:txEl>
                                          </p:spTgt>
                                        </p:tgtEl>
                                        <p:attrNameLst>
                                          <p:attrName>style.visibility</p:attrName>
                                        </p:attrNameLst>
                                      </p:cBhvr>
                                      <p:to>
                                        <p:strVal val="visible"/>
                                      </p:to>
                                    </p:set>
                                    <p:animEffect transition="in" filter="blinds(horizontal)">
                                      <p:cBhvr>
                                        <p:cTn id="22" dur="500"/>
                                        <p:tgtEl>
                                          <p:spTgt spid="10250">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250">
                                            <p:txEl>
                                              <p:pRg st="5" end="5"/>
                                            </p:txEl>
                                          </p:spTgt>
                                        </p:tgtEl>
                                        <p:attrNameLst>
                                          <p:attrName>style.visibility</p:attrName>
                                        </p:attrNameLst>
                                      </p:cBhvr>
                                      <p:to>
                                        <p:strVal val="visible"/>
                                      </p:to>
                                    </p:set>
                                    <p:animEffect transition="in" filter="blinds(horizontal)">
                                      <p:cBhvr>
                                        <p:cTn id="27" dur="500"/>
                                        <p:tgtEl>
                                          <p:spTgt spid="10250">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250">
                                            <p:txEl>
                                              <p:pRg st="6" end="6"/>
                                            </p:txEl>
                                          </p:spTgt>
                                        </p:tgtEl>
                                        <p:attrNameLst>
                                          <p:attrName>style.visibility</p:attrName>
                                        </p:attrNameLst>
                                      </p:cBhvr>
                                      <p:to>
                                        <p:strVal val="visible"/>
                                      </p:to>
                                    </p:set>
                                    <p:animEffect transition="in" filter="blinds(horizontal)">
                                      <p:cBhvr>
                                        <p:cTn id="32" dur="500"/>
                                        <p:tgtEl>
                                          <p:spTgt spid="10250">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250">
                                            <p:txEl>
                                              <p:pRg st="7" end="7"/>
                                            </p:txEl>
                                          </p:spTgt>
                                        </p:tgtEl>
                                        <p:attrNameLst>
                                          <p:attrName>style.visibility</p:attrName>
                                        </p:attrNameLst>
                                      </p:cBhvr>
                                      <p:to>
                                        <p:strVal val="visible"/>
                                      </p:to>
                                    </p:set>
                                    <p:animEffect transition="in" filter="blinds(horizontal)">
                                      <p:cBhvr>
                                        <p:cTn id="37" dur="500"/>
                                        <p:tgtEl>
                                          <p:spTgt spid="10250">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0250">
                                            <p:txEl>
                                              <p:pRg st="8" end="8"/>
                                            </p:txEl>
                                          </p:spTgt>
                                        </p:tgtEl>
                                        <p:attrNameLst>
                                          <p:attrName>style.visibility</p:attrName>
                                        </p:attrNameLst>
                                      </p:cBhvr>
                                      <p:to>
                                        <p:strVal val="visible"/>
                                      </p:to>
                                    </p:set>
                                    <p:animEffect transition="in" filter="blinds(horizontal)">
                                      <p:cBhvr>
                                        <p:cTn id="42" dur="500"/>
                                        <p:tgtEl>
                                          <p:spTgt spid="10250">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0250">
                                            <p:txEl>
                                              <p:pRg st="9" end="9"/>
                                            </p:txEl>
                                          </p:spTgt>
                                        </p:tgtEl>
                                        <p:attrNameLst>
                                          <p:attrName>style.visibility</p:attrName>
                                        </p:attrNameLst>
                                      </p:cBhvr>
                                      <p:to>
                                        <p:strVal val="visible"/>
                                      </p:to>
                                    </p:set>
                                    <p:animEffect transition="in" filter="blinds(horizontal)">
                                      <p:cBhvr>
                                        <p:cTn id="47" dur="500"/>
                                        <p:tgtEl>
                                          <p:spTgt spid="10250">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0250">
                                            <p:txEl>
                                              <p:pRg st="10" end="10"/>
                                            </p:txEl>
                                          </p:spTgt>
                                        </p:tgtEl>
                                        <p:attrNameLst>
                                          <p:attrName>style.visibility</p:attrName>
                                        </p:attrNameLst>
                                      </p:cBhvr>
                                      <p:to>
                                        <p:strVal val="visible"/>
                                      </p:to>
                                    </p:set>
                                    <p:animEffect transition="in" filter="blinds(horizontal)">
                                      <p:cBhvr>
                                        <p:cTn id="52" dur="500"/>
                                        <p:tgtEl>
                                          <p:spTgt spid="1025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0"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Date Placeholder 3"/>
          <p:cNvSpPr>
            <a:spLocks noGrp="1"/>
          </p:cNvSpPr>
          <p:nvPr>
            <p:ph type="dt" sz="quarter" idx="10"/>
          </p:nvPr>
        </p:nvSpPr>
        <p:spPr>
          <a:noFill/>
        </p:spPr>
        <p:txBody>
          <a:bodyPr/>
          <a:lstStyle/>
          <a:p>
            <a:fld id="{FCE9A047-3632-4014-9F8E-3882FCFDA79C}" type="datetime1">
              <a:rPr lang="en-US" smtClean="0"/>
              <a:pPr/>
              <a:t>12/3/2020</a:t>
            </a:fld>
            <a:endParaRPr lang="en-US" smtClean="0"/>
          </a:p>
        </p:txBody>
      </p:sp>
      <p:sp>
        <p:nvSpPr>
          <p:cNvPr id="3075" name="Slide Number Placeholder 5"/>
          <p:cNvSpPr>
            <a:spLocks noGrp="1"/>
          </p:cNvSpPr>
          <p:nvPr>
            <p:ph type="sldNum" sz="quarter" idx="12"/>
          </p:nvPr>
        </p:nvSpPr>
        <p:spPr>
          <a:noFill/>
        </p:spPr>
        <p:txBody>
          <a:bodyPr/>
          <a:lstStyle/>
          <a:p>
            <a:fld id="{5E280599-0EFB-4218-B2E6-2B6E273E8349}" type="slidenum">
              <a:rPr lang="en-US" smtClean="0"/>
              <a:pPr/>
              <a:t>2</a:t>
            </a:fld>
            <a:endParaRPr lang="en-US" smtClean="0"/>
          </a:p>
        </p:txBody>
      </p:sp>
      <p:sp>
        <p:nvSpPr>
          <p:cNvPr id="5128" name="Rectangle 8"/>
          <p:cNvSpPr>
            <a:spLocks noGrp="1" noChangeArrowheads="1"/>
          </p:cNvSpPr>
          <p:nvPr>
            <p:ph type="body" idx="1"/>
          </p:nvPr>
        </p:nvSpPr>
        <p:spPr>
          <a:xfrm>
            <a:off x="152400" y="533400"/>
            <a:ext cx="8839200" cy="6172200"/>
          </a:xfrm>
        </p:spPr>
        <p:style>
          <a:lnRef idx="1">
            <a:schemeClr val="accent5"/>
          </a:lnRef>
          <a:fillRef idx="2">
            <a:schemeClr val="accent5"/>
          </a:fillRef>
          <a:effectRef idx="1">
            <a:schemeClr val="accent5"/>
          </a:effectRef>
          <a:fontRef idx="minor">
            <a:schemeClr val="dk1"/>
          </a:fontRef>
        </p:style>
        <p:txBody>
          <a:bodyPr/>
          <a:lstStyle/>
          <a:p>
            <a:pPr algn="ctr" eaLnBrk="1" hangingPunct="1">
              <a:buFontTx/>
              <a:buNone/>
            </a:pPr>
            <a:r>
              <a:rPr lang="en-US" b="1" dirty="0" smtClean="0">
                <a:solidFill>
                  <a:srgbClr val="FFC000"/>
                </a:solidFill>
                <a:cs typeface="Times New Roman" pitchFamily="18" charset="0"/>
              </a:rPr>
              <a:t>Nature and Definition of Memory    </a:t>
            </a:r>
          </a:p>
          <a:p>
            <a:pPr eaLnBrk="1" hangingPunct="1">
              <a:buFontTx/>
              <a:buNone/>
            </a:pPr>
            <a:r>
              <a:rPr lang="en-US" sz="3000" b="1" dirty="0" smtClean="0">
                <a:solidFill>
                  <a:srgbClr val="7030A0"/>
                </a:solidFill>
                <a:cs typeface="Times New Roman" pitchFamily="18" charset="0"/>
              </a:rPr>
              <a:t>Memory: </a:t>
            </a:r>
            <a:r>
              <a:rPr lang="en-US" sz="3000" b="1" dirty="0" smtClean="0">
                <a:solidFill>
                  <a:srgbClr val="000066"/>
                </a:solidFill>
                <a:cs typeface="Times New Roman" pitchFamily="18" charset="0"/>
              </a:rPr>
              <a:t>is the process by which we </a:t>
            </a:r>
            <a:r>
              <a:rPr lang="en-US" sz="3000" b="1" i="1" dirty="0" smtClean="0">
                <a:solidFill>
                  <a:srgbClr val="000066"/>
                </a:solidFill>
                <a:cs typeface="Times New Roman" pitchFamily="18" charset="0"/>
              </a:rPr>
              <a:t>encode</a:t>
            </a:r>
            <a:r>
              <a:rPr lang="en-US" sz="3000" b="1" dirty="0" smtClean="0">
                <a:solidFill>
                  <a:srgbClr val="000066"/>
                </a:solidFill>
                <a:cs typeface="Times New Roman" pitchFamily="18" charset="0"/>
              </a:rPr>
              <a:t>, </a:t>
            </a:r>
            <a:r>
              <a:rPr lang="en-US" sz="3000" b="1" i="1" dirty="0" smtClean="0">
                <a:solidFill>
                  <a:srgbClr val="000066"/>
                </a:solidFill>
                <a:cs typeface="Times New Roman" pitchFamily="18" charset="0"/>
              </a:rPr>
              <a:t>store </a:t>
            </a:r>
            <a:r>
              <a:rPr lang="en-US" sz="3000" b="1" dirty="0" smtClean="0">
                <a:solidFill>
                  <a:srgbClr val="000066"/>
                </a:solidFill>
                <a:cs typeface="Times New Roman" pitchFamily="18" charset="0"/>
              </a:rPr>
              <a:t>&amp; </a:t>
            </a:r>
            <a:r>
              <a:rPr lang="en-US" sz="3000" b="1" i="1" dirty="0" smtClean="0">
                <a:solidFill>
                  <a:srgbClr val="000066"/>
                </a:solidFill>
                <a:cs typeface="Times New Roman" pitchFamily="18" charset="0"/>
              </a:rPr>
              <a:t>retrieve</a:t>
            </a:r>
            <a:r>
              <a:rPr lang="en-US" sz="3000" b="1" dirty="0" smtClean="0">
                <a:solidFill>
                  <a:srgbClr val="000066"/>
                </a:solidFill>
                <a:cs typeface="Times New Roman" pitchFamily="18" charset="0"/>
              </a:rPr>
              <a:t> </a:t>
            </a:r>
            <a:r>
              <a:rPr lang="en-US" sz="3000" b="1" dirty="0" err="1" smtClean="0">
                <a:solidFill>
                  <a:srgbClr val="000066"/>
                </a:solidFill>
                <a:cs typeface="Times New Roman" pitchFamily="18" charset="0"/>
              </a:rPr>
              <a:t>inf</a:t>
            </a:r>
            <a:r>
              <a:rPr lang="en-US" sz="3000" b="1" u="sng" dirty="0" err="1" smtClean="0">
                <a:solidFill>
                  <a:srgbClr val="000066"/>
                </a:solidFill>
                <a:cs typeface="Times New Roman" pitchFamily="18" charset="0"/>
              </a:rPr>
              <a:t>n</a:t>
            </a:r>
            <a:r>
              <a:rPr lang="en-US" sz="3000" b="1" dirty="0" smtClean="0">
                <a:solidFill>
                  <a:srgbClr val="000066"/>
                </a:solidFill>
                <a:cs typeface="Times New Roman" pitchFamily="18" charset="0"/>
              </a:rPr>
              <a:t> (what was learned earlier).</a:t>
            </a:r>
          </a:p>
          <a:p>
            <a:pPr algn="just" eaLnBrk="1" hangingPunct="1">
              <a:buFontTx/>
              <a:buNone/>
            </a:pPr>
            <a:r>
              <a:rPr lang="en-US" sz="3000" b="1" dirty="0" smtClean="0">
                <a:solidFill>
                  <a:srgbClr val="000066"/>
                </a:solidFill>
                <a:cs typeface="Times New Roman" pitchFamily="18" charset="0"/>
                <a:sym typeface="Symbol" pitchFamily="18" charset="2"/>
              </a:rPr>
              <a:t></a:t>
            </a:r>
            <a:r>
              <a:rPr lang="en-US" sz="3000" b="1" dirty="0" smtClean="0">
                <a:solidFill>
                  <a:srgbClr val="000066"/>
                </a:solidFill>
                <a:cs typeface="Times New Roman" pitchFamily="18" charset="0"/>
              </a:rPr>
              <a:t> Simply memory is remembering previously learned experience.</a:t>
            </a:r>
          </a:p>
          <a:p>
            <a:pPr algn="just" eaLnBrk="1" hangingPunct="1">
              <a:buFontTx/>
              <a:buNone/>
            </a:pPr>
            <a:r>
              <a:rPr lang="en-US" sz="3000" b="1" dirty="0" smtClean="0">
                <a:solidFill>
                  <a:srgbClr val="000066"/>
                </a:solidFill>
                <a:cs typeface="Times New Roman" pitchFamily="18" charset="0"/>
                <a:sym typeface="Symbol" pitchFamily="18" charset="2"/>
              </a:rPr>
              <a:t></a:t>
            </a:r>
            <a:r>
              <a:rPr lang="en-US" sz="3000" b="1" dirty="0" smtClean="0">
                <a:solidFill>
                  <a:srgbClr val="000066"/>
                </a:solidFill>
                <a:cs typeface="Times New Roman" pitchFamily="18" charset="0"/>
              </a:rPr>
              <a:t> Memory process is the mental activities we perform to put </a:t>
            </a:r>
            <a:r>
              <a:rPr lang="en-US" sz="3000" b="1" dirty="0" err="1" smtClean="0">
                <a:solidFill>
                  <a:srgbClr val="000066"/>
                </a:solidFill>
                <a:cs typeface="Times New Roman" pitchFamily="18" charset="0"/>
              </a:rPr>
              <a:t>inf</a:t>
            </a:r>
            <a:r>
              <a:rPr lang="en-US" sz="3000" b="1" u="sng" dirty="0" err="1" smtClean="0">
                <a:solidFill>
                  <a:srgbClr val="000066"/>
                </a:solidFill>
                <a:cs typeface="Times New Roman" pitchFamily="18" charset="0"/>
              </a:rPr>
              <a:t>n</a:t>
            </a:r>
            <a:r>
              <a:rPr lang="en-US" sz="3000" b="1" dirty="0" smtClean="0">
                <a:solidFill>
                  <a:srgbClr val="000066"/>
                </a:solidFill>
                <a:cs typeface="Times New Roman" pitchFamily="18" charset="0"/>
              </a:rPr>
              <a:t> in the memory, to keep it there &amp; to make use of it later.</a:t>
            </a:r>
          </a:p>
          <a:p>
            <a:pPr algn="just" eaLnBrk="1" hangingPunct="1">
              <a:buFontTx/>
              <a:buNone/>
            </a:pPr>
            <a:r>
              <a:rPr lang="en-US" sz="3000" b="1" dirty="0" smtClean="0">
                <a:solidFill>
                  <a:srgbClr val="000066"/>
                </a:solidFill>
                <a:cs typeface="Times New Roman" pitchFamily="18" charset="0"/>
                <a:sym typeface="Symbol" pitchFamily="18" charset="2"/>
              </a:rPr>
              <a:t></a:t>
            </a:r>
            <a:r>
              <a:rPr lang="en-US" sz="3000" b="1" dirty="0" smtClean="0">
                <a:solidFill>
                  <a:srgbClr val="000066"/>
                </a:solidFill>
                <a:cs typeface="Times New Roman" pitchFamily="18" charset="0"/>
              </a:rPr>
              <a:t> It indicates how </a:t>
            </a:r>
            <a:r>
              <a:rPr lang="en-US" sz="3000" b="1" dirty="0" err="1" smtClean="0">
                <a:solidFill>
                  <a:srgbClr val="000066"/>
                </a:solidFill>
                <a:cs typeface="Times New Roman" pitchFamily="18" charset="0"/>
              </a:rPr>
              <a:t>inf</a:t>
            </a:r>
            <a:r>
              <a:rPr lang="en-US" sz="3000" b="1" u="sng" dirty="0" err="1" smtClean="0">
                <a:solidFill>
                  <a:srgbClr val="000066"/>
                </a:solidFill>
                <a:cs typeface="Times New Roman" pitchFamily="18" charset="0"/>
              </a:rPr>
              <a:t>n</a:t>
            </a:r>
            <a:r>
              <a:rPr lang="en-US" sz="3000" b="1" dirty="0" smtClean="0">
                <a:solidFill>
                  <a:srgbClr val="000066"/>
                </a:solidFill>
                <a:cs typeface="Times New Roman" pitchFamily="18" charset="0"/>
              </a:rPr>
              <a:t> is represented in memory, how long it lasts &amp; how it is organized.</a:t>
            </a:r>
            <a:r>
              <a:rPr lang="en-US" sz="3000" b="1" dirty="0" smtClean="0">
                <a:solidFill>
                  <a:srgbClr val="000066"/>
                </a:solidFill>
              </a:rPr>
              <a:t> </a:t>
            </a:r>
          </a:p>
          <a:p>
            <a:pPr algn="just" eaLnBrk="1" hangingPunct="1">
              <a:buFontTx/>
              <a:buNone/>
            </a:pPr>
            <a:endParaRPr lang="en-US" dirty="0" smtClean="0"/>
          </a:p>
        </p:txBody>
      </p:sp>
      <p:sp>
        <p:nvSpPr>
          <p:cNvPr id="5" name="Footer Placeholder 4"/>
          <p:cNvSpPr>
            <a:spLocks noGrp="1"/>
          </p:cNvSpPr>
          <p:nvPr>
            <p:ph type="ftr" sz="quarter" idx="11"/>
          </p:nvPr>
        </p:nvSpPr>
        <p:spPr/>
        <p:txBody>
          <a:bodyPr/>
          <a:lstStyle/>
          <a:p>
            <a:endParaRPr lang="en-US" dirty="0"/>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8">
                                            <p:txEl>
                                              <p:pRg st="0" end="0"/>
                                            </p:txEl>
                                          </p:spTgt>
                                        </p:tgtEl>
                                        <p:attrNameLst>
                                          <p:attrName>style.visibility</p:attrName>
                                        </p:attrNameLst>
                                      </p:cBhvr>
                                      <p:to>
                                        <p:strVal val="visible"/>
                                      </p:to>
                                    </p:set>
                                    <p:animEffect transition="in" filter="blinds(horizontal)">
                                      <p:cBhvr>
                                        <p:cTn id="7" dur="500"/>
                                        <p:tgtEl>
                                          <p:spTgt spid="512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28">
                                            <p:txEl>
                                              <p:pRg st="1" end="1"/>
                                            </p:txEl>
                                          </p:spTgt>
                                        </p:tgtEl>
                                        <p:attrNameLst>
                                          <p:attrName>style.visibility</p:attrName>
                                        </p:attrNameLst>
                                      </p:cBhvr>
                                      <p:to>
                                        <p:strVal val="visible"/>
                                      </p:to>
                                    </p:set>
                                    <p:animEffect transition="in" filter="blinds(horizontal)">
                                      <p:cBhvr>
                                        <p:cTn id="12" dur="500"/>
                                        <p:tgtEl>
                                          <p:spTgt spid="512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128">
                                            <p:txEl>
                                              <p:pRg st="2" end="2"/>
                                            </p:txEl>
                                          </p:spTgt>
                                        </p:tgtEl>
                                        <p:attrNameLst>
                                          <p:attrName>style.visibility</p:attrName>
                                        </p:attrNameLst>
                                      </p:cBhvr>
                                      <p:to>
                                        <p:strVal val="visible"/>
                                      </p:to>
                                    </p:set>
                                    <p:animEffect transition="in" filter="blinds(horizontal)">
                                      <p:cBhvr>
                                        <p:cTn id="17" dur="500"/>
                                        <p:tgtEl>
                                          <p:spTgt spid="512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128">
                                            <p:txEl>
                                              <p:pRg st="3" end="3"/>
                                            </p:txEl>
                                          </p:spTgt>
                                        </p:tgtEl>
                                        <p:attrNameLst>
                                          <p:attrName>style.visibility</p:attrName>
                                        </p:attrNameLst>
                                      </p:cBhvr>
                                      <p:to>
                                        <p:strVal val="visible"/>
                                      </p:to>
                                    </p:set>
                                    <p:animEffect transition="in" filter="blinds(horizontal)">
                                      <p:cBhvr>
                                        <p:cTn id="22" dur="500"/>
                                        <p:tgtEl>
                                          <p:spTgt spid="512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128">
                                            <p:txEl>
                                              <p:pRg st="4" end="4"/>
                                            </p:txEl>
                                          </p:spTgt>
                                        </p:tgtEl>
                                        <p:attrNameLst>
                                          <p:attrName>style.visibility</p:attrName>
                                        </p:attrNameLst>
                                      </p:cBhvr>
                                      <p:to>
                                        <p:strVal val="visible"/>
                                      </p:to>
                                    </p:set>
                                    <p:animEffect transition="in" filter="blinds(horizontal)">
                                      <p:cBhvr>
                                        <p:cTn id="27" dur="500"/>
                                        <p:tgtEl>
                                          <p:spTgt spid="512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8"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Date Placeholder 3"/>
          <p:cNvSpPr>
            <a:spLocks noGrp="1"/>
          </p:cNvSpPr>
          <p:nvPr>
            <p:ph type="dt" sz="quarter" idx="10"/>
          </p:nvPr>
        </p:nvSpPr>
        <p:spPr>
          <a:noFill/>
        </p:spPr>
        <p:txBody>
          <a:bodyPr/>
          <a:lstStyle/>
          <a:p>
            <a:fld id="{4F4517C8-EAB8-47A9-93BD-54D49F1B2022}" type="datetime1">
              <a:rPr lang="en-US" smtClean="0"/>
              <a:pPr/>
              <a:t>12/3/2020</a:t>
            </a:fld>
            <a:endParaRPr lang="en-US" smtClean="0"/>
          </a:p>
        </p:txBody>
      </p:sp>
      <p:sp>
        <p:nvSpPr>
          <p:cNvPr id="4099" name="Slide Number Placeholder 5"/>
          <p:cNvSpPr>
            <a:spLocks noGrp="1"/>
          </p:cNvSpPr>
          <p:nvPr>
            <p:ph type="sldNum" sz="quarter" idx="12"/>
          </p:nvPr>
        </p:nvSpPr>
        <p:spPr>
          <a:noFill/>
        </p:spPr>
        <p:txBody>
          <a:bodyPr/>
          <a:lstStyle/>
          <a:p>
            <a:fld id="{87D6B7B9-A059-4370-9E44-335788FCFDAE}" type="slidenum">
              <a:rPr lang="en-US" smtClean="0"/>
              <a:pPr/>
              <a:t>3</a:t>
            </a:fld>
            <a:endParaRPr lang="en-US" smtClean="0"/>
          </a:p>
        </p:txBody>
      </p:sp>
      <p:sp>
        <p:nvSpPr>
          <p:cNvPr id="6152" name="Rectangle 8"/>
          <p:cNvSpPr>
            <a:spLocks noGrp="1" noChangeArrowheads="1"/>
          </p:cNvSpPr>
          <p:nvPr>
            <p:ph type="body" idx="1"/>
          </p:nvPr>
        </p:nvSpPr>
        <p:spPr>
          <a:xfrm>
            <a:off x="0" y="304800"/>
            <a:ext cx="9144000" cy="6096000"/>
          </a:xfrm>
        </p:spPr>
        <p:txBody>
          <a:bodyPr>
            <a:normAutofit lnSpcReduction="10000"/>
          </a:bodyPr>
          <a:lstStyle/>
          <a:p>
            <a:pPr algn="ctr" eaLnBrk="1" hangingPunct="1">
              <a:lnSpc>
                <a:spcPct val="90000"/>
              </a:lnSpc>
              <a:buFontTx/>
              <a:buNone/>
            </a:pPr>
            <a:endParaRPr lang="en-US" b="1" smtClean="0">
              <a:solidFill>
                <a:srgbClr val="CC0000"/>
              </a:solidFill>
            </a:endParaRPr>
          </a:p>
          <a:p>
            <a:pPr algn="ctr" eaLnBrk="1" hangingPunct="1">
              <a:lnSpc>
                <a:spcPct val="90000"/>
              </a:lnSpc>
              <a:buFontTx/>
              <a:buNone/>
            </a:pPr>
            <a:r>
              <a:rPr lang="en-US" b="1" smtClean="0">
                <a:solidFill>
                  <a:srgbClr val="CC0000"/>
                </a:solidFill>
              </a:rPr>
              <a:t>Process of Memory</a:t>
            </a:r>
          </a:p>
          <a:p>
            <a:pPr algn="just" eaLnBrk="1" hangingPunct="1">
              <a:lnSpc>
                <a:spcPct val="90000"/>
              </a:lnSpc>
              <a:buFontTx/>
              <a:buNone/>
            </a:pPr>
            <a:r>
              <a:rPr lang="en-US" sz="2800" smtClean="0">
                <a:cs typeface="Times New Roman" pitchFamily="18" charset="0"/>
              </a:rPr>
              <a:t>    </a:t>
            </a:r>
            <a:r>
              <a:rPr lang="en-US" sz="2800" b="1" smtClean="0">
                <a:solidFill>
                  <a:srgbClr val="000066"/>
                </a:solidFill>
                <a:cs typeface="Times New Roman" pitchFamily="18" charset="0"/>
              </a:rPr>
              <a:t>Memory process involves three basic steps. These are:</a:t>
            </a:r>
          </a:p>
          <a:p>
            <a:pPr algn="just" eaLnBrk="1" hangingPunct="1">
              <a:lnSpc>
                <a:spcPct val="90000"/>
              </a:lnSpc>
              <a:buFontTx/>
              <a:buNone/>
            </a:pPr>
            <a:r>
              <a:rPr lang="en-US" sz="2800" b="1" smtClean="0">
                <a:solidFill>
                  <a:schemeClr val="folHlink"/>
                </a:solidFill>
                <a:cs typeface="Times New Roman" pitchFamily="18" charset="0"/>
              </a:rPr>
              <a:t>   A.Encoding:</a:t>
            </a:r>
            <a:r>
              <a:rPr lang="en-US" sz="2800" b="1" smtClean="0">
                <a:solidFill>
                  <a:srgbClr val="000066"/>
                </a:solidFill>
                <a:cs typeface="Times New Roman" pitchFamily="18" charset="0"/>
              </a:rPr>
              <a:t> refers to the process by w/h inf</a:t>
            </a:r>
            <a:r>
              <a:rPr lang="en-US" sz="2800" b="1" u="sng" smtClean="0">
                <a:solidFill>
                  <a:srgbClr val="000066"/>
                </a:solidFill>
                <a:cs typeface="Times New Roman" pitchFamily="18" charset="0"/>
              </a:rPr>
              <a:t>n</a:t>
            </a:r>
            <a:r>
              <a:rPr lang="en-US" sz="2800" b="1" smtClean="0">
                <a:solidFill>
                  <a:srgbClr val="000066"/>
                </a:solidFill>
                <a:cs typeface="Times New Roman" pitchFamily="18" charset="0"/>
              </a:rPr>
              <a:t> is initially recorded in form usable to memory.</a:t>
            </a:r>
          </a:p>
          <a:p>
            <a:pPr algn="just" eaLnBrk="1" hangingPunct="1">
              <a:lnSpc>
                <a:spcPct val="90000"/>
              </a:lnSpc>
              <a:buFontTx/>
              <a:buNone/>
            </a:pPr>
            <a:r>
              <a:rPr lang="en-US" sz="2800" b="1" smtClean="0">
                <a:solidFill>
                  <a:srgbClr val="000066"/>
                </a:solidFill>
                <a:cs typeface="Times New Roman" pitchFamily="18" charset="0"/>
              </a:rPr>
              <a:t>  - Transform a sensory input in to a form or a memory code that can be further processed.</a:t>
            </a:r>
          </a:p>
          <a:p>
            <a:pPr algn="just" eaLnBrk="1" hangingPunct="1">
              <a:lnSpc>
                <a:spcPct val="90000"/>
              </a:lnSpc>
              <a:buFontTx/>
              <a:buNone/>
            </a:pPr>
            <a:r>
              <a:rPr lang="en-US" sz="2800" b="1" smtClean="0">
                <a:solidFill>
                  <a:schemeClr val="folHlink"/>
                </a:solidFill>
                <a:cs typeface="Times New Roman" pitchFamily="18" charset="0"/>
              </a:rPr>
              <a:t>   B.Storage:</a:t>
            </a:r>
            <a:r>
              <a:rPr lang="en-US" sz="2800" b="1" smtClean="0">
                <a:solidFill>
                  <a:srgbClr val="000066"/>
                </a:solidFill>
                <a:cs typeface="Times New Roman" pitchFamily="18" charset="0"/>
              </a:rPr>
              <a:t> involves keeping/maintaining inf</a:t>
            </a:r>
            <a:r>
              <a:rPr lang="en-US" sz="2800" b="1" u="sng" smtClean="0">
                <a:solidFill>
                  <a:srgbClr val="000066"/>
                </a:solidFill>
                <a:cs typeface="Times New Roman" pitchFamily="18" charset="0"/>
              </a:rPr>
              <a:t>n</a:t>
            </a:r>
            <a:r>
              <a:rPr lang="en-US" sz="2800" b="1" smtClean="0">
                <a:solidFill>
                  <a:srgbClr val="000066"/>
                </a:solidFill>
                <a:cs typeface="Times New Roman" pitchFamily="18" charset="0"/>
              </a:rPr>
              <a:t> in the memory. </a:t>
            </a:r>
          </a:p>
          <a:p>
            <a:pPr algn="just" eaLnBrk="1" hangingPunct="1">
              <a:lnSpc>
                <a:spcPct val="90000"/>
              </a:lnSpc>
              <a:buFontTx/>
              <a:buNone/>
            </a:pPr>
            <a:r>
              <a:rPr lang="en-US" sz="2800" b="1" smtClean="0">
                <a:solidFill>
                  <a:srgbClr val="000066"/>
                </a:solidFill>
                <a:cs typeface="Times New Roman" pitchFamily="18" charset="0"/>
              </a:rPr>
              <a:t> - It is the location in memory system in w/h materials are saved.</a:t>
            </a:r>
          </a:p>
          <a:p>
            <a:pPr algn="just" eaLnBrk="1" hangingPunct="1">
              <a:lnSpc>
                <a:spcPct val="90000"/>
              </a:lnSpc>
              <a:buFontTx/>
              <a:buNone/>
            </a:pPr>
            <a:r>
              <a:rPr lang="en-US" sz="2800" b="1" smtClean="0">
                <a:solidFill>
                  <a:srgbClr val="000066"/>
                </a:solidFill>
                <a:cs typeface="Times New Roman" pitchFamily="18" charset="0"/>
              </a:rPr>
              <a:t>   </a:t>
            </a:r>
            <a:r>
              <a:rPr lang="en-US" sz="2800" b="1" smtClean="0">
                <a:solidFill>
                  <a:schemeClr val="folHlink"/>
                </a:solidFill>
                <a:cs typeface="Times New Roman" pitchFamily="18" charset="0"/>
              </a:rPr>
              <a:t>C. Retrieval:</a:t>
            </a:r>
            <a:r>
              <a:rPr lang="en-US" sz="2800" b="1" smtClean="0">
                <a:solidFill>
                  <a:srgbClr val="000066"/>
                </a:solidFill>
                <a:cs typeface="Times New Roman" pitchFamily="18" charset="0"/>
              </a:rPr>
              <a:t> it involves the use of stored inf</a:t>
            </a:r>
            <a:r>
              <a:rPr lang="en-US" sz="2800" b="1" u="sng" smtClean="0">
                <a:solidFill>
                  <a:srgbClr val="000066"/>
                </a:solidFill>
                <a:cs typeface="Times New Roman" pitchFamily="18" charset="0"/>
              </a:rPr>
              <a:t>n</a:t>
            </a:r>
            <a:r>
              <a:rPr lang="en-US" sz="2800" b="1" smtClean="0">
                <a:solidFill>
                  <a:srgbClr val="000066"/>
                </a:solidFill>
                <a:cs typeface="Times New Roman" pitchFamily="18" charset="0"/>
              </a:rPr>
              <a:t> when it is needed.</a:t>
            </a:r>
          </a:p>
          <a:p>
            <a:pPr algn="just" eaLnBrk="1" hangingPunct="1">
              <a:lnSpc>
                <a:spcPct val="90000"/>
              </a:lnSpc>
              <a:buFontTx/>
              <a:buNone/>
            </a:pPr>
            <a:r>
              <a:rPr lang="en-US" sz="2800" b="1" smtClean="0">
                <a:solidFill>
                  <a:srgbClr val="000066"/>
                </a:solidFill>
                <a:cs typeface="Times New Roman" pitchFamily="18" charset="0"/>
              </a:rPr>
              <a:t>  - Materials from storage memory brought in to awareness &amp; used. </a:t>
            </a:r>
          </a:p>
          <a:p>
            <a:pPr algn="just" eaLnBrk="1" hangingPunct="1">
              <a:lnSpc>
                <a:spcPct val="90000"/>
              </a:lnSpc>
            </a:pPr>
            <a:endParaRPr lang="en-US" sz="2800" b="1" smtClean="0">
              <a:solidFill>
                <a:srgbClr val="000066"/>
              </a:solidFill>
            </a:endParaRPr>
          </a:p>
        </p:txBody>
      </p:sp>
      <p:sp>
        <p:nvSpPr>
          <p:cNvPr id="5" name="Footer Placeholder 4"/>
          <p:cNvSpPr>
            <a:spLocks noGrp="1"/>
          </p:cNvSpPr>
          <p:nvPr>
            <p:ph type="ftr" sz="quarter" idx="11"/>
          </p:nvPr>
        </p:nvSpPr>
        <p:spPr/>
        <p:txBody>
          <a:bodyPr/>
          <a:lstStyle/>
          <a:p>
            <a:endParaRPr lang="en-US" dirty="0"/>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52">
                                            <p:txEl>
                                              <p:pRg st="1" end="1"/>
                                            </p:txEl>
                                          </p:spTgt>
                                        </p:tgtEl>
                                        <p:attrNameLst>
                                          <p:attrName>style.visibility</p:attrName>
                                        </p:attrNameLst>
                                      </p:cBhvr>
                                      <p:to>
                                        <p:strVal val="visible"/>
                                      </p:to>
                                    </p:set>
                                    <p:animEffect transition="in" filter="blinds(horizontal)">
                                      <p:cBhvr>
                                        <p:cTn id="7" dur="500"/>
                                        <p:tgtEl>
                                          <p:spTgt spid="615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52">
                                            <p:txEl>
                                              <p:pRg st="2" end="2"/>
                                            </p:txEl>
                                          </p:spTgt>
                                        </p:tgtEl>
                                        <p:attrNameLst>
                                          <p:attrName>style.visibility</p:attrName>
                                        </p:attrNameLst>
                                      </p:cBhvr>
                                      <p:to>
                                        <p:strVal val="visible"/>
                                      </p:to>
                                    </p:set>
                                    <p:animEffect transition="in" filter="blinds(horizontal)">
                                      <p:cBhvr>
                                        <p:cTn id="12" dur="500"/>
                                        <p:tgtEl>
                                          <p:spTgt spid="615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152">
                                            <p:txEl>
                                              <p:pRg st="3" end="3"/>
                                            </p:txEl>
                                          </p:spTgt>
                                        </p:tgtEl>
                                        <p:attrNameLst>
                                          <p:attrName>style.visibility</p:attrName>
                                        </p:attrNameLst>
                                      </p:cBhvr>
                                      <p:to>
                                        <p:strVal val="visible"/>
                                      </p:to>
                                    </p:set>
                                    <p:animEffect transition="in" filter="blinds(horizontal)">
                                      <p:cBhvr>
                                        <p:cTn id="17" dur="500"/>
                                        <p:tgtEl>
                                          <p:spTgt spid="615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152">
                                            <p:txEl>
                                              <p:pRg st="4" end="4"/>
                                            </p:txEl>
                                          </p:spTgt>
                                        </p:tgtEl>
                                        <p:attrNameLst>
                                          <p:attrName>style.visibility</p:attrName>
                                        </p:attrNameLst>
                                      </p:cBhvr>
                                      <p:to>
                                        <p:strVal val="visible"/>
                                      </p:to>
                                    </p:set>
                                    <p:animEffect transition="in" filter="blinds(horizontal)">
                                      <p:cBhvr>
                                        <p:cTn id="22" dur="500"/>
                                        <p:tgtEl>
                                          <p:spTgt spid="615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152">
                                            <p:txEl>
                                              <p:pRg st="5" end="5"/>
                                            </p:txEl>
                                          </p:spTgt>
                                        </p:tgtEl>
                                        <p:attrNameLst>
                                          <p:attrName>style.visibility</p:attrName>
                                        </p:attrNameLst>
                                      </p:cBhvr>
                                      <p:to>
                                        <p:strVal val="visible"/>
                                      </p:to>
                                    </p:set>
                                    <p:animEffect transition="in" filter="blinds(horizontal)">
                                      <p:cBhvr>
                                        <p:cTn id="27" dur="500"/>
                                        <p:tgtEl>
                                          <p:spTgt spid="615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152">
                                            <p:txEl>
                                              <p:pRg st="6" end="6"/>
                                            </p:txEl>
                                          </p:spTgt>
                                        </p:tgtEl>
                                        <p:attrNameLst>
                                          <p:attrName>style.visibility</p:attrName>
                                        </p:attrNameLst>
                                      </p:cBhvr>
                                      <p:to>
                                        <p:strVal val="visible"/>
                                      </p:to>
                                    </p:set>
                                    <p:animEffect transition="in" filter="blinds(horizontal)">
                                      <p:cBhvr>
                                        <p:cTn id="32" dur="500"/>
                                        <p:tgtEl>
                                          <p:spTgt spid="615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152">
                                            <p:txEl>
                                              <p:pRg st="7" end="7"/>
                                            </p:txEl>
                                          </p:spTgt>
                                        </p:tgtEl>
                                        <p:attrNameLst>
                                          <p:attrName>style.visibility</p:attrName>
                                        </p:attrNameLst>
                                      </p:cBhvr>
                                      <p:to>
                                        <p:strVal val="visible"/>
                                      </p:to>
                                    </p:set>
                                    <p:animEffect transition="in" filter="blinds(horizontal)">
                                      <p:cBhvr>
                                        <p:cTn id="37" dur="500"/>
                                        <p:tgtEl>
                                          <p:spTgt spid="615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152">
                                            <p:txEl>
                                              <p:pRg st="8" end="8"/>
                                            </p:txEl>
                                          </p:spTgt>
                                        </p:tgtEl>
                                        <p:attrNameLst>
                                          <p:attrName>style.visibility</p:attrName>
                                        </p:attrNameLst>
                                      </p:cBhvr>
                                      <p:to>
                                        <p:strVal val="visible"/>
                                      </p:to>
                                    </p:set>
                                    <p:animEffect transition="in" filter="blinds(horizontal)">
                                      <p:cBhvr>
                                        <p:cTn id="42" dur="500"/>
                                        <p:tgtEl>
                                          <p:spTgt spid="615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2"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Date Placeholder 3"/>
          <p:cNvSpPr>
            <a:spLocks noGrp="1"/>
          </p:cNvSpPr>
          <p:nvPr>
            <p:ph type="dt" sz="quarter" idx="10"/>
          </p:nvPr>
        </p:nvSpPr>
        <p:spPr>
          <a:noFill/>
        </p:spPr>
        <p:txBody>
          <a:bodyPr/>
          <a:lstStyle/>
          <a:p>
            <a:fld id="{9CFC70F5-FB47-4F4D-AF80-93CBE64E4299}" type="datetime1">
              <a:rPr lang="en-US" smtClean="0"/>
              <a:pPr/>
              <a:t>12/3/2020</a:t>
            </a:fld>
            <a:endParaRPr lang="en-US" smtClean="0"/>
          </a:p>
        </p:txBody>
      </p:sp>
      <p:sp>
        <p:nvSpPr>
          <p:cNvPr id="5123" name="Slide Number Placeholder 5"/>
          <p:cNvSpPr>
            <a:spLocks noGrp="1"/>
          </p:cNvSpPr>
          <p:nvPr>
            <p:ph type="sldNum" sz="quarter" idx="12"/>
          </p:nvPr>
        </p:nvSpPr>
        <p:spPr>
          <a:noFill/>
        </p:spPr>
        <p:txBody>
          <a:bodyPr/>
          <a:lstStyle/>
          <a:p>
            <a:fld id="{E40A76F0-6AE7-418D-9DF6-D228EE32E407}" type="slidenum">
              <a:rPr lang="en-US" smtClean="0"/>
              <a:pPr/>
              <a:t>4</a:t>
            </a:fld>
            <a:endParaRPr lang="en-US" smtClean="0"/>
          </a:p>
        </p:txBody>
      </p:sp>
      <p:sp>
        <p:nvSpPr>
          <p:cNvPr id="7176" name="Rectangle 8"/>
          <p:cNvSpPr>
            <a:spLocks noGrp="1" noChangeArrowheads="1"/>
          </p:cNvSpPr>
          <p:nvPr>
            <p:ph type="body" idx="1"/>
          </p:nvPr>
        </p:nvSpPr>
        <p:spPr>
          <a:xfrm>
            <a:off x="228600" y="838200"/>
            <a:ext cx="8610600" cy="5943600"/>
          </a:xfrm>
        </p:spPr>
        <p:txBody>
          <a:bodyPr/>
          <a:lstStyle/>
          <a:p>
            <a:pPr algn="ctr" eaLnBrk="1" hangingPunct="1">
              <a:buFontTx/>
              <a:buNone/>
            </a:pPr>
            <a:r>
              <a:rPr lang="en-US" smtClean="0"/>
              <a:t> </a:t>
            </a:r>
            <a:r>
              <a:rPr lang="en-US" b="1" smtClean="0">
                <a:solidFill>
                  <a:srgbClr val="CC0000"/>
                </a:solidFill>
                <a:cs typeface="Times New Roman" pitchFamily="18" charset="0"/>
              </a:rPr>
              <a:t>Structures/Stages/Forms/of memory</a:t>
            </a:r>
            <a:endParaRPr lang="en-US" b="1" u="sng" smtClean="0">
              <a:solidFill>
                <a:srgbClr val="CC0000"/>
              </a:solidFill>
              <a:cs typeface="Times New Roman" pitchFamily="18" charset="0"/>
            </a:endParaRPr>
          </a:p>
          <a:p>
            <a:pPr algn="just" eaLnBrk="1" hangingPunct="1"/>
            <a:r>
              <a:rPr lang="en-US" b="1" smtClean="0">
                <a:solidFill>
                  <a:srgbClr val="000066"/>
                </a:solidFill>
                <a:cs typeface="Times New Roman" pitchFamily="18" charset="0"/>
              </a:rPr>
              <a:t>According to Atkinson &amp; Sheferin, human memory consists of three different but interacting systems. These are</a:t>
            </a:r>
            <a:r>
              <a:rPr lang="en-US" b="1" smtClean="0">
                <a:cs typeface="Times New Roman" pitchFamily="18" charset="0"/>
              </a:rPr>
              <a:t>: </a:t>
            </a:r>
          </a:p>
          <a:p>
            <a:pPr eaLnBrk="1" hangingPunct="1">
              <a:buFontTx/>
              <a:buNone/>
            </a:pPr>
            <a:r>
              <a:rPr lang="en-US" b="1" smtClean="0">
                <a:cs typeface="Times New Roman" pitchFamily="18" charset="0"/>
                <a:sym typeface="Symbol" pitchFamily="18" charset="2"/>
              </a:rPr>
              <a:t>                    </a:t>
            </a:r>
            <a:r>
              <a:rPr lang="en-US" b="1" smtClean="0">
                <a:solidFill>
                  <a:schemeClr val="folHlink"/>
                </a:solidFill>
                <a:cs typeface="Times New Roman" pitchFamily="18" charset="0"/>
                <a:sym typeface="Symbol" pitchFamily="18" charset="2"/>
              </a:rPr>
              <a:t></a:t>
            </a:r>
            <a:r>
              <a:rPr lang="en-US" b="1" smtClean="0">
                <a:solidFill>
                  <a:schemeClr val="folHlink"/>
                </a:solidFill>
                <a:cs typeface="Times New Roman" pitchFamily="18" charset="0"/>
              </a:rPr>
              <a:t> Sensory memory/registrar(SM)</a:t>
            </a:r>
          </a:p>
          <a:p>
            <a:pPr eaLnBrk="1" hangingPunct="1">
              <a:buFontTx/>
              <a:buNone/>
            </a:pPr>
            <a:r>
              <a:rPr lang="en-US" b="1" smtClean="0">
                <a:solidFill>
                  <a:schemeClr val="folHlink"/>
                </a:solidFill>
                <a:cs typeface="Times New Roman" pitchFamily="18" charset="0"/>
              </a:rPr>
              <a:t>                    </a:t>
            </a:r>
            <a:r>
              <a:rPr lang="en-US" b="1" smtClean="0">
                <a:solidFill>
                  <a:schemeClr val="folHlink"/>
                </a:solidFill>
                <a:cs typeface="Times New Roman" pitchFamily="18" charset="0"/>
                <a:sym typeface="Symbol" pitchFamily="18" charset="2"/>
              </a:rPr>
              <a:t></a:t>
            </a:r>
            <a:r>
              <a:rPr lang="en-US" b="1" smtClean="0">
                <a:solidFill>
                  <a:schemeClr val="folHlink"/>
                </a:solidFill>
                <a:cs typeface="Times New Roman" pitchFamily="18" charset="0"/>
              </a:rPr>
              <a:t>  Short-term memory (STM)</a:t>
            </a:r>
          </a:p>
          <a:p>
            <a:pPr eaLnBrk="1" hangingPunct="1">
              <a:buFontTx/>
              <a:buNone/>
            </a:pPr>
            <a:r>
              <a:rPr lang="en-US" b="1" smtClean="0">
                <a:solidFill>
                  <a:schemeClr val="folHlink"/>
                </a:solidFill>
                <a:cs typeface="Times New Roman" pitchFamily="18" charset="0"/>
              </a:rPr>
              <a:t>                    </a:t>
            </a:r>
            <a:r>
              <a:rPr lang="en-US" b="1" smtClean="0">
                <a:solidFill>
                  <a:schemeClr val="folHlink"/>
                </a:solidFill>
                <a:cs typeface="Times New Roman" pitchFamily="18" charset="0"/>
                <a:sym typeface="Symbol" pitchFamily="18" charset="2"/>
              </a:rPr>
              <a:t></a:t>
            </a:r>
            <a:r>
              <a:rPr lang="en-US" b="1" smtClean="0">
                <a:solidFill>
                  <a:schemeClr val="folHlink"/>
                </a:solidFill>
                <a:cs typeface="Times New Roman" pitchFamily="18" charset="0"/>
              </a:rPr>
              <a:t>  Long- term memory (LTM)</a:t>
            </a:r>
          </a:p>
          <a:p>
            <a:pPr eaLnBrk="1" hangingPunct="1"/>
            <a:endParaRPr lang="en-US" b="1" smtClean="0">
              <a:solidFill>
                <a:schemeClr val="folHlink"/>
              </a:solidFill>
            </a:endParaRPr>
          </a:p>
        </p:txBody>
      </p:sp>
      <p:sp>
        <p:nvSpPr>
          <p:cNvPr id="5" name="Footer Placeholder 4"/>
          <p:cNvSpPr>
            <a:spLocks noGrp="1"/>
          </p:cNvSpPr>
          <p:nvPr>
            <p:ph type="ftr" sz="quarter" idx="11"/>
          </p:nvPr>
        </p:nvSpPr>
        <p:spPr/>
        <p:txBody>
          <a:bodyPr/>
          <a:lstStyle/>
          <a:p>
            <a:endParaRPr lang="en-US" dirty="0"/>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6">
                                            <p:txEl>
                                              <p:pRg st="0" end="0"/>
                                            </p:txEl>
                                          </p:spTgt>
                                        </p:tgtEl>
                                        <p:attrNameLst>
                                          <p:attrName>style.visibility</p:attrName>
                                        </p:attrNameLst>
                                      </p:cBhvr>
                                      <p:to>
                                        <p:strVal val="visible"/>
                                      </p:to>
                                    </p:set>
                                    <p:animEffect transition="in" filter="blinds(horizontal)">
                                      <p:cBhvr>
                                        <p:cTn id="7" dur="500"/>
                                        <p:tgtEl>
                                          <p:spTgt spid="71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76">
                                            <p:txEl>
                                              <p:pRg st="1" end="1"/>
                                            </p:txEl>
                                          </p:spTgt>
                                        </p:tgtEl>
                                        <p:attrNameLst>
                                          <p:attrName>style.visibility</p:attrName>
                                        </p:attrNameLst>
                                      </p:cBhvr>
                                      <p:to>
                                        <p:strVal val="visible"/>
                                      </p:to>
                                    </p:set>
                                    <p:animEffect transition="in" filter="blinds(horizontal)">
                                      <p:cBhvr>
                                        <p:cTn id="12" dur="500"/>
                                        <p:tgtEl>
                                          <p:spTgt spid="717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76">
                                            <p:txEl>
                                              <p:pRg st="2" end="2"/>
                                            </p:txEl>
                                          </p:spTgt>
                                        </p:tgtEl>
                                        <p:attrNameLst>
                                          <p:attrName>style.visibility</p:attrName>
                                        </p:attrNameLst>
                                      </p:cBhvr>
                                      <p:to>
                                        <p:strVal val="visible"/>
                                      </p:to>
                                    </p:set>
                                    <p:animEffect transition="in" filter="blinds(horizontal)">
                                      <p:cBhvr>
                                        <p:cTn id="17" dur="500"/>
                                        <p:tgtEl>
                                          <p:spTgt spid="717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176">
                                            <p:txEl>
                                              <p:pRg st="3" end="3"/>
                                            </p:txEl>
                                          </p:spTgt>
                                        </p:tgtEl>
                                        <p:attrNameLst>
                                          <p:attrName>style.visibility</p:attrName>
                                        </p:attrNameLst>
                                      </p:cBhvr>
                                      <p:to>
                                        <p:strVal val="visible"/>
                                      </p:to>
                                    </p:set>
                                    <p:animEffect transition="in" filter="blinds(horizontal)">
                                      <p:cBhvr>
                                        <p:cTn id="22" dur="500"/>
                                        <p:tgtEl>
                                          <p:spTgt spid="717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176">
                                            <p:txEl>
                                              <p:pRg st="4" end="4"/>
                                            </p:txEl>
                                          </p:spTgt>
                                        </p:tgtEl>
                                        <p:attrNameLst>
                                          <p:attrName>style.visibility</p:attrName>
                                        </p:attrNameLst>
                                      </p:cBhvr>
                                      <p:to>
                                        <p:strVal val="visible"/>
                                      </p:to>
                                    </p:set>
                                    <p:animEffect transition="in" filter="blinds(horizontal)">
                                      <p:cBhvr>
                                        <p:cTn id="27" dur="500"/>
                                        <p:tgtEl>
                                          <p:spTgt spid="717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6"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a:solidFill>
            <a:schemeClr val="bg1">
              <a:lumMod val="20000"/>
              <a:lumOff val="80000"/>
            </a:schemeClr>
          </a:solidFill>
        </p:spPr>
        <p:txBody>
          <a:bodyPr/>
          <a:lstStyle/>
          <a:p>
            <a:pPr algn="ctr">
              <a:buFontTx/>
              <a:buNone/>
              <a:defRPr/>
            </a:pPr>
            <a:r>
              <a:rPr lang="en-US" b="1" dirty="0" smtClean="0"/>
              <a:t>Structures of Memory </a:t>
            </a:r>
          </a:p>
          <a:p>
            <a:pPr>
              <a:buFontTx/>
              <a:buNone/>
              <a:defRPr/>
            </a:pPr>
            <a:endParaRPr lang="en-US" sz="2800" dirty="0" smtClean="0"/>
          </a:p>
          <a:p>
            <a:pPr>
              <a:buFontTx/>
              <a:buNone/>
              <a:defRPr/>
            </a:pPr>
            <a:endParaRPr lang="en-US" dirty="0" smtClean="0"/>
          </a:p>
          <a:p>
            <a:pPr>
              <a:buFontTx/>
              <a:buNone/>
              <a:defRPr/>
            </a:pPr>
            <a:r>
              <a:rPr lang="en-US" dirty="0" err="1" smtClean="0"/>
              <a:t>Infn</a:t>
            </a:r>
            <a:r>
              <a:rPr lang="en-US" dirty="0" smtClean="0"/>
              <a:t> from </a:t>
            </a:r>
          </a:p>
          <a:p>
            <a:pPr>
              <a:buFontTx/>
              <a:buNone/>
              <a:defRPr/>
            </a:pPr>
            <a:r>
              <a:rPr lang="en-US" b="1" dirty="0" smtClean="0"/>
              <a:t>                                  </a:t>
            </a:r>
            <a:r>
              <a:rPr lang="en-US" sz="2400" b="1" dirty="0" smtClean="0"/>
              <a:t>Selection                       Retrieval</a:t>
            </a:r>
          </a:p>
          <a:p>
            <a:pPr>
              <a:buFontTx/>
              <a:buNone/>
              <a:defRPr/>
            </a:pPr>
            <a:r>
              <a:rPr lang="en-US" dirty="0" smtClean="0"/>
              <a:t>the </a:t>
            </a:r>
            <a:r>
              <a:rPr lang="en-US" dirty="0" err="1" smtClean="0"/>
              <a:t>env’t</a:t>
            </a:r>
            <a:endParaRPr lang="en-US" dirty="0" smtClean="0"/>
          </a:p>
          <a:p>
            <a:pPr>
              <a:buFontTx/>
              <a:buNone/>
              <a:defRPr/>
            </a:pPr>
            <a:endParaRPr lang="en-US" dirty="0" smtClean="0"/>
          </a:p>
          <a:p>
            <a:pPr>
              <a:buFontTx/>
              <a:buNone/>
              <a:defRPr/>
            </a:pPr>
            <a:endParaRPr lang="en-US" dirty="0" smtClean="0"/>
          </a:p>
          <a:p>
            <a:pPr>
              <a:buFontTx/>
              <a:buNone/>
              <a:defRPr/>
            </a:pPr>
            <a:r>
              <a:rPr lang="en-US" b="1" dirty="0" smtClean="0">
                <a:solidFill>
                  <a:srgbClr val="7030A0"/>
                </a:solidFill>
              </a:rPr>
              <a:t>                 Decay                      </a:t>
            </a:r>
            <a:r>
              <a:rPr lang="en-US" b="1" dirty="0" err="1" smtClean="0">
                <a:solidFill>
                  <a:srgbClr val="7030A0"/>
                </a:solidFill>
              </a:rPr>
              <a:t>Decay</a:t>
            </a:r>
            <a:r>
              <a:rPr lang="en-US" b="1" dirty="0" smtClean="0">
                <a:solidFill>
                  <a:srgbClr val="7030A0"/>
                </a:solidFill>
              </a:rPr>
              <a:t>                 Forgetting </a:t>
            </a:r>
            <a:endParaRPr lang="en-US" b="1" dirty="0">
              <a:solidFill>
                <a:srgbClr val="7030A0"/>
              </a:solidFill>
            </a:endParaRPr>
          </a:p>
        </p:txBody>
      </p:sp>
      <p:sp>
        <p:nvSpPr>
          <p:cNvPr id="6147" name="Date Placeholder 3"/>
          <p:cNvSpPr>
            <a:spLocks noGrp="1"/>
          </p:cNvSpPr>
          <p:nvPr>
            <p:ph type="dt" sz="quarter" idx="10"/>
          </p:nvPr>
        </p:nvSpPr>
        <p:spPr>
          <a:noFill/>
        </p:spPr>
        <p:txBody>
          <a:bodyPr/>
          <a:lstStyle/>
          <a:p>
            <a:fld id="{C3CEAAB6-AF83-4331-A8DA-C0BDF6E0F79E}" type="datetime1">
              <a:rPr lang="en-US" smtClean="0"/>
              <a:pPr/>
              <a:t>12/3/2020</a:t>
            </a:fld>
            <a:endParaRPr lang="en-US" smtClean="0"/>
          </a:p>
        </p:txBody>
      </p:sp>
      <p:sp>
        <p:nvSpPr>
          <p:cNvPr id="6148" name="Slide Number Placeholder 4"/>
          <p:cNvSpPr>
            <a:spLocks noGrp="1"/>
          </p:cNvSpPr>
          <p:nvPr>
            <p:ph type="sldNum" sz="quarter" idx="12"/>
          </p:nvPr>
        </p:nvSpPr>
        <p:spPr>
          <a:noFill/>
        </p:spPr>
        <p:txBody>
          <a:bodyPr/>
          <a:lstStyle/>
          <a:p>
            <a:fld id="{6CC59C85-FF46-40EB-9519-72E8A0B62068}" type="slidenum">
              <a:rPr lang="en-US" smtClean="0"/>
              <a:pPr/>
              <a:t>5</a:t>
            </a:fld>
            <a:endParaRPr lang="en-US" smtClean="0"/>
          </a:p>
        </p:txBody>
      </p:sp>
      <p:sp>
        <p:nvSpPr>
          <p:cNvPr id="6" name="Rounded Rectangle 5"/>
          <p:cNvSpPr/>
          <p:nvPr/>
        </p:nvSpPr>
        <p:spPr bwMode="auto">
          <a:xfrm>
            <a:off x="1600200" y="1600200"/>
            <a:ext cx="1600200" cy="2209800"/>
          </a:xfrm>
          <a:prstGeom prst="roundRect">
            <a:avLst/>
          </a:prstGeom>
          <a:ln>
            <a:headEnd type="none" w="sm" len="sm"/>
            <a:tailEnd type="none" w="sm" len="sm"/>
          </a:ln>
        </p:spPr>
        <p:style>
          <a:lnRef idx="3">
            <a:schemeClr val="lt1"/>
          </a:lnRef>
          <a:fillRef idx="1">
            <a:schemeClr val="accent5"/>
          </a:fillRef>
          <a:effectRef idx="1">
            <a:schemeClr val="accent5"/>
          </a:effectRef>
          <a:fontRef idx="minor">
            <a:schemeClr val="lt1"/>
          </a:fontRef>
        </p:style>
        <p:txBody>
          <a:bodyPr wrap="none"/>
          <a:lstStyle/>
          <a:p>
            <a:pPr>
              <a:defRPr/>
            </a:pPr>
            <a:endParaRPr lang="en-US" dirty="0">
              <a:solidFill>
                <a:schemeClr val="tx1"/>
              </a:solidFill>
              <a:latin typeface="Times New Roman" pitchFamily="18" charset="0"/>
            </a:endParaRPr>
          </a:p>
          <a:p>
            <a:pPr algn="ctr">
              <a:defRPr/>
            </a:pPr>
            <a:r>
              <a:rPr lang="en-US" sz="4000" b="1" dirty="0">
                <a:solidFill>
                  <a:schemeClr val="tx1"/>
                </a:solidFill>
                <a:latin typeface="Times New Roman" pitchFamily="18" charset="0"/>
              </a:rPr>
              <a:t>SM </a:t>
            </a:r>
          </a:p>
        </p:txBody>
      </p:sp>
      <p:sp>
        <p:nvSpPr>
          <p:cNvPr id="7" name="Rounded Rectangle 6"/>
          <p:cNvSpPr/>
          <p:nvPr/>
        </p:nvSpPr>
        <p:spPr bwMode="auto">
          <a:xfrm>
            <a:off x="4343400" y="1600200"/>
            <a:ext cx="1524000" cy="2209800"/>
          </a:xfrm>
          <a:prstGeom prst="roundRect">
            <a:avLst/>
          </a:prstGeom>
          <a:ln>
            <a:headEnd type="none" w="sm" len="sm"/>
            <a:tailEnd type="none" w="sm" len="sm"/>
          </a:ln>
        </p:spPr>
        <p:style>
          <a:lnRef idx="3">
            <a:schemeClr val="lt1"/>
          </a:lnRef>
          <a:fillRef idx="1">
            <a:schemeClr val="accent6"/>
          </a:fillRef>
          <a:effectRef idx="1">
            <a:schemeClr val="accent6"/>
          </a:effectRef>
          <a:fontRef idx="minor">
            <a:schemeClr val="lt1"/>
          </a:fontRef>
        </p:style>
        <p:txBody>
          <a:bodyPr wrap="none"/>
          <a:lstStyle/>
          <a:p>
            <a:pPr>
              <a:defRPr/>
            </a:pPr>
            <a:endParaRPr lang="en-US" sz="4000" dirty="0">
              <a:solidFill>
                <a:schemeClr val="tx1"/>
              </a:solidFill>
              <a:latin typeface="Times New Roman" pitchFamily="18" charset="0"/>
            </a:endParaRPr>
          </a:p>
          <a:p>
            <a:pPr algn="ctr">
              <a:defRPr/>
            </a:pPr>
            <a:r>
              <a:rPr lang="en-US" sz="4000" b="1" dirty="0">
                <a:solidFill>
                  <a:schemeClr val="tx1"/>
                </a:solidFill>
                <a:latin typeface="Times New Roman" pitchFamily="18" charset="0"/>
              </a:rPr>
              <a:t>STM</a:t>
            </a:r>
          </a:p>
        </p:txBody>
      </p:sp>
      <p:sp>
        <p:nvSpPr>
          <p:cNvPr id="8" name="Rounded Rectangle 7"/>
          <p:cNvSpPr/>
          <p:nvPr/>
        </p:nvSpPr>
        <p:spPr bwMode="auto">
          <a:xfrm>
            <a:off x="7010400" y="1524000"/>
            <a:ext cx="1600200" cy="2209800"/>
          </a:xfrm>
          <a:prstGeom prst="round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a:defRPr/>
            </a:pPr>
            <a:endParaRPr lang="en-US" sz="4400" dirty="0">
              <a:solidFill>
                <a:schemeClr val="tx1"/>
              </a:solidFill>
              <a:latin typeface="Times New Roman" pitchFamily="18" charset="0"/>
            </a:endParaRPr>
          </a:p>
          <a:p>
            <a:pPr algn="ctr">
              <a:defRPr/>
            </a:pPr>
            <a:r>
              <a:rPr lang="en-US" sz="4400" b="1" dirty="0">
                <a:solidFill>
                  <a:schemeClr val="tx1"/>
                </a:solidFill>
                <a:latin typeface="Times New Roman" pitchFamily="18" charset="0"/>
              </a:rPr>
              <a:t>LTM</a:t>
            </a:r>
            <a:r>
              <a:rPr lang="en-US" sz="4400" dirty="0">
                <a:solidFill>
                  <a:schemeClr val="tx1"/>
                </a:solidFill>
                <a:latin typeface="Times New Roman" pitchFamily="18" charset="0"/>
              </a:rPr>
              <a:t> </a:t>
            </a:r>
          </a:p>
        </p:txBody>
      </p:sp>
      <p:cxnSp>
        <p:nvCxnSpPr>
          <p:cNvPr id="10" name="Straight Arrow Connector 9"/>
          <p:cNvCxnSpPr/>
          <p:nvPr/>
        </p:nvCxnSpPr>
        <p:spPr bwMode="auto">
          <a:xfrm>
            <a:off x="76200" y="2209800"/>
            <a:ext cx="1524000" cy="1588"/>
          </a:xfrm>
          <a:prstGeom prst="straightConnector1">
            <a:avLst/>
          </a:prstGeom>
          <a:ln>
            <a:headEnd type="none" w="sm" len="sm"/>
            <a:tailEnd type="arrow"/>
          </a:ln>
        </p:spPr>
        <p:style>
          <a:lnRef idx="3">
            <a:schemeClr val="accent6"/>
          </a:lnRef>
          <a:fillRef idx="0">
            <a:schemeClr val="accent6"/>
          </a:fillRef>
          <a:effectRef idx="2">
            <a:schemeClr val="accent6"/>
          </a:effectRef>
          <a:fontRef idx="minor">
            <a:schemeClr val="tx1"/>
          </a:fontRef>
        </p:style>
      </p:cxnSp>
      <p:cxnSp>
        <p:nvCxnSpPr>
          <p:cNvPr id="11" name="Straight Arrow Connector 10"/>
          <p:cNvCxnSpPr/>
          <p:nvPr/>
        </p:nvCxnSpPr>
        <p:spPr bwMode="auto">
          <a:xfrm>
            <a:off x="76200" y="3427413"/>
            <a:ext cx="1524000" cy="1587"/>
          </a:xfrm>
          <a:prstGeom prst="straightConnector1">
            <a:avLst/>
          </a:prstGeom>
          <a:ln>
            <a:headEnd type="none" w="sm" len="sm"/>
            <a:tailEnd type="arrow"/>
          </a:ln>
        </p:spPr>
        <p:style>
          <a:lnRef idx="3">
            <a:schemeClr val="accent6"/>
          </a:lnRef>
          <a:fillRef idx="0">
            <a:schemeClr val="accent6"/>
          </a:fillRef>
          <a:effectRef idx="2">
            <a:schemeClr val="accent6"/>
          </a:effectRef>
          <a:fontRef idx="minor">
            <a:schemeClr val="tx1"/>
          </a:fontRef>
        </p:style>
      </p:cxnSp>
      <p:cxnSp>
        <p:nvCxnSpPr>
          <p:cNvPr id="13" name="Straight Arrow Connector 12"/>
          <p:cNvCxnSpPr/>
          <p:nvPr/>
        </p:nvCxnSpPr>
        <p:spPr bwMode="auto">
          <a:xfrm>
            <a:off x="3276600" y="2819400"/>
            <a:ext cx="1066800" cy="1588"/>
          </a:xfrm>
          <a:prstGeom prst="straightConnector1">
            <a:avLst/>
          </a:prstGeom>
          <a:ln>
            <a:headEnd type="none" w="sm" len="sm"/>
            <a:tailEnd type="arrow"/>
          </a:ln>
        </p:spPr>
        <p:style>
          <a:lnRef idx="3">
            <a:schemeClr val="accent6"/>
          </a:lnRef>
          <a:fillRef idx="0">
            <a:schemeClr val="accent6"/>
          </a:fillRef>
          <a:effectRef idx="2">
            <a:schemeClr val="accent6"/>
          </a:effectRef>
          <a:fontRef idx="minor">
            <a:schemeClr val="tx1"/>
          </a:fontRef>
        </p:style>
      </p:cxnSp>
      <p:cxnSp>
        <p:nvCxnSpPr>
          <p:cNvPr id="14" name="Straight Arrow Connector 13"/>
          <p:cNvCxnSpPr/>
          <p:nvPr/>
        </p:nvCxnSpPr>
        <p:spPr bwMode="auto">
          <a:xfrm>
            <a:off x="5867400" y="2819400"/>
            <a:ext cx="1143000" cy="1588"/>
          </a:xfrm>
          <a:prstGeom prst="straightConnector1">
            <a:avLst/>
          </a:prstGeom>
          <a:ln>
            <a:headEnd type="none" w="sm" len="sm"/>
            <a:tailEnd type="arrow"/>
          </a:ln>
        </p:spPr>
        <p:style>
          <a:lnRef idx="3">
            <a:schemeClr val="accent6"/>
          </a:lnRef>
          <a:fillRef idx="0">
            <a:schemeClr val="accent6"/>
          </a:fillRef>
          <a:effectRef idx="2">
            <a:schemeClr val="accent6"/>
          </a:effectRef>
          <a:fontRef idx="minor">
            <a:schemeClr val="tx1"/>
          </a:fontRef>
        </p:style>
      </p:cxnSp>
      <p:cxnSp>
        <p:nvCxnSpPr>
          <p:cNvPr id="18" name="Straight Arrow Connector 17"/>
          <p:cNvCxnSpPr/>
          <p:nvPr/>
        </p:nvCxnSpPr>
        <p:spPr bwMode="auto">
          <a:xfrm rot="5400000">
            <a:off x="1905001" y="4191000"/>
            <a:ext cx="762000" cy="3175"/>
          </a:xfrm>
          <a:prstGeom prst="straightConnector1">
            <a:avLst/>
          </a:prstGeom>
          <a:ln>
            <a:headEnd type="none" w="sm" len="sm"/>
            <a:tailEnd type="arrow"/>
          </a:ln>
        </p:spPr>
        <p:style>
          <a:lnRef idx="3">
            <a:schemeClr val="accent4"/>
          </a:lnRef>
          <a:fillRef idx="0">
            <a:schemeClr val="accent4"/>
          </a:fillRef>
          <a:effectRef idx="2">
            <a:schemeClr val="accent4"/>
          </a:effectRef>
          <a:fontRef idx="minor">
            <a:schemeClr val="tx1"/>
          </a:fontRef>
        </p:style>
      </p:cxnSp>
      <p:cxnSp>
        <p:nvCxnSpPr>
          <p:cNvPr id="19" name="Straight Arrow Connector 18"/>
          <p:cNvCxnSpPr/>
          <p:nvPr/>
        </p:nvCxnSpPr>
        <p:spPr bwMode="auto">
          <a:xfrm rot="5400000">
            <a:off x="4725194" y="4190206"/>
            <a:ext cx="762000" cy="1588"/>
          </a:xfrm>
          <a:prstGeom prst="straightConnector1">
            <a:avLst/>
          </a:prstGeom>
          <a:ln>
            <a:headEnd type="none" w="sm" len="sm"/>
            <a:tailEnd type="arrow"/>
          </a:ln>
        </p:spPr>
        <p:style>
          <a:lnRef idx="3">
            <a:schemeClr val="accent4"/>
          </a:lnRef>
          <a:fillRef idx="0">
            <a:schemeClr val="accent4"/>
          </a:fillRef>
          <a:effectRef idx="2">
            <a:schemeClr val="accent4"/>
          </a:effectRef>
          <a:fontRef idx="minor">
            <a:schemeClr val="tx1"/>
          </a:fontRef>
        </p:style>
      </p:cxnSp>
      <p:cxnSp>
        <p:nvCxnSpPr>
          <p:cNvPr id="20" name="Straight Arrow Connector 19"/>
          <p:cNvCxnSpPr/>
          <p:nvPr/>
        </p:nvCxnSpPr>
        <p:spPr bwMode="auto">
          <a:xfrm rot="5400000">
            <a:off x="7544594" y="4114006"/>
            <a:ext cx="762000" cy="1588"/>
          </a:xfrm>
          <a:prstGeom prst="straightConnector1">
            <a:avLst/>
          </a:prstGeom>
          <a:ln>
            <a:headEnd type="none" w="sm" len="sm"/>
            <a:tailEnd type="arrow"/>
          </a:ln>
        </p:spPr>
        <p:style>
          <a:lnRef idx="3">
            <a:schemeClr val="accent4"/>
          </a:lnRef>
          <a:fillRef idx="0">
            <a:schemeClr val="accent4"/>
          </a:fillRef>
          <a:effectRef idx="2">
            <a:schemeClr val="accent4"/>
          </a:effectRef>
          <a:fontRef idx="minor">
            <a:schemeClr val="tx1"/>
          </a:fontRef>
        </p:style>
      </p:cxnSp>
      <p:sp>
        <p:nvSpPr>
          <p:cNvPr id="15" name="Footer Placeholder 14"/>
          <p:cNvSpPr>
            <a:spLocks noGrp="1"/>
          </p:cNvSpPr>
          <p:nvPr>
            <p:ph type="ftr" sz="quarter" idx="11"/>
          </p:nvPr>
        </p:nvSpPr>
        <p:spPr/>
        <p:txBody>
          <a:bodyPr/>
          <a:lstStyle/>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Date Placeholder 3"/>
          <p:cNvSpPr>
            <a:spLocks noGrp="1"/>
          </p:cNvSpPr>
          <p:nvPr>
            <p:ph type="dt" sz="quarter" idx="10"/>
          </p:nvPr>
        </p:nvSpPr>
        <p:spPr>
          <a:noFill/>
        </p:spPr>
        <p:txBody>
          <a:bodyPr/>
          <a:lstStyle/>
          <a:p>
            <a:fld id="{50D1F06B-DD13-4B23-B287-7360195F1997}" type="datetime1">
              <a:rPr lang="en-US" smtClean="0"/>
              <a:pPr/>
              <a:t>12/3/2020</a:t>
            </a:fld>
            <a:endParaRPr lang="en-US" smtClean="0"/>
          </a:p>
        </p:txBody>
      </p:sp>
      <p:sp>
        <p:nvSpPr>
          <p:cNvPr id="7171" name="Slide Number Placeholder 5"/>
          <p:cNvSpPr>
            <a:spLocks noGrp="1"/>
          </p:cNvSpPr>
          <p:nvPr>
            <p:ph type="sldNum" sz="quarter" idx="12"/>
          </p:nvPr>
        </p:nvSpPr>
        <p:spPr>
          <a:noFill/>
        </p:spPr>
        <p:txBody>
          <a:bodyPr/>
          <a:lstStyle/>
          <a:p>
            <a:fld id="{33C7CEE7-88E5-49DB-9B14-646E68AAF548}" type="slidenum">
              <a:rPr lang="en-US" smtClean="0"/>
              <a:pPr/>
              <a:t>6</a:t>
            </a:fld>
            <a:endParaRPr lang="en-US" smtClean="0"/>
          </a:p>
        </p:txBody>
      </p:sp>
      <p:sp>
        <p:nvSpPr>
          <p:cNvPr id="8200" name="Rectangle 8"/>
          <p:cNvSpPr>
            <a:spLocks noGrp="1" noChangeArrowheads="1"/>
          </p:cNvSpPr>
          <p:nvPr>
            <p:ph type="body" idx="1"/>
          </p:nvPr>
        </p:nvSpPr>
        <p:spPr>
          <a:xfrm>
            <a:off x="152400" y="533400"/>
            <a:ext cx="8763000" cy="5943600"/>
          </a:xfrm>
        </p:spPr>
        <p:txBody>
          <a:bodyPr>
            <a:normAutofit lnSpcReduction="10000"/>
          </a:bodyPr>
          <a:lstStyle/>
          <a:p>
            <a:pPr algn="ctr" eaLnBrk="1" hangingPunct="1">
              <a:lnSpc>
                <a:spcPct val="90000"/>
              </a:lnSpc>
              <a:buFontTx/>
              <a:buNone/>
            </a:pPr>
            <a:r>
              <a:rPr lang="en-US" b="1" smtClean="0">
                <a:solidFill>
                  <a:srgbClr val="CC0000"/>
                </a:solidFill>
                <a:cs typeface="Times New Roman" pitchFamily="18" charset="0"/>
              </a:rPr>
              <a:t>1.  Sensory Memory/ Registrar (SR)</a:t>
            </a:r>
          </a:p>
          <a:p>
            <a:pPr algn="just" eaLnBrk="1" hangingPunct="1">
              <a:lnSpc>
                <a:spcPct val="90000"/>
              </a:lnSpc>
            </a:pPr>
            <a:r>
              <a:rPr lang="en-US" sz="2800" b="1" smtClean="0">
                <a:solidFill>
                  <a:srgbClr val="000000"/>
                </a:solidFill>
                <a:cs typeface="Times New Roman" pitchFamily="18" charset="0"/>
              </a:rPr>
              <a:t>It is a component of the memory system that receives </a:t>
            </a:r>
            <a:r>
              <a:rPr lang="en-US" sz="2800" b="1" smtClean="0">
                <a:cs typeface="Times New Roman" pitchFamily="18" charset="0"/>
              </a:rPr>
              <a:t>inf</a:t>
            </a:r>
            <a:r>
              <a:rPr lang="en-US" sz="2800" b="1" u="sng" smtClean="0">
                <a:cs typeface="Times New Roman" pitchFamily="18" charset="0"/>
              </a:rPr>
              <a:t>n</a:t>
            </a:r>
            <a:r>
              <a:rPr lang="en-US" sz="2800" b="1" smtClean="0">
                <a:cs typeface="Times New Roman" pitchFamily="18" charset="0"/>
              </a:rPr>
              <a:t> </a:t>
            </a:r>
            <a:r>
              <a:rPr lang="en-US" sz="2800" b="1" smtClean="0">
                <a:solidFill>
                  <a:srgbClr val="000000"/>
                </a:solidFill>
                <a:cs typeface="Times New Roman" pitchFamily="18" charset="0"/>
              </a:rPr>
              <a:t>from the env’t.</a:t>
            </a:r>
          </a:p>
          <a:p>
            <a:pPr algn="just" eaLnBrk="1" hangingPunct="1">
              <a:lnSpc>
                <a:spcPct val="90000"/>
              </a:lnSpc>
            </a:pPr>
            <a:r>
              <a:rPr lang="en-US" sz="2800" b="1" smtClean="0">
                <a:solidFill>
                  <a:srgbClr val="000000"/>
                </a:solidFill>
                <a:cs typeface="Times New Roman" pitchFamily="18" charset="0"/>
              </a:rPr>
              <a:t> It is the entryway to memory &amp; the first inf</a:t>
            </a:r>
            <a:r>
              <a:rPr lang="en-US" sz="2800" b="1" u="sng" smtClean="0">
                <a:solidFill>
                  <a:srgbClr val="000000"/>
                </a:solidFill>
                <a:cs typeface="Times New Roman" pitchFamily="18" charset="0"/>
              </a:rPr>
              <a:t>n</a:t>
            </a:r>
            <a:r>
              <a:rPr lang="en-US" sz="2800" b="1" smtClean="0">
                <a:solidFill>
                  <a:srgbClr val="000000"/>
                </a:solidFill>
                <a:cs typeface="Times New Roman" pitchFamily="18" charset="0"/>
              </a:rPr>
              <a:t> storage area.</a:t>
            </a:r>
          </a:p>
          <a:p>
            <a:pPr algn="just" eaLnBrk="1" hangingPunct="1">
              <a:lnSpc>
                <a:spcPct val="90000"/>
              </a:lnSpc>
            </a:pPr>
            <a:r>
              <a:rPr lang="en-US" sz="2800" b="1" smtClean="0">
                <a:solidFill>
                  <a:srgbClr val="000000"/>
                </a:solidFill>
                <a:cs typeface="Times New Roman" pitchFamily="18" charset="0"/>
              </a:rPr>
              <a:t>The </a:t>
            </a:r>
            <a:r>
              <a:rPr lang="en-US" sz="2800" b="1" smtClean="0">
                <a:solidFill>
                  <a:srgbClr val="CC9900"/>
                </a:solidFill>
                <a:cs typeface="Times New Roman" pitchFamily="18" charset="0"/>
              </a:rPr>
              <a:t>type</a:t>
            </a:r>
            <a:r>
              <a:rPr lang="en-US" sz="2800" b="1" smtClean="0">
                <a:solidFill>
                  <a:srgbClr val="000000"/>
                </a:solidFill>
                <a:cs typeface="Times New Roman" pitchFamily="18" charset="0"/>
              </a:rPr>
              <a:t> of inf</a:t>
            </a:r>
            <a:r>
              <a:rPr lang="en-US" sz="2800" b="1" u="sng" smtClean="0">
                <a:solidFill>
                  <a:srgbClr val="000000"/>
                </a:solidFill>
                <a:cs typeface="Times New Roman" pitchFamily="18" charset="0"/>
              </a:rPr>
              <a:t>n</a:t>
            </a:r>
            <a:r>
              <a:rPr lang="en-US" sz="2800" b="1" smtClean="0">
                <a:solidFill>
                  <a:srgbClr val="000000"/>
                </a:solidFill>
                <a:cs typeface="Times New Roman" pitchFamily="18" charset="0"/>
              </a:rPr>
              <a:t> is a very accurate &amp; complete representation of the env’t but it is unprocessed. </a:t>
            </a:r>
          </a:p>
          <a:p>
            <a:pPr algn="just" eaLnBrk="1" hangingPunct="1">
              <a:lnSpc>
                <a:spcPct val="90000"/>
              </a:lnSpc>
            </a:pPr>
            <a:r>
              <a:rPr lang="en-US" sz="2800" b="1" smtClean="0">
                <a:solidFill>
                  <a:srgbClr val="CC9900"/>
                </a:solidFill>
                <a:cs typeface="Times New Roman" pitchFamily="18" charset="0"/>
              </a:rPr>
              <a:t>Capacity</a:t>
            </a:r>
            <a:r>
              <a:rPr lang="en-US" sz="2800" b="1" i="1" smtClean="0">
                <a:solidFill>
                  <a:srgbClr val="000000"/>
                </a:solidFill>
                <a:cs typeface="Times New Roman" pitchFamily="18" charset="0"/>
              </a:rPr>
              <a:t> </a:t>
            </a:r>
            <a:r>
              <a:rPr lang="en-US" sz="2800" b="1" smtClean="0">
                <a:solidFill>
                  <a:srgbClr val="000000"/>
                </a:solidFill>
                <a:cs typeface="Times New Roman" pitchFamily="18" charset="0"/>
              </a:rPr>
              <a:t>of SM is very large, more inf</a:t>
            </a:r>
            <a:r>
              <a:rPr lang="en-US" sz="2800" b="1" u="sng" smtClean="0">
                <a:solidFill>
                  <a:srgbClr val="000000"/>
                </a:solidFill>
                <a:cs typeface="Times New Roman" pitchFamily="18" charset="0"/>
              </a:rPr>
              <a:t>n</a:t>
            </a:r>
            <a:r>
              <a:rPr lang="en-US" sz="2800" b="1" smtClean="0">
                <a:solidFill>
                  <a:srgbClr val="000000"/>
                </a:solidFill>
                <a:cs typeface="Times New Roman" pitchFamily="18" charset="0"/>
              </a:rPr>
              <a:t> than we can possibly handle at once.</a:t>
            </a:r>
          </a:p>
          <a:p>
            <a:pPr algn="just" eaLnBrk="1" hangingPunct="1">
              <a:lnSpc>
                <a:spcPct val="90000"/>
              </a:lnSpc>
            </a:pPr>
            <a:r>
              <a:rPr lang="en-US" sz="2800" b="1" smtClean="0">
                <a:solidFill>
                  <a:srgbClr val="CC9900"/>
                </a:solidFill>
                <a:cs typeface="Times New Roman" pitchFamily="18" charset="0"/>
              </a:rPr>
              <a:t>Duration</a:t>
            </a:r>
            <a:r>
              <a:rPr lang="en-US" sz="2800" b="1" smtClean="0">
                <a:solidFill>
                  <a:srgbClr val="000000"/>
                </a:solidFill>
                <a:cs typeface="Times New Roman" pitchFamily="18" charset="0"/>
              </a:rPr>
              <a:t> if the inf</a:t>
            </a:r>
            <a:r>
              <a:rPr lang="en-US" sz="2800" b="1" u="sng" smtClean="0">
                <a:solidFill>
                  <a:srgbClr val="000000"/>
                </a:solidFill>
                <a:cs typeface="Times New Roman" pitchFamily="18" charset="0"/>
              </a:rPr>
              <a:t>n</a:t>
            </a:r>
            <a:r>
              <a:rPr lang="en-US" sz="2800" b="1" smtClean="0">
                <a:solidFill>
                  <a:srgbClr val="000000"/>
                </a:solidFill>
                <a:cs typeface="Times New Roman" pitchFamily="18" charset="0"/>
              </a:rPr>
              <a:t> is visual inf</a:t>
            </a:r>
            <a:r>
              <a:rPr lang="en-US" sz="2800" b="1" u="sng" smtClean="0">
                <a:solidFill>
                  <a:srgbClr val="000000"/>
                </a:solidFill>
                <a:cs typeface="Times New Roman" pitchFamily="18" charset="0"/>
              </a:rPr>
              <a:t>n</a:t>
            </a:r>
            <a:r>
              <a:rPr lang="en-US" sz="2800" b="1" smtClean="0">
                <a:solidFill>
                  <a:srgbClr val="000000"/>
                </a:solidFill>
                <a:cs typeface="Times New Roman" pitchFamily="18" charset="0"/>
              </a:rPr>
              <a:t> it stores in the </a:t>
            </a:r>
            <a:r>
              <a:rPr lang="en-US" sz="2800" b="1" i="1" smtClean="0">
                <a:solidFill>
                  <a:srgbClr val="CC0000"/>
                </a:solidFill>
                <a:cs typeface="Times New Roman" pitchFamily="18" charset="0"/>
              </a:rPr>
              <a:t>iconic memory</a:t>
            </a:r>
            <a:r>
              <a:rPr lang="en-US" sz="2800" b="1" smtClean="0">
                <a:solidFill>
                  <a:srgbClr val="000000"/>
                </a:solidFill>
                <a:cs typeface="Times New Roman" pitchFamily="18" charset="0"/>
              </a:rPr>
              <a:t> in the form of images for a maximum of one second. </a:t>
            </a:r>
          </a:p>
          <a:p>
            <a:pPr algn="just" eaLnBrk="1" hangingPunct="1">
              <a:lnSpc>
                <a:spcPct val="90000"/>
              </a:lnSpc>
              <a:buFontTx/>
              <a:buNone/>
            </a:pPr>
            <a:r>
              <a:rPr lang="en-US" sz="2800" b="1" smtClean="0">
                <a:solidFill>
                  <a:srgbClr val="000000"/>
                </a:solidFill>
                <a:cs typeface="Times New Roman" pitchFamily="18" charset="0"/>
              </a:rPr>
              <a:t> - If the inf</a:t>
            </a:r>
            <a:r>
              <a:rPr lang="en-US" sz="2800" b="1" u="sng" smtClean="0">
                <a:solidFill>
                  <a:srgbClr val="000000"/>
                </a:solidFill>
                <a:cs typeface="Times New Roman" pitchFamily="18" charset="0"/>
              </a:rPr>
              <a:t>n</a:t>
            </a:r>
            <a:r>
              <a:rPr lang="en-US" sz="2800" b="1" smtClean="0">
                <a:solidFill>
                  <a:srgbClr val="000000"/>
                </a:solidFill>
                <a:cs typeface="Times New Roman" pitchFamily="18" charset="0"/>
              </a:rPr>
              <a:t> is auditory it stores in </a:t>
            </a:r>
            <a:r>
              <a:rPr lang="en-US" sz="2800" b="1" i="1" smtClean="0">
                <a:solidFill>
                  <a:srgbClr val="CC0000"/>
                </a:solidFill>
                <a:cs typeface="Times New Roman" pitchFamily="18" charset="0"/>
              </a:rPr>
              <a:t>echoic memory</a:t>
            </a:r>
            <a:r>
              <a:rPr lang="en-US" sz="2800" b="1" smtClean="0">
                <a:solidFill>
                  <a:srgbClr val="000000"/>
                </a:solidFill>
                <a:cs typeface="Times New Roman" pitchFamily="18" charset="0"/>
              </a:rPr>
              <a:t> in the form of sound patterns for two seconds.</a:t>
            </a:r>
          </a:p>
          <a:p>
            <a:pPr algn="just" eaLnBrk="1" hangingPunct="1">
              <a:lnSpc>
                <a:spcPct val="90000"/>
              </a:lnSpc>
            </a:pPr>
            <a:endParaRPr lang="en-US" sz="2800" b="1" smtClean="0">
              <a:solidFill>
                <a:srgbClr val="000000"/>
              </a:solidFill>
            </a:endParaRPr>
          </a:p>
        </p:txBody>
      </p:sp>
      <p:sp>
        <p:nvSpPr>
          <p:cNvPr id="5" name="Footer Placeholder 4"/>
          <p:cNvSpPr>
            <a:spLocks noGrp="1"/>
          </p:cNvSpPr>
          <p:nvPr>
            <p:ph type="ftr" sz="quarter" idx="11"/>
          </p:nvPr>
        </p:nvSpPr>
        <p:spPr/>
        <p:txBody>
          <a:bodyPr/>
          <a:lstStyle/>
          <a:p>
            <a:endParaRPr lang="en-US" dirty="0"/>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200">
                                            <p:txEl>
                                              <p:pRg st="0" end="0"/>
                                            </p:txEl>
                                          </p:spTgt>
                                        </p:tgtEl>
                                        <p:attrNameLst>
                                          <p:attrName>style.visibility</p:attrName>
                                        </p:attrNameLst>
                                      </p:cBhvr>
                                      <p:to>
                                        <p:strVal val="visible"/>
                                      </p:to>
                                    </p:set>
                                    <p:animEffect transition="in" filter="blinds(horizontal)">
                                      <p:cBhvr>
                                        <p:cTn id="7" dur="500"/>
                                        <p:tgtEl>
                                          <p:spTgt spid="82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200">
                                            <p:txEl>
                                              <p:pRg st="1" end="1"/>
                                            </p:txEl>
                                          </p:spTgt>
                                        </p:tgtEl>
                                        <p:attrNameLst>
                                          <p:attrName>style.visibility</p:attrName>
                                        </p:attrNameLst>
                                      </p:cBhvr>
                                      <p:to>
                                        <p:strVal val="visible"/>
                                      </p:to>
                                    </p:set>
                                    <p:animEffect transition="in" filter="blinds(horizontal)">
                                      <p:cBhvr>
                                        <p:cTn id="12" dur="500"/>
                                        <p:tgtEl>
                                          <p:spTgt spid="820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200">
                                            <p:txEl>
                                              <p:pRg st="2" end="2"/>
                                            </p:txEl>
                                          </p:spTgt>
                                        </p:tgtEl>
                                        <p:attrNameLst>
                                          <p:attrName>style.visibility</p:attrName>
                                        </p:attrNameLst>
                                      </p:cBhvr>
                                      <p:to>
                                        <p:strVal val="visible"/>
                                      </p:to>
                                    </p:set>
                                    <p:animEffect transition="in" filter="blinds(horizontal)">
                                      <p:cBhvr>
                                        <p:cTn id="17" dur="500"/>
                                        <p:tgtEl>
                                          <p:spTgt spid="820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200">
                                            <p:txEl>
                                              <p:pRg st="3" end="3"/>
                                            </p:txEl>
                                          </p:spTgt>
                                        </p:tgtEl>
                                        <p:attrNameLst>
                                          <p:attrName>style.visibility</p:attrName>
                                        </p:attrNameLst>
                                      </p:cBhvr>
                                      <p:to>
                                        <p:strVal val="visible"/>
                                      </p:to>
                                    </p:set>
                                    <p:animEffect transition="in" filter="blinds(horizontal)">
                                      <p:cBhvr>
                                        <p:cTn id="22" dur="500"/>
                                        <p:tgtEl>
                                          <p:spTgt spid="820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200">
                                            <p:txEl>
                                              <p:pRg st="4" end="4"/>
                                            </p:txEl>
                                          </p:spTgt>
                                        </p:tgtEl>
                                        <p:attrNameLst>
                                          <p:attrName>style.visibility</p:attrName>
                                        </p:attrNameLst>
                                      </p:cBhvr>
                                      <p:to>
                                        <p:strVal val="visible"/>
                                      </p:to>
                                    </p:set>
                                    <p:animEffect transition="in" filter="blinds(horizontal)">
                                      <p:cBhvr>
                                        <p:cTn id="27" dur="500"/>
                                        <p:tgtEl>
                                          <p:spTgt spid="820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200">
                                            <p:txEl>
                                              <p:pRg st="5" end="5"/>
                                            </p:txEl>
                                          </p:spTgt>
                                        </p:tgtEl>
                                        <p:attrNameLst>
                                          <p:attrName>style.visibility</p:attrName>
                                        </p:attrNameLst>
                                      </p:cBhvr>
                                      <p:to>
                                        <p:strVal val="visible"/>
                                      </p:to>
                                    </p:set>
                                    <p:animEffect transition="in" filter="blinds(horizontal)">
                                      <p:cBhvr>
                                        <p:cTn id="32" dur="500"/>
                                        <p:tgtEl>
                                          <p:spTgt spid="820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200">
                                            <p:txEl>
                                              <p:pRg st="6" end="6"/>
                                            </p:txEl>
                                          </p:spTgt>
                                        </p:tgtEl>
                                        <p:attrNameLst>
                                          <p:attrName>style.visibility</p:attrName>
                                        </p:attrNameLst>
                                      </p:cBhvr>
                                      <p:to>
                                        <p:strVal val="visible"/>
                                      </p:to>
                                    </p:set>
                                    <p:animEffect transition="in" filter="blinds(horizontal)">
                                      <p:cBhvr>
                                        <p:cTn id="37" dur="500"/>
                                        <p:tgtEl>
                                          <p:spTgt spid="820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0"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Date Placeholder 3"/>
          <p:cNvSpPr>
            <a:spLocks noGrp="1"/>
          </p:cNvSpPr>
          <p:nvPr>
            <p:ph type="dt" sz="quarter" idx="10"/>
          </p:nvPr>
        </p:nvSpPr>
        <p:spPr>
          <a:noFill/>
        </p:spPr>
        <p:txBody>
          <a:bodyPr/>
          <a:lstStyle/>
          <a:p>
            <a:fld id="{F5E957D9-50EB-4556-B99D-C4BAB9F4F729}" type="datetime1">
              <a:rPr lang="en-US" smtClean="0"/>
              <a:pPr/>
              <a:t>12/3/2020</a:t>
            </a:fld>
            <a:endParaRPr lang="en-US" smtClean="0"/>
          </a:p>
        </p:txBody>
      </p:sp>
      <p:sp>
        <p:nvSpPr>
          <p:cNvPr id="8195" name="Slide Number Placeholder 5"/>
          <p:cNvSpPr>
            <a:spLocks noGrp="1"/>
          </p:cNvSpPr>
          <p:nvPr>
            <p:ph type="sldNum" sz="quarter" idx="12"/>
          </p:nvPr>
        </p:nvSpPr>
        <p:spPr>
          <a:noFill/>
        </p:spPr>
        <p:txBody>
          <a:bodyPr/>
          <a:lstStyle/>
          <a:p>
            <a:fld id="{652FEF71-F8C0-4868-8A18-2A32CB181034}" type="slidenum">
              <a:rPr lang="en-US" smtClean="0"/>
              <a:pPr/>
              <a:t>7</a:t>
            </a:fld>
            <a:endParaRPr lang="en-US" smtClean="0"/>
          </a:p>
        </p:txBody>
      </p:sp>
      <p:sp>
        <p:nvSpPr>
          <p:cNvPr id="9226" name="Rectangle 10"/>
          <p:cNvSpPr>
            <a:spLocks noGrp="1" noChangeArrowheads="1"/>
          </p:cNvSpPr>
          <p:nvPr>
            <p:ph type="body" idx="1"/>
          </p:nvPr>
        </p:nvSpPr>
        <p:spPr>
          <a:xfrm>
            <a:off x="0" y="457200"/>
            <a:ext cx="8915400" cy="5867400"/>
          </a:xfrm>
        </p:spPr>
        <p:txBody>
          <a:bodyPr/>
          <a:lstStyle/>
          <a:p>
            <a:pPr algn="ctr" eaLnBrk="1" hangingPunct="1">
              <a:buFontTx/>
              <a:buNone/>
            </a:pPr>
            <a:endParaRPr lang="en-US" sz="2800" dirty="0" smtClean="0"/>
          </a:p>
          <a:p>
            <a:pPr algn="ctr" eaLnBrk="1" hangingPunct="1">
              <a:buFontTx/>
              <a:buNone/>
            </a:pPr>
            <a:r>
              <a:rPr lang="en-US" sz="2800" dirty="0" smtClean="0"/>
              <a:t> </a:t>
            </a:r>
            <a:r>
              <a:rPr lang="en-US" sz="2800" b="1" dirty="0" smtClean="0">
                <a:cs typeface="Times New Roman" pitchFamily="18" charset="0"/>
              </a:rPr>
              <a:t> </a:t>
            </a:r>
            <a:r>
              <a:rPr lang="en-US" b="1" dirty="0" smtClean="0">
                <a:solidFill>
                  <a:srgbClr val="CC0000"/>
                </a:solidFill>
                <a:cs typeface="Times New Roman" pitchFamily="18" charset="0"/>
              </a:rPr>
              <a:t>2. Short Term Memory (STM)</a:t>
            </a:r>
            <a:endParaRPr lang="en-US" dirty="0" smtClean="0">
              <a:solidFill>
                <a:srgbClr val="CC0000"/>
              </a:solidFill>
              <a:cs typeface="Times New Roman" pitchFamily="18" charset="0"/>
            </a:endParaRPr>
          </a:p>
          <a:p>
            <a:pPr algn="just" eaLnBrk="1" hangingPunct="1">
              <a:buFontTx/>
              <a:buNone/>
            </a:pPr>
            <a:r>
              <a:rPr lang="en-US" sz="2800" dirty="0" smtClean="0">
                <a:latin typeface="Wingdings 2" pitchFamily="18" charset="2"/>
                <a:cs typeface="Times New Roman" pitchFamily="18" charset="0"/>
              </a:rPr>
              <a:t>®</a:t>
            </a:r>
            <a:r>
              <a:rPr lang="en-US" sz="2800" dirty="0" smtClean="0">
                <a:cs typeface="Times New Roman" pitchFamily="18" charset="0"/>
              </a:rPr>
              <a:t> </a:t>
            </a:r>
            <a:r>
              <a:rPr lang="en-US" sz="2800" b="1" dirty="0" smtClean="0">
                <a:solidFill>
                  <a:srgbClr val="000066"/>
                </a:solidFill>
                <a:cs typeface="Times New Roman" pitchFamily="18" charset="0"/>
              </a:rPr>
              <a:t>It holds the contents of our attention.</a:t>
            </a:r>
          </a:p>
          <a:p>
            <a:pPr algn="just" eaLnBrk="1" hangingPunct="1">
              <a:buFontTx/>
              <a:buNone/>
            </a:pPr>
            <a:r>
              <a:rPr lang="en-US" sz="2800" b="1" dirty="0" smtClean="0">
                <a:solidFill>
                  <a:srgbClr val="000066"/>
                </a:solidFill>
                <a:latin typeface="Wingdings 2" pitchFamily="18" charset="2"/>
                <a:cs typeface="Times New Roman" pitchFamily="18" charset="0"/>
              </a:rPr>
              <a:t>®</a:t>
            </a:r>
            <a:r>
              <a:rPr lang="en-US" sz="2800" b="1" dirty="0" smtClean="0">
                <a:solidFill>
                  <a:srgbClr val="000066"/>
                </a:solidFill>
                <a:cs typeface="Times New Roman" pitchFamily="18" charset="0"/>
              </a:rPr>
              <a:t>Consists of the by-products or end results of perceptual analysis.</a:t>
            </a:r>
          </a:p>
          <a:p>
            <a:pPr algn="just" eaLnBrk="1" hangingPunct="1">
              <a:buFontTx/>
              <a:buNone/>
            </a:pPr>
            <a:r>
              <a:rPr lang="en-US" sz="2800" b="1" dirty="0" smtClean="0">
                <a:solidFill>
                  <a:srgbClr val="000066"/>
                </a:solidFill>
                <a:latin typeface="Wingdings 2" pitchFamily="18" charset="2"/>
                <a:cs typeface="Times New Roman" pitchFamily="18" charset="0"/>
              </a:rPr>
              <a:t>®</a:t>
            </a:r>
            <a:r>
              <a:rPr lang="en-US" sz="2800" b="1" dirty="0" smtClean="0">
                <a:solidFill>
                  <a:srgbClr val="000066"/>
                </a:solidFill>
                <a:cs typeface="Times New Roman" pitchFamily="18" charset="0"/>
              </a:rPr>
              <a:t>it is also called </a:t>
            </a:r>
            <a:r>
              <a:rPr lang="en-US" sz="2800" b="1" dirty="0" smtClean="0">
                <a:solidFill>
                  <a:srgbClr val="CC0000"/>
                </a:solidFill>
                <a:cs typeface="Times New Roman" pitchFamily="18" charset="0"/>
              </a:rPr>
              <a:t>working/immediate/active/primary</a:t>
            </a:r>
            <a:r>
              <a:rPr lang="en-US" sz="2800" b="1" dirty="0" smtClean="0">
                <a:solidFill>
                  <a:srgbClr val="000066"/>
                </a:solidFill>
                <a:cs typeface="Times New Roman" pitchFamily="18" charset="0"/>
              </a:rPr>
              <a:t> memory.</a:t>
            </a:r>
          </a:p>
          <a:p>
            <a:pPr algn="just" eaLnBrk="1" hangingPunct="1">
              <a:buFontTx/>
              <a:buNone/>
            </a:pPr>
            <a:r>
              <a:rPr lang="en-US" sz="2800" b="1" dirty="0" smtClean="0">
                <a:solidFill>
                  <a:srgbClr val="000066"/>
                </a:solidFill>
                <a:latin typeface="Wingdings 2" pitchFamily="18" charset="2"/>
                <a:cs typeface="Times New Roman" pitchFamily="18" charset="0"/>
              </a:rPr>
              <a:t>®</a:t>
            </a:r>
            <a:r>
              <a:rPr lang="en-US" sz="2800" b="1" dirty="0" smtClean="0">
                <a:solidFill>
                  <a:srgbClr val="000066"/>
                </a:solidFill>
                <a:cs typeface="Times New Roman" pitchFamily="18" charset="0"/>
              </a:rPr>
              <a:t> </a:t>
            </a:r>
            <a:r>
              <a:rPr lang="en-US" sz="2800" b="1" dirty="0" smtClean="0">
                <a:solidFill>
                  <a:srgbClr val="CC0000"/>
                </a:solidFill>
                <a:cs typeface="Times New Roman" pitchFamily="18" charset="0"/>
              </a:rPr>
              <a:t>type </a:t>
            </a:r>
            <a:r>
              <a:rPr lang="en-US" sz="2800" b="1" dirty="0" smtClean="0">
                <a:solidFill>
                  <a:srgbClr val="000066"/>
                </a:solidFill>
                <a:cs typeface="Times New Roman" pitchFamily="18" charset="0"/>
              </a:rPr>
              <a:t>of </a:t>
            </a:r>
            <a:r>
              <a:rPr lang="en-US" sz="2800" b="1" dirty="0" err="1" smtClean="0">
                <a:solidFill>
                  <a:srgbClr val="000066"/>
                </a:solidFill>
                <a:cs typeface="Times New Roman" pitchFamily="18" charset="0"/>
              </a:rPr>
              <a:t>inf</a:t>
            </a:r>
            <a:r>
              <a:rPr lang="en-US" sz="2800" b="1" u="sng" dirty="0" err="1" smtClean="0">
                <a:solidFill>
                  <a:srgbClr val="000066"/>
                </a:solidFill>
                <a:cs typeface="Times New Roman" pitchFamily="18" charset="0"/>
              </a:rPr>
              <a:t>n</a:t>
            </a:r>
            <a:r>
              <a:rPr lang="en-US" sz="2800" b="1" dirty="0" smtClean="0">
                <a:solidFill>
                  <a:srgbClr val="000066"/>
                </a:solidFill>
                <a:cs typeface="Times New Roman" pitchFamily="18" charset="0"/>
              </a:rPr>
              <a:t> in STM are visual images, words sentences &amp; so on received from SM.</a:t>
            </a:r>
          </a:p>
          <a:p>
            <a:pPr algn="just" eaLnBrk="1" hangingPunct="1">
              <a:buFontTx/>
              <a:buNone/>
            </a:pPr>
            <a:r>
              <a:rPr lang="en-US" sz="2800" b="1" dirty="0" smtClean="0">
                <a:solidFill>
                  <a:srgbClr val="000066"/>
                </a:solidFill>
                <a:latin typeface="Wingdings 2" pitchFamily="18" charset="2"/>
                <a:cs typeface="Times New Roman" pitchFamily="18" charset="0"/>
              </a:rPr>
              <a:t>®</a:t>
            </a:r>
            <a:r>
              <a:rPr lang="en-US" sz="2800" b="1" dirty="0" smtClean="0">
                <a:solidFill>
                  <a:srgbClr val="000066"/>
                </a:solidFill>
                <a:cs typeface="Times New Roman" pitchFamily="18" charset="0"/>
              </a:rPr>
              <a:t> </a:t>
            </a:r>
            <a:r>
              <a:rPr lang="en-US" sz="2800" b="1" dirty="0" smtClean="0">
                <a:solidFill>
                  <a:srgbClr val="CC0000"/>
                </a:solidFill>
                <a:cs typeface="Times New Roman" pitchFamily="18" charset="0"/>
              </a:rPr>
              <a:t>duration </a:t>
            </a:r>
            <a:r>
              <a:rPr lang="en-US" sz="2800" b="1" dirty="0" smtClean="0">
                <a:solidFill>
                  <a:srgbClr val="000066"/>
                </a:solidFill>
                <a:cs typeface="Times New Roman" pitchFamily="18" charset="0"/>
              </a:rPr>
              <a:t>of </a:t>
            </a:r>
            <a:r>
              <a:rPr lang="en-US" sz="2800" b="1" dirty="0" err="1" smtClean="0">
                <a:solidFill>
                  <a:srgbClr val="000066"/>
                </a:solidFill>
                <a:cs typeface="Times New Roman" pitchFamily="18" charset="0"/>
              </a:rPr>
              <a:t>inf</a:t>
            </a:r>
            <a:r>
              <a:rPr lang="en-US" sz="2800" b="1" u="sng" dirty="0" err="1" smtClean="0">
                <a:solidFill>
                  <a:srgbClr val="000066"/>
                </a:solidFill>
                <a:cs typeface="Times New Roman" pitchFamily="18" charset="0"/>
              </a:rPr>
              <a:t>n</a:t>
            </a:r>
            <a:r>
              <a:rPr lang="en-US" sz="2800" b="1" dirty="0" smtClean="0">
                <a:solidFill>
                  <a:srgbClr val="000066"/>
                </a:solidFill>
                <a:cs typeface="Times New Roman" pitchFamily="18" charset="0"/>
              </a:rPr>
              <a:t> in STM is short, about 20 to30 seconds.</a:t>
            </a:r>
          </a:p>
          <a:p>
            <a:pPr algn="just" eaLnBrk="1" hangingPunct="1">
              <a:buFontTx/>
              <a:buNone/>
            </a:pPr>
            <a:endParaRPr lang="en-US" sz="2800" dirty="0" smtClean="0">
              <a:solidFill>
                <a:srgbClr val="000066"/>
              </a:solidFill>
            </a:endParaRPr>
          </a:p>
        </p:txBody>
      </p:sp>
      <p:sp>
        <p:nvSpPr>
          <p:cNvPr id="5" name="Footer Placeholder 4"/>
          <p:cNvSpPr>
            <a:spLocks noGrp="1"/>
          </p:cNvSpPr>
          <p:nvPr>
            <p:ph type="ftr" sz="quarter" idx="11"/>
          </p:nvPr>
        </p:nvSpPr>
        <p:spPr/>
        <p:txBody>
          <a:bodyPr/>
          <a:lstStyle/>
          <a:p>
            <a:endParaRPr lang="en-US" dirty="0"/>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26">
                                            <p:txEl>
                                              <p:pRg st="1" end="1"/>
                                            </p:txEl>
                                          </p:spTgt>
                                        </p:tgtEl>
                                        <p:attrNameLst>
                                          <p:attrName>style.visibility</p:attrName>
                                        </p:attrNameLst>
                                      </p:cBhvr>
                                      <p:to>
                                        <p:strVal val="visible"/>
                                      </p:to>
                                    </p:set>
                                    <p:animEffect transition="in" filter="blinds(horizontal)">
                                      <p:cBhvr>
                                        <p:cTn id="7" dur="500"/>
                                        <p:tgtEl>
                                          <p:spTgt spid="922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26">
                                            <p:txEl>
                                              <p:pRg st="2" end="2"/>
                                            </p:txEl>
                                          </p:spTgt>
                                        </p:tgtEl>
                                        <p:attrNameLst>
                                          <p:attrName>style.visibility</p:attrName>
                                        </p:attrNameLst>
                                      </p:cBhvr>
                                      <p:to>
                                        <p:strVal val="visible"/>
                                      </p:to>
                                    </p:set>
                                    <p:animEffect transition="in" filter="blinds(horizontal)">
                                      <p:cBhvr>
                                        <p:cTn id="12" dur="500"/>
                                        <p:tgtEl>
                                          <p:spTgt spid="922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226">
                                            <p:txEl>
                                              <p:pRg st="3" end="3"/>
                                            </p:txEl>
                                          </p:spTgt>
                                        </p:tgtEl>
                                        <p:attrNameLst>
                                          <p:attrName>style.visibility</p:attrName>
                                        </p:attrNameLst>
                                      </p:cBhvr>
                                      <p:to>
                                        <p:strVal val="visible"/>
                                      </p:to>
                                    </p:set>
                                    <p:animEffect transition="in" filter="blinds(horizontal)">
                                      <p:cBhvr>
                                        <p:cTn id="17" dur="500"/>
                                        <p:tgtEl>
                                          <p:spTgt spid="922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226">
                                            <p:txEl>
                                              <p:pRg st="4" end="4"/>
                                            </p:txEl>
                                          </p:spTgt>
                                        </p:tgtEl>
                                        <p:attrNameLst>
                                          <p:attrName>style.visibility</p:attrName>
                                        </p:attrNameLst>
                                      </p:cBhvr>
                                      <p:to>
                                        <p:strVal val="visible"/>
                                      </p:to>
                                    </p:set>
                                    <p:animEffect transition="in" filter="blinds(horizontal)">
                                      <p:cBhvr>
                                        <p:cTn id="22" dur="500"/>
                                        <p:tgtEl>
                                          <p:spTgt spid="922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226">
                                            <p:txEl>
                                              <p:pRg st="5" end="5"/>
                                            </p:txEl>
                                          </p:spTgt>
                                        </p:tgtEl>
                                        <p:attrNameLst>
                                          <p:attrName>style.visibility</p:attrName>
                                        </p:attrNameLst>
                                      </p:cBhvr>
                                      <p:to>
                                        <p:strVal val="visible"/>
                                      </p:to>
                                    </p:set>
                                    <p:animEffect transition="in" filter="blinds(horizontal)">
                                      <p:cBhvr>
                                        <p:cTn id="27" dur="500"/>
                                        <p:tgtEl>
                                          <p:spTgt spid="922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226">
                                            <p:txEl>
                                              <p:pRg st="6" end="6"/>
                                            </p:txEl>
                                          </p:spTgt>
                                        </p:tgtEl>
                                        <p:attrNameLst>
                                          <p:attrName>style.visibility</p:attrName>
                                        </p:attrNameLst>
                                      </p:cBhvr>
                                      <p:to>
                                        <p:strVal val="visible"/>
                                      </p:to>
                                    </p:set>
                                    <p:animEffect transition="in" filter="blinds(horizontal)">
                                      <p:cBhvr>
                                        <p:cTn id="32" dur="500"/>
                                        <p:tgtEl>
                                          <p:spTgt spid="922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6"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Date Placeholder 3"/>
          <p:cNvSpPr>
            <a:spLocks noGrp="1"/>
          </p:cNvSpPr>
          <p:nvPr>
            <p:ph type="dt" sz="quarter" idx="10"/>
          </p:nvPr>
        </p:nvSpPr>
        <p:spPr>
          <a:noFill/>
        </p:spPr>
        <p:txBody>
          <a:bodyPr/>
          <a:lstStyle/>
          <a:p>
            <a:fld id="{E212A70B-543E-44D0-9A46-DBE06837039B}" type="datetime1">
              <a:rPr lang="en-US" smtClean="0"/>
              <a:pPr/>
              <a:t>12/3/2020</a:t>
            </a:fld>
            <a:endParaRPr lang="en-US" smtClean="0"/>
          </a:p>
        </p:txBody>
      </p:sp>
      <p:sp>
        <p:nvSpPr>
          <p:cNvPr id="9219" name="Slide Number Placeholder 5"/>
          <p:cNvSpPr>
            <a:spLocks noGrp="1"/>
          </p:cNvSpPr>
          <p:nvPr>
            <p:ph type="sldNum" sz="quarter" idx="12"/>
          </p:nvPr>
        </p:nvSpPr>
        <p:spPr>
          <a:noFill/>
        </p:spPr>
        <p:txBody>
          <a:bodyPr/>
          <a:lstStyle/>
          <a:p>
            <a:fld id="{428FD659-D2AB-4D29-A8BA-59D10A462503}" type="slidenum">
              <a:rPr lang="en-US" smtClean="0"/>
              <a:pPr/>
              <a:t>8</a:t>
            </a:fld>
            <a:endParaRPr lang="en-US" smtClean="0"/>
          </a:p>
        </p:txBody>
      </p:sp>
      <p:sp>
        <p:nvSpPr>
          <p:cNvPr id="10250" name="Rectangle 10"/>
          <p:cNvSpPr>
            <a:spLocks noGrp="1" noChangeArrowheads="1"/>
          </p:cNvSpPr>
          <p:nvPr>
            <p:ph type="body" idx="1"/>
          </p:nvPr>
        </p:nvSpPr>
        <p:spPr>
          <a:xfrm>
            <a:off x="152400" y="685800"/>
            <a:ext cx="8763000" cy="5867400"/>
          </a:xfrm>
        </p:spPr>
        <p:txBody>
          <a:bodyPr>
            <a:normAutofit lnSpcReduction="10000"/>
          </a:bodyPr>
          <a:lstStyle/>
          <a:p>
            <a:pPr eaLnBrk="1" hangingPunct="1">
              <a:lnSpc>
                <a:spcPct val="90000"/>
              </a:lnSpc>
              <a:buFontTx/>
              <a:buNone/>
            </a:pPr>
            <a:endParaRPr lang="en-US" sz="2800" smtClean="0"/>
          </a:p>
          <a:p>
            <a:pPr eaLnBrk="1" hangingPunct="1">
              <a:lnSpc>
                <a:spcPct val="90000"/>
              </a:lnSpc>
              <a:buFontTx/>
              <a:buNone/>
            </a:pPr>
            <a:r>
              <a:rPr lang="en-US" sz="2800" smtClean="0"/>
              <a:t> </a:t>
            </a:r>
            <a:r>
              <a:rPr lang="en-US" b="1" smtClean="0">
                <a:latin typeface="Wingdings 2" pitchFamily="18" charset="2"/>
                <a:cs typeface="Times New Roman" pitchFamily="18" charset="0"/>
              </a:rPr>
              <a:t>®</a:t>
            </a:r>
            <a:r>
              <a:rPr lang="en-US" b="1" smtClean="0">
                <a:cs typeface="Times New Roman" pitchFamily="18" charset="0"/>
              </a:rPr>
              <a:t> </a:t>
            </a:r>
            <a:r>
              <a:rPr lang="en-US" b="1" smtClean="0">
                <a:solidFill>
                  <a:srgbClr val="000066"/>
                </a:solidFill>
                <a:cs typeface="Times New Roman" pitchFamily="18" charset="0"/>
              </a:rPr>
              <a:t>We can overcome the limitation of the inf</a:t>
            </a:r>
            <a:r>
              <a:rPr lang="en-US" b="1" u="sng" smtClean="0">
                <a:solidFill>
                  <a:srgbClr val="000066"/>
                </a:solidFill>
                <a:cs typeface="Times New Roman" pitchFamily="18" charset="0"/>
              </a:rPr>
              <a:t>n</a:t>
            </a:r>
            <a:r>
              <a:rPr lang="en-US" b="1" smtClean="0">
                <a:solidFill>
                  <a:srgbClr val="000066"/>
                </a:solidFill>
                <a:cs typeface="Times New Roman" pitchFamily="18" charset="0"/>
              </a:rPr>
              <a:t> duration by using </a:t>
            </a:r>
            <a:r>
              <a:rPr lang="en-US" b="1" smtClean="0">
                <a:solidFill>
                  <a:schemeClr val="hlink"/>
                </a:solidFill>
                <a:cs typeface="Times New Roman" pitchFamily="18" charset="0"/>
              </a:rPr>
              <a:t>rehearsals(1).</a:t>
            </a:r>
            <a:r>
              <a:rPr lang="en-US" b="1" smtClean="0">
                <a:solidFill>
                  <a:srgbClr val="000066"/>
                </a:solidFill>
                <a:cs typeface="Times New Roman" pitchFamily="18" charset="0"/>
              </a:rPr>
              <a:t> </a:t>
            </a:r>
          </a:p>
          <a:p>
            <a:pPr eaLnBrk="1" hangingPunct="1">
              <a:lnSpc>
                <a:spcPct val="90000"/>
              </a:lnSpc>
              <a:buFontTx/>
              <a:buNone/>
            </a:pPr>
            <a:r>
              <a:rPr lang="en-US" b="1" smtClean="0">
                <a:solidFill>
                  <a:srgbClr val="000066"/>
                </a:solidFill>
                <a:cs typeface="Times New Roman" pitchFamily="18" charset="0"/>
              </a:rPr>
              <a:t>  - There are two types of rehearsals. These are:</a:t>
            </a:r>
          </a:p>
          <a:p>
            <a:pPr algn="just" eaLnBrk="1" hangingPunct="1">
              <a:lnSpc>
                <a:spcPct val="90000"/>
              </a:lnSpc>
              <a:buFontTx/>
              <a:buNone/>
            </a:pPr>
            <a:r>
              <a:rPr lang="en-US" b="1" smtClean="0">
                <a:solidFill>
                  <a:srgbClr val="000066"/>
                </a:solidFill>
                <a:cs typeface="Times New Roman" pitchFamily="18" charset="0"/>
                <a:sym typeface="Wingdings 2" pitchFamily="18" charset="2"/>
              </a:rPr>
              <a:t></a:t>
            </a:r>
            <a:r>
              <a:rPr lang="en-US" b="1" smtClean="0">
                <a:solidFill>
                  <a:srgbClr val="CC0000"/>
                </a:solidFill>
                <a:cs typeface="Times New Roman" pitchFamily="18" charset="0"/>
              </a:rPr>
              <a:t>Maintenance Rehearsal</a:t>
            </a:r>
            <a:r>
              <a:rPr lang="en-US" b="1" smtClean="0">
                <a:solidFill>
                  <a:srgbClr val="000066"/>
                </a:solidFill>
                <a:cs typeface="Times New Roman" pitchFamily="18" charset="0"/>
              </a:rPr>
              <a:t> – involves repeating the inf</a:t>
            </a:r>
            <a:r>
              <a:rPr lang="en-US" b="1" u="sng" smtClean="0">
                <a:solidFill>
                  <a:srgbClr val="000066"/>
                </a:solidFill>
                <a:cs typeface="Times New Roman" pitchFamily="18" charset="0"/>
              </a:rPr>
              <a:t>n</a:t>
            </a:r>
            <a:r>
              <a:rPr lang="en-US" b="1" smtClean="0">
                <a:solidFill>
                  <a:srgbClr val="000066"/>
                </a:solidFill>
                <a:cs typeface="Times New Roman" pitchFamily="18" charset="0"/>
              </a:rPr>
              <a:t> in the mind.</a:t>
            </a:r>
          </a:p>
          <a:p>
            <a:pPr algn="just" eaLnBrk="1" hangingPunct="1">
              <a:lnSpc>
                <a:spcPct val="90000"/>
              </a:lnSpc>
              <a:buFontTx/>
              <a:buNone/>
            </a:pPr>
            <a:r>
              <a:rPr lang="en-US" b="1" smtClean="0">
                <a:solidFill>
                  <a:srgbClr val="000066"/>
                </a:solidFill>
                <a:cs typeface="Times New Roman" pitchFamily="18" charset="0"/>
                <a:sym typeface="Wingdings 2" pitchFamily="18" charset="2"/>
              </a:rPr>
              <a:t></a:t>
            </a:r>
            <a:r>
              <a:rPr lang="en-US" b="1" smtClean="0">
                <a:solidFill>
                  <a:srgbClr val="000066"/>
                </a:solidFill>
                <a:cs typeface="Times New Roman" pitchFamily="18" charset="0"/>
              </a:rPr>
              <a:t> </a:t>
            </a:r>
            <a:r>
              <a:rPr lang="en-US" b="1" smtClean="0">
                <a:solidFill>
                  <a:srgbClr val="CC0000"/>
                </a:solidFill>
                <a:cs typeface="Times New Roman" pitchFamily="18" charset="0"/>
              </a:rPr>
              <a:t>Elaborative Rehearsal</a:t>
            </a:r>
            <a:r>
              <a:rPr lang="en-US" b="1" smtClean="0">
                <a:solidFill>
                  <a:srgbClr val="000066"/>
                </a:solidFill>
                <a:cs typeface="Times New Roman" pitchFamily="18" charset="0"/>
              </a:rPr>
              <a:t> – involves associated with the inf</a:t>
            </a:r>
            <a:r>
              <a:rPr lang="en-US" b="1" u="sng" smtClean="0">
                <a:solidFill>
                  <a:srgbClr val="000066"/>
                </a:solidFill>
                <a:cs typeface="Times New Roman" pitchFamily="18" charset="0"/>
              </a:rPr>
              <a:t>n</a:t>
            </a:r>
            <a:r>
              <a:rPr lang="en-US" b="1" smtClean="0">
                <a:solidFill>
                  <a:srgbClr val="000066"/>
                </a:solidFill>
                <a:cs typeface="Times New Roman" pitchFamily="18" charset="0"/>
              </a:rPr>
              <a:t> to d/f things &amp; persons that already knows.</a:t>
            </a:r>
          </a:p>
          <a:p>
            <a:pPr algn="just" eaLnBrk="1" hangingPunct="1">
              <a:lnSpc>
                <a:spcPct val="90000"/>
              </a:lnSpc>
              <a:buFontTx/>
              <a:buNone/>
            </a:pPr>
            <a:r>
              <a:rPr lang="en-US" b="1" smtClean="0">
                <a:solidFill>
                  <a:srgbClr val="000066"/>
                </a:solidFill>
                <a:latin typeface="Wingdings 2" pitchFamily="18" charset="2"/>
                <a:cs typeface="Times New Roman" pitchFamily="18" charset="0"/>
              </a:rPr>
              <a:t>­</a:t>
            </a:r>
            <a:r>
              <a:rPr lang="en-US" b="1" smtClean="0">
                <a:solidFill>
                  <a:srgbClr val="000066"/>
                </a:solidFill>
                <a:cs typeface="Times New Roman" pitchFamily="18" charset="0"/>
              </a:rPr>
              <a:t>This kind of rehearsal is not only retains inf</a:t>
            </a:r>
            <a:r>
              <a:rPr lang="en-US" b="1" u="sng" smtClean="0">
                <a:solidFill>
                  <a:srgbClr val="000066"/>
                </a:solidFill>
                <a:cs typeface="Times New Roman" pitchFamily="18" charset="0"/>
              </a:rPr>
              <a:t>n</a:t>
            </a:r>
            <a:r>
              <a:rPr lang="en-US" b="1" smtClean="0">
                <a:solidFill>
                  <a:srgbClr val="000066"/>
                </a:solidFill>
                <a:cs typeface="Times New Roman" pitchFamily="18" charset="0"/>
              </a:rPr>
              <a:t> in the STM but also helps to move inf</a:t>
            </a:r>
            <a:r>
              <a:rPr lang="en-US" b="1" u="sng" smtClean="0">
                <a:solidFill>
                  <a:srgbClr val="000066"/>
                </a:solidFill>
                <a:cs typeface="Times New Roman" pitchFamily="18" charset="0"/>
              </a:rPr>
              <a:t>n</a:t>
            </a:r>
            <a:r>
              <a:rPr lang="en-US" b="1" smtClean="0">
                <a:solidFill>
                  <a:srgbClr val="000066"/>
                </a:solidFill>
                <a:cs typeface="Times New Roman" pitchFamily="18" charset="0"/>
              </a:rPr>
              <a:t> from STM to LTM</a:t>
            </a:r>
            <a:r>
              <a:rPr lang="en-US" sz="2800" smtClean="0">
                <a:solidFill>
                  <a:srgbClr val="000066"/>
                </a:solidFill>
                <a:cs typeface="Times New Roman" pitchFamily="18" charset="0"/>
              </a:rPr>
              <a:t>.</a:t>
            </a:r>
          </a:p>
          <a:p>
            <a:pPr algn="just" eaLnBrk="1" hangingPunct="1">
              <a:lnSpc>
                <a:spcPct val="90000"/>
              </a:lnSpc>
              <a:buFontTx/>
              <a:buNone/>
            </a:pPr>
            <a:r>
              <a:rPr lang="en-US" sz="2800" smtClean="0">
                <a:latin typeface="Wingdings 2" pitchFamily="18" charset="2"/>
                <a:cs typeface="Times New Roman" pitchFamily="18" charset="0"/>
              </a:rPr>
              <a:t> </a:t>
            </a:r>
            <a:endParaRPr lang="en-US" sz="2800" smtClean="0"/>
          </a:p>
        </p:txBody>
      </p:sp>
      <p:sp>
        <p:nvSpPr>
          <p:cNvPr id="5" name="Footer Placeholder 4"/>
          <p:cNvSpPr>
            <a:spLocks noGrp="1"/>
          </p:cNvSpPr>
          <p:nvPr>
            <p:ph type="ftr" sz="quarter" idx="11"/>
          </p:nvPr>
        </p:nvSpPr>
        <p:spPr/>
        <p:txBody>
          <a:bodyPr/>
          <a:lstStyle/>
          <a:p>
            <a:endParaRPr lang="en-US" dirty="0"/>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50">
                                            <p:txEl>
                                              <p:pRg st="1" end="1"/>
                                            </p:txEl>
                                          </p:spTgt>
                                        </p:tgtEl>
                                        <p:attrNameLst>
                                          <p:attrName>style.visibility</p:attrName>
                                        </p:attrNameLst>
                                      </p:cBhvr>
                                      <p:to>
                                        <p:strVal val="visible"/>
                                      </p:to>
                                    </p:set>
                                    <p:animEffect transition="in" filter="blinds(horizontal)">
                                      <p:cBhvr>
                                        <p:cTn id="7" dur="500"/>
                                        <p:tgtEl>
                                          <p:spTgt spid="1025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250">
                                            <p:txEl>
                                              <p:pRg st="2" end="2"/>
                                            </p:txEl>
                                          </p:spTgt>
                                        </p:tgtEl>
                                        <p:attrNameLst>
                                          <p:attrName>style.visibility</p:attrName>
                                        </p:attrNameLst>
                                      </p:cBhvr>
                                      <p:to>
                                        <p:strVal val="visible"/>
                                      </p:to>
                                    </p:set>
                                    <p:animEffect transition="in" filter="blinds(horizontal)">
                                      <p:cBhvr>
                                        <p:cTn id="12" dur="500"/>
                                        <p:tgtEl>
                                          <p:spTgt spid="1025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250">
                                            <p:txEl>
                                              <p:pRg st="3" end="3"/>
                                            </p:txEl>
                                          </p:spTgt>
                                        </p:tgtEl>
                                        <p:attrNameLst>
                                          <p:attrName>style.visibility</p:attrName>
                                        </p:attrNameLst>
                                      </p:cBhvr>
                                      <p:to>
                                        <p:strVal val="visible"/>
                                      </p:to>
                                    </p:set>
                                    <p:animEffect transition="in" filter="blinds(horizontal)">
                                      <p:cBhvr>
                                        <p:cTn id="17" dur="500"/>
                                        <p:tgtEl>
                                          <p:spTgt spid="1025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250">
                                            <p:txEl>
                                              <p:pRg st="4" end="4"/>
                                            </p:txEl>
                                          </p:spTgt>
                                        </p:tgtEl>
                                        <p:attrNameLst>
                                          <p:attrName>style.visibility</p:attrName>
                                        </p:attrNameLst>
                                      </p:cBhvr>
                                      <p:to>
                                        <p:strVal val="visible"/>
                                      </p:to>
                                    </p:set>
                                    <p:animEffect transition="in" filter="blinds(horizontal)">
                                      <p:cBhvr>
                                        <p:cTn id="22" dur="500"/>
                                        <p:tgtEl>
                                          <p:spTgt spid="10250">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250">
                                            <p:txEl>
                                              <p:pRg st="5" end="5"/>
                                            </p:txEl>
                                          </p:spTgt>
                                        </p:tgtEl>
                                        <p:attrNameLst>
                                          <p:attrName>style.visibility</p:attrName>
                                        </p:attrNameLst>
                                      </p:cBhvr>
                                      <p:to>
                                        <p:strVal val="visible"/>
                                      </p:to>
                                    </p:set>
                                    <p:animEffect transition="in" filter="blinds(horizontal)">
                                      <p:cBhvr>
                                        <p:cTn id="27" dur="500"/>
                                        <p:tgtEl>
                                          <p:spTgt spid="10250">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250">
                                            <p:txEl>
                                              <p:pRg st="6" end="6"/>
                                            </p:txEl>
                                          </p:spTgt>
                                        </p:tgtEl>
                                        <p:attrNameLst>
                                          <p:attrName>style.visibility</p:attrName>
                                        </p:attrNameLst>
                                      </p:cBhvr>
                                      <p:to>
                                        <p:strVal val="visible"/>
                                      </p:to>
                                    </p:set>
                                    <p:animEffect transition="in" filter="blinds(horizontal)">
                                      <p:cBhvr>
                                        <p:cTn id="32" dur="500"/>
                                        <p:tgtEl>
                                          <p:spTgt spid="1025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0"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Date Placeholder 3"/>
          <p:cNvSpPr>
            <a:spLocks noGrp="1"/>
          </p:cNvSpPr>
          <p:nvPr>
            <p:ph type="dt" sz="quarter" idx="10"/>
          </p:nvPr>
        </p:nvSpPr>
        <p:spPr>
          <a:noFill/>
        </p:spPr>
        <p:txBody>
          <a:bodyPr/>
          <a:lstStyle/>
          <a:p>
            <a:fld id="{EBC3A2EE-3B9C-4680-A6FD-7E3A05C7E5D0}" type="datetime1">
              <a:rPr lang="en-US" smtClean="0"/>
              <a:pPr/>
              <a:t>12/3/2020</a:t>
            </a:fld>
            <a:endParaRPr lang="en-US" smtClean="0"/>
          </a:p>
        </p:txBody>
      </p:sp>
      <p:sp>
        <p:nvSpPr>
          <p:cNvPr id="10243" name="Slide Number Placeholder 5"/>
          <p:cNvSpPr>
            <a:spLocks noGrp="1"/>
          </p:cNvSpPr>
          <p:nvPr>
            <p:ph type="sldNum" sz="quarter" idx="12"/>
          </p:nvPr>
        </p:nvSpPr>
        <p:spPr>
          <a:noFill/>
        </p:spPr>
        <p:txBody>
          <a:bodyPr/>
          <a:lstStyle/>
          <a:p>
            <a:fld id="{AD71C461-1407-4FBD-AA26-BE521C3C4FF9}" type="slidenum">
              <a:rPr lang="en-US" smtClean="0"/>
              <a:pPr/>
              <a:t>9</a:t>
            </a:fld>
            <a:endParaRPr lang="en-US" smtClean="0"/>
          </a:p>
        </p:txBody>
      </p:sp>
      <p:sp>
        <p:nvSpPr>
          <p:cNvPr id="11274" name="Rectangle 10"/>
          <p:cNvSpPr>
            <a:spLocks noGrp="1" noChangeArrowheads="1"/>
          </p:cNvSpPr>
          <p:nvPr>
            <p:ph type="body" idx="1"/>
          </p:nvPr>
        </p:nvSpPr>
        <p:spPr>
          <a:xfrm>
            <a:off x="228600" y="838200"/>
            <a:ext cx="8763000" cy="5943600"/>
          </a:xfrm>
        </p:spPr>
        <p:txBody>
          <a:bodyPr/>
          <a:lstStyle/>
          <a:p>
            <a:pPr eaLnBrk="1" hangingPunct="1">
              <a:buFontTx/>
              <a:buNone/>
            </a:pPr>
            <a:r>
              <a:rPr lang="en-US" smtClean="0"/>
              <a:t> </a:t>
            </a:r>
          </a:p>
          <a:p>
            <a:pPr eaLnBrk="1" hangingPunct="1">
              <a:buFontTx/>
              <a:buNone/>
            </a:pPr>
            <a:r>
              <a:rPr lang="en-US" smtClean="0">
                <a:solidFill>
                  <a:srgbClr val="000066"/>
                </a:solidFill>
                <a:latin typeface="Wingdings 2" pitchFamily="18" charset="2"/>
                <a:cs typeface="Times New Roman" pitchFamily="18" charset="0"/>
              </a:rPr>
              <a:t>­</a:t>
            </a:r>
            <a:r>
              <a:rPr lang="en-US" b="1" smtClean="0">
                <a:solidFill>
                  <a:srgbClr val="000000"/>
                </a:solidFill>
                <a:cs typeface="Times New Roman" pitchFamily="18" charset="0"/>
              </a:rPr>
              <a:t>Through </a:t>
            </a:r>
            <a:r>
              <a:rPr lang="en-US" b="1" smtClean="0">
                <a:solidFill>
                  <a:schemeClr val="hlink"/>
                </a:solidFill>
                <a:cs typeface="Times New Roman" pitchFamily="18" charset="0"/>
              </a:rPr>
              <a:t>chunking(2);</a:t>
            </a:r>
            <a:r>
              <a:rPr lang="en-US" b="1" smtClean="0">
                <a:solidFill>
                  <a:srgbClr val="000000"/>
                </a:solidFill>
                <a:cs typeface="Times New Roman" pitchFamily="18" charset="0"/>
              </a:rPr>
              <a:t> a piece of grouping small pieces of inf</a:t>
            </a:r>
            <a:r>
              <a:rPr lang="en-US" b="1" u="sng" smtClean="0">
                <a:solidFill>
                  <a:srgbClr val="000000"/>
                </a:solidFill>
                <a:cs typeface="Times New Roman" pitchFamily="18" charset="0"/>
              </a:rPr>
              <a:t>n</a:t>
            </a:r>
            <a:r>
              <a:rPr lang="en-US" b="1" smtClean="0">
                <a:solidFill>
                  <a:srgbClr val="000000"/>
                </a:solidFill>
                <a:cs typeface="Times New Roman" pitchFamily="18" charset="0"/>
              </a:rPr>
              <a:t> into meaningful larger units.</a:t>
            </a:r>
          </a:p>
          <a:p>
            <a:pPr algn="just" eaLnBrk="1" hangingPunct="1">
              <a:buFontTx/>
              <a:buNone/>
            </a:pPr>
            <a:r>
              <a:rPr lang="en-US" b="1" smtClean="0">
                <a:solidFill>
                  <a:srgbClr val="000000"/>
                </a:solidFill>
                <a:latin typeface="Wingdings 2" pitchFamily="18" charset="2"/>
                <a:cs typeface="Times New Roman" pitchFamily="18" charset="0"/>
              </a:rPr>
              <a:t>­</a:t>
            </a:r>
            <a:r>
              <a:rPr lang="en-US" b="1" smtClean="0">
                <a:solidFill>
                  <a:srgbClr val="000000"/>
                </a:solidFill>
                <a:cs typeface="Times New Roman" pitchFamily="18" charset="0"/>
              </a:rPr>
              <a:t>The chunk may be a word, a phrase, a sentences even visual images, and it depends on previous experiences. </a:t>
            </a:r>
          </a:p>
          <a:p>
            <a:pPr algn="just" eaLnBrk="1" hangingPunct="1">
              <a:buFontTx/>
              <a:buNone/>
            </a:pPr>
            <a:r>
              <a:rPr lang="en-US" b="1" smtClean="0">
                <a:solidFill>
                  <a:srgbClr val="000000"/>
                </a:solidFill>
                <a:cs typeface="Times New Roman" pitchFamily="18" charset="0"/>
              </a:rPr>
              <a:t>   E.g.From 12 digit n</a:t>
            </a:r>
            <a:r>
              <a:rPr lang="en-US" b="1" u="sng" smtClean="0">
                <a:solidFill>
                  <a:srgbClr val="000000"/>
                </a:solidFill>
                <a:cs typeface="Times New Roman" pitchFamily="18" charset="0"/>
              </a:rPr>
              <a:t>o</a:t>
            </a:r>
            <a:r>
              <a:rPr lang="en-US" b="1" smtClean="0">
                <a:solidFill>
                  <a:srgbClr val="000000"/>
                </a:solidFill>
                <a:cs typeface="Times New Roman" pitchFamily="18" charset="0"/>
              </a:rPr>
              <a:t> 3,4,5,8,1,2,6,9,6,7,1,5 it is easier to put them in to three chunks like </a:t>
            </a:r>
          </a:p>
          <a:p>
            <a:pPr algn="just" eaLnBrk="1" hangingPunct="1">
              <a:buFontTx/>
              <a:buNone/>
            </a:pPr>
            <a:r>
              <a:rPr lang="en-US" b="1" smtClean="0">
                <a:solidFill>
                  <a:srgbClr val="000000"/>
                </a:solidFill>
                <a:cs typeface="Times New Roman" pitchFamily="18" charset="0"/>
              </a:rPr>
              <a:t>3458,1269,6715.</a:t>
            </a:r>
          </a:p>
          <a:p>
            <a:pPr algn="just" eaLnBrk="1" hangingPunct="1">
              <a:buFontTx/>
              <a:buNone/>
            </a:pPr>
            <a:endParaRPr lang="en-US" smtClean="0"/>
          </a:p>
        </p:txBody>
      </p:sp>
      <p:sp>
        <p:nvSpPr>
          <p:cNvPr id="5" name="Footer Placeholder 4"/>
          <p:cNvSpPr>
            <a:spLocks noGrp="1"/>
          </p:cNvSpPr>
          <p:nvPr>
            <p:ph type="ftr" sz="quarter" idx="11"/>
          </p:nvPr>
        </p:nvSpPr>
        <p:spPr/>
        <p:txBody>
          <a:bodyPr/>
          <a:lstStyle/>
          <a:p>
            <a:endParaRPr lang="en-US" dirty="0"/>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74">
                                            <p:txEl>
                                              <p:pRg st="0" end="0"/>
                                            </p:txEl>
                                          </p:spTgt>
                                        </p:tgtEl>
                                        <p:attrNameLst>
                                          <p:attrName>style.visibility</p:attrName>
                                        </p:attrNameLst>
                                      </p:cBhvr>
                                      <p:to>
                                        <p:strVal val="visible"/>
                                      </p:to>
                                    </p:set>
                                    <p:animEffect transition="in" filter="blinds(horizontal)">
                                      <p:cBhvr>
                                        <p:cTn id="7" dur="500"/>
                                        <p:tgtEl>
                                          <p:spTgt spid="112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274">
                                            <p:txEl>
                                              <p:pRg st="1" end="1"/>
                                            </p:txEl>
                                          </p:spTgt>
                                        </p:tgtEl>
                                        <p:attrNameLst>
                                          <p:attrName>style.visibility</p:attrName>
                                        </p:attrNameLst>
                                      </p:cBhvr>
                                      <p:to>
                                        <p:strVal val="visible"/>
                                      </p:to>
                                    </p:set>
                                    <p:animEffect transition="in" filter="blinds(horizontal)">
                                      <p:cBhvr>
                                        <p:cTn id="12" dur="500"/>
                                        <p:tgtEl>
                                          <p:spTgt spid="1127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274">
                                            <p:txEl>
                                              <p:pRg st="2" end="2"/>
                                            </p:txEl>
                                          </p:spTgt>
                                        </p:tgtEl>
                                        <p:attrNameLst>
                                          <p:attrName>style.visibility</p:attrName>
                                        </p:attrNameLst>
                                      </p:cBhvr>
                                      <p:to>
                                        <p:strVal val="visible"/>
                                      </p:to>
                                    </p:set>
                                    <p:animEffect transition="in" filter="blinds(horizontal)">
                                      <p:cBhvr>
                                        <p:cTn id="17" dur="500"/>
                                        <p:tgtEl>
                                          <p:spTgt spid="1127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274">
                                            <p:txEl>
                                              <p:pRg st="3" end="3"/>
                                            </p:txEl>
                                          </p:spTgt>
                                        </p:tgtEl>
                                        <p:attrNameLst>
                                          <p:attrName>style.visibility</p:attrName>
                                        </p:attrNameLst>
                                      </p:cBhvr>
                                      <p:to>
                                        <p:strVal val="visible"/>
                                      </p:to>
                                    </p:set>
                                    <p:animEffect transition="in" filter="blinds(horizontal)">
                                      <p:cBhvr>
                                        <p:cTn id="22" dur="500"/>
                                        <p:tgtEl>
                                          <p:spTgt spid="1127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274">
                                            <p:txEl>
                                              <p:pRg st="4" end="4"/>
                                            </p:txEl>
                                          </p:spTgt>
                                        </p:tgtEl>
                                        <p:attrNameLst>
                                          <p:attrName>style.visibility</p:attrName>
                                        </p:attrNameLst>
                                      </p:cBhvr>
                                      <p:to>
                                        <p:strVal val="visible"/>
                                      </p:to>
                                    </p:set>
                                    <p:animEffect transition="in" filter="blinds(horizontal)">
                                      <p:cBhvr>
                                        <p:cTn id="27" dur="500"/>
                                        <p:tgtEl>
                                          <p:spTgt spid="1127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4" grpId="0" build="p"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189</TotalTime>
  <Words>859</Words>
  <Application>Microsoft Office PowerPoint</Application>
  <PresentationFormat>On-screen Show (4:3)</PresentationFormat>
  <Paragraphs>156</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UNIT 4  MEMORY AND FORGETTING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FIve  MEMORY AND FORGETTING </dc:title>
  <dc:creator>user</dc:creator>
  <cp:lastModifiedBy>user</cp:lastModifiedBy>
  <cp:revision>56</cp:revision>
  <cp:lastPrinted>2020-12-03T07:09:46Z</cp:lastPrinted>
  <dcterms:created xsi:type="dcterms:W3CDTF">2013-12-09T16:31:44Z</dcterms:created>
  <dcterms:modified xsi:type="dcterms:W3CDTF">2020-12-03T07:10:19Z</dcterms:modified>
</cp:coreProperties>
</file>