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66" r:id="rId2"/>
    <p:sldId id="258" r:id="rId3"/>
    <p:sldId id="306" r:id="rId4"/>
    <p:sldId id="259" r:id="rId5"/>
    <p:sldId id="298" r:id="rId6"/>
    <p:sldId id="301" r:id="rId7"/>
    <p:sldId id="260" r:id="rId8"/>
    <p:sldId id="305" r:id="rId9"/>
    <p:sldId id="331" r:id="rId10"/>
    <p:sldId id="263" r:id="rId11"/>
    <p:sldId id="264" r:id="rId12"/>
    <p:sldId id="311" r:id="rId13"/>
    <p:sldId id="313" r:id="rId14"/>
    <p:sldId id="314" r:id="rId15"/>
    <p:sldId id="315" r:id="rId16"/>
    <p:sldId id="267" r:id="rId17"/>
    <p:sldId id="268" r:id="rId18"/>
    <p:sldId id="316" r:id="rId19"/>
    <p:sldId id="317" r:id="rId20"/>
    <p:sldId id="269" r:id="rId21"/>
    <p:sldId id="318" r:id="rId22"/>
    <p:sldId id="270" r:id="rId23"/>
    <p:sldId id="320" r:id="rId24"/>
    <p:sldId id="319" r:id="rId25"/>
    <p:sldId id="271" r:id="rId26"/>
    <p:sldId id="273" r:id="rId27"/>
    <p:sldId id="274" r:id="rId28"/>
    <p:sldId id="321" r:id="rId29"/>
    <p:sldId id="322" r:id="rId30"/>
    <p:sldId id="323" r:id="rId31"/>
    <p:sldId id="324" r:id="rId32"/>
    <p:sldId id="325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326" r:id="rId43"/>
    <p:sldId id="284" r:id="rId44"/>
    <p:sldId id="285" r:id="rId45"/>
    <p:sldId id="327" r:id="rId46"/>
    <p:sldId id="286" r:id="rId47"/>
    <p:sldId id="287" r:id="rId48"/>
    <p:sldId id="328" r:id="rId49"/>
    <p:sldId id="288" r:id="rId50"/>
    <p:sldId id="289" r:id="rId51"/>
    <p:sldId id="290" r:id="rId52"/>
    <p:sldId id="291" r:id="rId53"/>
    <p:sldId id="292" r:id="rId54"/>
    <p:sldId id="33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00FF"/>
    <a:srgbClr val="339933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63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5571-F98D-4B8C-9AFD-8E188185C91E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42041-1DAC-4309-8E06-BD51CC1C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3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2041-1DAC-4309-8E06-BD51CC1C6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2041-1DAC-4309-8E06-BD51CC1C6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6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2041-1DAC-4309-8E06-BD51CC1C66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ECBCF-C0EF-4C54-98D3-057B4D10A31F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E475-1CC3-49BB-976F-8DE9D97FE4E7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F7F4-7D07-4924-A9E0-DBF07DABE114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113E-6DD4-4E63-8B47-9D446B64FA60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427ED-1E8D-4084-B345-7F63ABFD6539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3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B1821-2767-4F6A-AAD4-6C711007157C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EEDEA-4746-43E5-900D-584DEC920026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3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3ADF-5407-4533-AD4E-1932715BCB20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2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D18A-EEAB-4FC5-BFC7-B2AA76EFE6E3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1FDC-8677-4429-8132-C4B1A8EC91CB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57B-E866-44D8-9862-7232674A68E4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F0770-AA44-44F2-A63A-B50A980A302F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3257-0324-4620-A959-B67AF91DB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CHAPTER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ABB0C-D8D0-4F59-840A-7E05C61CE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Other Important System Concepts    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15400" cy="6400800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AutoNum type="arabicPeriod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being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able to break down a system into its components.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It also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helps to build different parts of the system at different times or by different individuals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Hierarchical decomposition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process of decomposing a system in a top-down fashion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First the </a:t>
            </a:r>
            <a:r>
              <a:rPr lang="en-US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system is divided into subsystems, then into functions, and then modules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2. Modularity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relatively uniform size components or chunks.</a:t>
            </a:r>
          </a:p>
          <a:p>
            <a:pPr marL="398463" indent="-398463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Coupling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extent to which subsystems are dependent on each other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As much as possible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subsystems should not be very much coupled. </a:t>
            </a:r>
          </a:p>
          <a:p>
            <a:pPr marL="398463" indent="-398463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4. Cohesion-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extent to which a module or a subsystem performs a single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8580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we have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highly cohesive modules each module accomplishes one and only one function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makes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the module reusable in future programs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1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Systems Thinking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mind set or way of viewing a world as a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Actually,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thinking is just one part of the skills a systems analyst requires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It helps to see the big picture</a:t>
            </a:r>
            <a:endParaRPr 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also pays to break problems down to their components to avoid complexity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Minimize the effect a change in one module will have on another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Take a lap top as an example.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emphasize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on the relationship and the process that go inside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rather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than constituent part or just the sum of the parts.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Accordingly  “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 system is bigger than the sum of its components”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47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Assignment 1 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56689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Identify something as a system (you should already have done this in the classroom in the group discussion).  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Identify and describe its characteristics ( the 9 characteristics discussed in class)</a:t>
            </a:r>
          </a:p>
          <a:p>
            <a:pPr marL="0" indent="0" algn="ctr">
              <a:buNone/>
            </a:pP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Assignment 2</a:t>
            </a:r>
          </a:p>
          <a:p>
            <a:pPr marL="574675" indent="-574675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Describe, explain and indicate the differences between them for the following system terminologies and prepare a short note for it and submit to your instructor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Living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Non-living systems 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Open Vs. Closed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106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System(IS)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Information System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organized combination of people, hardware, software, communication networks, and data resources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collects, transforms and disseminate information in an organization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to: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Support and improve day-to-day operations of the organization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well as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support the problem solving and decision making needs of management and users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buNone/>
            </a:pPr>
            <a:r>
              <a:rPr lang="en-US" sz="35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2800" b="1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Data-are raw facts or observations, typically about physical phenomenon or business transactions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More specifically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data are objective measurements of the attributes or characteristics of entities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(such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people, places, things and events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Names, quantities and Birr amounts recorded on sales forms represent data about sales transactions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4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304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15400" cy="6553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is defined as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 that have been converted in to a meaningful and useful context for specific end users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Information to be valuable or useful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it should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fulfill some attributes or characteristics which can be expressed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terms of three dimensions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time, contents and form.</a:t>
            </a:r>
          </a:p>
          <a:p>
            <a:pPr marL="514350" indent="-514350" algn="just">
              <a:buAutoNum type="arabicPeriod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Content dimensions include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Accuracy, Relevance, and Completeness</a:t>
            </a:r>
          </a:p>
          <a:p>
            <a:pPr marL="0" indent="0" algn="just"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Form Dimensions include: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Clarity, details, order, presentation and media</a:t>
            </a:r>
          </a:p>
          <a:p>
            <a:pPr marL="515938" indent="-515938" algn="just"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Time Dimension: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to be useful should satisfy the following characteristics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Timeliness, currency, frequency and time period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Users-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people who use an information system or the information it produces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705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can be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accountants, sales person, engineers, clerks, customers or managers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includes any one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who uses an information system or the information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except few people who are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known as information system specialists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system analysts, programmers and computer engineers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etc.)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Technology(IT)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is a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contemporary term that describes the combination of computer technology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hardware and software)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telecommunications technology(data, image, and voice networks).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course, for the most part, is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about “analyzing” business requirements for information 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“designing” computer based information 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fulfill business requirements</a:t>
            </a:r>
            <a:endParaRPr lang="en-US" sz="2800" b="1" i="1" dirty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Types of 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28600"/>
            <a:ext cx="8991600" cy="6629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IS can be classified in to various types based on the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part of the business that they support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and on the basis of the function of the IS.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understanding the various classes helps the analyst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choose between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various technologies or kinds of systems to solve a specific business problem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98463" indent="-398463" algn="just">
              <a:spcBef>
                <a:spcPts val="0"/>
              </a:spcBef>
              <a:buNone/>
            </a:pP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I) Classification of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based on the part of the business that they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Front-Office Information Systems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Support business functions that reaches out to the customers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describes all of the functions that involve customer interaction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:- In a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retail scenario, front office functions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might  include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sales transactions, informational resources, and all customer service activities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1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818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Back-office Information Systems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Support internal business  operation of an organization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 is comprised  of the areas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sz="27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don’t directly generate revenue for the business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provide vital support and administration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back office in an investment bank might encompass departments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IT, operations, Human Resource, Accounting and Compliance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perform functions that mostly focus on processing or support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II) Classification of IS based on the basis of the function of  IS: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7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Transaction Processing Systems (TPS)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computer based information system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handle data about business activities or transactions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to be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simple, and discrete events in the life of an organization.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4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 fontScale="925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goal of TPS development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to 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improve transaction processing by speeding it up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using fewer people, improving efficiency and accuracy,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integrating it with other organizational information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or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providing information not previously available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Transaction Processing System(TPS) has the following features(distinctive part):</a:t>
            </a:r>
          </a:p>
          <a:p>
            <a:pPr marL="571500" indent="-571500" algn="just">
              <a:buAutoNum type="romanLcParenR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inputs and outputs of TPS are business transaction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bills, orders, inventory levels, and the output consist of process transactions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bills, paychecks and payroll.</a:t>
            </a:r>
          </a:p>
          <a:p>
            <a:pPr marL="571500" indent="-571500" algn="just">
              <a:buAutoNum type="romanLcParenR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is designed for fewer managers: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the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TPS deals with day-to-day matters(activities), it is particularly of use to supervisory managers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other words,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TPS helps in making operational decision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Such systems are not useful to middle or top managers</a:t>
            </a:r>
          </a:p>
          <a:p>
            <a:pPr algn="just"/>
            <a:endParaRPr lang="en-US" sz="28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iii) It produces detail reports: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Managers at this level typically will receive information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form of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detail reports containing specific information about routine activities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iv) One TPS is developed for each function: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Each department or functional area of an organization usually has its own TPS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Example marketing TPS handles sales order.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v) It is basis for MIS and DSS: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database of transactions stored in a TPS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support management information system, decision support system and other advanced 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provides information to top level managers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Typical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 transaction process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Bank deposits and withdrawals,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Course registration in college,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Payroll,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Order processing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Overview of SAD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324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Analysis and Design  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step by step complex method where by computer based information systems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perform basic business function are developed and maintained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standard/</a:t>
            </a:r>
            <a:r>
              <a:rPr lang="en-US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set of activities, methods, best practices, deliverables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automated tools that stakeholders use to analyze, develop and maintain information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process of undertaking a system study using systems approach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solve organizational information system problems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used to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analyze, design and implement  improvements in the functioning of businesses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can be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accomplished through the use of computerized information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emphasis of system analysis and design is based on business improvement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1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Management Information Systems (MIS)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CBIS that uses data recorded by TPS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 into programs that produce routine reports as outputs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system is designed to serve middle level managers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support activities such as planning, controlling and administrative activities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They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produce predetermined reports such as trend analysis, summary data, or exception reportin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AIS,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Budget Analysis and Forecasting,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Sales Reporting and Forecasting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etc.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91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Decision Support Systems(DSS)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system designed based on the TPS and MIS of an organization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CBIS that provide management an interactive environment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which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decision makers can quickly manipulate data  and models of business 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system produces flexible, on-demand reports which a top managers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make decisions about unstructured or complex 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DSS is designed mainly for top managers and it uses mathematical models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addition to what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MIS have DSS allow interaction with the user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help the user make what if analysis using data and models.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instance, what is the impact of increasing our price by 10% on net profit? </a:t>
            </a:r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3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05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Expert Systems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concept of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expert systems originated from research in the field of artificial intelligence (AI).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Artificial intelligence is the subfield of computer science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attempts to develop machines that are capable of emulating human thought processes.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branch of computer science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has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goal of understanding intelligence by building computer programs that exhibit intelligent behavio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concerned with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concepts and methods of symbolic inference, or reasoning, by a computer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how the knowledge used to make those inferences will be represented inside the machine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AI 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also concerned with robotics and natural language processing.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expert system is a set of interactive computer programs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help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users to solve problems that would otherwise require the assistance of a human expert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Expert systems are created on the basis of knowledge collected from human experts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they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imitate the reasoning process's of a human being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Expert systems are used both by managers and non-managers to solve specific 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addresses the critical need to duplicate the experienced problem solvers,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managers, professionals, and technicians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Expert system imitates the logic and reasoning of the experts within their respective fields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5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Office Automation Systems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 system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designed to reduce the manual labor required to operate an efficient office administration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Office automation supports range of office activities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provide for improved workflow and communications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between workers.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Word Processing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Spreadsheet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Microsoft Outlook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NetMeeting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2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difference between DSS and 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71500" indent="-571500" algn="just">
              <a:buAutoNum type="romanLcParenR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DSS do not make the decisions for management while ES do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AutoNum type="romanLcParenR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Another difference is in the database: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While the data in DSS is derived from various sources such as TPS and MIS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data for ES comes from the knowledge base of the ES which is acquired from experts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Example can be a credit request evaluation expert system.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 algn="ctr">
              <a:buNone/>
            </a:pPr>
            <a:r>
              <a:rPr lang="en-US" b="1" i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Building blocks of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raw material used to create useful information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activities that carry out the mission of the business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how the system interfaces with its users and other information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09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00"/>
            <a:ext cx="91439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4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943600"/>
          </a:xfrm>
        </p:spPr>
        <p:txBody>
          <a:bodyPr/>
          <a:lstStyle/>
          <a:p>
            <a:pPr marL="457200" indent="-45720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 List the currently available information systems in your organization and discuss to which type these IS correspond and why they think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24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77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process of undertaking a system study using system approach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solve organizational information system 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system approaches is a scientific approach which involves: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Recognizing the phenomena in the real world.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Formulating a hypothesis about the cause and effects of the phenomena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Testing the hypothesis through experimentation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Evaluating the result of the experiment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Drawing conclusion about the hypothesis and etc.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broad availability of software and the range of consulting services caused IS departments: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change their focus from being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shop to develop software applications to a shop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charge of implementing the proper information technology architecture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0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781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Today the major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of the typical IS department are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Developing an IT plan to support the strategic objectives of the business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Developing, operating, and maintaining existing inter-enterprise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IS and database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Installing and maintaining local and wide area networks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Evaluating, acquiring, and integrating new hardware and software products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Training and supporting internal end-users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Negotiating with and overseeing outside IS consultants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acquisition and development of new information technology and systems.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 System Analysis and Design?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From time to time, organizations need to change information systems.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reasons may be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new marketing opportunities, changes in government regulations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introduction of new technology, a merger with another company, or other changes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When this happens, the time is ripe for applying systems analysis and design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Specifically, the basic reasons of knowing SAD are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analyze the business requirements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and design computer based information systems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fulfills business requirements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explain the present job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improve business productivity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reduce the risks of a projects failure, by applying the steps in SAD to an application of IT</a:t>
            </a:r>
          </a:p>
          <a:p>
            <a:pPr algn="just">
              <a:spcBef>
                <a:spcPts val="0"/>
              </a:spcBef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75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Dimensions of 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067800" cy="6400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Information System has three dimensions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Scope of the Information System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ranging from individual to inter organizational)</a:t>
            </a:r>
          </a:p>
          <a:p>
            <a:pPr marL="514350" indent="-514350" algn="just">
              <a:buAutoNum type="arabicPeriod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Complexity of the task being supported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ranging from well-structured to unstructured)</a:t>
            </a:r>
          </a:p>
          <a:p>
            <a:pPr marL="514350" indent="-514350" algn="just">
              <a:buAutoNum type="arabicPeriod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necessary information richness to provide the required support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Organizations develop a long term strategy for the development of information system for the following reasons:</a:t>
            </a:r>
          </a:p>
          <a:p>
            <a:pPr marL="571500" indent="-571500" algn="just">
              <a:buAutoNum type="romanL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Firms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spend considerable amount of capital or budget on information system and information technology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 algn="just">
              <a:buAutoNum type="romanLcParenR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pursue the strategic opportunities of companies using information system</a:t>
            </a:r>
          </a:p>
          <a:p>
            <a:pPr marL="571500" indent="-571500" algn="just">
              <a:buAutoNum type="romanLcParenR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and IT support all operations and functions to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provide reliable and efficient services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most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medium and large scale organizations and modern business operations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3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Principles of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067800" cy="6553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Basic Principles of System Development includes: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The system is for end users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Establish phase and tasks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System development is not a sequential process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Justify System as capital investments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Do not be afraid to revise or cancel scope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Documentations is the products of all phases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a problem-solving approach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Design system for growth and chang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Divide and Conquer a system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 addition to the above principles, a system should be: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Designed to provide information at reasonable cost</a:t>
            </a:r>
          </a:p>
          <a:p>
            <a:pPr marL="0" indent="0" algn="just">
              <a:buNone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5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Designed to permit effective reports, which are the primary system products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Designed to be compatible with available human factors in terms of skills and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into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account the specific structure of the organization. Because the system function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specific and clearly defined organizational setting.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Reliable and accurate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 that it </a:t>
            </a: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can safeguard assets, minimize errors and prevent fraud and other irregularities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Flexible, yet ensure reasonable uniformity and consistency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applications in order to facilitate the dynamics of business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Stakeholders in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324600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Normally system development is team work and project based.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Who do you think are the stakeholders (participates) in IS design and development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How does each of these stakeholders participate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?  </a:t>
            </a:r>
          </a:p>
          <a:p>
            <a:pPr marL="514350" indent="-514350" algn="just">
              <a:spcBef>
                <a:spcPts val="0"/>
              </a:spcBef>
              <a:buAutoNum type="arabicPeriod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System Owners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one who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pay for the system to be built and maintained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own the system, set priorities for the system, and determine policies for its use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In some cases, system owners may also be system users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2. System Users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the people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who actually use the system to perform or support the work to be completed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users define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business requirements and performance expectations for the system to be built. 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7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81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System Analysts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Facilitate the development of information systems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applications by bridging the communications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gap that exists between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non-technical system owners and users and technical system designers and builders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4. System Designers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technical specialists who design the system to meet users’ requirements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many cases,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designers may also be system builders.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5. System Builders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are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technical specialists who construct, test, and deliver the system into operation. 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6. IT vendors and consultants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are those who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sell hardware, software and services to businesses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incorporation into their information systems.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3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5943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Provides a framework to understand information 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combines the above stakeholders and building blocks  to arrive at a unified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view of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information system construction 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following framework presented on next slide is John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Zachman’s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popular information systems architecture.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combines the stakeholders and building blocks of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describe the information systems analysis and design 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52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Information System Architecture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955"/>
            <a:ext cx="8153400" cy="677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2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64" y="218768"/>
            <a:ext cx="9003495" cy="473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76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Where is a system analyst in all this?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He is everywhere. He is the core team member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Necessary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skills required from a given system analyst are presented as follows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   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Analytical skills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Systems thinking (already covered)  </a:t>
            </a: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Organizational knowledge- how organizations work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payroll system developed for a Government Unit wouldn’t work for a private company-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tax computation logic, terminology and computational logic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difference in social security funds.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Inbound logistics, operations, outbound logistics, marketing  and sales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service, and support activities such as infrastructure, technology, human resource and purchasing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398463" indent="-398463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c. Problem Identification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-a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problem is the difference between an existing situation and a desired situation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Being able to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the real problem from an organizational perspective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identify a problem starting from now for your project.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76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lphaLcPeriod" startAt="4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Problem analyzing and solv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ing-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finding out more about the problem, formulating alterative solutions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choosing the best  alternative, devising a plan for its implementation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Reminds you of the SDLC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marL="457200" indent="-457200" algn="just"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Technical skills-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programming languages, operating systems, database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 communication systems, system development tools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web development languages, CASE tools 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Management skills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Resource management-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delegating work, use other resources effectively and efficiently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Project management-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prevent projects from coming in late or going over budget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Risk Management-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identifying risk in an IS development process and minimizing it. For instance, use of standard or commonly used technology will be less risky than otherwise.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Change management-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helps people make a smooth transition from one information system to another.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8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System Analysis and Design is based on two skills (knowledge): 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Understanding of organizations objectives, structure and process (domain Knowledge)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Knowledge of how to exploit information technology (IT) for advantage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What is the outcome of System Analysis and Design?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Application software (information systems) to improve business efficiency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From the definition it is easy to understand that ‘System’, specifically ‘information system’ is a core concept</a:t>
            </a:r>
            <a:r>
              <a:rPr lang="en-US" sz="2800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.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58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Interpersonal skills 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Communication skills-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interviewing, listening and questionnaires, written and oral presentations; require you to communicate with users, management or information systems professionals.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Working alone and with a team,  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Facilitating groups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-guiding groups to work together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Managing expectations-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educate pessimists and temper the expectations of others.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5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04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Development Approaches &amp;Methodologies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9067800" cy="64770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Tasks in system analysis and design require use of standard and prescribed process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If IS development projects follow no prescribed process, we will have a situation of anarchy or chaos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developer uses his/her own tools and methods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Communication between team members would be difficult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Success or failure depends on the skill and experience of the project team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 will be unpredictable and not repeatable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project may become over budget and behind schedule as a result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97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Documentation will be haphazard creating problems for maintenance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Insufficient user involvement alone may lead to dissatisfaction at the 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standard systems analysis and design methodology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thus results in better productivity by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alleviating the above problems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Accordingly the following discussion shows six standard phases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development which collectively referred as SDLC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Phases in the SDLC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324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1.  Project Identification and Selection: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This is the first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stage where the need for a new or enhanced system is identified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This need may arise as a result of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Problems faced by users in day to day operations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or their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desire to perform additional tasks (by end users)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7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capitalize an opportunity as a result of the organization’s strategic planning process (by system analysts)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A need for efficiency and effectiveness (by the management)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Once potential system development projects have been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identified, they have to be classified and ranked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45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705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projects can be ranked based on: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Value chain analysis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Strategic alignment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Potential benefits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Availability of resources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Project duration or size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Technical difficulty or risks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final step in project identification and selection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choosing some IS projects among the ones ranked as above.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Those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projects perceived most likely to achieve business objectives are selected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2.  Project Initiation and Planning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phase involves: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preliminary investigation of the system problem or opportunity at hand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44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15400" cy="6705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presentation of reasons why the system should or should not be developed by the organization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This phase specifically involves such tasks as: 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Assessing feasibility of the IS development project 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Listing the activities involved in the project 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Preparing a (time) schedule of the activities (using tools like PERT and Gantt charts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3.  Analysis  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Analysis involves a thorough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study of an organization’s current procedures and the information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perform organizational tasks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Analysis consists of the following major tasks:  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Requirements determination-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gathering facts about what users actually want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interviews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questionnaires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and so forth 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5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Requirements structuring-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using models or graphical representations of users’ requirements or the current system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also involves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trying to avoid any redundancies in the current system.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models used can be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Data Flow Diagrams, Data Dictionaries and so forth.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 we have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prepare initial design alternatives and choose between them at this stage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instance, we have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decide between  buying and building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house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application software for the proposed system.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11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15400" cy="6629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4.  Design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Design involves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converting the description of the recommended alternative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logical and then physical design specifications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This means we have to specify:-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input forms would look like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output forms (reports) would look like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What other interfaces and dialogues would look like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database design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Architectural design of the system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Finally, we have to change all the above in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to physical design specifications using either diagrams or prototypes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7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5.  Implementation 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At this stage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physical specification is turned into a working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is tested and then put to use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phase specifically involves: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Coding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Testing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Installation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Data conversion (data entry)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Finalizing documentation </a:t>
            </a:r>
          </a:p>
          <a:p>
            <a:endParaRPr lang="en-US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82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6.  Maintenance/User support 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 has to be maintained once it has been implemented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Maintenance requests may arise as a result of: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Faults found in the system by users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Better ways of doing a task using the system or improvements on the system thought out by users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Change in the nature of business functions or environment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 time it becomes obvious that because of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prohibitive nature the costs spent to maintain a system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may be </a:t>
            </a:r>
            <a:r>
              <a:rPr lang="en-US" b="1" i="1" dirty="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rPr>
              <a:t>necessary to throw it  out and design a new system which takes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 to the project identification and selection phase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0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067800" cy="67056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system is an interrelated set of components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identifiable boundary, working together to achieve a common goal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Solar system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Digestive systems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Public transport system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Central heating system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Computer system</a:t>
            </a:r>
          </a:p>
          <a:p>
            <a:pPr lvl="2"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Information system </a:t>
            </a:r>
          </a:p>
          <a:p>
            <a:pPr algn="just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 is 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set of objects and relationships among the objects viewed as a whole and designed to achieve a  purpose</a:t>
            </a:r>
          </a:p>
          <a:p>
            <a:pPr marL="0" indent="0" algn="just" eaLnBrk="1" hangingPunct="1">
              <a:lnSpc>
                <a:spcPct val="80000"/>
              </a:lnSpc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A0779470-4557-41F9-B499-F1BC1F5E6B39}" type="slidenum">
              <a:rPr kumimoji="0" lang="ar-KW" sz="1400"/>
              <a:pPr eaLnBrk="1" hangingPunct="1"/>
              <a:t>5</a:t>
            </a:fld>
            <a:endParaRPr kumimoji="0" lang="en-US" sz="140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98296" y="4800599"/>
            <a:ext cx="315791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kumimoji="0" lang="en-US" altLang="ar-SA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Elements</a:t>
            </a:r>
          </a:p>
        </p:txBody>
      </p:sp>
      <p:grpSp>
        <p:nvGrpSpPr>
          <p:cNvPr id="7" name="Group 15"/>
          <p:cNvGrpSpPr>
            <a:grpSpLocks/>
          </p:cNvGrpSpPr>
          <p:nvPr/>
        </p:nvGrpSpPr>
        <p:grpSpPr bwMode="auto">
          <a:xfrm>
            <a:off x="545427" y="5380793"/>
            <a:ext cx="7137400" cy="1436687"/>
            <a:chOff x="440" y="1784"/>
            <a:chExt cx="4880" cy="1421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440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en-US" altLang="ar-SA" b="1">
                  <a:latin typeface="Arial" pitchFamily="34" charset="0"/>
                </a:rPr>
                <a:t>INPUT</a:t>
              </a: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4184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en-US" altLang="ar-SA" b="1">
                  <a:latin typeface="Arial" pitchFamily="34" charset="0"/>
                </a:rPr>
                <a:t>OUTPUT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12" y="1784"/>
              <a:ext cx="1136" cy="752"/>
            </a:xfrm>
            <a:prstGeom prst="rect">
              <a:avLst/>
            </a:prstGeom>
            <a:solidFill>
              <a:srgbClr val="7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kumimoji="0" lang="en-US" altLang="ar-SA" b="1">
                  <a:latin typeface="Arial" pitchFamily="34" charset="0"/>
                </a:rPr>
                <a:t>PROCESS</a:t>
              </a: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960" y="2020"/>
              <a:ext cx="3792" cy="1185"/>
              <a:chOff x="960" y="2020"/>
              <a:chExt cx="3792" cy="1185"/>
            </a:xfrm>
          </p:grpSpPr>
          <p:sp>
            <p:nvSpPr>
              <p:cNvPr id="12" name="AutoShape 7"/>
              <p:cNvSpPr>
                <a:spLocks noChangeArrowheads="1"/>
              </p:cNvSpPr>
              <p:nvPr/>
            </p:nvSpPr>
            <p:spPr bwMode="auto">
              <a:xfrm>
                <a:off x="1588" y="2020"/>
                <a:ext cx="712" cy="280"/>
              </a:xfrm>
              <a:prstGeom prst="rightArrow">
                <a:avLst>
                  <a:gd name="adj1" fmla="val 50000"/>
                  <a:gd name="adj2" fmla="val 12715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8"/>
              <p:cNvSpPr>
                <a:spLocks noChangeArrowheads="1"/>
              </p:cNvSpPr>
              <p:nvPr/>
            </p:nvSpPr>
            <p:spPr bwMode="auto">
              <a:xfrm>
                <a:off x="3460" y="2020"/>
                <a:ext cx="712" cy="280"/>
              </a:xfrm>
              <a:prstGeom prst="rightArrow">
                <a:avLst>
                  <a:gd name="adj1" fmla="val 50000"/>
                  <a:gd name="adj2" fmla="val 127155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289" y="2919"/>
                <a:ext cx="128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kumimoji="0" lang="en-US" altLang="ar-SA" b="1">
                    <a:latin typeface="Arial" pitchFamily="34" charset="0"/>
                  </a:rPr>
                  <a:t>FEEDBACK</a:t>
                </a:r>
              </a:p>
            </p:txBody>
          </p:sp>
          <p:grpSp>
            <p:nvGrpSpPr>
              <p:cNvPr id="15" name="Group 10"/>
              <p:cNvGrpSpPr>
                <a:grpSpLocks/>
              </p:cNvGrpSpPr>
              <p:nvPr/>
            </p:nvGrpSpPr>
            <p:grpSpPr bwMode="auto">
              <a:xfrm>
                <a:off x="3472" y="2528"/>
                <a:ext cx="1280" cy="512"/>
                <a:chOff x="3472" y="2528"/>
                <a:chExt cx="1280" cy="512"/>
              </a:xfrm>
            </p:grpSpPr>
            <p:sp>
              <p:nvSpPr>
                <p:cNvPr id="18" name="Line 11"/>
                <p:cNvSpPr>
                  <a:spLocks noChangeShapeType="1"/>
                </p:cNvSpPr>
                <p:nvPr/>
              </p:nvSpPr>
              <p:spPr bwMode="auto">
                <a:xfrm>
                  <a:off x="3472" y="3024"/>
                  <a:ext cx="1264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752" y="2528"/>
                  <a:ext cx="0" cy="51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960" y="2544"/>
                <a:ext cx="0" cy="4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126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132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067800" cy="6705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There are also cross life cycle activities such as: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Fact Finding-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gathering data or feedback about different aspects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Documentation and Presentation-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recording facts and specifications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for a system for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 and future reference and communicating these findings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Feasibility Analysis-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measuring how beneficial the development of an IS would be to the organization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Project Management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defining, planning, directing, monitoring and controlling a project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develop an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acceptable system within the allotted time and budget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Change Management-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training and convincing  users about the change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is going to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happen as a result of the IS to be developed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066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Methodologies in SAD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Methodologies = tools + steps (process) + techniques   </a:t>
            </a:r>
          </a:p>
          <a:p>
            <a:pPr marL="0" indent="0" algn="just"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Structured System Analysis and Design  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Structured system analysis and design devotes more time at the analysis and design phases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is 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model driven approach to systems analysis and design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uses: 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Such tools as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Flow Diagrams to model process and Entity Relationship diagrams to model data requirements   </a:t>
            </a:r>
          </a:p>
          <a:p>
            <a:pPr algn="just"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Structure Charts at the design phase to model program (process structure)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8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Object Oriented Analysis and Design (OOAD)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also a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model driven approach to SAD but merges the data and process concerns into singular constructs called objects.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Object oriented analysis and design models a system in terms of its objects and their interactions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doing  so it uses such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diagrams as Use-Case diagrams, object class diagrams and so forth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approach uses a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standard modeling language known as the Unified Modeling Language (UML).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Rapid Applications Development (RAD) 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RAD is an approach to developing information systems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promises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better and cheaper systems and more rapid deployment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having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systems developers and end users work  together jointly in real-time to develop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16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15400" cy="6553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RAD uses a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combination of evolutionary prototyping, Joint Application design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CASE tools in order to shorten the time required to build systems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Approaches to Improving any SAD Methodology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514350" indent="-514350" algn="just">
              <a:buAutoNum type="arabicPeriod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Prototyping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refers to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designing and building a miniaturized (scaled-down) but functional version of the proposed system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structured system analysis and design prototypes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be used to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validate users’ requirements at the analysis and design stages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</a:t>
            </a: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approach users work with the prototype and tell the analyst what they like and do not like about it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analyst then brings the prototype back to users after improving it based on their feedback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0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15400" cy="67818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iterative process continues until users are satisfied with what the prototype does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Here, you have to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differentiate between evolutionary prototypes in RAD and throw away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prototypes used in other methodologies such as structured SAD.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Using prototyping as an analysis and design tool has got the following advantages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Prototyping involves users to great extent 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It captures users’ requirements in concrete terms than abstract or graphical form </a:t>
            </a:r>
          </a:p>
          <a:p>
            <a:pPr marL="0" indent="0" algn="just">
              <a:buNone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2. Joint Application Design  </a:t>
            </a:r>
            <a:r>
              <a:rPr lang="en-US" sz="28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JAD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users, managers and systems developers  are brought together for  a series of intensive facilitated meetings run by a JAD session leader.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JAD helps to </a:t>
            </a:r>
            <a:r>
              <a:rPr lang="en-US" sz="28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better manage organizational resources and time by gathering the stakeholders in an IS project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one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room at the same time to work together to agree on system requirements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 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ar-SA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Subsystem</a:t>
            </a:r>
            <a:endParaRPr lang="en-US" altLang="ar-SA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304800"/>
            <a:ext cx="8991600" cy="6477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ar-SA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ar-SA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subsystem is simply a system within a system</a:t>
            </a:r>
            <a:r>
              <a:rPr lang="en-US" altLang="ar-S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ar-SA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Automobile is a system composed of subsystems:</a:t>
            </a:r>
          </a:p>
          <a:p>
            <a:pPr marL="1377950" lvl="2" indent="-468313"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ar-SA" b="1" i="1" dirty="0">
                <a:latin typeface="Times New Roman" pitchFamily="18" charset="0"/>
                <a:cs typeface="Times New Roman" pitchFamily="18" charset="0"/>
              </a:rPr>
              <a:t>Engine system</a:t>
            </a:r>
          </a:p>
          <a:p>
            <a:pPr marL="1377950" lvl="2" indent="-468313"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ar-SA" b="1" i="1" dirty="0">
                <a:latin typeface="Times New Roman" pitchFamily="18" charset="0"/>
                <a:cs typeface="Times New Roman" pitchFamily="18" charset="0"/>
              </a:rPr>
              <a:t>Body system</a:t>
            </a:r>
          </a:p>
          <a:p>
            <a:pPr marL="1377950" lvl="2" indent="-468313"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ar-SA" b="1" i="1" dirty="0">
                <a:latin typeface="Times New Roman" pitchFamily="18" charset="0"/>
                <a:cs typeface="Times New Roman" pitchFamily="18" charset="0"/>
              </a:rPr>
              <a:t>Frame system</a:t>
            </a:r>
          </a:p>
          <a:p>
            <a:pPr marL="457200" lvl="1" indent="-457200"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ar-SA" sz="2400" dirty="0">
                <a:latin typeface="Times New Roman" pitchFamily="18" charset="0"/>
                <a:cs typeface="Times New Roman" pitchFamily="18" charset="0"/>
              </a:rPr>
              <a:t>Each of these </a:t>
            </a:r>
            <a:r>
              <a:rPr lang="en-US" altLang="ar-SA" sz="2400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subsystem is composed of sub-sub --systems</a:t>
            </a:r>
            <a:r>
              <a:rPr lang="en-US" altLang="ar-SA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-457200" algn="just" eaLnBrk="1" hangingPunct="1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ar-SA" sz="2400" b="1" i="1" dirty="0">
                <a:latin typeface="Times New Roman" pitchFamily="18" charset="0"/>
                <a:cs typeface="Times New Roman" pitchFamily="18" charset="0"/>
              </a:rPr>
              <a:t>Engine</a:t>
            </a:r>
            <a:r>
              <a:rPr lang="en-US" altLang="ar-SA" sz="2400" b="1" dirty="0">
                <a:latin typeface="Times New Roman" pitchFamily="18" charset="0"/>
                <a:cs typeface="Times New Roman" pitchFamily="18" charset="0"/>
              </a:rPr>
              <a:t> system</a:t>
            </a:r>
            <a:r>
              <a:rPr lang="en-US" altLang="ar-SA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ar-SA" sz="2400" b="1" i="1" dirty="0">
                <a:latin typeface="Times New Roman" pitchFamily="18" charset="0"/>
                <a:cs typeface="Times New Roman" pitchFamily="18" charset="0"/>
              </a:rPr>
              <a:t>carburetor system, generator system, fuel system, and so son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fld id="{7CCB45E0-79DE-4C18-B43B-85883C7F6DEF}" type="slidenum">
              <a:rPr kumimoji="0" lang="ar-KW" sz="1400"/>
              <a:pPr eaLnBrk="1" hangingPunct="1"/>
              <a:t>6</a:t>
            </a:fld>
            <a:endParaRPr kumimoji="0" lang="en-US" sz="1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521716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92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28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Characteristics of a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91600" cy="6553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- either 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irreducible part or an aggregate of parts or subsystem  </a:t>
            </a:r>
          </a:p>
          <a:p>
            <a:pPr marL="0" indent="0" algn="just">
              <a:buNone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sad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1633"/>
            <a:ext cx="9040480" cy="552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0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5532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Components-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within the boundary can’t be changed or pats or subsystem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 </a:t>
            </a:r>
            <a:endParaRPr lang="en-US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Interrelated Components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refers to the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function of one is tied to the function of the other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Boundary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–refers to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limits of the system with in which the system is contained, and that separates it from other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components work together to achieve some overall purpose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system’s reason for existence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Everything outside the system’s boundary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Interfaces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b="1" i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point at which the system meets its environment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-What the system takes in from the environment to function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result of the function of the system 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limits to the system in terms  of its capacity 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: desktop computer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C00CC"/>
                </a:solidFill>
              </a:rPr>
              <a:t>Components</a:t>
            </a:r>
            <a:r>
              <a:rPr lang="en-US" dirty="0"/>
              <a:t>: Hard disk, CPU, screen, keyboard</a:t>
            </a:r>
          </a:p>
          <a:p>
            <a:r>
              <a:rPr lang="en-US" dirty="0">
                <a:solidFill>
                  <a:srgbClr val="CC00CC"/>
                </a:solidFill>
              </a:rPr>
              <a:t>interrelated</a:t>
            </a:r>
            <a:r>
              <a:rPr lang="en-US" dirty="0"/>
              <a:t> </a:t>
            </a:r>
            <a:r>
              <a:rPr lang="en-US" dirty="0">
                <a:solidFill>
                  <a:srgbClr val="CC00CC"/>
                </a:solidFill>
              </a:rPr>
              <a:t>components: </a:t>
            </a:r>
            <a:r>
              <a:rPr lang="en-US" dirty="0"/>
              <a:t>CPU-Hard disk</a:t>
            </a:r>
          </a:p>
          <a:p>
            <a:r>
              <a:rPr lang="en-US" dirty="0">
                <a:solidFill>
                  <a:srgbClr val="CC00CC"/>
                </a:solidFill>
              </a:rPr>
              <a:t>Boundary: </a:t>
            </a:r>
            <a:r>
              <a:rPr lang="en-US" dirty="0"/>
              <a:t>case, table</a:t>
            </a:r>
          </a:p>
          <a:p>
            <a:r>
              <a:rPr lang="en-US" dirty="0">
                <a:solidFill>
                  <a:srgbClr val="CC00CC"/>
                </a:solidFill>
              </a:rPr>
              <a:t>Purpose: </a:t>
            </a:r>
            <a:r>
              <a:rPr lang="en-US" dirty="0"/>
              <a:t>perform tasks accurately  </a:t>
            </a:r>
          </a:p>
          <a:p>
            <a:r>
              <a:rPr lang="en-US" dirty="0">
                <a:solidFill>
                  <a:srgbClr val="CC00CC"/>
                </a:solidFill>
              </a:rPr>
              <a:t>Environment</a:t>
            </a:r>
            <a:r>
              <a:rPr lang="en-US" dirty="0"/>
              <a:t>: Classroom</a:t>
            </a:r>
          </a:p>
          <a:p>
            <a:r>
              <a:rPr lang="en-US" dirty="0">
                <a:solidFill>
                  <a:srgbClr val="CC00CC"/>
                </a:solidFill>
              </a:rPr>
              <a:t>Interface</a:t>
            </a:r>
            <a:r>
              <a:rPr lang="en-US" dirty="0"/>
              <a:t>: the computer is inside the classroom</a:t>
            </a:r>
          </a:p>
          <a:p>
            <a:r>
              <a:rPr lang="en-US" dirty="0">
                <a:solidFill>
                  <a:srgbClr val="CC00CC"/>
                </a:solidFill>
              </a:rPr>
              <a:t>Inputs: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CC00CC"/>
                </a:solidFill>
              </a:rPr>
              <a:t>Output</a:t>
            </a:r>
            <a:r>
              <a:rPr lang="en-US" dirty="0"/>
              <a:t>: the process data displayed using the output device and the information we gate</a:t>
            </a:r>
          </a:p>
          <a:p>
            <a:r>
              <a:rPr lang="en-US" dirty="0">
                <a:solidFill>
                  <a:srgbClr val="CC00CC"/>
                </a:solidFill>
              </a:rPr>
              <a:t>Constraints</a:t>
            </a:r>
            <a:r>
              <a:rPr lang="en-US" dirty="0"/>
              <a:t>: loss of data, loss of power, storage capacity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53257-0324-4620-A959-B67AF91DB9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4897</Words>
  <Application>Microsoft Office PowerPoint</Application>
  <PresentationFormat>On-screen Show (4:3)</PresentationFormat>
  <Paragraphs>453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CHAPTER ONE</vt:lpstr>
      <vt:lpstr>Overview of SAD </vt:lpstr>
      <vt:lpstr> Why System Analysis and Design? </vt:lpstr>
      <vt:lpstr>PowerPoint Presentation</vt:lpstr>
      <vt:lpstr>PowerPoint Presentation</vt:lpstr>
      <vt:lpstr>Subsystem</vt:lpstr>
      <vt:lpstr>Characteristics of a system </vt:lpstr>
      <vt:lpstr>PowerPoint Presentation</vt:lpstr>
      <vt:lpstr>Example : desktop computer system </vt:lpstr>
      <vt:lpstr> Other Important System Concepts     </vt:lpstr>
      <vt:lpstr>PowerPoint Presentation</vt:lpstr>
      <vt:lpstr> Assignment 1  </vt:lpstr>
      <vt:lpstr>Information System(IS)</vt:lpstr>
      <vt:lpstr>Information</vt:lpstr>
      <vt:lpstr>PowerPoint Presentation</vt:lpstr>
      <vt:lpstr>Types of 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1</vt:lpstr>
      <vt:lpstr>Information System Development</vt:lpstr>
      <vt:lpstr>PowerPoint Presentation</vt:lpstr>
      <vt:lpstr>Dimensions of Information System</vt:lpstr>
      <vt:lpstr>Principles of System Development</vt:lpstr>
      <vt:lpstr>PowerPoint Presentation</vt:lpstr>
      <vt:lpstr>Stakeholders in System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Development Approaches &amp;Methodologies </vt:lpstr>
      <vt:lpstr>PowerPoint Presentation</vt:lpstr>
      <vt:lpstr>Phases in the SDLC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dc:creator>king</dc:creator>
  <cp:lastModifiedBy>Thomas Endalemaw</cp:lastModifiedBy>
  <cp:revision>178</cp:revision>
  <dcterms:created xsi:type="dcterms:W3CDTF">2014-06-23T12:25:31Z</dcterms:created>
  <dcterms:modified xsi:type="dcterms:W3CDTF">2023-01-01T14:10:57Z</dcterms:modified>
</cp:coreProperties>
</file>